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1"/>
  </p:notesMasterIdLst>
  <p:sldIdLst>
    <p:sldId id="275" r:id="rId2"/>
    <p:sldId id="273" r:id="rId3"/>
    <p:sldId id="258" r:id="rId4"/>
    <p:sldId id="261" r:id="rId5"/>
    <p:sldId id="372" r:id="rId6"/>
    <p:sldId id="262" r:id="rId7"/>
    <p:sldId id="282" r:id="rId8"/>
    <p:sldId id="263" r:id="rId9"/>
    <p:sldId id="284" r:id="rId10"/>
    <p:sldId id="264" r:id="rId11"/>
    <p:sldId id="265" r:id="rId12"/>
    <p:sldId id="283" r:id="rId13"/>
    <p:sldId id="267" r:id="rId14"/>
    <p:sldId id="268" r:id="rId15"/>
    <p:sldId id="269" r:id="rId16"/>
    <p:sldId id="270" r:id="rId17"/>
    <p:sldId id="281" r:id="rId18"/>
    <p:sldId id="371" r:id="rId19"/>
    <p:sldId id="271" r:id="rId20"/>
    <p:sldId id="272" r:id="rId21"/>
    <p:sldId id="260" r:id="rId22"/>
    <p:sldId id="376" r:id="rId23"/>
    <p:sldId id="373" r:id="rId24"/>
    <p:sldId id="374" r:id="rId25"/>
    <p:sldId id="377" r:id="rId26"/>
    <p:sldId id="375" r:id="rId27"/>
    <p:sldId id="378" r:id="rId28"/>
    <p:sldId id="379" r:id="rId29"/>
    <p:sldId id="286"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03" r:id="rId46"/>
    <p:sldId id="304" r:id="rId47"/>
    <p:sldId id="305" r:id="rId48"/>
    <p:sldId id="306" r:id="rId49"/>
    <p:sldId id="307" r:id="rId50"/>
    <p:sldId id="308" r:id="rId51"/>
    <p:sldId id="309" r:id="rId52"/>
    <p:sldId id="310" r:id="rId53"/>
    <p:sldId id="311" r:id="rId54"/>
    <p:sldId id="312" r:id="rId55"/>
    <p:sldId id="313" r:id="rId56"/>
    <p:sldId id="314" r:id="rId57"/>
    <p:sldId id="315" r:id="rId58"/>
    <p:sldId id="316" r:id="rId59"/>
    <p:sldId id="317" r:id="rId60"/>
    <p:sldId id="318" r:id="rId61"/>
    <p:sldId id="319" r:id="rId62"/>
    <p:sldId id="320" r:id="rId63"/>
    <p:sldId id="321" r:id="rId64"/>
    <p:sldId id="322" r:id="rId65"/>
    <p:sldId id="323" r:id="rId66"/>
    <p:sldId id="324" r:id="rId67"/>
    <p:sldId id="325" r:id="rId68"/>
    <p:sldId id="326" r:id="rId69"/>
    <p:sldId id="327" r:id="rId70"/>
    <p:sldId id="328" r:id="rId71"/>
    <p:sldId id="329" r:id="rId72"/>
    <p:sldId id="330" r:id="rId73"/>
    <p:sldId id="331" r:id="rId74"/>
    <p:sldId id="332" r:id="rId75"/>
    <p:sldId id="333" r:id="rId76"/>
    <p:sldId id="334" r:id="rId77"/>
    <p:sldId id="335" r:id="rId78"/>
    <p:sldId id="336" r:id="rId79"/>
    <p:sldId id="337" r:id="rId80"/>
    <p:sldId id="338" r:id="rId81"/>
    <p:sldId id="339" r:id="rId82"/>
    <p:sldId id="340" r:id="rId83"/>
    <p:sldId id="341" r:id="rId84"/>
    <p:sldId id="342" r:id="rId85"/>
    <p:sldId id="343" r:id="rId86"/>
    <p:sldId id="344" r:id="rId87"/>
    <p:sldId id="345" r:id="rId88"/>
    <p:sldId id="346" r:id="rId89"/>
    <p:sldId id="380" r:id="rId90"/>
    <p:sldId id="278" r:id="rId91"/>
    <p:sldId id="347" r:id="rId92"/>
    <p:sldId id="348" r:id="rId93"/>
    <p:sldId id="279" r:id="rId94"/>
    <p:sldId id="349" r:id="rId95"/>
    <p:sldId id="277" r:id="rId96"/>
    <p:sldId id="280"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50" r:id="rId117"/>
    <p:sldId id="351" r:id="rId118"/>
    <p:sldId id="285" r:id="rId119"/>
    <p:sldId id="276" r:id="rId120"/>
  </p:sldIdLst>
  <p:sldSz cx="9144000" cy="6858000" type="screen4x3"/>
  <p:notesSz cx="6858000" cy="9144000"/>
  <p:defaultTextStyle>
    <a:defPPr>
      <a:defRPr lang="it-IT"/>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3" autoAdjust="0"/>
    <p:restoredTop sz="72390" autoAdjust="0"/>
  </p:normalViewPr>
  <p:slideViewPr>
    <p:cSldViewPr>
      <p:cViewPr varScale="1">
        <p:scale>
          <a:sx n="78" d="100"/>
          <a:sy n="78" d="100"/>
        </p:scale>
        <p:origin x="1002"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4" d="100"/>
          <a:sy n="84" d="100"/>
        </p:scale>
        <p:origin x="-1878"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image" Target="../media/image9.wmf"/><Relationship Id="rId4" Type="http://schemas.openxmlformats.org/officeDocument/2006/relationships/image" Target="../media/image1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3.vml.rels><?xml version="1.0" encoding="UTF-8" standalone="yes"?>
<Relationships xmlns="http://schemas.openxmlformats.org/package/2006/relationships"><Relationship Id="rId8" Type="http://schemas.openxmlformats.org/officeDocument/2006/relationships/image" Target="../media/image37.wmf"/><Relationship Id="rId3" Type="http://schemas.openxmlformats.org/officeDocument/2006/relationships/image" Target="../media/image32.wmf"/><Relationship Id="rId7" Type="http://schemas.openxmlformats.org/officeDocument/2006/relationships/image" Target="../media/image36.wmf"/><Relationship Id="rId2" Type="http://schemas.openxmlformats.org/officeDocument/2006/relationships/image" Target="../media/image31.wmf"/><Relationship Id="rId1" Type="http://schemas.openxmlformats.org/officeDocument/2006/relationships/image" Target="../media/image30.wmf"/><Relationship Id="rId6" Type="http://schemas.openxmlformats.org/officeDocument/2006/relationships/image" Target="../media/image35.wmf"/><Relationship Id="rId5" Type="http://schemas.openxmlformats.org/officeDocument/2006/relationships/image" Target="../media/image34.wmf"/><Relationship Id="rId4" Type="http://schemas.openxmlformats.org/officeDocument/2006/relationships/image" Target="../media/image33.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44.wmf"/><Relationship Id="rId1" Type="http://schemas.openxmlformats.org/officeDocument/2006/relationships/image" Target="../media/image43.wmf"/><Relationship Id="rId5" Type="http://schemas.openxmlformats.org/officeDocument/2006/relationships/image" Target="../media/image47.wmf"/><Relationship Id="rId4" Type="http://schemas.openxmlformats.org/officeDocument/2006/relationships/image" Target="../media/image4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EFD1BEC3-EDD1-4299-AAF3-8934BDCCAD87}" type="datetimeFigureOut">
              <a:rPr lang="en-US"/>
              <a:pPr>
                <a:defRPr/>
              </a:pPr>
              <a:t>2/6/2018</a:t>
            </a:fld>
            <a:endParaRPr lang="en-US"/>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noProof="0" smtClean="0"/>
              <a:t>Fare clic per modificare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endParaRPr lang="en-US" noProof="0"/>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4BFBBD42-ABBD-4AD7-BE52-95C1F3D5AF98}" type="slidenum">
              <a:rPr lang="en-US" altLang="it-IT"/>
              <a:pPr/>
              <a:t>‹N›</a:t>
            </a:fld>
            <a:endParaRPr lang="en-US" altLang="it-IT"/>
          </a:p>
        </p:txBody>
      </p:sp>
    </p:spTree>
    <p:extLst>
      <p:ext uri="{BB962C8B-B14F-4D97-AF65-F5344CB8AC3E}">
        <p14:creationId xmlns:p14="http://schemas.microsoft.com/office/powerpoint/2010/main" val="5566313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GB"/>
          </a:p>
        </p:txBody>
      </p:sp>
      <p:sp>
        <p:nvSpPr>
          <p:cNvPr id="4" name="Segnaposto numero diapositiva 3"/>
          <p:cNvSpPr>
            <a:spLocks noGrp="1"/>
          </p:cNvSpPr>
          <p:nvPr>
            <p:ph type="sldNum" sz="quarter" idx="10"/>
          </p:nvPr>
        </p:nvSpPr>
        <p:spPr/>
        <p:txBody>
          <a:bodyPr/>
          <a:lstStyle/>
          <a:p>
            <a:fld id="{84C7B5EA-1340-4839-924A-85B023995E76}" type="slidenum">
              <a:rPr lang="en-US" smtClean="0"/>
              <a:pPr/>
              <a:t>1</a:t>
            </a:fld>
            <a:endParaRPr lang="en-US"/>
          </a:p>
        </p:txBody>
      </p:sp>
    </p:spTree>
    <p:extLst>
      <p:ext uri="{BB962C8B-B14F-4D97-AF65-F5344CB8AC3E}">
        <p14:creationId xmlns:p14="http://schemas.microsoft.com/office/powerpoint/2010/main" val="1570080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it-IT" altLang="it-IT" smtClean="0"/>
          </a:p>
        </p:txBody>
      </p:sp>
      <p:sp>
        <p:nvSpPr>
          <p:cNvPr id="28676"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95989C0F-CEA6-4093-8CF5-3C6FD978474B}" type="slidenum">
              <a:rPr lang="en-US" altLang="it-IT"/>
              <a:pPr/>
              <a:t>14</a:t>
            </a:fld>
            <a:endParaRPr lang="en-US" altLang="it-IT"/>
          </a:p>
        </p:txBody>
      </p:sp>
    </p:spTree>
    <p:extLst>
      <p:ext uri="{BB962C8B-B14F-4D97-AF65-F5344CB8AC3E}">
        <p14:creationId xmlns:p14="http://schemas.microsoft.com/office/powerpoint/2010/main" val="421709060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698" name="Rectangle 7"/>
          <p:cNvSpPr>
            <a:spLocks noGrp="1" noChangeArrowheads="1"/>
          </p:cNvSpPr>
          <p:nvPr>
            <p:ph type="sldNum" sz="quarter" idx="5"/>
          </p:nvPr>
        </p:nvSpPr>
        <p:spPr>
          <a:noFill/>
        </p:spPr>
        <p:txBody>
          <a:bodyPr/>
          <a:lstStyle/>
          <a:p>
            <a:fld id="{479DFB12-0967-4514-89D8-441306F21142}" type="slidenum">
              <a:rPr lang="en-GB" altLang="en-GB" smtClean="0"/>
              <a:pPr/>
              <a:t>117</a:t>
            </a:fld>
            <a:endParaRPr lang="en-GB" altLang="en-GB" smtClean="0"/>
          </a:p>
        </p:txBody>
      </p:sp>
      <p:sp>
        <p:nvSpPr>
          <p:cNvPr id="797699" name="Rectangle 2"/>
          <p:cNvSpPr>
            <a:spLocks noGrp="1" noRot="1" noChangeAspect="1" noChangeArrowheads="1" noTextEdit="1"/>
          </p:cNvSpPr>
          <p:nvPr>
            <p:ph type="sldImg"/>
          </p:nvPr>
        </p:nvSpPr>
        <p:spPr>
          <a:xfrm>
            <a:off x="1144588" y="687388"/>
            <a:ext cx="4568825" cy="3425825"/>
          </a:xfrm>
          <a:ln w="12700" cap="flat">
            <a:solidFill>
              <a:schemeClr val="tx1"/>
            </a:solidFill>
          </a:ln>
        </p:spPr>
      </p:sp>
      <p:sp>
        <p:nvSpPr>
          <p:cNvPr id="797700" name="Rectangle 3"/>
          <p:cNvSpPr>
            <a:spLocks noGrp="1" noChangeArrowheads="1"/>
          </p:cNvSpPr>
          <p:nvPr>
            <p:ph type="body" idx="1"/>
          </p:nvPr>
        </p:nvSpPr>
        <p:spPr>
          <a:xfrm>
            <a:off x="1036638" y="4362450"/>
            <a:ext cx="5019675" cy="3932238"/>
          </a:xfrm>
          <a:noFill/>
          <a:ln/>
        </p:spPr>
        <p:txBody>
          <a:bodyPr lIns="90488" tIns="44450" rIns="90488" bIns="44450"/>
          <a:lstStyle/>
          <a:p>
            <a:endParaRPr lang="it-IT" smtClean="0"/>
          </a:p>
        </p:txBody>
      </p:sp>
    </p:spTree>
    <p:extLst>
      <p:ext uri="{BB962C8B-B14F-4D97-AF65-F5344CB8AC3E}">
        <p14:creationId xmlns:p14="http://schemas.microsoft.com/office/powerpoint/2010/main" val="378533504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dirty="0" smtClean="0"/>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09AEB50-FA85-4746-8BD7-BA1DB29DE229}" type="slidenum">
              <a:rPr lang="it-IT" smtClean="0"/>
              <a:pPr fontAlgn="base">
                <a:spcBef>
                  <a:spcPct val="0"/>
                </a:spcBef>
                <a:spcAft>
                  <a:spcPct val="0"/>
                </a:spcAft>
                <a:defRPr/>
              </a:pPr>
              <a:t>119</a:t>
            </a:fld>
            <a:endParaRPr lang="it-IT" smtClean="0"/>
          </a:p>
        </p:txBody>
      </p:sp>
    </p:spTree>
    <p:extLst>
      <p:ext uri="{BB962C8B-B14F-4D97-AF65-F5344CB8AC3E}">
        <p14:creationId xmlns:p14="http://schemas.microsoft.com/office/powerpoint/2010/main" val="40895260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it-IT" smtClean="0"/>
          </a:p>
        </p:txBody>
      </p:sp>
      <p:sp>
        <p:nvSpPr>
          <p:cNvPr id="29700"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5C9E4ED3-369C-4ED2-82EC-D712EB9D6B55}" type="slidenum">
              <a:rPr lang="en-US" altLang="it-IT"/>
              <a:pPr/>
              <a:t>15</a:t>
            </a:fld>
            <a:endParaRPr lang="en-US" altLang="it-IT"/>
          </a:p>
        </p:txBody>
      </p:sp>
    </p:spTree>
    <p:extLst>
      <p:ext uri="{BB962C8B-B14F-4D97-AF65-F5344CB8AC3E}">
        <p14:creationId xmlns:p14="http://schemas.microsoft.com/office/powerpoint/2010/main" val="28834252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it-IT" altLang="it-IT" smtClean="0"/>
          </a:p>
        </p:txBody>
      </p:sp>
      <p:sp>
        <p:nvSpPr>
          <p:cNvPr id="30724"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D7B20ED8-7E3D-43A9-AA4F-88FECE853AE6}" type="slidenum">
              <a:rPr lang="en-US" altLang="it-IT"/>
              <a:pPr/>
              <a:t>16</a:t>
            </a:fld>
            <a:endParaRPr lang="en-US" altLang="it-IT"/>
          </a:p>
        </p:txBody>
      </p:sp>
    </p:spTree>
    <p:extLst>
      <p:ext uri="{BB962C8B-B14F-4D97-AF65-F5344CB8AC3E}">
        <p14:creationId xmlns:p14="http://schemas.microsoft.com/office/powerpoint/2010/main" val="9693088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it-IT" altLang="it-IT" smtClean="0"/>
          </a:p>
        </p:txBody>
      </p:sp>
      <p:sp>
        <p:nvSpPr>
          <p:cNvPr id="31748"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296FD195-1F99-4B3B-94BE-272CF4D9747A}" type="slidenum">
              <a:rPr lang="en-US" altLang="it-IT"/>
              <a:pPr/>
              <a:t>19</a:t>
            </a:fld>
            <a:endParaRPr lang="en-US" altLang="it-IT"/>
          </a:p>
        </p:txBody>
      </p:sp>
    </p:spTree>
    <p:extLst>
      <p:ext uri="{BB962C8B-B14F-4D97-AF65-F5344CB8AC3E}">
        <p14:creationId xmlns:p14="http://schemas.microsoft.com/office/powerpoint/2010/main" val="6024630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it-IT" altLang="it-IT" smtClean="0"/>
          </a:p>
        </p:txBody>
      </p:sp>
      <p:sp>
        <p:nvSpPr>
          <p:cNvPr id="32772"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3E95BB57-8BBB-4897-ADF9-5822899C879A}" type="slidenum">
              <a:rPr lang="en-US" altLang="it-IT"/>
              <a:pPr/>
              <a:t>20</a:t>
            </a:fld>
            <a:endParaRPr lang="en-US" altLang="it-IT"/>
          </a:p>
        </p:txBody>
      </p:sp>
    </p:spTree>
    <p:extLst>
      <p:ext uri="{BB962C8B-B14F-4D97-AF65-F5344CB8AC3E}">
        <p14:creationId xmlns:p14="http://schemas.microsoft.com/office/powerpoint/2010/main" val="13823170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it-IT" smtClean="0"/>
              <a:t>The low pass filter cuts out all the high spatial frequency data from the periphery of </a:t>
            </a:r>
            <a:r>
              <a:rPr lang="en-US" altLang="it-IT" i="1" smtClean="0"/>
              <a:t>k</a:t>
            </a:r>
            <a:r>
              <a:rPr lang="en-US" altLang="it-IT" smtClean="0"/>
              <a:t>-space (it allows low spatial frequencies to pass). This results in a lack of detail on the image, although the coarse contrast of the image remains.</a:t>
            </a:r>
          </a:p>
          <a:p>
            <a:pPr>
              <a:spcBef>
                <a:spcPct val="0"/>
              </a:spcBef>
            </a:pPr>
            <a:endParaRPr lang="en-US" altLang="it-IT" smtClean="0"/>
          </a:p>
          <a:p>
            <a:pPr>
              <a:spcBef>
                <a:spcPct val="0"/>
              </a:spcBef>
            </a:pPr>
            <a:endParaRPr lang="en-US" altLang="it-IT" smtClean="0"/>
          </a:p>
          <a:p>
            <a:pPr>
              <a:spcBef>
                <a:spcPct val="0"/>
              </a:spcBef>
            </a:pPr>
            <a:r>
              <a:rPr lang="en-US" altLang="it-IT" smtClean="0"/>
              <a:t>The high pass filter removes the low spatial frequencies from </a:t>
            </a:r>
            <a:r>
              <a:rPr lang="en-US" altLang="it-IT" i="1" smtClean="0"/>
              <a:t>k</a:t>
            </a:r>
            <a:r>
              <a:rPr lang="en-US" altLang="it-IT" smtClean="0"/>
              <a:t>-space. When the fast Fourier transform is performed, the image shown is produced. It can be seen that there is little contrast in this image, yet edge definition remains. This is because the fine details of the image (edges </a:t>
            </a:r>
            <a:r>
              <a:rPr lang="en-US" altLang="it-IT" i="1" smtClean="0"/>
              <a:t>etc</a:t>
            </a:r>
            <a:r>
              <a:rPr lang="en-US" altLang="it-IT" smtClean="0"/>
              <a:t>.) are contained in the high spatial frequencies which are in the peripheries of </a:t>
            </a:r>
            <a:r>
              <a:rPr lang="en-US" altLang="it-IT" i="1" smtClean="0"/>
              <a:t>k</a:t>
            </a:r>
            <a:r>
              <a:rPr lang="en-US" altLang="it-IT" smtClean="0"/>
              <a:t>-space.</a:t>
            </a:r>
          </a:p>
        </p:txBody>
      </p:sp>
      <p:sp>
        <p:nvSpPr>
          <p:cNvPr id="34820"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C6052A21-CC98-4A21-8418-510D3AF0D396}" type="slidenum">
              <a:rPr lang="en-US" altLang="it-IT"/>
              <a:pPr/>
              <a:t>21</a:t>
            </a:fld>
            <a:endParaRPr lang="en-US" altLang="it-IT"/>
          </a:p>
        </p:txBody>
      </p:sp>
    </p:spTree>
    <p:extLst>
      <p:ext uri="{BB962C8B-B14F-4D97-AF65-F5344CB8AC3E}">
        <p14:creationId xmlns:p14="http://schemas.microsoft.com/office/powerpoint/2010/main" val="37333281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Segnaposto immagine diapositiva 1"/>
          <p:cNvSpPr>
            <a:spLocks noGrp="1" noRot="1" noChangeAspect="1" noTextEdit="1"/>
          </p:cNvSpPr>
          <p:nvPr>
            <p:ph type="sldImg"/>
          </p:nvPr>
        </p:nvSpPr>
        <p:spPr>
          <a:ln/>
        </p:spPr>
      </p:sp>
      <p:sp>
        <p:nvSpPr>
          <p:cNvPr id="577539" name="Segnaposto note 2"/>
          <p:cNvSpPr>
            <a:spLocks noGrp="1"/>
          </p:cNvSpPr>
          <p:nvPr>
            <p:ph type="body" idx="1"/>
          </p:nvPr>
        </p:nvSpPr>
        <p:spPr>
          <a:noFill/>
          <a:ln/>
        </p:spPr>
        <p:txBody>
          <a:bodyPr/>
          <a:lstStyle/>
          <a:p>
            <a:endParaRPr lang="en-GB" smtClean="0"/>
          </a:p>
        </p:txBody>
      </p:sp>
      <p:sp>
        <p:nvSpPr>
          <p:cNvPr id="577540" name="Segnaposto numero diapositiva 3"/>
          <p:cNvSpPr>
            <a:spLocks noGrp="1"/>
          </p:cNvSpPr>
          <p:nvPr>
            <p:ph type="sldNum" sz="quarter" idx="5"/>
          </p:nvPr>
        </p:nvSpPr>
        <p:spPr>
          <a:noFill/>
        </p:spPr>
        <p:txBody>
          <a:bodyPr/>
          <a:lstStyle/>
          <a:p>
            <a:fld id="{A2B936A7-3474-48AC-8EA0-B92207F2998E}" type="slidenum">
              <a:rPr lang="en-GB" altLang="en-GB" smtClean="0"/>
              <a:pPr/>
              <a:t>29</a:t>
            </a:fld>
            <a:endParaRPr lang="en-GB" altLang="en-GB" smtClean="0"/>
          </a:p>
        </p:txBody>
      </p:sp>
    </p:spTree>
    <p:extLst>
      <p:ext uri="{BB962C8B-B14F-4D97-AF65-F5344CB8AC3E}">
        <p14:creationId xmlns:p14="http://schemas.microsoft.com/office/powerpoint/2010/main" val="40690275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Segnaposto immagine diapositiva 1"/>
          <p:cNvSpPr>
            <a:spLocks noGrp="1" noRot="1" noChangeAspect="1" noTextEdit="1"/>
          </p:cNvSpPr>
          <p:nvPr>
            <p:ph type="sldImg"/>
          </p:nvPr>
        </p:nvSpPr>
        <p:spPr>
          <a:ln/>
        </p:spPr>
      </p:sp>
      <p:sp>
        <p:nvSpPr>
          <p:cNvPr id="579587" name="Segnaposto note 2"/>
          <p:cNvSpPr>
            <a:spLocks noGrp="1"/>
          </p:cNvSpPr>
          <p:nvPr>
            <p:ph type="body" idx="1"/>
          </p:nvPr>
        </p:nvSpPr>
        <p:spPr>
          <a:noFill/>
          <a:ln/>
        </p:spPr>
        <p:txBody>
          <a:bodyPr/>
          <a:lstStyle/>
          <a:p>
            <a:endParaRPr lang="en-GB" smtClean="0"/>
          </a:p>
        </p:txBody>
      </p:sp>
      <p:sp>
        <p:nvSpPr>
          <p:cNvPr id="579588" name="Segnaposto numero diapositiva 3"/>
          <p:cNvSpPr>
            <a:spLocks noGrp="1"/>
          </p:cNvSpPr>
          <p:nvPr>
            <p:ph type="sldNum" sz="quarter" idx="5"/>
          </p:nvPr>
        </p:nvSpPr>
        <p:spPr>
          <a:noFill/>
        </p:spPr>
        <p:txBody>
          <a:bodyPr/>
          <a:lstStyle/>
          <a:p>
            <a:fld id="{18F5E41B-468E-42C5-839A-D7E2BC9B62B6}" type="slidenum">
              <a:rPr lang="en-GB" altLang="en-GB" smtClean="0"/>
              <a:pPr/>
              <a:t>30</a:t>
            </a:fld>
            <a:endParaRPr lang="en-GB" altLang="en-GB" smtClean="0"/>
          </a:p>
        </p:txBody>
      </p:sp>
    </p:spTree>
    <p:extLst>
      <p:ext uri="{BB962C8B-B14F-4D97-AF65-F5344CB8AC3E}">
        <p14:creationId xmlns:p14="http://schemas.microsoft.com/office/powerpoint/2010/main" val="28183520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0" name="Segnaposto immagine diapositiva 1"/>
          <p:cNvSpPr>
            <a:spLocks noGrp="1" noRot="1" noChangeAspect="1" noTextEdit="1"/>
          </p:cNvSpPr>
          <p:nvPr>
            <p:ph type="sldImg"/>
          </p:nvPr>
        </p:nvSpPr>
        <p:spPr>
          <a:ln/>
        </p:spPr>
      </p:sp>
      <p:sp>
        <p:nvSpPr>
          <p:cNvPr id="580611" name="Segnaposto note 2"/>
          <p:cNvSpPr>
            <a:spLocks noGrp="1"/>
          </p:cNvSpPr>
          <p:nvPr>
            <p:ph type="body" idx="1"/>
          </p:nvPr>
        </p:nvSpPr>
        <p:spPr>
          <a:noFill/>
          <a:ln/>
        </p:spPr>
        <p:txBody>
          <a:bodyPr/>
          <a:lstStyle/>
          <a:p>
            <a:endParaRPr lang="en-GB" smtClean="0"/>
          </a:p>
        </p:txBody>
      </p:sp>
      <p:sp>
        <p:nvSpPr>
          <p:cNvPr id="580612" name="Segnaposto numero diapositiva 3"/>
          <p:cNvSpPr>
            <a:spLocks noGrp="1"/>
          </p:cNvSpPr>
          <p:nvPr>
            <p:ph type="sldNum" sz="quarter" idx="5"/>
          </p:nvPr>
        </p:nvSpPr>
        <p:spPr>
          <a:noFill/>
        </p:spPr>
        <p:txBody>
          <a:bodyPr/>
          <a:lstStyle/>
          <a:p>
            <a:fld id="{3D869105-D3E4-42B4-86E9-B2C25E42BE69}" type="slidenum">
              <a:rPr lang="en-GB" altLang="en-GB" smtClean="0"/>
              <a:pPr/>
              <a:t>31</a:t>
            </a:fld>
            <a:endParaRPr lang="en-GB" altLang="en-GB" smtClean="0"/>
          </a:p>
        </p:txBody>
      </p:sp>
    </p:spTree>
    <p:extLst>
      <p:ext uri="{BB962C8B-B14F-4D97-AF65-F5344CB8AC3E}">
        <p14:creationId xmlns:p14="http://schemas.microsoft.com/office/powerpoint/2010/main" val="14793179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Segnaposto immagine diapositiva 1"/>
          <p:cNvSpPr>
            <a:spLocks noGrp="1" noRot="1" noChangeAspect="1" noTextEdit="1"/>
          </p:cNvSpPr>
          <p:nvPr>
            <p:ph type="sldImg"/>
          </p:nvPr>
        </p:nvSpPr>
        <p:spPr>
          <a:ln/>
        </p:spPr>
      </p:sp>
      <p:sp>
        <p:nvSpPr>
          <p:cNvPr id="581635" name="Segnaposto note 2"/>
          <p:cNvSpPr>
            <a:spLocks noGrp="1"/>
          </p:cNvSpPr>
          <p:nvPr>
            <p:ph type="body" idx="1"/>
          </p:nvPr>
        </p:nvSpPr>
        <p:spPr>
          <a:noFill/>
          <a:ln/>
        </p:spPr>
        <p:txBody>
          <a:bodyPr/>
          <a:lstStyle/>
          <a:p>
            <a:endParaRPr lang="en-GB" smtClean="0"/>
          </a:p>
        </p:txBody>
      </p:sp>
      <p:sp>
        <p:nvSpPr>
          <p:cNvPr id="581636" name="Segnaposto numero diapositiva 3"/>
          <p:cNvSpPr>
            <a:spLocks noGrp="1"/>
          </p:cNvSpPr>
          <p:nvPr>
            <p:ph type="sldNum" sz="quarter" idx="5"/>
          </p:nvPr>
        </p:nvSpPr>
        <p:spPr>
          <a:noFill/>
        </p:spPr>
        <p:txBody>
          <a:bodyPr/>
          <a:lstStyle/>
          <a:p>
            <a:fld id="{0A207734-B3C1-4964-84CC-D51E79902948}" type="slidenum">
              <a:rPr lang="en-GB" altLang="en-GB" smtClean="0"/>
              <a:pPr/>
              <a:t>32</a:t>
            </a:fld>
            <a:endParaRPr lang="en-GB" altLang="en-GB" smtClean="0"/>
          </a:p>
        </p:txBody>
      </p:sp>
    </p:spTree>
    <p:extLst>
      <p:ext uri="{BB962C8B-B14F-4D97-AF65-F5344CB8AC3E}">
        <p14:creationId xmlns:p14="http://schemas.microsoft.com/office/powerpoint/2010/main" val="2905898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it-IT" smtClean="0"/>
          </a:p>
        </p:txBody>
      </p:sp>
      <p:sp>
        <p:nvSpPr>
          <p:cNvPr id="19460"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70554E5D-AE3C-4CAB-8CED-16A849D2F917}" type="slidenum">
              <a:rPr lang="en-US" altLang="it-IT"/>
              <a:pPr/>
              <a:t>2</a:t>
            </a:fld>
            <a:endParaRPr lang="en-US" altLang="it-IT"/>
          </a:p>
        </p:txBody>
      </p:sp>
    </p:spTree>
    <p:extLst>
      <p:ext uri="{BB962C8B-B14F-4D97-AF65-F5344CB8AC3E}">
        <p14:creationId xmlns:p14="http://schemas.microsoft.com/office/powerpoint/2010/main" val="36782381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8" name="Segnaposto immagine diapositiva 1"/>
          <p:cNvSpPr>
            <a:spLocks noGrp="1" noRot="1" noChangeAspect="1" noTextEdit="1"/>
          </p:cNvSpPr>
          <p:nvPr>
            <p:ph type="sldImg"/>
          </p:nvPr>
        </p:nvSpPr>
        <p:spPr>
          <a:ln/>
        </p:spPr>
      </p:sp>
      <p:sp>
        <p:nvSpPr>
          <p:cNvPr id="582659" name="Segnaposto note 2"/>
          <p:cNvSpPr>
            <a:spLocks noGrp="1"/>
          </p:cNvSpPr>
          <p:nvPr>
            <p:ph type="body" idx="1"/>
          </p:nvPr>
        </p:nvSpPr>
        <p:spPr>
          <a:noFill/>
          <a:ln/>
        </p:spPr>
        <p:txBody>
          <a:bodyPr/>
          <a:lstStyle/>
          <a:p>
            <a:endParaRPr lang="en-GB" smtClean="0"/>
          </a:p>
        </p:txBody>
      </p:sp>
      <p:sp>
        <p:nvSpPr>
          <p:cNvPr id="582660" name="Segnaposto numero diapositiva 3"/>
          <p:cNvSpPr>
            <a:spLocks noGrp="1"/>
          </p:cNvSpPr>
          <p:nvPr>
            <p:ph type="sldNum" sz="quarter" idx="5"/>
          </p:nvPr>
        </p:nvSpPr>
        <p:spPr>
          <a:noFill/>
        </p:spPr>
        <p:txBody>
          <a:bodyPr/>
          <a:lstStyle/>
          <a:p>
            <a:fld id="{9222CBDB-9498-4105-9510-CBD303CE0411}" type="slidenum">
              <a:rPr lang="en-GB" altLang="en-GB" smtClean="0"/>
              <a:pPr/>
              <a:t>33</a:t>
            </a:fld>
            <a:endParaRPr lang="en-GB" altLang="en-GB" smtClean="0"/>
          </a:p>
        </p:txBody>
      </p:sp>
    </p:spTree>
    <p:extLst>
      <p:ext uri="{BB962C8B-B14F-4D97-AF65-F5344CB8AC3E}">
        <p14:creationId xmlns:p14="http://schemas.microsoft.com/office/powerpoint/2010/main" val="32235556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2" name="Segnaposto immagine diapositiva 1"/>
          <p:cNvSpPr>
            <a:spLocks noGrp="1" noRot="1" noChangeAspect="1" noTextEdit="1"/>
          </p:cNvSpPr>
          <p:nvPr>
            <p:ph type="sldImg"/>
          </p:nvPr>
        </p:nvSpPr>
        <p:spPr>
          <a:ln/>
        </p:spPr>
      </p:sp>
      <p:sp>
        <p:nvSpPr>
          <p:cNvPr id="583683" name="Segnaposto note 2"/>
          <p:cNvSpPr>
            <a:spLocks noGrp="1"/>
          </p:cNvSpPr>
          <p:nvPr>
            <p:ph type="body" idx="1"/>
          </p:nvPr>
        </p:nvSpPr>
        <p:spPr>
          <a:noFill/>
          <a:ln/>
        </p:spPr>
        <p:txBody>
          <a:bodyPr/>
          <a:lstStyle/>
          <a:p>
            <a:endParaRPr lang="en-GB" smtClean="0"/>
          </a:p>
        </p:txBody>
      </p:sp>
      <p:sp>
        <p:nvSpPr>
          <p:cNvPr id="583684" name="Segnaposto numero diapositiva 3"/>
          <p:cNvSpPr>
            <a:spLocks noGrp="1"/>
          </p:cNvSpPr>
          <p:nvPr>
            <p:ph type="sldNum" sz="quarter" idx="5"/>
          </p:nvPr>
        </p:nvSpPr>
        <p:spPr>
          <a:noFill/>
        </p:spPr>
        <p:txBody>
          <a:bodyPr/>
          <a:lstStyle/>
          <a:p>
            <a:fld id="{59729365-A33B-4243-919B-D0ED8A8A3251}" type="slidenum">
              <a:rPr lang="en-GB" altLang="en-GB" smtClean="0"/>
              <a:pPr/>
              <a:t>34</a:t>
            </a:fld>
            <a:endParaRPr lang="en-GB" altLang="en-GB" smtClean="0"/>
          </a:p>
        </p:txBody>
      </p:sp>
    </p:spTree>
    <p:extLst>
      <p:ext uri="{BB962C8B-B14F-4D97-AF65-F5344CB8AC3E}">
        <p14:creationId xmlns:p14="http://schemas.microsoft.com/office/powerpoint/2010/main" val="19416533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6" name="Segnaposto immagine diapositiva 1"/>
          <p:cNvSpPr>
            <a:spLocks noGrp="1" noRot="1" noChangeAspect="1" noTextEdit="1"/>
          </p:cNvSpPr>
          <p:nvPr>
            <p:ph type="sldImg"/>
          </p:nvPr>
        </p:nvSpPr>
        <p:spPr>
          <a:ln/>
        </p:spPr>
      </p:sp>
      <p:sp>
        <p:nvSpPr>
          <p:cNvPr id="584707" name="Segnaposto note 2"/>
          <p:cNvSpPr>
            <a:spLocks noGrp="1"/>
          </p:cNvSpPr>
          <p:nvPr>
            <p:ph type="body" idx="1"/>
          </p:nvPr>
        </p:nvSpPr>
        <p:spPr>
          <a:noFill/>
          <a:ln/>
        </p:spPr>
        <p:txBody>
          <a:bodyPr/>
          <a:lstStyle/>
          <a:p>
            <a:endParaRPr lang="en-GB" smtClean="0"/>
          </a:p>
        </p:txBody>
      </p:sp>
      <p:sp>
        <p:nvSpPr>
          <p:cNvPr id="584708" name="Segnaposto numero diapositiva 3"/>
          <p:cNvSpPr>
            <a:spLocks noGrp="1"/>
          </p:cNvSpPr>
          <p:nvPr>
            <p:ph type="sldNum" sz="quarter" idx="5"/>
          </p:nvPr>
        </p:nvSpPr>
        <p:spPr>
          <a:noFill/>
        </p:spPr>
        <p:txBody>
          <a:bodyPr/>
          <a:lstStyle/>
          <a:p>
            <a:fld id="{06BBCAEC-2906-4146-AEFC-30B231B46085}" type="slidenum">
              <a:rPr lang="en-GB" altLang="en-GB" smtClean="0"/>
              <a:pPr/>
              <a:t>35</a:t>
            </a:fld>
            <a:endParaRPr lang="en-GB" altLang="en-GB" smtClean="0"/>
          </a:p>
        </p:txBody>
      </p:sp>
    </p:spTree>
    <p:extLst>
      <p:ext uri="{BB962C8B-B14F-4D97-AF65-F5344CB8AC3E}">
        <p14:creationId xmlns:p14="http://schemas.microsoft.com/office/powerpoint/2010/main" val="16105000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30" name="Segnaposto immagine diapositiva 1"/>
          <p:cNvSpPr>
            <a:spLocks noGrp="1" noRot="1" noChangeAspect="1" noTextEdit="1"/>
          </p:cNvSpPr>
          <p:nvPr>
            <p:ph type="sldImg"/>
          </p:nvPr>
        </p:nvSpPr>
        <p:spPr>
          <a:ln/>
        </p:spPr>
      </p:sp>
      <p:sp>
        <p:nvSpPr>
          <p:cNvPr id="585731" name="Segnaposto note 2"/>
          <p:cNvSpPr>
            <a:spLocks noGrp="1"/>
          </p:cNvSpPr>
          <p:nvPr>
            <p:ph type="body" idx="1"/>
          </p:nvPr>
        </p:nvSpPr>
        <p:spPr>
          <a:noFill/>
          <a:ln/>
        </p:spPr>
        <p:txBody>
          <a:bodyPr/>
          <a:lstStyle/>
          <a:p>
            <a:endParaRPr lang="en-GB" smtClean="0"/>
          </a:p>
        </p:txBody>
      </p:sp>
      <p:sp>
        <p:nvSpPr>
          <p:cNvPr id="585732" name="Segnaposto numero diapositiva 3"/>
          <p:cNvSpPr>
            <a:spLocks noGrp="1"/>
          </p:cNvSpPr>
          <p:nvPr>
            <p:ph type="sldNum" sz="quarter" idx="5"/>
          </p:nvPr>
        </p:nvSpPr>
        <p:spPr>
          <a:noFill/>
        </p:spPr>
        <p:txBody>
          <a:bodyPr/>
          <a:lstStyle/>
          <a:p>
            <a:fld id="{BEC0C4B7-D0D1-4290-AC19-32791FF5595C}" type="slidenum">
              <a:rPr lang="en-GB" altLang="en-GB" smtClean="0"/>
              <a:pPr/>
              <a:t>36</a:t>
            </a:fld>
            <a:endParaRPr lang="en-GB" altLang="en-GB" smtClean="0"/>
          </a:p>
        </p:txBody>
      </p:sp>
    </p:spTree>
    <p:extLst>
      <p:ext uri="{BB962C8B-B14F-4D97-AF65-F5344CB8AC3E}">
        <p14:creationId xmlns:p14="http://schemas.microsoft.com/office/powerpoint/2010/main" val="10340025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Segnaposto immagine diapositiva 1"/>
          <p:cNvSpPr>
            <a:spLocks noGrp="1" noRot="1" noChangeAspect="1" noTextEdit="1"/>
          </p:cNvSpPr>
          <p:nvPr>
            <p:ph type="sldImg"/>
          </p:nvPr>
        </p:nvSpPr>
        <p:spPr>
          <a:ln/>
        </p:spPr>
      </p:sp>
      <p:sp>
        <p:nvSpPr>
          <p:cNvPr id="586755" name="Segnaposto note 2"/>
          <p:cNvSpPr>
            <a:spLocks noGrp="1"/>
          </p:cNvSpPr>
          <p:nvPr>
            <p:ph type="body" idx="1"/>
          </p:nvPr>
        </p:nvSpPr>
        <p:spPr>
          <a:noFill/>
          <a:ln/>
        </p:spPr>
        <p:txBody>
          <a:bodyPr/>
          <a:lstStyle/>
          <a:p>
            <a:endParaRPr lang="en-GB" smtClean="0"/>
          </a:p>
        </p:txBody>
      </p:sp>
      <p:sp>
        <p:nvSpPr>
          <p:cNvPr id="586756" name="Segnaposto numero diapositiva 3"/>
          <p:cNvSpPr>
            <a:spLocks noGrp="1"/>
          </p:cNvSpPr>
          <p:nvPr>
            <p:ph type="sldNum" sz="quarter" idx="5"/>
          </p:nvPr>
        </p:nvSpPr>
        <p:spPr>
          <a:noFill/>
        </p:spPr>
        <p:txBody>
          <a:bodyPr/>
          <a:lstStyle/>
          <a:p>
            <a:fld id="{1CB5B1E6-4D73-4248-BDA7-355DA5419F30}" type="slidenum">
              <a:rPr lang="en-GB" altLang="en-GB" smtClean="0"/>
              <a:pPr/>
              <a:t>37</a:t>
            </a:fld>
            <a:endParaRPr lang="en-GB" altLang="en-GB" smtClean="0"/>
          </a:p>
        </p:txBody>
      </p:sp>
    </p:spTree>
    <p:extLst>
      <p:ext uri="{BB962C8B-B14F-4D97-AF65-F5344CB8AC3E}">
        <p14:creationId xmlns:p14="http://schemas.microsoft.com/office/powerpoint/2010/main" val="7778673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8" name="Segnaposto immagine diapositiva 1"/>
          <p:cNvSpPr>
            <a:spLocks noGrp="1" noRot="1" noChangeAspect="1" noTextEdit="1"/>
          </p:cNvSpPr>
          <p:nvPr>
            <p:ph type="sldImg"/>
          </p:nvPr>
        </p:nvSpPr>
        <p:spPr>
          <a:ln/>
        </p:spPr>
      </p:sp>
      <p:sp>
        <p:nvSpPr>
          <p:cNvPr id="587779" name="Segnaposto note 2"/>
          <p:cNvSpPr>
            <a:spLocks noGrp="1"/>
          </p:cNvSpPr>
          <p:nvPr>
            <p:ph type="body" idx="1"/>
          </p:nvPr>
        </p:nvSpPr>
        <p:spPr>
          <a:noFill/>
          <a:ln/>
        </p:spPr>
        <p:txBody>
          <a:bodyPr/>
          <a:lstStyle/>
          <a:p>
            <a:endParaRPr lang="en-GB" smtClean="0"/>
          </a:p>
        </p:txBody>
      </p:sp>
      <p:sp>
        <p:nvSpPr>
          <p:cNvPr id="587780" name="Segnaposto numero diapositiva 3"/>
          <p:cNvSpPr>
            <a:spLocks noGrp="1"/>
          </p:cNvSpPr>
          <p:nvPr>
            <p:ph type="sldNum" sz="quarter" idx="5"/>
          </p:nvPr>
        </p:nvSpPr>
        <p:spPr>
          <a:noFill/>
        </p:spPr>
        <p:txBody>
          <a:bodyPr/>
          <a:lstStyle/>
          <a:p>
            <a:fld id="{E9E3994E-70B3-4292-9697-4FAB6D967B9B}" type="slidenum">
              <a:rPr lang="en-GB" altLang="en-GB" smtClean="0"/>
              <a:pPr/>
              <a:t>38</a:t>
            </a:fld>
            <a:endParaRPr lang="en-GB" altLang="en-GB" smtClean="0"/>
          </a:p>
        </p:txBody>
      </p:sp>
    </p:spTree>
    <p:extLst>
      <p:ext uri="{BB962C8B-B14F-4D97-AF65-F5344CB8AC3E}">
        <p14:creationId xmlns:p14="http://schemas.microsoft.com/office/powerpoint/2010/main" val="38134009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2" name="Segnaposto immagine diapositiva 1"/>
          <p:cNvSpPr>
            <a:spLocks noGrp="1" noRot="1" noChangeAspect="1" noTextEdit="1"/>
          </p:cNvSpPr>
          <p:nvPr>
            <p:ph type="sldImg"/>
          </p:nvPr>
        </p:nvSpPr>
        <p:spPr>
          <a:ln/>
        </p:spPr>
      </p:sp>
      <p:sp>
        <p:nvSpPr>
          <p:cNvPr id="588803" name="Segnaposto note 2"/>
          <p:cNvSpPr>
            <a:spLocks noGrp="1"/>
          </p:cNvSpPr>
          <p:nvPr>
            <p:ph type="body" idx="1"/>
          </p:nvPr>
        </p:nvSpPr>
        <p:spPr>
          <a:noFill/>
          <a:ln/>
        </p:spPr>
        <p:txBody>
          <a:bodyPr/>
          <a:lstStyle/>
          <a:p>
            <a:endParaRPr lang="en-GB" smtClean="0"/>
          </a:p>
        </p:txBody>
      </p:sp>
      <p:sp>
        <p:nvSpPr>
          <p:cNvPr id="588804" name="Segnaposto numero diapositiva 3"/>
          <p:cNvSpPr>
            <a:spLocks noGrp="1"/>
          </p:cNvSpPr>
          <p:nvPr>
            <p:ph type="sldNum" sz="quarter" idx="5"/>
          </p:nvPr>
        </p:nvSpPr>
        <p:spPr>
          <a:noFill/>
        </p:spPr>
        <p:txBody>
          <a:bodyPr/>
          <a:lstStyle/>
          <a:p>
            <a:fld id="{FA681140-A9BF-4316-947F-A8F493A76B68}" type="slidenum">
              <a:rPr lang="en-GB" altLang="en-GB" smtClean="0"/>
              <a:pPr/>
              <a:t>39</a:t>
            </a:fld>
            <a:endParaRPr lang="en-GB" altLang="en-GB" smtClean="0"/>
          </a:p>
        </p:txBody>
      </p:sp>
    </p:spTree>
    <p:extLst>
      <p:ext uri="{BB962C8B-B14F-4D97-AF65-F5344CB8AC3E}">
        <p14:creationId xmlns:p14="http://schemas.microsoft.com/office/powerpoint/2010/main" val="8265215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6" name="Segnaposto immagine diapositiva 1"/>
          <p:cNvSpPr>
            <a:spLocks noGrp="1" noRot="1" noChangeAspect="1" noTextEdit="1"/>
          </p:cNvSpPr>
          <p:nvPr>
            <p:ph type="sldImg"/>
          </p:nvPr>
        </p:nvSpPr>
        <p:spPr>
          <a:ln/>
        </p:spPr>
      </p:sp>
      <p:sp>
        <p:nvSpPr>
          <p:cNvPr id="589827" name="Segnaposto note 2"/>
          <p:cNvSpPr>
            <a:spLocks noGrp="1"/>
          </p:cNvSpPr>
          <p:nvPr>
            <p:ph type="body" idx="1"/>
          </p:nvPr>
        </p:nvSpPr>
        <p:spPr>
          <a:noFill/>
          <a:ln/>
        </p:spPr>
        <p:txBody>
          <a:bodyPr/>
          <a:lstStyle/>
          <a:p>
            <a:endParaRPr lang="en-GB" smtClean="0"/>
          </a:p>
        </p:txBody>
      </p:sp>
      <p:sp>
        <p:nvSpPr>
          <p:cNvPr id="589828" name="Segnaposto numero diapositiva 3"/>
          <p:cNvSpPr>
            <a:spLocks noGrp="1"/>
          </p:cNvSpPr>
          <p:nvPr>
            <p:ph type="sldNum" sz="quarter" idx="5"/>
          </p:nvPr>
        </p:nvSpPr>
        <p:spPr>
          <a:noFill/>
        </p:spPr>
        <p:txBody>
          <a:bodyPr/>
          <a:lstStyle/>
          <a:p>
            <a:fld id="{E1FDCA1D-1031-4292-99B3-9A8605A9F512}" type="slidenum">
              <a:rPr lang="en-GB" altLang="en-GB" smtClean="0"/>
              <a:pPr/>
              <a:t>40</a:t>
            </a:fld>
            <a:endParaRPr lang="en-GB" altLang="en-GB" smtClean="0"/>
          </a:p>
        </p:txBody>
      </p:sp>
    </p:spTree>
    <p:extLst>
      <p:ext uri="{BB962C8B-B14F-4D97-AF65-F5344CB8AC3E}">
        <p14:creationId xmlns:p14="http://schemas.microsoft.com/office/powerpoint/2010/main" val="22685829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Segnaposto immagine diapositiva 1"/>
          <p:cNvSpPr>
            <a:spLocks noGrp="1" noRot="1" noChangeAspect="1" noTextEdit="1"/>
          </p:cNvSpPr>
          <p:nvPr>
            <p:ph type="sldImg"/>
          </p:nvPr>
        </p:nvSpPr>
        <p:spPr>
          <a:ln/>
        </p:spPr>
      </p:sp>
      <p:sp>
        <p:nvSpPr>
          <p:cNvPr id="590851" name="Segnaposto note 2"/>
          <p:cNvSpPr>
            <a:spLocks noGrp="1"/>
          </p:cNvSpPr>
          <p:nvPr>
            <p:ph type="body" idx="1"/>
          </p:nvPr>
        </p:nvSpPr>
        <p:spPr>
          <a:noFill/>
          <a:ln/>
        </p:spPr>
        <p:txBody>
          <a:bodyPr/>
          <a:lstStyle/>
          <a:p>
            <a:endParaRPr lang="en-GB" smtClean="0"/>
          </a:p>
        </p:txBody>
      </p:sp>
      <p:sp>
        <p:nvSpPr>
          <p:cNvPr id="590852" name="Segnaposto numero diapositiva 3"/>
          <p:cNvSpPr>
            <a:spLocks noGrp="1"/>
          </p:cNvSpPr>
          <p:nvPr>
            <p:ph type="sldNum" sz="quarter" idx="5"/>
          </p:nvPr>
        </p:nvSpPr>
        <p:spPr>
          <a:noFill/>
        </p:spPr>
        <p:txBody>
          <a:bodyPr/>
          <a:lstStyle/>
          <a:p>
            <a:fld id="{1826242D-EFD1-427D-8CAA-19B7AC614B56}" type="slidenum">
              <a:rPr lang="en-GB" altLang="en-GB" smtClean="0"/>
              <a:pPr/>
              <a:t>41</a:t>
            </a:fld>
            <a:endParaRPr lang="en-GB" altLang="en-GB" smtClean="0"/>
          </a:p>
        </p:txBody>
      </p:sp>
    </p:spTree>
    <p:extLst>
      <p:ext uri="{BB962C8B-B14F-4D97-AF65-F5344CB8AC3E}">
        <p14:creationId xmlns:p14="http://schemas.microsoft.com/office/powerpoint/2010/main" val="30524413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4" name="Segnaposto immagine diapositiva 1"/>
          <p:cNvSpPr>
            <a:spLocks noGrp="1" noRot="1" noChangeAspect="1" noTextEdit="1"/>
          </p:cNvSpPr>
          <p:nvPr>
            <p:ph type="sldImg"/>
          </p:nvPr>
        </p:nvSpPr>
        <p:spPr>
          <a:ln/>
        </p:spPr>
      </p:sp>
      <p:sp>
        <p:nvSpPr>
          <p:cNvPr id="591875" name="Segnaposto note 2"/>
          <p:cNvSpPr>
            <a:spLocks noGrp="1"/>
          </p:cNvSpPr>
          <p:nvPr>
            <p:ph type="body" idx="1"/>
          </p:nvPr>
        </p:nvSpPr>
        <p:spPr>
          <a:noFill/>
          <a:ln/>
        </p:spPr>
        <p:txBody>
          <a:bodyPr/>
          <a:lstStyle/>
          <a:p>
            <a:endParaRPr lang="en-GB" smtClean="0"/>
          </a:p>
        </p:txBody>
      </p:sp>
      <p:sp>
        <p:nvSpPr>
          <p:cNvPr id="591876" name="Segnaposto numero diapositiva 3"/>
          <p:cNvSpPr>
            <a:spLocks noGrp="1"/>
          </p:cNvSpPr>
          <p:nvPr>
            <p:ph type="sldNum" sz="quarter" idx="5"/>
          </p:nvPr>
        </p:nvSpPr>
        <p:spPr>
          <a:noFill/>
        </p:spPr>
        <p:txBody>
          <a:bodyPr/>
          <a:lstStyle/>
          <a:p>
            <a:fld id="{CA11128A-E3DC-45C0-8EAE-148795BF25E6}" type="slidenum">
              <a:rPr lang="en-GB" altLang="en-GB" smtClean="0"/>
              <a:pPr/>
              <a:t>42</a:t>
            </a:fld>
            <a:endParaRPr lang="en-GB" altLang="en-GB" smtClean="0"/>
          </a:p>
        </p:txBody>
      </p:sp>
    </p:spTree>
    <p:extLst>
      <p:ext uri="{BB962C8B-B14F-4D97-AF65-F5344CB8AC3E}">
        <p14:creationId xmlns:p14="http://schemas.microsoft.com/office/powerpoint/2010/main" val="2592002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Segnaposto note 2"/>
          <p:cNvSpPr>
            <a:spLocks noGrp="1"/>
          </p:cNvSpPr>
          <p:nvPr>
            <p:ph type="body" idx="1"/>
          </p:nvPr>
        </p:nvSpPr>
        <p:spPr/>
        <p:txBody>
          <a:bodyPr>
            <a:normAutofit/>
          </a:bodyPr>
          <a:lstStyle/>
          <a:p>
            <a:pPr fontAlgn="auto">
              <a:spcBef>
                <a:spcPts val="0"/>
              </a:spcBef>
              <a:spcAft>
                <a:spcPts val="0"/>
              </a:spcAft>
              <a:defRPr/>
            </a:pPr>
            <a:endParaRPr lang="en-US" dirty="0"/>
          </a:p>
        </p:txBody>
      </p:sp>
      <p:sp>
        <p:nvSpPr>
          <p:cNvPr id="20484"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DC9D3331-C5D8-4D1F-AC07-AB8002D6F53C}" type="slidenum">
              <a:rPr lang="en-US" altLang="it-IT"/>
              <a:pPr/>
              <a:t>3</a:t>
            </a:fld>
            <a:endParaRPr lang="en-US" altLang="it-IT"/>
          </a:p>
        </p:txBody>
      </p:sp>
    </p:spTree>
    <p:extLst>
      <p:ext uri="{BB962C8B-B14F-4D97-AF65-F5344CB8AC3E}">
        <p14:creationId xmlns:p14="http://schemas.microsoft.com/office/powerpoint/2010/main" val="20870501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Segnaposto immagine diapositiva 1"/>
          <p:cNvSpPr>
            <a:spLocks noGrp="1" noRot="1" noChangeAspect="1" noTextEdit="1"/>
          </p:cNvSpPr>
          <p:nvPr>
            <p:ph type="sldImg"/>
          </p:nvPr>
        </p:nvSpPr>
        <p:spPr>
          <a:ln/>
        </p:spPr>
      </p:sp>
      <p:sp>
        <p:nvSpPr>
          <p:cNvPr id="592899" name="Segnaposto note 2"/>
          <p:cNvSpPr>
            <a:spLocks noGrp="1"/>
          </p:cNvSpPr>
          <p:nvPr>
            <p:ph type="body" idx="1"/>
          </p:nvPr>
        </p:nvSpPr>
        <p:spPr>
          <a:noFill/>
          <a:ln/>
        </p:spPr>
        <p:txBody>
          <a:bodyPr/>
          <a:lstStyle/>
          <a:p>
            <a:endParaRPr lang="en-GB" smtClean="0"/>
          </a:p>
        </p:txBody>
      </p:sp>
      <p:sp>
        <p:nvSpPr>
          <p:cNvPr id="592900" name="Segnaposto numero diapositiva 3"/>
          <p:cNvSpPr>
            <a:spLocks noGrp="1"/>
          </p:cNvSpPr>
          <p:nvPr>
            <p:ph type="sldNum" sz="quarter" idx="5"/>
          </p:nvPr>
        </p:nvSpPr>
        <p:spPr>
          <a:noFill/>
        </p:spPr>
        <p:txBody>
          <a:bodyPr/>
          <a:lstStyle/>
          <a:p>
            <a:fld id="{4801BC43-E76C-42C0-9C82-494E0EE54001}" type="slidenum">
              <a:rPr lang="en-GB" altLang="en-GB" smtClean="0"/>
              <a:pPr/>
              <a:t>43</a:t>
            </a:fld>
            <a:endParaRPr lang="en-GB" altLang="en-GB" smtClean="0"/>
          </a:p>
        </p:txBody>
      </p:sp>
    </p:spTree>
    <p:extLst>
      <p:ext uri="{BB962C8B-B14F-4D97-AF65-F5344CB8AC3E}">
        <p14:creationId xmlns:p14="http://schemas.microsoft.com/office/powerpoint/2010/main" val="8865599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Segnaposto immagine diapositiva 1"/>
          <p:cNvSpPr>
            <a:spLocks noGrp="1" noRot="1" noChangeAspect="1" noTextEdit="1"/>
          </p:cNvSpPr>
          <p:nvPr>
            <p:ph type="sldImg"/>
          </p:nvPr>
        </p:nvSpPr>
        <p:spPr>
          <a:ln/>
        </p:spPr>
      </p:sp>
      <p:sp>
        <p:nvSpPr>
          <p:cNvPr id="593923" name="Segnaposto note 2"/>
          <p:cNvSpPr>
            <a:spLocks noGrp="1"/>
          </p:cNvSpPr>
          <p:nvPr>
            <p:ph type="body" idx="1"/>
          </p:nvPr>
        </p:nvSpPr>
        <p:spPr>
          <a:noFill/>
          <a:ln/>
        </p:spPr>
        <p:txBody>
          <a:bodyPr/>
          <a:lstStyle/>
          <a:p>
            <a:endParaRPr lang="en-GB" smtClean="0"/>
          </a:p>
        </p:txBody>
      </p:sp>
      <p:sp>
        <p:nvSpPr>
          <p:cNvPr id="593924" name="Segnaposto numero diapositiva 3"/>
          <p:cNvSpPr>
            <a:spLocks noGrp="1"/>
          </p:cNvSpPr>
          <p:nvPr>
            <p:ph type="sldNum" sz="quarter" idx="5"/>
          </p:nvPr>
        </p:nvSpPr>
        <p:spPr>
          <a:noFill/>
        </p:spPr>
        <p:txBody>
          <a:bodyPr/>
          <a:lstStyle/>
          <a:p>
            <a:fld id="{3FEEEC94-A363-4FA4-825D-3E86AD89DEE3}" type="slidenum">
              <a:rPr lang="en-GB" altLang="en-GB" smtClean="0"/>
              <a:pPr/>
              <a:t>44</a:t>
            </a:fld>
            <a:endParaRPr lang="en-GB" altLang="en-GB" smtClean="0"/>
          </a:p>
        </p:txBody>
      </p:sp>
    </p:spTree>
    <p:extLst>
      <p:ext uri="{BB962C8B-B14F-4D97-AF65-F5344CB8AC3E}">
        <p14:creationId xmlns:p14="http://schemas.microsoft.com/office/powerpoint/2010/main" val="28182921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Segnaposto immagine diapositiva 1"/>
          <p:cNvSpPr>
            <a:spLocks noGrp="1" noRot="1" noChangeAspect="1" noTextEdit="1"/>
          </p:cNvSpPr>
          <p:nvPr>
            <p:ph type="sldImg"/>
          </p:nvPr>
        </p:nvSpPr>
        <p:spPr>
          <a:ln/>
        </p:spPr>
      </p:sp>
      <p:sp>
        <p:nvSpPr>
          <p:cNvPr id="594947" name="Segnaposto note 2"/>
          <p:cNvSpPr>
            <a:spLocks noGrp="1"/>
          </p:cNvSpPr>
          <p:nvPr>
            <p:ph type="body" idx="1"/>
          </p:nvPr>
        </p:nvSpPr>
        <p:spPr>
          <a:noFill/>
          <a:ln/>
        </p:spPr>
        <p:txBody>
          <a:bodyPr/>
          <a:lstStyle/>
          <a:p>
            <a:endParaRPr lang="en-GB" smtClean="0"/>
          </a:p>
        </p:txBody>
      </p:sp>
      <p:sp>
        <p:nvSpPr>
          <p:cNvPr id="594948" name="Segnaposto numero diapositiva 3"/>
          <p:cNvSpPr>
            <a:spLocks noGrp="1"/>
          </p:cNvSpPr>
          <p:nvPr>
            <p:ph type="sldNum" sz="quarter" idx="5"/>
          </p:nvPr>
        </p:nvSpPr>
        <p:spPr>
          <a:noFill/>
        </p:spPr>
        <p:txBody>
          <a:bodyPr/>
          <a:lstStyle/>
          <a:p>
            <a:fld id="{B49D7F98-5BB4-49FF-B3EF-6962D81E0D25}" type="slidenum">
              <a:rPr lang="en-GB" altLang="en-GB" smtClean="0"/>
              <a:pPr/>
              <a:t>45</a:t>
            </a:fld>
            <a:endParaRPr lang="en-GB" altLang="en-GB" smtClean="0"/>
          </a:p>
        </p:txBody>
      </p:sp>
    </p:spTree>
    <p:extLst>
      <p:ext uri="{BB962C8B-B14F-4D97-AF65-F5344CB8AC3E}">
        <p14:creationId xmlns:p14="http://schemas.microsoft.com/office/powerpoint/2010/main" val="18105918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70" name="Segnaposto immagine diapositiva 1"/>
          <p:cNvSpPr>
            <a:spLocks noGrp="1" noRot="1" noChangeAspect="1" noTextEdit="1"/>
          </p:cNvSpPr>
          <p:nvPr>
            <p:ph type="sldImg"/>
          </p:nvPr>
        </p:nvSpPr>
        <p:spPr>
          <a:ln/>
        </p:spPr>
      </p:sp>
      <p:sp>
        <p:nvSpPr>
          <p:cNvPr id="595971" name="Segnaposto note 2"/>
          <p:cNvSpPr>
            <a:spLocks noGrp="1"/>
          </p:cNvSpPr>
          <p:nvPr>
            <p:ph type="body" idx="1"/>
          </p:nvPr>
        </p:nvSpPr>
        <p:spPr>
          <a:noFill/>
          <a:ln/>
        </p:spPr>
        <p:txBody>
          <a:bodyPr/>
          <a:lstStyle/>
          <a:p>
            <a:endParaRPr lang="en-GB" smtClean="0"/>
          </a:p>
        </p:txBody>
      </p:sp>
      <p:sp>
        <p:nvSpPr>
          <p:cNvPr id="595972" name="Segnaposto numero diapositiva 3"/>
          <p:cNvSpPr>
            <a:spLocks noGrp="1"/>
          </p:cNvSpPr>
          <p:nvPr>
            <p:ph type="sldNum" sz="quarter" idx="5"/>
          </p:nvPr>
        </p:nvSpPr>
        <p:spPr>
          <a:noFill/>
        </p:spPr>
        <p:txBody>
          <a:bodyPr/>
          <a:lstStyle/>
          <a:p>
            <a:fld id="{BA97EFEB-A20B-4FA7-B234-A978363C91F6}" type="slidenum">
              <a:rPr lang="en-GB" altLang="en-GB" smtClean="0"/>
              <a:pPr/>
              <a:t>46</a:t>
            </a:fld>
            <a:endParaRPr lang="en-GB" altLang="en-GB" smtClean="0"/>
          </a:p>
        </p:txBody>
      </p:sp>
    </p:spTree>
    <p:extLst>
      <p:ext uri="{BB962C8B-B14F-4D97-AF65-F5344CB8AC3E}">
        <p14:creationId xmlns:p14="http://schemas.microsoft.com/office/powerpoint/2010/main" val="38269989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4" name="Segnaposto immagine diapositiva 1"/>
          <p:cNvSpPr>
            <a:spLocks noGrp="1" noRot="1" noChangeAspect="1" noTextEdit="1"/>
          </p:cNvSpPr>
          <p:nvPr>
            <p:ph type="sldImg"/>
          </p:nvPr>
        </p:nvSpPr>
        <p:spPr>
          <a:ln/>
        </p:spPr>
      </p:sp>
      <p:sp>
        <p:nvSpPr>
          <p:cNvPr id="596995" name="Segnaposto note 2"/>
          <p:cNvSpPr>
            <a:spLocks noGrp="1"/>
          </p:cNvSpPr>
          <p:nvPr>
            <p:ph type="body" idx="1"/>
          </p:nvPr>
        </p:nvSpPr>
        <p:spPr>
          <a:noFill/>
          <a:ln/>
        </p:spPr>
        <p:txBody>
          <a:bodyPr/>
          <a:lstStyle/>
          <a:p>
            <a:endParaRPr lang="en-GB" dirty="0" smtClean="0"/>
          </a:p>
        </p:txBody>
      </p:sp>
      <p:sp>
        <p:nvSpPr>
          <p:cNvPr id="596996" name="Segnaposto numero diapositiva 3"/>
          <p:cNvSpPr>
            <a:spLocks noGrp="1"/>
          </p:cNvSpPr>
          <p:nvPr>
            <p:ph type="sldNum" sz="quarter" idx="5"/>
          </p:nvPr>
        </p:nvSpPr>
        <p:spPr>
          <a:noFill/>
        </p:spPr>
        <p:txBody>
          <a:bodyPr/>
          <a:lstStyle/>
          <a:p>
            <a:fld id="{7C4434D9-2D45-4A68-8467-683F83374FD0}" type="slidenum">
              <a:rPr lang="en-GB" altLang="en-GB" smtClean="0"/>
              <a:pPr/>
              <a:t>47</a:t>
            </a:fld>
            <a:endParaRPr lang="en-GB" altLang="en-GB" smtClean="0"/>
          </a:p>
        </p:txBody>
      </p:sp>
    </p:spTree>
    <p:extLst>
      <p:ext uri="{BB962C8B-B14F-4D97-AF65-F5344CB8AC3E}">
        <p14:creationId xmlns:p14="http://schemas.microsoft.com/office/powerpoint/2010/main" val="31021037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8" name="Segnaposto immagine diapositiva 1"/>
          <p:cNvSpPr>
            <a:spLocks noGrp="1" noRot="1" noChangeAspect="1" noTextEdit="1"/>
          </p:cNvSpPr>
          <p:nvPr>
            <p:ph type="sldImg"/>
          </p:nvPr>
        </p:nvSpPr>
        <p:spPr>
          <a:ln/>
        </p:spPr>
      </p:sp>
      <p:sp>
        <p:nvSpPr>
          <p:cNvPr id="598019" name="Segnaposto note 2"/>
          <p:cNvSpPr>
            <a:spLocks noGrp="1"/>
          </p:cNvSpPr>
          <p:nvPr>
            <p:ph type="body" idx="1"/>
          </p:nvPr>
        </p:nvSpPr>
        <p:spPr>
          <a:noFill/>
          <a:ln/>
        </p:spPr>
        <p:txBody>
          <a:bodyPr/>
          <a:lstStyle/>
          <a:p>
            <a:endParaRPr lang="en-GB" smtClean="0"/>
          </a:p>
        </p:txBody>
      </p:sp>
      <p:sp>
        <p:nvSpPr>
          <p:cNvPr id="598020" name="Segnaposto numero diapositiva 3"/>
          <p:cNvSpPr>
            <a:spLocks noGrp="1"/>
          </p:cNvSpPr>
          <p:nvPr>
            <p:ph type="sldNum" sz="quarter" idx="5"/>
          </p:nvPr>
        </p:nvSpPr>
        <p:spPr>
          <a:noFill/>
        </p:spPr>
        <p:txBody>
          <a:bodyPr/>
          <a:lstStyle/>
          <a:p>
            <a:fld id="{00873554-4BF8-43CD-8FB9-EC866B09D328}" type="slidenum">
              <a:rPr lang="en-GB" altLang="en-GB" smtClean="0"/>
              <a:pPr/>
              <a:t>48</a:t>
            </a:fld>
            <a:endParaRPr lang="en-GB" altLang="en-GB" smtClean="0"/>
          </a:p>
        </p:txBody>
      </p:sp>
    </p:spTree>
    <p:extLst>
      <p:ext uri="{BB962C8B-B14F-4D97-AF65-F5344CB8AC3E}">
        <p14:creationId xmlns:p14="http://schemas.microsoft.com/office/powerpoint/2010/main" val="32577963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Segnaposto immagine diapositiva 1"/>
          <p:cNvSpPr>
            <a:spLocks noGrp="1" noRot="1" noChangeAspect="1" noTextEdit="1"/>
          </p:cNvSpPr>
          <p:nvPr>
            <p:ph type="sldImg"/>
          </p:nvPr>
        </p:nvSpPr>
        <p:spPr>
          <a:ln/>
        </p:spPr>
      </p:sp>
      <p:sp>
        <p:nvSpPr>
          <p:cNvPr id="599043" name="Segnaposto note 2"/>
          <p:cNvSpPr>
            <a:spLocks noGrp="1"/>
          </p:cNvSpPr>
          <p:nvPr>
            <p:ph type="body" idx="1"/>
          </p:nvPr>
        </p:nvSpPr>
        <p:spPr>
          <a:noFill/>
          <a:ln/>
        </p:spPr>
        <p:txBody>
          <a:bodyPr/>
          <a:lstStyle/>
          <a:p>
            <a:endParaRPr lang="en-GB" smtClean="0"/>
          </a:p>
        </p:txBody>
      </p:sp>
      <p:sp>
        <p:nvSpPr>
          <p:cNvPr id="599044" name="Segnaposto numero diapositiva 3"/>
          <p:cNvSpPr>
            <a:spLocks noGrp="1"/>
          </p:cNvSpPr>
          <p:nvPr>
            <p:ph type="sldNum" sz="quarter" idx="5"/>
          </p:nvPr>
        </p:nvSpPr>
        <p:spPr>
          <a:noFill/>
        </p:spPr>
        <p:txBody>
          <a:bodyPr/>
          <a:lstStyle/>
          <a:p>
            <a:fld id="{928B197E-7054-45E0-890A-A9AF60ACC023}" type="slidenum">
              <a:rPr lang="en-GB" altLang="en-GB" smtClean="0"/>
              <a:pPr/>
              <a:t>49</a:t>
            </a:fld>
            <a:endParaRPr lang="en-GB" altLang="en-GB" smtClean="0"/>
          </a:p>
        </p:txBody>
      </p:sp>
    </p:spTree>
    <p:extLst>
      <p:ext uri="{BB962C8B-B14F-4D97-AF65-F5344CB8AC3E}">
        <p14:creationId xmlns:p14="http://schemas.microsoft.com/office/powerpoint/2010/main" val="10899335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6" name="Segnaposto immagine diapositiva 1"/>
          <p:cNvSpPr>
            <a:spLocks noGrp="1" noRot="1" noChangeAspect="1" noTextEdit="1"/>
          </p:cNvSpPr>
          <p:nvPr>
            <p:ph type="sldImg"/>
          </p:nvPr>
        </p:nvSpPr>
        <p:spPr>
          <a:ln/>
        </p:spPr>
      </p:sp>
      <p:sp>
        <p:nvSpPr>
          <p:cNvPr id="600067" name="Segnaposto note 2"/>
          <p:cNvSpPr>
            <a:spLocks noGrp="1"/>
          </p:cNvSpPr>
          <p:nvPr>
            <p:ph type="body" idx="1"/>
          </p:nvPr>
        </p:nvSpPr>
        <p:spPr>
          <a:noFill/>
          <a:ln/>
        </p:spPr>
        <p:txBody>
          <a:bodyPr/>
          <a:lstStyle/>
          <a:p>
            <a:endParaRPr lang="en-GB" smtClean="0"/>
          </a:p>
        </p:txBody>
      </p:sp>
      <p:sp>
        <p:nvSpPr>
          <p:cNvPr id="600068" name="Segnaposto numero diapositiva 3"/>
          <p:cNvSpPr>
            <a:spLocks noGrp="1"/>
          </p:cNvSpPr>
          <p:nvPr>
            <p:ph type="sldNum" sz="quarter" idx="5"/>
          </p:nvPr>
        </p:nvSpPr>
        <p:spPr>
          <a:noFill/>
        </p:spPr>
        <p:txBody>
          <a:bodyPr/>
          <a:lstStyle/>
          <a:p>
            <a:fld id="{6A4E6098-8EFF-4491-8505-997E237A4D10}" type="slidenum">
              <a:rPr lang="en-GB" altLang="en-GB" smtClean="0"/>
              <a:pPr/>
              <a:t>50</a:t>
            </a:fld>
            <a:endParaRPr lang="en-GB" altLang="en-GB" smtClean="0"/>
          </a:p>
        </p:txBody>
      </p:sp>
    </p:spTree>
    <p:extLst>
      <p:ext uri="{BB962C8B-B14F-4D97-AF65-F5344CB8AC3E}">
        <p14:creationId xmlns:p14="http://schemas.microsoft.com/office/powerpoint/2010/main" val="33483703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0" name="Segnaposto immagine diapositiva 1"/>
          <p:cNvSpPr>
            <a:spLocks noGrp="1" noRot="1" noChangeAspect="1" noTextEdit="1"/>
          </p:cNvSpPr>
          <p:nvPr>
            <p:ph type="sldImg"/>
          </p:nvPr>
        </p:nvSpPr>
        <p:spPr>
          <a:ln/>
        </p:spPr>
      </p:sp>
      <p:sp>
        <p:nvSpPr>
          <p:cNvPr id="601091" name="Segnaposto note 2"/>
          <p:cNvSpPr>
            <a:spLocks noGrp="1"/>
          </p:cNvSpPr>
          <p:nvPr>
            <p:ph type="body" idx="1"/>
          </p:nvPr>
        </p:nvSpPr>
        <p:spPr>
          <a:noFill/>
          <a:ln/>
        </p:spPr>
        <p:txBody>
          <a:bodyPr/>
          <a:lstStyle/>
          <a:p>
            <a:endParaRPr lang="en-GB" smtClean="0"/>
          </a:p>
        </p:txBody>
      </p:sp>
      <p:sp>
        <p:nvSpPr>
          <p:cNvPr id="601092" name="Segnaposto numero diapositiva 3"/>
          <p:cNvSpPr>
            <a:spLocks noGrp="1"/>
          </p:cNvSpPr>
          <p:nvPr>
            <p:ph type="sldNum" sz="quarter" idx="5"/>
          </p:nvPr>
        </p:nvSpPr>
        <p:spPr>
          <a:noFill/>
        </p:spPr>
        <p:txBody>
          <a:bodyPr/>
          <a:lstStyle/>
          <a:p>
            <a:fld id="{EE4997DF-AD46-4BF1-A7B2-FFD06D948AB1}" type="slidenum">
              <a:rPr lang="en-GB" altLang="en-GB" smtClean="0"/>
              <a:pPr/>
              <a:t>51</a:t>
            </a:fld>
            <a:endParaRPr lang="en-GB" altLang="en-GB" smtClean="0"/>
          </a:p>
        </p:txBody>
      </p:sp>
    </p:spTree>
    <p:extLst>
      <p:ext uri="{BB962C8B-B14F-4D97-AF65-F5344CB8AC3E}">
        <p14:creationId xmlns:p14="http://schemas.microsoft.com/office/powerpoint/2010/main" val="31850383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4" name="Segnaposto immagine diapositiva 1"/>
          <p:cNvSpPr>
            <a:spLocks noGrp="1" noRot="1" noChangeAspect="1" noTextEdit="1"/>
          </p:cNvSpPr>
          <p:nvPr>
            <p:ph type="sldImg"/>
          </p:nvPr>
        </p:nvSpPr>
        <p:spPr>
          <a:ln/>
        </p:spPr>
      </p:sp>
      <p:sp>
        <p:nvSpPr>
          <p:cNvPr id="602115" name="Segnaposto note 2"/>
          <p:cNvSpPr>
            <a:spLocks noGrp="1"/>
          </p:cNvSpPr>
          <p:nvPr>
            <p:ph type="body" idx="1"/>
          </p:nvPr>
        </p:nvSpPr>
        <p:spPr>
          <a:noFill/>
          <a:ln/>
        </p:spPr>
        <p:txBody>
          <a:bodyPr/>
          <a:lstStyle/>
          <a:p>
            <a:endParaRPr lang="en-GB" smtClean="0"/>
          </a:p>
        </p:txBody>
      </p:sp>
      <p:sp>
        <p:nvSpPr>
          <p:cNvPr id="602116" name="Segnaposto numero diapositiva 3"/>
          <p:cNvSpPr>
            <a:spLocks noGrp="1"/>
          </p:cNvSpPr>
          <p:nvPr>
            <p:ph type="sldNum" sz="quarter" idx="5"/>
          </p:nvPr>
        </p:nvSpPr>
        <p:spPr>
          <a:noFill/>
        </p:spPr>
        <p:txBody>
          <a:bodyPr/>
          <a:lstStyle/>
          <a:p>
            <a:fld id="{FD771768-DF1E-4C1A-B74C-42BE7B9A1DD8}" type="slidenum">
              <a:rPr lang="en-GB" altLang="en-GB" smtClean="0"/>
              <a:pPr/>
              <a:t>52</a:t>
            </a:fld>
            <a:endParaRPr lang="en-GB" altLang="en-GB" smtClean="0"/>
          </a:p>
        </p:txBody>
      </p:sp>
    </p:spTree>
    <p:extLst>
      <p:ext uri="{BB962C8B-B14F-4D97-AF65-F5344CB8AC3E}">
        <p14:creationId xmlns:p14="http://schemas.microsoft.com/office/powerpoint/2010/main" val="2864125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it-IT" altLang="it-IT" smtClean="0"/>
          </a:p>
        </p:txBody>
      </p:sp>
      <p:sp>
        <p:nvSpPr>
          <p:cNvPr id="21508"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6ED9DD7D-9C2D-4078-8F6E-026AADAF10D1}" type="slidenum">
              <a:rPr lang="en-US" altLang="it-IT"/>
              <a:pPr/>
              <a:t>4</a:t>
            </a:fld>
            <a:endParaRPr lang="en-US" altLang="it-IT"/>
          </a:p>
        </p:txBody>
      </p:sp>
    </p:spTree>
    <p:extLst>
      <p:ext uri="{BB962C8B-B14F-4D97-AF65-F5344CB8AC3E}">
        <p14:creationId xmlns:p14="http://schemas.microsoft.com/office/powerpoint/2010/main" val="40730808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8" name="Segnaposto immagine diapositiva 1"/>
          <p:cNvSpPr>
            <a:spLocks noGrp="1" noRot="1" noChangeAspect="1" noTextEdit="1"/>
          </p:cNvSpPr>
          <p:nvPr>
            <p:ph type="sldImg"/>
          </p:nvPr>
        </p:nvSpPr>
        <p:spPr>
          <a:ln/>
        </p:spPr>
      </p:sp>
      <p:sp>
        <p:nvSpPr>
          <p:cNvPr id="603139" name="Segnaposto note 2"/>
          <p:cNvSpPr>
            <a:spLocks noGrp="1"/>
          </p:cNvSpPr>
          <p:nvPr>
            <p:ph type="body" idx="1"/>
          </p:nvPr>
        </p:nvSpPr>
        <p:spPr>
          <a:noFill/>
          <a:ln/>
        </p:spPr>
        <p:txBody>
          <a:bodyPr/>
          <a:lstStyle/>
          <a:p>
            <a:endParaRPr lang="en-GB" smtClean="0"/>
          </a:p>
        </p:txBody>
      </p:sp>
      <p:sp>
        <p:nvSpPr>
          <p:cNvPr id="603140" name="Segnaposto numero diapositiva 3"/>
          <p:cNvSpPr>
            <a:spLocks noGrp="1"/>
          </p:cNvSpPr>
          <p:nvPr>
            <p:ph type="sldNum" sz="quarter" idx="5"/>
          </p:nvPr>
        </p:nvSpPr>
        <p:spPr>
          <a:noFill/>
        </p:spPr>
        <p:txBody>
          <a:bodyPr/>
          <a:lstStyle/>
          <a:p>
            <a:fld id="{6063F78B-9AAF-4DBE-8D78-F609EE9EAB4A}" type="slidenum">
              <a:rPr lang="en-GB" altLang="en-GB" smtClean="0"/>
              <a:pPr/>
              <a:t>53</a:t>
            </a:fld>
            <a:endParaRPr lang="en-GB" altLang="en-GB" smtClean="0"/>
          </a:p>
        </p:txBody>
      </p:sp>
    </p:spTree>
    <p:extLst>
      <p:ext uri="{BB962C8B-B14F-4D97-AF65-F5344CB8AC3E}">
        <p14:creationId xmlns:p14="http://schemas.microsoft.com/office/powerpoint/2010/main" val="14819724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2" name="Segnaposto immagine diapositiva 1"/>
          <p:cNvSpPr>
            <a:spLocks noGrp="1" noRot="1" noChangeAspect="1" noTextEdit="1"/>
          </p:cNvSpPr>
          <p:nvPr>
            <p:ph type="sldImg"/>
          </p:nvPr>
        </p:nvSpPr>
        <p:spPr>
          <a:ln/>
        </p:spPr>
      </p:sp>
      <p:sp>
        <p:nvSpPr>
          <p:cNvPr id="604163" name="Segnaposto note 2"/>
          <p:cNvSpPr>
            <a:spLocks noGrp="1"/>
          </p:cNvSpPr>
          <p:nvPr>
            <p:ph type="body" idx="1"/>
          </p:nvPr>
        </p:nvSpPr>
        <p:spPr>
          <a:noFill/>
          <a:ln/>
        </p:spPr>
        <p:txBody>
          <a:bodyPr/>
          <a:lstStyle/>
          <a:p>
            <a:endParaRPr lang="en-GB" smtClean="0"/>
          </a:p>
        </p:txBody>
      </p:sp>
      <p:sp>
        <p:nvSpPr>
          <p:cNvPr id="604164" name="Segnaposto numero diapositiva 3"/>
          <p:cNvSpPr>
            <a:spLocks noGrp="1"/>
          </p:cNvSpPr>
          <p:nvPr>
            <p:ph type="sldNum" sz="quarter" idx="5"/>
          </p:nvPr>
        </p:nvSpPr>
        <p:spPr>
          <a:noFill/>
        </p:spPr>
        <p:txBody>
          <a:bodyPr/>
          <a:lstStyle/>
          <a:p>
            <a:fld id="{7D36B5AF-22A4-4FC3-823D-DA32B4F9B7EA}" type="slidenum">
              <a:rPr lang="en-GB" altLang="en-GB" smtClean="0"/>
              <a:pPr/>
              <a:t>54</a:t>
            </a:fld>
            <a:endParaRPr lang="en-GB" altLang="en-GB" smtClean="0"/>
          </a:p>
        </p:txBody>
      </p:sp>
    </p:spTree>
    <p:extLst>
      <p:ext uri="{BB962C8B-B14F-4D97-AF65-F5344CB8AC3E}">
        <p14:creationId xmlns:p14="http://schemas.microsoft.com/office/powerpoint/2010/main" val="12762552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6" name="Segnaposto immagine diapositiva 1"/>
          <p:cNvSpPr>
            <a:spLocks noGrp="1" noRot="1" noChangeAspect="1" noTextEdit="1"/>
          </p:cNvSpPr>
          <p:nvPr>
            <p:ph type="sldImg"/>
          </p:nvPr>
        </p:nvSpPr>
        <p:spPr>
          <a:ln/>
        </p:spPr>
      </p:sp>
      <p:sp>
        <p:nvSpPr>
          <p:cNvPr id="605187" name="Segnaposto note 2"/>
          <p:cNvSpPr>
            <a:spLocks noGrp="1"/>
          </p:cNvSpPr>
          <p:nvPr>
            <p:ph type="body" idx="1"/>
          </p:nvPr>
        </p:nvSpPr>
        <p:spPr>
          <a:noFill/>
          <a:ln/>
        </p:spPr>
        <p:txBody>
          <a:bodyPr/>
          <a:lstStyle/>
          <a:p>
            <a:endParaRPr lang="en-GB" smtClean="0"/>
          </a:p>
        </p:txBody>
      </p:sp>
      <p:sp>
        <p:nvSpPr>
          <p:cNvPr id="605188" name="Segnaposto numero diapositiva 3"/>
          <p:cNvSpPr>
            <a:spLocks noGrp="1"/>
          </p:cNvSpPr>
          <p:nvPr>
            <p:ph type="sldNum" sz="quarter" idx="5"/>
          </p:nvPr>
        </p:nvSpPr>
        <p:spPr>
          <a:noFill/>
        </p:spPr>
        <p:txBody>
          <a:bodyPr/>
          <a:lstStyle/>
          <a:p>
            <a:fld id="{B70F0B5F-81C8-4B60-943A-C4DD7ED36164}" type="slidenum">
              <a:rPr lang="en-GB" altLang="en-GB" smtClean="0"/>
              <a:pPr/>
              <a:t>55</a:t>
            </a:fld>
            <a:endParaRPr lang="en-GB" altLang="en-GB" smtClean="0"/>
          </a:p>
        </p:txBody>
      </p:sp>
    </p:spTree>
    <p:extLst>
      <p:ext uri="{BB962C8B-B14F-4D97-AF65-F5344CB8AC3E}">
        <p14:creationId xmlns:p14="http://schemas.microsoft.com/office/powerpoint/2010/main" val="29337259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10" name="Segnaposto immagine diapositiva 1"/>
          <p:cNvSpPr>
            <a:spLocks noGrp="1" noRot="1" noChangeAspect="1" noTextEdit="1"/>
          </p:cNvSpPr>
          <p:nvPr>
            <p:ph type="sldImg"/>
          </p:nvPr>
        </p:nvSpPr>
        <p:spPr>
          <a:ln/>
        </p:spPr>
      </p:sp>
      <p:sp>
        <p:nvSpPr>
          <p:cNvPr id="606211" name="Segnaposto note 2"/>
          <p:cNvSpPr>
            <a:spLocks noGrp="1"/>
          </p:cNvSpPr>
          <p:nvPr>
            <p:ph type="body" idx="1"/>
          </p:nvPr>
        </p:nvSpPr>
        <p:spPr>
          <a:noFill/>
          <a:ln/>
        </p:spPr>
        <p:txBody>
          <a:bodyPr/>
          <a:lstStyle/>
          <a:p>
            <a:endParaRPr lang="en-GB" smtClean="0"/>
          </a:p>
        </p:txBody>
      </p:sp>
      <p:sp>
        <p:nvSpPr>
          <p:cNvPr id="606212" name="Segnaposto numero diapositiva 3"/>
          <p:cNvSpPr>
            <a:spLocks noGrp="1"/>
          </p:cNvSpPr>
          <p:nvPr>
            <p:ph type="sldNum" sz="quarter" idx="5"/>
          </p:nvPr>
        </p:nvSpPr>
        <p:spPr>
          <a:noFill/>
        </p:spPr>
        <p:txBody>
          <a:bodyPr/>
          <a:lstStyle/>
          <a:p>
            <a:fld id="{CAC0D70A-06C6-4B45-8C98-0B84C8926ACC}" type="slidenum">
              <a:rPr lang="en-GB" altLang="en-GB" smtClean="0"/>
              <a:pPr/>
              <a:t>56</a:t>
            </a:fld>
            <a:endParaRPr lang="en-GB" altLang="en-GB" smtClean="0"/>
          </a:p>
        </p:txBody>
      </p:sp>
    </p:spTree>
    <p:extLst>
      <p:ext uri="{BB962C8B-B14F-4D97-AF65-F5344CB8AC3E}">
        <p14:creationId xmlns:p14="http://schemas.microsoft.com/office/powerpoint/2010/main" val="31053245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4" name="Segnaposto immagine diapositiva 1"/>
          <p:cNvSpPr>
            <a:spLocks noGrp="1" noRot="1" noChangeAspect="1" noTextEdit="1"/>
          </p:cNvSpPr>
          <p:nvPr>
            <p:ph type="sldImg"/>
          </p:nvPr>
        </p:nvSpPr>
        <p:spPr>
          <a:ln/>
        </p:spPr>
      </p:sp>
      <p:sp>
        <p:nvSpPr>
          <p:cNvPr id="607235" name="Segnaposto note 2"/>
          <p:cNvSpPr>
            <a:spLocks noGrp="1"/>
          </p:cNvSpPr>
          <p:nvPr>
            <p:ph type="body" idx="1"/>
          </p:nvPr>
        </p:nvSpPr>
        <p:spPr>
          <a:noFill/>
          <a:ln/>
        </p:spPr>
        <p:txBody>
          <a:bodyPr/>
          <a:lstStyle/>
          <a:p>
            <a:endParaRPr lang="en-GB" smtClean="0"/>
          </a:p>
        </p:txBody>
      </p:sp>
      <p:sp>
        <p:nvSpPr>
          <p:cNvPr id="607236" name="Segnaposto numero diapositiva 3"/>
          <p:cNvSpPr>
            <a:spLocks noGrp="1"/>
          </p:cNvSpPr>
          <p:nvPr>
            <p:ph type="sldNum" sz="quarter" idx="5"/>
          </p:nvPr>
        </p:nvSpPr>
        <p:spPr>
          <a:noFill/>
        </p:spPr>
        <p:txBody>
          <a:bodyPr/>
          <a:lstStyle/>
          <a:p>
            <a:fld id="{72696288-A984-4747-BFE0-6281FDBB5EF0}" type="slidenum">
              <a:rPr lang="en-GB" altLang="en-GB" smtClean="0"/>
              <a:pPr/>
              <a:t>57</a:t>
            </a:fld>
            <a:endParaRPr lang="en-GB" altLang="en-GB" smtClean="0"/>
          </a:p>
        </p:txBody>
      </p:sp>
    </p:spTree>
    <p:extLst>
      <p:ext uri="{BB962C8B-B14F-4D97-AF65-F5344CB8AC3E}">
        <p14:creationId xmlns:p14="http://schemas.microsoft.com/office/powerpoint/2010/main" val="18841917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8" name="Segnaposto immagine diapositiva 1"/>
          <p:cNvSpPr>
            <a:spLocks noGrp="1" noRot="1" noChangeAspect="1" noTextEdit="1"/>
          </p:cNvSpPr>
          <p:nvPr>
            <p:ph type="sldImg"/>
          </p:nvPr>
        </p:nvSpPr>
        <p:spPr>
          <a:ln/>
        </p:spPr>
      </p:sp>
      <p:sp>
        <p:nvSpPr>
          <p:cNvPr id="608259" name="Segnaposto note 2"/>
          <p:cNvSpPr>
            <a:spLocks noGrp="1"/>
          </p:cNvSpPr>
          <p:nvPr>
            <p:ph type="body" idx="1"/>
          </p:nvPr>
        </p:nvSpPr>
        <p:spPr>
          <a:noFill/>
          <a:ln/>
        </p:spPr>
        <p:txBody>
          <a:bodyPr/>
          <a:lstStyle/>
          <a:p>
            <a:endParaRPr lang="en-GB" smtClean="0"/>
          </a:p>
        </p:txBody>
      </p:sp>
      <p:sp>
        <p:nvSpPr>
          <p:cNvPr id="608260" name="Segnaposto numero diapositiva 3"/>
          <p:cNvSpPr>
            <a:spLocks noGrp="1"/>
          </p:cNvSpPr>
          <p:nvPr>
            <p:ph type="sldNum" sz="quarter" idx="5"/>
          </p:nvPr>
        </p:nvSpPr>
        <p:spPr>
          <a:noFill/>
        </p:spPr>
        <p:txBody>
          <a:bodyPr/>
          <a:lstStyle/>
          <a:p>
            <a:fld id="{F6E34FC9-2516-451C-98A1-EE13A7B95D4E}" type="slidenum">
              <a:rPr lang="en-GB" altLang="en-GB" smtClean="0"/>
              <a:pPr/>
              <a:t>58</a:t>
            </a:fld>
            <a:endParaRPr lang="en-GB" altLang="en-GB" smtClean="0"/>
          </a:p>
        </p:txBody>
      </p:sp>
    </p:spTree>
    <p:extLst>
      <p:ext uri="{BB962C8B-B14F-4D97-AF65-F5344CB8AC3E}">
        <p14:creationId xmlns:p14="http://schemas.microsoft.com/office/powerpoint/2010/main" val="31201424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2" name="Segnaposto immagine diapositiva 1"/>
          <p:cNvSpPr>
            <a:spLocks noGrp="1" noRot="1" noChangeAspect="1" noTextEdit="1"/>
          </p:cNvSpPr>
          <p:nvPr>
            <p:ph type="sldImg"/>
          </p:nvPr>
        </p:nvSpPr>
        <p:spPr>
          <a:ln/>
        </p:spPr>
      </p:sp>
      <p:sp>
        <p:nvSpPr>
          <p:cNvPr id="609283" name="Segnaposto note 2"/>
          <p:cNvSpPr>
            <a:spLocks noGrp="1"/>
          </p:cNvSpPr>
          <p:nvPr>
            <p:ph type="body" idx="1"/>
          </p:nvPr>
        </p:nvSpPr>
        <p:spPr>
          <a:noFill/>
          <a:ln/>
        </p:spPr>
        <p:txBody>
          <a:bodyPr/>
          <a:lstStyle/>
          <a:p>
            <a:endParaRPr lang="en-GB" smtClean="0"/>
          </a:p>
        </p:txBody>
      </p:sp>
      <p:sp>
        <p:nvSpPr>
          <p:cNvPr id="609284" name="Segnaposto numero diapositiva 3"/>
          <p:cNvSpPr>
            <a:spLocks noGrp="1"/>
          </p:cNvSpPr>
          <p:nvPr>
            <p:ph type="sldNum" sz="quarter" idx="5"/>
          </p:nvPr>
        </p:nvSpPr>
        <p:spPr>
          <a:noFill/>
        </p:spPr>
        <p:txBody>
          <a:bodyPr/>
          <a:lstStyle/>
          <a:p>
            <a:fld id="{E5EB4B62-F665-49D2-BE50-780173AE3050}" type="slidenum">
              <a:rPr lang="en-GB" altLang="en-GB" smtClean="0"/>
              <a:pPr/>
              <a:t>59</a:t>
            </a:fld>
            <a:endParaRPr lang="en-GB" altLang="en-GB" smtClean="0"/>
          </a:p>
        </p:txBody>
      </p:sp>
    </p:spTree>
    <p:extLst>
      <p:ext uri="{BB962C8B-B14F-4D97-AF65-F5344CB8AC3E}">
        <p14:creationId xmlns:p14="http://schemas.microsoft.com/office/powerpoint/2010/main" val="26832181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6" name="Segnaposto immagine diapositiva 1"/>
          <p:cNvSpPr>
            <a:spLocks noGrp="1" noRot="1" noChangeAspect="1" noTextEdit="1"/>
          </p:cNvSpPr>
          <p:nvPr>
            <p:ph type="sldImg"/>
          </p:nvPr>
        </p:nvSpPr>
        <p:spPr>
          <a:ln/>
        </p:spPr>
      </p:sp>
      <p:sp>
        <p:nvSpPr>
          <p:cNvPr id="610307" name="Segnaposto note 2"/>
          <p:cNvSpPr>
            <a:spLocks noGrp="1"/>
          </p:cNvSpPr>
          <p:nvPr>
            <p:ph type="body" idx="1"/>
          </p:nvPr>
        </p:nvSpPr>
        <p:spPr>
          <a:noFill/>
          <a:ln/>
        </p:spPr>
        <p:txBody>
          <a:bodyPr/>
          <a:lstStyle/>
          <a:p>
            <a:endParaRPr lang="en-GB" smtClean="0"/>
          </a:p>
        </p:txBody>
      </p:sp>
      <p:sp>
        <p:nvSpPr>
          <p:cNvPr id="610308" name="Segnaposto numero diapositiva 3"/>
          <p:cNvSpPr>
            <a:spLocks noGrp="1"/>
          </p:cNvSpPr>
          <p:nvPr>
            <p:ph type="sldNum" sz="quarter" idx="5"/>
          </p:nvPr>
        </p:nvSpPr>
        <p:spPr>
          <a:noFill/>
        </p:spPr>
        <p:txBody>
          <a:bodyPr/>
          <a:lstStyle/>
          <a:p>
            <a:fld id="{2B5F3221-7FC3-4CA7-8C77-5A43B668751C}" type="slidenum">
              <a:rPr lang="en-GB" altLang="en-GB" smtClean="0"/>
              <a:pPr/>
              <a:t>60</a:t>
            </a:fld>
            <a:endParaRPr lang="en-GB" altLang="en-GB" smtClean="0"/>
          </a:p>
        </p:txBody>
      </p:sp>
    </p:spTree>
    <p:extLst>
      <p:ext uri="{BB962C8B-B14F-4D97-AF65-F5344CB8AC3E}">
        <p14:creationId xmlns:p14="http://schemas.microsoft.com/office/powerpoint/2010/main" val="30384845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Segnaposto immagine diapositiva 1"/>
          <p:cNvSpPr>
            <a:spLocks noGrp="1" noRot="1" noChangeAspect="1" noTextEdit="1"/>
          </p:cNvSpPr>
          <p:nvPr>
            <p:ph type="sldImg"/>
          </p:nvPr>
        </p:nvSpPr>
        <p:spPr>
          <a:ln/>
        </p:spPr>
      </p:sp>
      <p:sp>
        <p:nvSpPr>
          <p:cNvPr id="611331" name="Segnaposto note 2"/>
          <p:cNvSpPr>
            <a:spLocks noGrp="1"/>
          </p:cNvSpPr>
          <p:nvPr>
            <p:ph type="body" idx="1"/>
          </p:nvPr>
        </p:nvSpPr>
        <p:spPr>
          <a:noFill/>
          <a:ln/>
        </p:spPr>
        <p:txBody>
          <a:bodyPr/>
          <a:lstStyle/>
          <a:p>
            <a:endParaRPr lang="en-GB" smtClean="0"/>
          </a:p>
        </p:txBody>
      </p:sp>
      <p:sp>
        <p:nvSpPr>
          <p:cNvPr id="611332" name="Segnaposto numero diapositiva 3"/>
          <p:cNvSpPr>
            <a:spLocks noGrp="1"/>
          </p:cNvSpPr>
          <p:nvPr>
            <p:ph type="sldNum" sz="quarter" idx="5"/>
          </p:nvPr>
        </p:nvSpPr>
        <p:spPr>
          <a:noFill/>
        </p:spPr>
        <p:txBody>
          <a:bodyPr/>
          <a:lstStyle/>
          <a:p>
            <a:fld id="{E0154CDB-102A-46B8-A921-CB7AE2911698}" type="slidenum">
              <a:rPr lang="en-GB" altLang="en-GB" smtClean="0"/>
              <a:pPr/>
              <a:t>61</a:t>
            </a:fld>
            <a:endParaRPr lang="en-GB" altLang="en-GB" smtClean="0"/>
          </a:p>
        </p:txBody>
      </p:sp>
    </p:spTree>
    <p:extLst>
      <p:ext uri="{BB962C8B-B14F-4D97-AF65-F5344CB8AC3E}">
        <p14:creationId xmlns:p14="http://schemas.microsoft.com/office/powerpoint/2010/main" val="12993673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4" name="Segnaposto immagine diapositiva 1"/>
          <p:cNvSpPr>
            <a:spLocks noGrp="1" noRot="1" noChangeAspect="1" noTextEdit="1"/>
          </p:cNvSpPr>
          <p:nvPr>
            <p:ph type="sldImg"/>
          </p:nvPr>
        </p:nvSpPr>
        <p:spPr>
          <a:ln/>
        </p:spPr>
      </p:sp>
      <p:sp>
        <p:nvSpPr>
          <p:cNvPr id="612355" name="Segnaposto note 2"/>
          <p:cNvSpPr>
            <a:spLocks noGrp="1"/>
          </p:cNvSpPr>
          <p:nvPr>
            <p:ph type="body" idx="1"/>
          </p:nvPr>
        </p:nvSpPr>
        <p:spPr>
          <a:noFill/>
          <a:ln/>
        </p:spPr>
        <p:txBody>
          <a:bodyPr/>
          <a:lstStyle/>
          <a:p>
            <a:endParaRPr lang="en-GB" smtClean="0"/>
          </a:p>
        </p:txBody>
      </p:sp>
      <p:sp>
        <p:nvSpPr>
          <p:cNvPr id="612356" name="Segnaposto numero diapositiva 3"/>
          <p:cNvSpPr>
            <a:spLocks noGrp="1"/>
          </p:cNvSpPr>
          <p:nvPr>
            <p:ph type="sldNum" sz="quarter" idx="5"/>
          </p:nvPr>
        </p:nvSpPr>
        <p:spPr>
          <a:noFill/>
        </p:spPr>
        <p:txBody>
          <a:bodyPr/>
          <a:lstStyle/>
          <a:p>
            <a:fld id="{3A060E95-6816-449F-A862-4BF152672116}" type="slidenum">
              <a:rPr lang="en-GB" altLang="en-GB" smtClean="0"/>
              <a:pPr/>
              <a:t>62</a:t>
            </a:fld>
            <a:endParaRPr lang="en-GB" altLang="en-GB" smtClean="0"/>
          </a:p>
        </p:txBody>
      </p:sp>
    </p:spTree>
    <p:extLst>
      <p:ext uri="{BB962C8B-B14F-4D97-AF65-F5344CB8AC3E}">
        <p14:creationId xmlns:p14="http://schemas.microsoft.com/office/powerpoint/2010/main" val="27067046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it-IT" altLang="it-IT" smtClean="0"/>
          </a:p>
        </p:txBody>
      </p:sp>
      <p:sp>
        <p:nvSpPr>
          <p:cNvPr id="22532"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32A09D98-0775-4318-BC97-CB1E54A780DF}" type="slidenum">
              <a:rPr lang="en-US" altLang="it-IT"/>
              <a:pPr/>
              <a:t>6</a:t>
            </a:fld>
            <a:endParaRPr lang="en-US" altLang="it-IT"/>
          </a:p>
        </p:txBody>
      </p:sp>
    </p:spTree>
    <p:extLst>
      <p:ext uri="{BB962C8B-B14F-4D97-AF65-F5344CB8AC3E}">
        <p14:creationId xmlns:p14="http://schemas.microsoft.com/office/powerpoint/2010/main" val="22635441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8" name="Segnaposto immagine diapositiva 1"/>
          <p:cNvSpPr>
            <a:spLocks noGrp="1" noRot="1" noChangeAspect="1" noTextEdit="1"/>
          </p:cNvSpPr>
          <p:nvPr>
            <p:ph type="sldImg"/>
          </p:nvPr>
        </p:nvSpPr>
        <p:spPr>
          <a:ln/>
        </p:spPr>
      </p:sp>
      <p:sp>
        <p:nvSpPr>
          <p:cNvPr id="613379" name="Segnaposto note 2"/>
          <p:cNvSpPr>
            <a:spLocks noGrp="1"/>
          </p:cNvSpPr>
          <p:nvPr>
            <p:ph type="body" idx="1"/>
          </p:nvPr>
        </p:nvSpPr>
        <p:spPr>
          <a:noFill/>
          <a:ln/>
        </p:spPr>
        <p:txBody>
          <a:bodyPr/>
          <a:lstStyle/>
          <a:p>
            <a:endParaRPr lang="en-GB" smtClean="0"/>
          </a:p>
        </p:txBody>
      </p:sp>
      <p:sp>
        <p:nvSpPr>
          <p:cNvPr id="613380" name="Segnaposto numero diapositiva 3"/>
          <p:cNvSpPr>
            <a:spLocks noGrp="1"/>
          </p:cNvSpPr>
          <p:nvPr>
            <p:ph type="sldNum" sz="quarter" idx="5"/>
          </p:nvPr>
        </p:nvSpPr>
        <p:spPr>
          <a:noFill/>
        </p:spPr>
        <p:txBody>
          <a:bodyPr/>
          <a:lstStyle/>
          <a:p>
            <a:fld id="{74F705E9-F770-4B4F-930E-3163B2AEF6E3}" type="slidenum">
              <a:rPr lang="en-GB" altLang="en-GB" smtClean="0"/>
              <a:pPr/>
              <a:t>63</a:t>
            </a:fld>
            <a:endParaRPr lang="en-GB" altLang="en-GB" smtClean="0"/>
          </a:p>
        </p:txBody>
      </p:sp>
    </p:spTree>
    <p:extLst>
      <p:ext uri="{BB962C8B-B14F-4D97-AF65-F5344CB8AC3E}">
        <p14:creationId xmlns:p14="http://schemas.microsoft.com/office/powerpoint/2010/main" val="238911193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2" name="Segnaposto immagine diapositiva 1"/>
          <p:cNvSpPr>
            <a:spLocks noGrp="1" noRot="1" noChangeAspect="1" noTextEdit="1"/>
          </p:cNvSpPr>
          <p:nvPr>
            <p:ph type="sldImg"/>
          </p:nvPr>
        </p:nvSpPr>
        <p:spPr>
          <a:ln/>
        </p:spPr>
      </p:sp>
      <p:sp>
        <p:nvSpPr>
          <p:cNvPr id="614403" name="Segnaposto note 2"/>
          <p:cNvSpPr>
            <a:spLocks noGrp="1"/>
          </p:cNvSpPr>
          <p:nvPr>
            <p:ph type="body" idx="1"/>
          </p:nvPr>
        </p:nvSpPr>
        <p:spPr>
          <a:noFill/>
          <a:ln/>
        </p:spPr>
        <p:txBody>
          <a:bodyPr/>
          <a:lstStyle/>
          <a:p>
            <a:endParaRPr lang="en-GB" smtClean="0"/>
          </a:p>
        </p:txBody>
      </p:sp>
      <p:sp>
        <p:nvSpPr>
          <p:cNvPr id="614404" name="Segnaposto numero diapositiva 3"/>
          <p:cNvSpPr>
            <a:spLocks noGrp="1"/>
          </p:cNvSpPr>
          <p:nvPr>
            <p:ph type="sldNum" sz="quarter" idx="5"/>
          </p:nvPr>
        </p:nvSpPr>
        <p:spPr>
          <a:noFill/>
        </p:spPr>
        <p:txBody>
          <a:bodyPr/>
          <a:lstStyle/>
          <a:p>
            <a:fld id="{87072A6D-A86B-4D82-9EE5-0ED72677ADED}" type="slidenum">
              <a:rPr lang="en-GB" altLang="en-GB" smtClean="0"/>
              <a:pPr/>
              <a:t>64</a:t>
            </a:fld>
            <a:endParaRPr lang="en-GB" altLang="en-GB" smtClean="0"/>
          </a:p>
        </p:txBody>
      </p:sp>
    </p:spTree>
    <p:extLst>
      <p:ext uri="{BB962C8B-B14F-4D97-AF65-F5344CB8AC3E}">
        <p14:creationId xmlns:p14="http://schemas.microsoft.com/office/powerpoint/2010/main" val="29805751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6" name="Segnaposto immagine diapositiva 1"/>
          <p:cNvSpPr>
            <a:spLocks noGrp="1" noRot="1" noChangeAspect="1" noTextEdit="1"/>
          </p:cNvSpPr>
          <p:nvPr>
            <p:ph type="sldImg"/>
          </p:nvPr>
        </p:nvSpPr>
        <p:spPr>
          <a:ln/>
        </p:spPr>
      </p:sp>
      <p:sp>
        <p:nvSpPr>
          <p:cNvPr id="615427" name="Segnaposto note 2"/>
          <p:cNvSpPr>
            <a:spLocks noGrp="1"/>
          </p:cNvSpPr>
          <p:nvPr>
            <p:ph type="body" idx="1"/>
          </p:nvPr>
        </p:nvSpPr>
        <p:spPr>
          <a:noFill/>
          <a:ln/>
        </p:spPr>
        <p:txBody>
          <a:bodyPr/>
          <a:lstStyle/>
          <a:p>
            <a:endParaRPr lang="en-GB" smtClean="0"/>
          </a:p>
        </p:txBody>
      </p:sp>
      <p:sp>
        <p:nvSpPr>
          <p:cNvPr id="615428" name="Segnaposto numero diapositiva 3"/>
          <p:cNvSpPr>
            <a:spLocks noGrp="1"/>
          </p:cNvSpPr>
          <p:nvPr>
            <p:ph type="sldNum" sz="quarter" idx="5"/>
          </p:nvPr>
        </p:nvSpPr>
        <p:spPr>
          <a:noFill/>
        </p:spPr>
        <p:txBody>
          <a:bodyPr/>
          <a:lstStyle/>
          <a:p>
            <a:fld id="{7A0EE2A9-4AA6-4096-8D1E-28CF8DFB8160}" type="slidenum">
              <a:rPr lang="en-GB" altLang="en-GB" smtClean="0"/>
              <a:pPr/>
              <a:t>65</a:t>
            </a:fld>
            <a:endParaRPr lang="en-GB" altLang="en-GB" smtClean="0"/>
          </a:p>
        </p:txBody>
      </p:sp>
    </p:spTree>
    <p:extLst>
      <p:ext uri="{BB962C8B-B14F-4D97-AF65-F5344CB8AC3E}">
        <p14:creationId xmlns:p14="http://schemas.microsoft.com/office/powerpoint/2010/main" val="12245681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50" name="Segnaposto immagine diapositiva 1"/>
          <p:cNvSpPr>
            <a:spLocks noGrp="1" noRot="1" noChangeAspect="1" noTextEdit="1"/>
          </p:cNvSpPr>
          <p:nvPr>
            <p:ph type="sldImg"/>
          </p:nvPr>
        </p:nvSpPr>
        <p:spPr>
          <a:ln/>
        </p:spPr>
      </p:sp>
      <p:sp>
        <p:nvSpPr>
          <p:cNvPr id="616451" name="Segnaposto note 2"/>
          <p:cNvSpPr>
            <a:spLocks noGrp="1"/>
          </p:cNvSpPr>
          <p:nvPr>
            <p:ph type="body" idx="1"/>
          </p:nvPr>
        </p:nvSpPr>
        <p:spPr>
          <a:noFill/>
          <a:ln/>
        </p:spPr>
        <p:txBody>
          <a:bodyPr/>
          <a:lstStyle/>
          <a:p>
            <a:endParaRPr lang="en-GB" smtClean="0"/>
          </a:p>
        </p:txBody>
      </p:sp>
      <p:sp>
        <p:nvSpPr>
          <p:cNvPr id="616452" name="Segnaposto numero diapositiva 3"/>
          <p:cNvSpPr>
            <a:spLocks noGrp="1"/>
          </p:cNvSpPr>
          <p:nvPr>
            <p:ph type="sldNum" sz="quarter" idx="5"/>
          </p:nvPr>
        </p:nvSpPr>
        <p:spPr>
          <a:noFill/>
        </p:spPr>
        <p:txBody>
          <a:bodyPr/>
          <a:lstStyle/>
          <a:p>
            <a:fld id="{14523224-3267-4AF6-942A-0B41E2F23658}" type="slidenum">
              <a:rPr lang="en-GB" altLang="en-GB" smtClean="0"/>
              <a:pPr/>
              <a:t>66</a:t>
            </a:fld>
            <a:endParaRPr lang="en-GB" altLang="en-GB" smtClean="0"/>
          </a:p>
        </p:txBody>
      </p:sp>
    </p:spTree>
    <p:extLst>
      <p:ext uri="{BB962C8B-B14F-4D97-AF65-F5344CB8AC3E}">
        <p14:creationId xmlns:p14="http://schemas.microsoft.com/office/powerpoint/2010/main" val="1784267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4" name="Segnaposto immagine diapositiva 1"/>
          <p:cNvSpPr>
            <a:spLocks noGrp="1" noRot="1" noChangeAspect="1" noTextEdit="1"/>
          </p:cNvSpPr>
          <p:nvPr>
            <p:ph type="sldImg"/>
          </p:nvPr>
        </p:nvSpPr>
        <p:spPr>
          <a:ln/>
        </p:spPr>
      </p:sp>
      <p:sp>
        <p:nvSpPr>
          <p:cNvPr id="617475" name="Segnaposto note 2"/>
          <p:cNvSpPr>
            <a:spLocks noGrp="1"/>
          </p:cNvSpPr>
          <p:nvPr>
            <p:ph type="body" idx="1"/>
          </p:nvPr>
        </p:nvSpPr>
        <p:spPr>
          <a:noFill/>
          <a:ln/>
        </p:spPr>
        <p:txBody>
          <a:bodyPr/>
          <a:lstStyle/>
          <a:p>
            <a:endParaRPr lang="en-GB" smtClean="0"/>
          </a:p>
        </p:txBody>
      </p:sp>
      <p:sp>
        <p:nvSpPr>
          <p:cNvPr id="617476" name="Segnaposto numero diapositiva 3"/>
          <p:cNvSpPr>
            <a:spLocks noGrp="1"/>
          </p:cNvSpPr>
          <p:nvPr>
            <p:ph type="sldNum" sz="quarter" idx="5"/>
          </p:nvPr>
        </p:nvSpPr>
        <p:spPr>
          <a:noFill/>
        </p:spPr>
        <p:txBody>
          <a:bodyPr/>
          <a:lstStyle/>
          <a:p>
            <a:fld id="{6C20555A-9A66-4486-A65F-996FCCB1196B}" type="slidenum">
              <a:rPr lang="en-GB" altLang="en-GB" smtClean="0"/>
              <a:pPr/>
              <a:t>67</a:t>
            </a:fld>
            <a:endParaRPr lang="en-GB" altLang="en-GB" smtClean="0"/>
          </a:p>
        </p:txBody>
      </p:sp>
    </p:spTree>
    <p:extLst>
      <p:ext uri="{BB962C8B-B14F-4D97-AF65-F5344CB8AC3E}">
        <p14:creationId xmlns:p14="http://schemas.microsoft.com/office/powerpoint/2010/main" val="111659849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8" name="Segnaposto immagine diapositiva 1"/>
          <p:cNvSpPr>
            <a:spLocks noGrp="1" noRot="1" noChangeAspect="1" noTextEdit="1"/>
          </p:cNvSpPr>
          <p:nvPr>
            <p:ph type="sldImg"/>
          </p:nvPr>
        </p:nvSpPr>
        <p:spPr>
          <a:ln/>
        </p:spPr>
      </p:sp>
      <p:sp>
        <p:nvSpPr>
          <p:cNvPr id="618499" name="Segnaposto note 2"/>
          <p:cNvSpPr>
            <a:spLocks noGrp="1"/>
          </p:cNvSpPr>
          <p:nvPr>
            <p:ph type="body" idx="1"/>
          </p:nvPr>
        </p:nvSpPr>
        <p:spPr>
          <a:noFill/>
          <a:ln/>
        </p:spPr>
        <p:txBody>
          <a:bodyPr/>
          <a:lstStyle/>
          <a:p>
            <a:endParaRPr lang="en-GB" smtClean="0"/>
          </a:p>
        </p:txBody>
      </p:sp>
      <p:sp>
        <p:nvSpPr>
          <p:cNvPr id="618500" name="Segnaposto numero diapositiva 3"/>
          <p:cNvSpPr>
            <a:spLocks noGrp="1"/>
          </p:cNvSpPr>
          <p:nvPr>
            <p:ph type="sldNum" sz="quarter" idx="5"/>
          </p:nvPr>
        </p:nvSpPr>
        <p:spPr>
          <a:noFill/>
        </p:spPr>
        <p:txBody>
          <a:bodyPr/>
          <a:lstStyle/>
          <a:p>
            <a:fld id="{51C285F6-39B2-4EB8-9942-52324D2952EA}" type="slidenum">
              <a:rPr lang="en-GB" altLang="en-GB" smtClean="0"/>
              <a:pPr/>
              <a:t>68</a:t>
            </a:fld>
            <a:endParaRPr lang="en-GB" altLang="en-GB" smtClean="0"/>
          </a:p>
        </p:txBody>
      </p:sp>
    </p:spTree>
    <p:extLst>
      <p:ext uri="{BB962C8B-B14F-4D97-AF65-F5344CB8AC3E}">
        <p14:creationId xmlns:p14="http://schemas.microsoft.com/office/powerpoint/2010/main" val="370053244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2" name="Segnaposto immagine diapositiva 1"/>
          <p:cNvSpPr>
            <a:spLocks noGrp="1" noRot="1" noChangeAspect="1" noTextEdit="1"/>
          </p:cNvSpPr>
          <p:nvPr>
            <p:ph type="sldImg"/>
          </p:nvPr>
        </p:nvSpPr>
        <p:spPr>
          <a:ln/>
        </p:spPr>
      </p:sp>
      <p:sp>
        <p:nvSpPr>
          <p:cNvPr id="619523" name="Segnaposto note 2"/>
          <p:cNvSpPr>
            <a:spLocks noGrp="1"/>
          </p:cNvSpPr>
          <p:nvPr>
            <p:ph type="body" idx="1"/>
          </p:nvPr>
        </p:nvSpPr>
        <p:spPr>
          <a:noFill/>
          <a:ln/>
        </p:spPr>
        <p:txBody>
          <a:bodyPr/>
          <a:lstStyle/>
          <a:p>
            <a:endParaRPr lang="en-GB" smtClean="0"/>
          </a:p>
        </p:txBody>
      </p:sp>
      <p:sp>
        <p:nvSpPr>
          <p:cNvPr id="619524" name="Segnaposto numero diapositiva 3"/>
          <p:cNvSpPr>
            <a:spLocks noGrp="1"/>
          </p:cNvSpPr>
          <p:nvPr>
            <p:ph type="sldNum" sz="quarter" idx="5"/>
          </p:nvPr>
        </p:nvSpPr>
        <p:spPr>
          <a:noFill/>
        </p:spPr>
        <p:txBody>
          <a:bodyPr/>
          <a:lstStyle/>
          <a:p>
            <a:fld id="{B41939F0-BD2E-46AF-9638-65403AE36D89}" type="slidenum">
              <a:rPr lang="en-GB" altLang="en-GB" smtClean="0"/>
              <a:pPr/>
              <a:t>69</a:t>
            </a:fld>
            <a:endParaRPr lang="en-GB" altLang="en-GB" smtClean="0"/>
          </a:p>
        </p:txBody>
      </p:sp>
    </p:spTree>
    <p:extLst>
      <p:ext uri="{BB962C8B-B14F-4D97-AF65-F5344CB8AC3E}">
        <p14:creationId xmlns:p14="http://schemas.microsoft.com/office/powerpoint/2010/main" val="41389034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Segnaposto immagine diapositiva 1"/>
          <p:cNvSpPr>
            <a:spLocks noGrp="1" noRot="1" noChangeAspect="1" noTextEdit="1"/>
          </p:cNvSpPr>
          <p:nvPr>
            <p:ph type="sldImg"/>
          </p:nvPr>
        </p:nvSpPr>
        <p:spPr>
          <a:ln/>
        </p:spPr>
      </p:sp>
      <p:sp>
        <p:nvSpPr>
          <p:cNvPr id="620547" name="Segnaposto note 2"/>
          <p:cNvSpPr>
            <a:spLocks noGrp="1"/>
          </p:cNvSpPr>
          <p:nvPr>
            <p:ph type="body" idx="1"/>
          </p:nvPr>
        </p:nvSpPr>
        <p:spPr>
          <a:noFill/>
          <a:ln/>
        </p:spPr>
        <p:txBody>
          <a:bodyPr/>
          <a:lstStyle/>
          <a:p>
            <a:endParaRPr lang="en-GB" smtClean="0"/>
          </a:p>
        </p:txBody>
      </p:sp>
      <p:sp>
        <p:nvSpPr>
          <p:cNvPr id="620548" name="Segnaposto numero diapositiva 3"/>
          <p:cNvSpPr>
            <a:spLocks noGrp="1"/>
          </p:cNvSpPr>
          <p:nvPr>
            <p:ph type="sldNum" sz="quarter" idx="5"/>
          </p:nvPr>
        </p:nvSpPr>
        <p:spPr>
          <a:noFill/>
        </p:spPr>
        <p:txBody>
          <a:bodyPr/>
          <a:lstStyle/>
          <a:p>
            <a:fld id="{60CA303A-7B6A-45E5-A522-DDC4099AAB30}" type="slidenum">
              <a:rPr lang="en-GB" altLang="en-GB" smtClean="0"/>
              <a:pPr/>
              <a:t>70</a:t>
            </a:fld>
            <a:endParaRPr lang="en-GB" altLang="en-GB" smtClean="0"/>
          </a:p>
        </p:txBody>
      </p:sp>
    </p:spTree>
    <p:extLst>
      <p:ext uri="{BB962C8B-B14F-4D97-AF65-F5344CB8AC3E}">
        <p14:creationId xmlns:p14="http://schemas.microsoft.com/office/powerpoint/2010/main" val="34905329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70" name="Segnaposto immagine diapositiva 1"/>
          <p:cNvSpPr>
            <a:spLocks noGrp="1" noRot="1" noChangeAspect="1" noTextEdit="1"/>
          </p:cNvSpPr>
          <p:nvPr>
            <p:ph type="sldImg"/>
          </p:nvPr>
        </p:nvSpPr>
        <p:spPr>
          <a:ln/>
        </p:spPr>
      </p:sp>
      <p:sp>
        <p:nvSpPr>
          <p:cNvPr id="621571" name="Segnaposto note 2"/>
          <p:cNvSpPr>
            <a:spLocks noGrp="1"/>
          </p:cNvSpPr>
          <p:nvPr>
            <p:ph type="body" idx="1"/>
          </p:nvPr>
        </p:nvSpPr>
        <p:spPr>
          <a:noFill/>
          <a:ln/>
        </p:spPr>
        <p:txBody>
          <a:bodyPr/>
          <a:lstStyle/>
          <a:p>
            <a:endParaRPr lang="en-GB" smtClean="0"/>
          </a:p>
        </p:txBody>
      </p:sp>
      <p:sp>
        <p:nvSpPr>
          <p:cNvPr id="621572" name="Segnaposto numero diapositiva 3"/>
          <p:cNvSpPr>
            <a:spLocks noGrp="1"/>
          </p:cNvSpPr>
          <p:nvPr>
            <p:ph type="sldNum" sz="quarter" idx="5"/>
          </p:nvPr>
        </p:nvSpPr>
        <p:spPr>
          <a:noFill/>
        </p:spPr>
        <p:txBody>
          <a:bodyPr/>
          <a:lstStyle/>
          <a:p>
            <a:fld id="{02606F3A-2999-42DE-BDCB-7EA3455D337E}" type="slidenum">
              <a:rPr lang="en-GB" altLang="en-GB" smtClean="0"/>
              <a:pPr/>
              <a:t>71</a:t>
            </a:fld>
            <a:endParaRPr lang="en-GB" altLang="en-GB" smtClean="0"/>
          </a:p>
        </p:txBody>
      </p:sp>
    </p:spTree>
    <p:extLst>
      <p:ext uri="{BB962C8B-B14F-4D97-AF65-F5344CB8AC3E}">
        <p14:creationId xmlns:p14="http://schemas.microsoft.com/office/powerpoint/2010/main" val="316347416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4" name="Segnaposto immagine diapositiva 1"/>
          <p:cNvSpPr>
            <a:spLocks noGrp="1" noRot="1" noChangeAspect="1" noTextEdit="1"/>
          </p:cNvSpPr>
          <p:nvPr>
            <p:ph type="sldImg"/>
          </p:nvPr>
        </p:nvSpPr>
        <p:spPr>
          <a:ln/>
        </p:spPr>
      </p:sp>
      <p:sp>
        <p:nvSpPr>
          <p:cNvPr id="622595" name="Segnaposto note 2"/>
          <p:cNvSpPr>
            <a:spLocks noGrp="1"/>
          </p:cNvSpPr>
          <p:nvPr>
            <p:ph type="body" idx="1"/>
          </p:nvPr>
        </p:nvSpPr>
        <p:spPr>
          <a:noFill/>
          <a:ln/>
        </p:spPr>
        <p:txBody>
          <a:bodyPr/>
          <a:lstStyle/>
          <a:p>
            <a:endParaRPr lang="en-GB" smtClean="0"/>
          </a:p>
        </p:txBody>
      </p:sp>
      <p:sp>
        <p:nvSpPr>
          <p:cNvPr id="622596" name="Segnaposto numero diapositiva 3"/>
          <p:cNvSpPr>
            <a:spLocks noGrp="1"/>
          </p:cNvSpPr>
          <p:nvPr>
            <p:ph type="sldNum" sz="quarter" idx="5"/>
          </p:nvPr>
        </p:nvSpPr>
        <p:spPr>
          <a:noFill/>
        </p:spPr>
        <p:txBody>
          <a:bodyPr/>
          <a:lstStyle/>
          <a:p>
            <a:fld id="{DB75C925-5E1B-40BF-840C-0C8C16B39C29}" type="slidenum">
              <a:rPr lang="en-GB" altLang="en-GB" smtClean="0"/>
              <a:pPr/>
              <a:t>72</a:t>
            </a:fld>
            <a:endParaRPr lang="en-GB" altLang="en-GB" smtClean="0"/>
          </a:p>
        </p:txBody>
      </p:sp>
    </p:spTree>
    <p:extLst>
      <p:ext uri="{BB962C8B-B14F-4D97-AF65-F5344CB8AC3E}">
        <p14:creationId xmlns:p14="http://schemas.microsoft.com/office/powerpoint/2010/main" val="38577116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it-IT" altLang="it-IT" smtClean="0"/>
          </a:p>
        </p:txBody>
      </p:sp>
      <p:sp>
        <p:nvSpPr>
          <p:cNvPr id="23556"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B4516F58-6182-4B4B-A5F4-AE51EB7F323E}" type="slidenum">
              <a:rPr lang="en-US" altLang="it-IT"/>
              <a:pPr/>
              <a:t>8</a:t>
            </a:fld>
            <a:endParaRPr lang="en-US" altLang="it-IT"/>
          </a:p>
        </p:txBody>
      </p:sp>
    </p:spTree>
    <p:extLst>
      <p:ext uri="{BB962C8B-B14F-4D97-AF65-F5344CB8AC3E}">
        <p14:creationId xmlns:p14="http://schemas.microsoft.com/office/powerpoint/2010/main" val="26928634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8" name="Segnaposto immagine diapositiva 1"/>
          <p:cNvSpPr>
            <a:spLocks noGrp="1" noRot="1" noChangeAspect="1" noTextEdit="1"/>
          </p:cNvSpPr>
          <p:nvPr>
            <p:ph type="sldImg"/>
          </p:nvPr>
        </p:nvSpPr>
        <p:spPr>
          <a:ln/>
        </p:spPr>
      </p:sp>
      <p:sp>
        <p:nvSpPr>
          <p:cNvPr id="623619" name="Segnaposto note 2"/>
          <p:cNvSpPr>
            <a:spLocks noGrp="1"/>
          </p:cNvSpPr>
          <p:nvPr>
            <p:ph type="body" idx="1"/>
          </p:nvPr>
        </p:nvSpPr>
        <p:spPr>
          <a:noFill/>
          <a:ln/>
        </p:spPr>
        <p:txBody>
          <a:bodyPr/>
          <a:lstStyle/>
          <a:p>
            <a:endParaRPr lang="en-GB" smtClean="0"/>
          </a:p>
        </p:txBody>
      </p:sp>
      <p:sp>
        <p:nvSpPr>
          <p:cNvPr id="623620" name="Segnaposto numero diapositiva 3"/>
          <p:cNvSpPr>
            <a:spLocks noGrp="1"/>
          </p:cNvSpPr>
          <p:nvPr>
            <p:ph type="sldNum" sz="quarter" idx="5"/>
          </p:nvPr>
        </p:nvSpPr>
        <p:spPr>
          <a:noFill/>
        </p:spPr>
        <p:txBody>
          <a:bodyPr/>
          <a:lstStyle/>
          <a:p>
            <a:fld id="{BD20B3C2-30AB-44AA-AF95-707BD864DFA0}" type="slidenum">
              <a:rPr lang="en-GB" altLang="en-GB" smtClean="0"/>
              <a:pPr/>
              <a:t>73</a:t>
            </a:fld>
            <a:endParaRPr lang="en-GB" altLang="en-GB" smtClean="0"/>
          </a:p>
        </p:txBody>
      </p:sp>
    </p:spTree>
    <p:extLst>
      <p:ext uri="{BB962C8B-B14F-4D97-AF65-F5344CB8AC3E}">
        <p14:creationId xmlns:p14="http://schemas.microsoft.com/office/powerpoint/2010/main" val="366750428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2" name="Segnaposto immagine diapositiva 1"/>
          <p:cNvSpPr>
            <a:spLocks noGrp="1" noRot="1" noChangeAspect="1" noTextEdit="1"/>
          </p:cNvSpPr>
          <p:nvPr>
            <p:ph type="sldImg"/>
          </p:nvPr>
        </p:nvSpPr>
        <p:spPr>
          <a:ln/>
        </p:spPr>
      </p:sp>
      <p:sp>
        <p:nvSpPr>
          <p:cNvPr id="624643" name="Segnaposto note 2"/>
          <p:cNvSpPr>
            <a:spLocks noGrp="1"/>
          </p:cNvSpPr>
          <p:nvPr>
            <p:ph type="body" idx="1"/>
          </p:nvPr>
        </p:nvSpPr>
        <p:spPr>
          <a:noFill/>
          <a:ln/>
        </p:spPr>
        <p:txBody>
          <a:bodyPr/>
          <a:lstStyle/>
          <a:p>
            <a:endParaRPr lang="en-GB" smtClean="0"/>
          </a:p>
        </p:txBody>
      </p:sp>
      <p:sp>
        <p:nvSpPr>
          <p:cNvPr id="624644" name="Segnaposto numero diapositiva 3"/>
          <p:cNvSpPr>
            <a:spLocks noGrp="1"/>
          </p:cNvSpPr>
          <p:nvPr>
            <p:ph type="sldNum" sz="quarter" idx="5"/>
          </p:nvPr>
        </p:nvSpPr>
        <p:spPr>
          <a:noFill/>
        </p:spPr>
        <p:txBody>
          <a:bodyPr/>
          <a:lstStyle/>
          <a:p>
            <a:fld id="{9480D2FB-A512-4B2A-BECC-B146D7C80ADD}" type="slidenum">
              <a:rPr lang="en-GB" altLang="en-GB" smtClean="0"/>
              <a:pPr/>
              <a:t>74</a:t>
            </a:fld>
            <a:endParaRPr lang="en-GB" altLang="en-GB" smtClean="0"/>
          </a:p>
        </p:txBody>
      </p:sp>
    </p:spTree>
    <p:extLst>
      <p:ext uri="{BB962C8B-B14F-4D97-AF65-F5344CB8AC3E}">
        <p14:creationId xmlns:p14="http://schemas.microsoft.com/office/powerpoint/2010/main" val="344530476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Segnaposto immagine diapositiva 1"/>
          <p:cNvSpPr>
            <a:spLocks noGrp="1" noRot="1" noChangeAspect="1" noTextEdit="1"/>
          </p:cNvSpPr>
          <p:nvPr>
            <p:ph type="sldImg"/>
          </p:nvPr>
        </p:nvSpPr>
        <p:spPr>
          <a:ln/>
        </p:spPr>
      </p:sp>
      <p:sp>
        <p:nvSpPr>
          <p:cNvPr id="625667" name="Segnaposto note 2"/>
          <p:cNvSpPr>
            <a:spLocks noGrp="1"/>
          </p:cNvSpPr>
          <p:nvPr>
            <p:ph type="body" idx="1"/>
          </p:nvPr>
        </p:nvSpPr>
        <p:spPr>
          <a:noFill/>
          <a:ln/>
        </p:spPr>
        <p:txBody>
          <a:bodyPr/>
          <a:lstStyle/>
          <a:p>
            <a:endParaRPr lang="en-GB" smtClean="0"/>
          </a:p>
        </p:txBody>
      </p:sp>
      <p:sp>
        <p:nvSpPr>
          <p:cNvPr id="625668" name="Segnaposto numero diapositiva 3"/>
          <p:cNvSpPr>
            <a:spLocks noGrp="1"/>
          </p:cNvSpPr>
          <p:nvPr>
            <p:ph type="sldNum" sz="quarter" idx="5"/>
          </p:nvPr>
        </p:nvSpPr>
        <p:spPr>
          <a:noFill/>
        </p:spPr>
        <p:txBody>
          <a:bodyPr/>
          <a:lstStyle/>
          <a:p>
            <a:fld id="{F477B9AA-1411-4D9F-AB31-89245C3679CD}" type="slidenum">
              <a:rPr lang="en-GB" altLang="en-GB" smtClean="0"/>
              <a:pPr/>
              <a:t>75</a:t>
            </a:fld>
            <a:endParaRPr lang="en-GB" altLang="en-GB" smtClean="0"/>
          </a:p>
        </p:txBody>
      </p:sp>
    </p:spTree>
    <p:extLst>
      <p:ext uri="{BB962C8B-B14F-4D97-AF65-F5344CB8AC3E}">
        <p14:creationId xmlns:p14="http://schemas.microsoft.com/office/powerpoint/2010/main" val="163618080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90" name="Segnaposto immagine diapositiva 1"/>
          <p:cNvSpPr>
            <a:spLocks noGrp="1" noRot="1" noChangeAspect="1" noTextEdit="1"/>
          </p:cNvSpPr>
          <p:nvPr>
            <p:ph type="sldImg"/>
          </p:nvPr>
        </p:nvSpPr>
        <p:spPr>
          <a:ln/>
        </p:spPr>
      </p:sp>
      <p:sp>
        <p:nvSpPr>
          <p:cNvPr id="626691" name="Segnaposto note 2"/>
          <p:cNvSpPr>
            <a:spLocks noGrp="1"/>
          </p:cNvSpPr>
          <p:nvPr>
            <p:ph type="body" idx="1"/>
          </p:nvPr>
        </p:nvSpPr>
        <p:spPr>
          <a:noFill/>
          <a:ln/>
        </p:spPr>
        <p:txBody>
          <a:bodyPr/>
          <a:lstStyle/>
          <a:p>
            <a:endParaRPr lang="en-GB" smtClean="0"/>
          </a:p>
        </p:txBody>
      </p:sp>
      <p:sp>
        <p:nvSpPr>
          <p:cNvPr id="626692" name="Segnaposto numero diapositiva 3"/>
          <p:cNvSpPr>
            <a:spLocks noGrp="1"/>
          </p:cNvSpPr>
          <p:nvPr>
            <p:ph type="sldNum" sz="quarter" idx="5"/>
          </p:nvPr>
        </p:nvSpPr>
        <p:spPr>
          <a:noFill/>
        </p:spPr>
        <p:txBody>
          <a:bodyPr/>
          <a:lstStyle/>
          <a:p>
            <a:fld id="{8303DC5C-3F9C-45E2-AFB8-95A07507C36E}" type="slidenum">
              <a:rPr lang="en-GB" altLang="en-GB" smtClean="0"/>
              <a:pPr/>
              <a:t>76</a:t>
            </a:fld>
            <a:endParaRPr lang="en-GB" altLang="en-GB" smtClean="0"/>
          </a:p>
        </p:txBody>
      </p:sp>
    </p:spTree>
    <p:extLst>
      <p:ext uri="{BB962C8B-B14F-4D97-AF65-F5344CB8AC3E}">
        <p14:creationId xmlns:p14="http://schemas.microsoft.com/office/powerpoint/2010/main" val="4521813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4" name="Segnaposto immagine diapositiva 1"/>
          <p:cNvSpPr>
            <a:spLocks noGrp="1" noRot="1" noChangeAspect="1" noTextEdit="1"/>
          </p:cNvSpPr>
          <p:nvPr>
            <p:ph type="sldImg"/>
          </p:nvPr>
        </p:nvSpPr>
        <p:spPr>
          <a:ln/>
        </p:spPr>
      </p:sp>
      <p:sp>
        <p:nvSpPr>
          <p:cNvPr id="627715" name="Segnaposto note 2"/>
          <p:cNvSpPr>
            <a:spLocks noGrp="1"/>
          </p:cNvSpPr>
          <p:nvPr>
            <p:ph type="body" idx="1"/>
          </p:nvPr>
        </p:nvSpPr>
        <p:spPr>
          <a:noFill/>
          <a:ln/>
        </p:spPr>
        <p:txBody>
          <a:bodyPr/>
          <a:lstStyle/>
          <a:p>
            <a:endParaRPr lang="en-GB" smtClean="0"/>
          </a:p>
        </p:txBody>
      </p:sp>
      <p:sp>
        <p:nvSpPr>
          <p:cNvPr id="627716" name="Segnaposto numero diapositiva 3"/>
          <p:cNvSpPr>
            <a:spLocks noGrp="1"/>
          </p:cNvSpPr>
          <p:nvPr>
            <p:ph type="sldNum" sz="quarter" idx="5"/>
          </p:nvPr>
        </p:nvSpPr>
        <p:spPr>
          <a:noFill/>
        </p:spPr>
        <p:txBody>
          <a:bodyPr/>
          <a:lstStyle/>
          <a:p>
            <a:fld id="{F2EF7210-28FB-46FC-BD50-8C190FF7B205}" type="slidenum">
              <a:rPr lang="en-GB" altLang="en-GB" smtClean="0"/>
              <a:pPr/>
              <a:t>77</a:t>
            </a:fld>
            <a:endParaRPr lang="en-GB" altLang="en-GB" smtClean="0"/>
          </a:p>
        </p:txBody>
      </p:sp>
    </p:spTree>
    <p:extLst>
      <p:ext uri="{BB962C8B-B14F-4D97-AF65-F5344CB8AC3E}">
        <p14:creationId xmlns:p14="http://schemas.microsoft.com/office/powerpoint/2010/main" val="166466773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8" name="Segnaposto immagine diapositiva 1"/>
          <p:cNvSpPr>
            <a:spLocks noGrp="1" noRot="1" noChangeAspect="1" noTextEdit="1"/>
          </p:cNvSpPr>
          <p:nvPr>
            <p:ph type="sldImg"/>
          </p:nvPr>
        </p:nvSpPr>
        <p:spPr>
          <a:ln/>
        </p:spPr>
      </p:sp>
      <p:sp>
        <p:nvSpPr>
          <p:cNvPr id="628739" name="Segnaposto note 2"/>
          <p:cNvSpPr>
            <a:spLocks noGrp="1"/>
          </p:cNvSpPr>
          <p:nvPr>
            <p:ph type="body" idx="1"/>
          </p:nvPr>
        </p:nvSpPr>
        <p:spPr>
          <a:noFill/>
          <a:ln/>
        </p:spPr>
        <p:txBody>
          <a:bodyPr/>
          <a:lstStyle/>
          <a:p>
            <a:endParaRPr lang="en-GB" smtClean="0"/>
          </a:p>
        </p:txBody>
      </p:sp>
      <p:sp>
        <p:nvSpPr>
          <p:cNvPr id="628740" name="Segnaposto numero diapositiva 3"/>
          <p:cNvSpPr>
            <a:spLocks noGrp="1"/>
          </p:cNvSpPr>
          <p:nvPr>
            <p:ph type="sldNum" sz="quarter" idx="5"/>
          </p:nvPr>
        </p:nvSpPr>
        <p:spPr>
          <a:noFill/>
        </p:spPr>
        <p:txBody>
          <a:bodyPr/>
          <a:lstStyle/>
          <a:p>
            <a:fld id="{1DA9A8B3-0549-4BCE-A9C6-5462D3D109DA}" type="slidenum">
              <a:rPr lang="en-GB" altLang="en-GB" smtClean="0"/>
              <a:pPr/>
              <a:t>78</a:t>
            </a:fld>
            <a:endParaRPr lang="en-GB" altLang="en-GB" smtClean="0"/>
          </a:p>
        </p:txBody>
      </p:sp>
    </p:spTree>
    <p:extLst>
      <p:ext uri="{BB962C8B-B14F-4D97-AF65-F5344CB8AC3E}">
        <p14:creationId xmlns:p14="http://schemas.microsoft.com/office/powerpoint/2010/main" val="301353261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2" name="Segnaposto immagine diapositiva 1"/>
          <p:cNvSpPr>
            <a:spLocks noGrp="1" noRot="1" noChangeAspect="1" noTextEdit="1"/>
          </p:cNvSpPr>
          <p:nvPr>
            <p:ph type="sldImg"/>
          </p:nvPr>
        </p:nvSpPr>
        <p:spPr>
          <a:ln/>
        </p:spPr>
      </p:sp>
      <p:sp>
        <p:nvSpPr>
          <p:cNvPr id="629763" name="Segnaposto note 2"/>
          <p:cNvSpPr>
            <a:spLocks noGrp="1"/>
          </p:cNvSpPr>
          <p:nvPr>
            <p:ph type="body" idx="1"/>
          </p:nvPr>
        </p:nvSpPr>
        <p:spPr>
          <a:noFill/>
          <a:ln/>
        </p:spPr>
        <p:txBody>
          <a:bodyPr/>
          <a:lstStyle/>
          <a:p>
            <a:endParaRPr lang="en-GB" smtClean="0"/>
          </a:p>
        </p:txBody>
      </p:sp>
      <p:sp>
        <p:nvSpPr>
          <p:cNvPr id="629764" name="Segnaposto numero diapositiva 3"/>
          <p:cNvSpPr>
            <a:spLocks noGrp="1"/>
          </p:cNvSpPr>
          <p:nvPr>
            <p:ph type="sldNum" sz="quarter" idx="5"/>
          </p:nvPr>
        </p:nvSpPr>
        <p:spPr>
          <a:noFill/>
        </p:spPr>
        <p:txBody>
          <a:bodyPr/>
          <a:lstStyle/>
          <a:p>
            <a:fld id="{1CEFF536-5BE6-4F3C-9A25-D2B2411057EE}" type="slidenum">
              <a:rPr lang="en-GB" altLang="en-GB" smtClean="0"/>
              <a:pPr/>
              <a:t>79</a:t>
            </a:fld>
            <a:endParaRPr lang="en-GB" altLang="en-GB" smtClean="0"/>
          </a:p>
        </p:txBody>
      </p:sp>
    </p:spTree>
    <p:extLst>
      <p:ext uri="{BB962C8B-B14F-4D97-AF65-F5344CB8AC3E}">
        <p14:creationId xmlns:p14="http://schemas.microsoft.com/office/powerpoint/2010/main" val="197724859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6" name="Segnaposto immagine diapositiva 1"/>
          <p:cNvSpPr>
            <a:spLocks noGrp="1" noRot="1" noChangeAspect="1" noTextEdit="1"/>
          </p:cNvSpPr>
          <p:nvPr>
            <p:ph type="sldImg"/>
          </p:nvPr>
        </p:nvSpPr>
        <p:spPr>
          <a:ln/>
        </p:spPr>
      </p:sp>
      <p:sp>
        <p:nvSpPr>
          <p:cNvPr id="630787" name="Segnaposto note 2"/>
          <p:cNvSpPr>
            <a:spLocks noGrp="1"/>
          </p:cNvSpPr>
          <p:nvPr>
            <p:ph type="body" idx="1"/>
          </p:nvPr>
        </p:nvSpPr>
        <p:spPr>
          <a:noFill/>
          <a:ln/>
        </p:spPr>
        <p:txBody>
          <a:bodyPr/>
          <a:lstStyle/>
          <a:p>
            <a:endParaRPr lang="en-GB" smtClean="0"/>
          </a:p>
        </p:txBody>
      </p:sp>
      <p:sp>
        <p:nvSpPr>
          <p:cNvPr id="630788" name="Segnaposto numero diapositiva 3"/>
          <p:cNvSpPr>
            <a:spLocks noGrp="1"/>
          </p:cNvSpPr>
          <p:nvPr>
            <p:ph type="sldNum" sz="quarter" idx="5"/>
          </p:nvPr>
        </p:nvSpPr>
        <p:spPr>
          <a:noFill/>
        </p:spPr>
        <p:txBody>
          <a:bodyPr/>
          <a:lstStyle/>
          <a:p>
            <a:fld id="{7008E7D9-BD89-4179-AE49-C77C097631C6}" type="slidenum">
              <a:rPr lang="en-GB" altLang="en-GB" smtClean="0"/>
              <a:pPr/>
              <a:t>80</a:t>
            </a:fld>
            <a:endParaRPr lang="en-GB" altLang="en-GB" smtClean="0"/>
          </a:p>
        </p:txBody>
      </p:sp>
    </p:spTree>
    <p:extLst>
      <p:ext uri="{BB962C8B-B14F-4D97-AF65-F5344CB8AC3E}">
        <p14:creationId xmlns:p14="http://schemas.microsoft.com/office/powerpoint/2010/main" val="58045986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10" name="Segnaposto immagine diapositiva 1"/>
          <p:cNvSpPr>
            <a:spLocks noGrp="1" noRot="1" noChangeAspect="1" noTextEdit="1"/>
          </p:cNvSpPr>
          <p:nvPr>
            <p:ph type="sldImg"/>
          </p:nvPr>
        </p:nvSpPr>
        <p:spPr>
          <a:ln/>
        </p:spPr>
      </p:sp>
      <p:sp>
        <p:nvSpPr>
          <p:cNvPr id="631811" name="Segnaposto note 2"/>
          <p:cNvSpPr>
            <a:spLocks noGrp="1"/>
          </p:cNvSpPr>
          <p:nvPr>
            <p:ph type="body" idx="1"/>
          </p:nvPr>
        </p:nvSpPr>
        <p:spPr>
          <a:noFill/>
          <a:ln/>
        </p:spPr>
        <p:txBody>
          <a:bodyPr/>
          <a:lstStyle/>
          <a:p>
            <a:endParaRPr lang="en-GB" smtClean="0"/>
          </a:p>
        </p:txBody>
      </p:sp>
      <p:sp>
        <p:nvSpPr>
          <p:cNvPr id="631812" name="Segnaposto numero diapositiva 3"/>
          <p:cNvSpPr>
            <a:spLocks noGrp="1"/>
          </p:cNvSpPr>
          <p:nvPr>
            <p:ph type="sldNum" sz="quarter" idx="5"/>
          </p:nvPr>
        </p:nvSpPr>
        <p:spPr>
          <a:noFill/>
        </p:spPr>
        <p:txBody>
          <a:bodyPr/>
          <a:lstStyle/>
          <a:p>
            <a:fld id="{CB1C03FB-0C46-4CDB-856C-6A44F8047D71}" type="slidenum">
              <a:rPr lang="en-GB" altLang="en-GB" smtClean="0"/>
              <a:pPr/>
              <a:t>81</a:t>
            </a:fld>
            <a:endParaRPr lang="en-GB" altLang="en-GB" smtClean="0"/>
          </a:p>
        </p:txBody>
      </p:sp>
    </p:spTree>
    <p:extLst>
      <p:ext uri="{BB962C8B-B14F-4D97-AF65-F5344CB8AC3E}">
        <p14:creationId xmlns:p14="http://schemas.microsoft.com/office/powerpoint/2010/main" val="11153087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834" name="Segnaposto immagine diapositiva 1"/>
          <p:cNvSpPr>
            <a:spLocks noGrp="1" noRot="1" noChangeAspect="1" noTextEdit="1"/>
          </p:cNvSpPr>
          <p:nvPr>
            <p:ph type="sldImg"/>
          </p:nvPr>
        </p:nvSpPr>
        <p:spPr>
          <a:ln/>
        </p:spPr>
      </p:sp>
      <p:sp>
        <p:nvSpPr>
          <p:cNvPr id="632835" name="Segnaposto note 2"/>
          <p:cNvSpPr>
            <a:spLocks noGrp="1"/>
          </p:cNvSpPr>
          <p:nvPr>
            <p:ph type="body" idx="1"/>
          </p:nvPr>
        </p:nvSpPr>
        <p:spPr>
          <a:noFill/>
          <a:ln/>
        </p:spPr>
        <p:txBody>
          <a:bodyPr/>
          <a:lstStyle/>
          <a:p>
            <a:endParaRPr lang="en-GB" smtClean="0"/>
          </a:p>
        </p:txBody>
      </p:sp>
      <p:sp>
        <p:nvSpPr>
          <p:cNvPr id="632836" name="Segnaposto numero diapositiva 3"/>
          <p:cNvSpPr>
            <a:spLocks noGrp="1"/>
          </p:cNvSpPr>
          <p:nvPr>
            <p:ph type="sldNum" sz="quarter" idx="5"/>
          </p:nvPr>
        </p:nvSpPr>
        <p:spPr>
          <a:noFill/>
        </p:spPr>
        <p:txBody>
          <a:bodyPr/>
          <a:lstStyle/>
          <a:p>
            <a:fld id="{82A4B3C9-7DDC-4941-B0D5-B1B1D85C374A}" type="slidenum">
              <a:rPr lang="en-GB" altLang="en-GB" smtClean="0"/>
              <a:pPr/>
              <a:t>82</a:t>
            </a:fld>
            <a:endParaRPr lang="en-GB" altLang="en-GB" smtClean="0"/>
          </a:p>
        </p:txBody>
      </p:sp>
    </p:spTree>
    <p:extLst>
      <p:ext uri="{BB962C8B-B14F-4D97-AF65-F5344CB8AC3E}">
        <p14:creationId xmlns:p14="http://schemas.microsoft.com/office/powerpoint/2010/main" val="40123007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it-IT" altLang="it-IT" smtClean="0"/>
          </a:p>
        </p:txBody>
      </p:sp>
      <p:sp>
        <p:nvSpPr>
          <p:cNvPr id="24580"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47F045C2-00F5-419D-BC15-C0F3811755D8}" type="slidenum">
              <a:rPr lang="en-US" altLang="it-IT"/>
              <a:pPr/>
              <a:t>10</a:t>
            </a:fld>
            <a:endParaRPr lang="en-US" altLang="it-IT"/>
          </a:p>
        </p:txBody>
      </p:sp>
    </p:spTree>
    <p:extLst>
      <p:ext uri="{BB962C8B-B14F-4D97-AF65-F5344CB8AC3E}">
        <p14:creationId xmlns:p14="http://schemas.microsoft.com/office/powerpoint/2010/main" val="286954516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858" name="Segnaposto immagine diapositiva 1"/>
          <p:cNvSpPr>
            <a:spLocks noGrp="1" noRot="1" noChangeAspect="1" noTextEdit="1"/>
          </p:cNvSpPr>
          <p:nvPr>
            <p:ph type="sldImg"/>
          </p:nvPr>
        </p:nvSpPr>
        <p:spPr>
          <a:ln/>
        </p:spPr>
      </p:sp>
      <p:sp>
        <p:nvSpPr>
          <p:cNvPr id="633859" name="Segnaposto note 2"/>
          <p:cNvSpPr>
            <a:spLocks noGrp="1"/>
          </p:cNvSpPr>
          <p:nvPr>
            <p:ph type="body" idx="1"/>
          </p:nvPr>
        </p:nvSpPr>
        <p:spPr>
          <a:noFill/>
          <a:ln/>
        </p:spPr>
        <p:txBody>
          <a:bodyPr/>
          <a:lstStyle/>
          <a:p>
            <a:endParaRPr lang="en-GB" smtClean="0"/>
          </a:p>
        </p:txBody>
      </p:sp>
      <p:sp>
        <p:nvSpPr>
          <p:cNvPr id="633860" name="Segnaposto numero diapositiva 3"/>
          <p:cNvSpPr>
            <a:spLocks noGrp="1"/>
          </p:cNvSpPr>
          <p:nvPr>
            <p:ph type="sldNum" sz="quarter" idx="5"/>
          </p:nvPr>
        </p:nvSpPr>
        <p:spPr>
          <a:noFill/>
        </p:spPr>
        <p:txBody>
          <a:bodyPr/>
          <a:lstStyle/>
          <a:p>
            <a:fld id="{1FA84546-D9A5-4BC5-A235-797344A00F17}" type="slidenum">
              <a:rPr lang="en-GB" altLang="en-GB" smtClean="0"/>
              <a:pPr/>
              <a:t>83</a:t>
            </a:fld>
            <a:endParaRPr lang="en-GB" altLang="en-GB" smtClean="0"/>
          </a:p>
        </p:txBody>
      </p:sp>
    </p:spTree>
    <p:extLst>
      <p:ext uri="{BB962C8B-B14F-4D97-AF65-F5344CB8AC3E}">
        <p14:creationId xmlns:p14="http://schemas.microsoft.com/office/powerpoint/2010/main" val="316323560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Segnaposto immagine diapositiva 1"/>
          <p:cNvSpPr>
            <a:spLocks noGrp="1" noRot="1" noChangeAspect="1" noTextEdit="1"/>
          </p:cNvSpPr>
          <p:nvPr>
            <p:ph type="sldImg"/>
          </p:nvPr>
        </p:nvSpPr>
        <p:spPr>
          <a:ln/>
        </p:spPr>
      </p:sp>
      <p:sp>
        <p:nvSpPr>
          <p:cNvPr id="634883" name="Segnaposto note 2"/>
          <p:cNvSpPr>
            <a:spLocks noGrp="1"/>
          </p:cNvSpPr>
          <p:nvPr>
            <p:ph type="body" idx="1"/>
          </p:nvPr>
        </p:nvSpPr>
        <p:spPr>
          <a:noFill/>
          <a:ln/>
        </p:spPr>
        <p:txBody>
          <a:bodyPr/>
          <a:lstStyle/>
          <a:p>
            <a:endParaRPr lang="en-GB" smtClean="0"/>
          </a:p>
        </p:txBody>
      </p:sp>
      <p:sp>
        <p:nvSpPr>
          <p:cNvPr id="634884" name="Segnaposto numero diapositiva 3"/>
          <p:cNvSpPr>
            <a:spLocks noGrp="1"/>
          </p:cNvSpPr>
          <p:nvPr>
            <p:ph type="sldNum" sz="quarter" idx="5"/>
          </p:nvPr>
        </p:nvSpPr>
        <p:spPr>
          <a:noFill/>
        </p:spPr>
        <p:txBody>
          <a:bodyPr/>
          <a:lstStyle/>
          <a:p>
            <a:fld id="{A02BDF67-B0DD-45AB-BF03-F0D16C441CB9}" type="slidenum">
              <a:rPr lang="en-GB" altLang="en-GB" smtClean="0"/>
              <a:pPr/>
              <a:t>84</a:t>
            </a:fld>
            <a:endParaRPr lang="en-GB" altLang="en-GB" smtClean="0"/>
          </a:p>
        </p:txBody>
      </p:sp>
    </p:spTree>
    <p:extLst>
      <p:ext uri="{BB962C8B-B14F-4D97-AF65-F5344CB8AC3E}">
        <p14:creationId xmlns:p14="http://schemas.microsoft.com/office/powerpoint/2010/main" val="272355663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6" name="Segnaposto immagine diapositiva 1"/>
          <p:cNvSpPr>
            <a:spLocks noGrp="1" noRot="1" noChangeAspect="1" noTextEdit="1"/>
          </p:cNvSpPr>
          <p:nvPr>
            <p:ph type="sldImg"/>
          </p:nvPr>
        </p:nvSpPr>
        <p:spPr>
          <a:ln/>
        </p:spPr>
      </p:sp>
      <p:sp>
        <p:nvSpPr>
          <p:cNvPr id="635907" name="Segnaposto note 2"/>
          <p:cNvSpPr>
            <a:spLocks noGrp="1"/>
          </p:cNvSpPr>
          <p:nvPr>
            <p:ph type="body" idx="1"/>
          </p:nvPr>
        </p:nvSpPr>
        <p:spPr>
          <a:noFill/>
          <a:ln/>
        </p:spPr>
        <p:txBody>
          <a:bodyPr/>
          <a:lstStyle/>
          <a:p>
            <a:endParaRPr lang="en-GB" smtClean="0"/>
          </a:p>
        </p:txBody>
      </p:sp>
      <p:sp>
        <p:nvSpPr>
          <p:cNvPr id="635908" name="Segnaposto numero diapositiva 3"/>
          <p:cNvSpPr>
            <a:spLocks noGrp="1"/>
          </p:cNvSpPr>
          <p:nvPr>
            <p:ph type="sldNum" sz="quarter" idx="5"/>
          </p:nvPr>
        </p:nvSpPr>
        <p:spPr>
          <a:noFill/>
        </p:spPr>
        <p:txBody>
          <a:bodyPr/>
          <a:lstStyle/>
          <a:p>
            <a:fld id="{FD03DF9B-E8DF-40FA-89D5-89CA987D320C}" type="slidenum">
              <a:rPr lang="en-GB" altLang="en-GB" smtClean="0"/>
              <a:pPr/>
              <a:t>85</a:t>
            </a:fld>
            <a:endParaRPr lang="en-GB" altLang="en-GB" smtClean="0"/>
          </a:p>
        </p:txBody>
      </p:sp>
    </p:spTree>
    <p:extLst>
      <p:ext uri="{BB962C8B-B14F-4D97-AF65-F5344CB8AC3E}">
        <p14:creationId xmlns:p14="http://schemas.microsoft.com/office/powerpoint/2010/main" val="37658772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30" name="Segnaposto immagine diapositiva 1"/>
          <p:cNvSpPr>
            <a:spLocks noGrp="1" noRot="1" noChangeAspect="1" noTextEdit="1"/>
          </p:cNvSpPr>
          <p:nvPr>
            <p:ph type="sldImg"/>
          </p:nvPr>
        </p:nvSpPr>
        <p:spPr>
          <a:ln/>
        </p:spPr>
      </p:sp>
      <p:sp>
        <p:nvSpPr>
          <p:cNvPr id="636931" name="Segnaposto note 2"/>
          <p:cNvSpPr>
            <a:spLocks noGrp="1"/>
          </p:cNvSpPr>
          <p:nvPr>
            <p:ph type="body" idx="1"/>
          </p:nvPr>
        </p:nvSpPr>
        <p:spPr>
          <a:noFill/>
          <a:ln/>
        </p:spPr>
        <p:txBody>
          <a:bodyPr/>
          <a:lstStyle/>
          <a:p>
            <a:endParaRPr lang="en-GB" smtClean="0"/>
          </a:p>
        </p:txBody>
      </p:sp>
      <p:sp>
        <p:nvSpPr>
          <p:cNvPr id="636932" name="Segnaposto numero diapositiva 3"/>
          <p:cNvSpPr>
            <a:spLocks noGrp="1"/>
          </p:cNvSpPr>
          <p:nvPr>
            <p:ph type="sldNum" sz="quarter" idx="5"/>
          </p:nvPr>
        </p:nvSpPr>
        <p:spPr>
          <a:noFill/>
        </p:spPr>
        <p:txBody>
          <a:bodyPr/>
          <a:lstStyle/>
          <a:p>
            <a:fld id="{B855F344-F3EB-485E-B2CB-D14C1B5941F5}" type="slidenum">
              <a:rPr lang="en-GB" altLang="en-GB" smtClean="0"/>
              <a:pPr/>
              <a:t>86</a:t>
            </a:fld>
            <a:endParaRPr lang="en-GB" altLang="en-GB" smtClean="0"/>
          </a:p>
        </p:txBody>
      </p:sp>
    </p:spTree>
    <p:extLst>
      <p:ext uri="{BB962C8B-B14F-4D97-AF65-F5344CB8AC3E}">
        <p14:creationId xmlns:p14="http://schemas.microsoft.com/office/powerpoint/2010/main" val="1692196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4" name="Segnaposto immagine diapositiva 1"/>
          <p:cNvSpPr>
            <a:spLocks noGrp="1" noRot="1" noChangeAspect="1" noTextEdit="1"/>
          </p:cNvSpPr>
          <p:nvPr>
            <p:ph type="sldImg"/>
          </p:nvPr>
        </p:nvSpPr>
        <p:spPr>
          <a:ln/>
        </p:spPr>
      </p:sp>
      <p:sp>
        <p:nvSpPr>
          <p:cNvPr id="637955" name="Segnaposto note 2"/>
          <p:cNvSpPr>
            <a:spLocks noGrp="1"/>
          </p:cNvSpPr>
          <p:nvPr>
            <p:ph type="body" idx="1"/>
          </p:nvPr>
        </p:nvSpPr>
        <p:spPr>
          <a:noFill/>
          <a:ln/>
        </p:spPr>
        <p:txBody>
          <a:bodyPr/>
          <a:lstStyle/>
          <a:p>
            <a:endParaRPr lang="en-GB" smtClean="0"/>
          </a:p>
        </p:txBody>
      </p:sp>
      <p:sp>
        <p:nvSpPr>
          <p:cNvPr id="637956" name="Segnaposto numero diapositiva 3"/>
          <p:cNvSpPr>
            <a:spLocks noGrp="1"/>
          </p:cNvSpPr>
          <p:nvPr>
            <p:ph type="sldNum" sz="quarter" idx="5"/>
          </p:nvPr>
        </p:nvSpPr>
        <p:spPr>
          <a:noFill/>
        </p:spPr>
        <p:txBody>
          <a:bodyPr/>
          <a:lstStyle/>
          <a:p>
            <a:fld id="{1EA795FA-B23E-480E-BDE4-2E55CF6996C2}" type="slidenum">
              <a:rPr lang="en-GB" altLang="en-GB" smtClean="0"/>
              <a:pPr/>
              <a:t>87</a:t>
            </a:fld>
            <a:endParaRPr lang="en-GB" altLang="en-GB" smtClean="0"/>
          </a:p>
        </p:txBody>
      </p:sp>
    </p:spTree>
    <p:extLst>
      <p:ext uri="{BB962C8B-B14F-4D97-AF65-F5344CB8AC3E}">
        <p14:creationId xmlns:p14="http://schemas.microsoft.com/office/powerpoint/2010/main" val="380320336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8" name="Segnaposto immagine diapositiva 1"/>
          <p:cNvSpPr>
            <a:spLocks noGrp="1" noRot="1" noChangeAspect="1" noTextEdit="1"/>
          </p:cNvSpPr>
          <p:nvPr>
            <p:ph type="sldImg"/>
          </p:nvPr>
        </p:nvSpPr>
        <p:spPr>
          <a:ln/>
        </p:spPr>
      </p:sp>
      <p:sp>
        <p:nvSpPr>
          <p:cNvPr id="638979" name="Segnaposto note 2"/>
          <p:cNvSpPr>
            <a:spLocks noGrp="1"/>
          </p:cNvSpPr>
          <p:nvPr>
            <p:ph type="body" idx="1"/>
          </p:nvPr>
        </p:nvSpPr>
        <p:spPr>
          <a:noFill/>
          <a:ln/>
        </p:spPr>
        <p:txBody>
          <a:bodyPr/>
          <a:lstStyle/>
          <a:p>
            <a:endParaRPr lang="en-GB" smtClean="0"/>
          </a:p>
        </p:txBody>
      </p:sp>
      <p:sp>
        <p:nvSpPr>
          <p:cNvPr id="638980" name="Segnaposto numero diapositiva 3"/>
          <p:cNvSpPr>
            <a:spLocks noGrp="1"/>
          </p:cNvSpPr>
          <p:nvPr>
            <p:ph type="sldNum" sz="quarter" idx="5"/>
          </p:nvPr>
        </p:nvSpPr>
        <p:spPr>
          <a:noFill/>
        </p:spPr>
        <p:txBody>
          <a:bodyPr/>
          <a:lstStyle/>
          <a:p>
            <a:fld id="{619E9F67-A714-4A28-874C-77B2546E1835}" type="slidenum">
              <a:rPr lang="en-GB" altLang="en-GB" smtClean="0"/>
              <a:pPr/>
              <a:t>88</a:t>
            </a:fld>
            <a:endParaRPr lang="en-GB" altLang="en-GB" smtClean="0"/>
          </a:p>
        </p:txBody>
      </p:sp>
    </p:spTree>
    <p:extLst>
      <p:ext uri="{BB962C8B-B14F-4D97-AF65-F5344CB8AC3E}">
        <p14:creationId xmlns:p14="http://schemas.microsoft.com/office/powerpoint/2010/main" val="320614536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410" name="Rectangle 7"/>
          <p:cNvSpPr>
            <a:spLocks noGrp="1" noChangeArrowheads="1"/>
          </p:cNvSpPr>
          <p:nvPr>
            <p:ph type="sldNum" sz="quarter" idx="5"/>
          </p:nvPr>
        </p:nvSpPr>
        <p:spPr>
          <a:noFill/>
        </p:spPr>
        <p:txBody>
          <a:bodyPr/>
          <a:lstStyle/>
          <a:p>
            <a:fld id="{24CBE77C-DE60-4036-AAD9-168C56B4FAF4}" type="slidenum">
              <a:rPr lang="en-GB" altLang="en-GB" smtClean="0"/>
              <a:pPr/>
              <a:t>91</a:t>
            </a:fld>
            <a:endParaRPr lang="en-GB" altLang="en-GB" smtClean="0"/>
          </a:p>
        </p:txBody>
      </p:sp>
      <p:sp>
        <p:nvSpPr>
          <p:cNvPr id="657411" name="Rectangle 2"/>
          <p:cNvSpPr>
            <a:spLocks noGrp="1" noRot="1" noChangeAspect="1" noChangeArrowheads="1" noTextEdit="1"/>
          </p:cNvSpPr>
          <p:nvPr>
            <p:ph type="sldImg"/>
          </p:nvPr>
        </p:nvSpPr>
        <p:spPr>
          <a:xfrm>
            <a:off x="1144588" y="687388"/>
            <a:ext cx="4568825" cy="3425825"/>
          </a:xfrm>
          <a:ln w="12700" cap="flat">
            <a:solidFill>
              <a:schemeClr val="tx1"/>
            </a:solidFill>
          </a:ln>
        </p:spPr>
      </p:sp>
      <p:sp>
        <p:nvSpPr>
          <p:cNvPr id="657412" name="Rectangle 3"/>
          <p:cNvSpPr>
            <a:spLocks noGrp="1" noChangeArrowheads="1"/>
          </p:cNvSpPr>
          <p:nvPr>
            <p:ph type="body" idx="1"/>
          </p:nvPr>
        </p:nvSpPr>
        <p:spPr>
          <a:xfrm>
            <a:off x="1036638" y="4362450"/>
            <a:ext cx="5019675" cy="3932238"/>
          </a:xfrm>
          <a:noFill/>
          <a:ln/>
        </p:spPr>
        <p:txBody>
          <a:bodyPr lIns="90488" tIns="44450" rIns="90488" bIns="44450"/>
          <a:lstStyle/>
          <a:p>
            <a:endParaRPr lang="it-IT" smtClean="0"/>
          </a:p>
        </p:txBody>
      </p:sp>
    </p:spTree>
    <p:extLst>
      <p:ext uri="{BB962C8B-B14F-4D97-AF65-F5344CB8AC3E}">
        <p14:creationId xmlns:p14="http://schemas.microsoft.com/office/powerpoint/2010/main" val="267122983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458" name="Segnaposto immagine diapositiva 1"/>
          <p:cNvSpPr>
            <a:spLocks noGrp="1" noRot="1" noChangeAspect="1" noTextEdit="1"/>
          </p:cNvSpPr>
          <p:nvPr>
            <p:ph type="sldImg"/>
          </p:nvPr>
        </p:nvSpPr>
        <p:spPr>
          <a:ln/>
        </p:spPr>
      </p:sp>
      <p:sp>
        <p:nvSpPr>
          <p:cNvPr id="659459" name="Segnaposto note 2"/>
          <p:cNvSpPr>
            <a:spLocks noGrp="1"/>
          </p:cNvSpPr>
          <p:nvPr>
            <p:ph type="body" idx="1"/>
          </p:nvPr>
        </p:nvSpPr>
        <p:spPr>
          <a:noFill/>
          <a:ln/>
        </p:spPr>
        <p:txBody>
          <a:bodyPr/>
          <a:lstStyle/>
          <a:p>
            <a:endParaRPr lang="en-GB" smtClean="0"/>
          </a:p>
        </p:txBody>
      </p:sp>
      <p:sp>
        <p:nvSpPr>
          <p:cNvPr id="659460" name="Segnaposto numero diapositiva 3"/>
          <p:cNvSpPr>
            <a:spLocks noGrp="1"/>
          </p:cNvSpPr>
          <p:nvPr>
            <p:ph type="sldNum" sz="quarter" idx="5"/>
          </p:nvPr>
        </p:nvSpPr>
        <p:spPr>
          <a:noFill/>
        </p:spPr>
        <p:txBody>
          <a:bodyPr/>
          <a:lstStyle/>
          <a:p>
            <a:fld id="{2B03F73C-6B95-4473-98E3-9B9619FD1F9C}" type="slidenum">
              <a:rPr lang="en-GB" altLang="en-GB" smtClean="0"/>
              <a:pPr/>
              <a:t>92</a:t>
            </a:fld>
            <a:endParaRPr lang="en-GB" altLang="en-GB" smtClean="0"/>
          </a:p>
        </p:txBody>
      </p:sp>
    </p:spTree>
    <p:extLst>
      <p:ext uri="{BB962C8B-B14F-4D97-AF65-F5344CB8AC3E}">
        <p14:creationId xmlns:p14="http://schemas.microsoft.com/office/powerpoint/2010/main" val="379923533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26" name="Segnaposto immagine diapositiva 1"/>
          <p:cNvSpPr>
            <a:spLocks noGrp="1" noRot="1" noChangeAspect="1" noTextEdit="1"/>
          </p:cNvSpPr>
          <p:nvPr>
            <p:ph type="sldImg"/>
          </p:nvPr>
        </p:nvSpPr>
        <p:spPr>
          <a:ln/>
        </p:spPr>
      </p:sp>
      <p:sp>
        <p:nvSpPr>
          <p:cNvPr id="666627" name="Segnaposto note 2"/>
          <p:cNvSpPr>
            <a:spLocks noGrp="1"/>
          </p:cNvSpPr>
          <p:nvPr>
            <p:ph type="body" idx="1"/>
          </p:nvPr>
        </p:nvSpPr>
        <p:spPr>
          <a:noFill/>
          <a:ln/>
        </p:spPr>
        <p:txBody>
          <a:bodyPr/>
          <a:lstStyle/>
          <a:p>
            <a:endParaRPr lang="en-GB" smtClean="0"/>
          </a:p>
        </p:txBody>
      </p:sp>
      <p:sp>
        <p:nvSpPr>
          <p:cNvPr id="666628" name="Segnaposto numero diapositiva 3"/>
          <p:cNvSpPr>
            <a:spLocks noGrp="1"/>
          </p:cNvSpPr>
          <p:nvPr>
            <p:ph type="sldNum" sz="quarter" idx="5"/>
          </p:nvPr>
        </p:nvSpPr>
        <p:spPr>
          <a:noFill/>
        </p:spPr>
        <p:txBody>
          <a:bodyPr/>
          <a:lstStyle/>
          <a:p>
            <a:fld id="{442361F5-F112-4388-8829-E532311635E0}" type="slidenum">
              <a:rPr lang="en-GB" altLang="en-GB" smtClean="0"/>
              <a:pPr/>
              <a:t>94</a:t>
            </a:fld>
            <a:endParaRPr lang="en-GB" altLang="en-GB" smtClean="0"/>
          </a:p>
        </p:txBody>
      </p:sp>
    </p:spTree>
    <p:extLst>
      <p:ext uri="{BB962C8B-B14F-4D97-AF65-F5344CB8AC3E}">
        <p14:creationId xmlns:p14="http://schemas.microsoft.com/office/powerpoint/2010/main" val="121787041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BFBBD42-ABBD-4AD7-BE52-95C1F3D5AF98}" type="slidenum">
              <a:rPr lang="en-US" altLang="it-IT" smtClean="0"/>
              <a:pPr/>
              <a:t>96</a:t>
            </a:fld>
            <a:endParaRPr lang="en-US" altLang="it-IT"/>
          </a:p>
        </p:txBody>
      </p:sp>
    </p:spTree>
    <p:extLst>
      <p:ext uri="{BB962C8B-B14F-4D97-AF65-F5344CB8AC3E}">
        <p14:creationId xmlns:p14="http://schemas.microsoft.com/office/powerpoint/2010/main" val="22939936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it-IT" altLang="it-IT" smtClean="0"/>
          </a:p>
        </p:txBody>
      </p:sp>
      <p:sp>
        <p:nvSpPr>
          <p:cNvPr id="25604"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A150E2D8-2D90-4189-A7DB-11DAFFDC6E8F}" type="slidenum">
              <a:rPr lang="en-US" altLang="it-IT"/>
              <a:pPr/>
              <a:t>11</a:t>
            </a:fld>
            <a:endParaRPr lang="en-US" altLang="it-IT"/>
          </a:p>
        </p:txBody>
      </p:sp>
    </p:spTree>
    <p:extLst>
      <p:ext uri="{BB962C8B-B14F-4D97-AF65-F5344CB8AC3E}">
        <p14:creationId xmlns:p14="http://schemas.microsoft.com/office/powerpoint/2010/main" val="146407065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4" name="Rectangle 7"/>
          <p:cNvSpPr>
            <a:spLocks noGrp="1" noChangeArrowheads="1"/>
          </p:cNvSpPr>
          <p:nvPr>
            <p:ph type="sldNum" sz="quarter" idx="5"/>
          </p:nvPr>
        </p:nvSpPr>
        <p:spPr>
          <a:noFill/>
        </p:spPr>
        <p:txBody>
          <a:bodyPr/>
          <a:lstStyle/>
          <a:p>
            <a:fld id="{3ED1C302-40D1-442A-B773-308CA2069194}" type="slidenum">
              <a:rPr lang="en-GB" altLang="en-GB" smtClean="0"/>
              <a:pPr/>
              <a:t>97</a:t>
            </a:fld>
            <a:endParaRPr lang="en-GB" altLang="en-GB" smtClean="0"/>
          </a:p>
        </p:txBody>
      </p:sp>
      <p:sp>
        <p:nvSpPr>
          <p:cNvPr id="776195" name="Rectangle 2"/>
          <p:cNvSpPr>
            <a:spLocks noGrp="1" noRot="1" noChangeAspect="1" noChangeArrowheads="1" noTextEdit="1"/>
          </p:cNvSpPr>
          <p:nvPr>
            <p:ph type="sldImg"/>
          </p:nvPr>
        </p:nvSpPr>
        <p:spPr>
          <a:xfrm>
            <a:off x="1144588" y="687388"/>
            <a:ext cx="4568825" cy="3425825"/>
          </a:xfrm>
          <a:ln w="12700" cap="flat">
            <a:solidFill>
              <a:schemeClr val="tx1"/>
            </a:solidFill>
          </a:ln>
        </p:spPr>
      </p:sp>
      <p:sp>
        <p:nvSpPr>
          <p:cNvPr id="776196" name="Rectangle 3"/>
          <p:cNvSpPr>
            <a:spLocks noGrp="1" noChangeArrowheads="1"/>
          </p:cNvSpPr>
          <p:nvPr>
            <p:ph type="body" idx="1"/>
          </p:nvPr>
        </p:nvSpPr>
        <p:spPr>
          <a:xfrm>
            <a:off x="1036638" y="4362450"/>
            <a:ext cx="5019675" cy="3932238"/>
          </a:xfrm>
          <a:noFill/>
          <a:ln/>
        </p:spPr>
        <p:txBody>
          <a:bodyPr lIns="90488" tIns="44450" rIns="90488" bIns="44450"/>
          <a:lstStyle/>
          <a:p>
            <a:endParaRPr lang="it-IT" smtClean="0"/>
          </a:p>
        </p:txBody>
      </p:sp>
    </p:spTree>
    <p:extLst>
      <p:ext uri="{BB962C8B-B14F-4D97-AF65-F5344CB8AC3E}">
        <p14:creationId xmlns:p14="http://schemas.microsoft.com/office/powerpoint/2010/main" val="309677183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218" name="Segnaposto immagine diapositiva 1"/>
          <p:cNvSpPr>
            <a:spLocks noGrp="1" noRot="1" noChangeAspect="1" noTextEdit="1"/>
          </p:cNvSpPr>
          <p:nvPr>
            <p:ph type="sldImg"/>
          </p:nvPr>
        </p:nvSpPr>
        <p:spPr>
          <a:ln/>
        </p:spPr>
      </p:sp>
      <p:sp>
        <p:nvSpPr>
          <p:cNvPr id="777219" name="Segnaposto note 2"/>
          <p:cNvSpPr>
            <a:spLocks noGrp="1"/>
          </p:cNvSpPr>
          <p:nvPr>
            <p:ph type="body" idx="1"/>
          </p:nvPr>
        </p:nvSpPr>
        <p:spPr>
          <a:noFill/>
          <a:ln/>
        </p:spPr>
        <p:txBody>
          <a:bodyPr/>
          <a:lstStyle/>
          <a:p>
            <a:endParaRPr lang="en-GB" smtClean="0"/>
          </a:p>
        </p:txBody>
      </p:sp>
      <p:sp>
        <p:nvSpPr>
          <p:cNvPr id="777220" name="Segnaposto numero diapositiva 3"/>
          <p:cNvSpPr>
            <a:spLocks noGrp="1"/>
          </p:cNvSpPr>
          <p:nvPr>
            <p:ph type="sldNum" sz="quarter" idx="5"/>
          </p:nvPr>
        </p:nvSpPr>
        <p:spPr>
          <a:noFill/>
        </p:spPr>
        <p:txBody>
          <a:bodyPr/>
          <a:lstStyle/>
          <a:p>
            <a:fld id="{91F857D0-170C-4F9D-87F5-6F0A31336698}" type="slidenum">
              <a:rPr lang="en-GB" altLang="en-GB" smtClean="0"/>
              <a:pPr/>
              <a:t>98</a:t>
            </a:fld>
            <a:endParaRPr lang="en-GB" altLang="en-GB" smtClean="0"/>
          </a:p>
        </p:txBody>
      </p:sp>
    </p:spTree>
    <p:extLst>
      <p:ext uri="{BB962C8B-B14F-4D97-AF65-F5344CB8AC3E}">
        <p14:creationId xmlns:p14="http://schemas.microsoft.com/office/powerpoint/2010/main" val="293009805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42" name="Segnaposto immagine diapositiva 1"/>
          <p:cNvSpPr>
            <a:spLocks noGrp="1" noRot="1" noChangeAspect="1" noTextEdit="1"/>
          </p:cNvSpPr>
          <p:nvPr>
            <p:ph type="sldImg"/>
          </p:nvPr>
        </p:nvSpPr>
        <p:spPr>
          <a:ln/>
        </p:spPr>
      </p:sp>
      <p:sp>
        <p:nvSpPr>
          <p:cNvPr id="778243" name="Segnaposto note 2"/>
          <p:cNvSpPr>
            <a:spLocks noGrp="1"/>
          </p:cNvSpPr>
          <p:nvPr>
            <p:ph type="body" idx="1"/>
          </p:nvPr>
        </p:nvSpPr>
        <p:spPr>
          <a:noFill/>
          <a:ln/>
        </p:spPr>
        <p:txBody>
          <a:bodyPr/>
          <a:lstStyle/>
          <a:p>
            <a:endParaRPr lang="en-GB" smtClean="0"/>
          </a:p>
        </p:txBody>
      </p:sp>
      <p:sp>
        <p:nvSpPr>
          <p:cNvPr id="778244" name="Segnaposto numero diapositiva 3"/>
          <p:cNvSpPr>
            <a:spLocks noGrp="1"/>
          </p:cNvSpPr>
          <p:nvPr>
            <p:ph type="sldNum" sz="quarter" idx="5"/>
          </p:nvPr>
        </p:nvSpPr>
        <p:spPr>
          <a:noFill/>
        </p:spPr>
        <p:txBody>
          <a:bodyPr/>
          <a:lstStyle/>
          <a:p>
            <a:fld id="{3A79E7DC-8C5D-4008-869D-912472B5C06B}" type="slidenum">
              <a:rPr lang="en-GB" altLang="en-GB" smtClean="0"/>
              <a:pPr/>
              <a:t>99</a:t>
            </a:fld>
            <a:endParaRPr lang="en-GB" altLang="en-GB" smtClean="0"/>
          </a:p>
        </p:txBody>
      </p:sp>
    </p:spTree>
    <p:extLst>
      <p:ext uri="{BB962C8B-B14F-4D97-AF65-F5344CB8AC3E}">
        <p14:creationId xmlns:p14="http://schemas.microsoft.com/office/powerpoint/2010/main" val="350821668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6" name="Segnaposto immagine diapositiva 1"/>
          <p:cNvSpPr>
            <a:spLocks noGrp="1" noRot="1" noChangeAspect="1" noTextEdit="1"/>
          </p:cNvSpPr>
          <p:nvPr>
            <p:ph type="sldImg"/>
          </p:nvPr>
        </p:nvSpPr>
        <p:spPr>
          <a:ln/>
        </p:spPr>
      </p:sp>
      <p:sp>
        <p:nvSpPr>
          <p:cNvPr id="779267" name="Segnaposto note 2"/>
          <p:cNvSpPr>
            <a:spLocks noGrp="1"/>
          </p:cNvSpPr>
          <p:nvPr>
            <p:ph type="body" idx="1"/>
          </p:nvPr>
        </p:nvSpPr>
        <p:spPr>
          <a:noFill/>
          <a:ln/>
        </p:spPr>
        <p:txBody>
          <a:bodyPr/>
          <a:lstStyle/>
          <a:p>
            <a:endParaRPr lang="en-GB" smtClean="0"/>
          </a:p>
        </p:txBody>
      </p:sp>
      <p:sp>
        <p:nvSpPr>
          <p:cNvPr id="779268" name="Segnaposto numero diapositiva 3"/>
          <p:cNvSpPr>
            <a:spLocks noGrp="1"/>
          </p:cNvSpPr>
          <p:nvPr>
            <p:ph type="sldNum" sz="quarter" idx="5"/>
          </p:nvPr>
        </p:nvSpPr>
        <p:spPr>
          <a:noFill/>
        </p:spPr>
        <p:txBody>
          <a:bodyPr/>
          <a:lstStyle/>
          <a:p>
            <a:fld id="{D2CE1E5A-5E22-416F-8FE2-A865F429CA2A}" type="slidenum">
              <a:rPr lang="en-GB" altLang="en-GB" smtClean="0"/>
              <a:pPr/>
              <a:t>100</a:t>
            </a:fld>
            <a:endParaRPr lang="en-GB" altLang="en-GB" smtClean="0"/>
          </a:p>
        </p:txBody>
      </p:sp>
    </p:spTree>
    <p:extLst>
      <p:ext uri="{BB962C8B-B14F-4D97-AF65-F5344CB8AC3E}">
        <p14:creationId xmlns:p14="http://schemas.microsoft.com/office/powerpoint/2010/main" val="114075440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290" name="Segnaposto immagine diapositiva 1"/>
          <p:cNvSpPr>
            <a:spLocks noGrp="1" noRot="1" noChangeAspect="1" noTextEdit="1"/>
          </p:cNvSpPr>
          <p:nvPr>
            <p:ph type="sldImg"/>
          </p:nvPr>
        </p:nvSpPr>
        <p:spPr>
          <a:ln/>
        </p:spPr>
      </p:sp>
      <p:sp>
        <p:nvSpPr>
          <p:cNvPr id="780291" name="Segnaposto note 2"/>
          <p:cNvSpPr>
            <a:spLocks noGrp="1"/>
          </p:cNvSpPr>
          <p:nvPr>
            <p:ph type="body" idx="1"/>
          </p:nvPr>
        </p:nvSpPr>
        <p:spPr>
          <a:noFill/>
          <a:ln/>
        </p:spPr>
        <p:txBody>
          <a:bodyPr/>
          <a:lstStyle/>
          <a:p>
            <a:endParaRPr lang="en-GB" smtClean="0"/>
          </a:p>
        </p:txBody>
      </p:sp>
      <p:sp>
        <p:nvSpPr>
          <p:cNvPr id="780292" name="Segnaposto numero diapositiva 3"/>
          <p:cNvSpPr>
            <a:spLocks noGrp="1"/>
          </p:cNvSpPr>
          <p:nvPr>
            <p:ph type="sldNum" sz="quarter" idx="5"/>
          </p:nvPr>
        </p:nvSpPr>
        <p:spPr>
          <a:noFill/>
        </p:spPr>
        <p:txBody>
          <a:bodyPr/>
          <a:lstStyle/>
          <a:p>
            <a:fld id="{350518A5-BB0B-4B44-A189-85AB807FBE7F}" type="slidenum">
              <a:rPr lang="en-GB" altLang="en-GB" smtClean="0"/>
              <a:pPr/>
              <a:t>101</a:t>
            </a:fld>
            <a:endParaRPr lang="en-GB" altLang="en-GB" smtClean="0"/>
          </a:p>
        </p:txBody>
      </p:sp>
    </p:spTree>
    <p:extLst>
      <p:ext uri="{BB962C8B-B14F-4D97-AF65-F5344CB8AC3E}">
        <p14:creationId xmlns:p14="http://schemas.microsoft.com/office/powerpoint/2010/main" val="112864607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4" name="Segnaposto immagine diapositiva 1"/>
          <p:cNvSpPr>
            <a:spLocks noGrp="1" noRot="1" noChangeAspect="1" noTextEdit="1"/>
          </p:cNvSpPr>
          <p:nvPr>
            <p:ph type="sldImg"/>
          </p:nvPr>
        </p:nvSpPr>
        <p:spPr>
          <a:ln/>
        </p:spPr>
      </p:sp>
      <p:sp>
        <p:nvSpPr>
          <p:cNvPr id="781315" name="Segnaposto note 2"/>
          <p:cNvSpPr>
            <a:spLocks noGrp="1"/>
          </p:cNvSpPr>
          <p:nvPr>
            <p:ph type="body" idx="1"/>
          </p:nvPr>
        </p:nvSpPr>
        <p:spPr>
          <a:noFill/>
          <a:ln/>
        </p:spPr>
        <p:txBody>
          <a:bodyPr/>
          <a:lstStyle/>
          <a:p>
            <a:endParaRPr lang="en-GB" smtClean="0"/>
          </a:p>
        </p:txBody>
      </p:sp>
      <p:sp>
        <p:nvSpPr>
          <p:cNvPr id="781316" name="Segnaposto numero diapositiva 3"/>
          <p:cNvSpPr>
            <a:spLocks noGrp="1"/>
          </p:cNvSpPr>
          <p:nvPr>
            <p:ph type="sldNum" sz="quarter" idx="5"/>
          </p:nvPr>
        </p:nvSpPr>
        <p:spPr>
          <a:noFill/>
        </p:spPr>
        <p:txBody>
          <a:bodyPr/>
          <a:lstStyle/>
          <a:p>
            <a:fld id="{70A35F00-AC75-47DB-8925-00E8D42F8D68}" type="slidenum">
              <a:rPr lang="en-GB" altLang="en-GB" smtClean="0"/>
              <a:pPr/>
              <a:t>102</a:t>
            </a:fld>
            <a:endParaRPr lang="en-GB" altLang="en-GB" smtClean="0"/>
          </a:p>
        </p:txBody>
      </p:sp>
    </p:spTree>
    <p:extLst>
      <p:ext uri="{BB962C8B-B14F-4D97-AF65-F5344CB8AC3E}">
        <p14:creationId xmlns:p14="http://schemas.microsoft.com/office/powerpoint/2010/main" val="421580470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2338" name="Segnaposto immagine diapositiva 1"/>
          <p:cNvSpPr>
            <a:spLocks noGrp="1" noRot="1" noChangeAspect="1" noTextEdit="1"/>
          </p:cNvSpPr>
          <p:nvPr>
            <p:ph type="sldImg"/>
          </p:nvPr>
        </p:nvSpPr>
        <p:spPr>
          <a:ln/>
        </p:spPr>
      </p:sp>
      <p:sp>
        <p:nvSpPr>
          <p:cNvPr id="782339" name="Segnaposto note 2"/>
          <p:cNvSpPr>
            <a:spLocks noGrp="1"/>
          </p:cNvSpPr>
          <p:nvPr>
            <p:ph type="body" idx="1"/>
          </p:nvPr>
        </p:nvSpPr>
        <p:spPr>
          <a:noFill/>
          <a:ln/>
        </p:spPr>
        <p:txBody>
          <a:bodyPr/>
          <a:lstStyle/>
          <a:p>
            <a:endParaRPr lang="en-GB" smtClean="0"/>
          </a:p>
        </p:txBody>
      </p:sp>
      <p:sp>
        <p:nvSpPr>
          <p:cNvPr id="782340" name="Segnaposto numero diapositiva 3"/>
          <p:cNvSpPr>
            <a:spLocks noGrp="1"/>
          </p:cNvSpPr>
          <p:nvPr>
            <p:ph type="sldNum" sz="quarter" idx="5"/>
          </p:nvPr>
        </p:nvSpPr>
        <p:spPr>
          <a:noFill/>
        </p:spPr>
        <p:txBody>
          <a:bodyPr/>
          <a:lstStyle/>
          <a:p>
            <a:fld id="{2CB632A2-5A35-41A8-8D4F-3B5423BA6AF8}" type="slidenum">
              <a:rPr lang="en-GB" altLang="en-GB" smtClean="0"/>
              <a:pPr/>
              <a:t>103</a:t>
            </a:fld>
            <a:endParaRPr lang="en-GB" altLang="en-GB" smtClean="0"/>
          </a:p>
        </p:txBody>
      </p:sp>
    </p:spTree>
    <p:extLst>
      <p:ext uri="{BB962C8B-B14F-4D97-AF65-F5344CB8AC3E}">
        <p14:creationId xmlns:p14="http://schemas.microsoft.com/office/powerpoint/2010/main" val="117573702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362" name="Segnaposto immagine diapositiva 1"/>
          <p:cNvSpPr>
            <a:spLocks noGrp="1" noRot="1" noChangeAspect="1" noTextEdit="1"/>
          </p:cNvSpPr>
          <p:nvPr>
            <p:ph type="sldImg"/>
          </p:nvPr>
        </p:nvSpPr>
        <p:spPr>
          <a:ln/>
        </p:spPr>
      </p:sp>
      <p:sp>
        <p:nvSpPr>
          <p:cNvPr id="783363" name="Segnaposto note 2"/>
          <p:cNvSpPr>
            <a:spLocks noGrp="1"/>
          </p:cNvSpPr>
          <p:nvPr>
            <p:ph type="body" idx="1"/>
          </p:nvPr>
        </p:nvSpPr>
        <p:spPr>
          <a:noFill/>
          <a:ln/>
        </p:spPr>
        <p:txBody>
          <a:bodyPr/>
          <a:lstStyle/>
          <a:p>
            <a:endParaRPr lang="en-GB" smtClean="0"/>
          </a:p>
        </p:txBody>
      </p:sp>
      <p:sp>
        <p:nvSpPr>
          <p:cNvPr id="783364" name="Segnaposto numero diapositiva 3"/>
          <p:cNvSpPr>
            <a:spLocks noGrp="1"/>
          </p:cNvSpPr>
          <p:nvPr>
            <p:ph type="sldNum" sz="quarter" idx="5"/>
          </p:nvPr>
        </p:nvSpPr>
        <p:spPr>
          <a:noFill/>
        </p:spPr>
        <p:txBody>
          <a:bodyPr/>
          <a:lstStyle/>
          <a:p>
            <a:fld id="{39CA9526-F489-4D24-ABE2-ABFD022A5EA9}" type="slidenum">
              <a:rPr lang="en-GB" altLang="en-GB" smtClean="0"/>
              <a:pPr/>
              <a:t>104</a:t>
            </a:fld>
            <a:endParaRPr lang="en-GB" altLang="en-GB" smtClean="0"/>
          </a:p>
        </p:txBody>
      </p:sp>
    </p:spTree>
    <p:extLst>
      <p:ext uri="{BB962C8B-B14F-4D97-AF65-F5344CB8AC3E}">
        <p14:creationId xmlns:p14="http://schemas.microsoft.com/office/powerpoint/2010/main" val="182481555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386" name="Segnaposto immagine diapositiva 1"/>
          <p:cNvSpPr>
            <a:spLocks noGrp="1" noRot="1" noChangeAspect="1" noTextEdit="1"/>
          </p:cNvSpPr>
          <p:nvPr>
            <p:ph type="sldImg"/>
          </p:nvPr>
        </p:nvSpPr>
        <p:spPr>
          <a:ln/>
        </p:spPr>
      </p:sp>
      <p:sp>
        <p:nvSpPr>
          <p:cNvPr id="784387" name="Segnaposto note 2"/>
          <p:cNvSpPr>
            <a:spLocks noGrp="1"/>
          </p:cNvSpPr>
          <p:nvPr>
            <p:ph type="body" idx="1"/>
          </p:nvPr>
        </p:nvSpPr>
        <p:spPr>
          <a:noFill/>
          <a:ln/>
        </p:spPr>
        <p:txBody>
          <a:bodyPr/>
          <a:lstStyle/>
          <a:p>
            <a:endParaRPr lang="en-GB" smtClean="0"/>
          </a:p>
        </p:txBody>
      </p:sp>
      <p:sp>
        <p:nvSpPr>
          <p:cNvPr id="784388" name="Segnaposto numero diapositiva 3"/>
          <p:cNvSpPr>
            <a:spLocks noGrp="1"/>
          </p:cNvSpPr>
          <p:nvPr>
            <p:ph type="sldNum" sz="quarter" idx="5"/>
          </p:nvPr>
        </p:nvSpPr>
        <p:spPr>
          <a:noFill/>
        </p:spPr>
        <p:txBody>
          <a:bodyPr/>
          <a:lstStyle/>
          <a:p>
            <a:fld id="{D26D4005-FFB1-47F1-8D3E-AA282340E210}" type="slidenum">
              <a:rPr lang="en-GB" altLang="en-GB" smtClean="0"/>
              <a:pPr/>
              <a:t>105</a:t>
            </a:fld>
            <a:endParaRPr lang="en-GB" altLang="en-GB" smtClean="0"/>
          </a:p>
        </p:txBody>
      </p:sp>
    </p:spTree>
    <p:extLst>
      <p:ext uri="{BB962C8B-B14F-4D97-AF65-F5344CB8AC3E}">
        <p14:creationId xmlns:p14="http://schemas.microsoft.com/office/powerpoint/2010/main" val="382348860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410" name="Segnaposto immagine diapositiva 1"/>
          <p:cNvSpPr>
            <a:spLocks noGrp="1" noRot="1" noChangeAspect="1" noTextEdit="1"/>
          </p:cNvSpPr>
          <p:nvPr>
            <p:ph type="sldImg"/>
          </p:nvPr>
        </p:nvSpPr>
        <p:spPr>
          <a:ln/>
        </p:spPr>
      </p:sp>
      <p:sp>
        <p:nvSpPr>
          <p:cNvPr id="785411" name="Segnaposto note 2"/>
          <p:cNvSpPr>
            <a:spLocks noGrp="1"/>
          </p:cNvSpPr>
          <p:nvPr>
            <p:ph type="body" idx="1"/>
          </p:nvPr>
        </p:nvSpPr>
        <p:spPr>
          <a:noFill/>
          <a:ln/>
        </p:spPr>
        <p:txBody>
          <a:bodyPr/>
          <a:lstStyle/>
          <a:p>
            <a:endParaRPr lang="en-GB" smtClean="0"/>
          </a:p>
        </p:txBody>
      </p:sp>
      <p:sp>
        <p:nvSpPr>
          <p:cNvPr id="785412" name="Segnaposto numero diapositiva 3"/>
          <p:cNvSpPr>
            <a:spLocks noGrp="1"/>
          </p:cNvSpPr>
          <p:nvPr>
            <p:ph type="sldNum" sz="quarter" idx="5"/>
          </p:nvPr>
        </p:nvSpPr>
        <p:spPr>
          <a:noFill/>
        </p:spPr>
        <p:txBody>
          <a:bodyPr/>
          <a:lstStyle/>
          <a:p>
            <a:fld id="{B8E3FC60-43EE-43B5-AEF0-BAC46A7D2A48}" type="slidenum">
              <a:rPr lang="en-GB" altLang="en-GB" smtClean="0"/>
              <a:pPr/>
              <a:t>106</a:t>
            </a:fld>
            <a:endParaRPr lang="en-GB" altLang="en-GB" smtClean="0"/>
          </a:p>
        </p:txBody>
      </p:sp>
    </p:spTree>
    <p:extLst>
      <p:ext uri="{BB962C8B-B14F-4D97-AF65-F5344CB8AC3E}">
        <p14:creationId xmlns:p14="http://schemas.microsoft.com/office/powerpoint/2010/main" val="890185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it-IT" altLang="it-IT" smtClean="0"/>
          </a:p>
        </p:txBody>
      </p:sp>
      <p:sp>
        <p:nvSpPr>
          <p:cNvPr id="27652"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88C650E5-3A84-44CA-9493-83E069E419BB}" type="slidenum">
              <a:rPr lang="en-US" altLang="it-IT"/>
              <a:pPr/>
              <a:t>13</a:t>
            </a:fld>
            <a:endParaRPr lang="en-US" altLang="it-IT"/>
          </a:p>
        </p:txBody>
      </p:sp>
    </p:spTree>
    <p:extLst>
      <p:ext uri="{BB962C8B-B14F-4D97-AF65-F5344CB8AC3E}">
        <p14:creationId xmlns:p14="http://schemas.microsoft.com/office/powerpoint/2010/main" val="403094670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434" name="Segnaposto immagine diapositiva 1"/>
          <p:cNvSpPr>
            <a:spLocks noGrp="1" noRot="1" noChangeAspect="1" noTextEdit="1"/>
          </p:cNvSpPr>
          <p:nvPr>
            <p:ph type="sldImg"/>
          </p:nvPr>
        </p:nvSpPr>
        <p:spPr>
          <a:ln/>
        </p:spPr>
      </p:sp>
      <p:sp>
        <p:nvSpPr>
          <p:cNvPr id="786435" name="Segnaposto note 2"/>
          <p:cNvSpPr>
            <a:spLocks noGrp="1"/>
          </p:cNvSpPr>
          <p:nvPr>
            <p:ph type="body" idx="1"/>
          </p:nvPr>
        </p:nvSpPr>
        <p:spPr>
          <a:noFill/>
          <a:ln/>
        </p:spPr>
        <p:txBody>
          <a:bodyPr/>
          <a:lstStyle/>
          <a:p>
            <a:endParaRPr lang="en-GB" smtClean="0"/>
          </a:p>
        </p:txBody>
      </p:sp>
      <p:sp>
        <p:nvSpPr>
          <p:cNvPr id="786436" name="Segnaposto numero diapositiva 3"/>
          <p:cNvSpPr>
            <a:spLocks noGrp="1"/>
          </p:cNvSpPr>
          <p:nvPr>
            <p:ph type="sldNum" sz="quarter" idx="5"/>
          </p:nvPr>
        </p:nvSpPr>
        <p:spPr>
          <a:noFill/>
        </p:spPr>
        <p:txBody>
          <a:bodyPr/>
          <a:lstStyle/>
          <a:p>
            <a:fld id="{AEE7556E-3DBC-4A82-9857-3594F258BBA0}" type="slidenum">
              <a:rPr lang="en-GB" altLang="en-GB" smtClean="0"/>
              <a:pPr/>
              <a:t>107</a:t>
            </a:fld>
            <a:endParaRPr lang="en-GB" altLang="en-GB" smtClean="0"/>
          </a:p>
        </p:txBody>
      </p:sp>
    </p:spTree>
    <p:extLst>
      <p:ext uri="{BB962C8B-B14F-4D97-AF65-F5344CB8AC3E}">
        <p14:creationId xmlns:p14="http://schemas.microsoft.com/office/powerpoint/2010/main" val="295774144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8" name="Segnaposto immagine diapositiva 1"/>
          <p:cNvSpPr>
            <a:spLocks noGrp="1" noRot="1" noChangeAspect="1" noTextEdit="1"/>
          </p:cNvSpPr>
          <p:nvPr>
            <p:ph type="sldImg"/>
          </p:nvPr>
        </p:nvSpPr>
        <p:spPr>
          <a:ln/>
        </p:spPr>
      </p:sp>
      <p:sp>
        <p:nvSpPr>
          <p:cNvPr id="787459" name="Segnaposto note 2"/>
          <p:cNvSpPr>
            <a:spLocks noGrp="1"/>
          </p:cNvSpPr>
          <p:nvPr>
            <p:ph type="body" idx="1"/>
          </p:nvPr>
        </p:nvSpPr>
        <p:spPr>
          <a:noFill/>
          <a:ln/>
        </p:spPr>
        <p:txBody>
          <a:bodyPr/>
          <a:lstStyle/>
          <a:p>
            <a:endParaRPr lang="en-GB" smtClean="0"/>
          </a:p>
        </p:txBody>
      </p:sp>
      <p:sp>
        <p:nvSpPr>
          <p:cNvPr id="787460" name="Segnaposto numero diapositiva 3"/>
          <p:cNvSpPr>
            <a:spLocks noGrp="1"/>
          </p:cNvSpPr>
          <p:nvPr>
            <p:ph type="sldNum" sz="quarter" idx="5"/>
          </p:nvPr>
        </p:nvSpPr>
        <p:spPr>
          <a:noFill/>
        </p:spPr>
        <p:txBody>
          <a:bodyPr/>
          <a:lstStyle/>
          <a:p>
            <a:fld id="{8BA68C39-2B1D-44F1-92EB-D4134781E6F3}" type="slidenum">
              <a:rPr lang="en-GB" altLang="en-GB" smtClean="0"/>
              <a:pPr/>
              <a:t>108</a:t>
            </a:fld>
            <a:endParaRPr lang="en-GB" altLang="en-GB" smtClean="0"/>
          </a:p>
        </p:txBody>
      </p:sp>
    </p:spTree>
    <p:extLst>
      <p:ext uri="{BB962C8B-B14F-4D97-AF65-F5344CB8AC3E}">
        <p14:creationId xmlns:p14="http://schemas.microsoft.com/office/powerpoint/2010/main" val="406549380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82" name="Segnaposto immagine diapositiva 1"/>
          <p:cNvSpPr>
            <a:spLocks noGrp="1" noRot="1" noChangeAspect="1" noTextEdit="1"/>
          </p:cNvSpPr>
          <p:nvPr>
            <p:ph type="sldImg"/>
          </p:nvPr>
        </p:nvSpPr>
        <p:spPr>
          <a:ln/>
        </p:spPr>
      </p:sp>
      <p:sp>
        <p:nvSpPr>
          <p:cNvPr id="788483" name="Segnaposto note 2"/>
          <p:cNvSpPr>
            <a:spLocks noGrp="1"/>
          </p:cNvSpPr>
          <p:nvPr>
            <p:ph type="body" idx="1"/>
          </p:nvPr>
        </p:nvSpPr>
        <p:spPr>
          <a:noFill/>
          <a:ln/>
        </p:spPr>
        <p:txBody>
          <a:bodyPr/>
          <a:lstStyle/>
          <a:p>
            <a:endParaRPr lang="en-GB" smtClean="0"/>
          </a:p>
        </p:txBody>
      </p:sp>
      <p:sp>
        <p:nvSpPr>
          <p:cNvPr id="788484" name="Segnaposto numero diapositiva 3"/>
          <p:cNvSpPr>
            <a:spLocks noGrp="1"/>
          </p:cNvSpPr>
          <p:nvPr>
            <p:ph type="sldNum" sz="quarter" idx="5"/>
          </p:nvPr>
        </p:nvSpPr>
        <p:spPr>
          <a:noFill/>
        </p:spPr>
        <p:txBody>
          <a:bodyPr/>
          <a:lstStyle/>
          <a:p>
            <a:fld id="{62E48229-89C4-402C-BCC8-14DC8636B111}" type="slidenum">
              <a:rPr lang="en-GB" altLang="en-GB" smtClean="0"/>
              <a:pPr/>
              <a:t>109</a:t>
            </a:fld>
            <a:endParaRPr lang="en-GB" altLang="en-GB" smtClean="0"/>
          </a:p>
        </p:txBody>
      </p:sp>
    </p:spTree>
    <p:extLst>
      <p:ext uri="{BB962C8B-B14F-4D97-AF65-F5344CB8AC3E}">
        <p14:creationId xmlns:p14="http://schemas.microsoft.com/office/powerpoint/2010/main" val="125234651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6" name="Segnaposto immagine diapositiva 1"/>
          <p:cNvSpPr>
            <a:spLocks noGrp="1" noRot="1" noChangeAspect="1" noTextEdit="1"/>
          </p:cNvSpPr>
          <p:nvPr>
            <p:ph type="sldImg"/>
          </p:nvPr>
        </p:nvSpPr>
        <p:spPr>
          <a:ln/>
        </p:spPr>
      </p:sp>
      <p:sp>
        <p:nvSpPr>
          <p:cNvPr id="789507" name="Segnaposto note 2"/>
          <p:cNvSpPr>
            <a:spLocks noGrp="1"/>
          </p:cNvSpPr>
          <p:nvPr>
            <p:ph type="body" idx="1"/>
          </p:nvPr>
        </p:nvSpPr>
        <p:spPr>
          <a:noFill/>
          <a:ln/>
        </p:spPr>
        <p:txBody>
          <a:bodyPr/>
          <a:lstStyle/>
          <a:p>
            <a:endParaRPr lang="en-GB" dirty="0" smtClean="0"/>
          </a:p>
        </p:txBody>
      </p:sp>
      <p:sp>
        <p:nvSpPr>
          <p:cNvPr id="789508" name="Segnaposto numero diapositiva 3"/>
          <p:cNvSpPr>
            <a:spLocks noGrp="1"/>
          </p:cNvSpPr>
          <p:nvPr>
            <p:ph type="sldNum" sz="quarter" idx="5"/>
          </p:nvPr>
        </p:nvSpPr>
        <p:spPr>
          <a:noFill/>
        </p:spPr>
        <p:txBody>
          <a:bodyPr/>
          <a:lstStyle/>
          <a:p>
            <a:fld id="{8347E174-D9BA-4810-B9BE-4EF3A272312E}" type="slidenum">
              <a:rPr lang="en-GB" altLang="en-GB" smtClean="0"/>
              <a:pPr/>
              <a:t>110</a:t>
            </a:fld>
            <a:endParaRPr lang="en-GB" altLang="en-GB" smtClean="0"/>
          </a:p>
        </p:txBody>
      </p:sp>
    </p:spTree>
    <p:extLst>
      <p:ext uri="{BB962C8B-B14F-4D97-AF65-F5344CB8AC3E}">
        <p14:creationId xmlns:p14="http://schemas.microsoft.com/office/powerpoint/2010/main" val="145442898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530" name="Rectangle 7"/>
          <p:cNvSpPr>
            <a:spLocks noGrp="1" noChangeArrowheads="1"/>
          </p:cNvSpPr>
          <p:nvPr>
            <p:ph type="sldNum" sz="quarter" idx="5"/>
          </p:nvPr>
        </p:nvSpPr>
        <p:spPr>
          <a:noFill/>
        </p:spPr>
        <p:txBody>
          <a:bodyPr/>
          <a:lstStyle/>
          <a:p>
            <a:fld id="{46005B3D-2222-430A-AC1B-680609E2F13B}" type="slidenum">
              <a:rPr lang="en-GB" altLang="en-GB" smtClean="0"/>
              <a:pPr/>
              <a:t>111</a:t>
            </a:fld>
            <a:endParaRPr lang="en-GB" altLang="en-GB" smtClean="0"/>
          </a:p>
        </p:txBody>
      </p:sp>
      <p:sp>
        <p:nvSpPr>
          <p:cNvPr id="790531" name="Rectangle 2"/>
          <p:cNvSpPr>
            <a:spLocks noGrp="1" noRot="1" noChangeAspect="1" noChangeArrowheads="1" noTextEdit="1"/>
          </p:cNvSpPr>
          <p:nvPr>
            <p:ph type="sldImg"/>
          </p:nvPr>
        </p:nvSpPr>
        <p:spPr>
          <a:xfrm>
            <a:off x="1144588" y="687388"/>
            <a:ext cx="4568825" cy="3425825"/>
          </a:xfrm>
          <a:ln w="12700" cap="flat">
            <a:solidFill>
              <a:schemeClr val="tx1"/>
            </a:solidFill>
          </a:ln>
        </p:spPr>
      </p:sp>
      <p:sp>
        <p:nvSpPr>
          <p:cNvPr id="790532" name="Rectangle 3"/>
          <p:cNvSpPr>
            <a:spLocks noGrp="1" noChangeArrowheads="1"/>
          </p:cNvSpPr>
          <p:nvPr>
            <p:ph type="body" idx="1"/>
          </p:nvPr>
        </p:nvSpPr>
        <p:spPr>
          <a:xfrm>
            <a:off x="1036638" y="4362450"/>
            <a:ext cx="5019675" cy="3932238"/>
          </a:xfrm>
          <a:noFill/>
          <a:ln/>
        </p:spPr>
        <p:txBody>
          <a:bodyPr lIns="90488" tIns="44450" rIns="90488" bIns="44450"/>
          <a:lstStyle/>
          <a:p>
            <a:endParaRPr lang="it-IT" smtClean="0"/>
          </a:p>
        </p:txBody>
      </p:sp>
    </p:spTree>
    <p:extLst>
      <p:ext uri="{BB962C8B-B14F-4D97-AF65-F5344CB8AC3E}">
        <p14:creationId xmlns:p14="http://schemas.microsoft.com/office/powerpoint/2010/main" val="123297232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4" name="Rectangle 7"/>
          <p:cNvSpPr>
            <a:spLocks noGrp="1" noChangeArrowheads="1"/>
          </p:cNvSpPr>
          <p:nvPr>
            <p:ph type="sldNum" sz="quarter" idx="5"/>
          </p:nvPr>
        </p:nvSpPr>
        <p:spPr>
          <a:noFill/>
        </p:spPr>
        <p:txBody>
          <a:bodyPr/>
          <a:lstStyle/>
          <a:p>
            <a:fld id="{813736BD-DA50-4366-92F3-3D927B66FB85}" type="slidenum">
              <a:rPr lang="en-GB" altLang="en-GB" smtClean="0"/>
              <a:pPr/>
              <a:t>112</a:t>
            </a:fld>
            <a:endParaRPr lang="en-GB" altLang="en-GB" smtClean="0"/>
          </a:p>
        </p:txBody>
      </p:sp>
      <p:sp>
        <p:nvSpPr>
          <p:cNvPr id="791555" name="Rectangle 2"/>
          <p:cNvSpPr>
            <a:spLocks noGrp="1" noRot="1" noChangeAspect="1" noChangeArrowheads="1" noTextEdit="1"/>
          </p:cNvSpPr>
          <p:nvPr>
            <p:ph type="sldImg"/>
          </p:nvPr>
        </p:nvSpPr>
        <p:spPr>
          <a:xfrm>
            <a:off x="1144588" y="687388"/>
            <a:ext cx="4568825" cy="3425825"/>
          </a:xfrm>
          <a:ln w="12700" cap="flat">
            <a:solidFill>
              <a:schemeClr val="tx1"/>
            </a:solidFill>
          </a:ln>
        </p:spPr>
      </p:sp>
      <p:sp>
        <p:nvSpPr>
          <p:cNvPr id="791556" name="Rectangle 3"/>
          <p:cNvSpPr>
            <a:spLocks noGrp="1" noChangeArrowheads="1"/>
          </p:cNvSpPr>
          <p:nvPr>
            <p:ph type="body" idx="1"/>
          </p:nvPr>
        </p:nvSpPr>
        <p:spPr>
          <a:xfrm>
            <a:off x="1036638" y="4362450"/>
            <a:ext cx="5019675" cy="3932238"/>
          </a:xfrm>
          <a:noFill/>
          <a:ln/>
        </p:spPr>
        <p:txBody>
          <a:bodyPr lIns="90488" tIns="44450" rIns="90488" bIns="44450"/>
          <a:lstStyle/>
          <a:p>
            <a:endParaRPr lang="it-IT" dirty="0" smtClean="0"/>
          </a:p>
        </p:txBody>
      </p:sp>
    </p:spTree>
    <p:extLst>
      <p:ext uri="{BB962C8B-B14F-4D97-AF65-F5344CB8AC3E}">
        <p14:creationId xmlns:p14="http://schemas.microsoft.com/office/powerpoint/2010/main" val="65509770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578" name="Rectangle 7"/>
          <p:cNvSpPr>
            <a:spLocks noGrp="1" noChangeArrowheads="1"/>
          </p:cNvSpPr>
          <p:nvPr>
            <p:ph type="sldNum" sz="quarter" idx="5"/>
          </p:nvPr>
        </p:nvSpPr>
        <p:spPr>
          <a:noFill/>
        </p:spPr>
        <p:txBody>
          <a:bodyPr/>
          <a:lstStyle/>
          <a:p>
            <a:fld id="{840E4AE0-8BAE-43C1-B143-505266BA27BA}" type="slidenum">
              <a:rPr lang="en-GB" altLang="en-GB" smtClean="0"/>
              <a:pPr/>
              <a:t>113</a:t>
            </a:fld>
            <a:endParaRPr lang="en-GB" altLang="en-GB" smtClean="0"/>
          </a:p>
        </p:txBody>
      </p:sp>
      <p:sp>
        <p:nvSpPr>
          <p:cNvPr id="792579" name="Rectangle 2"/>
          <p:cNvSpPr>
            <a:spLocks noGrp="1" noRot="1" noChangeAspect="1" noChangeArrowheads="1" noTextEdit="1"/>
          </p:cNvSpPr>
          <p:nvPr>
            <p:ph type="sldImg"/>
          </p:nvPr>
        </p:nvSpPr>
        <p:spPr>
          <a:xfrm>
            <a:off x="1144588" y="687388"/>
            <a:ext cx="4568825" cy="3425825"/>
          </a:xfrm>
          <a:ln w="12700" cap="flat">
            <a:solidFill>
              <a:schemeClr val="tx1"/>
            </a:solidFill>
          </a:ln>
        </p:spPr>
      </p:sp>
      <p:sp>
        <p:nvSpPr>
          <p:cNvPr id="792580" name="Rectangle 3"/>
          <p:cNvSpPr>
            <a:spLocks noGrp="1" noChangeArrowheads="1"/>
          </p:cNvSpPr>
          <p:nvPr>
            <p:ph type="body" idx="1"/>
          </p:nvPr>
        </p:nvSpPr>
        <p:spPr>
          <a:xfrm>
            <a:off x="1036638" y="4362450"/>
            <a:ext cx="5019675" cy="3932238"/>
          </a:xfrm>
          <a:noFill/>
          <a:ln/>
        </p:spPr>
        <p:txBody>
          <a:bodyPr lIns="90488" tIns="44450" rIns="90488" bIns="44450"/>
          <a:lstStyle/>
          <a:p>
            <a:endParaRPr lang="en-GB" smtClean="0"/>
          </a:p>
        </p:txBody>
      </p:sp>
    </p:spTree>
    <p:extLst>
      <p:ext uri="{BB962C8B-B14F-4D97-AF65-F5344CB8AC3E}">
        <p14:creationId xmlns:p14="http://schemas.microsoft.com/office/powerpoint/2010/main" val="377517391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Segnaposto immagine diapositiva 1"/>
          <p:cNvSpPr>
            <a:spLocks noGrp="1" noRot="1" noChangeAspect="1" noTextEdit="1"/>
          </p:cNvSpPr>
          <p:nvPr>
            <p:ph type="sldImg"/>
          </p:nvPr>
        </p:nvSpPr>
        <p:spPr>
          <a:ln/>
        </p:spPr>
      </p:sp>
      <p:sp>
        <p:nvSpPr>
          <p:cNvPr id="793603" name="Segnaposto note 2"/>
          <p:cNvSpPr>
            <a:spLocks noGrp="1"/>
          </p:cNvSpPr>
          <p:nvPr>
            <p:ph type="body" idx="1"/>
          </p:nvPr>
        </p:nvSpPr>
        <p:spPr>
          <a:noFill/>
          <a:ln/>
        </p:spPr>
        <p:txBody>
          <a:bodyPr/>
          <a:lstStyle/>
          <a:p>
            <a:endParaRPr lang="en-GB" smtClean="0"/>
          </a:p>
        </p:txBody>
      </p:sp>
      <p:sp>
        <p:nvSpPr>
          <p:cNvPr id="793604" name="Segnaposto numero diapositiva 3"/>
          <p:cNvSpPr>
            <a:spLocks noGrp="1"/>
          </p:cNvSpPr>
          <p:nvPr>
            <p:ph type="sldNum" sz="quarter" idx="5"/>
          </p:nvPr>
        </p:nvSpPr>
        <p:spPr>
          <a:noFill/>
        </p:spPr>
        <p:txBody>
          <a:bodyPr/>
          <a:lstStyle/>
          <a:p>
            <a:fld id="{27B6C985-A6A6-488B-A8AF-FC647DA6928F}" type="slidenum">
              <a:rPr lang="en-GB" altLang="en-GB" smtClean="0"/>
              <a:pPr/>
              <a:t>114</a:t>
            </a:fld>
            <a:endParaRPr lang="en-GB" altLang="en-GB" smtClean="0"/>
          </a:p>
        </p:txBody>
      </p:sp>
    </p:spTree>
    <p:extLst>
      <p:ext uri="{BB962C8B-B14F-4D97-AF65-F5344CB8AC3E}">
        <p14:creationId xmlns:p14="http://schemas.microsoft.com/office/powerpoint/2010/main" val="385619408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626" name="Segnaposto immagine diapositiva 1"/>
          <p:cNvSpPr>
            <a:spLocks noGrp="1" noRot="1" noChangeAspect="1" noTextEdit="1"/>
          </p:cNvSpPr>
          <p:nvPr>
            <p:ph type="sldImg"/>
          </p:nvPr>
        </p:nvSpPr>
        <p:spPr>
          <a:ln/>
        </p:spPr>
      </p:sp>
      <p:sp>
        <p:nvSpPr>
          <p:cNvPr id="794627" name="Segnaposto note 2"/>
          <p:cNvSpPr>
            <a:spLocks noGrp="1"/>
          </p:cNvSpPr>
          <p:nvPr>
            <p:ph type="body" idx="1"/>
          </p:nvPr>
        </p:nvSpPr>
        <p:spPr>
          <a:noFill/>
          <a:ln/>
        </p:spPr>
        <p:txBody>
          <a:bodyPr/>
          <a:lstStyle/>
          <a:p>
            <a:endParaRPr lang="en-GB" smtClean="0"/>
          </a:p>
        </p:txBody>
      </p:sp>
      <p:sp>
        <p:nvSpPr>
          <p:cNvPr id="794628" name="Segnaposto numero diapositiva 3"/>
          <p:cNvSpPr>
            <a:spLocks noGrp="1"/>
          </p:cNvSpPr>
          <p:nvPr>
            <p:ph type="sldNum" sz="quarter" idx="5"/>
          </p:nvPr>
        </p:nvSpPr>
        <p:spPr>
          <a:noFill/>
        </p:spPr>
        <p:txBody>
          <a:bodyPr/>
          <a:lstStyle/>
          <a:p>
            <a:fld id="{7059DB4E-A665-4D42-9AD0-0F42B96EEA4A}" type="slidenum">
              <a:rPr lang="en-GB" altLang="en-GB" smtClean="0"/>
              <a:pPr/>
              <a:t>115</a:t>
            </a:fld>
            <a:endParaRPr lang="en-GB" altLang="en-GB" smtClean="0"/>
          </a:p>
        </p:txBody>
      </p:sp>
    </p:spTree>
    <p:extLst>
      <p:ext uri="{BB962C8B-B14F-4D97-AF65-F5344CB8AC3E}">
        <p14:creationId xmlns:p14="http://schemas.microsoft.com/office/powerpoint/2010/main" val="175891338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6674" name="Segnaposto immagine diapositiva 1"/>
          <p:cNvSpPr>
            <a:spLocks noGrp="1" noRot="1" noChangeAspect="1" noTextEdit="1"/>
          </p:cNvSpPr>
          <p:nvPr>
            <p:ph type="sldImg"/>
          </p:nvPr>
        </p:nvSpPr>
        <p:spPr>
          <a:ln/>
        </p:spPr>
      </p:sp>
      <p:sp>
        <p:nvSpPr>
          <p:cNvPr id="796675" name="Segnaposto note 2"/>
          <p:cNvSpPr>
            <a:spLocks noGrp="1"/>
          </p:cNvSpPr>
          <p:nvPr>
            <p:ph type="body" idx="1"/>
          </p:nvPr>
        </p:nvSpPr>
        <p:spPr>
          <a:noFill/>
          <a:ln/>
        </p:spPr>
        <p:txBody>
          <a:bodyPr/>
          <a:lstStyle/>
          <a:p>
            <a:endParaRPr lang="en-GB" smtClean="0"/>
          </a:p>
        </p:txBody>
      </p:sp>
      <p:sp>
        <p:nvSpPr>
          <p:cNvPr id="796676" name="Segnaposto numero diapositiva 3"/>
          <p:cNvSpPr>
            <a:spLocks noGrp="1"/>
          </p:cNvSpPr>
          <p:nvPr>
            <p:ph type="sldNum" sz="quarter" idx="5"/>
          </p:nvPr>
        </p:nvSpPr>
        <p:spPr>
          <a:noFill/>
        </p:spPr>
        <p:txBody>
          <a:bodyPr/>
          <a:lstStyle/>
          <a:p>
            <a:fld id="{299A3B74-8D18-400C-8799-F08622E8240E}" type="slidenum">
              <a:rPr lang="en-GB" altLang="en-GB" smtClean="0"/>
              <a:pPr/>
              <a:t>116</a:t>
            </a:fld>
            <a:endParaRPr lang="en-GB" altLang="en-GB" smtClean="0"/>
          </a:p>
        </p:txBody>
      </p:sp>
    </p:spTree>
    <p:extLst>
      <p:ext uri="{BB962C8B-B14F-4D97-AF65-F5344CB8AC3E}">
        <p14:creationId xmlns:p14="http://schemas.microsoft.com/office/powerpoint/2010/main" val="2208576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en-US"/>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a:p>
        </p:txBody>
      </p:sp>
      <p:sp>
        <p:nvSpPr>
          <p:cNvPr id="4" name="Segnaposto data 3"/>
          <p:cNvSpPr>
            <a:spLocks noGrp="1"/>
          </p:cNvSpPr>
          <p:nvPr>
            <p:ph type="dt" sz="half" idx="10"/>
          </p:nvPr>
        </p:nvSpPr>
        <p:spPr/>
        <p:txBody>
          <a:bodyPr/>
          <a:lstStyle>
            <a:lvl1pPr>
              <a:defRPr/>
            </a:lvl1pPr>
          </a:lstStyle>
          <a:p>
            <a:pPr>
              <a:defRPr/>
            </a:pPr>
            <a:fld id="{D1DCDD7A-36A0-42F2-9E44-0314B83CA4AA}" type="datetimeFigureOut">
              <a:rPr lang="en-US"/>
              <a:pPr>
                <a:defRPr/>
              </a:pPr>
              <a:t>2/6/2018</a:t>
            </a:fld>
            <a:endParaRPr lang="en-US"/>
          </a:p>
        </p:txBody>
      </p:sp>
      <p:sp>
        <p:nvSpPr>
          <p:cNvPr id="5" name="Segnaposto piè di pagina 4"/>
          <p:cNvSpPr>
            <a:spLocks noGrp="1"/>
          </p:cNvSpPr>
          <p:nvPr>
            <p:ph type="ftr" sz="quarter" idx="11"/>
          </p:nvPr>
        </p:nvSpPr>
        <p:spPr/>
        <p:txBody>
          <a:bodyPr/>
          <a:lstStyle>
            <a:lvl1pPr>
              <a:defRPr/>
            </a:lvl1pPr>
          </a:lstStyle>
          <a:p>
            <a:pPr>
              <a:defRPr/>
            </a:pPr>
            <a:endParaRPr lang="en-US"/>
          </a:p>
        </p:txBody>
      </p:sp>
      <p:sp>
        <p:nvSpPr>
          <p:cNvPr id="6" name="Segnaposto numero diapositiva 5"/>
          <p:cNvSpPr>
            <a:spLocks noGrp="1"/>
          </p:cNvSpPr>
          <p:nvPr>
            <p:ph type="sldNum" sz="quarter" idx="12"/>
          </p:nvPr>
        </p:nvSpPr>
        <p:spPr/>
        <p:txBody>
          <a:bodyPr/>
          <a:lstStyle>
            <a:lvl1pPr>
              <a:defRPr/>
            </a:lvl1pPr>
          </a:lstStyle>
          <a:p>
            <a:fld id="{45AAB92A-4ADD-422F-BDE4-F9A9BD5F6479}" type="slidenum">
              <a:rPr lang="en-US" altLang="it-IT"/>
              <a:pPr/>
              <a:t>‹N›</a:t>
            </a:fld>
            <a:endParaRPr lang="en-US" altLang="it-IT"/>
          </a:p>
        </p:txBody>
      </p:sp>
    </p:spTree>
    <p:extLst>
      <p:ext uri="{BB962C8B-B14F-4D97-AF65-F5344CB8AC3E}">
        <p14:creationId xmlns:p14="http://schemas.microsoft.com/office/powerpoint/2010/main" val="34533693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lvl1pPr>
              <a:defRPr/>
            </a:lvl1pPr>
          </a:lstStyle>
          <a:p>
            <a:pPr>
              <a:defRPr/>
            </a:pPr>
            <a:fld id="{542E90A2-B056-4184-A1B8-929DA8FC7EE8}" type="datetimeFigureOut">
              <a:rPr lang="en-US"/>
              <a:pPr>
                <a:defRPr/>
              </a:pPr>
              <a:t>2/6/2018</a:t>
            </a:fld>
            <a:endParaRPr lang="en-US"/>
          </a:p>
        </p:txBody>
      </p:sp>
      <p:sp>
        <p:nvSpPr>
          <p:cNvPr id="5" name="Segnaposto piè di pagina 4"/>
          <p:cNvSpPr>
            <a:spLocks noGrp="1"/>
          </p:cNvSpPr>
          <p:nvPr>
            <p:ph type="ftr" sz="quarter" idx="11"/>
          </p:nvPr>
        </p:nvSpPr>
        <p:spPr/>
        <p:txBody>
          <a:bodyPr/>
          <a:lstStyle>
            <a:lvl1pPr>
              <a:defRPr/>
            </a:lvl1pPr>
          </a:lstStyle>
          <a:p>
            <a:pPr>
              <a:defRPr/>
            </a:pPr>
            <a:endParaRPr lang="en-US"/>
          </a:p>
        </p:txBody>
      </p:sp>
      <p:sp>
        <p:nvSpPr>
          <p:cNvPr id="6" name="Segnaposto numero diapositiva 5"/>
          <p:cNvSpPr>
            <a:spLocks noGrp="1"/>
          </p:cNvSpPr>
          <p:nvPr>
            <p:ph type="sldNum" sz="quarter" idx="12"/>
          </p:nvPr>
        </p:nvSpPr>
        <p:spPr/>
        <p:txBody>
          <a:bodyPr/>
          <a:lstStyle>
            <a:lvl1pPr>
              <a:defRPr/>
            </a:lvl1pPr>
          </a:lstStyle>
          <a:p>
            <a:fld id="{5CCD0412-6317-4DF1-BCB0-69DCB6343058}" type="slidenum">
              <a:rPr lang="en-US" altLang="it-IT"/>
              <a:pPr/>
              <a:t>‹N›</a:t>
            </a:fld>
            <a:endParaRPr lang="en-US" altLang="it-IT"/>
          </a:p>
        </p:txBody>
      </p:sp>
    </p:spTree>
    <p:extLst>
      <p:ext uri="{BB962C8B-B14F-4D97-AF65-F5344CB8AC3E}">
        <p14:creationId xmlns:p14="http://schemas.microsoft.com/office/powerpoint/2010/main" val="1100072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lvl1pPr>
              <a:defRPr/>
            </a:lvl1pPr>
          </a:lstStyle>
          <a:p>
            <a:pPr>
              <a:defRPr/>
            </a:pPr>
            <a:fld id="{004C74EB-700E-4139-B75F-00582E013BDE}" type="datetimeFigureOut">
              <a:rPr lang="en-US"/>
              <a:pPr>
                <a:defRPr/>
              </a:pPr>
              <a:t>2/6/2018</a:t>
            </a:fld>
            <a:endParaRPr lang="en-US"/>
          </a:p>
        </p:txBody>
      </p:sp>
      <p:sp>
        <p:nvSpPr>
          <p:cNvPr id="5" name="Segnaposto piè di pagina 4"/>
          <p:cNvSpPr>
            <a:spLocks noGrp="1"/>
          </p:cNvSpPr>
          <p:nvPr>
            <p:ph type="ftr" sz="quarter" idx="11"/>
          </p:nvPr>
        </p:nvSpPr>
        <p:spPr/>
        <p:txBody>
          <a:bodyPr/>
          <a:lstStyle>
            <a:lvl1pPr>
              <a:defRPr/>
            </a:lvl1pPr>
          </a:lstStyle>
          <a:p>
            <a:pPr>
              <a:defRPr/>
            </a:pPr>
            <a:endParaRPr lang="en-US"/>
          </a:p>
        </p:txBody>
      </p:sp>
      <p:sp>
        <p:nvSpPr>
          <p:cNvPr id="6" name="Segnaposto numero diapositiva 5"/>
          <p:cNvSpPr>
            <a:spLocks noGrp="1"/>
          </p:cNvSpPr>
          <p:nvPr>
            <p:ph type="sldNum" sz="quarter" idx="12"/>
          </p:nvPr>
        </p:nvSpPr>
        <p:spPr/>
        <p:txBody>
          <a:bodyPr/>
          <a:lstStyle>
            <a:lvl1pPr>
              <a:defRPr/>
            </a:lvl1pPr>
          </a:lstStyle>
          <a:p>
            <a:fld id="{18451363-3ED2-451A-8038-4F90B88F4BF7}" type="slidenum">
              <a:rPr lang="en-US" altLang="it-IT"/>
              <a:pPr/>
              <a:t>‹N›</a:t>
            </a:fld>
            <a:endParaRPr lang="en-US" altLang="it-IT"/>
          </a:p>
        </p:txBody>
      </p:sp>
    </p:spTree>
    <p:extLst>
      <p:ext uri="{BB962C8B-B14F-4D97-AF65-F5344CB8AC3E}">
        <p14:creationId xmlns:p14="http://schemas.microsoft.com/office/powerpoint/2010/main" val="1927256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lvl1pPr>
              <a:defRPr/>
            </a:lvl1pPr>
          </a:lstStyle>
          <a:p>
            <a:pPr>
              <a:defRPr/>
            </a:pPr>
            <a:fld id="{FD859BFF-B4FF-4235-A4FD-58D26FBE76D2}" type="datetimeFigureOut">
              <a:rPr lang="en-US"/>
              <a:pPr>
                <a:defRPr/>
              </a:pPr>
              <a:t>2/6/2018</a:t>
            </a:fld>
            <a:endParaRPr lang="en-US"/>
          </a:p>
        </p:txBody>
      </p:sp>
      <p:sp>
        <p:nvSpPr>
          <p:cNvPr id="5" name="Segnaposto piè di pagina 4"/>
          <p:cNvSpPr>
            <a:spLocks noGrp="1"/>
          </p:cNvSpPr>
          <p:nvPr>
            <p:ph type="ftr" sz="quarter" idx="11"/>
          </p:nvPr>
        </p:nvSpPr>
        <p:spPr/>
        <p:txBody>
          <a:bodyPr/>
          <a:lstStyle>
            <a:lvl1pPr>
              <a:defRPr/>
            </a:lvl1pPr>
          </a:lstStyle>
          <a:p>
            <a:pPr>
              <a:defRPr/>
            </a:pPr>
            <a:endParaRPr lang="en-US"/>
          </a:p>
        </p:txBody>
      </p:sp>
      <p:sp>
        <p:nvSpPr>
          <p:cNvPr id="6" name="Segnaposto numero diapositiva 5"/>
          <p:cNvSpPr>
            <a:spLocks noGrp="1"/>
          </p:cNvSpPr>
          <p:nvPr>
            <p:ph type="sldNum" sz="quarter" idx="12"/>
          </p:nvPr>
        </p:nvSpPr>
        <p:spPr/>
        <p:txBody>
          <a:bodyPr/>
          <a:lstStyle>
            <a:lvl1pPr>
              <a:defRPr/>
            </a:lvl1pPr>
          </a:lstStyle>
          <a:p>
            <a:fld id="{788AAB8E-3E3A-4491-A79D-A7D2027EA75A}" type="slidenum">
              <a:rPr lang="en-US" altLang="it-IT"/>
              <a:pPr/>
              <a:t>‹N›</a:t>
            </a:fld>
            <a:endParaRPr lang="en-US" altLang="it-IT"/>
          </a:p>
        </p:txBody>
      </p:sp>
    </p:spTree>
    <p:extLst>
      <p:ext uri="{BB962C8B-B14F-4D97-AF65-F5344CB8AC3E}">
        <p14:creationId xmlns:p14="http://schemas.microsoft.com/office/powerpoint/2010/main" val="1717353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en-US"/>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24159427-B6F2-4F84-A9B4-CDD154465619}" type="datetimeFigureOut">
              <a:rPr lang="en-US"/>
              <a:pPr>
                <a:defRPr/>
              </a:pPr>
              <a:t>2/6/2018</a:t>
            </a:fld>
            <a:endParaRPr lang="en-US"/>
          </a:p>
        </p:txBody>
      </p:sp>
      <p:sp>
        <p:nvSpPr>
          <p:cNvPr id="5" name="Segnaposto piè di pagina 4"/>
          <p:cNvSpPr>
            <a:spLocks noGrp="1"/>
          </p:cNvSpPr>
          <p:nvPr>
            <p:ph type="ftr" sz="quarter" idx="11"/>
          </p:nvPr>
        </p:nvSpPr>
        <p:spPr/>
        <p:txBody>
          <a:bodyPr/>
          <a:lstStyle>
            <a:lvl1pPr>
              <a:defRPr/>
            </a:lvl1pPr>
          </a:lstStyle>
          <a:p>
            <a:pPr>
              <a:defRPr/>
            </a:pPr>
            <a:endParaRPr lang="en-US"/>
          </a:p>
        </p:txBody>
      </p:sp>
      <p:sp>
        <p:nvSpPr>
          <p:cNvPr id="6" name="Segnaposto numero diapositiva 5"/>
          <p:cNvSpPr>
            <a:spLocks noGrp="1"/>
          </p:cNvSpPr>
          <p:nvPr>
            <p:ph type="sldNum" sz="quarter" idx="12"/>
          </p:nvPr>
        </p:nvSpPr>
        <p:spPr/>
        <p:txBody>
          <a:bodyPr/>
          <a:lstStyle>
            <a:lvl1pPr>
              <a:defRPr/>
            </a:lvl1pPr>
          </a:lstStyle>
          <a:p>
            <a:fld id="{19E0FF9D-953E-4B52-8330-40BD0BD9C4C6}" type="slidenum">
              <a:rPr lang="en-US" altLang="it-IT"/>
              <a:pPr/>
              <a:t>‹N›</a:t>
            </a:fld>
            <a:endParaRPr lang="en-US" altLang="it-IT"/>
          </a:p>
        </p:txBody>
      </p:sp>
    </p:spTree>
    <p:extLst>
      <p:ext uri="{BB962C8B-B14F-4D97-AF65-F5344CB8AC3E}">
        <p14:creationId xmlns:p14="http://schemas.microsoft.com/office/powerpoint/2010/main" val="2453617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3"/>
          <p:cNvSpPr>
            <a:spLocks noGrp="1"/>
          </p:cNvSpPr>
          <p:nvPr>
            <p:ph type="dt" sz="half" idx="10"/>
          </p:nvPr>
        </p:nvSpPr>
        <p:spPr/>
        <p:txBody>
          <a:bodyPr/>
          <a:lstStyle>
            <a:lvl1pPr>
              <a:defRPr/>
            </a:lvl1pPr>
          </a:lstStyle>
          <a:p>
            <a:pPr>
              <a:defRPr/>
            </a:pPr>
            <a:fld id="{B71445A7-CD96-463A-9921-E198134C4B66}" type="datetimeFigureOut">
              <a:rPr lang="en-US"/>
              <a:pPr>
                <a:defRPr/>
              </a:pPr>
              <a:t>2/6/2018</a:t>
            </a:fld>
            <a:endParaRPr lang="en-US"/>
          </a:p>
        </p:txBody>
      </p:sp>
      <p:sp>
        <p:nvSpPr>
          <p:cNvPr id="6" name="Segnaposto piè di pagina 4"/>
          <p:cNvSpPr>
            <a:spLocks noGrp="1"/>
          </p:cNvSpPr>
          <p:nvPr>
            <p:ph type="ftr" sz="quarter" idx="11"/>
          </p:nvPr>
        </p:nvSpPr>
        <p:spPr/>
        <p:txBody>
          <a:bodyPr/>
          <a:lstStyle>
            <a:lvl1pPr>
              <a:defRPr/>
            </a:lvl1pPr>
          </a:lstStyle>
          <a:p>
            <a:pPr>
              <a:defRPr/>
            </a:pPr>
            <a:endParaRPr lang="en-US"/>
          </a:p>
        </p:txBody>
      </p:sp>
      <p:sp>
        <p:nvSpPr>
          <p:cNvPr id="7" name="Segnaposto numero diapositiva 5"/>
          <p:cNvSpPr>
            <a:spLocks noGrp="1"/>
          </p:cNvSpPr>
          <p:nvPr>
            <p:ph type="sldNum" sz="quarter" idx="12"/>
          </p:nvPr>
        </p:nvSpPr>
        <p:spPr/>
        <p:txBody>
          <a:bodyPr/>
          <a:lstStyle>
            <a:lvl1pPr>
              <a:defRPr/>
            </a:lvl1pPr>
          </a:lstStyle>
          <a:p>
            <a:fld id="{6EC8A6A8-989F-4C64-BDC3-6F69E6498B38}" type="slidenum">
              <a:rPr lang="en-US" altLang="it-IT"/>
              <a:pPr/>
              <a:t>‹N›</a:t>
            </a:fld>
            <a:endParaRPr lang="en-US" altLang="it-IT"/>
          </a:p>
        </p:txBody>
      </p:sp>
    </p:spTree>
    <p:extLst>
      <p:ext uri="{BB962C8B-B14F-4D97-AF65-F5344CB8AC3E}">
        <p14:creationId xmlns:p14="http://schemas.microsoft.com/office/powerpoint/2010/main" val="2908020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Segnaposto data 3"/>
          <p:cNvSpPr>
            <a:spLocks noGrp="1"/>
          </p:cNvSpPr>
          <p:nvPr>
            <p:ph type="dt" sz="half" idx="10"/>
          </p:nvPr>
        </p:nvSpPr>
        <p:spPr/>
        <p:txBody>
          <a:bodyPr/>
          <a:lstStyle>
            <a:lvl1pPr>
              <a:defRPr/>
            </a:lvl1pPr>
          </a:lstStyle>
          <a:p>
            <a:pPr>
              <a:defRPr/>
            </a:pPr>
            <a:fld id="{9A6BC16B-17A0-46E7-8C94-B09FA8289C9B}" type="datetimeFigureOut">
              <a:rPr lang="en-US"/>
              <a:pPr>
                <a:defRPr/>
              </a:pPr>
              <a:t>2/6/2018</a:t>
            </a:fld>
            <a:endParaRPr lang="en-US"/>
          </a:p>
        </p:txBody>
      </p:sp>
      <p:sp>
        <p:nvSpPr>
          <p:cNvPr id="8" name="Segnaposto piè di pagina 4"/>
          <p:cNvSpPr>
            <a:spLocks noGrp="1"/>
          </p:cNvSpPr>
          <p:nvPr>
            <p:ph type="ftr" sz="quarter" idx="11"/>
          </p:nvPr>
        </p:nvSpPr>
        <p:spPr/>
        <p:txBody>
          <a:bodyPr/>
          <a:lstStyle>
            <a:lvl1pPr>
              <a:defRPr/>
            </a:lvl1pPr>
          </a:lstStyle>
          <a:p>
            <a:pPr>
              <a:defRPr/>
            </a:pPr>
            <a:endParaRPr lang="en-US"/>
          </a:p>
        </p:txBody>
      </p:sp>
      <p:sp>
        <p:nvSpPr>
          <p:cNvPr id="9" name="Segnaposto numero diapositiva 5"/>
          <p:cNvSpPr>
            <a:spLocks noGrp="1"/>
          </p:cNvSpPr>
          <p:nvPr>
            <p:ph type="sldNum" sz="quarter" idx="12"/>
          </p:nvPr>
        </p:nvSpPr>
        <p:spPr/>
        <p:txBody>
          <a:bodyPr/>
          <a:lstStyle>
            <a:lvl1pPr>
              <a:defRPr/>
            </a:lvl1pPr>
          </a:lstStyle>
          <a:p>
            <a:fld id="{5E347CA6-7422-44F7-A81A-90429F0E8BBD}" type="slidenum">
              <a:rPr lang="en-US" altLang="it-IT"/>
              <a:pPr/>
              <a:t>‹N›</a:t>
            </a:fld>
            <a:endParaRPr lang="en-US" altLang="it-IT"/>
          </a:p>
        </p:txBody>
      </p:sp>
    </p:spTree>
    <p:extLst>
      <p:ext uri="{BB962C8B-B14F-4D97-AF65-F5344CB8AC3E}">
        <p14:creationId xmlns:p14="http://schemas.microsoft.com/office/powerpoint/2010/main" val="599940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data 3"/>
          <p:cNvSpPr>
            <a:spLocks noGrp="1"/>
          </p:cNvSpPr>
          <p:nvPr>
            <p:ph type="dt" sz="half" idx="10"/>
          </p:nvPr>
        </p:nvSpPr>
        <p:spPr/>
        <p:txBody>
          <a:bodyPr/>
          <a:lstStyle>
            <a:lvl1pPr>
              <a:defRPr/>
            </a:lvl1pPr>
          </a:lstStyle>
          <a:p>
            <a:pPr>
              <a:defRPr/>
            </a:pPr>
            <a:fld id="{D8A8B2B8-07C6-4D23-8EFB-3FE45C94A712}" type="datetimeFigureOut">
              <a:rPr lang="en-US"/>
              <a:pPr>
                <a:defRPr/>
              </a:pPr>
              <a:t>2/6/2018</a:t>
            </a:fld>
            <a:endParaRPr lang="en-US"/>
          </a:p>
        </p:txBody>
      </p:sp>
      <p:sp>
        <p:nvSpPr>
          <p:cNvPr id="4" name="Segnaposto piè di pagina 4"/>
          <p:cNvSpPr>
            <a:spLocks noGrp="1"/>
          </p:cNvSpPr>
          <p:nvPr>
            <p:ph type="ftr" sz="quarter" idx="11"/>
          </p:nvPr>
        </p:nvSpPr>
        <p:spPr/>
        <p:txBody>
          <a:bodyPr/>
          <a:lstStyle>
            <a:lvl1pPr>
              <a:defRPr/>
            </a:lvl1pPr>
          </a:lstStyle>
          <a:p>
            <a:pPr>
              <a:defRPr/>
            </a:pPr>
            <a:endParaRPr lang="en-US"/>
          </a:p>
        </p:txBody>
      </p:sp>
      <p:sp>
        <p:nvSpPr>
          <p:cNvPr id="5" name="Segnaposto numero diapositiva 5"/>
          <p:cNvSpPr>
            <a:spLocks noGrp="1"/>
          </p:cNvSpPr>
          <p:nvPr>
            <p:ph type="sldNum" sz="quarter" idx="12"/>
          </p:nvPr>
        </p:nvSpPr>
        <p:spPr/>
        <p:txBody>
          <a:bodyPr/>
          <a:lstStyle>
            <a:lvl1pPr>
              <a:defRPr/>
            </a:lvl1pPr>
          </a:lstStyle>
          <a:p>
            <a:fld id="{BE0E6DC5-D46D-4DA7-8A9F-CA0184FF2A49}" type="slidenum">
              <a:rPr lang="en-US" altLang="it-IT"/>
              <a:pPr/>
              <a:t>‹N›</a:t>
            </a:fld>
            <a:endParaRPr lang="en-US" altLang="it-IT"/>
          </a:p>
        </p:txBody>
      </p:sp>
    </p:spTree>
    <p:extLst>
      <p:ext uri="{BB962C8B-B14F-4D97-AF65-F5344CB8AC3E}">
        <p14:creationId xmlns:p14="http://schemas.microsoft.com/office/powerpoint/2010/main" val="153254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9A0F5D56-ECAA-4821-810A-6FA15014D4DB}" type="datetimeFigureOut">
              <a:rPr lang="en-US"/>
              <a:pPr>
                <a:defRPr/>
              </a:pPr>
              <a:t>2/6/2018</a:t>
            </a:fld>
            <a:endParaRPr lang="en-US"/>
          </a:p>
        </p:txBody>
      </p:sp>
      <p:sp>
        <p:nvSpPr>
          <p:cNvPr id="3" name="Segnaposto piè di pagina 4"/>
          <p:cNvSpPr>
            <a:spLocks noGrp="1"/>
          </p:cNvSpPr>
          <p:nvPr>
            <p:ph type="ftr" sz="quarter" idx="11"/>
          </p:nvPr>
        </p:nvSpPr>
        <p:spPr/>
        <p:txBody>
          <a:bodyPr/>
          <a:lstStyle>
            <a:lvl1pPr>
              <a:defRPr/>
            </a:lvl1pPr>
          </a:lstStyle>
          <a:p>
            <a:pPr>
              <a:defRPr/>
            </a:pPr>
            <a:endParaRPr lang="en-US"/>
          </a:p>
        </p:txBody>
      </p:sp>
      <p:sp>
        <p:nvSpPr>
          <p:cNvPr id="4" name="Segnaposto numero diapositiva 5"/>
          <p:cNvSpPr>
            <a:spLocks noGrp="1"/>
          </p:cNvSpPr>
          <p:nvPr>
            <p:ph type="sldNum" sz="quarter" idx="12"/>
          </p:nvPr>
        </p:nvSpPr>
        <p:spPr/>
        <p:txBody>
          <a:bodyPr/>
          <a:lstStyle>
            <a:lvl1pPr>
              <a:defRPr/>
            </a:lvl1pPr>
          </a:lstStyle>
          <a:p>
            <a:fld id="{4E291E9D-DDDA-4F0C-9C23-1444CD13DBC1}" type="slidenum">
              <a:rPr lang="en-US" altLang="it-IT"/>
              <a:pPr/>
              <a:t>‹N›</a:t>
            </a:fld>
            <a:endParaRPr lang="en-US" altLang="it-IT"/>
          </a:p>
        </p:txBody>
      </p:sp>
    </p:spTree>
    <p:extLst>
      <p:ext uri="{BB962C8B-B14F-4D97-AF65-F5344CB8AC3E}">
        <p14:creationId xmlns:p14="http://schemas.microsoft.com/office/powerpoint/2010/main" val="4114726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en-US"/>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6F4C8979-2B44-477D-A4A2-3D44F54F4191}" type="datetimeFigureOut">
              <a:rPr lang="en-US"/>
              <a:pPr>
                <a:defRPr/>
              </a:pPr>
              <a:t>2/6/2018</a:t>
            </a:fld>
            <a:endParaRPr lang="en-US"/>
          </a:p>
        </p:txBody>
      </p:sp>
      <p:sp>
        <p:nvSpPr>
          <p:cNvPr id="6" name="Segnaposto piè di pagina 4"/>
          <p:cNvSpPr>
            <a:spLocks noGrp="1"/>
          </p:cNvSpPr>
          <p:nvPr>
            <p:ph type="ftr" sz="quarter" idx="11"/>
          </p:nvPr>
        </p:nvSpPr>
        <p:spPr/>
        <p:txBody>
          <a:bodyPr/>
          <a:lstStyle>
            <a:lvl1pPr>
              <a:defRPr/>
            </a:lvl1pPr>
          </a:lstStyle>
          <a:p>
            <a:pPr>
              <a:defRPr/>
            </a:pPr>
            <a:endParaRPr lang="en-US"/>
          </a:p>
        </p:txBody>
      </p:sp>
      <p:sp>
        <p:nvSpPr>
          <p:cNvPr id="7" name="Segnaposto numero diapositiva 5"/>
          <p:cNvSpPr>
            <a:spLocks noGrp="1"/>
          </p:cNvSpPr>
          <p:nvPr>
            <p:ph type="sldNum" sz="quarter" idx="12"/>
          </p:nvPr>
        </p:nvSpPr>
        <p:spPr/>
        <p:txBody>
          <a:bodyPr/>
          <a:lstStyle>
            <a:lvl1pPr>
              <a:defRPr/>
            </a:lvl1pPr>
          </a:lstStyle>
          <a:p>
            <a:fld id="{A389ADF9-B22B-4CB9-9177-1565C9A55716}" type="slidenum">
              <a:rPr lang="en-US" altLang="it-IT"/>
              <a:pPr/>
              <a:t>‹N›</a:t>
            </a:fld>
            <a:endParaRPr lang="en-US" altLang="it-IT"/>
          </a:p>
        </p:txBody>
      </p:sp>
    </p:spTree>
    <p:extLst>
      <p:ext uri="{BB962C8B-B14F-4D97-AF65-F5344CB8AC3E}">
        <p14:creationId xmlns:p14="http://schemas.microsoft.com/office/powerpoint/2010/main" val="3399326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en-US"/>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76A381B7-60AE-4982-874A-1E20D5246A07}" type="datetimeFigureOut">
              <a:rPr lang="en-US"/>
              <a:pPr>
                <a:defRPr/>
              </a:pPr>
              <a:t>2/6/2018</a:t>
            </a:fld>
            <a:endParaRPr lang="en-US"/>
          </a:p>
        </p:txBody>
      </p:sp>
      <p:sp>
        <p:nvSpPr>
          <p:cNvPr id="6" name="Segnaposto piè di pagina 4"/>
          <p:cNvSpPr>
            <a:spLocks noGrp="1"/>
          </p:cNvSpPr>
          <p:nvPr>
            <p:ph type="ftr" sz="quarter" idx="11"/>
          </p:nvPr>
        </p:nvSpPr>
        <p:spPr/>
        <p:txBody>
          <a:bodyPr/>
          <a:lstStyle>
            <a:lvl1pPr>
              <a:defRPr/>
            </a:lvl1pPr>
          </a:lstStyle>
          <a:p>
            <a:pPr>
              <a:defRPr/>
            </a:pPr>
            <a:endParaRPr lang="en-US"/>
          </a:p>
        </p:txBody>
      </p:sp>
      <p:sp>
        <p:nvSpPr>
          <p:cNvPr id="7" name="Segnaposto numero diapositiva 5"/>
          <p:cNvSpPr>
            <a:spLocks noGrp="1"/>
          </p:cNvSpPr>
          <p:nvPr>
            <p:ph type="sldNum" sz="quarter" idx="12"/>
          </p:nvPr>
        </p:nvSpPr>
        <p:spPr/>
        <p:txBody>
          <a:bodyPr/>
          <a:lstStyle>
            <a:lvl1pPr>
              <a:defRPr/>
            </a:lvl1pPr>
          </a:lstStyle>
          <a:p>
            <a:fld id="{571D219F-F2DB-4F9E-AA5C-B5499E0284F7}" type="slidenum">
              <a:rPr lang="en-US" altLang="it-IT"/>
              <a:pPr/>
              <a:t>‹N›</a:t>
            </a:fld>
            <a:endParaRPr lang="en-US" altLang="it-IT"/>
          </a:p>
        </p:txBody>
      </p:sp>
    </p:spTree>
    <p:extLst>
      <p:ext uri="{BB962C8B-B14F-4D97-AF65-F5344CB8AC3E}">
        <p14:creationId xmlns:p14="http://schemas.microsoft.com/office/powerpoint/2010/main" val="2203196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endParaRPr lang="en-US" altLang="it-IT" smtClean="0"/>
          </a:p>
        </p:txBody>
      </p:sp>
      <p:sp>
        <p:nvSpPr>
          <p:cNvPr id="5123"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endParaRPr lang="en-US" altLang="it-IT" smtClean="0"/>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2DF8B1B5-6F53-4247-A3C4-435F7B9E7A48}" type="datetimeFigureOut">
              <a:rPr lang="en-US"/>
              <a:pPr>
                <a:defRPr/>
              </a:pPr>
              <a:t>2/6/2018</a:t>
            </a:fld>
            <a:endParaRPr lang="en-US"/>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FD14D450-497D-4FDF-AF31-4EC4BF54DF8C}" type="slidenum">
              <a:rPr lang="en-US" altLang="it-IT"/>
              <a:pPr/>
              <a:t>‹N›</a:t>
            </a:fld>
            <a:endParaRPr lang="en-US"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notesSlide" Target="../notesSlides/notesSlide8.xml"/><Relationship Id="rId7"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15.wmf"/><Relationship Id="rId4" Type="http://schemas.openxmlformats.org/officeDocument/2006/relationships/image" Target="../media/image16.png"/><Relationship Id="rId9" Type="http://schemas.openxmlformats.org/officeDocument/2006/relationships/oleObject" Target="../embeddings/oleObject5.bin"/></Relationships>
</file>

<file path=ppt/slides/_rels/slide11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11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hyperlink" Target="../../DATA/EXCELL/DUAL_IR.XLS" TargetMode="External"/><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97.xml"/><Relationship Id="rId1" Type="http://schemas.openxmlformats.org/officeDocument/2006/relationships/slideLayout" Target="../slideLayouts/slideLayout6.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115.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notesSlide" Target="../notesSlides/notesSlide98.xml"/><Relationship Id="rId1" Type="http://schemas.openxmlformats.org/officeDocument/2006/relationships/slideLayout" Target="../slideLayouts/slideLayout6.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11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114.wmf"/></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 Id="rId5" Type="http://schemas.openxmlformats.org/officeDocument/2006/relationships/image" Target="../media/image118.png"/><Relationship Id="rId4" Type="http://schemas.openxmlformats.org/officeDocument/2006/relationships/image" Target="../media/image117.png"/></Relationships>
</file>

<file path=ppt/slides/_rels/slide119.xml.rels><?xml version="1.0" encoding="UTF-8" standalone="yes"?>
<Relationships xmlns="http://schemas.openxmlformats.org/package/2006/relationships"><Relationship Id="rId8" Type="http://schemas.openxmlformats.org/officeDocument/2006/relationships/image" Target="../media/image123.png"/><Relationship Id="rId13" Type="http://schemas.openxmlformats.org/officeDocument/2006/relationships/image" Target="../media/image128.jpeg"/><Relationship Id="rId3" Type="http://schemas.openxmlformats.org/officeDocument/2006/relationships/image" Target="../media/image119.jpeg"/><Relationship Id="rId7" Type="http://schemas.openxmlformats.org/officeDocument/2006/relationships/image" Target="../media/image122.png"/><Relationship Id="rId12" Type="http://schemas.openxmlformats.org/officeDocument/2006/relationships/image" Target="../media/image127.png"/><Relationship Id="rId2" Type="http://schemas.openxmlformats.org/officeDocument/2006/relationships/notesSlide" Target="../notesSlides/notesSlide101.xml"/><Relationship Id="rId16" Type="http://schemas.openxmlformats.org/officeDocument/2006/relationships/image" Target="../media/image131.png"/><Relationship Id="rId1" Type="http://schemas.openxmlformats.org/officeDocument/2006/relationships/slideLayout" Target="../slideLayouts/slideLayout2.xml"/><Relationship Id="rId6" Type="http://schemas.openxmlformats.org/officeDocument/2006/relationships/image" Target="../media/image121.png"/><Relationship Id="rId11" Type="http://schemas.openxmlformats.org/officeDocument/2006/relationships/image" Target="../media/image126.png"/><Relationship Id="rId5" Type="http://schemas.openxmlformats.org/officeDocument/2006/relationships/image" Target="../media/image120.jpeg"/><Relationship Id="rId15" Type="http://schemas.openxmlformats.org/officeDocument/2006/relationships/image" Target="../media/image130.jpeg"/><Relationship Id="rId10" Type="http://schemas.openxmlformats.org/officeDocument/2006/relationships/image" Target="../media/image125.png"/><Relationship Id="rId4" Type="http://schemas.openxmlformats.org/officeDocument/2006/relationships/image" Target="../media/image2.png"/><Relationship Id="rId9" Type="http://schemas.openxmlformats.org/officeDocument/2006/relationships/image" Target="../media/image124.png"/><Relationship Id="rId14" Type="http://schemas.openxmlformats.org/officeDocument/2006/relationships/image" Target="../media/image129.jpe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8.bin"/><Relationship Id="rId13" Type="http://schemas.openxmlformats.org/officeDocument/2006/relationships/image" Target="../media/image34.wmf"/><Relationship Id="rId18" Type="http://schemas.openxmlformats.org/officeDocument/2006/relationships/oleObject" Target="../embeddings/oleObject13.bin"/><Relationship Id="rId3" Type="http://schemas.openxmlformats.org/officeDocument/2006/relationships/notesSlide" Target="../notesSlides/notesSlide11.xml"/><Relationship Id="rId7" Type="http://schemas.openxmlformats.org/officeDocument/2006/relationships/image" Target="../media/image31.wmf"/><Relationship Id="rId12" Type="http://schemas.openxmlformats.org/officeDocument/2006/relationships/oleObject" Target="../embeddings/oleObject10.bin"/><Relationship Id="rId17" Type="http://schemas.openxmlformats.org/officeDocument/2006/relationships/image" Target="../media/image36.wmf"/><Relationship Id="rId2" Type="http://schemas.openxmlformats.org/officeDocument/2006/relationships/slideLayout" Target="../slideLayouts/slideLayout2.xml"/><Relationship Id="rId16" Type="http://schemas.openxmlformats.org/officeDocument/2006/relationships/oleObject" Target="../embeddings/oleObject12.bin"/><Relationship Id="rId1" Type="http://schemas.openxmlformats.org/officeDocument/2006/relationships/vmlDrawing" Target="../drawings/vmlDrawing3.vml"/><Relationship Id="rId6" Type="http://schemas.openxmlformats.org/officeDocument/2006/relationships/oleObject" Target="../embeddings/oleObject7.bin"/><Relationship Id="rId11" Type="http://schemas.openxmlformats.org/officeDocument/2006/relationships/image" Target="../media/image33.wmf"/><Relationship Id="rId5" Type="http://schemas.openxmlformats.org/officeDocument/2006/relationships/image" Target="../media/image30.wmf"/><Relationship Id="rId15" Type="http://schemas.openxmlformats.org/officeDocument/2006/relationships/image" Target="../media/image35.wmf"/><Relationship Id="rId10" Type="http://schemas.openxmlformats.org/officeDocument/2006/relationships/oleObject" Target="../embeddings/oleObject9.bin"/><Relationship Id="rId19" Type="http://schemas.openxmlformats.org/officeDocument/2006/relationships/image" Target="../media/image37.wmf"/><Relationship Id="rId4" Type="http://schemas.openxmlformats.org/officeDocument/2006/relationships/oleObject" Target="../embeddings/oleObject6.bin"/><Relationship Id="rId9" Type="http://schemas.openxmlformats.org/officeDocument/2006/relationships/image" Target="../media/image32.wmf"/><Relationship Id="rId14" Type="http://schemas.openxmlformats.org/officeDocument/2006/relationships/oleObject" Target="../embeddings/oleObject11.bin"/></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15.bin"/><Relationship Id="rId13" Type="http://schemas.openxmlformats.org/officeDocument/2006/relationships/oleObject" Target="../embeddings/oleObject18.bin"/><Relationship Id="rId3" Type="http://schemas.openxmlformats.org/officeDocument/2006/relationships/notesSlide" Target="../notesSlides/notesSlide13.xml"/><Relationship Id="rId7" Type="http://schemas.openxmlformats.org/officeDocument/2006/relationships/image" Target="../media/image43.wmf"/><Relationship Id="rId12" Type="http://schemas.openxmlformats.org/officeDocument/2006/relationships/oleObject" Target="../embeddings/oleObject17.bin"/><Relationship Id="rId2" Type="http://schemas.openxmlformats.org/officeDocument/2006/relationships/slideLayout" Target="../slideLayouts/slideLayout2.xml"/><Relationship Id="rId16" Type="http://schemas.openxmlformats.org/officeDocument/2006/relationships/image" Target="../media/image47.wmf"/><Relationship Id="rId1" Type="http://schemas.openxmlformats.org/officeDocument/2006/relationships/vmlDrawing" Target="../drawings/vmlDrawing4.vml"/><Relationship Id="rId6" Type="http://schemas.openxmlformats.org/officeDocument/2006/relationships/oleObject" Target="../embeddings/oleObject14.bin"/><Relationship Id="rId11" Type="http://schemas.openxmlformats.org/officeDocument/2006/relationships/image" Target="../media/image45.wmf"/><Relationship Id="rId5" Type="http://schemas.openxmlformats.org/officeDocument/2006/relationships/image" Target="../media/image49.png"/><Relationship Id="rId15" Type="http://schemas.openxmlformats.org/officeDocument/2006/relationships/oleObject" Target="../embeddings/oleObject19.bin"/><Relationship Id="rId10" Type="http://schemas.openxmlformats.org/officeDocument/2006/relationships/oleObject" Target="../embeddings/oleObject16.bin"/><Relationship Id="rId4" Type="http://schemas.openxmlformats.org/officeDocument/2006/relationships/image" Target="../media/image48.png"/><Relationship Id="rId9" Type="http://schemas.openxmlformats.org/officeDocument/2006/relationships/image" Target="../media/image44.wmf"/><Relationship Id="rId14" Type="http://schemas.openxmlformats.org/officeDocument/2006/relationships/image" Target="../media/image46.wm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gif"/><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hyperlink" Target="http://u-of-o-nmr-facility.blogspot.ca/2008/04/electronics-for-simple-single-frequency.html" TargetMode="External"/><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notesSlide" Target="../notesSlides/notesSlide6.xml"/><Relationship Id="rId7" Type="http://schemas.openxmlformats.org/officeDocument/2006/relationships/oleObject" Target="../embeddings/oleObject2.bin"/><Relationship Id="rId12" Type="http://schemas.openxmlformats.org/officeDocument/2006/relationships/image" Target="../media/image12.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9.wmf"/><Relationship Id="rId11" Type="http://schemas.openxmlformats.org/officeDocument/2006/relationships/oleObject" Target="../embeddings/oleObject4.bin"/><Relationship Id="rId5" Type="http://schemas.openxmlformats.org/officeDocument/2006/relationships/oleObject" Target="../embeddings/oleObject1.bin"/><Relationship Id="rId10" Type="http://schemas.openxmlformats.org/officeDocument/2006/relationships/image" Target="../media/image11.wmf"/><Relationship Id="rId4" Type="http://schemas.openxmlformats.org/officeDocument/2006/relationships/image" Target="../media/image13.jpeg"/><Relationship Id="rId9" Type="http://schemas.openxmlformats.org/officeDocument/2006/relationships/oleObject" Target="../embeddings/oleObject3.bin"/></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77.w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20.bin"/><Relationship Id="rId5" Type="http://schemas.openxmlformats.org/officeDocument/2006/relationships/image" Target="../media/image80.png"/><Relationship Id="rId4" Type="http://schemas.openxmlformats.org/officeDocument/2006/relationships/image" Target="../media/image79.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image" Target="../media/image85.gif"/><Relationship Id="rId2" Type="http://schemas.openxmlformats.org/officeDocument/2006/relationships/image" Target="../media/image81.jpeg"/><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73.jpeg"/></Relationships>
</file>

<file path=ppt/slides/_rels/slide9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95.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90.png"/><Relationship Id="rId11" Type="http://schemas.openxmlformats.org/officeDocument/2006/relationships/image" Target="../media/image95.png"/><Relationship Id="rId5" Type="http://schemas.openxmlformats.org/officeDocument/2006/relationships/image" Target="../media/image89.png"/><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png"/></Relationships>
</file>

<file path=ppt/slides/_rels/slide9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1.png"/><Relationship Id="rId4" Type="http://schemas.openxmlformats.org/officeDocument/2006/relationships/image" Target="../media/image90.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70"/>
            <a:ext cx="9144000" cy="6851860"/>
          </a:xfrm>
          <a:prstGeom prst="rect">
            <a:avLst/>
          </a:prstGeom>
        </p:spPr>
      </p:pic>
      <p:pic>
        <p:nvPicPr>
          <p:cNvPr id="5" name="Immagine 4" descr="isc.png"/>
          <p:cNvPicPr>
            <a:picLocks noChangeAspect="1"/>
          </p:cNvPicPr>
          <p:nvPr/>
        </p:nvPicPr>
        <p:blipFill>
          <a:blip r:embed="rId4" cstate="print"/>
          <a:stretch>
            <a:fillRect/>
          </a:stretch>
        </p:blipFill>
        <p:spPr>
          <a:xfrm>
            <a:off x="5796136" y="6341439"/>
            <a:ext cx="864097" cy="385424"/>
          </a:xfrm>
          <a:prstGeom prst="rect">
            <a:avLst/>
          </a:prstGeom>
        </p:spPr>
      </p:pic>
    </p:spTree>
    <p:extLst>
      <p:ext uri="{BB962C8B-B14F-4D97-AF65-F5344CB8AC3E}">
        <p14:creationId xmlns:p14="http://schemas.microsoft.com/office/powerpoint/2010/main" val="18679194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2" name="Gruppo 3"/>
          <p:cNvGrpSpPr>
            <a:grpSpLocks/>
          </p:cNvGrpSpPr>
          <p:nvPr/>
        </p:nvGrpSpPr>
        <p:grpSpPr bwMode="auto">
          <a:xfrm>
            <a:off x="0" y="71438"/>
            <a:ext cx="9144000" cy="6742112"/>
            <a:chOff x="-32" y="71414"/>
            <a:chExt cx="9144032" cy="6741941"/>
          </a:xfrm>
        </p:grpSpPr>
        <p:grpSp>
          <p:nvGrpSpPr>
            <p:cNvPr id="10245" name="Gruppo 3"/>
            <p:cNvGrpSpPr>
              <a:grpSpLocks/>
            </p:cNvGrpSpPr>
            <p:nvPr/>
          </p:nvGrpSpPr>
          <p:grpSpPr bwMode="auto">
            <a:xfrm>
              <a:off x="-32" y="71414"/>
              <a:ext cx="9144032" cy="6741941"/>
              <a:chOff x="-32" y="71414"/>
              <a:chExt cx="9144032" cy="6741941"/>
            </a:xfrm>
          </p:grpSpPr>
          <p:sp>
            <p:nvSpPr>
              <p:cNvPr id="7" name="Rectangle 29"/>
              <p:cNvSpPr/>
              <p:nvPr/>
            </p:nvSpPr>
            <p:spPr>
              <a:xfrm>
                <a:off x="-32" y="71414"/>
                <a:ext cx="1643069" cy="42861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8" name="Rectangle 30"/>
              <p:cNvSpPr/>
              <p:nvPr/>
            </p:nvSpPr>
            <p:spPr>
              <a:xfrm>
                <a:off x="1714474" y="71414"/>
                <a:ext cx="7429526" cy="42861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9" name="Rectangle 36"/>
              <p:cNvSpPr/>
              <p:nvPr/>
            </p:nvSpPr>
            <p:spPr>
              <a:xfrm>
                <a:off x="-32" y="6545075"/>
                <a:ext cx="1643069" cy="26828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0" name="Rectangle 37"/>
              <p:cNvSpPr/>
              <p:nvPr/>
            </p:nvSpPr>
            <p:spPr>
              <a:xfrm>
                <a:off x="1714474" y="6545075"/>
                <a:ext cx="7429526" cy="26828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dirty="0" err="1"/>
                  <a:t>Slice</a:t>
                </a:r>
                <a:r>
                  <a:rPr lang="it-IT" dirty="0"/>
                  <a:t> </a:t>
                </a:r>
                <a:r>
                  <a:rPr lang="it-IT" dirty="0" err="1"/>
                  <a:t>selection</a:t>
                </a:r>
                <a:endParaRPr lang="it-IT" dirty="0"/>
              </a:p>
            </p:txBody>
          </p:sp>
        </p:grpSp>
        <p:sp>
          <p:nvSpPr>
            <p:cNvPr id="10246" name="CasellaDiTesto 5"/>
            <p:cNvSpPr txBox="1">
              <a:spLocks noChangeArrowheads="1"/>
            </p:cNvSpPr>
            <p:nvPr/>
          </p:nvSpPr>
          <p:spPr bwMode="auto">
            <a:xfrm>
              <a:off x="1979712" y="116632"/>
              <a:ext cx="5400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grpSp>
      <p:sp>
        <p:nvSpPr>
          <p:cNvPr id="10243" name="CasellaDiTesto 10"/>
          <p:cNvSpPr txBox="1">
            <a:spLocks noChangeArrowheads="1"/>
          </p:cNvSpPr>
          <p:nvPr/>
        </p:nvSpPr>
        <p:spPr bwMode="auto">
          <a:xfrm>
            <a:off x="2916238" y="765175"/>
            <a:ext cx="33115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a:t>Selezione della “fetta” o strato</a:t>
            </a:r>
          </a:p>
        </p:txBody>
      </p:sp>
      <p:sp>
        <p:nvSpPr>
          <p:cNvPr id="10244" name="CasellaDiTesto 11"/>
          <p:cNvSpPr txBox="1">
            <a:spLocks noChangeArrowheads="1"/>
          </p:cNvSpPr>
          <p:nvPr/>
        </p:nvSpPr>
        <p:spPr bwMode="auto">
          <a:xfrm>
            <a:off x="539552" y="1438275"/>
            <a:ext cx="7775575" cy="480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it-IT" altLang="it-IT" sz="1600" dirty="0">
                <a:sym typeface="Symbol" panose="05050102010706020507" pitchFamily="18" charset="2"/>
              </a:rPr>
              <a:t>Utilizziamo ora un </a:t>
            </a:r>
            <a:r>
              <a:rPr lang="it-IT" altLang="it-IT" sz="1600" dirty="0" err="1">
                <a:sym typeface="Symbol" panose="05050102010706020507" pitchFamily="18" charset="2"/>
              </a:rPr>
              <a:t>grad</a:t>
            </a:r>
            <a:r>
              <a:rPr lang="it-IT" altLang="it-IT" sz="1600" dirty="0">
                <a:sym typeface="Symbol" panose="05050102010706020507" pitchFamily="18" charset="2"/>
              </a:rPr>
              <a:t>. lungo (ad esempio) la direzione z (ma potrebbe essere una direzione qualsiasi. In tal caso:     </a:t>
            </a:r>
            <a:r>
              <a:rPr lang="de-DE" altLang="it-IT" sz="1600" dirty="0"/>
              <a:t>(z)</a:t>
            </a:r>
            <a:r>
              <a:rPr lang="de-DE" altLang="it-IT" sz="1600" baseline="-25000" dirty="0"/>
              <a:t> </a:t>
            </a:r>
            <a:r>
              <a:rPr lang="de-DE" altLang="it-IT" sz="1600" dirty="0"/>
              <a:t>=  </a:t>
            </a:r>
            <a:r>
              <a:rPr lang="it-IT" altLang="it-IT" sz="1600" dirty="0">
                <a:sym typeface="Symbol" panose="05050102010706020507" pitchFamily="18" charset="2"/>
              </a:rPr>
              <a:t></a:t>
            </a:r>
            <a:r>
              <a:rPr lang="de-DE" altLang="it-IT" sz="1600" dirty="0"/>
              <a:t>(H</a:t>
            </a:r>
            <a:r>
              <a:rPr lang="de-DE" altLang="it-IT" sz="1600" baseline="-25000" dirty="0"/>
              <a:t>0</a:t>
            </a:r>
            <a:r>
              <a:rPr lang="de-DE" altLang="it-IT" sz="1600" dirty="0"/>
              <a:t> + </a:t>
            </a:r>
            <a:r>
              <a:rPr lang="de-DE" altLang="it-IT" sz="1600" dirty="0" err="1"/>
              <a:t>G</a:t>
            </a:r>
            <a:r>
              <a:rPr lang="de-DE" altLang="it-IT" sz="1600" baseline="-25000" dirty="0" err="1"/>
              <a:t>z</a:t>
            </a:r>
            <a:r>
              <a:rPr lang="de-DE" altLang="it-IT" sz="1600" dirty="0" err="1">
                <a:sym typeface="Symbol" panose="05050102010706020507" pitchFamily="18" charset="2"/>
              </a:rPr>
              <a:t></a:t>
            </a:r>
            <a:r>
              <a:rPr lang="de-DE" altLang="it-IT" sz="1600" dirty="0" err="1"/>
              <a:t>z</a:t>
            </a:r>
            <a:r>
              <a:rPr lang="de-DE" altLang="it-IT" sz="1600" dirty="0"/>
              <a:t>).</a:t>
            </a:r>
            <a:endParaRPr lang="it-IT" altLang="it-IT" sz="1600" dirty="0"/>
          </a:p>
          <a:p>
            <a:r>
              <a:rPr lang="de-DE" altLang="it-IT" sz="1600" dirty="0"/>
              <a:t> </a:t>
            </a:r>
            <a:endParaRPr lang="it-IT" altLang="it-IT" sz="1600" dirty="0"/>
          </a:p>
          <a:p>
            <a:r>
              <a:rPr lang="it-IT" altLang="it-IT" sz="1600" dirty="0"/>
              <a:t>L’introduzione di </a:t>
            </a:r>
            <a:r>
              <a:rPr lang="it-IT" altLang="it-IT" sz="1600" b="1" dirty="0" err="1"/>
              <a:t>G</a:t>
            </a:r>
            <a:r>
              <a:rPr lang="it-IT" altLang="it-IT" sz="1600" baseline="-25000" dirty="0" err="1"/>
              <a:t>z</a:t>
            </a:r>
            <a:r>
              <a:rPr lang="it-IT" altLang="it-IT" sz="1600" dirty="0"/>
              <a:t>, detto </a:t>
            </a:r>
            <a:r>
              <a:rPr lang="it-IT" altLang="it-IT" sz="1600" i="1" dirty="0"/>
              <a:t>gradiente di selezione</a:t>
            </a:r>
            <a:r>
              <a:rPr lang="it-IT" altLang="it-IT" sz="1600" dirty="0"/>
              <a:t>, determina quindi la dipendenza dalla coordinata z della frequenza di risonanza degli spin. Questo rende possibile selezionare un determinato strato (</a:t>
            </a:r>
            <a:r>
              <a:rPr lang="it-IT" altLang="it-IT" sz="1600" dirty="0" err="1"/>
              <a:t>slice</a:t>
            </a:r>
            <a:r>
              <a:rPr lang="it-IT" altLang="it-IT" sz="1600" dirty="0"/>
              <a:t>) del campione del quale si vuole ottenere l’immagine, mediante un procedimento noto come </a:t>
            </a:r>
            <a:r>
              <a:rPr lang="it-IT" altLang="it-IT" sz="1600" b="1" i="1" dirty="0"/>
              <a:t>eccitazione selettiva</a:t>
            </a:r>
            <a:r>
              <a:rPr lang="it-IT" altLang="it-IT" sz="1600" dirty="0"/>
              <a:t>.</a:t>
            </a:r>
          </a:p>
          <a:p>
            <a:r>
              <a:rPr lang="it-IT" altLang="it-IT" sz="1600" dirty="0"/>
              <a:t>L’eccitazione selettiva coinvolge l’applicazione di un impulso a radiofrequenza (</a:t>
            </a:r>
            <a:r>
              <a:rPr lang="it-IT" altLang="it-IT" sz="1600" dirty="0" err="1"/>
              <a:t>r.f</a:t>
            </a:r>
            <a:r>
              <a:rPr lang="it-IT" altLang="it-IT" sz="1600" dirty="0"/>
              <a:t>.), </a:t>
            </a:r>
            <a:r>
              <a:rPr lang="it-IT" altLang="it-IT" sz="1600" b="1" dirty="0"/>
              <a:t>H</a:t>
            </a:r>
            <a:r>
              <a:rPr lang="it-IT" altLang="it-IT" sz="1600" baseline="-25000" dirty="0"/>
              <a:t>1</a:t>
            </a:r>
            <a:r>
              <a:rPr lang="it-IT" altLang="it-IT" sz="1600" dirty="0"/>
              <a:t>(t) il quale deve agire solo in una specifica regione dello spettro in frequenza NMR, corrispondente all’allargamento delle frequenze di </a:t>
            </a:r>
            <a:r>
              <a:rPr lang="it-IT" altLang="it-IT" sz="1600" dirty="0" err="1"/>
              <a:t>Larmor</a:t>
            </a:r>
            <a:r>
              <a:rPr lang="it-IT" altLang="it-IT" sz="1600" dirty="0"/>
              <a:t> (dovuto alla presenza del gradiente di selezione) degli spin appartenenti allo </a:t>
            </a:r>
            <a:r>
              <a:rPr lang="it-IT" altLang="it-IT" sz="1600" b="1" dirty="0"/>
              <a:t>strato </a:t>
            </a:r>
            <a:r>
              <a:rPr lang="it-IT" altLang="it-IT" sz="1600" b="1" dirty="0">
                <a:sym typeface="Symbol" panose="05050102010706020507" pitchFamily="18" charset="2"/>
              </a:rPr>
              <a:t></a:t>
            </a:r>
            <a:r>
              <a:rPr lang="it-IT" altLang="it-IT" sz="1600" b="1" dirty="0"/>
              <a:t>z </a:t>
            </a:r>
            <a:r>
              <a:rPr lang="it-IT" altLang="it-IT" sz="1600" dirty="0"/>
              <a:t>che si vuole eccitare.</a:t>
            </a:r>
          </a:p>
          <a:p>
            <a:endParaRPr lang="it-IT" altLang="it-IT" sz="1600" dirty="0"/>
          </a:p>
          <a:p>
            <a:r>
              <a:rPr lang="it-IT" altLang="it-IT" sz="1600" dirty="0"/>
              <a:t>Quindi, questi impulsi </a:t>
            </a:r>
            <a:r>
              <a:rPr lang="it-IT" altLang="it-IT" sz="1600" dirty="0" err="1"/>
              <a:t>r.f</a:t>
            </a:r>
            <a:r>
              <a:rPr lang="it-IT" altLang="it-IT" sz="1600" dirty="0"/>
              <a:t>. andranno ad eccitare in modo risonante solo una determinata “fetta” del campione lungo , quella contenente spin con frequenze di precessione il cui </a:t>
            </a:r>
            <a:r>
              <a:rPr lang="it-IT" altLang="it-IT" sz="1600" dirty="0" err="1"/>
              <a:t>range</a:t>
            </a:r>
            <a:r>
              <a:rPr lang="it-IT" altLang="it-IT" sz="1600" dirty="0"/>
              <a:t> sia rappresentato dallo spettro dell’impulso. Un’ efficiente e precisa eccitazione selettiva è una componente importante delle tecniche di </a:t>
            </a:r>
            <a:r>
              <a:rPr lang="it-IT" altLang="it-IT" sz="1600" dirty="0" err="1"/>
              <a:t>imaging</a:t>
            </a:r>
            <a:r>
              <a:rPr lang="it-IT" altLang="it-IT" sz="1600" dirty="0"/>
              <a:t> NMR. Risulta quindi fondamentale modulare opportunamente l’impulso </a:t>
            </a:r>
            <a:r>
              <a:rPr lang="it-IT" altLang="it-IT" sz="1600" dirty="0" err="1"/>
              <a:t>r.f</a:t>
            </a:r>
            <a:r>
              <a:rPr lang="it-IT" altLang="it-IT" sz="1600" dirty="0"/>
              <a:t>. in modo tale che il suo spettro in frequenza abbia una forma corrispondente al profilo dello strato </a:t>
            </a:r>
            <a:r>
              <a:rPr lang="it-IT" altLang="it-IT" sz="1600" dirty="0">
                <a:sym typeface="Symbol" panose="05050102010706020507" pitchFamily="18" charset="2"/>
              </a:rPr>
              <a:t></a:t>
            </a:r>
            <a:r>
              <a:rPr lang="it-IT" altLang="it-IT" sz="1600" dirty="0"/>
              <a:t>z che si vuole selezionare.</a:t>
            </a:r>
          </a:p>
          <a:p>
            <a:endParaRPr lang="en-US" altLang="it-IT" dirty="0"/>
          </a:p>
        </p:txBody>
      </p:sp>
      <p:sp>
        <p:nvSpPr>
          <p:cNvPr id="2" name="CasellaDiTesto 1"/>
          <p:cNvSpPr txBox="1"/>
          <p:nvPr/>
        </p:nvSpPr>
        <p:spPr>
          <a:xfrm>
            <a:off x="539552" y="764142"/>
            <a:ext cx="1944216" cy="369332"/>
          </a:xfrm>
          <a:prstGeom prst="rect">
            <a:avLst/>
          </a:prstGeom>
          <a:noFill/>
        </p:spPr>
        <p:txBody>
          <a:bodyPr wrap="square" rtlCol="0">
            <a:spAutoFit/>
          </a:bodyPr>
          <a:lstStyle/>
          <a:p>
            <a:r>
              <a:rPr lang="it-IT" dirty="0" smtClean="0"/>
              <a:t>3D              2D</a:t>
            </a:r>
            <a:endParaRPr lang="it-IT" dirty="0"/>
          </a:p>
        </p:txBody>
      </p:sp>
      <p:sp>
        <p:nvSpPr>
          <p:cNvPr id="3" name="Freccia bidirezionale orizzontale 2"/>
          <p:cNvSpPr/>
          <p:nvPr/>
        </p:nvSpPr>
        <p:spPr>
          <a:xfrm>
            <a:off x="1043608" y="876836"/>
            <a:ext cx="670892" cy="18466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388098" name="Rectangle 2"/>
          <p:cNvSpPr>
            <a:spLocks noGrp="1" noChangeArrowheads="1"/>
          </p:cNvSpPr>
          <p:nvPr>
            <p:ph type="title"/>
          </p:nvPr>
        </p:nvSpPr>
        <p:spPr>
          <a:xfrm>
            <a:off x="467544" y="696913"/>
            <a:ext cx="8229600" cy="1143000"/>
          </a:xfrm>
          <a:noFill/>
        </p:spPr>
        <p:txBody>
          <a:bodyPr lIns="90488" tIns="44450" rIns="90488" bIns="44450" anchor="b"/>
          <a:lstStyle/>
          <a:p>
            <a:r>
              <a:rPr lang="en-GB" sz="3600" dirty="0" smtClean="0"/>
              <a:t>Inversion recovery </a:t>
            </a:r>
            <a:br>
              <a:rPr lang="en-GB" sz="3600" dirty="0" smtClean="0"/>
            </a:br>
            <a:r>
              <a:rPr lang="en-GB" sz="3600" dirty="0" smtClean="0"/>
              <a:t>T1 relaxation after 180° pulse</a:t>
            </a:r>
          </a:p>
        </p:txBody>
      </p:sp>
      <p:sp>
        <p:nvSpPr>
          <p:cNvPr id="388099" name="Line 3"/>
          <p:cNvSpPr>
            <a:spLocks noChangeShapeType="1"/>
          </p:cNvSpPr>
          <p:nvPr/>
        </p:nvSpPr>
        <p:spPr bwMode="auto">
          <a:xfrm flipV="1">
            <a:off x="2719388" y="2393950"/>
            <a:ext cx="0" cy="2774950"/>
          </a:xfrm>
          <a:prstGeom prst="line">
            <a:avLst/>
          </a:prstGeom>
          <a:noFill/>
          <a:ln w="12700">
            <a:solidFill>
              <a:schemeClr val="tx1"/>
            </a:solidFill>
            <a:round/>
            <a:headEnd/>
            <a:tailEnd/>
          </a:ln>
        </p:spPr>
        <p:txBody>
          <a:bodyPr wrap="none" anchor="ctr"/>
          <a:lstStyle/>
          <a:p>
            <a:endParaRPr lang="en-GB"/>
          </a:p>
        </p:txBody>
      </p:sp>
      <p:sp>
        <p:nvSpPr>
          <p:cNvPr id="388100" name="Rectangle 4"/>
          <p:cNvSpPr>
            <a:spLocks noChangeArrowheads="1"/>
          </p:cNvSpPr>
          <p:nvPr/>
        </p:nvSpPr>
        <p:spPr bwMode="auto">
          <a:xfrm>
            <a:off x="2141538" y="2101850"/>
            <a:ext cx="576262" cy="333375"/>
          </a:xfrm>
          <a:prstGeom prst="rect">
            <a:avLst/>
          </a:prstGeom>
          <a:noFill/>
          <a:ln w="12700">
            <a:noFill/>
            <a:miter lim="800000"/>
            <a:headEnd/>
            <a:tailEnd/>
          </a:ln>
        </p:spPr>
        <p:txBody>
          <a:bodyPr wrap="none" lIns="90488" tIns="44450" rIns="90488" bIns="44450">
            <a:spAutoFit/>
          </a:bodyPr>
          <a:lstStyle/>
          <a:p>
            <a:pPr>
              <a:buClr>
                <a:schemeClr val="accent1"/>
              </a:buClr>
            </a:pPr>
            <a:r>
              <a:rPr lang="en-GB" sz="1600" b="0"/>
              <a:t>1.00</a:t>
            </a:r>
          </a:p>
        </p:txBody>
      </p:sp>
      <p:sp>
        <p:nvSpPr>
          <p:cNvPr id="388101" name="Line 5"/>
          <p:cNvSpPr>
            <a:spLocks noChangeShapeType="1"/>
          </p:cNvSpPr>
          <p:nvPr/>
        </p:nvSpPr>
        <p:spPr bwMode="auto">
          <a:xfrm>
            <a:off x="2657475" y="2400300"/>
            <a:ext cx="125413" cy="0"/>
          </a:xfrm>
          <a:prstGeom prst="line">
            <a:avLst/>
          </a:prstGeom>
          <a:noFill/>
          <a:ln w="12700">
            <a:solidFill>
              <a:schemeClr val="tx1"/>
            </a:solidFill>
            <a:round/>
            <a:headEnd/>
            <a:tailEnd/>
          </a:ln>
        </p:spPr>
        <p:txBody>
          <a:bodyPr wrap="none" anchor="ctr"/>
          <a:lstStyle/>
          <a:p>
            <a:endParaRPr lang="en-GB"/>
          </a:p>
        </p:txBody>
      </p:sp>
      <p:sp>
        <p:nvSpPr>
          <p:cNvPr id="388102" name="Line 6"/>
          <p:cNvSpPr>
            <a:spLocks noChangeShapeType="1"/>
          </p:cNvSpPr>
          <p:nvPr/>
        </p:nvSpPr>
        <p:spPr bwMode="auto">
          <a:xfrm>
            <a:off x="2725738" y="3795713"/>
            <a:ext cx="4964112" cy="0"/>
          </a:xfrm>
          <a:prstGeom prst="line">
            <a:avLst/>
          </a:prstGeom>
          <a:noFill/>
          <a:ln w="12700">
            <a:solidFill>
              <a:schemeClr val="tx1"/>
            </a:solidFill>
            <a:round/>
            <a:headEnd/>
            <a:tailEnd type="triangle" w="med" len="med"/>
          </a:ln>
        </p:spPr>
        <p:txBody>
          <a:bodyPr wrap="none" anchor="ctr"/>
          <a:lstStyle/>
          <a:p>
            <a:endParaRPr lang="en-GB"/>
          </a:p>
        </p:txBody>
      </p:sp>
      <p:sp>
        <p:nvSpPr>
          <p:cNvPr id="388103" name="Rectangle 7"/>
          <p:cNvSpPr>
            <a:spLocks noChangeArrowheads="1"/>
          </p:cNvSpPr>
          <p:nvPr/>
        </p:nvSpPr>
        <p:spPr bwMode="auto">
          <a:xfrm>
            <a:off x="2424113" y="3652838"/>
            <a:ext cx="293687" cy="333375"/>
          </a:xfrm>
          <a:prstGeom prst="rect">
            <a:avLst/>
          </a:prstGeom>
          <a:noFill/>
          <a:ln w="12700">
            <a:noFill/>
            <a:miter lim="800000"/>
            <a:headEnd/>
            <a:tailEnd/>
          </a:ln>
        </p:spPr>
        <p:txBody>
          <a:bodyPr wrap="none" lIns="90488" tIns="44450" rIns="90488" bIns="44450">
            <a:spAutoFit/>
          </a:bodyPr>
          <a:lstStyle/>
          <a:p>
            <a:pPr>
              <a:buClr>
                <a:schemeClr val="accent1"/>
              </a:buClr>
            </a:pPr>
            <a:r>
              <a:rPr lang="en-GB" sz="1600" b="0"/>
              <a:t>0</a:t>
            </a:r>
          </a:p>
        </p:txBody>
      </p:sp>
      <p:sp>
        <p:nvSpPr>
          <p:cNvPr id="388104" name="Rectangle 8"/>
          <p:cNvSpPr>
            <a:spLocks noChangeArrowheads="1"/>
          </p:cNvSpPr>
          <p:nvPr/>
        </p:nvSpPr>
        <p:spPr bwMode="auto">
          <a:xfrm>
            <a:off x="2424113" y="5203825"/>
            <a:ext cx="488950" cy="333375"/>
          </a:xfrm>
          <a:prstGeom prst="rect">
            <a:avLst/>
          </a:prstGeom>
          <a:noFill/>
          <a:ln w="12700">
            <a:noFill/>
            <a:miter lim="800000"/>
            <a:headEnd/>
            <a:tailEnd/>
          </a:ln>
        </p:spPr>
        <p:txBody>
          <a:bodyPr wrap="none" lIns="90488" tIns="44450" rIns="90488" bIns="44450">
            <a:spAutoFit/>
          </a:bodyPr>
          <a:lstStyle/>
          <a:p>
            <a:pPr>
              <a:buClr>
                <a:schemeClr val="accent1"/>
              </a:buClr>
            </a:pPr>
            <a:r>
              <a:rPr lang="en-GB" sz="1600" b="0"/>
              <a:t>-M</a:t>
            </a:r>
            <a:r>
              <a:rPr lang="en-GB" sz="1600" b="0" baseline="-25000"/>
              <a:t>z</a:t>
            </a:r>
          </a:p>
        </p:txBody>
      </p:sp>
      <p:sp>
        <p:nvSpPr>
          <p:cNvPr id="388105" name="Rectangle 9"/>
          <p:cNvSpPr>
            <a:spLocks noChangeArrowheads="1"/>
          </p:cNvSpPr>
          <p:nvPr/>
        </p:nvSpPr>
        <p:spPr bwMode="auto">
          <a:xfrm>
            <a:off x="2374900" y="1782763"/>
            <a:ext cx="539750" cy="333375"/>
          </a:xfrm>
          <a:prstGeom prst="rect">
            <a:avLst/>
          </a:prstGeom>
          <a:noFill/>
          <a:ln w="12700">
            <a:noFill/>
            <a:miter lim="800000"/>
            <a:headEnd/>
            <a:tailEnd/>
          </a:ln>
        </p:spPr>
        <p:txBody>
          <a:bodyPr wrap="none" lIns="90488" tIns="44450" rIns="90488" bIns="44450">
            <a:spAutoFit/>
          </a:bodyPr>
          <a:lstStyle/>
          <a:p>
            <a:pPr>
              <a:buClr>
                <a:schemeClr val="accent1"/>
              </a:buClr>
            </a:pPr>
            <a:r>
              <a:rPr lang="en-GB" sz="1600" b="0"/>
              <a:t>+M</a:t>
            </a:r>
            <a:r>
              <a:rPr lang="en-GB" sz="1600" b="0" baseline="-25000"/>
              <a:t>z</a:t>
            </a:r>
          </a:p>
        </p:txBody>
      </p:sp>
      <p:sp>
        <p:nvSpPr>
          <p:cNvPr id="388106" name="Rectangle 10"/>
          <p:cNvSpPr>
            <a:spLocks noChangeArrowheads="1"/>
          </p:cNvSpPr>
          <p:nvPr/>
        </p:nvSpPr>
        <p:spPr bwMode="auto">
          <a:xfrm>
            <a:off x="2082800" y="4930775"/>
            <a:ext cx="644525" cy="333375"/>
          </a:xfrm>
          <a:prstGeom prst="rect">
            <a:avLst/>
          </a:prstGeom>
          <a:noFill/>
          <a:ln w="12700">
            <a:noFill/>
            <a:miter lim="800000"/>
            <a:headEnd/>
            <a:tailEnd/>
          </a:ln>
        </p:spPr>
        <p:txBody>
          <a:bodyPr wrap="none" lIns="90488" tIns="44450" rIns="90488" bIns="44450">
            <a:spAutoFit/>
          </a:bodyPr>
          <a:lstStyle/>
          <a:p>
            <a:pPr>
              <a:buClr>
                <a:schemeClr val="accent1"/>
              </a:buClr>
            </a:pPr>
            <a:r>
              <a:rPr lang="en-GB" sz="1600" b="0"/>
              <a:t>-1.00</a:t>
            </a:r>
          </a:p>
        </p:txBody>
      </p:sp>
      <p:sp>
        <p:nvSpPr>
          <p:cNvPr id="388107" name="Rectangle 11"/>
          <p:cNvSpPr>
            <a:spLocks noChangeArrowheads="1"/>
          </p:cNvSpPr>
          <p:nvPr/>
        </p:nvSpPr>
        <p:spPr bwMode="auto">
          <a:xfrm rot="-5400000">
            <a:off x="229394" y="3528219"/>
            <a:ext cx="3319463" cy="333375"/>
          </a:xfrm>
          <a:prstGeom prst="rect">
            <a:avLst/>
          </a:prstGeom>
          <a:noFill/>
          <a:ln w="12700">
            <a:noFill/>
            <a:miter lim="800000"/>
            <a:headEnd/>
            <a:tailEnd/>
          </a:ln>
        </p:spPr>
        <p:txBody>
          <a:bodyPr wrap="none" lIns="90488" tIns="44450" rIns="90488" bIns="44450">
            <a:spAutoFit/>
          </a:bodyPr>
          <a:lstStyle/>
          <a:p>
            <a:pPr>
              <a:buClr>
                <a:schemeClr val="accent1"/>
              </a:buClr>
            </a:pPr>
            <a:r>
              <a:rPr lang="en-GB" sz="1600" b="0"/>
              <a:t>MAGNETIZATION ALONG Z AXIS</a:t>
            </a:r>
          </a:p>
        </p:txBody>
      </p:sp>
      <p:sp>
        <p:nvSpPr>
          <p:cNvPr id="388108" name="Text Box 12"/>
          <p:cNvSpPr txBox="1">
            <a:spLocks noChangeArrowheads="1"/>
          </p:cNvSpPr>
          <p:nvPr/>
        </p:nvSpPr>
        <p:spPr bwMode="auto">
          <a:xfrm>
            <a:off x="7745413" y="3659188"/>
            <a:ext cx="468312" cy="271462"/>
          </a:xfrm>
          <a:prstGeom prst="rect">
            <a:avLst/>
          </a:prstGeom>
          <a:noFill/>
          <a:ln w="12700">
            <a:noFill/>
            <a:miter lim="800000"/>
            <a:headEnd/>
            <a:tailEnd/>
          </a:ln>
        </p:spPr>
        <p:txBody>
          <a:bodyPr wrap="none" lIns="90488" tIns="44450" rIns="90488" bIns="44450">
            <a:spAutoFit/>
          </a:bodyPr>
          <a:lstStyle/>
          <a:p>
            <a:pPr marL="279400" indent="-279400" defTabSz="766763">
              <a:buClr>
                <a:schemeClr val="accent1"/>
              </a:buClr>
              <a:tabLst>
                <a:tab pos="2381250" algn="l"/>
              </a:tabLst>
            </a:pPr>
            <a:r>
              <a:rPr lang="en-GB" sz="1200" b="0"/>
              <a:t>time</a:t>
            </a:r>
          </a:p>
        </p:txBody>
      </p:sp>
      <p:sp>
        <p:nvSpPr>
          <p:cNvPr id="388109" name="Freeform 13"/>
          <p:cNvSpPr>
            <a:spLocks/>
          </p:cNvSpPr>
          <p:nvPr/>
        </p:nvSpPr>
        <p:spPr bwMode="auto">
          <a:xfrm>
            <a:off x="2717800" y="2451100"/>
            <a:ext cx="4700588" cy="2706688"/>
          </a:xfrm>
          <a:custGeom>
            <a:avLst/>
            <a:gdLst>
              <a:gd name="T0" fmla="*/ 0 w 2961"/>
              <a:gd name="T1" fmla="*/ 2705101 h 1705"/>
              <a:gd name="T2" fmla="*/ 25400 w 2961"/>
              <a:gd name="T3" fmla="*/ 2622551 h 1705"/>
              <a:gd name="T4" fmla="*/ 69850 w 2961"/>
              <a:gd name="T5" fmla="*/ 2520951 h 1705"/>
              <a:gd name="T6" fmla="*/ 114300 w 2961"/>
              <a:gd name="T7" fmla="*/ 2413001 h 1705"/>
              <a:gd name="T8" fmla="*/ 165100 w 2961"/>
              <a:gd name="T9" fmla="*/ 2298701 h 1705"/>
              <a:gd name="T10" fmla="*/ 215900 w 2961"/>
              <a:gd name="T11" fmla="*/ 2197101 h 1705"/>
              <a:gd name="T12" fmla="*/ 279400 w 2961"/>
              <a:gd name="T13" fmla="*/ 2070101 h 1705"/>
              <a:gd name="T14" fmla="*/ 342900 w 2961"/>
              <a:gd name="T15" fmla="*/ 1955801 h 1705"/>
              <a:gd name="T16" fmla="*/ 406400 w 2961"/>
              <a:gd name="T17" fmla="*/ 1841501 h 1705"/>
              <a:gd name="T18" fmla="*/ 476250 w 2961"/>
              <a:gd name="T19" fmla="*/ 1733551 h 1705"/>
              <a:gd name="T20" fmla="*/ 546100 w 2961"/>
              <a:gd name="T21" fmla="*/ 1612900 h 1705"/>
              <a:gd name="T22" fmla="*/ 628650 w 2961"/>
              <a:gd name="T23" fmla="*/ 1504950 h 1705"/>
              <a:gd name="T24" fmla="*/ 704850 w 2961"/>
              <a:gd name="T25" fmla="*/ 1409700 h 1705"/>
              <a:gd name="T26" fmla="*/ 793750 w 2961"/>
              <a:gd name="T27" fmla="*/ 1308100 h 1705"/>
              <a:gd name="T28" fmla="*/ 908050 w 2961"/>
              <a:gd name="T29" fmla="*/ 1181100 h 1705"/>
              <a:gd name="T30" fmla="*/ 990600 w 2961"/>
              <a:gd name="T31" fmla="*/ 1092200 h 1705"/>
              <a:gd name="T32" fmla="*/ 1111250 w 2961"/>
              <a:gd name="T33" fmla="*/ 990600 h 1705"/>
              <a:gd name="T34" fmla="*/ 1231900 w 2961"/>
              <a:gd name="T35" fmla="*/ 882650 h 1705"/>
              <a:gd name="T36" fmla="*/ 1358900 w 2961"/>
              <a:gd name="T37" fmla="*/ 781050 h 1705"/>
              <a:gd name="T38" fmla="*/ 1492250 w 2961"/>
              <a:gd name="T39" fmla="*/ 698500 h 1705"/>
              <a:gd name="T40" fmla="*/ 1619250 w 2961"/>
              <a:gd name="T41" fmla="*/ 615950 h 1705"/>
              <a:gd name="T42" fmla="*/ 1758950 w 2961"/>
              <a:gd name="T43" fmla="*/ 533400 h 1705"/>
              <a:gd name="T44" fmla="*/ 1898650 w 2961"/>
              <a:gd name="T45" fmla="*/ 463550 h 1705"/>
              <a:gd name="T46" fmla="*/ 2025650 w 2961"/>
              <a:gd name="T47" fmla="*/ 400050 h 1705"/>
              <a:gd name="T48" fmla="*/ 2197100 w 2961"/>
              <a:gd name="T49" fmla="*/ 336550 h 1705"/>
              <a:gd name="T50" fmla="*/ 2336800 w 2961"/>
              <a:gd name="T51" fmla="*/ 279400 h 1705"/>
              <a:gd name="T52" fmla="*/ 2533650 w 2961"/>
              <a:gd name="T53" fmla="*/ 215900 h 1705"/>
              <a:gd name="T54" fmla="*/ 2686050 w 2961"/>
              <a:gd name="T55" fmla="*/ 184150 h 1705"/>
              <a:gd name="T56" fmla="*/ 2851150 w 2961"/>
              <a:gd name="T57" fmla="*/ 146050 h 1705"/>
              <a:gd name="T58" fmla="*/ 2984500 w 2961"/>
              <a:gd name="T59" fmla="*/ 127000 h 1705"/>
              <a:gd name="T60" fmla="*/ 3168650 w 2961"/>
              <a:gd name="T61" fmla="*/ 101600 h 1705"/>
              <a:gd name="T62" fmla="*/ 3359151 w 2961"/>
              <a:gd name="T63" fmla="*/ 69850 h 1705"/>
              <a:gd name="T64" fmla="*/ 3556001 w 2961"/>
              <a:gd name="T65" fmla="*/ 44450 h 1705"/>
              <a:gd name="T66" fmla="*/ 3746501 w 2961"/>
              <a:gd name="T67" fmla="*/ 25400 h 1705"/>
              <a:gd name="T68" fmla="*/ 4038601 w 2961"/>
              <a:gd name="T69" fmla="*/ 6350 h 1705"/>
              <a:gd name="T70" fmla="*/ 4699001 w 2961"/>
              <a:gd name="T71" fmla="*/ 0 h 170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961"/>
              <a:gd name="T109" fmla="*/ 0 h 1705"/>
              <a:gd name="T110" fmla="*/ 2961 w 2961"/>
              <a:gd name="T111" fmla="*/ 1705 h 170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961" h="1705">
                <a:moveTo>
                  <a:pt x="0" y="1704"/>
                </a:moveTo>
                <a:lnTo>
                  <a:pt x="16" y="1652"/>
                </a:lnTo>
                <a:lnTo>
                  <a:pt x="44" y="1588"/>
                </a:lnTo>
                <a:lnTo>
                  <a:pt x="72" y="1520"/>
                </a:lnTo>
                <a:lnTo>
                  <a:pt x="104" y="1448"/>
                </a:lnTo>
                <a:lnTo>
                  <a:pt x="136" y="1384"/>
                </a:lnTo>
                <a:lnTo>
                  <a:pt x="176" y="1304"/>
                </a:lnTo>
                <a:lnTo>
                  <a:pt x="216" y="1232"/>
                </a:lnTo>
                <a:lnTo>
                  <a:pt x="256" y="1160"/>
                </a:lnTo>
                <a:lnTo>
                  <a:pt x="300" y="1092"/>
                </a:lnTo>
                <a:lnTo>
                  <a:pt x="344" y="1016"/>
                </a:lnTo>
                <a:lnTo>
                  <a:pt x="396" y="948"/>
                </a:lnTo>
                <a:lnTo>
                  <a:pt x="444" y="888"/>
                </a:lnTo>
                <a:lnTo>
                  <a:pt x="500" y="824"/>
                </a:lnTo>
                <a:lnTo>
                  <a:pt x="572" y="744"/>
                </a:lnTo>
                <a:lnTo>
                  <a:pt x="624" y="688"/>
                </a:lnTo>
                <a:lnTo>
                  <a:pt x="700" y="624"/>
                </a:lnTo>
                <a:lnTo>
                  <a:pt x="776" y="556"/>
                </a:lnTo>
                <a:lnTo>
                  <a:pt x="856" y="492"/>
                </a:lnTo>
                <a:lnTo>
                  <a:pt x="940" y="440"/>
                </a:lnTo>
                <a:lnTo>
                  <a:pt x="1020" y="388"/>
                </a:lnTo>
                <a:lnTo>
                  <a:pt x="1108" y="336"/>
                </a:lnTo>
                <a:lnTo>
                  <a:pt x="1196" y="292"/>
                </a:lnTo>
                <a:lnTo>
                  <a:pt x="1276" y="252"/>
                </a:lnTo>
                <a:lnTo>
                  <a:pt x="1384" y="212"/>
                </a:lnTo>
                <a:lnTo>
                  <a:pt x="1472" y="176"/>
                </a:lnTo>
                <a:lnTo>
                  <a:pt x="1596" y="136"/>
                </a:lnTo>
                <a:lnTo>
                  <a:pt x="1692" y="116"/>
                </a:lnTo>
                <a:lnTo>
                  <a:pt x="1796" y="92"/>
                </a:lnTo>
                <a:lnTo>
                  <a:pt x="1880" y="80"/>
                </a:lnTo>
                <a:lnTo>
                  <a:pt x="1996" y="64"/>
                </a:lnTo>
                <a:lnTo>
                  <a:pt x="2116" y="44"/>
                </a:lnTo>
                <a:lnTo>
                  <a:pt x="2240" y="28"/>
                </a:lnTo>
                <a:lnTo>
                  <a:pt x="2360" y="16"/>
                </a:lnTo>
                <a:lnTo>
                  <a:pt x="2544" y="4"/>
                </a:lnTo>
                <a:lnTo>
                  <a:pt x="2960" y="0"/>
                </a:lnTo>
              </a:path>
            </a:pathLst>
          </a:custGeom>
          <a:noFill/>
          <a:ln w="25400" cap="rnd" cmpd="sng">
            <a:solidFill>
              <a:srgbClr val="00FF00"/>
            </a:solidFill>
            <a:prstDash val="solid"/>
            <a:round/>
            <a:headEnd type="none" w="med" len="med"/>
            <a:tailEnd type="none" w="med" len="med"/>
          </a:ln>
        </p:spPr>
        <p:txBody>
          <a:bodyPr/>
          <a:lstStyle/>
          <a:p>
            <a:endParaRPr lang="en-GB"/>
          </a:p>
        </p:txBody>
      </p:sp>
      <p:sp>
        <p:nvSpPr>
          <p:cNvPr id="14"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15"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6"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7"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8" name="CasellaDiTesto 17"/>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spTree>
    <p:extLst>
      <p:ext uri="{BB962C8B-B14F-4D97-AF65-F5344CB8AC3E}">
        <p14:creationId xmlns:p14="http://schemas.microsoft.com/office/powerpoint/2010/main" val="3252716293"/>
      </p:ext>
    </p:extLst>
  </p:cSld>
  <p:clrMapOvr>
    <a:masterClrMapping/>
  </p:clrMapOvr>
  <p:transition>
    <p:wipe dir="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389122" name="Rectangle 2"/>
          <p:cNvSpPr>
            <a:spLocks noGrp="1" noChangeArrowheads="1"/>
          </p:cNvSpPr>
          <p:nvPr>
            <p:ph type="title"/>
          </p:nvPr>
        </p:nvSpPr>
        <p:spPr>
          <a:xfrm>
            <a:off x="467544" y="606426"/>
            <a:ext cx="8229600" cy="1143000"/>
          </a:xfrm>
          <a:noFill/>
        </p:spPr>
        <p:txBody>
          <a:bodyPr lIns="90488" tIns="44450" rIns="90488" bIns="44450" anchor="b"/>
          <a:lstStyle/>
          <a:p>
            <a:r>
              <a:rPr lang="en-GB" sz="3600" dirty="0" smtClean="0"/>
              <a:t>Inversion recovery </a:t>
            </a:r>
            <a:br>
              <a:rPr lang="en-GB" sz="3600" dirty="0" smtClean="0"/>
            </a:br>
            <a:r>
              <a:rPr lang="en-GB" sz="3600" dirty="0" smtClean="0"/>
              <a:t>T1 relaxation after 180° pulse</a:t>
            </a:r>
          </a:p>
        </p:txBody>
      </p:sp>
      <p:sp>
        <p:nvSpPr>
          <p:cNvPr id="389123" name="Line 3"/>
          <p:cNvSpPr>
            <a:spLocks noChangeShapeType="1"/>
          </p:cNvSpPr>
          <p:nvPr/>
        </p:nvSpPr>
        <p:spPr bwMode="auto">
          <a:xfrm flipV="1">
            <a:off x="2719388" y="2393950"/>
            <a:ext cx="0" cy="2774950"/>
          </a:xfrm>
          <a:prstGeom prst="line">
            <a:avLst/>
          </a:prstGeom>
          <a:noFill/>
          <a:ln w="12700">
            <a:solidFill>
              <a:schemeClr val="tx1"/>
            </a:solidFill>
            <a:round/>
            <a:headEnd/>
            <a:tailEnd/>
          </a:ln>
        </p:spPr>
        <p:txBody>
          <a:bodyPr wrap="none" anchor="ctr"/>
          <a:lstStyle/>
          <a:p>
            <a:endParaRPr lang="en-GB"/>
          </a:p>
        </p:txBody>
      </p:sp>
      <p:sp>
        <p:nvSpPr>
          <p:cNvPr id="389124" name="Line 4"/>
          <p:cNvSpPr>
            <a:spLocks noChangeShapeType="1"/>
          </p:cNvSpPr>
          <p:nvPr/>
        </p:nvSpPr>
        <p:spPr bwMode="auto">
          <a:xfrm>
            <a:off x="2668588" y="3435350"/>
            <a:ext cx="123825" cy="0"/>
          </a:xfrm>
          <a:prstGeom prst="line">
            <a:avLst/>
          </a:prstGeom>
          <a:noFill/>
          <a:ln w="12700">
            <a:solidFill>
              <a:schemeClr val="tx1"/>
            </a:solidFill>
            <a:round/>
            <a:headEnd/>
            <a:tailEnd/>
          </a:ln>
        </p:spPr>
        <p:txBody>
          <a:bodyPr wrap="none" anchor="ctr"/>
          <a:lstStyle/>
          <a:p>
            <a:endParaRPr lang="en-GB"/>
          </a:p>
        </p:txBody>
      </p:sp>
      <p:sp>
        <p:nvSpPr>
          <p:cNvPr id="389125" name="Line 5"/>
          <p:cNvSpPr>
            <a:spLocks noChangeShapeType="1"/>
          </p:cNvSpPr>
          <p:nvPr/>
        </p:nvSpPr>
        <p:spPr bwMode="auto">
          <a:xfrm>
            <a:off x="2657475" y="2790825"/>
            <a:ext cx="125413" cy="0"/>
          </a:xfrm>
          <a:prstGeom prst="line">
            <a:avLst/>
          </a:prstGeom>
          <a:noFill/>
          <a:ln w="12700">
            <a:solidFill>
              <a:schemeClr val="tx1"/>
            </a:solidFill>
            <a:round/>
            <a:headEnd/>
            <a:tailEnd/>
          </a:ln>
        </p:spPr>
        <p:txBody>
          <a:bodyPr wrap="none" anchor="ctr"/>
          <a:lstStyle/>
          <a:p>
            <a:endParaRPr lang="en-GB"/>
          </a:p>
        </p:txBody>
      </p:sp>
      <p:sp>
        <p:nvSpPr>
          <p:cNvPr id="389126" name="Line 6"/>
          <p:cNvSpPr>
            <a:spLocks noChangeShapeType="1"/>
          </p:cNvSpPr>
          <p:nvPr/>
        </p:nvSpPr>
        <p:spPr bwMode="auto">
          <a:xfrm>
            <a:off x="2657475" y="2527300"/>
            <a:ext cx="125413" cy="0"/>
          </a:xfrm>
          <a:prstGeom prst="line">
            <a:avLst/>
          </a:prstGeom>
          <a:noFill/>
          <a:ln w="12700">
            <a:solidFill>
              <a:schemeClr val="tx1"/>
            </a:solidFill>
            <a:round/>
            <a:headEnd/>
            <a:tailEnd/>
          </a:ln>
        </p:spPr>
        <p:txBody>
          <a:bodyPr wrap="none" anchor="ctr"/>
          <a:lstStyle/>
          <a:p>
            <a:endParaRPr lang="en-GB"/>
          </a:p>
        </p:txBody>
      </p:sp>
      <p:sp>
        <p:nvSpPr>
          <p:cNvPr id="389127" name="Rectangle 7"/>
          <p:cNvSpPr>
            <a:spLocks noChangeArrowheads="1"/>
          </p:cNvSpPr>
          <p:nvPr/>
        </p:nvSpPr>
        <p:spPr bwMode="auto">
          <a:xfrm>
            <a:off x="3683000" y="5194300"/>
            <a:ext cx="293688" cy="333375"/>
          </a:xfrm>
          <a:prstGeom prst="rect">
            <a:avLst/>
          </a:prstGeom>
          <a:noFill/>
          <a:ln w="12700">
            <a:noFill/>
            <a:miter lim="800000"/>
            <a:headEnd/>
            <a:tailEnd/>
          </a:ln>
        </p:spPr>
        <p:txBody>
          <a:bodyPr wrap="none" lIns="90488" tIns="44450" rIns="90488" bIns="44450">
            <a:spAutoFit/>
          </a:bodyPr>
          <a:lstStyle/>
          <a:p>
            <a:pPr>
              <a:buClr>
                <a:schemeClr val="accent1"/>
              </a:buClr>
            </a:pPr>
            <a:r>
              <a:rPr lang="en-GB" sz="1600" b="0"/>
              <a:t>1</a:t>
            </a:r>
          </a:p>
        </p:txBody>
      </p:sp>
      <p:sp>
        <p:nvSpPr>
          <p:cNvPr id="389128" name="Rectangle 8"/>
          <p:cNvSpPr>
            <a:spLocks noChangeArrowheads="1"/>
          </p:cNvSpPr>
          <p:nvPr/>
        </p:nvSpPr>
        <p:spPr bwMode="auto">
          <a:xfrm>
            <a:off x="4795838" y="5194300"/>
            <a:ext cx="293687" cy="333375"/>
          </a:xfrm>
          <a:prstGeom prst="rect">
            <a:avLst/>
          </a:prstGeom>
          <a:noFill/>
          <a:ln w="12700">
            <a:noFill/>
            <a:miter lim="800000"/>
            <a:headEnd/>
            <a:tailEnd/>
          </a:ln>
        </p:spPr>
        <p:txBody>
          <a:bodyPr wrap="none" lIns="90488" tIns="44450" rIns="90488" bIns="44450">
            <a:spAutoFit/>
          </a:bodyPr>
          <a:lstStyle/>
          <a:p>
            <a:pPr>
              <a:buClr>
                <a:schemeClr val="accent1"/>
              </a:buClr>
            </a:pPr>
            <a:r>
              <a:rPr lang="en-GB" sz="1600" b="0"/>
              <a:t>2</a:t>
            </a:r>
          </a:p>
        </p:txBody>
      </p:sp>
      <p:sp>
        <p:nvSpPr>
          <p:cNvPr id="389129" name="Rectangle 9"/>
          <p:cNvSpPr>
            <a:spLocks noChangeArrowheads="1"/>
          </p:cNvSpPr>
          <p:nvPr/>
        </p:nvSpPr>
        <p:spPr bwMode="auto">
          <a:xfrm>
            <a:off x="5888038" y="5194300"/>
            <a:ext cx="293687" cy="333375"/>
          </a:xfrm>
          <a:prstGeom prst="rect">
            <a:avLst/>
          </a:prstGeom>
          <a:noFill/>
          <a:ln w="12700">
            <a:noFill/>
            <a:miter lim="800000"/>
            <a:headEnd/>
            <a:tailEnd/>
          </a:ln>
        </p:spPr>
        <p:txBody>
          <a:bodyPr wrap="none" lIns="90488" tIns="44450" rIns="90488" bIns="44450">
            <a:spAutoFit/>
          </a:bodyPr>
          <a:lstStyle/>
          <a:p>
            <a:pPr>
              <a:buClr>
                <a:schemeClr val="accent1"/>
              </a:buClr>
            </a:pPr>
            <a:r>
              <a:rPr lang="en-GB" sz="1600" b="0"/>
              <a:t>3</a:t>
            </a:r>
          </a:p>
        </p:txBody>
      </p:sp>
      <p:sp>
        <p:nvSpPr>
          <p:cNvPr id="389130" name="Rectangle 10"/>
          <p:cNvSpPr>
            <a:spLocks noChangeArrowheads="1"/>
          </p:cNvSpPr>
          <p:nvPr/>
        </p:nvSpPr>
        <p:spPr bwMode="auto">
          <a:xfrm>
            <a:off x="7010400" y="5194300"/>
            <a:ext cx="293688" cy="333375"/>
          </a:xfrm>
          <a:prstGeom prst="rect">
            <a:avLst/>
          </a:prstGeom>
          <a:noFill/>
          <a:ln w="12700">
            <a:noFill/>
            <a:miter lim="800000"/>
            <a:headEnd/>
            <a:tailEnd/>
          </a:ln>
        </p:spPr>
        <p:txBody>
          <a:bodyPr wrap="none" lIns="90488" tIns="44450" rIns="90488" bIns="44450">
            <a:spAutoFit/>
          </a:bodyPr>
          <a:lstStyle/>
          <a:p>
            <a:pPr>
              <a:buClr>
                <a:schemeClr val="accent1"/>
              </a:buClr>
            </a:pPr>
            <a:r>
              <a:rPr lang="en-GB" sz="1600" b="0"/>
              <a:t>4</a:t>
            </a:r>
          </a:p>
        </p:txBody>
      </p:sp>
      <p:sp>
        <p:nvSpPr>
          <p:cNvPr id="389131" name="Rectangle 11"/>
          <p:cNvSpPr>
            <a:spLocks noChangeArrowheads="1"/>
          </p:cNvSpPr>
          <p:nvPr/>
        </p:nvSpPr>
        <p:spPr bwMode="auto">
          <a:xfrm>
            <a:off x="5565775" y="5457825"/>
            <a:ext cx="925513" cy="333375"/>
          </a:xfrm>
          <a:prstGeom prst="rect">
            <a:avLst/>
          </a:prstGeom>
          <a:noFill/>
          <a:ln w="12700">
            <a:noFill/>
            <a:miter lim="800000"/>
            <a:headEnd/>
            <a:tailEnd/>
          </a:ln>
        </p:spPr>
        <p:txBody>
          <a:bodyPr wrap="none" lIns="90488" tIns="44450" rIns="90488" bIns="44450">
            <a:spAutoFit/>
          </a:bodyPr>
          <a:lstStyle/>
          <a:p>
            <a:pPr>
              <a:buClr>
                <a:schemeClr val="accent1"/>
              </a:buClr>
            </a:pPr>
            <a:r>
              <a:rPr lang="en-GB" sz="1600" b="0"/>
              <a:t>T</a:t>
            </a:r>
            <a:r>
              <a:rPr lang="en-GB" sz="1600" b="0" baseline="-25000"/>
              <a:t>1</a:t>
            </a:r>
            <a:r>
              <a:rPr lang="en-GB" sz="1600" b="0"/>
              <a:t> TIME</a:t>
            </a:r>
          </a:p>
        </p:txBody>
      </p:sp>
      <p:sp>
        <p:nvSpPr>
          <p:cNvPr id="389132" name="Rectangle 12"/>
          <p:cNvSpPr>
            <a:spLocks noChangeArrowheads="1"/>
          </p:cNvSpPr>
          <p:nvPr/>
        </p:nvSpPr>
        <p:spPr bwMode="auto">
          <a:xfrm>
            <a:off x="2151063" y="3262313"/>
            <a:ext cx="576262" cy="333375"/>
          </a:xfrm>
          <a:prstGeom prst="rect">
            <a:avLst/>
          </a:prstGeom>
          <a:noFill/>
          <a:ln w="12700">
            <a:noFill/>
            <a:miter lim="800000"/>
            <a:headEnd/>
            <a:tailEnd/>
          </a:ln>
        </p:spPr>
        <p:txBody>
          <a:bodyPr wrap="none" lIns="90488" tIns="44450" rIns="90488" bIns="44450">
            <a:spAutoFit/>
          </a:bodyPr>
          <a:lstStyle/>
          <a:p>
            <a:pPr>
              <a:buClr>
                <a:schemeClr val="accent1"/>
              </a:buClr>
            </a:pPr>
            <a:r>
              <a:rPr lang="en-GB" sz="1600" b="0"/>
              <a:t>0.26</a:t>
            </a:r>
          </a:p>
        </p:txBody>
      </p:sp>
      <p:sp>
        <p:nvSpPr>
          <p:cNvPr id="389133" name="Rectangle 13"/>
          <p:cNvSpPr>
            <a:spLocks noChangeArrowheads="1"/>
          </p:cNvSpPr>
          <p:nvPr/>
        </p:nvSpPr>
        <p:spPr bwMode="auto">
          <a:xfrm>
            <a:off x="2151063" y="2628900"/>
            <a:ext cx="576262" cy="333375"/>
          </a:xfrm>
          <a:prstGeom prst="rect">
            <a:avLst/>
          </a:prstGeom>
          <a:noFill/>
          <a:ln w="12700">
            <a:noFill/>
            <a:miter lim="800000"/>
            <a:headEnd/>
            <a:tailEnd/>
          </a:ln>
        </p:spPr>
        <p:txBody>
          <a:bodyPr wrap="none" lIns="90488" tIns="44450" rIns="90488" bIns="44450">
            <a:spAutoFit/>
          </a:bodyPr>
          <a:lstStyle/>
          <a:p>
            <a:pPr>
              <a:buClr>
                <a:schemeClr val="accent1"/>
              </a:buClr>
            </a:pPr>
            <a:r>
              <a:rPr lang="en-GB" sz="1600" b="0"/>
              <a:t>0.73</a:t>
            </a:r>
          </a:p>
        </p:txBody>
      </p:sp>
      <p:sp>
        <p:nvSpPr>
          <p:cNvPr id="389134" name="Rectangle 14"/>
          <p:cNvSpPr>
            <a:spLocks noChangeArrowheads="1"/>
          </p:cNvSpPr>
          <p:nvPr/>
        </p:nvSpPr>
        <p:spPr bwMode="auto">
          <a:xfrm>
            <a:off x="2151063" y="2344738"/>
            <a:ext cx="576262" cy="333375"/>
          </a:xfrm>
          <a:prstGeom prst="rect">
            <a:avLst/>
          </a:prstGeom>
          <a:noFill/>
          <a:ln w="12700">
            <a:noFill/>
            <a:miter lim="800000"/>
            <a:headEnd/>
            <a:tailEnd/>
          </a:ln>
        </p:spPr>
        <p:txBody>
          <a:bodyPr wrap="none" lIns="90488" tIns="44450" rIns="90488" bIns="44450">
            <a:spAutoFit/>
          </a:bodyPr>
          <a:lstStyle/>
          <a:p>
            <a:pPr>
              <a:buClr>
                <a:schemeClr val="accent1"/>
              </a:buClr>
            </a:pPr>
            <a:r>
              <a:rPr lang="en-GB" sz="1600" b="0"/>
              <a:t>0.90</a:t>
            </a:r>
          </a:p>
        </p:txBody>
      </p:sp>
      <p:sp>
        <p:nvSpPr>
          <p:cNvPr id="389135" name="Line 15"/>
          <p:cNvSpPr>
            <a:spLocks noChangeShapeType="1"/>
          </p:cNvSpPr>
          <p:nvPr/>
        </p:nvSpPr>
        <p:spPr bwMode="auto">
          <a:xfrm>
            <a:off x="2725738" y="5162550"/>
            <a:ext cx="4964112" cy="0"/>
          </a:xfrm>
          <a:prstGeom prst="line">
            <a:avLst/>
          </a:prstGeom>
          <a:noFill/>
          <a:ln w="12700">
            <a:solidFill>
              <a:schemeClr val="tx1"/>
            </a:solidFill>
            <a:round/>
            <a:headEnd/>
            <a:tailEnd type="triangle" w="med" len="med"/>
          </a:ln>
        </p:spPr>
        <p:txBody>
          <a:bodyPr wrap="none" anchor="ctr"/>
          <a:lstStyle/>
          <a:p>
            <a:endParaRPr lang="en-GB"/>
          </a:p>
        </p:txBody>
      </p:sp>
      <p:sp>
        <p:nvSpPr>
          <p:cNvPr id="389136" name="Line 16"/>
          <p:cNvSpPr>
            <a:spLocks noChangeShapeType="1"/>
          </p:cNvSpPr>
          <p:nvPr/>
        </p:nvSpPr>
        <p:spPr bwMode="auto">
          <a:xfrm>
            <a:off x="2725738" y="3435350"/>
            <a:ext cx="1090612" cy="0"/>
          </a:xfrm>
          <a:prstGeom prst="line">
            <a:avLst/>
          </a:prstGeom>
          <a:noFill/>
          <a:ln w="12700">
            <a:solidFill>
              <a:schemeClr val="tx1"/>
            </a:solidFill>
            <a:prstDash val="dash"/>
            <a:round/>
            <a:headEnd/>
            <a:tailEnd/>
          </a:ln>
        </p:spPr>
        <p:txBody>
          <a:bodyPr wrap="none" anchor="ctr"/>
          <a:lstStyle/>
          <a:p>
            <a:endParaRPr lang="en-GB"/>
          </a:p>
        </p:txBody>
      </p:sp>
      <p:sp>
        <p:nvSpPr>
          <p:cNvPr id="389137" name="Line 17"/>
          <p:cNvSpPr>
            <a:spLocks noChangeShapeType="1"/>
          </p:cNvSpPr>
          <p:nvPr/>
        </p:nvSpPr>
        <p:spPr bwMode="auto">
          <a:xfrm>
            <a:off x="3822700" y="3441700"/>
            <a:ext cx="0" cy="1714500"/>
          </a:xfrm>
          <a:prstGeom prst="line">
            <a:avLst/>
          </a:prstGeom>
          <a:noFill/>
          <a:ln w="12700">
            <a:solidFill>
              <a:schemeClr val="tx1"/>
            </a:solidFill>
            <a:prstDash val="dash"/>
            <a:round/>
            <a:headEnd/>
            <a:tailEnd/>
          </a:ln>
        </p:spPr>
        <p:txBody>
          <a:bodyPr wrap="none" anchor="ctr"/>
          <a:lstStyle/>
          <a:p>
            <a:endParaRPr lang="en-GB"/>
          </a:p>
        </p:txBody>
      </p:sp>
      <p:sp>
        <p:nvSpPr>
          <p:cNvPr id="389138" name="Line 18"/>
          <p:cNvSpPr>
            <a:spLocks noChangeShapeType="1"/>
          </p:cNvSpPr>
          <p:nvPr/>
        </p:nvSpPr>
        <p:spPr bwMode="auto">
          <a:xfrm flipV="1">
            <a:off x="4926013" y="2784475"/>
            <a:ext cx="0" cy="2384425"/>
          </a:xfrm>
          <a:prstGeom prst="line">
            <a:avLst/>
          </a:prstGeom>
          <a:noFill/>
          <a:ln w="12700">
            <a:solidFill>
              <a:schemeClr val="tx1"/>
            </a:solidFill>
            <a:prstDash val="dash"/>
            <a:round/>
            <a:headEnd/>
            <a:tailEnd/>
          </a:ln>
        </p:spPr>
        <p:txBody>
          <a:bodyPr wrap="none" anchor="ctr"/>
          <a:lstStyle/>
          <a:p>
            <a:endParaRPr lang="en-GB"/>
          </a:p>
        </p:txBody>
      </p:sp>
      <p:sp>
        <p:nvSpPr>
          <p:cNvPr id="389139" name="Line 19"/>
          <p:cNvSpPr>
            <a:spLocks noChangeShapeType="1"/>
          </p:cNvSpPr>
          <p:nvPr/>
        </p:nvSpPr>
        <p:spPr bwMode="auto">
          <a:xfrm flipH="1">
            <a:off x="2801938" y="2790825"/>
            <a:ext cx="2130425" cy="0"/>
          </a:xfrm>
          <a:prstGeom prst="line">
            <a:avLst/>
          </a:prstGeom>
          <a:noFill/>
          <a:ln w="12700">
            <a:solidFill>
              <a:schemeClr val="tx1"/>
            </a:solidFill>
            <a:prstDash val="dash"/>
            <a:round/>
            <a:headEnd/>
            <a:tailEnd/>
          </a:ln>
        </p:spPr>
        <p:txBody>
          <a:bodyPr wrap="none" anchor="ctr"/>
          <a:lstStyle/>
          <a:p>
            <a:endParaRPr lang="en-GB"/>
          </a:p>
        </p:txBody>
      </p:sp>
      <p:grpSp>
        <p:nvGrpSpPr>
          <p:cNvPr id="389140" name="Group 20"/>
          <p:cNvGrpSpPr>
            <a:grpSpLocks/>
          </p:cNvGrpSpPr>
          <p:nvPr/>
        </p:nvGrpSpPr>
        <p:grpSpPr bwMode="auto">
          <a:xfrm>
            <a:off x="3822700" y="5145088"/>
            <a:ext cx="3317875" cy="88900"/>
            <a:chOff x="2408" y="3241"/>
            <a:chExt cx="2090" cy="56"/>
          </a:xfrm>
        </p:grpSpPr>
        <p:sp>
          <p:nvSpPr>
            <p:cNvPr id="389160" name="Line 21"/>
            <p:cNvSpPr>
              <a:spLocks noChangeShapeType="1"/>
            </p:cNvSpPr>
            <p:nvPr/>
          </p:nvSpPr>
          <p:spPr bwMode="auto">
            <a:xfrm>
              <a:off x="2408" y="3256"/>
              <a:ext cx="0" cy="41"/>
            </a:xfrm>
            <a:prstGeom prst="line">
              <a:avLst/>
            </a:prstGeom>
            <a:noFill/>
            <a:ln w="12700">
              <a:solidFill>
                <a:schemeClr val="tx1"/>
              </a:solidFill>
              <a:round/>
              <a:headEnd/>
              <a:tailEnd/>
            </a:ln>
          </p:spPr>
          <p:txBody>
            <a:bodyPr wrap="none" anchor="ctr"/>
            <a:lstStyle/>
            <a:p>
              <a:endParaRPr lang="en-GB"/>
            </a:p>
          </p:txBody>
        </p:sp>
        <p:sp>
          <p:nvSpPr>
            <p:cNvPr id="389161" name="Line 22"/>
            <p:cNvSpPr>
              <a:spLocks noChangeShapeType="1"/>
            </p:cNvSpPr>
            <p:nvPr/>
          </p:nvSpPr>
          <p:spPr bwMode="auto">
            <a:xfrm>
              <a:off x="3103" y="3256"/>
              <a:ext cx="0" cy="41"/>
            </a:xfrm>
            <a:prstGeom prst="line">
              <a:avLst/>
            </a:prstGeom>
            <a:noFill/>
            <a:ln w="12700">
              <a:solidFill>
                <a:schemeClr val="tx1"/>
              </a:solidFill>
              <a:round/>
              <a:headEnd/>
              <a:tailEnd/>
            </a:ln>
          </p:spPr>
          <p:txBody>
            <a:bodyPr wrap="none" anchor="ctr"/>
            <a:lstStyle/>
            <a:p>
              <a:endParaRPr lang="en-GB"/>
            </a:p>
          </p:txBody>
        </p:sp>
        <p:sp>
          <p:nvSpPr>
            <p:cNvPr id="389162" name="Line 23"/>
            <p:cNvSpPr>
              <a:spLocks noChangeShapeType="1"/>
            </p:cNvSpPr>
            <p:nvPr/>
          </p:nvSpPr>
          <p:spPr bwMode="auto">
            <a:xfrm>
              <a:off x="3803" y="3256"/>
              <a:ext cx="0" cy="41"/>
            </a:xfrm>
            <a:prstGeom prst="line">
              <a:avLst/>
            </a:prstGeom>
            <a:noFill/>
            <a:ln w="12700">
              <a:solidFill>
                <a:schemeClr val="tx1"/>
              </a:solidFill>
              <a:round/>
              <a:headEnd/>
              <a:tailEnd/>
            </a:ln>
          </p:spPr>
          <p:txBody>
            <a:bodyPr wrap="none" anchor="ctr"/>
            <a:lstStyle/>
            <a:p>
              <a:endParaRPr lang="en-GB"/>
            </a:p>
          </p:txBody>
        </p:sp>
        <p:sp>
          <p:nvSpPr>
            <p:cNvPr id="389163" name="Line 24"/>
            <p:cNvSpPr>
              <a:spLocks noChangeShapeType="1"/>
            </p:cNvSpPr>
            <p:nvPr/>
          </p:nvSpPr>
          <p:spPr bwMode="auto">
            <a:xfrm>
              <a:off x="4498" y="3256"/>
              <a:ext cx="0" cy="41"/>
            </a:xfrm>
            <a:prstGeom prst="line">
              <a:avLst/>
            </a:prstGeom>
            <a:noFill/>
            <a:ln w="12700">
              <a:solidFill>
                <a:schemeClr val="tx1"/>
              </a:solidFill>
              <a:round/>
              <a:headEnd/>
              <a:tailEnd/>
            </a:ln>
          </p:spPr>
          <p:txBody>
            <a:bodyPr wrap="none" anchor="ctr"/>
            <a:lstStyle/>
            <a:p>
              <a:endParaRPr lang="en-GB"/>
            </a:p>
          </p:txBody>
        </p:sp>
        <p:sp>
          <p:nvSpPr>
            <p:cNvPr id="389164" name="Line 25"/>
            <p:cNvSpPr>
              <a:spLocks noChangeShapeType="1"/>
            </p:cNvSpPr>
            <p:nvPr/>
          </p:nvSpPr>
          <p:spPr bwMode="auto">
            <a:xfrm flipV="1">
              <a:off x="3803" y="3241"/>
              <a:ext cx="0" cy="15"/>
            </a:xfrm>
            <a:prstGeom prst="line">
              <a:avLst/>
            </a:prstGeom>
            <a:noFill/>
            <a:ln w="12700">
              <a:solidFill>
                <a:schemeClr val="tx1"/>
              </a:solidFill>
              <a:round/>
              <a:headEnd/>
              <a:tailEnd/>
            </a:ln>
          </p:spPr>
          <p:txBody>
            <a:bodyPr wrap="none" anchor="ctr"/>
            <a:lstStyle/>
            <a:p>
              <a:endParaRPr lang="en-GB"/>
            </a:p>
          </p:txBody>
        </p:sp>
      </p:grpSp>
      <p:sp>
        <p:nvSpPr>
          <p:cNvPr id="389141" name="Line 26"/>
          <p:cNvSpPr>
            <a:spLocks noChangeShapeType="1"/>
          </p:cNvSpPr>
          <p:nvPr/>
        </p:nvSpPr>
        <p:spPr bwMode="auto">
          <a:xfrm flipV="1">
            <a:off x="6037263" y="2520950"/>
            <a:ext cx="0" cy="2647950"/>
          </a:xfrm>
          <a:prstGeom prst="line">
            <a:avLst/>
          </a:prstGeom>
          <a:noFill/>
          <a:ln w="12700">
            <a:solidFill>
              <a:schemeClr val="tx1"/>
            </a:solidFill>
            <a:prstDash val="dash"/>
            <a:round/>
            <a:headEnd/>
            <a:tailEnd/>
          </a:ln>
        </p:spPr>
        <p:txBody>
          <a:bodyPr wrap="none" anchor="ctr"/>
          <a:lstStyle/>
          <a:p>
            <a:endParaRPr lang="en-GB"/>
          </a:p>
        </p:txBody>
      </p:sp>
      <p:sp>
        <p:nvSpPr>
          <p:cNvPr id="389142" name="Line 27"/>
          <p:cNvSpPr>
            <a:spLocks noChangeShapeType="1"/>
          </p:cNvSpPr>
          <p:nvPr/>
        </p:nvSpPr>
        <p:spPr bwMode="auto">
          <a:xfrm flipH="1">
            <a:off x="2773363" y="2522538"/>
            <a:ext cx="3260725" cy="0"/>
          </a:xfrm>
          <a:prstGeom prst="line">
            <a:avLst/>
          </a:prstGeom>
          <a:noFill/>
          <a:ln w="12700">
            <a:solidFill>
              <a:schemeClr val="tx1"/>
            </a:solidFill>
            <a:prstDash val="dash"/>
            <a:round/>
            <a:headEnd/>
            <a:tailEnd/>
          </a:ln>
        </p:spPr>
        <p:txBody>
          <a:bodyPr wrap="none" anchor="ctr"/>
          <a:lstStyle/>
          <a:p>
            <a:endParaRPr lang="en-GB"/>
          </a:p>
        </p:txBody>
      </p:sp>
      <p:sp>
        <p:nvSpPr>
          <p:cNvPr id="389143" name="Rectangle 28"/>
          <p:cNvSpPr>
            <a:spLocks noChangeArrowheads="1"/>
          </p:cNvSpPr>
          <p:nvPr/>
        </p:nvSpPr>
        <p:spPr bwMode="auto">
          <a:xfrm>
            <a:off x="2141538" y="2101850"/>
            <a:ext cx="576262" cy="333375"/>
          </a:xfrm>
          <a:prstGeom prst="rect">
            <a:avLst/>
          </a:prstGeom>
          <a:noFill/>
          <a:ln w="12700">
            <a:noFill/>
            <a:miter lim="800000"/>
            <a:headEnd/>
            <a:tailEnd/>
          </a:ln>
        </p:spPr>
        <p:txBody>
          <a:bodyPr wrap="none" lIns="90488" tIns="44450" rIns="90488" bIns="44450">
            <a:spAutoFit/>
          </a:bodyPr>
          <a:lstStyle/>
          <a:p>
            <a:pPr>
              <a:buClr>
                <a:schemeClr val="accent1"/>
              </a:buClr>
            </a:pPr>
            <a:r>
              <a:rPr lang="en-GB" sz="1600" b="0"/>
              <a:t>1.00</a:t>
            </a:r>
          </a:p>
        </p:txBody>
      </p:sp>
      <p:sp>
        <p:nvSpPr>
          <p:cNvPr id="389144" name="Line 29"/>
          <p:cNvSpPr>
            <a:spLocks noChangeShapeType="1"/>
          </p:cNvSpPr>
          <p:nvPr/>
        </p:nvSpPr>
        <p:spPr bwMode="auto">
          <a:xfrm>
            <a:off x="2657475" y="2400300"/>
            <a:ext cx="125413" cy="0"/>
          </a:xfrm>
          <a:prstGeom prst="line">
            <a:avLst/>
          </a:prstGeom>
          <a:noFill/>
          <a:ln w="12700">
            <a:solidFill>
              <a:schemeClr val="tx1"/>
            </a:solidFill>
            <a:round/>
            <a:headEnd/>
            <a:tailEnd/>
          </a:ln>
        </p:spPr>
        <p:txBody>
          <a:bodyPr wrap="none" anchor="ctr"/>
          <a:lstStyle/>
          <a:p>
            <a:endParaRPr lang="en-GB"/>
          </a:p>
        </p:txBody>
      </p:sp>
      <p:sp>
        <p:nvSpPr>
          <p:cNvPr id="389145" name="Line 30"/>
          <p:cNvSpPr>
            <a:spLocks noChangeShapeType="1"/>
          </p:cNvSpPr>
          <p:nvPr/>
        </p:nvSpPr>
        <p:spPr bwMode="auto">
          <a:xfrm>
            <a:off x="2725738" y="3795713"/>
            <a:ext cx="4964112" cy="0"/>
          </a:xfrm>
          <a:prstGeom prst="line">
            <a:avLst/>
          </a:prstGeom>
          <a:noFill/>
          <a:ln w="12700">
            <a:solidFill>
              <a:schemeClr val="tx1"/>
            </a:solidFill>
            <a:round/>
            <a:headEnd/>
            <a:tailEnd type="triangle" w="med" len="med"/>
          </a:ln>
        </p:spPr>
        <p:txBody>
          <a:bodyPr wrap="none" anchor="ctr"/>
          <a:lstStyle/>
          <a:p>
            <a:endParaRPr lang="en-GB"/>
          </a:p>
        </p:txBody>
      </p:sp>
      <p:sp>
        <p:nvSpPr>
          <p:cNvPr id="389146" name="Rectangle 31"/>
          <p:cNvSpPr>
            <a:spLocks noChangeArrowheads="1"/>
          </p:cNvSpPr>
          <p:nvPr/>
        </p:nvSpPr>
        <p:spPr bwMode="auto">
          <a:xfrm>
            <a:off x="2424113" y="3652838"/>
            <a:ext cx="293687" cy="333375"/>
          </a:xfrm>
          <a:prstGeom prst="rect">
            <a:avLst/>
          </a:prstGeom>
          <a:noFill/>
          <a:ln w="12700">
            <a:noFill/>
            <a:miter lim="800000"/>
            <a:headEnd/>
            <a:tailEnd/>
          </a:ln>
        </p:spPr>
        <p:txBody>
          <a:bodyPr wrap="none" lIns="90488" tIns="44450" rIns="90488" bIns="44450">
            <a:spAutoFit/>
          </a:bodyPr>
          <a:lstStyle/>
          <a:p>
            <a:pPr>
              <a:buClr>
                <a:schemeClr val="accent1"/>
              </a:buClr>
            </a:pPr>
            <a:r>
              <a:rPr lang="en-GB" sz="1600" b="0"/>
              <a:t>0</a:t>
            </a:r>
          </a:p>
        </p:txBody>
      </p:sp>
      <p:sp>
        <p:nvSpPr>
          <p:cNvPr id="389147" name="Rectangle 32"/>
          <p:cNvSpPr>
            <a:spLocks noChangeArrowheads="1"/>
          </p:cNvSpPr>
          <p:nvPr/>
        </p:nvSpPr>
        <p:spPr bwMode="auto">
          <a:xfrm>
            <a:off x="2424113" y="5203825"/>
            <a:ext cx="488950" cy="333375"/>
          </a:xfrm>
          <a:prstGeom prst="rect">
            <a:avLst/>
          </a:prstGeom>
          <a:noFill/>
          <a:ln w="12700">
            <a:noFill/>
            <a:miter lim="800000"/>
            <a:headEnd/>
            <a:tailEnd/>
          </a:ln>
        </p:spPr>
        <p:txBody>
          <a:bodyPr wrap="none" lIns="90488" tIns="44450" rIns="90488" bIns="44450">
            <a:spAutoFit/>
          </a:bodyPr>
          <a:lstStyle/>
          <a:p>
            <a:pPr>
              <a:buClr>
                <a:schemeClr val="accent1"/>
              </a:buClr>
            </a:pPr>
            <a:r>
              <a:rPr lang="en-GB" sz="1600" b="0"/>
              <a:t>-M</a:t>
            </a:r>
            <a:r>
              <a:rPr lang="en-GB" sz="1600" b="0" baseline="-25000"/>
              <a:t>z</a:t>
            </a:r>
          </a:p>
        </p:txBody>
      </p:sp>
      <p:sp>
        <p:nvSpPr>
          <p:cNvPr id="389148" name="Rectangle 33"/>
          <p:cNvSpPr>
            <a:spLocks noChangeArrowheads="1"/>
          </p:cNvSpPr>
          <p:nvPr/>
        </p:nvSpPr>
        <p:spPr bwMode="auto">
          <a:xfrm>
            <a:off x="2374900" y="1782763"/>
            <a:ext cx="539750" cy="333375"/>
          </a:xfrm>
          <a:prstGeom prst="rect">
            <a:avLst/>
          </a:prstGeom>
          <a:noFill/>
          <a:ln w="12700">
            <a:noFill/>
            <a:miter lim="800000"/>
            <a:headEnd/>
            <a:tailEnd/>
          </a:ln>
        </p:spPr>
        <p:txBody>
          <a:bodyPr wrap="none" lIns="90488" tIns="44450" rIns="90488" bIns="44450">
            <a:spAutoFit/>
          </a:bodyPr>
          <a:lstStyle/>
          <a:p>
            <a:pPr>
              <a:buClr>
                <a:schemeClr val="accent1"/>
              </a:buClr>
            </a:pPr>
            <a:r>
              <a:rPr lang="en-GB" sz="1600" b="0"/>
              <a:t>+M</a:t>
            </a:r>
            <a:r>
              <a:rPr lang="en-GB" sz="1600" b="0" baseline="-25000"/>
              <a:t>z</a:t>
            </a:r>
          </a:p>
        </p:txBody>
      </p:sp>
      <p:sp>
        <p:nvSpPr>
          <p:cNvPr id="389149" name="Line 34"/>
          <p:cNvSpPr>
            <a:spLocks noChangeShapeType="1"/>
          </p:cNvSpPr>
          <p:nvPr/>
        </p:nvSpPr>
        <p:spPr bwMode="auto">
          <a:xfrm flipV="1">
            <a:off x="3276600" y="4052888"/>
            <a:ext cx="0" cy="1125537"/>
          </a:xfrm>
          <a:prstGeom prst="line">
            <a:avLst/>
          </a:prstGeom>
          <a:noFill/>
          <a:ln w="12700">
            <a:solidFill>
              <a:schemeClr val="tx1"/>
            </a:solidFill>
            <a:prstDash val="dash"/>
            <a:round/>
            <a:headEnd/>
            <a:tailEnd/>
          </a:ln>
        </p:spPr>
        <p:txBody>
          <a:bodyPr wrap="none" anchor="ctr"/>
          <a:lstStyle/>
          <a:p>
            <a:endParaRPr lang="en-GB"/>
          </a:p>
        </p:txBody>
      </p:sp>
      <p:sp>
        <p:nvSpPr>
          <p:cNvPr id="389150" name="Line 35"/>
          <p:cNvSpPr>
            <a:spLocks noChangeShapeType="1"/>
          </p:cNvSpPr>
          <p:nvPr/>
        </p:nvSpPr>
        <p:spPr bwMode="auto">
          <a:xfrm flipH="1">
            <a:off x="2703513" y="4059238"/>
            <a:ext cx="579437" cy="0"/>
          </a:xfrm>
          <a:prstGeom prst="line">
            <a:avLst/>
          </a:prstGeom>
          <a:noFill/>
          <a:ln w="12700">
            <a:solidFill>
              <a:schemeClr val="tx1"/>
            </a:solidFill>
            <a:prstDash val="dash"/>
            <a:round/>
            <a:headEnd/>
            <a:tailEnd/>
          </a:ln>
        </p:spPr>
        <p:txBody>
          <a:bodyPr wrap="none" anchor="ctr"/>
          <a:lstStyle/>
          <a:p>
            <a:endParaRPr lang="en-GB"/>
          </a:p>
        </p:txBody>
      </p:sp>
      <p:sp>
        <p:nvSpPr>
          <p:cNvPr id="389151" name="Rectangle 36"/>
          <p:cNvSpPr>
            <a:spLocks noChangeArrowheads="1"/>
          </p:cNvSpPr>
          <p:nvPr/>
        </p:nvSpPr>
        <p:spPr bwMode="auto">
          <a:xfrm>
            <a:off x="3028950" y="5194300"/>
            <a:ext cx="463550" cy="333375"/>
          </a:xfrm>
          <a:prstGeom prst="rect">
            <a:avLst/>
          </a:prstGeom>
          <a:noFill/>
          <a:ln w="12700">
            <a:noFill/>
            <a:miter lim="800000"/>
            <a:headEnd/>
            <a:tailEnd/>
          </a:ln>
        </p:spPr>
        <p:txBody>
          <a:bodyPr wrap="none" lIns="90488" tIns="44450" rIns="90488" bIns="44450">
            <a:spAutoFit/>
          </a:bodyPr>
          <a:lstStyle/>
          <a:p>
            <a:pPr>
              <a:buClr>
                <a:schemeClr val="accent1"/>
              </a:buClr>
            </a:pPr>
            <a:r>
              <a:rPr lang="en-GB" sz="1600" b="0"/>
              <a:t>0.5</a:t>
            </a:r>
          </a:p>
        </p:txBody>
      </p:sp>
      <p:sp>
        <p:nvSpPr>
          <p:cNvPr id="389152" name="Rectangle 37"/>
          <p:cNvSpPr>
            <a:spLocks noChangeArrowheads="1"/>
          </p:cNvSpPr>
          <p:nvPr/>
        </p:nvSpPr>
        <p:spPr bwMode="auto">
          <a:xfrm>
            <a:off x="2082800" y="3887788"/>
            <a:ext cx="644525" cy="333375"/>
          </a:xfrm>
          <a:prstGeom prst="rect">
            <a:avLst/>
          </a:prstGeom>
          <a:noFill/>
          <a:ln w="12700">
            <a:noFill/>
            <a:miter lim="800000"/>
            <a:headEnd/>
            <a:tailEnd/>
          </a:ln>
        </p:spPr>
        <p:txBody>
          <a:bodyPr wrap="none" lIns="90488" tIns="44450" rIns="90488" bIns="44450">
            <a:spAutoFit/>
          </a:bodyPr>
          <a:lstStyle/>
          <a:p>
            <a:pPr>
              <a:buClr>
                <a:schemeClr val="accent1"/>
              </a:buClr>
            </a:pPr>
            <a:r>
              <a:rPr lang="en-GB" sz="1600" b="0"/>
              <a:t>-0.21</a:t>
            </a:r>
          </a:p>
        </p:txBody>
      </p:sp>
      <p:sp>
        <p:nvSpPr>
          <p:cNvPr id="389153" name="Rectangle 38"/>
          <p:cNvSpPr>
            <a:spLocks noChangeArrowheads="1"/>
          </p:cNvSpPr>
          <p:nvPr/>
        </p:nvSpPr>
        <p:spPr bwMode="auto">
          <a:xfrm>
            <a:off x="2082800" y="4930775"/>
            <a:ext cx="644525" cy="333375"/>
          </a:xfrm>
          <a:prstGeom prst="rect">
            <a:avLst/>
          </a:prstGeom>
          <a:noFill/>
          <a:ln w="12700">
            <a:noFill/>
            <a:miter lim="800000"/>
            <a:headEnd/>
            <a:tailEnd/>
          </a:ln>
        </p:spPr>
        <p:txBody>
          <a:bodyPr wrap="none" lIns="90488" tIns="44450" rIns="90488" bIns="44450">
            <a:spAutoFit/>
          </a:bodyPr>
          <a:lstStyle/>
          <a:p>
            <a:pPr>
              <a:buClr>
                <a:schemeClr val="accent1"/>
              </a:buClr>
            </a:pPr>
            <a:r>
              <a:rPr lang="en-GB" sz="1600" b="0"/>
              <a:t>-1.00</a:t>
            </a:r>
          </a:p>
        </p:txBody>
      </p:sp>
      <p:sp>
        <p:nvSpPr>
          <p:cNvPr id="389154" name="Line 39"/>
          <p:cNvSpPr>
            <a:spLocks noChangeShapeType="1"/>
          </p:cNvSpPr>
          <p:nvPr/>
        </p:nvSpPr>
        <p:spPr bwMode="auto">
          <a:xfrm>
            <a:off x="2657475" y="4059238"/>
            <a:ext cx="85725" cy="0"/>
          </a:xfrm>
          <a:prstGeom prst="line">
            <a:avLst/>
          </a:prstGeom>
          <a:noFill/>
          <a:ln w="12700">
            <a:solidFill>
              <a:schemeClr val="tx1"/>
            </a:solidFill>
            <a:round/>
            <a:headEnd/>
            <a:tailEnd/>
          </a:ln>
        </p:spPr>
        <p:txBody>
          <a:bodyPr wrap="none" anchor="ctr"/>
          <a:lstStyle/>
          <a:p>
            <a:endParaRPr lang="en-GB"/>
          </a:p>
        </p:txBody>
      </p:sp>
      <p:sp>
        <p:nvSpPr>
          <p:cNvPr id="389155" name="Rectangle 40"/>
          <p:cNvSpPr>
            <a:spLocks noChangeArrowheads="1"/>
          </p:cNvSpPr>
          <p:nvPr/>
        </p:nvSpPr>
        <p:spPr bwMode="auto">
          <a:xfrm rot="-5400000">
            <a:off x="229394" y="3528219"/>
            <a:ext cx="3319463" cy="333375"/>
          </a:xfrm>
          <a:prstGeom prst="rect">
            <a:avLst/>
          </a:prstGeom>
          <a:noFill/>
          <a:ln w="12700">
            <a:noFill/>
            <a:miter lim="800000"/>
            <a:headEnd/>
            <a:tailEnd/>
          </a:ln>
        </p:spPr>
        <p:txBody>
          <a:bodyPr wrap="none" lIns="90488" tIns="44450" rIns="90488" bIns="44450">
            <a:spAutoFit/>
          </a:bodyPr>
          <a:lstStyle/>
          <a:p>
            <a:pPr>
              <a:buClr>
                <a:schemeClr val="accent1"/>
              </a:buClr>
            </a:pPr>
            <a:r>
              <a:rPr lang="en-GB" sz="1600" b="0"/>
              <a:t>MAGNETIZATION ALONG Z AXIS</a:t>
            </a:r>
          </a:p>
        </p:txBody>
      </p:sp>
      <p:sp>
        <p:nvSpPr>
          <p:cNvPr id="389156" name="Freeform 41"/>
          <p:cNvSpPr>
            <a:spLocks/>
          </p:cNvSpPr>
          <p:nvPr/>
        </p:nvSpPr>
        <p:spPr bwMode="auto">
          <a:xfrm>
            <a:off x="2717800" y="2451100"/>
            <a:ext cx="4700588" cy="2706688"/>
          </a:xfrm>
          <a:custGeom>
            <a:avLst/>
            <a:gdLst>
              <a:gd name="T0" fmla="*/ 0 w 2961"/>
              <a:gd name="T1" fmla="*/ 2705101 h 1705"/>
              <a:gd name="T2" fmla="*/ 25400 w 2961"/>
              <a:gd name="T3" fmla="*/ 2622551 h 1705"/>
              <a:gd name="T4" fmla="*/ 69850 w 2961"/>
              <a:gd name="T5" fmla="*/ 2520951 h 1705"/>
              <a:gd name="T6" fmla="*/ 114300 w 2961"/>
              <a:gd name="T7" fmla="*/ 2413001 h 1705"/>
              <a:gd name="T8" fmla="*/ 165100 w 2961"/>
              <a:gd name="T9" fmla="*/ 2298701 h 1705"/>
              <a:gd name="T10" fmla="*/ 215900 w 2961"/>
              <a:gd name="T11" fmla="*/ 2197101 h 1705"/>
              <a:gd name="T12" fmla="*/ 279400 w 2961"/>
              <a:gd name="T13" fmla="*/ 2070101 h 1705"/>
              <a:gd name="T14" fmla="*/ 342900 w 2961"/>
              <a:gd name="T15" fmla="*/ 1955801 h 1705"/>
              <a:gd name="T16" fmla="*/ 406400 w 2961"/>
              <a:gd name="T17" fmla="*/ 1841501 h 1705"/>
              <a:gd name="T18" fmla="*/ 476250 w 2961"/>
              <a:gd name="T19" fmla="*/ 1733551 h 1705"/>
              <a:gd name="T20" fmla="*/ 546100 w 2961"/>
              <a:gd name="T21" fmla="*/ 1612900 h 1705"/>
              <a:gd name="T22" fmla="*/ 628650 w 2961"/>
              <a:gd name="T23" fmla="*/ 1504950 h 1705"/>
              <a:gd name="T24" fmla="*/ 704850 w 2961"/>
              <a:gd name="T25" fmla="*/ 1409700 h 1705"/>
              <a:gd name="T26" fmla="*/ 793750 w 2961"/>
              <a:gd name="T27" fmla="*/ 1308100 h 1705"/>
              <a:gd name="T28" fmla="*/ 908050 w 2961"/>
              <a:gd name="T29" fmla="*/ 1181100 h 1705"/>
              <a:gd name="T30" fmla="*/ 990600 w 2961"/>
              <a:gd name="T31" fmla="*/ 1092200 h 1705"/>
              <a:gd name="T32" fmla="*/ 1111250 w 2961"/>
              <a:gd name="T33" fmla="*/ 990600 h 1705"/>
              <a:gd name="T34" fmla="*/ 1231900 w 2961"/>
              <a:gd name="T35" fmla="*/ 882650 h 1705"/>
              <a:gd name="T36" fmla="*/ 1358900 w 2961"/>
              <a:gd name="T37" fmla="*/ 781050 h 1705"/>
              <a:gd name="T38" fmla="*/ 1492250 w 2961"/>
              <a:gd name="T39" fmla="*/ 698500 h 1705"/>
              <a:gd name="T40" fmla="*/ 1619250 w 2961"/>
              <a:gd name="T41" fmla="*/ 615950 h 1705"/>
              <a:gd name="T42" fmla="*/ 1758950 w 2961"/>
              <a:gd name="T43" fmla="*/ 533400 h 1705"/>
              <a:gd name="T44" fmla="*/ 1898650 w 2961"/>
              <a:gd name="T45" fmla="*/ 463550 h 1705"/>
              <a:gd name="T46" fmla="*/ 2025650 w 2961"/>
              <a:gd name="T47" fmla="*/ 400050 h 1705"/>
              <a:gd name="T48" fmla="*/ 2197100 w 2961"/>
              <a:gd name="T49" fmla="*/ 336550 h 1705"/>
              <a:gd name="T50" fmla="*/ 2336800 w 2961"/>
              <a:gd name="T51" fmla="*/ 279400 h 1705"/>
              <a:gd name="T52" fmla="*/ 2533650 w 2961"/>
              <a:gd name="T53" fmla="*/ 215900 h 1705"/>
              <a:gd name="T54" fmla="*/ 2686050 w 2961"/>
              <a:gd name="T55" fmla="*/ 184150 h 1705"/>
              <a:gd name="T56" fmla="*/ 2851150 w 2961"/>
              <a:gd name="T57" fmla="*/ 146050 h 1705"/>
              <a:gd name="T58" fmla="*/ 2984500 w 2961"/>
              <a:gd name="T59" fmla="*/ 127000 h 1705"/>
              <a:gd name="T60" fmla="*/ 3168650 w 2961"/>
              <a:gd name="T61" fmla="*/ 101600 h 1705"/>
              <a:gd name="T62" fmla="*/ 3359151 w 2961"/>
              <a:gd name="T63" fmla="*/ 69850 h 1705"/>
              <a:gd name="T64" fmla="*/ 3556001 w 2961"/>
              <a:gd name="T65" fmla="*/ 44450 h 1705"/>
              <a:gd name="T66" fmla="*/ 3746501 w 2961"/>
              <a:gd name="T67" fmla="*/ 25400 h 1705"/>
              <a:gd name="T68" fmla="*/ 4038601 w 2961"/>
              <a:gd name="T69" fmla="*/ 6350 h 1705"/>
              <a:gd name="T70" fmla="*/ 4699001 w 2961"/>
              <a:gd name="T71" fmla="*/ 0 h 170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961"/>
              <a:gd name="T109" fmla="*/ 0 h 1705"/>
              <a:gd name="T110" fmla="*/ 2961 w 2961"/>
              <a:gd name="T111" fmla="*/ 1705 h 170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961" h="1705">
                <a:moveTo>
                  <a:pt x="0" y="1704"/>
                </a:moveTo>
                <a:lnTo>
                  <a:pt x="16" y="1652"/>
                </a:lnTo>
                <a:lnTo>
                  <a:pt x="44" y="1588"/>
                </a:lnTo>
                <a:lnTo>
                  <a:pt x="72" y="1520"/>
                </a:lnTo>
                <a:lnTo>
                  <a:pt x="104" y="1448"/>
                </a:lnTo>
                <a:lnTo>
                  <a:pt x="136" y="1384"/>
                </a:lnTo>
                <a:lnTo>
                  <a:pt x="176" y="1304"/>
                </a:lnTo>
                <a:lnTo>
                  <a:pt x="216" y="1232"/>
                </a:lnTo>
                <a:lnTo>
                  <a:pt x="256" y="1160"/>
                </a:lnTo>
                <a:lnTo>
                  <a:pt x="300" y="1092"/>
                </a:lnTo>
                <a:lnTo>
                  <a:pt x="344" y="1016"/>
                </a:lnTo>
                <a:lnTo>
                  <a:pt x="396" y="948"/>
                </a:lnTo>
                <a:lnTo>
                  <a:pt x="444" y="888"/>
                </a:lnTo>
                <a:lnTo>
                  <a:pt x="500" y="824"/>
                </a:lnTo>
                <a:lnTo>
                  <a:pt x="572" y="744"/>
                </a:lnTo>
                <a:lnTo>
                  <a:pt x="624" y="688"/>
                </a:lnTo>
                <a:lnTo>
                  <a:pt x="700" y="624"/>
                </a:lnTo>
                <a:lnTo>
                  <a:pt x="776" y="556"/>
                </a:lnTo>
                <a:lnTo>
                  <a:pt x="856" y="492"/>
                </a:lnTo>
                <a:lnTo>
                  <a:pt x="940" y="440"/>
                </a:lnTo>
                <a:lnTo>
                  <a:pt x="1020" y="388"/>
                </a:lnTo>
                <a:lnTo>
                  <a:pt x="1108" y="336"/>
                </a:lnTo>
                <a:lnTo>
                  <a:pt x="1196" y="292"/>
                </a:lnTo>
                <a:lnTo>
                  <a:pt x="1276" y="252"/>
                </a:lnTo>
                <a:lnTo>
                  <a:pt x="1384" y="212"/>
                </a:lnTo>
                <a:lnTo>
                  <a:pt x="1472" y="176"/>
                </a:lnTo>
                <a:lnTo>
                  <a:pt x="1596" y="136"/>
                </a:lnTo>
                <a:lnTo>
                  <a:pt x="1692" y="116"/>
                </a:lnTo>
                <a:lnTo>
                  <a:pt x="1796" y="92"/>
                </a:lnTo>
                <a:lnTo>
                  <a:pt x="1880" y="80"/>
                </a:lnTo>
                <a:lnTo>
                  <a:pt x="1996" y="64"/>
                </a:lnTo>
                <a:lnTo>
                  <a:pt x="2116" y="44"/>
                </a:lnTo>
                <a:lnTo>
                  <a:pt x="2240" y="28"/>
                </a:lnTo>
                <a:lnTo>
                  <a:pt x="2360" y="16"/>
                </a:lnTo>
                <a:lnTo>
                  <a:pt x="2544" y="4"/>
                </a:lnTo>
                <a:lnTo>
                  <a:pt x="2960" y="0"/>
                </a:lnTo>
              </a:path>
            </a:pathLst>
          </a:custGeom>
          <a:noFill/>
          <a:ln w="25400" cap="rnd" cmpd="sng">
            <a:solidFill>
              <a:srgbClr val="00FF00"/>
            </a:solidFill>
            <a:prstDash val="solid"/>
            <a:round/>
            <a:headEnd type="none" w="med" len="med"/>
            <a:tailEnd type="none" w="med" len="med"/>
          </a:ln>
        </p:spPr>
        <p:txBody>
          <a:bodyPr/>
          <a:lstStyle/>
          <a:p>
            <a:endParaRPr lang="en-GB"/>
          </a:p>
        </p:txBody>
      </p:sp>
      <p:sp>
        <p:nvSpPr>
          <p:cNvPr id="43" name="Rectangle 36"/>
          <p:cNvSpPr/>
          <p:nvPr/>
        </p:nvSpPr>
        <p:spPr>
          <a:xfrm>
            <a:off x="0" y="6545263"/>
            <a:ext cx="2771775" cy="31273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400" dirty="0"/>
              <a:t>silvia.capuani@roma1.infn.it</a:t>
            </a:r>
          </a:p>
        </p:txBody>
      </p:sp>
      <p:sp>
        <p:nvSpPr>
          <p:cNvPr id="44"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45"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46"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47"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48" name="CasellaDiTesto 47"/>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spTree>
    <p:extLst>
      <p:ext uri="{BB962C8B-B14F-4D97-AF65-F5344CB8AC3E}">
        <p14:creationId xmlns:p14="http://schemas.microsoft.com/office/powerpoint/2010/main" val="2153493640"/>
      </p:ext>
    </p:extLst>
  </p:cSld>
  <p:clrMapOvr>
    <a:masterClrMapping/>
  </p:clrMapOvr>
  <p:transition>
    <p:wipe dir="u"/>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390146" name="Rectangle 2"/>
          <p:cNvSpPr>
            <a:spLocks noGrp="1" noChangeArrowheads="1"/>
          </p:cNvSpPr>
          <p:nvPr>
            <p:ph type="title"/>
          </p:nvPr>
        </p:nvSpPr>
        <p:spPr>
          <a:xfrm>
            <a:off x="467544" y="509589"/>
            <a:ext cx="8229600" cy="1143000"/>
          </a:xfrm>
          <a:noFill/>
        </p:spPr>
        <p:txBody>
          <a:bodyPr lIns="90488" tIns="44450" rIns="90488" bIns="44450" anchor="b"/>
          <a:lstStyle/>
          <a:p>
            <a:r>
              <a:rPr lang="en-GB" sz="3600" dirty="0" smtClean="0"/>
              <a:t>Inversion recovery </a:t>
            </a:r>
            <a:br>
              <a:rPr lang="en-GB" sz="3600" dirty="0" smtClean="0"/>
            </a:br>
            <a:r>
              <a:rPr lang="en-GB" sz="3600" dirty="0" smtClean="0"/>
              <a:t>T1 relaxation after 180° pulse</a:t>
            </a:r>
          </a:p>
        </p:txBody>
      </p:sp>
      <p:sp>
        <p:nvSpPr>
          <p:cNvPr id="390147" name="Line 3"/>
          <p:cNvSpPr>
            <a:spLocks noChangeShapeType="1"/>
          </p:cNvSpPr>
          <p:nvPr/>
        </p:nvSpPr>
        <p:spPr bwMode="auto">
          <a:xfrm flipV="1">
            <a:off x="2719388" y="2393950"/>
            <a:ext cx="0" cy="2774950"/>
          </a:xfrm>
          <a:prstGeom prst="line">
            <a:avLst/>
          </a:prstGeom>
          <a:noFill/>
          <a:ln w="12700">
            <a:solidFill>
              <a:schemeClr val="tx1"/>
            </a:solidFill>
            <a:round/>
            <a:headEnd/>
            <a:tailEnd/>
          </a:ln>
        </p:spPr>
        <p:txBody>
          <a:bodyPr wrap="none" anchor="ctr"/>
          <a:lstStyle/>
          <a:p>
            <a:endParaRPr lang="en-GB"/>
          </a:p>
        </p:txBody>
      </p:sp>
      <p:sp>
        <p:nvSpPr>
          <p:cNvPr id="390148" name="Line 4"/>
          <p:cNvSpPr>
            <a:spLocks noChangeShapeType="1"/>
          </p:cNvSpPr>
          <p:nvPr/>
        </p:nvSpPr>
        <p:spPr bwMode="auto">
          <a:xfrm>
            <a:off x="2668588" y="3435350"/>
            <a:ext cx="123825" cy="0"/>
          </a:xfrm>
          <a:prstGeom prst="line">
            <a:avLst/>
          </a:prstGeom>
          <a:noFill/>
          <a:ln w="12700">
            <a:solidFill>
              <a:schemeClr val="tx1"/>
            </a:solidFill>
            <a:round/>
            <a:headEnd/>
            <a:tailEnd/>
          </a:ln>
        </p:spPr>
        <p:txBody>
          <a:bodyPr wrap="none" anchor="ctr"/>
          <a:lstStyle/>
          <a:p>
            <a:endParaRPr lang="en-GB"/>
          </a:p>
        </p:txBody>
      </p:sp>
      <p:sp>
        <p:nvSpPr>
          <p:cNvPr id="390149" name="Line 5"/>
          <p:cNvSpPr>
            <a:spLocks noChangeShapeType="1"/>
          </p:cNvSpPr>
          <p:nvPr/>
        </p:nvSpPr>
        <p:spPr bwMode="auto">
          <a:xfrm>
            <a:off x="2657475" y="2790825"/>
            <a:ext cx="125413" cy="0"/>
          </a:xfrm>
          <a:prstGeom prst="line">
            <a:avLst/>
          </a:prstGeom>
          <a:noFill/>
          <a:ln w="12700">
            <a:solidFill>
              <a:schemeClr val="tx1"/>
            </a:solidFill>
            <a:round/>
            <a:headEnd/>
            <a:tailEnd/>
          </a:ln>
        </p:spPr>
        <p:txBody>
          <a:bodyPr wrap="none" anchor="ctr"/>
          <a:lstStyle/>
          <a:p>
            <a:endParaRPr lang="en-GB"/>
          </a:p>
        </p:txBody>
      </p:sp>
      <p:sp>
        <p:nvSpPr>
          <p:cNvPr id="390150" name="Line 6"/>
          <p:cNvSpPr>
            <a:spLocks noChangeShapeType="1"/>
          </p:cNvSpPr>
          <p:nvPr/>
        </p:nvSpPr>
        <p:spPr bwMode="auto">
          <a:xfrm>
            <a:off x="2657475" y="2527300"/>
            <a:ext cx="125413" cy="0"/>
          </a:xfrm>
          <a:prstGeom prst="line">
            <a:avLst/>
          </a:prstGeom>
          <a:noFill/>
          <a:ln w="12700">
            <a:solidFill>
              <a:schemeClr val="tx1"/>
            </a:solidFill>
            <a:round/>
            <a:headEnd/>
            <a:tailEnd/>
          </a:ln>
        </p:spPr>
        <p:txBody>
          <a:bodyPr wrap="none" anchor="ctr"/>
          <a:lstStyle/>
          <a:p>
            <a:endParaRPr lang="en-GB"/>
          </a:p>
        </p:txBody>
      </p:sp>
      <p:sp>
        <p:nvSpPr>
          <p:cNvPr id="390151" name="Rectangle 7"/>
          <p:cNvSpPr>
            <a:spLocks noChangeArrowheads="1"/>
          </p:cNvSpPr>
          <p:nvPr/>
        </p:nvSpPr>
        <p:spPr bwMode="auto">
          <a:xfrm>
            <a:off x="3683000" y="5194300"/>
            <a:ext cx="293688" cy="333375"/>
          </a:xfrm>
          <a:prstGeom prst="rect">
            <a:avLst/>
          </a:prstGeom>
          <a:noFill/>
          <a:ln w="12700">
            <a:noFill/>
            <a:miter lim="800000"/>
            <a:headEnd/>
            <a:tailEnd/>
          </a:ln>
        </p:spPr>
        <p:txBody>
          <a:bodyPr wrap="none" lIns="90488" tIns="44450" rIns="90488" bIns="44450">
            <a:spAutoFit/>
          </a:bodyPr>
          <a:lstStyle/>
          <a:p>
            <a:pPr>
              <a:buClr>
                <a:schemeClr val="accent1"/>
              </a:buClr>
            </a:pPr>
            <a:r>
              <a:rPr lang="en-GB" sz="1600" b="0"/>
              <a:t>1</a:t>
            </a:r>
          </a:p>
        </p:txBody>
      </p:sp>
      <p:sp>
        <p:nvSpPr>
          <p:cNvPr id="390152" name="Rectangle 8"/>
          <p:cNvSpPr>
            <a:spLocks noChangeArrowheads="1"/>
          </p:cNvSpPr>
          <p:nvPr/>
        </p:nvSpPr>
        <p:spPr bwMode="auto">
          <a:xfrm>
            <a:off x="4795838" y="5194300"/>
            <a:ext cx="293687" cy="333375"/>
          </a:xfrm>
          <a:prstGeom prst="rect">
            <a:avLst/>
          </a:prstGeom>
          <a:noFill/>
          <a:ln w="12700">
            <a:noFill/>
            <a:miter lim="800000"/>
            <a:headEnd/>
            <a:tailEnd/>
          </a:ln>
        </p:spPr>
        <p:txBody>
          <a:bodyPr wrap="none" lIns="90488" tIns="44450" rIns="90488" bIns="44450">
            <a:spAutoFit/>
          </a:bodyPr>
          <a:lstStyle/>
          <a:p>
            <a:pPr>
              <a:buClr>
                <a:schemeClr val="accent1"/>
              </a:buClr>
            </a:pPr>
            <a:r>
              <a:rPr lang="en-GB" sz="1600" b="0"/>
              <a:t>2</a:t>
            </a:r>
          </a:p>
        </p:txBody>
      </p:sp>
      <p:sp>
        <p:nvSpPr>
          <p:cNvPr id="390153" name="Rectangle 9"/>
          <p:cNvSpPr>
            <a:spLocks noChangeArrowheads="1"/>
          </p:cNvSpPr>
          <p:nvPr/>
        </p:nvSpPr>
        <p:spPr bwMode="auto">
          <a:xfrm>
            <a:off x="5888038" y="5194300"/>
            <a:ext cx="293687" cy="333375"/>
          </a:xfrm>
          <a:prstGeom prst="rect">
            <a:avLst/>
          </a:prstGeom>
          <a:noFill/>
          <a:ln w="12700">
            <a:noFill/>
            <a:miter lim="800000"/>
            <a:headEnd/>
            <a:tailEnd/>
          </a:ln>
        </p:spPr>
        <p:txBody>
          <a:bodyPr wrap="none" lIns="90488" tIns="44450" rIns="90488" bIns="44450">
            <a:spAutoFit/>
          </a:bodyPr>
          <a:lstStyle/>
          <a:p>
            <a:pPr>
              <a:buClr>
                <a:schemeClr val="accent1"/>
              </a:buClr>
            </a:pPr>
            <a:r>
              <a:rPr lang="en-GB" sz="1600" b="0"/>
              <a:t>3</a:t>
            </a:r>
          </a:p>
        </p:txBody>
      </p:sp>
      <p:sp>
        <p:nvSpPr>
          <p:cNvPr id="390154" name="Rectangle 10"/>
          <p:cNvSpPr>
            <a:spLocks noChangeArrowheads="1"/>
          </p:cNvSpPr>
          <p:nvPr/>
        </p:nvSpPr>
        <p:spPr bwMode="auto">
          <a:xfrm>
            <a:off x="7010400" y="5194300"/>
            <a:ext cx="293688" cy="333375"/>
          </a:xfrm>
          <a:prstGeom prst="rect">
            <a:avLst/>
          </a:prstGeom>
          <a:noFill/>
          <a:ln w="12700">
            <a:noFill/>
            <a:miter lim="800000"/>
            <a:headEnd/>
            <a:tailEnd/>
          </a:ln>
        </p:spPr>
        <p:txBody>
          <a:bodyPr wrap="none" lIns="90488" tIns="44450" rIns="90488" bIns="44450">
            <a:spAutoFit/>
          </a:bodyPr>
          <a:lstStyle/>
          <a:p>
            <a:pPr>
              <a:buClr>
                <a:schemeClr val="accent1"/>
              </a:buClr>
            </a:pPr>
            <a:r>
              <a:rPr lang="en-GB" sz="1600" b="0"/>
              <a:t>4</a:t>
            </a:r>
          </a:p>
        </p:txBody>
      </p:sp>
      <p:sp>
        <p:nvSpPr>
          <p:cNvPr id="390155" name="Rectangle 11"/>
          <p:cNvSpPr>
            <a:spLocks noChangeArrowheads="1"/>
          </p:cNvSpPr>
          <p:nvPr/>
        </p:nvSpPr>
        <p:spPr bwMode="auto">
          <a:xfrm>
            <a:off x="5565775" y="5457825"/>
            <a:ext cx="925513" cy="333375"/>
          </a:xfrm>
          <a:prstGeom prst="rect">
            <a:avLst/>
          </a:prstGeom>
          <a:noFill/>
          <a:ln w="12700">
            <a:noFill/>
            <a:miter lim="800000"/>
            <a:headEnd/>
            <a:tailEnd/>
          </a:ln>
        </p:spPr>
        <p:txBody>
          <a:bodyPr wrap="none" lIns="90488" tIns="44450" rIns="90488" bIns="44450">
            <a:spAutoFit/>
          </a:bodyPr>
          <a:lstStyle/>
          <a:p>
            <a:pPr>
              <a:buClr>
                <a:schemeClr val="accent1"/>
              </a:buClr>
            </a:pPr>
            <a:r>
              <a:rPr lang="en-GB" sz="1600" b="0"/>
              <a:t>T</a:t>
            </a:r>
            <a:r>
              <a:rPr lang="en-GB" sz="1600" b="0" baseline="-25000"/>
              <a:t>1</a:t>
            </a:r>
            <a:r>
              <a:rPr lang="en-GB" sz="1600" b="0"/>
              <a:t> TIME</a:t>
            </a:r>
          </a:p>
        </p:txBody>
      </p:sp>
      <p:sp>
        <p:nvSpPr>
          <p:cNvPr id="390156" name="Rectangle 12"/>
          <p:cNvSpPr>
            <a:spLocks noChangeArrowheads="1"/>
          </p:cNvSpPr>
          <p:nvPr/>
        </p:nvSpPr>
        <p:spPr bwMode="auto">
          <a:xfrm>
            <a:off x="2151063" y="3262313"/>
            <a:ext cx="576262" cy="333375"/>
          </a:xfrm>
          <a:prstGeom prst="rect">
            <a:avLst/>
          </a:prstGeom>
          <a:noFill/>
          <a:ln w="12700">
            <a:noFill/>
            <a:miter lim="800000"/>
            <a:headEnd/>
            <a:tailEnd/>
          </a:ln>
        </p:spPr>
        <p:txBody>
          <a:bodyPr wrap="none" lIns="90488" tIns="44450" rIns="90488" bIns="44450">
            <a:spAutoFit/>
          </a:bodyPr>
          <a:lstStyle/>
          <a:p>
            <a:pPr>
              <a:buClr>
                <a:schemeClr val="accent1"/>
              </a:buClr>
            </a:pPr>
            <a:r>
              <a:rPr lang="en-GB" sz="1600" b="0"/>
              <a:t>0.26</a:t>
            </a:r>
          </a:p>
        </p:txBody>
      </p:sp>
      <p:sp>
        <p:nvSpPr>
          <p:cNvPr id="390157" name="Rectangle 13"/>
          <p:cNvSpPr>
            <a:spLocks noChangeArrowheads="1"/>
          </p:cNvSpPr>
          <p:nvPr/>
        </p:nvSpPr>
        <p:spPr bwMode="auto">
          <a:xfrm>
            <a:off x="2151063" y="2628900"/>
            <a:ext cx="576262" cy="333375"/>
          </a:xfrm>
          <a:prstGeom prst="rect">
            <a:avLst/>
          </a:prstGeom>
          <a:noFill/>
          <a:ln w="12700">
            <a:noFill/>
            <a:miter lim="800000"/>
            <a:headEnd/>
            <a:tailEnd/>
          </a:ln>
        </p:spPr>
        <p:txBody>
          <a:bodyPr wrap="none" lIns="90488" tIns="44450" rIns="90488" bIns="44450">
            <a:spAutoFit/>
          </a:bodyPr>
          <a:lstStyle/>
          <a:p>
            <a:pPr>
              <a:buClr>
                <a:schemeClr val="accent1"/>
              </a:buClr>
            </a:pPr>
            <a:r>
              <a:rPr lang="en-GB" sz="1600" b="0"/>
              <a:t>0.73</a:t>
            </a:r>
          </a:p>
        </p:txBody>
      </p:sp>
      <p:sp>
        <p:nvSpPr>
          <p:cNvPr id="390158" name="Rectangle 14"/>
          <p:cNvSpPr>
            <a:spLocks noChangeArrowheads="1"/>
          </p:cNvSpPr>
          <p:nvPr/>
        </p:nvSpPr>
        <p:spPr bwMode="auto">
          <a:xfrm>
            <a:off x="2151063" y="2344738"/>
            <a:ext cx="576262" cy="333375"/>
          </a:xfrm>
          <a:prstGeom prst="rect">
            <a:avLst/>
          </a:prstGeom>
          <a:noFill/>
          <a:ln w="12700">
            <a:noFill/>
            <a:miter lim="800000"/>
            <a:headEnd/>
            <a:tailEnd/>
          </a:ln>
        </p:spPr>
        <p:txBody>
          <a:bodyPr wrap="none" lIns="90488" tIns="44450" rIns="90488" bIns="44450">
            <a:spAutoFit/>
          </a:bodyPr>
          <a:lstStyle/>
          <a:p>
            <a:pPr>
              <a:buClr>
                <a:schemeClr val="accent1"/>
              </a:buClr>
            </a:pPr>
            <a:r>
              <a:rPr lang="en-GB" sz="1600" b="0"/>
              <a:t>0.90</a:t>
            </a:r>
          </a:p>
        </p:txBody>
      </p:sp>
      <p:sp>
        <p:nvSpPr>
          <p:cNvPr id="390159" name="Line 15"/>
          <p:cNvSpPr>
            <a:spLocks noChangeShapeType="1"/>
          </p:cNvSpPr>
          <p:nvPr/>
        </p:nvSpPr>
        <p:spPr bwMode="auto">
          <a:xfrm>
            <a:off x="2725738" y="5162550"/>
            <a:ext cx="4964112" cy="0"/>
          </a:xfrm>
          <a:prstGeom prst="line">
            <a:avLst/>
          </a:prstGeom>
          <a:noFill/>
          <a:ln w="12700">
            <a:solidFill>
              <a:schemeClr val="tx1"/>
            </a:solidFill>
            <a:round/>
            <a:headEnd/>
            <a:tailEnd type="triangle" w="med" len="med"/>
          </a:ln>
        </p:spPr>
        <p:txBody>
          <a:bodyPr wrap="none" anchor="ctr"/>
          <a:lstStyle/>
          <a:p>
            <a:endParaRPr lang="en-GB"/>
          </a:p>
        </p:txBody>
      </p:sp>
      <p:sp>
        <p:nvSpPr>
          <p:cNvPr id="390160" name="Line 16"/>
          <p:cNvSpPr>
            <a:spLocks noChangeShapeType="1"/>
          </p:cNvSpPr>
          <p:nvPr/>
        </p:nvSpPr>
        <p:spPr bwMode="auto">
          <a:xfrm>
            <a:off x="2725738" y="3435350"/>
            <a:ext cx="1090612" cy="0"/>
          </a:xfrm>
          <a:prstGeom prst="line">
            <a:avLst/>
          </a:prstGeom>
          <a:noFill/>
          <a:ln w="12700">
            <a:solidFill>
              <a:schemeClr val="tx1"/>
            </a:solidFill>
            <a:prstDash val="dash"/>
            <a:round/>
            <a:headEnd/>
            <a:tailEnd/>
          </a:ln>
        </p:spPr>
        <p:txBody>
          <a:bodyPr wrap="none" anchor="ctr"/>
          <a:lstStyle/>
          <a:p>
            <a:endParaRPr lang="en-GB"/>
          </a:p>
        </p:txBody>
      </p:sp>
      <p:sp>
        <p:nvSpPr>
          <p:cNvPr id="390161" name="Line 17"/>
          <p:cNvSpPr>
            <a:spLocks noChangeShapeType="1"/>
          </p:cNvSpPr>
          <p:nvPr/>
        </p:nvSpPr>
        <p:spPr bwMode="auto">
          <a:xfrm>
            <a:off x="3822700" y="3441700"/>
            <a:ext cx="0" cy="1714500"/>
          </a:xfrm>
          <a:prstGeom prst="line">
            <a:avLst/>
          </a:prstGeom>
          <a:noFill/>
          <a:ln w="12700">
            <a:solidFill>
              <a:schemeClr val="tx1"/>
            </a:solidFill>
            <a:prstDash val="dash"/>
            <a:round/>
            <a:headEnd/>
            <a:tailEnd/>
          </a:ln>
        </p:spPr>
        <p:txBody>
          <a:bodyPr wrap="none" anchor="ctr"/>
          <a:lstStyle/>
          <a:p>
            <a:endParaRPr lang="en-GB"/>
          </a:p>
        </p:txBody>
      </p:sp>
      <p:sp>
        <p:nvSpPr>
          <p:cNvPr id="390162" name="Line 18"/>
          <p:cNvSpPr>
            <a:spLocks noChangeShapeType="1"/>
          </p:cNvSpPr>
          <p:nvPr/>
        </p:nvSpPr>
        <p:spPr bwMode="auto">
          <a:xfrm flipV="1">
            <a:off x="4926013" y="2784475"/>
            <a:ext cx="0" cy="2384425"/>
          </a:xfrm>
          <a:prstGeom prst="line">
            <a:avLst/>
          </a:prstGeom>
          <a:noFill/>
          <a:ln w="12700">
            <a:solidFill>
              <a:schemeClr val="tx1"/>
            </a:solidFill>
            <a:prstDash val="dash"/>
            <a:round/>
            <a:headEnd/>
            <a:tailEnd/>
          </a:ln>
        </p:spPr>
        <p:txBody>
          <a:bodyPr wrap="none" anchor="ctr"/>
          <a:lstStyle/>
          <a:p>
            <a:endParaRPr lang="en-GB"/>
          </a:p>
        </p:txBody>
      </p:sp>
      <p:sp>
        <p:nvSpPr>
          <p:cNvPr id="390163" name="Line 19"/>
          <p:cNvSpPr>
            <a:spLocks noChangeShapeType="1"/>
          </p:cNvSpPr>
          <p:nvPr/>
        </p:nvSpPr>
        <p:spPr bwMode="auto">
          <a:xfrm flipH="1">
            <a:off x="2801938" y="2790825"/>
            <a:ext cx="2130425" cy="0"/>
          </a:xfrm>
          <a:prstGeom prst="line">
            <a:avLst/>
          </a:prstGeom>
          <a:noFill/>
          <a:ln w="12700">
            <a:solidFill>
              <a:schemeClr val="tx1"/>
            </a:solidFill>
            <a:prstDash val="dash"/>
            <a:round/>
            <a:headEnd/>
            <a:tailEnd/>
          </a:ln>
        </p:spPr>
        <p:txBody>
          <a:bodyPr wrap="none" anchor="ctr"/>
          <a:lstStyle/>
          <a:p>
            <a:endParaRPr lang="en-GB"/>
          </a:p>
        </p:txBody>
      </p:sp>
      <p:grpSp>
        <p:nvGrpSpPr>
          <p:cNvPr id="390164" name="Group 20"/>
          <p:cNvGrpSpPr>
            <a:grpSpLocks/>
          </p:cNvGrpSpPr>
          <p:nvPr/>
        </p:nvGrpSpPr>
        <p:grpSpPr bwMode="auto">
          <a:xfrm>
            <a:off x="3822700" y="5145088"/>
            <a:ext cx="3317875" cy="88900"/>
            <a:chOff x="2408" y="3241"/>
            <a:chExt cx="2090" cy="56"/>
          </a:xfrm>
        </p:grpSpPr>
        <p:sp>
          <p:nvSpPr>
            <p:cNvPr id="390188" name="Line 21"/>
            <p:cNvSpPr>
              <a:spLocks noChangeShapeType="1"/>
            </p:cNvSpPr>
            <p:nvPr/>
          </p:nvSpPr>
          <p:spPr bwMode="auto">
            <a:xfrm>
              <a:off x="2408" y="3256"/>
              <a:ext cx="0" cy="41"/>
            </a:xfrm>
            <a:prstGeom prst="line">
              <a:avLst/>
            </a:prstGeom>
            <a:noFill/>
            <a:ln w="12700">
              <a:solidFill>
                <a:schemeClr val="tx1"/>
              </a:solidFill>
              <a:round/>
              <a:headEnd/>
              <a:tailEnd/>
            </a:ln>
          </p:spPr>
          <p:txBody>
            <a:bodyPr wrap="none" anchor="ctr"/>
            <a:lstStyle/>
            <a:p>
              <a:endParaRPr lang="en-GB"/>
            </a:p>
          </p:txBody>
        </p:sp>
        <p:sp>
          <p:nvSpPr>
            <p:cNvPr id="390189" name="Line 22"/>
            <p:cNvSpPr>
              <a:spLocks noChangeShapeType="1"/>
            </p:cNvSpPr>
            <p:nvPr/>
          </p:nvSpPr>
          <p:spPr bwMode="auto">
            <a:xfrm>
              <a:off x="3103" y="3256"/>
              <a:ext cx="0" cy="41"/>
            </a:xfrm>
            <a:prstGeom prst="line">
              <a:avLst/>
            </a:prstGeom>
            <a:noFill/>
            <a:ln w="12700">
              <a:solidFill>
                <a:schemeClr val="tx1"/>
              </a:solidFill>
              <a:round/>
              <a:headEnd/>
              <a:tailEnd/>
            </a:ln>
          </p:spPr>
          <p:txBody>
            <a:bodyPr wrap="none" anchor="ctr"/>
            <a:lstStyle/>
            <a:p>
              <a:endParaRPr lang="en-GB"/>
            </a:p>
          </p:txBody>
        </p:sp>
        <p:sp>
          <p:nvSpPr>
            <p:cNvPr id="390190" name="Line 23"/>
            <p:cNvSpPr>
              <a:spLocks noChangeShapeType="1"/>
            </p:cNvSpPr>
            <p:nvPr/>
          </p:nvSpPr>
          <p:spPr bwMode="auto">
            <a:xfrm>
              <a:off x="3803" y="3256"/>
              <a:ext cx="0" cy="41"/>
            </a:xfrm>
            <a:prstGeom prst="line">
              <a:avLst/>
            </a:prstGeom>
            <a:noFill/>
            <a:ln w="12700">
              <a:solidFill>
                <a:schemeClr val="tx1"/>
              </a:solidFill>
              <a:round/>
              <a:headEnd/>
              <a:tailEnd/>
            </a:ln>
          </p:spPr>
          <p:txBody>
            <a:bodyPr wrap="none" anchor="ctr"/>
            <a:lstStyle/>
            <a:p>
              <a:endParaRPr lang="en-GB"/>
            </a:p>
          </p:txBody>
        </p:sp>
        <p:sp>
          <p:nvSpPr>
            <p:cNvPr id="390191" name="Line 24"/>
            <p:cNvSpPr>
              <a:spLocks noChangeShapeType="1"/>
            </p:cNvSpPr>
            <p:nvPr/>
          </p:nvSpPr>
          <p:spPr bwMode="auto">
            <a:xfrm>
              <a:off x="4498" y="3256"/>
              <a:ext cx="0" cy="41"/>
            </a:xfrm>
            <a:prstGeom prst="line">
              <a:avLst/>
            </a:prstGeom>
            <a:noFill/>
            <a:ln w="12700">
              <a:solidFill>
                <a:schemeClr val="tx1"/>
              </a:solidFill>
              <a:round/>
              <a:headEnd/>
              <a:tailEnd/>
            </a:ln>
          </p:spPr>
          <p:txBody>
            <a:bodyPr wrap="none" anchor="ctr"/>
            <a:lstStyle/>
            <a:p>
              <a:endParaRPr lang="en-GB"/>
            </a:p>
          </p:txBody>
        </p:sp>
        <p:sp>
          <p:nvSpPr>
            <p:cNvPr id="390192" name="Line 25"/>
            <p:cNvSpPr>
              <a:spLocks noChangeShapeType="1"/>
            </p:cNvSpPr>
            <p:nvPr/>
          </p:nvSpPr>
          <p:spPr bwMode="auto">
            <a:xfrm flipV="1">
              <a:off x="3803" y="3241"/>
              <a:ext cx="0" cy="15"/>
            </a:xfrm>
            <a:prstGeom prst="line">
              <a:avLst/>
            </a:prstGeom>
            <a:noFill/>
            <a:ln w="12700">
              <a:solidFill>
                <a:schemeClr val="tx1"/>
              </a:solidFill>
              <a:round/>
              <a:headEnd/>
              <a:tailEnd/>
            </a:ln>
          </p:spPr>
          <p:txBody>
            <a:bodyPr wrap="none" anchor="ctr"/>
            <a:lstStyle/>
            <a:p>
              <a:endParaRPr lang="en-GB"/>
            </a:p>
          </p:txBody>
        </p:sp>
      </p:grpSp>
      <p:sp>
        <p:nvSpPr>
          <p:cNvPr id="390165" name="Line 26"/>
          <p:cNvSpPr>
            <a:spLocks noChangeShapeType="1"/>
          </p:cNvSpPr>
          <p:nvPr/>
        </p:nvSpPr>
        <p:spPr bwMode="auto">
          <a:xfrm flipV="1">
            <a:off x="6037263" y="2520950"/>
            <a:ext cx="0" cy="2647950"/>
          </a:xfrm>
          <a:prstGeom prst="line">
            <a:avLst/>
          </a:prstGeom>
          <a:noFill/>
          <a:ln w="12700">
            <a:solidFill>
              <a:schemeClr val="tx1"/>
            </a:solidFill>
            <a:prstDash val="dash"/>
            <a:round/>
            <a:headEnd/>
            <a:tailEnd/>
          </a:ln>
        </p:spPr>
        <p:txBody>
          <a:bodyPr wrap="none" anchor="ctr"/>
          <a:lstStyle/>
          <a:p>
            <a:endParaRPr lang="en-GB"/>
          </a:p>
        </p:txBody>
      </p:sp>
      <p:sp>
        <p:nvSpPr>
          <p:cNvPr id="390166" name="Line 27"/>
          <p:cNvSpPr>
            <a:spLocks noChangeShapeType="1"/>
          </p:cNvSpPr>
          <p:nvPr/>
        </p:nvSpPr>
        <p:spPr bwMode="auto">
          <a:xfrm flipH="1">
            <a:off x="2773363" y="2522538"/>
            <a:ext cx="3260725" cy="0"/>
          </a:xfrm>
          <a:prstGeom prst="line">
            <a:avLst/>
          </a:prstGeom>
          <a:noFill/>
          <a:ln w="12700">
            <a:solidFill>
              <a:schemeClr val="tx1"/>
            </a:solidFill>
            <a:prstDash val="dash"/>
            <a:round/>
            <a:headEnd/>
            <a:tailEnd/>
          </a:ln>
        </p:spPr>
        <p:txBody>
          <a:bodyPr wrap="none" anchor="ctr"/>
          <a:lstStyle/>
          <a:p>
            <a:endParaRPr lang="en-GB"/>
          </a:p>
        </p:txBody>
      </p:sp>
      <p:sp>
        <p:nvSpPr>
          <p:cNvPr id="390167" name="Rectangle 28"/>
          <p:cNvSpPr>
            <a:spLocks noChangeArrowheads="1"/>
          </p:cNvSpPr>
          <p:nvPr/>
        </p:nvSpPr>
        <p:spPr bwMode="auto">
          <a:xfrm>
            <a:off x="2141538" y="2101850"/>
            <a:ext cx="576262" cy="333375"/>
          </a:xfrm>
          <a:prstGeom prst="rect">
            <a:avLst/>
          </a:prstGeom>
          <a:noFill/>
          <a:ln w="12700">
            <a:noFill/>
            <a:miter lim="800000"/>
            <a:headEnd/>
            <a:tailEnd/>
          </a:ln>
        </p:spPr>
        <p:txBody>
          <a:bodyPr wrap="none" lIns="90488" tIns="44450" rIns="90488" bIns="44450">
            <a:spAutoFit/>
          </a:bodyPr>
          <a:lstStyle/>
          <a:p>
            <a:pPr>
              <a:buClr>
                <a:schemeClr val="accent1"/>
              </a:buClr>
            </a:pPr>
            <a:r>
              <a:rPr lang="en-GB" sz="1600" b="0"/>
              <a:t>1.00</a:t>
            </a:r>
          </a:p>
        </p:txBody>
      </p:sp>
      <p:sp>
        <p:nvSpPr>
          <p:cNvPr id="390168" name="Line 29"/>
          <p:cNvSpPr>
            <a:spLocks noChangeShapeType="1"/>
          </p:cNvSpPr>
          <p:nvPr/>
        </p:nvSpPr>
        <p:spPr bwMode="auto">
          <a:xfrm>
            <a:off x="2657475" y="2400300"/>
            <a:ext cx="125413" cy="0"/>
          </a:xfrm>
          <a:prstGeom prst="line">
            <a:avLst/>
          </a:prstGeom>
          <a:noFill/>
          <a:ln w="12700">
            <a:solidFill>
              <a:schemeClr val="tx1"/>
            </a:solidFill>
            <a:round/>
            <a:headEnd/>
            <a:tailEnd/>
          </a:ln>
        </p:spPr>
        <p:txBody>
          <a:bodyPr wrap="none" anchor="ctr"/>
          <a:lstStyle/>
          <a:p>
            <a:endParaRPr lang="en-GB"/>
          </a:p>
        </p:txBody>
      </p:sp>
      <p:sp>
        <p:nvSpPr>
          <p:cNvPr id="390169" name="Line 30"/>
          <p:cNvSpPr>
            <a:spLocks noChangeShapeType="1"/>
          </p:cNvSpPr>
          <p:nvPr/>
        </p:nvSpPr>
        <p:spPr bwMode="auto">
          <a:xfrm>
            <a:off x="2725738" y="3795713"/>
            <a:ext cx="4964112" cy="0"/>
          </a:xfrm>
          <a:prstGeom prst="line">
            <a:avLst/>
          </a:prstGeom>
          <a:noFill/>
          <a:ln w="12700">
            <a:solidFill>
              <a:schemeClr val="tx1"/>
            </a:solidFill>
            <a:round/>
            <a:headEnd/>
            <a:tailEnd type="triangle" w="med" len="med"/>
          </a:ln>
        </p:spPr>
        <p:txBody>
          <a:bodyPr wrap="none" anchor="ctr"/>
          <a:lstStyle/>
          <a:p>
            <a:endParaRPr lang="en-GB"/>
          </a:p>
        </p:txBody>
      </p:sp>
      <p:sp>
        <p:nvSpPr>
          <p:cNvPr id="390170" name="Rectangle 31"/>
          <p:cNvSpPr>
            <a:spLocks noChangeArrowheads="1"/>
          </p:cNvSpPr>
          <p:nvPr/>
        </p:nvSpPr>
        <p:spPr bwMode="auto">
          <a:xfrm>
            <a:off x="2424113" y="3652838"/>
            <a:ext cx="293687" cy="333375"/>
          </a:xfrm>
          <a:prstGeom prst="rect">
            <a:avLst/>
          </a:prstGeom>
          <a:noFill/>
          <a:ln w="12700">
            <a:noFill/>
            <a:miter lim="800000"/>
            <a:headEnd/>
            <a:tailEnd/>
          </a:ln>
        </p:spPr>
        <p:txBody>
          <a:bodyPr wrap="none" lIns="90488" tIns="44450" rIns="90488" bIns="44450">
            <a:spAutoFit/>
          </a:bodyPr>
          <a:lstStyle/>
          <a:p>
            <a:pPr>
              <a:buClr>
                <a:schemeClr val="accent1"/>
              </a:buClr>
            </a:pPr>
            <a:r>
              <a:rPr lang="en-GB" sz="1600" b="0"/>
              <a:t>0</a:t>
            </a:r>
          </a:p>
        </p:txBody>
      </p:sp>
      <p:sp>
        <p:nvSpPr>
          <p:cNvPr id="390171" name="Rectangle 32"/>
          <p:cNvSpPr>
            <a:spLocks noChangeArrowheads="1"/>
          </p:cNvSpPr>
          <p:nvPr/>
        </p:nvSpPr>
        <p:spPr bwMode="auto">
          <a:xfrm>
            <a:off x="2424113" y="5203825"/>
            <a:ext cx="488950" cy="333375"/>
          </a:xfrm>
          <a:prstGeom prst="rect">
            <a:avLst/>
          </a:prstGeom>
          <a:noFill/>
          <a:ln w="12700">
            <a:noFill/>
            <a:miter lim="800000"/>
            <a:headEnd/>
            <a:tailEnd/>
          </a:ln>
        </p:spPr>
        <p:txBody>
          <a:bodyPr wrap="none" lIns="90488" tIns="44450" rIns="90488" bIns="44450">
            <a:spAutoFit/>
          </a:bodyPr>
          <a:lstStyle/>
          <a:p>
            <a:pPr>
              <a:buClr>
                <a:schemeClr val="accent1"/>
              </a:buClr>
            </a:pPr>
            <a:r>
              <a:rPr lang="en-GB" sz="1600" b="0"/>
              <a:t>-M</a:t>
            </a:r>
            <a:r>
              <a:rPr lang="en-GB" sz="1600" b="0" baseline="-25000"/>
              <a:t>z</a:t>
            </a:r>
          </a:p>
        </p:txBody>
      </p:sp>
      <p:sp>
        <p:nvSpPr>
          <p:cNvPr id="390172" name="Rectangle 33"/>
          <p:cNvSpPr>
            <a:spLocks noChangeArrowheads="1"/>
          </p:cNvSpPr>
          <p:nvPr/>
        </p:nvSpPr>
        <p:spPr bwMode="auto">
          <a:xfrm>
            <a:off x="2374900" y="1782763"/>
            <a:ext cx="539750" cy="333375"/>
          </a:xfrm>
          <a:prstGeom prst="rect">
            <a:avLst/>
          </a:prstGeom>
          <a:noFill/>
          <a:ln w="12700">
            <a:noFill/>
            <a:miter lim="800000"/>
            <a:headEnd/>
            <a:tailEnd/>
          </a:ln>
        </p:spPr>
        <p:txBody>
          <a:bodyPr wrap="none" lIns="90488" tIns="44450" rIns="90488" bIns="44450">
            <a:spAutoFit/>
          </a:bodyPr>
          <a:lstStyle/>
          <a:p>
            <a:pPr>
              <a:buClr>
                <a:schemeClr val="accent1"/>
              </a:buClr>
            </a:pPr>
            <a:r>
              <a:rPr lang="en-GB" sz="1600" b="0"/>
              <a:t>+M</a:t>
            </a:r>
            <a:r>
              <a:rPr lang="en-GB" sz="1600" b="0" baseline="-25000"/>
              <a:t>z</a:t>
            </a:r>
          </a:p>
        </p:txBody>
      </p:sp>
      <p:sp>
        <p:nvSpPr>
          <p:cNvPr id="390173" name="Line 34"/>
          <p:cNvSpPr>
            <a:spLocks noChangeShapeType="1"/>
          </p:cNvSpPr>
          <p:nvPr/>
        </p:nvSpPr>
        <p:spPr bwMode="auto">
          <a:xfrm flipV="1">
            <a:off x="3276600" y="4052888"/>
            <a:ext cx="0" cy="1125537"/>
          </a:xfrm>
          <a:prstGeom prst="line">
            <a:avLst/>
          </a:prstGeom>
          <a:noFill/>
          <a:ln w="12700">
            <a:solidFill>
              <a:schemeClr val="tx1"/>
            </a:solidFill>
            <a:prstDash val="dash"/>
            <a:round/>
            <a:headEnd/>
            <a:tailEnd/>
          </a:ln>
        </p:spPr>
        <p:txBody>
          <a:bodyPr wrap="none" anchor="ctr"/>
          <a:lstStyle/>
          <a:p>
            <a:endParaRPr lang="en-GB"/>
          </a:p>
        </p:txBody>
      </p:sp>
      <p:sp>
        <p:nvSpPr>
          <p:cNvPr id="390174" name="Line 35"/>
          <p:cNvSpPr>
            <a:spLocks noChangeShapeType="1"/>
          </p:cNvSpPr>
          <p:nvPr/>
        </p:nvSpPr>
        <p:spPr bwMode="auto">
          <a:xfrm flipH="1">
            <a:off x="2703513" y="4059238"/>
            <a:ext cx="579437" cy="0"/>
          </a:xfrm>
          <a:prstGeom prst="line">
            <a:avLst/>
          </a:prstGeom>
          <a:noFill/>
          <a:ln w="12700">
            <a:solidFill>
              <a:schemeClr val="tx1"/>
            </a:solidFill>
            <a:prstDash val="dash"/>
            <a:round/>
            <a:headEnd/>
            <a:tailEnd/>
          </a:ln>
        </p:spPr>
        <p:txBody>
          <a:bodyPr wrap="none" anchor="ctr"/>
          <a:lstStyle/>
          <a:p>
            <a:endParaRPr lang="en-GB"/>
          </a:p>
        </p:txBody>
      </p:sp>
      <p:sp>
        <p:nvSpPr>
          <p:cNvPr id="390175" name="Line 36"/>
          <p:cNvSpPr>
            <a:spLocks noChangeShapeType="1"/>
          </p:cNvSpPr>
          <p:nvPr/>
        </p:nvSpPr>
        <p:spPr bwMode="auto">
          <a:xfrm>
            <a:off x="2709863" y="4059238"/>
            <a:ext cx="9525" cy="9525"/>
          </a:xfrm>
          <a:prstGeom prst="line">
            <a:avLst/>
          </a:prstGeom>
          <a:noFill/>
          <a:ln w="12700">
            <a:solidFill>
              <a:schemeClr val="tx1"/>
            </a:solidFill>
            <a:round/>
            <a:headEnd/>
            <a:tailEnd/>
          </a:ln>
        </p:spPr>
        <p:txBody>
          <a:bodyPr wrap="none" anchor="ctr"/>
          <a:lstStyle/>
          <a:p>
            <a:endParaRPr lang="en-GB"/>
          </a:p>
        </p:txBody>
      </p:sp>
      <p:sp>
        <p:nvSpPr>
          <p:cNvPr id="390176" name="Rectangle 37"/>
          <p:cNvSpPr>
            <a:spLocks noChangeArrowheads="1"/>
          </p:cNvSpPr>
          <p:nvPr/>
        </p:nvSpPr>
        <p:spPr bwMode="auto">
          <a:xfrm>
            <a:off x="3028950" y="5194300"/>
            <a:ext cx="463550" cy="333375"/>
          </a:xfrm>
          <a:prstGeom prst="rect">
            <a:avLst/>
          </a:prstGeom>
          <a:noFill/>
          <a:ln w="12700">
            <a:noFill/>
            <a:miter lim="800000"/>
            <a:headEnd/>
            <a:tailEnd/>
          </a:ln>
        </p:spPr>
        <p:txBody>
          <a:bodyPr wrap="none" lIns="90488" tIns="44450" rIns="90488" bIns="44450">
            <a:spAutoFit/>
          </a:bodyPr>
          <a:lstStyle/>
          <a:p>
            <a:pPr>
              <a:buClr>
                <a:schemeClr val="accent1"/>
              </a:buClr>
            </a:pPr>
            <a:r>
              <a:rPr lang="en-GB" sz="1600" b="0"/>
              <a:t>0.5</a:t>
            </a:r>
          </a:p>
        </p:txBody>
      </p:sp>
      <p:sp>
        <p:nvSpPr>
          <p:cNvPr id="390177" name="Rectangle 38"/>
          <p:cNvSpPr>
            <a:spLocks noChangeArrowheads="1"/>
          </p:cNvSpPr>
          <p:nvPr/>
        </p:nvSpPr>
        <p:spPr bwMode="auto">
          <a:xfrm>
            <a:off x="2082800" y="3887788"/>
            <a:ext cx="644525" cy="333375"/>
          </a:xfrm>
          <a:prstGeom prst="rect">
            <a:avLst/>
          </a:prstGeom>
          <a:noFill/>
          <a:ln w="12700">
            <a:noFill/>
            <a:miter lim="800000"/>
            <a:headEnd/>
            <a:tailEnd/>
          </a:ln>
        </p:spPr>
        <p:txBody>
          <a:bodyPr wrap="none" lIns="90488" tIns="44450" rIns="90488" bIns="44450">
            <a:spAutoFit/>
          </a:bodyPr>
          <a:lstStyle/>
          <a:p>
            <a:pPr>
              <a:buClr>
                <a:schemeClr val="accent1"/>
              </a:buClr>
            </a:pPr>
            <a:r>
              <a:rPr lang="en-GB" sz="1600" b="0"/>
              <a:t>-0.21</a:t>
            </a:r>
          </a:p>
        </p:txBody>
      </p:sp>
      <p:sp>
        <p:nvSpPr>
          <p:cNvPr id="390178" name="Rectangle 39"/>
          <p:cNvSpPr>
            <a:spLocks noChangeArrowheads="1"/>
          </p:cNvSpPr>
          <p:nvPr/>
        </p:nvSpPr>
        <p:spPr bwMode="auto">
          <a:xfrm>
            <a:off x="2082800" y="4930775"/>
            <a:ext cx="644525" cy="333375"/>
          </a:xfrm>
          <a:prstGeom prst="rect">
            <a:avLst/>
          </a:prstGeom>
          <a:noFill/>
          <a:ln w="12700">
            <a:noFill/>
            <a:miter lim="800000"/>
            <a:headEnd/>
            <a:tailEnd/>
          </a:ln>
        </p:spPr>
        <p:txBody>
          <a:bodyPr wrap="none" lIns="90488" tIns="44450" rIns="90488" bIns="44450">
            <a:spAutoFit/>
          </a:bodyPr>
          <a:lstStyle/>
          <a:p>
            <a:pPr>
              <a:buClr>
                <a:schemeClr val="accent1"/>
              </a:buClr>
            </a:pPr>
            <a:r>
              <a:rPr lang="en-GB" sz="1600" b="0"/>
              <a:t>-1.00</a:t>
            </a:r>
          </a:p>
        </p:txBody>
      </p:sp>
      <p:sp>
        <p:nvSpPr>
          <p:cNvPr id="390179" name="Line 40"/>
          <p:cNvSpPr>
            <a:spLocks noChangeShapeType="1"/>
          </p:cNvSpPr>
          <p:nvPr/>
        </p:nvSpPr>
        <p:spPr bwMode="auto">
          <a:xfrm>
            <a:off x="2657475" y="4059238"/>
            <a:ext cx="85725" cy="0"/>
          </a:xfrm>
          <a:prstGeom prst="line">
            <a:avLst/>
          </a:prstGeom>
          <a:noFill/>
          <a:ln w="12700">
            <a:solidFill>
              <a:schemeClr val="tx1"/>
            </a:solidFill>
            <a:round/>
            <a:headEnd/>
            <a:tailEnd/>
          </a:ln>
        </p:spPr>
        <p:txBody>
          <a:bodyPr wrap="none" anchor="ctr"/>
          <a:lstStyle/>
          <a:p>
            <a:endParaRPr lang="en-GB"/>
          </a:p>
        </p:txBody>
      </p:sp>
      <p:sp>
        <p:nvSpPr>
          <p:cNvPr id="390180" name="Line 41"/>
          <p:cNvSpPr>
            <a:spLocks noChangeShapeType="1"/>
          </p:cNvSpPr>
          <p:nvPr/>
        </p:nvSpPr>
        <p:spPr bwMode="auto">
          <a:xfrm>
            <a:off x="3500438" y="3811588"/>
            <a:ext cx="0" cy="1354137"/>
          </a:xfrm>
          <a:prstGeom prst="line">
            <a:avLst/>
          </a:prstGeom>
          <a:noFill/>
          <a:ln w="12700">
            <a:solidFill>
              <a:srgbClr val="FFFF00"/>
            </a:solidFill>
            <a:prstDash val="dash"/>
            <a:round/>
            <a:headEnd/>
            <a:tailEnd/>
          </a:ln>
        </p:spPr>
        <p:txBody>
          <a:bodyPr wrap="none" anchor="ctr"/>
          <a:lstStyle/>
          <a:p>
            <a:endParaRPr lang="en-GB"/>
          </a:p>
        </p:txBody>
      </p:sp>
      <p:sp>
        <p:nvSpPr>
          <p:cNvPr id="390181" name="Rectangle 42"/>
          <p:cNvSpPr>
            <a:spLocks noChangeArrowheads="1"/>
          </p:cNvSpPr>
          <p:nvPr/>
        </p:nvSpPr>
        <p:spPr bwMode="auto">
          <a:xfrm>
            <a:off x="2844800" y="3059113"/>
            <a:ext cx="835025" cy="333375"/>
          </a:xfrm>
          <a:prstGeom prst="rect">
            <a:avLst/>
          </a:prstGeom>
          <a:noFill/>
          <a:ln w="12700">
            <a:noFill/>
            <a:miter lim="800000"/>
            <a:headEnd/>
            <a:tailEnd/>
          </a:ln>
        </p:spPr>
        <p:txBody>
          <a:bodyPr wrap="none" lIns="90488" tIns="44450" rIns="90488" bIns="44450">
            <a:spAutoFit/>
          </a:bodyPr>
          <a:lstStyle/>
          <a:p>
            <a:pPr>
              <a:buClr>
                <a:schemeClr val="accent1"/>
              </a:buClr>
            </a:pPr>
            <a:r>
              <a:rPr lang="en-GB" sz="1600" b="0"/>
              <a:t>0.69 T</a:t>
            </a:r>
            <a:r>
              <a:rPr lang="en-GB" sz="1600" b="0" baseline="-25000"/>
              <a:t>1</a:t>
            </a:r>
          </a:p>
        </p:txBody>
      </p:sp>
      <p:sp>
        <p:nvSpPr>
          <p:cNvPr id="390182" name="Rectangle 43"/>
          <p:cNvSpPr>
            <a:spLocks noChangeArrowheads="1"/>
          </p:cNvSpPr>
          <p:nvPr/>
        </p:nvSpPr>
        <p:spPr bwMode="auto">
          <a:xfrm rot="-5400000">
            <a:off x="229394" y="3528219"/>
            <a:ext cx="3319463" cy="333375"/>
          </a:xfrm>
          <a:prstGeom prst="rect">
            <a:avLst/>
          </a:prstGeom>
          <a:noFill/>
          <a:ln w="12700">
            <a:noFill/>
            <a:miter lim="800000"/>
            <a:headEnd/>
            <a:tailEnd/>
          </a:ln>
        </p:spPr>
        <p:txBody>
          <a:bodyPr wrap="none" lIns="90488" tIns="44450" rIns="90488" bIns="44450">
            <a:spAutoFit/>
          </a:bodyPr>
          <a:lstStyle/>
          <a:p>
            <a:pPr>
              <a:buClr>
                <a:schemeClr val="accent1"/>
              </a:buClr>
            </a:pPr>
            <a:r>
              <a:rPr lang="en-GB" sz="1600" b="0"/>
              <a:t>MAGNETIZATION ALONG Z AXIS</a:t>
            </a:r>
          </a:p>
        </p:txBody>
      </p:sp>
      <p:sp>
        <p:nvSpPr>
          <p:cNvPr id="390183" name="AutoShape 44"/>
          <p:cNvSpPr>
            <a:spLocks noChangeArrowheads="1"/>
          </p:cNvSpPr>
          <p:nvPr/>
        </p:nvSpPr>
        <p:spPr bwMode="auto">
          <a:xfrm rot="14940000" flipH="1">
            <a:off x="3149600" y="3502025"/>
            <a:ext cx="454025" cy="130175"/>
          </a:xfrm>
          <a:prstGeom prst="rightArrow">
            <a:avLst>
              <a:gd name="adj1" fmla="val 50000"/>
              <a:gd name="adj2" fmla="val 174406"/>
            </a:avLst>
          </a:prstGeom>
          <a:solidFill>
            <a:srgbClr val="FFFF00"/>
          </a:solidFill>
          <a:ln w="12700">
            <a:solidFill>
              <a:srgbClr val="FFFF00"/>
            </a:solidFill>
            <a:miter lim="800000"/>
            <a:headEnd/>
            <a:tailEnd/>
          </a:ln>
        </p:spPr>
        <p:txBody>
          <a:bodyPr wrap="none" anchor="ctr"/>
          <a:lstStyle/>
          <a:p>
            <a:endParaRPr lang="it-IT"/>
          </a:p>
        </p:txBody>
      </p:sp>
      <p:sp>
        <p:nvSpPr>
          <p:cNvPr id="390184" name="Freeform 45"/>
          <p:cNvSpPr>
            <a:spLocks/>
          </p:cNvSpPr>
          <p:nvPr/>
        </p:nvSpPr>
        <p:spPr bwMode="auto">
          <a:xfrm>
            <a:off x="2717800" y="2451100"/>
            <a:ext cx="4700588" cy="2706688"/>
          </a:xfrm>
          <a:custGeom>
            <a:avLst/>
            <a:gdLst>
              <a:gd name="T0" fmla="*/ 0 w 2961"/>
              <a:gd name="T1" fmla="*/ 2705101 h 1705"/>
              <a:gd name="T2" fmla="*/ 25400 w 2961"/>
              <a:gd name="T3" fmla="*/ 2622551 h 1705"/>
              <a:gd name="T4" fmla="*/ 69850 w 2961"/>
              <a:gd name="T5" fmla="*/ 2520951 h 1705"/>
              <a:gd name="T6" fmla="*/ 114300 w 2961"/>
              <a:gd name="T7" fmla="*/ 2413001 h 1705"/>
              <a:gd name="T8" fmla="*/ 165100 w 2961"/>
              <a:gd name="T9" fmla="*/ 2298701 h 1705"/>
              <a:gd name="T10" fmla="*/ 215900 w 2961"/>
              <a:gd name="T11" fmla="*/ 2197101 h 1705"/>
              <a:gd name="T12" fmla="*/ 279400 w 2961"/>
              <a:gd name="T13" fmla="*/ 2070101 h 1705"/>
              <a:gd name="T14" fmla="*/ 342900 w 2961"/>
              <a:gd name="T15" fmla="*/ 1955801 h 1705"/>
              <a:gd name="T16" fmla="*/ 406400 w 2961"/>
              <a:gd name="T17" fmla="*/ 1841501 h 1705"/>
              <a:gd name="T18" fmla="*/ 476250 w 2961"/>
              <a:gd name="T19" fmla="*/ 1733551 h 1705"/>
              <a:gd name="T20" fmla="*/ 546100 w 2961"/>
              <a:gd name="T21" fmla="*/ 1612900 h 1705"/>
              <a:gd name="T22" fmla="*/ 628650 w 2961"/>
              <a:gd name="T23" fmla="*/ 1504950 h 1705"/>
              <a:gd name="T24" fmla="*/ 704850 w 2961"/>
              <a:gd name="T25" fmla="*/ 1409700 h 1705"/>
              <a:gd name="T26" fmla="*/ 793750 w 2961"/>
              <a:gd name="T27" fmla="*/ 1308100 h 1705"/>
              <a:gd name="T28" fmla="*/ 908050 w 2961"/>
              <a:gd name="T29" fmla="*/ 1181100 h 1705"/>
              <a:gd name="T30" fmla="*/ 990600 w 2961"/>
              <a:gd name="T31" fmla="*/ 1092200 h 1705"/>
              <a:gd name="T32" fmla="*/ 1111250 w 2961"/>
              <a:gd name="T33" fmla="*/ 990600 h 1705"/>
              <a:gd name="T34" fmla="*/ 1231900 w 2961"/>
              <a:gd name="T35" fmla="*/ 882650 h 1705"/>
              <a:gd name="T36" fmla="*/ 1358900 w 2961"/>
              <a:gd name="T37" fmla="*/ 781050 h 1705"/>
              <a:gd name="T38" fmla="*/ 1492250 w 2961"/>
              <a:gd name="T39" fmla="*/ 698500 h 1705"/>
              <a:gd name="T40" fmla="*/ 1619250 w 2961"/>
              <a:gd name="T41" fmla="*/ 615950 h 1705"/>
              <a:gd name="T42" fmla="*/ 1758950 w 2961"/>
              <a:gd name="T43" fmla="*/ 533400 h 1705"/>
              <a:gd name="T44" fmla="*/ 1898650 w 2961"/>
              <a:gd name="T45" fmla="*/ 463550 h 1705"/>
              <a:gd name="T46" fmla="*/ 2025650 w 2961"/>
              <a:gd name="T47" fmla="*/ 400050 h 1705"/>
              <a:gd name="T48" fmla="*/ 2197100 w 2961"/>
              <a:gd name="T49" fmla="*/ 336550 h 1705"/>
              <a:gd name="T50" fmla="*/ 2336800 w 2961"/>
              <a:gd name="T51" fmla="*/ 279400 h 1705"/>
              <a:gd name="T52" fmla="*/ 2533650 w 2961"/>
              <a:gd name="T53" fmla="*/ 215900 h 1705"/>
              <a:gd name="T54" fmla="*/ 2686050 w 2961"/>
              <a:gd name="T55" fmla="*/ 184150 h 1705"/>
              <a:gd name="T56" fmla="*/ 2851150 w 2961"/>
              <a:gd name="T57" fmla="*/ 146050 h 1705"/>
              <a:gd name="T58" fmla="*/ 2984500 w 2961"/>
              <a:gd name="T59" fmla="*/ 127000 h 1705"/>
              <a:gd name="T60" fmla="*/ 3168650 w 2961"/>
              <a:gd name="T61" fmla="*/ 101600 h 1705"/>
              <a:gd name="T62" fmla="*/ 3359151 w 2961"/>
              <a:gd name="T63" fmla="*/ 69850 h 1705"/>
              <a:gd name="T64" fmla="*/ 3556001 w 2961"/>
              <a:gd name="T65" fmla="*/ 44450 h 1705"/>
              <a:gd name="T66" fmla="*/ 3746501 w 2961"/>
              <a:gd name="T67" fmla="*/ 25400 h 1705"/>
              <a:gd name="T68" fmla="*/ 4038601 w 2961"/>
              <a:gd name="T69" fmla="*/ 6350 h 1705"/>
              <a:gd name="T70" fmla="*/ 4699001 w 2961"/>
              <a:gd name="T71" fmla="*/ 0 h 170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961"/>
              <a:gd name="T109" fmla="*/ 0 h 1705"/>
              <a:gd name="T110" fmla="*/ 2961 w 2961"/>
              <a:gd name="T111" fmla="*/ 1705 h 170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961" h="1705">
                <a:moveTo>
                  <a:pt x="0" y="1704"/>
                </a:moveTo>
                <a:lnTo>
                  <a:pt x="16" y="1652"/>
                </a:lnTo>
                <a:lnTo>
                  <a:pt x="44" y="1588"/>
                </a:lnTo>
                <a:lnTo>
                  <a:pt x="72" y="1520"/>
                </a:lnTo>
                <a:lnTo>
                  <a:pt x="104" y="1448"/>
                </a:lnTo>
                <a:lnTo>
                  <a:pt x="136" y="1384"/>
                </a:lnTo>
                <a:lnTo>
                  <a:pt x="176" y="1304"/>
                </a:lnTo>
                <a:lnTo>
                  <a:pt x="216" y="1232"/>
                </a:lnTo>
                <a:lnTo>
                  <a:pt x="256" y="1160"/>
                </a:lnTo>
                <a:lnTo>
                  <a:pt x="300" y="1092"/>
                </a:lnTo>
                <a:lnTo>
                  <a:pt x="344" y="1016"/>
                </a:lnTo>
                <a:lnTo>
                  <a:pt x="396" y="948"/>
                </a:lnTo>
                <a:lnTo>
                  <a:pt x="444" y="888"/>
                </a:lnTo>
                <a:lnTo>
                  <a:pt x="500" y="824"/>
                </a:lnTo>
                <a:lnTo>
                  <a:pt x="572" y="744"/>
                </a:lnTo>
                <a:lnTo>
                  <a:pt x="624" y="688"/>
                </a:lnTo>
                <a:lnTo>
                  <a:pt x="700" y="624"/>
                </a:lnTo>
                <a:lnTo>
                  <a:pt x="776" y="556"/>
                </a:lnTo>
                <a:lnTo>
                  <a:pt x="856" y="492"/>
                </a:lnTo>
                <a:lnTo>
                  <a:pt x="940" y="440"/>
                </a:lnTo>
                <a:lnTo>
                  <a:pt x="1020" y="388"/>
                </a:lnTo>
                <a:lnTo>
                  <a:pt x="1108" y="336"/>
                </a:lnTo>
                <a:lnTo>
                  <a:pt x="1196" y="292"/>
                </a:lnTo>
                <a:lnTo>
                  <a:pt x="1276" y="252"/>
                </a:lnTo>
                <a:lnTo>
                  <a:pt x="1384" y="212"/>
                </a:lnTo>
                <a:lnTo>
                  <a:pt x="1472" y="176"/>
                </a:lnTo>
                <a:lnTo>
                  <a:pt x="1596" y="136"/>
                </a:lnTo>
                <a:lnTo>
                  <a:pt x="1692" y="116"/>
                </a:lnTo>
                <a:lnTo>
                  <a:pt x="1796" y="92"/>
                </a:lnTo>
                <a:lnTo>
                  <a:pt x="1880" y="80"/>
                </a:lnTo>
                <a:lnTo>
                  <a:pt x="1996" y="64"/>
                </a:lnTo>
                <a:lnTo>
                  <a:pt x="2116" y="44"/>
                </a:lnTo>
                <a:lnTo>
                  <a:pt x="2240" y="28"/>
                </a:lnTo>
                <a:lnTo>
                  <a:pt x="2360" y="16"/>
                </a:lnTo>
                <a:lnTo>
                  <a:pt x="2544" y="4"/>
                </a:lnTo>
                <a:lnTo>
                  <a:pt x="2960" y="0"/>
                </a:lnTo>
              </a:path>
            </a:pathLst>
          </a:custGeom>
          <a:noFill/>
          <a:ln w="25400" cap="rnd" cmpd="sng">
            <a:solidFill>
              <a:srgbClr val="00FF00"/>
            </a:solidFill>
            <a:prstDash val="solid"/>
            <a:round/>
            <a:headEnd type="none" w="med" len="med"/>
            <a:tailEnd type="none" w="med" len="med"/>
          </a:ln>
        </p:spPr>
        <p:txBody>
          <a:bodyPr/>
          <a:lstStyle/>
          <a:p>
            <a:endParaRPr lang="en-GB"/>
          </a:p>
        </p:txBody>
      </p:sp>
      <p:sp>
        <p:nvSpPr>
          <p:cNvPr id="46"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47"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48"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49"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50" name="CasellaDiTesto 49"/>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spTree>
    <p:extLst>
      <p:ext uri="{BB962C8B-B14F-4D97-AF65-F5344CB8AC3E}">
        <p14:creationId xmlns:p14="http://schemas.microsoft.com/office/powerpoint/2010/main" val="1434499462"/>
      </p:ext>
    </p:extLst>
  </p:cSld>
  <p:clrMapOvr>
    <a:masterClrMapping/>
  </p:clrMapOvr>
  <p:transition>
    <p:cut/>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a:xfrm>
            <a:off x="467544" y="555625"/>
            <a:ext cx="8229600" cy="1143000"/>
          </a:xfrm>
          <a:noFill/>
        </p:spPr>
        <p:txBody>
          <a:bodyPr lIns="90488" tIns="44450" rIns="90488" bIns="44450" anchor="b"/>
          <a:lstStyle/>
          <a:p>
            <a:r>
              <a:rPr lang="en-GB" sz="3600" dirty="0" smtClean="0"/>
              <a:t>Inversion Recovery</a:t>
            </a:r>
            <a:br>
              <a:rPr lang="en-GB" sz="3600" dirty="0" smtClean="0"/>
            </a:br>
            <a:r>
              <a:rPr lang="en-GB" sz="3600" dirty="0" smtClean="0"/>
              <a:t>Phase sensitive detection</a:t>
            </a:r>
          </a:p>
        </p:txBody>
      </p:sp>
      <p:sp>
        <p:nvSpPr>
          <p:cNvPr id="391171" name="Line 3"/>
          <p:cNvSpPr>
            <a:spLocks noChangeShapeType="1"/>
          </p:cNvSpPr>
          <p:nvPr/>
        </p:nvSpPr>
        <p:spPr bwMode="auto">
          <a:xfrm>
            <a:off x="2840038" y="3022600"/>
            <a:ext cx="0" cy="2474913"/>
          </a:xfrm>
          <a:prstGeom prst="line">
            <a:avLst/>
          </a:prstGeom>
          <a:noFill/>
          <a:ln w="12700">
            <a:solidFill>
              <a:schemeClr val="tx1"/>
            </a:solidFill>
            <a:round/>
            <a:headEnd/>
            <a:tailEnd/>
          </a:ln>
        </p:spPr>
        <p:txBody>
          <a:bodyPr wrap="none" anchor="ctr"/>
          <a:lstStyle/>
          <a:p>
            <a:endParaRPr lang="en-GB"/>
          </a:p>
        </p:txBody>
      </p:sp>
      <p:sp>
        <p:nvSpPr>
          <p:cNvPr id="391172" name="Line 4"/>
          <p:cNvSpPr>
            <a:spLocks noChangeShapeType="1"/>
          </p:cNvSpPr>
          <p:nvPr/>
        </p:nvSpPr>
        <p:spPr bwMode="auto">
          <a:xfrm>
            <a:off x="2868613" y="3163888"/>
            <a:ext cx="0" cy="1098550"/>
          </a:xfrm>
          <a:prstGeom prst="line">
            <a:avLst/>
          </a:prstGeom>
          <a:noFill/>
          <a:ln w="25400">
            <a:solidFill>
              <a:srgbClr val="00FF00"/>
            </a:solidFill>
            <a:round/>
            <a:headEnd type="triangle" w="med" len="med"/>
            <a:tailEnd/>
          </a:ln>
        </p:spPr>
        <p:txBody>
          <a:bodyPr wrap="none" anchor="ctr"/>
          <a:lstStyle/>
          <a:p>
            <a:endParaRPr lang="en-GB"/>
          </a:p>
        </p:txBody>
      </p:sp>
      <p:sp>
        <p:nvSpPr>
          <p:cNvPr id="391173" name="Line 5"/>
          <p:cNvSpPr>
            <a:spLocks noChangeShapeType="1"/>
          </p:cNvSpPr>
          <p:nvPr/>
        </p:nvSpPr>
        <p:spPr bwMode="auto">
          <a:xfrm flipV="1">
            <a:off x="1733550" y="4248150"/>
            <a:ext cx="0" cy="41275"/>
          </a:xfrm>
          <a:prstGeom prst="line">
            <a:avLst/>
          </a:prstGeom>
          <a:noFill/>
          <a:ln w="12700">
            <a:solidFill>
              <a:srgbClr val="000000"/>
            </a:solidFill>
            <a:round/>
            <a:headEnd/>
            <a:tailEnd/>
          </a:ln>
        </p:spPr>
        <p:txBody>
          <a:bodyPr wrap="none" anchor="ctr"/>
          <a:lstStyle/>
          <a:p>
            <a:endParaRPr lang="en-GB"/>
          </a:p>
        </p:txBody>
      </p:sp>
      <p:sp>
        <p:nvSpPr>
          <p:cNvPr id="391174" name="Line 6"/>
          <p:cNvSpPr>
            <a:spLocks noChangeShapeType="1"/>
          </p:cNvSpPr>
          <p:nvPr/>
        </p:nvSpPr>
        <p:spPr bwMode="auto">
          <a:xfrm>
            <a:off x="1489075" y="4254500"/>
            <a:ext cx="2992438" cy="0"/>
          </a:xfrm>
          <a:prstGeom prst="line">
            <a:avLst/>
          </a:prstGeom>
          <a:noFill/>
          <a:ln w="12700">
            <a:solidFill>
              <a:schemeClr val="tx1"/>
            </a:solidFill>
            <a:round/>
            <a:headEnd/>
            <a:tailEnd/>
          </a:ln>
        </p:spPr>
        <p:txBody>
          <a:bodyPr wrap="none" anchor="ctr"/>
          <a:lstStyle/>
          <a:p>
            <a:endParaRPr lang="en-GB"/>
          </a:p>
        </p:txBody>
      </p:sp>
      <p:sp>
        <p:nvSpPr>
          <p:cNvPr id="391175" name="Rectangle 7"/>
          <p:cNvSpPr>
            <a:spLocks noChangeArrowheads="1"/>
          </p:cNvSpPr>
          <p:nvPr/>
        </p:nvSpPr>
        <p:spPr bwMode="auto">
          <a:xfrm>
            <a:off x="2024063" y="2970213"/>
            <a:ext cx="720725" cy="363537"/>
          </a:xfrm>
          <a:prstGeom prst="rect">
            <a:avLst/>
          </a:prstGeom>
          <a:noFill/>
          <a:ln w="12700">
            <a:noFill/>
            <a:miter lim="800000"/>
            <a:headEnd/>
            <a:tailEnd/>
          </a:ln>
        </p:spPr>
        <p:txBody>
          <a:bodyPr wrap="none" lIns="90488" tIns="44450" rIns="90488" bIns="44450">
            <a:spAutoFit/>
          </a:bodyPr>
          <a:lstStyle/>
          <a:p>
            <a:pPr>
              <a:buClr>
                <a:schemeClr val="accent1"/>
              </a:buClr>
            </a:pPr>
            <a:r>
              <a:rPr lang="en-GB" sz="1800" b="0"/>
              <a:t>+M(t)</a:t>
            </a:r>
          </a:p>
        </p:txBody>
      </p:sp>
      <p:sp>
        <p:nvSpPr>
          <p:cNvPr id="391176" name="Rectangle 8"/>
          <p:cNvSpPr>
            <a:spLocks noChangeArrowheads="1"/>
          </p:cNvSpPr>
          <p:nvPr/>
        </p:nvSpPr>
        <p:spPr bwMode="auto">
          <a:xfrm>
            <a:off x="2940050" y="2273300"/>
            <a:ext cx="417513" cy="363538"/>
          </a:xfrm>
          <a:prstGeom prst="rect">
            <a:avLst/>
          </a:prstGeom>
          <a:noFill/>
          <a:ln w="12700">
            <a:noFill/>
            <a:miter lim="800000"/>
            <a:headEnd/>
            <a:tailEnd/>
          </a:ln>
        </p:spPr>
        <p:txBody>
          <a:bodyPr wrap="none" lIns="90488" tIns="44450" rIns="90488" bIns="44450">
            <a:spAutoFit/>
          </a:bodyPr>
          <a:lstStyle/>
          <a:p>
            <a:pPr>
              <a:buClr>
                <a:schemeClr val="accent1"/>
              </a:buClr>
            </a:pPr>
            <a:r>
              <a:rPr lang="en-GB" sz="1800" b="0"/>
              <a:t>B</a:t>
            </a:r>
            <a:r>
              <a:rPr lang="en-GB" sz="1800" b="0" baseline="-25000"/>
              <a:t>0</a:t>
            </a:r>
          </a:p>
        </p:txBody>
      </p:sp>
      <p:sp>
        <p:nvSpPr>
          <p:cNvPr id="391177" name="Line 9"/>
          <p:cNvSpPr>
            <a:spLocks noChangeShapeType="1"/>
          </p:cNvSpPr>
          <p:nvPr/>
        </p:nvSpPr>
        <p:spPr bwMode="auto">
          <a:xfrm flipV="1">
            <a:off x="1739900" y="3705225"/>
            <a:ext cx="2189163" cy="1108075"/>
          </a:xfrm>
          <a:prstGeom prst="line">
            <a:avLst/>
          </a:prstGeom>
          <a:noFill/>
          <a:ln w="12700">
            <a:solidFill>
              <a:schemeClr val="tx1"/>
            </a:solidFill>
            <a:round/>
            <a:headEnd/>
            <a:tailEnd/>
          </a:ln>
        </p:spPr>
        <p:txBody>
          <a:bodyPr wrap="none" anchor="ctr"/>
          <a:lstStyle/>
          <a:p>
            <a:endParaRPr lang="en-GB"/>
          </a:p>
        </p:txBody>
      </p:sp>
      <p:sp>
        <p:nvSpPr>
          <p:cNvPr id="391178" name="AutoShape 10"/>
          <p:cNvSpPr>
            <a:spLocks noChangeArrowheads="1"/>
          </p:cNvSpPr>
          <p:nvPr/>
        </p:nvSpPr>
        <p:spPr bwMode="auto">
          <a:xfrm rot="-5400000">
            <a:off x="2559051" y="2311400"/>
            <a:ext cx="558800" cy="168275"/>
          </a:xfrm>
          <a:prstGeom prst="rightArrow">
            <a:avLst>
              <a:gd name="adj1" fmla="val 50000"/>
              <a:gd name="adj2" fmla="val 83034"/>
            </a:avLst>
          </a:prstGeom>
          <a:solidFill>
            <a:srgbClr val="00FF00"/>
          </a:solidFill>
          <a:ln w="12700">
            <a:solidFill>
              <a:srgbClr val="00FF00"/>
            </a:solidFill>
            <a:miter lim="800000"/>
            <a:headEnd/>
            <a:tailEnd/>
          </a:ln>
        </p:spPr>
        <p:txBody>
          <a:bodyPr wrap="none" anchor="ctr"/>
          <a:lstStyle/>
          <a:p>
            <a:endParaRPr lang="it-IT"/>
          </a:p>
        </p:txBody>
      </p:sp>
      <p:sp>
        <p:nvSpPr>
          <p:cNvPr id="391179" name="Line 11"/>
          <p:cNvSpPr>
            <a:spLocks noChangeShapeType="1"/>
          </p:cNvSpPr>
          <p:nvPr/>
        </p:nvSpPr>
        <p:spPr bwMode="auto">
          <a:xfrm>
            <a:off x="2805113" y="3159125"/>
            <a:ext cx="0" cy="1098550"/>
          </a:xfrm>
          <a:prstGeom prst="line">
            <a:avLst/>
          </a:prstGeom>
          <a:noFill/>
          <a:ln w="25400">
            <a:solidFill>
              <a:srgbClr val="FF00FF"/>
            </a:solidFill>
            <a:round/>
            <a:headEnd type="triangle" w="med" len="med"/>
            <a:tailEnd/>
          </a:ln>
        </p:spPr>
        <p:txBody>
          <a:bodyPr wrap="none" anchor="ctr"/>
          <a:lstStyle/>
          <a:p>
            <a:endParaRPr lang="en-GB"/>
          </a:p>
        </p:txBody>
      </p:sp>
      <p:sp>
        <p:nvSpPr>
          <p:cNvPr id="15"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16"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7"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8"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9" name="CasellaDiTesto 18"/>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spTree>
    <p:extLst>
      <p:ext uri="{BB962C8B-B14F-4D97-AF65-F5344CB8AC3E}">
        <p14:creationId xmlns:p14="http://schemas.microsoft.com/office/powerpoint/2010/main" val="13375312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392194" name="Rectangle 2"/>
          <p:cNvSpPr>
            <a:spLocks noGrp="1" noChangeArrowheads="1"/>
          </p:cNvSpPr>
          <p:nvPr>
            <p:ph type="title"/>
          </p:nvPr>
        </p:nvSpPr>
        <p:spPr>
          <a:xfrm>
            <a:off x="467544" y="436818"/>
            <a:ext cx="8229600" cy="1143000"/>
          </a:xfrm>
          <a:noFill/>
        </p:spPr>
        <p:txBody>
          <a:bodyPr lIns="90488" tIns="44450" rIns="90488" bIns="44450" anchor="b"/>
          <a:lstStyle/>
          <a:p>
            <a:r>
              <a:rPr lang="en-GB" sz="3600" dirty="0" smtClean="0"/>
              <a:t>Inversion Recovery</a:t>
            </a:r>
            <a:br>
              <a:rPr lang="en-GB" sz="3600" dirty="0" smtClean="0"/>
            </a:br>
            <a:r>
              <a:rPr lang="en-GB" sz="3600" dirty="0" smtClean="0"/>
              <a:t>Phase sensitive detection</a:t>
            </a:r>
          </a:p>
        </p:txBody>
      </p:sp>
      <p:sp>
        <p:nvSpPr>
          <p:cNvPr id="392195" name="Line 3"/>
          <p:cNvSpPr>
            <a:spLocks noChangeShapeType="1"/>
          </p:cNvSpPr>
          <p:nvPr/>
        </p:nvSpPr>
        <p:spPr bwMode="auto">
          <a:xfrm>
            <a:off x="2840038" y="3022600"/>
            <a:ext cx="0" cy="2474913"/>
          </a:xfrm>
          <a:prstGeom prst="line">
            <a:avLst/>
          </a:prstGeom>
          <a:noFill/>
          <a:ln w="12700">
            <a:solidFill>
              <a:schemeClr val="tx1"/>
            </a:solidFill>
            <a:round/>
            <a:headEnd/>
            <a:tailEnd/>
          </a:ln>
        </p:spPr>
        <p:txBody>
          <a:bodyPr wrap="none" anchor="ctr"/>
          <a:lstStyle/>
          <a:p>
            <a:endParaRPr lang="en-GB"/>
          </a:p>
        </p:txBody>
      </p:sp>
      <p:sp>
        <p:nvSpPr>
          <p:cNvPr id="392196" name="Line 4"/>
          <p:cNvSpPr>
            <a:spLocks noChangeShapeType="1"/>
          </p:cNvSpPr>
          <p:nvPr/>
        </p:nvSpPr>
        <p:spPr bwMode="auto">
          <a:xfrm flipV="1">
            <a:off x="1733550" y="4248150"/>
            <a:ext cx="0" cy="41275"/>
          </a:xfrm>
          <a:prstGeom prst="line">
            <a:avLst/>
          </a:prstGeom>
          <a:noFill/>
          <a:ln w="12700">
            <a:solidFill>
              <a:srgbClr val="000000"/>
            </a:solidFill>
            <a:round/>
            <a:headEnd/>
            <a:tailEnd/>
          </a:ln>
        </p:spPr>
        <p:txBody>
          <a:bodyPr wrap="none" anchor="ctr"/>
          <a:lstStyle/>
          <a:p>
            <a:endParaRPr lang="en-GB"/>
          </a:p>
        </p:txBody>
      </p:sp>
      <p:sp>
        <p:nvSpPr>
          <p:cNvPr id="392197" name="Line 5"/>
          <p:cNvSpPr>
            <a:spLocks noChangeShapeType="1"/>
          </p:cNvSpPr>
          <p:nvPr/>
        </p:nvSpPr>
        <p:spPr bwMode="auto">
          <a:xfrm>
            <a:off x="1489075" y="4254500"/>
            <a:ext cx="2992438" cy="0"/>
          </a:xfrm>
          <a:prstGeom prst="line">
            <a:avLst/>
          </a:prstGeom>
          <a:noFill/>
          <a:ln w="12700">
            <a:solidFill>
              <a:schemeClr val="tx1"/>
            </a:solidFill>
            <a:round/>
            <a:headEnd/>
            <a:tailEnd/>
          </a:ln>
        </p:spPr>
        <p:txBody>
          <a:bodyPr wrap="none" anchor="ctr"/>
          <a:lstStyle/>
          <a:p>
            <a:endParaRPr lang="en-GB"/>
          </a:p>
        </p:txBody>
      </p:sp>
      <p:sp>
        <p:nvSpPr>
          <p:cNvPr id="392198" name="Rectangle 6"/>
          <p:cNvSpPr>
            <a:spLocks noChangeArrowheads="1"/>
          </p:cNvSpPr>
          <p:nvPr/>
        </p:nvSpPr>
        <p:spPr bwMode="auto">
          <a:xfrm>
            <a:off x="2921000" y="5180013"/>
            <a:ext cx="663575" cy="363537"/>
          </a:xfrm>
          <a:prstGeom prst="rect">
            <a:avLst/>
          </a:prstGeom>
          <a:noFill/>
          <a:ln w="12700">
            <a:noFill/>
            <a:miter lim="800000"/>
            <a:headEnd/>
            <a:tailEnd/>
          </a:ln>
        </p:spPr>
        <p:txBody>
          <a:bodyPr wrap="none" lIns="90488" tIns="44450" rIns="90488" bIns="44450">
            <a:spAutoFit/>
          </a:bodyPr>
          <a:lstStyle/>
          <a:p>
            <a:pPr>
              <a:buClr>
                <a:schemeClr val="accent1"/>
              </a:buClr>
            </a:pPr>
            <a:r>
              <a:rPr lang="en-GB" sz="1800" b="0"/>
              <a:t>-M(t)</a:t>
            </a:r>
          </a:p>
        </p:txBody>
      </p:sp>
      <p:sp>
        <p:nvSpPr>
          <p:cNvPr id="392199" name="Rectangle 7"/>
          <p:cNvSpPr>
            <a:spLocks noChangeArrowheads="1"/>
          </p:cNvSpPr>
          <p:nvPr/>
        </p:nvSpPr>
        <p:spPr bwMode="auto">
          <a:xfrm>
            <a:off x="3635375" y="3208338"/>
            <a:ext cx="1263650" cy="363537"/>
          </a:xfrm>
          <a:prstGeom prst="rect">
            <a:avLst/>
          </a:prstGeom>
          <a:noFill/>
          <a:ln w="12700">
            <a:noFill/>
            <a:miter lim="800000"/>
            <a:headEnd/>
            <a:tailEnd/>
          </a:ln>
        </p:spPr>
        <p:txBody>
          <a:bodyPr wrap="none" lIns="90488" tIns="44450" rIns="90488" bIns="44450">
            <a:spAutoFit/>
          </a:bodyPr>
          <a:lstStyle/>
          <a:p>
            <a:pPr>
              <a:buClr>
                <a:schemeClr val="accent1"/>
              </a:buClr>
            </a:pPr>
            <a:r>
              <a:rPr lang="en-GB" sz="1800" b="0"/>
              <a:t>180° pulse</a:t>
            </a:r>
          </a:p>
        </p:txBody>
      </p:sp>
      <p:sp>
        <p:nvSpPr>
          <p:cNvPr id="392200" name="Rectangle 8"/>
          <p:cNvSpPr>
            <a:spLocks noChangeArrowheads="1"/>
          </p:cNvSpPr>
          <p:nvPr/>
        </p:nvSpPr>
        <p:spPr bwMode="auto">
          <a:xfrm>
            <a:off x="2940050" y="2273300"/>
            <a:ext cx="417513" cy="363538"/>
          </a:xfrm>
          <a:prstGeom prst="rect">
            <a:avLst/>
          </a:prstGeom>
          <a:noFill/>
          <a:ln w="12700">
            <a:noFill/>
            <a:miter lim="800000"/>
            <a:headEnd/>
            <a:tailEnd/>
          </a:ln>
        </p:spPr>
        <p:txBody>
          <a:bodyPr wrap="none" lIns="90488" tIns="44450" rIns="90488" bIns="44450">
            <a:spAutoFit/>
          </a:bodyPr>
          <a:lstStyle/>
          <a:p>
            <a:pPr>
              <a:buClr>
                <a:schemeClr val="accent1"/>
              </a:buClr>
            </a:pPr>
            <a:r>
              <a:rPr lang="en-GB" sz="1800" b="0"/>
              <a:t>B</a:t>
            </a:r>
            <a:r>
              <a:rPr lang="en-GB" sz="1800" b="0" baseline="-25000"/>
              <a:t>0</a:t>
            </a:r>
          </a:p>
        </p:txBody>
      </p:sp>
      <p:sp>
        <p:nvSpPr>
          <p:cNvPr id="392201" name="Line 9"/>
          <p:cNvSpPr>
            <a:spLocks noChangeShapeType="1"/>
          </p:cNvSpPr>
          <p:nvPr/>
        </p:nvSpPr>
        <p:spPr bwMode="auto">
          <a:xfrm flipV="1">
            <a:off x="1739900" y="3705225"/>
            <a:ext cx="2189163" cy="1108075"/>
          </a:xfrm>
          <a:prstGeom prst="line">
            <a:avLst/>
          </a:prstGeom>
          <a:noFill/>
          <a:ln w="12700">
            <a:solidFill>
              <a:schemeClr val="tx1"/>
            </a:solidFill>
            <a:round/>
            <a:headEnd/>
            <a:tailEnd/>
          </a:ln>
        </p:spPr>
        <p:txBody>
          <a:bodyPr wrap="none" anchor="ctr"/>
          <a:lstStyle/>
          <a:p>
            <a:endParaRPr lang="en-GB"/>
          </a:p>
        </p:txBody>
      </p:sp>
      <p:sp>
        <p:nvSpPr>
          <p:cNvPr id="392202" name="AutoShape 10"/>
          <p:cNvSpPr>
            <a:spLocks noChangeArrowheads="1"/>
          </p:cNvSpPr>
          <p:nvPr/>
        </p:nvSpPr>
        <p:spPr bwMode="auto">
          <a:xfrm rot="-5400000">
            <a:off x="2559051" y="2311400"/>
            <a:ext cx="558800" cy="168275"/>
          </a:xfrm>
          <a:prstGeom prst="rightArrow">
            <a:avLst>
              <a:gd name="adj1" fmla="val 50000"/>
              <a:gd name="adj2" fmla="val 83034"/>
            </a:avLst>
          </a:prstGeom>
          <a:solidFill>
            <a:srgbClr val="00FF00"/>
          </a:solidFill>
          <a:ln w="12700">
            <a:solidFill>
              <a:srgbClr val="00FF00"/>
            </a:solidFill>
            <a:miter lim="800000"/>
            <a:headEnd/>
            <a:tailEnd/>
          </a:ln>
        </p:spPr>
        <p:txBody>
          <a:bodyPr wrap="none" anchor="ctr"/>
          <a:lstStyle/>
          <a:p>
            <a:endParaRPr lang="it-IT"/>
          </a:p>
        </p:txBody>
      </p:sp>
      <p:sp>
        <p:nvSpPr>
          <p:cNvPr id="392203" name="Arc 11"/>
          <p:cNvSpPr>
            <a:spLocks/>
          </p:cNvSpPr>
          <p:nvPr/>
        </p:nvSpPr>
        <p:spPr bwMode="auto">
          <a:xfrm>
            <a:off x="2833688" y="3149600"/>
            <a:ext cx="1104900" cy="2184400"/>
          </a:xfrm>
          <a:custGeom>
            <a:avLst/>
            <a:gdLst>
              <a:gd name="T0" fmla="*/ 0 w 21600"/>
              <a:gd name="T1" fmla="*/ 0 h 43199"/>
              <a:gd name="T2" fmla="*/ 491936 w 21600"/>
              <a:gd name="T3" fmla="*/ 110456349 h 43199"/>
              <a:gd name="T4" fmla="*/ 0 w 21600"/>
              <a:gd name="T5" fmla="*/ 55229439 h 43199"/>
              <a:gd name="T6" fmla="*/ 0 60000 65536"/>
              <a:gd name="T7" fmla="*/ 0 60000 65536"/>
              <a:gd name="T8" fmla="*/ 0 60000 65536"/>
              <a:gd name="T9" fmla="*/ 0 w 21600"/>
              <a:gd name="T10" fmla="*/ 0 h 43199"/>
              <a:gd name="T11" fmla="*/ 21600 w 21600"/>
              <a:gd name="T12" fmla="*/ 43199 h 43199"/>
            </a:gdLst>
            <a:ahLst/>
            <a:cxnLst>
              <a:cxn ang="T6">
                <a:pos x="T0" y="T1"/>
              </a:cxn>
              <a:cxn ang="T7">
                <a:pos x="T2" y="T3"/>
              </a:cxn>
              <a:cxn ang="T8">
                <a:pos x="T4" y="T5"/>
              </a:cxn>
            </a:cxnLst>
            <a:rect l="T9" t="T10" r="T11" b="T12"/>
            <a:pathLst>
              <a:path w="21600" h="43199" fill="none" extrusionOk="0">
                <a:moveTo>
                  <a:pt x="-1" y="0"/>
                </a:moveTo>
                <a:cubicBezTo>
                  <a:pt x="11929" y="0"/>
                  <a:pt x="21600" y="9670"/>
                  <a:pt x="21600" y="21600"/>
                </a:cubicBezTo>
                <a:cubicBezTo>
                  <a:pt x="21600" y="33455"/>
                  <a:pt x="12043" y="43095"/>
                  <a:pt x="188" y="43199"/>
                </a:cubicBezTo>
              </a:path>
              <a:path w="21600" h="43199" stroke="0" extrusionOk="0">
                <a:moveTo>
                  <a:pt x="-1" y="0"/>
                </a:moveTo>
                <a:cubicBezTo>
                  <a:pt x="11929" y="0"/>
                  <a:pt x="21600" y="9670"/>
                  <a:pt x="21600" y="21600"/>
                </a:cubicBezTo>
                <a:cubicBezTo>
                  <a:pt x="21600" y="33455"/>
                  <a:pt x="12043" y="43095"/>
                  <a:pt x="188" y="43199"/>
                </a:cubicBezTo>
                <a:lnTo>
                  <a:pt x="0" y="21600"/>
                </a:lnTo>
                <a:close/>
              </a:path>
            </a:pathLst>
          </a:custGeom>
          <a:noFill/>
          <a:ln w="28575">
            <a:solidFill>
              <a:srgbClr val="FFFF00"/>
            </a:solidFill>
            <a:round/>
            <a:headEnd/>
            <a:tailEnd type="stealth" w="med" len="med"/>
          </a:ln>
        </p:spPr>
        <p:txBody>
          <a:bodyPr wrap="none" anchor="ctr"/>
          <a:lstStyle/>
          <a:p>
            <a:endParaRPr lang="en-GB"/>
          </a:p>
        </p:txBody>
      </p:sp>
      <p:sp>
        <p:nvSpPr>
          <p:cNvPr id="392204" name="Line 12"/>
          <p:cNvSpPr>
            <a:spLocks noChangeShapeType="1"/>
          </p:cNvSpPr>
          <p:nvPr/>
        </p:nvSpPr>
        <p:spPr bwMode="auto">
          <a:xfrm flipV="1">
            <a:off x="2862263" y="4254500"/>
            <a:ext cx="0" cy="1098550"/>
          </a:xfrm>
          <a:prstGeom prst="line">
            <a:avLst/>
          </a:prstGeom>
          <a:noFill/>
          <a:ln w="25400">
            <a:solidFill>
              <a:srgbClr val="00FF00"/>
            </a:solidFill>
            <a:round/>
            <a:headEnd type="triangle" w="med" len="med"/>
            <a:tailEnd/>
          </a:ln>
        </p:spPr>
        <p:txBody>
          <a:bodyPr wrap="none" anchor="ctr"/>
          <a:lstStyle/>
          <a:p>
            <a:endParaRPr lang="en-GB"/>
          </a:p>
        </p:txBody>
      </p:sp>
      <p:sp>
        <p:nvSpPr>
          <p:cNvPr id="392205" name="Line 13"/>
          <p:cNvSpPr>
            <a:spLocks noChangeShapeType="1"/>
          </p:cNvSpPr>
          <p:nvPr/>
        </p:nvSpPr>
        <p:spPr bwMode="auto">
          <a:xfrm flipV="1">
            <a:off x="2798763" y="4249738"/>
            <a:ext cx="0" cy="1098550"/>
          </a:xfrm>
          <a:prstGeom prst="line">
            <a:avLst/>
          </a:prstGeom>
          <a:noFill/>
          <a:ln w="25400">
            <a:solidFill>
              <a:srgbClr val="FF00FF"/>
            </a:solidFill>
            <a:round/>
            <a:headEnd type="triangle" w="med" len="med"/>
            <a:tailEnd/>
          </a:ln>
        </p:spPr>
        <p:txBody>
          <a:bodyPr wrap="none" anchor="ctr"/>
          <a:lstStyle/>
          <a:p>
            <a:endParaRPr lang="en-GB"/>
          </a:p>
        </p:txBody>
      </p:sp>
      <p:sp>
        <p:nvSpPr>
          <p:cNvPr id="17"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18"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9"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0"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1" name="CasellaDiTesto 20"/>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spTree>
    <p:extLst>
      <p:ext uri="{BB962C8B-B14F-4D97-AF65-F5344CB8AC3E}">
        <p14:creationId xmlns:p14="http://schemas.microsoft.com/office/powerpoint/2010/main" val="28346903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393218" name="Rectangle 2"/>
          <p:cNvSpPr>
            <a:spLocks noGrp="1" noChangeArrowheads="1"/>
          </p:cNvSpPr>
          <p:nvPr>
            <p:ph type="title"/>
          </p:nvPr>
        </p:nvSpPr>
        <p:spPr>
          <a:xfrm>
            <a:off x="467544" y="457994"/>
            <a:ext cx="8229600" cy="1143000"/>
          </a:xfrm>
          <a:noFill/>
        </p:spPr>
        <p:txBody>
          <a:bodyPr lIns="90488" tIns="44450" rIns="90488" bIns="44450" anchor="b"/>
          <a:lstStyle/>
          <a:p>
            <a:r>
              <a:rPr lang="en-GB" sz="3600" dirty="0" smtClean="0"/>
              <a:t>Inversion Recovery</a:t>
            </a:r>
            <a:br>
              <a:rPr lang="en-GB" sz="3600" dirty="0" smtClean="0"/>
            </a:br>
            <a:r>
              <a:rPr lang="en-GB" sz="3600" dirty="0" smtClean="0"/>
              <a:t>Phase sensitive detection</a:t>
            </a:r>
          </a:p>
        </p:txBody>
      </p:sp>
      <p:sp>
        <p:nvSpPr>
          <p:cNvPr id="393219" name="Line 3"/>
          <p:cNvSpPr>
            <a:spLocks noChangeShapeType="1"/>
          </p:cNvSpPr>
          <p:nvPr/>
        </p:nvSpPr>
        <p:spPr bwMode="auto">
          <a:xfrm>
            <a:off x="2840038" y="3022600"/>
            <a:ext cx="0" cy="2474913"/>
          </a:xfrm>
          <a:prstGeom prst="line">
            <a:avLst/>
          </a:prstGeom>
          <a:noFill/>
          <a:ln w="12700">
            <a:solidFill>
              <a:schemeClr val="tx1"/>
            </a:solidFill>
            <a:round/>
            <a:headEnd/>
            <a:tailEnd/>
          </a:ln>
        </p:spPr>
        <p:txBody>
          <a:bodyPr wrap="none" anchor="ctr"/>
          <a:lstStyle/>
          <a:p>
            <a:endParaRPr lang="en-GB"/>
          </a:p>
        </p:txBody>
      </p:sp>
      <p:sp>
        <p:nvSpPr>
          <p:cNvPr id="393220" name="Line 4"/>
          <p:cNvSpPr>
            <a:spLocks noChangeShapeType="1"/>
          </p:cNvSpPr>
          <p:nvPr/>
        </p:nvSpPr>
        <p:spPr bwMode="auto">
          <a:xfrm flipV="1">
            <a:off x="1733550" y="4248150"/>
            <a:ext cx="0" cy="41275"/>
          </a:xfrm>
          <a:prstGeom prst="line">
            <a:avLst/>
          </a:prstGeom>
          <a:noFill/>
          <a:ln w="12700">
            <a:solidFill>
              <a:srgbClr val="000000"/>
            </a:solidFill>
            <a:round/>
            <a:headEnd/>
            <a:tailEnd/>
          </a:ln>
        </p:spPr>
        <p:txBody>
          <a:bodyPr wrap="none" anchor="ctr"/>
          <a:lstStyle/>
          <a:p>
            <a:endParaRPr lang="en-GB"/>
          </a:p>
        </p:txBody>
      </p:sp>
      <p:sp>
        <p:nvSpPr>
          <p:cNvPr id="393221" name="Line 5"/>
          <p:cNvSpPr>
            <a:spLocks noChangeShapeType="1"/>
          </p:cNvSpPr>
          <p:nvPr/>
        </p:nvSpPr>
        <p:spPr bwMode="auto">
          <a:xfrm>
            <a:off x="1489075" y="4254500"/>
            <a:ext cx="2992438" cy="0"/>
          </a:xfrm>
          <a:prstGeom prst="line">
            <a:avLst/>
          </a:prstGeom>
          <a:noFill/>
          <a:ln w="12700">
            <a:solidFill>
              <a:schemeClr val="tx1"/>
            </a:solidFill>
            <a:round/>
            <a:headEnd/>
            <a:tailEnd/>
          </a:ln>
        </p:spPr>
        <p:txBody>
          <a:bodyPr wrap="none" anchor="ctr"/>
          <a:lstStyle/>
          <a:p>
            <a:endParaRPr lang="en-GB"/>
          </a:p>
        </p:txBody>
      </p:sp>
      <p:sp>
        <p:nvSpPr>
          <p:cNvPr id="393222" name="Rectangle 6"/>
          <p:cNvSpPr>
            <a:spLocks noChangeArrowheads="1"/>
          </p:cNvSpPr>
          <p:nvPr/>
        </p:nvSpPr>
        <p:spPr bwMode="auto">
          <a:xfrm>
            <a:off x="2921000" y="5180013"/>
            <a:ext cx="663575" cy="363537"/>
          </a:xfrm>
          <a:prstGeom prst="rect">
            <a:avLst/>
          </a:prstGeom>
          <a:noFill/>
          <a:ln w="12700">
            <a:noFill/>
            <a:miter lim="800000"/>
            <a:headEnd/>
            <a:tailEnd/>
          </a:ln>
        </p:spPr>
        <p:txBody>
          <a:bodyPr wrap="none" lIns="90488" tIns="44450" rIns="90488" bIns="44450">
            <a:spAutoFit/>
          </a:bodyPr>
          <a:lstStyle/>
          <a:p>
            <a:pPr>
              <a:buClr>
                <a:schemeClr val="accent1"/>
              </a:buClr>
            </a:pPr>
            <a:r>
              <a:rPr lang="en-GB" sz="1800" b="0"/>
              <a:t>-M(t)</a:t>
            </a:r>
          </a:p>
        </p:txBody>
      </p:sp>
      <p:sp>
        <p:nvSpPr>
          <p:cNvPr id="393223" name="Rectangle 7"/>
          <p:cNvSpPr>
            <a:spLocks noChangeArrowheads="1"/>
          </p:cNvSpPr>
          <p:nvPr/>
        </p:nvSpPr>
        <p:spPr bwMode="auto">
          <a:xfrm>
            <a:off x="2940050" y="2273300"/>
            <a:ext cx="417513" cy="363538"/>
          </a:xfrm>
          <a:prstGeom prst="rect">
            <a:avLst/>
          </a:prstGeom>
          <a:noFill/>
          <a:ln w="12700">
            <a:noFill/>
            <a:miter lim="800000"/>
            <a:headEnd/>
            <a:tailEnd/>
          </a:ln>
        </p:spPr>
        <p:txBody>
          <a:bodyPr wrap="none" lIns="90488" tIns="44450" rIns="90488" bIns="44450">
            <a:spAutoFit/>
          </a:bodyPr>
          <a:lstStyle/>
          <a:p>
            <a:pPr>
              <a:buClr>
                <a:schemeClr val="accent1"/>
              </a:buClr>
            </a:pPr>
            <a:r>
              <a:rPr lang="en-GB" sz="1800" b="0"/>
              <a:t>B</a:t>
            </a:r>
            <a:r>
              <a:rPr lang="en-GB" sz="1800" b="0" baseline="-25000"/>
              <a:t>0</a:t>
            </a:r>
          </a:p>
        </p:txBody>
      </p:sp>
      <p:sp>
        <p:nvSpPr>
          <p:cNvPr id="393224" name="Line 8"/>
          <p:cNvSpPr>
            <a:spLocks noChangeShapeType="1"/>
          </p:cNvSpPr>
          <p:nvPr/>
        </p:nvSpPr>
        <p:spPr bwMode="auto">
          <a:xfrm flipV="1">
            <a:off x="1739900" y="3705225"/>
            <a:ext cx="2189163" cy="1108075"/>
          </a:xfrm>
          <a:prstGeom prst="line">
            <a:avLst/>
          </a:prstGeom>
          <a:noFill/>
          <a:ln w="12700">
            <a:solidFill>
              <a:schemeClr val="tx1"/>
            </a:solidFill>
            <a:round/>
            <a:headEnd/>
            <a:tailEnd/>
          </a:ln>
        </p:spPr>
        <p:txBody>
          <a:bodyPr wrap="none" anchor="ctr"/>
          <a:lstStyle/>
          <a:p>
            <a:endParaRPr lang="en-GB"/>
          </a:p>
        </p:txBody>
      </p:sp>
      <p:sp>
        <p:nvSpPr>
          <p:cNvPr id="393225" name="AutoShape 9"/>
          <p:cNvSpPr>
            <a:spLocks noChangeArrowheads="1"/>
          </p:cNvSpPr>
          <p:nvPr/>
        </p:nvSpPr>
        <p:spPr bwMode="auto">
          <a:xfrm rot="-5400000">
            <a:off x="2559051" y="2311400"/>
            <a:ext cx="558800" cy="168275"/>
          </a:xfrm>
          <a:prstGeom prst="rightArrow">
            <a:avLst>
              <a:gd name="adj1" fmla="val 50000"/>
              <a:gd name="adj2" fmla="val 83034"/>
            </a:avLst>
          </a:prstGeom>
          <a:solidFill>
            <a:srgbClr val="00FF00"/>
          </a:solidFill>
          <a:ln w="12700">
            <a:solidFill>
              <a:srgbClr val="00FF00"/>
            </a:solidFill>
            <a:miter lim="800000"/>
            <a:headEnd/>
            <a:tailEnd/>
          </a:ln>
        </p:spPr>
        <p:txBody>
          <a:bodyPr wrap="none" anchor="ctr"/>
          <a:lstStyle/>
          <a:p>
            <a:endParaRPr lang="it-IT"/>
          </a:p>
        </p:txBody>
      </p:sp>
      <p:sp>
        <p:nvSpPr>
          <p:cNvPr id="393226" name="Line 10"/>
          <p:cNvSpPr>
            <a:spLocks noChangeShapeType="1"/>
          </p:cNvSpPr>
          <p:nvPr/>
        </p:nvSpPr>
        <p:spPr bwMode="auto">
          <a:xfrm flipV="1">
            <a:off x="2862263" y="4254500"/>
            <a:ext cx="0" cy="1098550"/>
          </a:xfrm>
          <a:prstGeom prst="line">
            <a:avLst/>
          </a:prstGeom>
          <a:noFill/>
          <a:ln w="25400">
            <a:solidFill>
              <a:srgbClr val="00FF00"/>
            </a:solidFill>
            <a:round/>
            <a:headEnd type="triangle" w="med" len="med"/>
            <a:tailEnd/>
          </a:ln>
        </p:spPr>
        <p:txBody>
          <a:bodyPr wrap="none" anchor="ctr"/>
          <a:lstStyle/>
          <a:p>
            <a:endParaRPr lang="en-GB"/>
          </a:p>
        </p:txBody>
      </p:sp>
      <p:sp>
        <p:nvSpPr>
          <p:cNvPr id="393227" name="Line 11"/>
          <p:cNvSpPr>
            <a:spLocks noChangeShapeType="1"/>
          </p:cNvSpPr>
          <p:nvPr/>
        </p:nvSpPr>
        <p:spPr bwMode="auto">
          <a:xfrm flipV="1">
            <a:off x="2798763" y="4249738"/>
            <a:ext cx="0" cy="1098550"/>
          </a:xfrm>
          <a:prstGeom prst="line">
            <a:avLst/>
          </a:prstGeom>
          <a:noFill/>
          <a:ln w="25400">
            <a:solidFill>
              <a:srgbClr val="FF00FF"/>
            </a:solidFill>
            <a:round/>
            <a:headEnd type="triangle" w="med" len="med"/>
            <a:tailEnd/>
          </a:ln>
        </p:spPr>
        <p:txBody>
          <a:bodyPr wrap="none" anchor="ctr"/>
          <a:lstStyle/>
          <a:p>
            <a:endParaRPr lang="en-GB"/>
          </a:p>
        </p:txBody>
      </p:sp>
      <p:sp>
        <p:nvSpPr>
          <p:cNvPr id="15"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16"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7"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8"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9" name="CasellaDiTesto 18"/>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spTree>
    <p:extLst>
      <p:ext uri="{BB962C8B-B14F-4D97-AF65-F5344CB8AC3E}">
        <p14:creationId xmlns:p14="http://schemas.microsoft.com/office/powerpoint/2010/main" val="24913638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394242" name="Rectangle 2"/>
          <p:cNvSpPr>
            <a:spLocks noGrp="1" noChangeArrowheads="1"/>
          </p:cNvSpPr>
          <p:nvPr>
            <p:ph type="title"/>
          </p:nvPr>
        </p:nvSpPr>
        <p:spPr>
          <a:xfrm>
            <a:off x="467544" y="531813"/>
            <a:ext cx="8229600" cy="1143000"/>
          </a:xfrm>
          <a:noFill/>
        </p:spPr>
        <p:txBody>
          <a:bodyPr lIns="90488" tIns="44450" rIns="90488" bIns="44450" anchor="b"/>
          <a:lstStyle/>
          <a:p>
            <a:r>
              <a:rPr lang="en-GB" sz="3600" dirty="0" smtClean="0"/>
              <a:t>Inversion Recovery</a:t>
            </a:r>
            <a:br>
              <a:rPr lang="en-GB" sz="3600" dirty="0" smtClean="0"/>
            </a:br>
            <a:r>
              <a:rPr lang="en-GB" sz="3600" dirty="0" smtClean="0"/>
              <a:t>Phase sensitive detection</a:t>
            </a:r>
          </a:p>
        </p:txBody>
      </p:sp>
      <p:sp>
        <p:nvSpPr>
          <p:cNvPr id="394243" name="Line 3"/>
          <p:cNvSpPr>
            <a:spLocks noChangeShapeType="1"/>
          </p:cNvSpPr>
          <p:nvPr/>
        </p:nvSpPr>
        <p:spPr bwMode="auto">
          <a:xfrm>
            <a:off x="2840038" y="3022600"/>
            <a:ext cx="0" cy="2474913"/>
          </a:xfrm>
          <a:prstGeom prst="line">
            <a:avLst/>
          </a:prstGeom>
          <a:noFill/>
          <a:ln w="12700">
            <a:solidFill>
              <a:schemeClr val="tx1"/>
            </a:solidFill>
            <a:round/>
            <a:headEnd/>
            <a:tailEnd/>
          </a:ln>
        </p:spPr>
        <p:txBody>
          <a:bodyPr wrap="none" anchor="ctr"/>
          <a:lstStyle/>
          <a:p>
            <a:endParaRPr lang="en-GB"/>
          </a:p>
        </p:txBody>
      </p:sp>
      <p:sp>
        <p:nvSpPr>
          <p:cNvPr id="394244" name="Line 4"/>
          <p:cNvSpPr>
            <a:spLocks noChangeShapeType="1"/>
          </p:cNvSpPr>
          <p:nvPr/>
        </p:nvSpPr>
        <p:spPr bwMode="auto">
          <a:xfrm flipV="1">
            <a:off x="1733550" y="4248150"/>
            <a:ext cx="0" cy="41275"/>
          </a:xfrm>
          <a:prstGeom prst="line">
            <a:avLst/>
          </a:prstGeom>
          <a:noFill/>
          <a:ln w="12700">
            <a:solidFill>
              <a:srgbClr val="000000"/>
            </a:solidFill>
            <a:round/>
            <a:headEnd/>
            <a:tailEnd/>
          </a:ln>
        </p:spPr>
        <p:txBody>
          <a:bodyPr wrap="none" anchor="ctr"/>
          <a:lstStyle/>
          <a:p>
            <a:endParaRPr lang="en-GB"/>
          </a:p>
        </p:txBody>
      </p:sp>
      <p:sp>
        <p:nvSpPr>
          <p:cNvPr id="394245" name="Line 5"/>
          <p:cNvSpPr>
            <a:spLocks noChangeShapeType="1"/>
          </p:cNvSpPr>
          <p:nvPr/>
        </p:nvSpPr>
        <p:spPr bwMode="auto">
          <a:xfrm>
            <a:off x="1489075" y="4254500"/>
            <a:ext cx="2992438" cy="0"/>
          </a:xfrm>
          <a:prstGeom prst="line">
            <a:avLst/>
          </a:prstGeom>
          <a:noFill/>
          <a:ln w="12700">
            <a:solidFill>
              <a:schemeClr val="tx1"/>
            </a:solidFill>
            <a:round/>
            <a:headEnd/>
            <a:tailEnd/>
          </a:ln>
        </p:spPr>
        <p:txBody>
          <a:bodyPr wrap="none" anchor="ctr"/>
          <a:lstStyle/>
          <a:p>
            <a:endParaRPr lang="en-GB"/>
          </a:p>
        </p:txBody>
      </p:sp>
      <p:sp>
        <p:nvSpPr>
          <p:cNvPr id="394246" name="Rectangle 6"/>
          <p:cNvSpPr>
            <a:spLocks noChangeArrowheads="1"/>
          </p:cNvSpPr>
          <p:nvPr/>
        </p:nvSpPr>
        <p:spPr bwMode="auto">
          <a:xfrm>
            <a:off x="2921000" y="5180013"/>
            <a:ext cx="663575" cy="363537"/>
          </a:xfrm>
          <a:prstGeom prst="rect">
            <a:avLst/>
          </a:prstGeom>
          <a:noFill/>
          <a:ln w="12700">
            <a:noFill/>
            <a:miter lim="800000"/>
            <a:headEnd/>
            <a:tailEnd/>
          </a:ln>
        </p:spPr>
        <p:txBody>
          <a:bodyPr wrap="none" lIns="90488" tIns="44450" rIns="90488" bIns="44450">
            <a:spAutoFit/>
          </a:bodyPr>
          <a:lstStyle/>
          <a:p>
            <a:pPr>
              <a:buClr>
                <a:schemeClr val="accent1"/>
              </a:buClr>
            </a:pPr>
            <a:r>
              <a:rPr lang="en-GB" sz="1800" b="0"/>
              <a:t>-M(t)</a:t>
            </a:r>
          </a:p>
        </p:txBody>
      </p:sp>
      <p:sp>
        <p:nvSpPr>
          <p:cNvPr id="394247" name="Rectangle 7"/>
          <p:cNvSpPr>
            <a:spLocks noChangeArrowheads="1"/>
          </p:cNvSpPr>
          <p:nvPr/>
        </p:nvSpPr>
        <p:spPr bwMode="auto">
          <a:xfrm>
            <a:off x="2940050" y="2273300"/>
            <a:ext cx="417513" cy="363538"/>
          </a:xfrm>
          <a:prstGeom prst="rect">
            <a:avLst/>
          </a:prstGeom>
          <a:noFill/>
          <a:ln w="12700">
            <a:noFill/>
            <a:miter lim="800000"/>
            <a:headEnd/>
            <a:tailEnd/>
          </a:ln>
        </p:spPr>
        <p:txBody>
          <a:bodyPr wrap="none" lIns="90488" tIns="44450" rIns="90488" bIns="44450">
            <a:spAutoFit/>
          </a:bodyPr>
          <a:lstStyle/>
          <a:p>
            <a:pPr>
              <a:buClr>
                <a:schemeClr val="accent1"/>
              </a:buClr>
            </a:pPr>
            <a:r>
              <a:rPr lang="en-GB" sz="1800" b="0"/>
              <a:t>B</a:t>
            </a:r>
            <a:r>
              <a:rPr lang="en-GB" sz="1800" b="0" baseline="-25000"/>
              <a:t>0</a:t>
            </a:r>
          </a:p>
        </p:txBody>
      </p:sp>
      <p:sp>
        <p:nvSpPr>
          <p:cNvPr id="394248" name="Line 8"/>
          <p:cNvSpPr>
            <a:spLocks noChangeShapeType="1"/>
          </p:cNvSpPr>
          <p:nvPr/>
        </p:nvSpPr>
        <p:spPr bwMode="auto">
          <a:xfrm flipV="1">
            <a:off x="1739900" y="3705225"/>
            <a:ext cx="2189163" cy="1108075"/>
          </a:xfrm>
          <a:prstGeom prst="line">
            <a:avLst/>
          </a:prstGeom>
          <a:noFill/>
          <a:ln w="12700">
            <a:solidFill>
              <a:schemeClr val="tx1"/>
            </a:solidFill>
            <a:round/>
            <a:headEnd/>
            <a:tailEnd/>
          </a:ln>
        </p:spPr>
        <p:txBody>
          <a:bodyPr wrap="none" anchor="ctr"/>
          <a:lstStyle/>
          <a:p>
            <a:endParaRPr lang="en-GB"/>
          </a:p>
        </p:txBody>
      </p:sp>
      <p:sp>
        <p:nvSpPr>
          <p:cNvPr id="394249" name="AutoShape 9"/>
          <p:cNvSpPr>
            <a:spLocks noChangeArrowheads="1"/>
          </p:cNvSpPr>
          <p:nvPr/>
        </p:nvSpPr>
        <p:spPr bwMode="auto">
          <a:xfrm rot="-5400000">
            <a:off x="2559051" y="2311400"/>
            <a:ext cx="558800" cy="168275"/>
          </a:xfrm>
          <a:prstGeom prst="rightArrow">
            <a:avLst>
              <a:gd name="adj1" fmla="val 50000"/>
              <a:gd name="adj2" fmla="val 83034"/>
            </a:avLst>
          </a:prstGeom>
          <a:solidFill>
            <a:srgbClr val="00FF00"/>
          </a:solidFill>
          <a:ln w="12700">
            <a:solidFill>
              <a:srgbClr val="00FF00"/>
            </a:solidFill>
            <a:miter lim="800000"/>
            <a:headEnd/>
            <a:tailEnd/>
          </a:ln>
        </p:spPr>
        <p:txBody>
          <a:bodyPr wrap="none" anchor="ctr"/>
          <a:lstStyle/>
          <a:p>
            <a:endParaRPr lang="it-IT"/>
          </a:p>
        </p:txBody>
      </p:sp>
      <p:sp>
        <p:nvSpPr>
          <p:cNvPr id="394250" name="Line 10"/>
          <p:cNvSpPr>
            <a:spLocks noChangeShapeType="1"/>
          </p:cNvSpPr>
          <p:nvPr/>
        </p:nvSpPr>
        <p:spPr bwMode="auto">
          <a:xfrm flipV="1">
            <a:off x="2847975" y="4254500"/>
            <a:ext cx="14288" cy="781050"/>
          </a:xfrm>
          <a:prstGeom prst="line">
            <a:avLst/>
          </a:prstGeom>
          <a:noFill/>
          <a:ln w="25400">
            <a:solidFill>
              <a:srgbClr val="00FF00"/>
            </a:solidFill>
            <a:round/>
            <a:headEnd type="triangle" w="med" len="med"/>
            <a:tailEnd/>
          </a:ln>
        </p:spPr>
        <p:txBody>
          <a:bodyPr wrap="none" anchor="ctr"/>
          <a:lstStyle/>
          <a:p>
            <a:endParaRPr lang="en-GB"/>
          </a:p>
        </p:txBody>
      </p:sp>
      <p:sp>
        <p:nvSpPr>
          <p:cNvPr id="394251" name="Line 11"/>
          <p:cNvSpPr>
            <a:spLocks noChangeShapeType="1"/>
          </p:cNvSpPr>
          <p:nvPr/>
        </p:nvSpPr>
        <p:spPr bwMode="auto">
          <a:xfrm flipV="1">
            <a:off x="2798763" y="4249738"/>
            <a:ext cx="0" cy="1098550"/>
          </a:xfrm>
          <a:prstGeom prst="line">
            <a:avLst/>
          </a:prstGeom>
          <a:noFill/>
          <a:ln w="25400">
            <a:solidFill>
              <a:srgbClr val="FF00FF"/>
            </a:solidFill>
            <a:round/>
            <a:headEnd type="triangle" w="med" len="med"/>
            <a:tailEnd/>
          </a:ln>
        </p:spPr>
        <p:txBody>
          <a:bodyPr wrap="none" anchor="ctr"/>
          <a:lstStyle/>
          <a:p>
            <a:endParaRPr lang="en-GB"/>
          </a:p>
        </p:txBody>
      </p:sp>
      <p:sp>
        <p:nvSpPr>
          <p:cNvPr id="15"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16"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7"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8"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9" name="CasellaDiTesto 18"/>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spTree>
    <p:extLst>
      <p:ext uri="{BB962C8B-B14F-4D97-AF65-F5344CB8AC3E}">
        <p14:creationId xmlns:p14="http://schemas.microsoft.com/office/powerpoint/2010/main" val="3518669550"/>
      </p:ext>
    </p:extLst>
  </p:cSld>
  <p:clrMapOvr>
    <a:masterClrMapping/>
  </p:clrMapOvr>
  <p:transition advTm="0">
    <p:cut/>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395266" name="Rectangle 2"/>
          <p:cNvSpPr>
            <a:spLocks noGrp="1" noChangeArrowheads="1"/>
          </p:cNvSpPr>
          <p:nvPr>
            <p:ph type="title"/>
          </p:nvPr>
        </p:nvSpPr>
        <p:spPr>
          <a:xfrm>
            <a:off x="467544" y="495299"/>
            <a:ext cx="8229600" cy="1143000"/>
          </a:xfrm>
          <a:noFill/>
        </p:spPr>
        <p:txBody>
          <a:bodyPr lIns="90488" tIns="44450" rIns="90488" bIns="44450" anchor="b"/>
          <a:lstStyle/>
          <a:p>
            <a:r>
              <a:rPr lang="en-GB" sz="3600" dirty="0" smtClean="0"/>
              <a:t>Inversion Recovery</a:t>
            </a:r>
            <a:br>
              <a:rPr lang="en-GB" sz="3600" dirty="0" smtClean="0"/>
            </a:br>
            <a:r>
              <a:rPr lang="en-GB" sz="3600" dirty="0" smtClean="0"/>
              <a:t>Phase sensitive detection</a:t>
            </a:r>
          </a:p>
        </p:txBody>
      </p:sp>
      <p:sp>
        <p:nvSpPr>
          <p:cNvPr id="395267" name="Line 3"/>
          <p:cNvSpPr>
            <a:spLocks noChangeShapeType="1"/>
          </p:cNvSpPr>
          <p:nvPr/>
        </p:nvSpPr>
        <p:spPr bwMode="auto">
          <a:xfrm>
            <a:off x="2840038" y="3022600"/>
            <a:ext cx="0" cy="2474913"/>
          </a:xfrm>
          <a:prstGeom prst="line">
            <a:avLst/>
          </a:prstGeom>
          <a:noFill/>
          <a:ln w="12700">
            <a:solidFill>
              <a:schemeClr val="tx1"/>
            </a:solidFill>
            <a:round/>
            <a:headEnd/>
            <a:tailEnd/>
          </a:ln>
        </p:spPr>
        <p:txBody>
          <a:bodyPr wrap="none" anchor="ctr"/>
          <a:lstStyle/>
          <a:p>
            <a:endParaRPr lang="en-GB"/>
          </a:p>
        </p:txBody>
      </p:sp>
      <p:sp>
        <p:nvSpPr>
          <p:cNvPr id="395268" name="Line 4"/>
          <p:cNvSpPr>
            <a:spLocks noChangeShapeType="1"/>
          </p:cNvSpPr>
          <p:nvPr/>
        </p:nvSpPr>
        <p:spPr bwMode="auto">
          <a:xfrm flipV="1">
            <a:off x="1733550" y="4248150"/>
            <a:ext cx="0" cy="41275"/>
          </a:xfrm>
          <a:prstGeom prst="line">
            <a:avLst/>
          </a:prstGeom>
          <a:noFill/>
          <a:ln w="12700">
            <a:solidFill>
              <a:srgbClr val="000000"/>
            </a:solidFill>
            <a:round/>
            <a:headEnd/>
            <a:tailEnd/>
          </a:ln>
        </p:spPr>
        <p:txBody>
          <a:bodyPr wrap="none" anchor="ctr"/>
          <a:lstStyle/>
          <a:p>
            <a:endParaRPr lang="en-GB"/>
          </a:p>
        </p:txBody>
      </p:sp>
      <p:sp>
        <p:nvSpPr>
          <p:cNvPr id="395269" name="Line 5"/>
          <p:cNvSpPr>
            <a:spLocks noChangeShapeType="1"/>
          </p:cNvSpPr>
          <p:nvPr/>
        </p:nvSpPr>
        <p:spPr bwMode="auto">
          <a:xfrm>
            <a:off x="1489075" y="4254500"/>
            <a:ext cx="2992438" cy="0"/>
          </a:xfrm>
          <a:prstGeom prst="line">
            <a:avLst/>
          </a:prstGeom>
          <a:noFill/>
          <a:ln w="12700">
            <a:solidFill>
              <a:schemeClr val="tx1"/>
            </a:solidFill>
            <a:round/>
            <a:headEnd/>
            <a:tailEnd/>
          </a:ln>
        </p:spPr>
        <p:txBody>
          <a:bodyPr wrap="none" anchor="ctr"/>
          <a:lstStyle/>
          <a:p>
            <a:endParaRPr lang="en-GB"/>
          </a:p>
        </p:txBody>
      </p:sp>
      <p:sp>
        <p:nvSpPr>
          <p:cNvPr id="395270" name="Rectangle 6"/>
          <p:cNvSpPr>
            <a:spLocks noChangeArrowheads="1"/>
          </p:cNvSpPr>
          <p:nvPr/>
        </p:nvSpPr>
        <p:spPr bwMode="auto">
          <a:xfrm>
            <a:off x="2921000" y="5180013"/>
            <a:ext cx="663575" cy="363537"/>
          </a:xfrm>
          <a:prstGeom prst="rect">
            <a:avLst/>
          </a:prstGeom>
          <a:noFill/>
          <a:ln w="12700">
            <a:noFill/>
            <a:miter lim="800000"/>
            <a:headEnd/>
            <a:tailEnd/>
          </a:ln>
        </p:spPr>
        <p:txBody>
          <a:bodyPr wrap="none" lIns="90488" tIns="44450" rIns="90488" bIns="44450">
            <a:spAutoFit/>
          </a:bodyPr>
          <a:lstStyle/>
          <a:p>
            <a:pPr>
              <a:buClr>
                <a:schemeClr val="accent1"/>
              </a:buClr>
            </a:pPr>
            <a:r>
              <a:rPr lang="en-GB" sz="1800" b="0"/>
              <a:t>-M(t)</a:t>
            </a:r>
          </a:p>
        </p:txBody>
      </p:sp>
      <p:sp>
        <p:nvSpPr>
          <p:cNvPr id="395271" name="Rectangle 7"/>
          <p:cNvSpPr>
            <a:spLocks noChangeArrowheads="1"/>
          </p:cNvSpPr>
          <p:nvPr/>
        </p:nvSpPr>
        <p:spPr bwMode="auto">
          <a:xfrm>
            <a:off x="2940050" y="2273300"/>
            <a:ext cx="417513" cy="363538"/>
          </a:xfrm>
          <a:prstGeom prst="rect">
            <a:avLst/>
          </a:prstGeom>
          <a:noFill/>
          <a:ln w="12700">
            <a:noFill/>
            <a:miter lim="800000"/>
            <a:headEnd/>
            <a:tailEnd/>
          </a:ln>
        </p:spPr>
        <p:txBody>
          <a:bodyPr wrap="none" lIns="90488" tIns="44450" rIns="90488" bIns="44450">
            <a:spAutoFit/>
          </a:bodyPr>
          <a:lstStyle/>
          <a:p>
            <a:pPr>
              <a:buClr>
                <a:schemeClr val="accent1"/>
              </a:buClr>
            </a:pPr>
            <a:r>
              <a:rPr lang="en-GB" sz="1800" b="0"/>
              <a:t>B</a:t>
            </a:r>
            <a:r>
              <a:rPr lang="en-GB" sz="1800" b="0" baseline="-25000"/>
              <a:t>0</a:t>
            </a:r>
          </a:p>
        </p:txBody>
      </p:sp>
      <p:sp>
        <p:nvSpPr>
          <p:cNvPr id="395272" name="Line 8"/>
          <p:cNvSpPr>
            <a:spLocks noChangeShapeType="1"/>
          </p:cNvSpPr>
          <p:nvPr/>
        </p:nvSpPr>
        <p:spPr bwMode="auto">
          <a:xfrm flipV="1">
            <a:off x="1739900" y="3705225"/>
            <a:ext cx="2189163" cy="1108075"/>
          </a:xfrm>
          <a:prstGeom prst="line">
            <a:avLst/>
          </a:prstGeom>
          <a:noFill/>
          <a:ln w="12700">
            <a:solidFill>
              <a:schemeClr val="tx1"/>
            </a:solidFill>
            <a:round/>
            <a:headEnd/>
            <a:tailEnd/>
          </a:ln>
        </p:spPr>
        <p:txBody>
          <a:bodyPr wrap="none" anchor="ctr"/>
          <a:lstStyle/>
          <a:p>
            <a:endParaRPr lang="en-GB"/>
          </a:p>
        </p:txBody>
      </p:sp>
      <p:sp>
        <p:nvSpPr>
          <p:cNvPr id="395273" name="AutoShape 9"/>
          <p:cNvSpPr>
            <a:spLocks noChangeArrowheads="1"/>
          </p:cNvSpPr>
          <p:nvPr/>
        </p:nvSpPr>
        <p:spPr bwMode="auto">
          <a:xfrm rot="-5400000">
            <a:off x="2559051" y="2311400"/>
            <a:ext cx="558800" cy="168275"/>
          </a:xfrm>
          <a:prstGeom prst="rightArrow">
            <a:avLst>
              <a:gd name="adj1" fmla="val 50000"/>
              <a:gd name="adj2" fmla="val 83034"/>
            </a:avLst>
          </a:prstGeom>
          <a:solidFill>
            <a:srgbClr val="00FF00"/>
          </a:solidFill>
          <a:ln w="12700">
            <a:solidFill>
              <a:srgbClr val="00FF00"/>
            </a:solidFill>
            <a:miter lim="800000"/>
            <a:headEnd/>
            <a:tailEnd/>
          </a:ln>
        </p:spPr>
        <p:txBody>
          <a:bodyPr wrap="none" anchor="ctr"/>
          <a:lstStyle/>
          <a:p>
            <a:endParaRPr lang="it-IT"/>
          </a:p>
        </p:txBody>
      </p:sp>
      <p:sp>
        <p:nvSpPr>
          <p:cNvPr id="395274" name="Line 10"/>
          <p:cNvSpPr>
            <a:spLocks noChangeShapeType="1"/>
          </p:cNvSpPr>
          <p:nvPr/>
        </p:nvSpPr>
        <p:spPr bwMode="auto">
          <a:xfrm flipV="1">
            <a:off x="2855913" y="4254500"/>
            <a:ext cx="6350" cy="304800"/>
          </a:xfrm>
          <a:prstGeom prst="line">
            <a:avLst/>
          </a:prstGeom>
          <a:noFill/>
          <a:ln w="25400">
            <a:solidFill>
              <a:srgbClr val="00FF00"/>
            </a:solidFill>
            <a:round/>
            <a:headEnd type="triangle" w="med" len="med"/>
            <a:tailEnd/>
          </a:ln>
        </p:spPr>
        <p:txBody>
          <a:bodyPr wrap="none" anchor="ctr"/>
          <a:lstStyle/>
          <a:p>
            <a:endParaRPr lang="en-GB"/>
          </a:p>
        </p:txBody>
      </p:sp>
      <p:sp>
        <p:nvSpPr>
          <p:cNvPr id="395275" name="Line 11"/>
          <p:cNvSpPr>
            <a:spLocks noChangeShapeType="1"/>
          </p:cNvSpPr>
          <p:nvPr/>
        </p:nvSpPr>
        <p:spPr bwMode="auto">
          <a:xfrm flipV="1">
            <a:off x="2798763" y="4249738"/>
            <a:ext cx="0" cy="1041400"/>
          </a:xfrm>
          <a:prstGeom prst="line">
            <a:avLst/>
          </a:prstGeom>
          <a:noFill/>
          <a:ln w="25400">
            <a:solidFill>
              <a:srgbClr val="FF00FF"/>
            </a:solidFill>
            <a:round/>
            <a:headEnd type="triangle" w="med" len="med"/>
            <a:tailEnd/>
          </a:ln>
        </p:spPr>
        <p:txBody>
          <a:bodyPr wrap="none" anchor="ctr"/>
          <a:lstStyle/>
          <a:p>
            <a:endParaRPr lang="en-GB"/>
          </a:p>
        </p:txBody>
      </p:sp>
      <p:sp>
        <p:nvSpPr>
          <p:cNvPr id="13" name="Rectangle 36"/>
          <p:cNvSpPr/>
          <p:nvPr/>
        </p:nvSpPr>
        <p:spPr>
          <a:xfrm>
            <a:off x="0" y="6545263"/>
            <a:ext cx="2771775" cy="31273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400" dirty="0"/>
              <a:t>silvia.capuani@roma1.infn.it</a:t>
            </a:r>
          </a:p>
        </p:txBody>
      </p:sp>
      <p:sp>
        <p:nvSpPr>
          <p:cNvPr id="15"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16"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7"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8"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9" name="CasellaDiTesto 18"/>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spTree>
    <p:extLst>
      <p:ext uri="{BB962C8B-B14F-4D97-AF65-F5344CB8AC3E}">
        <p14:creationId xmlns:p14="http://schemas.microsoft.com/office/powerpoint/2010/main" val="3598971413"/>
      </p:ext>
    </p:extLst>
  </p:cSld>
  <p:clrMapOvr>
    <a:masterClrMapping/>
  </p:clrMapOvr>
  <p:transition advClick="0" advTm="0">
    <p:cut/>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396290" name="Rectangle 2"/>
          <p:cNvSpPr>
            <a:spLocks noGrp="1" noChangeArrowheads="1"/>
          </p:cNvSpPr>
          <p:nvPr>
            <p:ph type="title"/>
          </p:nvPr>
        </p:nvSpPr>
        <p:spPr>
          <a:xfrm>
            <a:off x="467544" y="667455"/>
            <a:ext cx="8229600" cy="1143000"/>
          </a:xfrm>
          <a:noFill/>
        </p:spPr>
        <p:txBody>
          <a:bodyPr lIns="90488" tIns="44450" rIns="90488" bIns="44450" anchor="b"/>
          <a:lstStyle/>
          <a:p>
            <a:r>
              <a:rPr lang="en-GB" dirty="0" smtClean="0"/>
              <a:t>Inversion Recovery</a:t>
            </a:r>
            <a:br>
              <a:rPr lang="en-GB" dirty="0" smtClean="0"/>
            </a:br>
            <a:r>
              <a:rPr lang="en-GB" dirty="0" smtClean="0"/>
              <a:t>Phase sensitive detection</a:t>
            </a:r>
          </a:p>
        </p:txBody>
      </p:sp>
      <p:sp>
        <p:nvSpPr>
          <p:cNvPr id="396291" name="Line 3"/>
          <p:cNvSpPr>
            <a:spLocks noChangeShapeType="1"/>
          </p:cNvSpPr>
          <p:nvPr/>
        </p:nvSpPr>
        <p:spPr bwMode="auto">
          <a:xfrm>
            <a:off x="2840038" y="3022600"/>
            <a:ext cx="0" cy="2474913"/>
          </a:xfrm>
          <a:prstGeom prst="line">
            <a:avLst/>
          </a:prstGeom>
          <a:noFill/>
          <a:ln w="12700">
            <a:solidFill>
              <a:schemeClr val="tx1"/>
            </a:solidFill>
            <a:round/>
            <a:headEnd/>
            <a:tailEnd/>
          </a:ln>
        </p:spPr>
        <p:txBody>
          <a:bodyPr wrap="none" anchor="ctr"/>
          <a:lstStyle/>
          <a:p>
            <a:endParaRPr lang="en-GB"/>
          </a:p>
        </p:txBody>
      </p:sp>
      <p:sp>
        <p:nvSpPr>
          <p:cNvPr id="396292" name="Line 4"/>
          <p:cNvSpPr>
            <a:spLocks noChangeShapeType="1"/>
          </p:cNvSpPr>
          <p:nvPr/>
        </p:nvSpPr>
        <p:spPr bwMode="auto">
          <a:xfrm flipV="1">
            <a:off x="1733550" y="4248150"/>
            <a:ext cx="0" cy="41275"/>
          </a:xfrm>
          <a:prstGeom prst="line">
            <a:avLst/>
          </a:prstGeom>
          <a:noFill/>
          <a:ln w="12700">
            <a:solidFill>
              <a:srgbClr val="000000"/>
            </a:solidFill>
            <a:round/>
            <a:headEnd/>
            <a:tailEnd/>
          </a:ln>
        </p:spPr>
        <p:txBody>
          <a:bodyPr wrap="none" anchor="ctr"/>
          <a:lstStyle/>
          <a:p>
            <a:endParaRPr lang="en-GB"/>
          </a:p>
        </p:txBody>
      </p:sp>
      <p:sp>
        <p:nvSpPr>
          <p:cNvPr id="396293" name="Line 5"/>
          <p:cNvSpPr>
            <a:spLocks noChangeShapeType="1"/>
          </p:cNvSpPr>
          <p:nvPr/>
        </p:nvSpPr>
        <p:spPr bwMode="auto">
          <a:xfrm>
            <a:off x="1489075" y="4254500"/>
            <a:ext cx="2992438" cy="0"/>
          </a:xfrm>
          <a:prstGeom prst="line">
            <a:avLst/>
          </a:prstGeom>
          <a:noFill/>
          <a:ln w="12700">
            <a:solidFill>
              <a:schemeClr val="tx1"/>
            </a:solidFill>
            <a:round/>
            <a:headEnd/>
            <a:tailEnd/>
          </a:ln>
        </p:spPr>
        <p:txBody>
          <a:bodyPr wrap="none" anchor="ctr"/>
          <a:lstStyle/>
          <a:p>
            <a:endParaRPr lang="en-GB"/>
          </a:p>
        </p:txBody>
      </p:sp>
      <p:sp>
        <p:nvSpPr>
          <p:cNvPr id="396294" name="Rectangle 6"/>
          <p:cNvSpPr>
            <a:spLocks noChangeArrowheads="1"/>
          </p:cNvSpPr>
          <p:nvPr/>
        </p:nvSpPr>
        <p:spPr bwMode="auto">
          <a:xfrm>
            <a:off x="2921000" y="5180013"/>
            <a:ext cx="663575" cy="363537"/>
          </a:xfrm>
          <a:prstGeom prst="rect">
            <a:avLst/>
          </a:prstGeom>
          <a:noFill/>
          <a:ln w="12700">
            <a:noFill/>
            <a:miter lim="800000"/>
            <a:headEnd/>
            <a:tailEnd/>
          </a:ln>
        </p:spPr>
        <p:txBody>
          <a:bodyPr wrap="none" lIns="90488" tIns="44450" rIns="90488" bIns="44450">
            <a:spAutoFit/>
          </a:bodyPr>
          <a:lstStyle/>
          <a:p>
            <a:pPr>
              <a:buClr>
                <a:schemeClr val="accent1"/>
              </a:buClr>
            </a:pPr>
            <a:r>
              <a:rPr lang="en-GB" sz="1800" b="0"/>
              <a:t>-M(t)</a:t>
            </a:r>
          </a:p>
        </p:txBody>
      </p:sp>
      <p:sp>
        <p:nvSpPr>
          <p:cNvPr id="396295" name="Rectangle 7"/>
          <p:cNvSpPr>
            <a:spLocks noChangeArrowheads="1"/>
          </p:cNvSpPr>
          <p:nvPr/>
        </p:nvSpPr>
        <p:spPr bwMode="auto">
          <a:xfrm>
            <a:off x="2940050" y="2273300"/>
            <a:ext cx="417513" cy="363538"/>
          </a:xfrm>
          <a:prstGeom prst="rect">
            <a:avLst/>
          </a:prstGeom>
          <a:noFill/>
          <a:ln w="12700">
            <a:noFill/>
            <a:miter lim="800000"/>
            <a:headEnd/>
            <a:tailEnd/>
          </a:ln>
        </p:spPr>
        <p:txBody>
          <a:bodyPr wrap="none" lIns="90488" tIns="44450" rIns="90488" bIns="44450">
            <a:spAutoFit/>
          </a:bodyPr>
          <a:lstStyle/>
          <a:p>
            <a:pPr>
              <a:buClr>
                <a:schemeClr val="accent1"/>
              </a:buClr>
            </a:pPr>
            <a:r>
              <a:rPr lang="en-GB" sz="1800" b="0"/>
              <a:t>B</a:t>
            </a:r>
            <a:r>
              <a:rPr lang="en-GB" sz="1800" b="0" baseline="-25000"/>
              <a:t>0</a:t>
            </a:r>
          </a:p>
        </p:txBody>
      </p:sp>
      <p:sp>
        <p:nvSpPr>
          <p:cNvPr id="396296" name="Line 8"/>
          <p:cNvSpPr>
            <a:spLocks noChangeShapeType="1"/>
          </p:cNvSpPr>
          <p:nvPr/>
        </p:nvSpPr>
        <p:spPr bwMode="auto">
          <a:xfrm flipV="1">
            <a:off x="1739900" y="3705225"/>
            <a:ext cx="2189163" cy="1108075"/>
          </a:xfrm>
          <a:prstGeom prst="line">
            <a:avLst/>
          </a:prstGeom>
          <a:noFill/>
          <a:ln w="12700">
            <a:solidFill>
              <a:schemeClr val="tx1"/>
            </a:solidFill>
            <a:round/>
            <a:headEnd/>
            <a:tailEnd/>
          </a:ln>
        </p:spPr>
        <p:txBody>
          <a:bodyPr wrap="none" anchor="ctr"/>
          <a:lstStyle/>
          <a:p>
            <a:endParaRPr lang="en-GB"/>
          </a:p>
        </p:txBody>
      </p:sp>
      <p:sp>
        <p:nvSpPr>
          <p:cNvPr id="396297" name="AutoShape 9"/>
          <p:cNvSpPr>
            <a:spLocks noChangeArrowheads="1"/>
          </p:cNvSpPr>
          <p:nvPr/>
        </p:nvSpPr>
        <p:spPr bwMode="auto">
          <a:xfrm rot="-5400000">
            <a:off x="2559051" y="2311400"/>
            <a:ext cx="558800" cy="168275"/>
          </a:xfrm>
          <a:prstGeom prst="rightArrow">
            <a:avLst>
              <a:gd name="adj1" fmla="val 50000"/>
              <a:gd name="adj2" fmla="val 83034"/>
            </a:avLst>
          </a:prstGeom>
          <a:solidFill>
            <a:srgbClr val="00FF00"/>
          </a:solidFill>
          <a:ln w="12700">
            <a:solidFill>
              <a:srgbClr val="00FF00"/>
            </a:solidFill>
            <a:miter lim="800000"/>
            <a:headEnd/>
            <a:tailEnd/>
          </a:ln>
        </p:spPr>
        <p:txBody>
          <a:bodyPr wrap="none" anchor="ctr"/>
          <a:lstStyle/>
          <a:p>
            <a:endParaRPr lang="it-IT"/>
          </a:p>
        </p:txBody>
      </p:sp>
      <p:sp>
        <p:nvSpPr>
          <p:cNvPr id="396298" name="Line 10"/>
          <p:cNvSpPr>
            <a:spLocks noChangeShapeType="1"/>
          </p:cNvSpPr>
          <p:nvPr/>
        </p:nvSpPr>
        <p:spPr bwMode="auto">
          <a:xfrm>
            <a:off x="2854325" y="3805238"/>
            <a:ext cx="7938" cy="479425"/>
          </a:xfrm>
          <a:prstGeom prst="line">
            <a:avLst/>
          </a:prstGeom>
          <a:noFill/>
          <a:ln w="25400">
            <a:solidFill>
              <a:srgbClr val="00FF00"/>
            </a:solidFill>
            <a:round/>
            <a:headEnd type="triangle" w="med" len="med"/>
            <a:tailEnd/>
          </a:ln>
        </p:spPr>
        <p:txBody>
          <a:bodyPr wrap="none" anchor="ctr"/>
          <a:lstStyle/>
          <a:p>
            <a:endParaRPr lang="en-GB"/>
          </a:p>
        </p:txBody>
      </p:sp>
      <p:sp>
        <p:nvSpPr>
          <p:cNvPr id="396299" name="Line 11"/>
          <p:cNvSpPr>
            <a:spLocks noChangeShapeType="1"/>
          </p:cNvSpPr>
          <p:nvPr/>
        </p:nvSpPr>
        <p:spPr bwMode="auto">
          <a:xfrm flipV="1">
            <a:off x="2798763" y="4249738"/>
            <a:ext cx="0" cy="896937"/>
          </a:xfrm>
          <a:prstGeom prst="line">
            <a:avLst/>
          </a:prstGeom>
          <a:noFill/>
          <a:ln w="25400">
            <a:solidFill>
              <a:srgbClr val="FF00FF"/>
            </a:solidFill>
            <a:round/>
            <a:headEnd type="triangle" w="med" len="med"/>
            <a:tailEnd/>
          </a:ln>
        </p:spPr>
        <p:txBody>
          <a:bodyPr wrap="none" anchor="ctr"/>
          <a:lstStyle/>
          <a:p>
            <a:endParaRPr lang="en-GB"/>
          </a:p>
        </p:txBody>
      </p:sp>
      <p:sp>
        <p:nvSpPr>
          <p:cNvPr id="13" name="Rectangle 36"/>
          <p:cNvSpPr/>
          <p:nvPr/>
        </p:nvSpPr>
        <p:spPr>
          <a:xfrm>
            <a:off x="0" y="6545263"/>
            <a:ext cx="2771775" cy="31273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400" dirty="0"/>
              <a:t>silvia.capuani@roma1.infn.it</a:t>
            </a:r>
          </a:p>
        </p:txBody>
      </p:sp>
      <p:sp>
        <p:nvSpPr>
          <p:cNvPr id="15"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16"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7"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8"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9" name="CasellaDiTesto 18"/>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spTree>
    <p:extLst>
      <p:ext uri="{BB962C8B-B14F-4D97-AF65-F5344CB8AC3E}">
        <p14:creationId xmlns:p14="http://schemas.microsoft.com/office/powerpoint/2010/main" val="156024865"/>
      </p:ext>
    </p:extLst>
  </p:cSld>
  <p:clrMapOvr>
    <a:masterClrMapping/>
  </p:clrMapOvr>
  <p:transition advClick="0" advTm="0">
    <p:cut/>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397314" name="Rectangle 2"/>
          <p:cNvSpPr>
            <a:spLocks noGrp="1" noChangeArrowheads="1"/>
          </p:cNvSpPr>
          <p:nvPr>
            <p:ph type="title"/>
          </p:nvPr>
        </p:nvSpPr>
        <p:spPr>
          <a:xfrm>
            <a:off x="467544" y="614274"/>
            <a:ext cx="8229600" cy="1143000"/>
          </a:xfrm>
          <a:noFill/>
        </p:spPr>
        <p:txBody>
          <a:bodyPr lIns="90488" tIns="44450" rIns="90488" bIns="44450" anchor="b"/>
          <a:lstStyle/>
          <a:p>
            <a:r>
              <a:rPr lang="en-GB" sz="3600" dirty="0" smtClean="0"/>
              <a:t>Inversion Recovery</a:t>
            </a:r>
            <a:br>
              <a:rPr lang="en-GB" sz="3600" dirty="0" smtClean="0"/>
            </a:br>
            <a:r>
              <a:rPr lang="en-GB" sz="3600" dirty="0" smtClean="0"/>
              <a:t>Phase sensitive detection</a:t>
            </a:r>
          </a:p>
        </p:txBody>
      </p:sp>
      <p:sp>
        <p:nvSpPr>
          <p:cNvPr id="397315" name="Line 3"/>
          <p:cNvSpPr>
            <a:spLocks noChangeShapeType="1"/>
          </p:cNvSpPr>
          <p:nvPr/>
        </p:nvSpPr>
        <p:spPr bwMode="auto">
          <a:xfrm>
            <a:off x="2840038" y="3022600"/>
            <a:ext cx="0" cy="2474913"/>
          </a:xfrm>
          <a:prstGeom prst="line">
            <a:avLst/>
          </a:prstGeom>
          <a:noFill/>
          <a:ln w="12700">
            <a:solidFill>
              <a:schemeClr val="tx1"/>
            </a:solidFill>
            <a:round/>
            <a:headEnd/>
            <a:tailEnd/>
          </a:ln>
        </p:spPr>
        <p:txBody>
          <a:bodyPr wrap="none" anchor="ctr"/>
          <a:lstStyle/>
          <a:p>
            <a:endParaRPr lang="en-GB"/>
          </a:p>
        </p:txBody>
      </p:sp>
      <p:sp>
        <p:nvSpPr>
          <p:cNvPr id="397316" name="Line 4"/>
          <p:cNvSpPr>
            <a:spLocks noChangeShapeType="1"/>
          </p:cNvSpPr>
          <p:nvPr/>
        </p:nvSpPr>
        <p:spPr bwMode="auto">
          <a:xfrm flipV="1">
            <a:off x="1733550" y="4248150"/>
            <a:ext cx="0" cy="41275"/>
          </a:xfrm>
          <a:prstGeom prst="line">
            <a:avLst/>
          </a:prstGeom>
          <a:noFill/>
          <a:ln w="12700">
            <a:solidFill>
              <a:srgbClr val="000000"/>
            </a:solidFill>
            <a:round/>
            <a:headEnd/>
            <a:tailEnd/>
          </a:ln>
        </p:spPr>
        <p:txBody>
          <a:bodyPr wrap="none" anchor="ctr"/>
          <a:lstStyle/>
          <a:p>
            <a:endParaRPr lang="en-GB"/>
          </a:p>
        </p:txBody>
      </p:sp>
      <p:sp>
        <p:nvSpPr>
          <p:cNvPr id="397317" name="Line 5"/>
          <p:cNvSpPr>
            <a:spLocks noChangeShapeType="1"/>
          </p:cNvSpPr>
          <p:nvPr/>
        </p:nvSpPr>
        <p:spPr bwMode="auto">
          <a:xfrm>
            <a:off x="1489075" y="4254500"/>
            <a:ext cx="2992438" cy="0"/>
          </a:xfrm>
          <a:prstGeom prst="line">
            <a:avLst/>
          </a:prstGeom>
          <a:noFill/>
          <a:ln w="12700">
            <a:solidFill>
              <a:schemeClr val="tx1"/>
            </a:solidFill>
            <a:round/>
            <a:headEnd/>
            <a:tailEnd/>
          </a:ln>
        </p:spPr>
        <p:txBody>
          <a:bodyPr wrap="none" anchor="ctr"/>
          <a:lstStyle/>
          <a:p>
            <a:endParaRPr lang="en-GB"/>
          </a:p>
        </p:txBody>
      </p:sp>
      <p:sp>
        <p:nvSpPr>
          <p:cNvPr id="397318" name="Rectangle 6"/>
          <p:cNvSpPr>
            <a:spLocks noChangeArrowheads="1"/>
          </p:cNvSpPr>
          <p:nvPr/>
        </p:nvSpPr>
        <p:spPr bwMode="auto">
          <a:xfrm>
            <a:off x="2921000" y="5180013"/>
            <a:ext cx="663575" cy="363537"/>
          </a:xfrm>
          <a:prstGeom prst="rect">
            <a:avLst/>
          </a:prstGeom>
          <a:noFill/>
          <a:ln w="12700">
            <a:noFill/>
            <a:miter lim="800000"/>
            <a:headEnd/>
            <a:tailEnd/>
          </a:ln>
        </p:spPr>
        <p:txBody>
          <a:bodyPr wrap="none" lIns="90488" tIns="44450" rIns="90488" bIns="44450">
            <a:spAutoFit/>
          </a:bodyPr>
          <a:lstStyle/>
          <a:p>
            <a:pPr>
              <a:buClr>
                <a:schemeClr val="accent1"/>
              </a:buClr>
            </a:pPr>
            <a:r>
              <a:rPr lang="en-GB" sz="1800" b="0"/>
              <a:t>-M(t)</a:t>
            </a:r>
          </a:p>
        </p:txBody>
      </p:sp>
      <p:sp>
        <p:nvSpPr>
          <p:cNvPr id="397319" name="Rectangle 7"/>
          <p:cNvSpPr>
            <a:spLocks noChangeArrowheads="1"/>
          </p:cNvSpPr>
          <p:nvPr/>
        </p:nvSpPr>
        <p:spPr bwMode="auto">
          <a:xfrm>
            <a:off x="2940050" y="2273300"/>
            <a:ext cx="417513" cy="363538"/>
          </a:xfrm>
          <a:prstGeom prst="rect">
            <a:avLst/>
          </a:prstGeom>
          <a:noFill/>
          <a:ln w="12700">
            <a:noFill/>
            <a:miter lim="800000"/>
            <a:headEnd/>
            <a:tailEnd/>
          </a:ln>
        </p:spPr>
        <p:txBody>
          <a:bodyPr wrap="none" lIns="90488" tIns="44450" rIns="90488" bIns="44450">
            <a:spAutoFit/>
          </a:bodyPr>
          <a:lstStyle/>
          <a:p>
            <a:pPr>
              <a:buClr>
                <a:schemeClr val="accent1"/>
              </a:buClr>
            </a:pPr>
            <a:r>
              <a:rPr lang="en-GB" sz="1800" b="0"/>
              <a:t>B</a:t>
            </a:r>
            <a:r>
              <a:rPr lang="en-GB" sz="1800" b="0" baseline="-25000"/>
              <a:t>0</a:t>
            </a:r>
          </a:p>
        </p:txBody>
      </p:sp>
      <p:sp>
        <p:nvSpPr>
          <p:cNvPr id="397320" name="Line 8"/>
          <p:cNvSpPr>
            <a:spLocks noChangeShapeType="1"/>
          </p:cNvSpPr>
          <p:nvPr/>
        </p:nvSpPr>
        <p:spPr bwMode="auto">
          <a:xfrm flipV="1">
            <a:off x="1739900" y="3705225"/>
            <a:ext cx="2189163" cy="1108075"/>
          </a:xfrm>
          <a:prstGeom prst="line">
            <a:avLst/>
          </a:prstGeom>
          <a:noFill/>
          <a:ln w="12700">
            <a:solidFill>
              <a:schemeClr val="tx1"/>
            </a:solidFill>
            <a:round/>
            <a:headEnd/>
            <a:tailEnd/>
          </a:ln>
        </p:spPr>
        <p:txBody>
          <a:bodyPr wrap="none" anchor="ctr"/>
          <a:lstStyle/>
          <a:p>
            <a:endParaRPr lang="en-GB"/>
          </a:p>
        </p:txBody>
      </p:sp>
      <p:sp>
        <p:nvSpPr>
          <p:cNvPr id="397321" name="AutoShape 9"/>
          <p:cNvSpPr>
            <a:spLocks noChangeArrowheads="1"/>
          </p:cNvSpPr>
          <p:nvPr/>
        </p:nvSpPr>
        <p:spPr bwMode="auto">
          <a:xfrm rot="-5400000">
            <a:off x="2559051" y="2311400"/>
            <a:ext cx="558800" cy="168275"/>
          </a:xfrm>
          <a:prstGeom prst="rightArrow">
            <a:avLst>
              <a:gd name="adj1" fmla="val 50000"/>
              <a:gd name="adj2" fmla="val 83034"/>
            </a:avLst>
          </a:prstGeom>
          <a:solidFill>
            <a:srgbClr val="00FF00"/>
          </a:solidFill>
          <a:ln w="12700">
            <a:solidFill>
              <a:srgbClr val="00FF00"/>
            </a:solidFill>
            <a:miter lim="800000"/>
            <a:headEnd/>
            <a:tailEnd/>
          </a:ln>
        </p:spPr>
        <p:txBody>
          <a:bodyPr wrap="none" anchor="ctr"/>
          <a:lstStyle/>
          <a:p>
            <a:endParaRPr lang="it-IT"/>
          </a:p>
        </p:txBody>
      </p:sp>
      <p:sp>
        <p:nvSpPr>
          <p:cNvPr id="397322" name="Line 10"/>
          <p:cNvSpPr>
            <a:spLocks noChangeShapeType="1"/>
          </p:cNvSpPr>
          <p:nvPr/>
        </p:nvSpPr>
        <p:spPr bwMode="auto">
          <a:xfrm flipV="1">
            <a:off x="2798763" y="4249738"/>
            <a:ext cx="0" cy="896937"/>
          </a:xfrm>
          <a:prstGeom prst="line">
            <a:avLst/>
          </a:prstGeom>
          <a:noFill/>
          <a:ln w="25400">
            <a:solidFill>
              <a:srgbClr val="FF00FF"/>
            </a:solidFill>
            <a:round/>
            <a:headEnd type="triangle" w="med" len="med"/>
            <a:tailEnd/>
          </a:ln>
        </p:spPr>
        <p:txBody>
          <a:bodyPr wrap="none" anchor="ctr"/>
          <a:lstStyle/>
          <a:p>
            <a:endParaRPr lang="en-GB"/>
          </a:p>
        </p:txBody>
      </p:sp>
      <p:sp>
        <p:nvSpPr>
          <p:cNvPr id="397323" name="Line 11"/>
          <p:cNvSpPr>
            <a:spLocks noChangeShapeType="1"/>
          </p:cNvSpPr>
          <p:nvPr/>
        </p:nvSpPr>
        <p:spPr bwMode="auto">
          <a:xfrm>
            <a:off x="2846388" y="3271838"/>
            <a:ext cx="3175" cy="971550"/>
          </a:xfrm>
          <a:prstGeom prst="line">
            <a:avLst/>
          </a:prstGeom>
          <a:noFill/>
          <a:ln w="25400">
            <a:solidFill>
              <a:srgbClr val="00FF00"/>
            </a:solidFill>
            <a:round/>
            <a:headEnd type="triangle" w="med" len="med"/>
            <a:tailEnd/>
          </a:ln>
        </p:spPr>
        <p:txBody>
          <a:bodyPr wrap="none" anchor="ctr"/>
          <a:lstStyle/>
          <a:p>
            <a:endParaRPr lang="en-GB"/>
          </a:p>
        </p:txBody>
      </p:sp>
      <p:sp>
        <p:nvSpPr>
          <p:cNvPr id="397324" name="Rectangle 12"/>
          <p:cNvSpPr>
            <a:spLocks noChangeArrowheads="1"/>
          </p:cNvSpPr>
          <p:nvPr/>
        </p:nvSpPr>
        <p:spPr bwMode="auto">
          <a:xfrm>
            <a:off x="2024063" y="2970213"/>
            <a:ext cx="720725" cy="363537"/>
          </a:xfrm>
          <a:prstGeom prst="rect">
            <a:avLst/>
          </a:prstGeom>
          <a:noFill/>
          <a:ln w="12700">
            <a:noFill/>
            <a:miter lim="800000"/>
            <a:headEnd/>
            <a:tailEnd/>
          </a:ln>
        </p:spPr>
        <p:txBody>
          <a:bodyPr wrap="none" lIns="90488" tIns="44450" rIns="90488" bIns="44450">
            <a:spAutoFit/>
          </a:bodyPr>
          <a:lstStyle/>
          <a:p>
            <a:pPr>
              <a:buClr>
                <a:schemeClr val="accent1"/>
              </a:buClr>
            </a:pPr>
            <a:r>
              <a:rPr lang="en-GB" sz="1800" b="0"/>
              <a:t>+M(t)</a:t>
            </a:r>
          </a:p>
        </p:txBody>
      </p:sp>
      <p:sp>
        <p:nvSpPr>
          <p:cNvPr id="14" name="Rectangle 36"/>
          <p:cNvSpPr/>
          <p:nvPr/>
        </p:nvSpPr>
        <p:spPr>
          <a:xfrm>
            <a:off x="0" y="6545263"/>
            <a:ext cx="2771775" cy="31273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400" dirty="0"/>
              <a:t>silvia.capuani@roma1.infn.it</a:t>
            </a:r>
          </a:p>
        </p:txBody>
      </p:sp>
      <p:sp>
        <p:nvSpPr>
          <p:cNvPr id="16"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17"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8"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9"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0" name="CasellaDiTesto 19"/>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spTree>
    <p:extLst>
      <p:ext uri="{BB962C8B-B14F-4D97-AF65-F5344CB8AC3E}">
        <p14:creationId xmlns:p14="http://schemas.microsoft.com/office/powerpoint/2010/main" val="1085972325"/>
      </p:ext>
    </p:extLst>
  </p:cSld>
  <p:clrMapOvr>
    <a:masterClrMapping/>
  </p:clrMapOvr>
  <p:transition>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1" name="Gruppo 3"/>
          <p:cNvGrpSpPr>
            <a:grpSpLocks/>
          </p:cNvGrpSpPr>
          <p:nvPr/>
        </p:nvGrpSpPr>
        <p:grpSpPr bwMode="auto">
          <a:xfrm>
            <a:off x="0" y="71438"/>
            <a:ext cx="9144000" cy="6742112"/>
            <a:chOff x="-32" y="71414"/>
            <a:chExt cx="9144032" cy="6741941"/>
          </a:xfrm>
        </p:grpSpPr>
        <p:grpSp>
          <p:nvGrpSpPr>
            <p:cNvPr id="2060" name="Gruppo 3"/>
            <p:cNvGrpSpPr>
              <a:grpSpLocks/>
            </p:cNvGrpSpPr>
            <p:nvPr/>
          </p:nvGrpSpPr>
          <p:grpSpPr bwMode="auto">
            <a:xfrm>
              <a:off x="-32" y="71414"/>
              <a:ext cx="9144032" cy="6741941"/>
              <a:chOff x="-32" y="71414"/>
              <a:chExt cx="9144032" cy="6741941"/>
            </a:xfrm>
          </p:grpSpPr>
          <p:sp>
            <p:nvSpPr>
              <p:cNvPr id="7" name="Rectangle 29"/>
              <p:cNvSpPr/>
              <p:nvPr/>
            </p:nvSpPr>
            <p:spPr>
              <a:xfrm>
                <a:off x="-32" y="71414"/>
                <a:ext cx="1643069" cy="42861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8" name="Rectangle 30"/>
              <p:cNvSpPr/>
              <p:nvPr/>
            </p:nvSpPr>
            <p:spPr>
              <a:xfrm>
                <a:off x="1714474" y="71414"/>
                <a:ext cx="7429526" cy="42861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9" name="Rectangle 36"/>
              <p:cNvSpPr/>
              <p:nvPr/>
            </p:nvSpPr>
            <p:spPr>
              <a:xfrm>
                <a:off x="-32" y="6545075"/>
                <a:ext cx="1643069" cy="26828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0" name="Rectangle 37"/>
              <p:cNvSpPr/>
              <p:nvPr/>
            </p:nvSpPr>
            <p:spPr>
              <a:xfrm>
                <a:off x="1714474" y="6545075"/>
                <a:ext cx="7429526" cy="26828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dirty="0" err="1"/>
                  <a:t>Slice</a:t>
                </a:r>
                <a:r>
                  <a:rPr lang="it-IT" dirty="0"/>
                  <a:t> </a:t>
                </a:r>
                <a:r>
                  <a:rPr lang="it-IT" dirty="0" err="1"/>
                  <a:t>selection</a:t>
                </a:r>
                <a:r>
                  <a:rPr lang="it-IT" dirty="0"/>
                  <a:t>: Impulso “soft” selettivo </a:t>
                </a:r>
              </a:p>
            </p:txBody>
          </p:sp>
        </p:grpSp>
        <p:sp>
          <p:nvSpPr>
            <p:cNvPr id="2061" name="CasellaDiTesto 5"/>
            <p:cNvSpPr txBox="1">
              <a:spLocks noChangeArrowheads="1"/>
            </p:cNvSpPr>
            <p:nvPr/>
          </p:nvSpPr>
          <p:spPr bwMode="auto">
            <a:xfrm>
              <a:off x="1979712" y="116632"/>
              <a:ext cx="5400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grpSp>
      <p:grpSp>
        <p:nvGrpSpPr>
          <p:cNvPr id="2052" name="Gruppo 15"/>
          <p:cNvGrpSpPr>
            <a:grpSpLocks/>
          </p:cNvGrpSpPr>
          <p:nvPr/>
        </p:nvGrpSpPr>
        <p:grpSpPr bwMode="auto">
          <a:xfrm>
            <a:off x="684213" y="671513"/>
            <a:ext cx="7026275" cy="2470150"/>
            <a:chOff x="755576" y="692696"/>
            <a:chExt cx="7027093" cy="2470150"/>
          </a:xfrm>
        </p:grpSpPr>
        <p:pic>
          <p:nvPicPr>
            <p:cNvPr id="2057" name="Picture 2" descr="Callagha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692696"/>
              <a:ext cx="1890713"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3" descr="Callagha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7464" y="692696"/>
              <a:ext cx="1931987"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4" descr="Callaghan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8144" y="692696"/>
              <a:ext cx="1914525"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53" name="Picture 5" descr="fett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0825" y="3500438"/>
            <a:ext cx="3924300" cy="252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 descr="fetta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84663" y="3644900"/>
            <a:ext cx="4659312" cy="179228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7" name="Ovale 16"/>
          <p:cNvSpPr/>
          <p:nvPr/>
        </p:nvSpPr>
        <p:spPr>
          <a:xfrm>
            <a:off x="5651500" y="549275"/>
            <a:ext cx="2520950" cy="29511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56" name="Rectangle 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it-IT"/>
          </a:p>
        </p:txBody>
      </p:sp>
      <p:graphicFrame>
        <p:nvGraphicFramePr>
          <p:cNvPr id="2050" name="Object 7"/>
          <p:cNvGraphicFramePr>
            <a:graphicFrameLocks noChangeAspect="1"/>
          </p:cNvGraphicFramePr>
          <p:nvPr/>
        </p:nvGraphicFramePr>
        <p:xfrm>
          <a:off x="5867400" y="5654675"/>
          <a:ext cx="1387475" cy="582613"/>
        </p:xfrm>
        <a:graphic>
          <a:graphicData uri="http://schemas.openxmlformats.org/presentationml/2006/ole">
            <mc:AlternateContent xmlns:mc="http://schemas.openxmlformats.org/markup-compatibility/2006">
              <mc:Choice xmlns:v="urn:schemas-microsoft-com:vml" Requires="v">
                <p:oleObj spid="_x0000_s2088" name="Equazione" r:id="rId9" imgW="1002960" imgH="419040" progId="Equation.3">
                  <p:embed/>
                </p:oleObj>
              </mc:Choice>
              <mc:Fallback>
                <p:oleObj name="Equazione" r:id="rId9" imgW="1002960" imgH="419040" progId="Equation.3">
                  <p:embed/>
                  <p:pic>
                    <p:nvPicPr>
                      <p:cNvPr id="0"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67400" y="5654675"/>
                        <a:ext cx="1387475" cy="5826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398338" name="Rectangle 2"/>
          <p:cNvSpPr>
            <a:spLocks noGrp="1" noChangeArrowheads="1"/>
          </p:cNvSpPr>
          <p:nvPr>
            <p:ph type="title"/>
          </p:nvPr>
        </p:nvSpPr>
        <p:spPr>
          <a:noFill/>
        </p:spPr>
        <p:txBody>
          <a:bodyPr lIns="90488" tIns="44450" rIns="90488" bIns="44450" anchor="b"/>
          <a:lstStyle/>
          <a:p>
            <a:r>
              <a:rPr lang="en-GB" sz="3200" dirty="0" smtClean="0"/>
              <a:t>Inversion Recovery</a:t>
            </a:r>
            <a:br>
              <a:rPr lang="en-GB" sz="3200" dirty="0" smtClean="0"/>
            </a:br>
            <a:r>
              <a:rPr lang="en-GB" sz="3200" dirty="0" smtClean="0"/>
              <a:t>Phase sensitive detection</a:t>
            </a:r>
          </a:p>
        </p:txBody>
      </p:sp>
      <p:grpSp>
        <p:nvGrpSpPr>
          <p:cNvPr id="398339" name="Group 3"/>
          <p:cNvGrpSpPr>
            <a:grpSpLocks/>
          </p:cNvGrpSpPr>
          <p:nvPr/>
        </p:nvGrpSpPr>
        <p:grpSpPr bwMode="auto">
          <a:xfrm>
            <a:off x="1290638" y="2116138"/>
            <a:ext cx="3481387" cy="3381375"/>
            <a:chOff x="813" y="1333"/>
            <a:chExt cx="2193" cy="2130"/>
          </a:xfrm>
        </p:grpSpPr>
        <p:sp>
          <p:nvSpPr>
            <p:cNvPr id="398447" name="Line 4"/>
            <p:cNvSpPr>
              <a:spLocks noChangeShapeType="1"/>
            </p:cNvSpPr>
            <p:nvPr/>
          </p:nvSpPr>
          <p:spPr bwMode="auto">
            <a:xfrm>
              <a:off x="1789" y="1904"/>
              <a:ext cx="0" cy="1559"/>
            </a:xfrm>
            <a:prstGeom prst="line">
              <a:avLst/>
            </a:prstGeom>
            <a:noFill/>
            <a:ln w="12700">
              <a:solidFill>
                <a:schemeClr val="tx1"/>
              </a:solidFill>
              <a:round/>
              <a:headEnd/>
              <a:tailEnd/>
            </a:ln>
          </p:spPr>
          <p:txBody>
            <a:bodyPr wrap="none" anchor="ctr"/>
            <a:lstStyle/>
            <a:p>
              <a:endParaRPr lang="en-GB"/>
            </a:p>
          </p:txBody>
        </p:sp>
        <p:sp>
          <p:nvSpPr>
            <p:cNvPr id="398448" name="Line 5"/>
            <p:cNvSpPr>
              <a:spLocks noChangeShapeType="1"/>
            </p:cNvSpPr>
            <p:nvPr/>
          </p:nvSpPr>
          <p:spPr bwMode="auto">
            <a:xfrm flipV="1">
              <a:off x="1092" y="2676"/>
              <a:ext cx="0" cy="26"/>
            </a:xfrm>
            <a:prstGeom prst="line">
              <a:avLst/>
            </a:prstGeom>
            <a:noFill/>
            <a:ln w="12700">
              <a:solidFill>
                <a:srgbClr val="000000"/>
              </a:solidFill>
              <a:round/>
              <a:headEnd/>
              <a:tailEnd/>
            </a:ln>
          </p:spPr>
          <p:txBody>
            <a:bodyPr wrap="none" anchor="ctr"/>
            <a:lstStyle/>
            <a:p>
              <a:endParaRPr lang="en-GB"/>
            </a:p>
          </p:txBody>
        </p:sp>
        <p:sp>
          <p:nvSpPr>
            <p:cNvPr id="398449" name="Line 6"/>
            <p:cNvSpPr>
              <a:spLocks noChangeShapeType="1"/>
            </p:cNvSpPr>
            <p:nvPr/>
          </p:nvSpPr>
          <p:spPr bwMode="auto">
            <a:xfrm>
              <a:off x="938" y="2680"/>
              <a:ext cx="1885" cy="0"/>
            </a:xfrm>
            <a:prstGeom prst="line">
              <a:avLst/>
            </a:prstGeom>
            <a:noFill/>
            <a:ln w="12700">
              <a:solidFill>
                <a:schemeClr val="tx1"/>
              </a:solidFill>
              <a:round/>
              <a:headEnd/>
              <a:tailEnd/>
            </a:ln>
          </p:spPr>
          <p:txBody>
            <a:bodyPr wrap="none" anchor="ctr"/>
            <a:lstStyle/>
            <a:p>
              <a:endParaRPr lang="en-GB"/>
            </a:p>
          </p:txBody>
        </p:sp>
        <p:sp>
          <p:nvSpPr>
            <p:cNvPr id="398450" name="Rectangle 7"/>
            <p:cNvSpPr>
              <a:spLocks noChangeArrowheads="1"/>
            </p:cNvSpPr>
            <p:nvPr/>
          </p:nvSpPr>
          <p:spPr bwMode="auto">
            <a:xfrm>
              <a:off x="1852" y="1432"/>
              <a:ext cx="263" cy="229"/>
            </a:xfrm>
            <a:prstGeom prst="rect">
              <a:avLst/>
            </a:prstGeom>
            <a:noFill/>
            <a:ln w="12700">
              <a:noFill/>
              <a:miter lim="800000"/>
              <a:headEnd/>
              <a:tailEnd/>
            </a:ln>
          </p:spPr>
          <p:txBody>
            <a:bodyPr wrap="none" lIns="90488" tIns="44450" rIns="90488" bIns="44450">
              <a:spAutoFit/>
            </a:bodyPr>
            <a:lstStyle/>
            <a:p>
              <a:pPr>
                <a:buClr>
                  <a:schemeClr val="accent1"/>
                </a:buClr>
              </a:pPr>
              <a:r>
                <a:rPr lang="en-GB" sz="1800" b="0"/>
                <a:t>B</a:t>
              </a:r>
              <a:r>
                <a:rPr lang="en-GB" sz="1800" b="0" baseline="-25000"/>
                <a:t>0</a:t>
              </a:r>
            </a:p>
          </p:txBody>
        </p:sp>
        <p:sp>
          <p:nvSpPr>
            <p:cNvPr id="398451" name="Line 8"/>
            <p:cNvSpPr>
              <a:spLocks noChangeShapeType="1"/>
            </p:cNvSpPr>
            <p:nvPr/>
          </p:nvSpPr>
          <p:spPr bwMode="auto">
            <a:xfrm flipV="1">
              <a:off x="1096" y="2334"/>
              <a:ext cx="1379" cy="698"/>
            </a:xfrm>
            <a:prstGeom prst="line">
              <a:avLst/>
            </a:prstGeom>
            <a:noFill/>
            <a:ln w="12700">
              <a:solidFill>
                <a:schemeClr val="tx1"/>
              </a:solidFill>
              <a:round/>
              <a:headEnd/>
              <a:tailEnd/>
            </a:ln>
          </p:spPr>
          <p:txBody>
            <a:bodyPr wrap="none" anchor="ctr"/>
            <a:lstStyle/>
            <a:p>
              <a:endParaRPr lang="en-GB"/>
            </a:p>
          </p:txBody>
        </p:sp>
        <p:sp>
          <p:nvSpPr>
            <p:cNvPr id="398452" name="AutoShape 9"/>
            <p:cNvSpPr>
              <a:spLocks noChangeArrowheads="1"/>
            </p:cNvSpPr>
            <p:nvPr/>
          </p:nvSpPr>
          <p:spPr bwMode="auto">
            <a:xfrm rot="-5400000">
              <a:off x="1612" y="1456"/>
              <a:ext cx="352" cy="106"/>
            </a:xfrm>
            <a:prstGeom prst="rightArrow">
              <a:avLst>
                <a:gd name="adj1" fmla="val 50000"/>
                <a:gd name="adj2" fmla="val 83034"/>
              </a:avLst>
            </a:prstGeom>
            <a:solidFill>
              <a:srgbClr val="00FF00"/>
            </a:solidFill>
            <a:ln w="12700">
              <a:solidFill>
                <a:srgbClr val="00FF00"/>
              </a:solidFill>
              <a:miter lim="800000"/>
              <a:headEnd/>
              <a:tailEnd/>
            </a:ln>
          </p:spPr>
          <p:txBody>
            <a:bodyPr wrap="none" anchor="ctr"/>
            <a:lstStyle/>
            <a:p>
              <a:endParaRPr lang="it-IT"/>
            </a:p>
          </p:txBody>
        </p:sp>
        <p:sp>
          <p:nvSpPr>
            <p:cNvPr id="398453" name="Line 10"/>
            <p:cNvSpPr>
              <a:spLocks noChangeShapeType="1"/>
            </p:cNvSpPr>
            <p:nvPr/>
          </p:nvSpPr>
          <p:spPr bwMode="auto">
            <a:xfrm rot="16200000" flipV="1">
              <a:off x="2091" y="2382"/>
              <a:ext cx="0" cy="606"/>
            </a:xfrm>
            <a:prstGeom prst="line">
              <a:avLst/>
            </a:prstGeom>
            <a:noFill/>
            <a:ln w="25400">
              <a:solidFill>
                <a:srgbClr val="00FF00"/>
              </a:solidFill>
              <a:round/>
              <a:headEnd type="triangle" w="med" len="med"/>
              <a:tailEnd/>
            </a:ln>
          </p:spPr>
          <p:txBody>
            <a:bodyPr wrap="none" anchor="ctr"/>
            <a:lstStyle/>
            <a:p>
              <a:endParaRPr lang="en-GB"/>
            </a:p>
          </p:txBody>
        </p:sp>
        <p:sp>
          <p:nvSpPr>
            <p:cNvPr id="398454" name="Line 11"/>
            <p:cNvSpPr>
              <a:spLocks noChangeShapeType="1"/>
            </p:cNvSpPr>
            <p:nvPr/>
          </p:nvSpPr>
          <p:spPr bwMode="auto">
            <a:xfrm rot="5400000" flipV="1">
              <a:off x="1491" y="2395"/>
              <a:ext cx="0" cy="565"/>
            </a:xfrm>
            <a:prstGeom prst="line">
              <a:avLst/>
            </a:prstGeom>
            <a:noFill/>
            <a:ln w="25400">
              <a:solidFill>
                <a:srgbClr val="FF00FF"/>
              </a:solidFill>
              <a:round/>
              <a:headEnd type="triangle" w="med" len="med"/>
              <a:tailEnd/>
            </a:ln>
          </p:spPr>
          <p:txBody>
            <a:bodyPr wrap="none" anchor="ctr"/>
            <a:lstStyle/>
            <a:p>
              <a:endParaRPr lang="en-GB"/>
            </a:p>
          </p:txBody>
        </p:sp>
        <p:sp>
          <p:nvSpPr>
            <p:cNvPr id="398455" name="Rectangle 12"/>
            <p:cNvSpPr>
              <a:spLocks noChangeArrowheads="1"/>
            </p:cNvSpPr>
            <p:nvPr/>
          </p:nvSpPr>
          <p:spPr bwMode="auto">
            <a:xfrm>
              <a:off x="2290" y="2021"/>
              <a:ext cx="716" cy="229"/>
            </a:xfrm>
            <a:prstGeom prst="rect">
              <a:avLst/>
            </a:prstGeom>
            <a:noFill/>
            <a:ln w="12700">
              <a:noFill/>
              <a:miter lim="800000"/>
              <a:headEnd/>
              <a:tailEnd/>
            </a:ln>
          </p:spPr>
          <p:txBody>
            <a:bodyPr wrap="none" lIns="90488" tIns="44450" rIns="90488" bIns="44450">
              <a:spAutoFit/>
            </a:bodyPr>
            <a:lstStyle/>
            <a:p>
              <a:pPr>
                <a:buClr>
                  <a:schemeClr val="accent1"/>
                </a:buClr>
              </a:pPr>
              <a:r>
                <a:rPr lang="en-GB" sz="1800" b="0"/>
                <a:t>90° pulse</a:t>
              </a:r>
            </a:p>
          </p:txBody>
        </p:sp>
        <p:sp>
          <p:nvSpPr>
            <p:cNvPr id="398456" name="Arc 13"/>
            <p:cNvSpPr>
              <a:spLocks/>
            </p:cNvSpPr>
            <p:nvPr/>
          </p:nvSpPr>
          <p:spPr bwMode="auto">
            <a:xfrm>
              <a:off x="1785" y="1984"/>
              <a:ext cx="696" cy="688"/>
            </a:xfrm>
            <a:custGeom>
              <a:avLst/>
              <a:gdLst>
                <a:gd name="T0" fmla="*/ 0 w 21600"/>
                <a:gd name="T1" fmla="*/ 0 h 21600"/>
                <a:gd name="T2" fmla="*/ 22 w 21600"/>
                <a:gd name="T3" fmla="*/ 22 h 21600"/>
                <a:gd name="T4" fmla="*/ 0 w 21600"/>
                <a:gd name="T5" fmla="*/ 2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FFFF00"/>
              </a:solidFill>
              <a:round/>
              <a:headEnd/>
              <a:tailEnd type="stealth" w="med" len="med"/>
            </a:ln>
          </p:spPr>
          <p:txBody>
            <a:bodyPr wrap="none" anchor="ctr"/>
            <a:lstStyle/>
            <a:p>
              <a:endParaRPr lang="en-GB"/>
            </a:p>
          </p:txBody>
        </p:sp>
        <p:sp>
          <p:nvSpPr>
            <p:cNvPr id="398457" name="Arc 14"/>
            <p:cNvSpPr>
              <a:spLocks/>
            </p:cNvSpPr>
            <p:nvPr/>
          </p:nvSpPr>
          <p:spPr bwMode="auto">
            <a:xfrm flipH="1" flipV="1">
              <a:off x="1089" y="2680"/>
              <a:ext cx="696" cy="688"/>
            </a:xfrm>
            <a:custGeom>
              <a:avLst/>
              <a:gdLst>
                <a:gd name="T0" fmla="*/ 0 w 21600"/>
                <a:gd name="T1" fmla="*/ 0 h 21600"/>
                <a:gd name="T2" fmla="*/ 22 w 21600"/>
                <a:gd name="T3" fmla="*/ 22 h 21600"/>
                <a:gd name="T4" fmla="*/ 0 w 21600"/>
                <a:gd name="T5" fmla="*/ 2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FFFF00"/>
              </a:solidFill>
              <a:round/>
              <a:headEnd/>
              <a:tailEnd type="stealth" w="med" len="med"/>
            </a:ln>
          </p:spPr>
          <p:txBody>
            <a:bodyPr wrap="none" anchor="ctr"/>
            <a:lstStyle/>
            <a:p>
              <a:endParaRPr lang="en-GB"/>
            </a:p>
          </p:txBody>
        </p:sp>
        <p:sp>
          <p:nvSpPr>
            <p:cNvPr id="398458" name="Rectangle 15"/>
            <p:cNvSpPr>
              <a:spLocks noChangeArrowheads="1"/>
            </p:cNvSpPr>
            <p:nvPr/>
          </p:nvSpPr>
          <p:spPr bwMode="auto">
            <a:xfrm>
              <a:off x="813" y="2445"/>
              <a:ext cx="418" cy="229"/>
            </a:xfrm>
            <a:prstGeom prst="rect">
              <a:avLst/>
            </a:prstGeom>
            <a:noFill/>
            <a:ln w="12700">
              <a:noFill/>
              <a:miter lim="800000"/>
              <a:headEnd/>
              <a:tailEnd/>
            </a:ln>
          </p:spPr>
          <p:txBody>
            <a:bodyPr wrap="none" lIns="90488" tIns="44450" rIns="90488" bIns="44450">
              <a:spAutoFit/>
            </a:bodyPr>
            <a:lstStyle/>
            <a:p>
              <a:pPr>
                <a:buClr>
                  <a:schemeClr val="accent1"/>
                </a:buClr>
              </a:pPr>
              <a:r>
                <a:rPr lang="en-GB" sz="1800" b="0"/>
                <a:t>-M(t)</a:t>
              </a:r>
            </a:p>
          </p:txBody>
        </p:sp>
        <p:sp>
          <p:nvSpPr>
            <p:cNvPr id="398459" name="Rectangle 16"/>
            <p:cNvSpPr>
              <a:spLocks noChangeArrowheads="1"/>
            </p:cNvSpPr>
            <p:nvPr/>
          </p:nvSpPr>
          <p:spPr bwMode="auto">
            <a:xfrm>
              <a:off x="2365" y="2671"/>
              <a:ext cx="454" cy="229"/>
            </a:xfrm>
            <a:prstGeom prst="rect">
              <a:avLst/>
            </a:prstGeom>
            <a:noFill/>
            <a:ln w="12700">
              <a:noFill/>
              <a:miter lim="800000"/>
              <a:headEnd/>
              <a:tailEnd/>
            </a:ln>
          </p:spPr>
          <p:txBody>
            <a:bodyPr wrap="none" lIns="90488" tIns="44450" rIns="90488" bIns="44450">
              <a:spAutoFit/>
            </a:bodyPr>
            <a:lstStyle/>
            <a:p>
              <a:pPr>
                <a:buClr>
                  <a:schemeClr val="accent1"/>
                </a:buClr>
              </a:pPr>
              <a:r>
                <a:rPr lang="en-GB" sz="1800" b="0"/>
                <a:t>+M(t)</a:t>
              </a:r>
            </a:p>
          </p:txBody>
        </p:sp>
      </p:grpSp>
      <p:grpSp>
        <p:nvGrpSpPr>
          <p:cNvPr id="3" name="Group 17"/>
          <p:cNvGrpSpPr>
            <a:grpSpLocks/>
          </p:cNvGrpSpPr>
          <p:nvPr/>
        </p:nvGrpSpPr>
        <p:grpSpPr bwMode="auto">
          <a:xfrm>
            <a:off x="1724025" y="3911600"/>
            <a:ext cx="3898900" cy="1365250"/>
            <a:chOff x="1086" y="2464"/>
            <a:chExt cx="2456" cy="860"/>
          </a:xfrm>
        </p:grpSpPr>
        <p:sp>
          <p:nvSpPr>
            <p:cNvPr id="398432" name="Freeform 18"/>
            <p:cNvSpPr>
              <a:spLocks/>
            </p:cNvSpPr>
            <p:nvPr/>
          </p:nvSpPr>
          <p:spPr bwMode="auto">
            <a:xfrm>
              <a:off x="1086" y="2464"/>
              <a:ext cx="1388" cy="433"/>
            </a:xfrm>
            <a:custGeom>
              <a:avLst/>
              <a:gdLst>
                <a:gd name="T0" fmla="*/ 1387 w 1388"/>
                <a:gd name="T1" fmla="*/ 228 h 433"/>
                <a:gd name="T2" fmla="*/ 1381 w 1388"/>
                <a:gd name="T3" fmla="*/ 252 h 433"/>
                <a:gd name="T4" fmla="*/ 1363 w 1388"/>
                <a:gd name="T5" fmla="*/ 270 h 433"/>
                <a:gd name="T6" fmla="*/ 1345 w 1388"/>
                <a:gd name="T7" fmla="*/ 294 h 433"/>
                <a:gd name="T8" fmla="*/ 1321 w 1388"/>
                <a:gd name="T9" fmla="*/ 312 h 433"/>
                <a:gd name="T10" fmla="*/ 1285 w 1388"/>
                <a:gd name="T11" fmla="*/ 330 h 433"/>
                <a:gd name="T12" fmla="*/ 1249 w 1388"/>
                <a:gd name="T13" fmla="*/ 348 h 433"/>
                <a:gd name="T14" fmla="*/ 1207 w 1388"/>
                <a:gd name="T15" fmla="*/ 366 h 433"/>
                <a:gd name="T16" fmla="*/ 1159 w 1388"/>
                <a:gd name="T17" fmla="*/ 378 h 433"/>
                <a:gd name="T18" fmla="*/ 1105 w 1388"/>
                <a:gd name="T19" fmla="*/ 390 h 433"/>
                <a:gd name="T20" fmla="*/ 1051 w 1388"/>
                <a:gd name="T21" fmla="*/ 402 h 433"/>
                <a:gd name="T22" fmla="*/ 991 w 1388"/>
                <a:gd name="T23" fmla="*/ 414 h 433"/>
                <a:gd name="T24" fmla="*/ 931 w 1388"/>
                <a:gd name="T25" fmla="*/ 420 h 433"/>
                <a:gd name="T26" fmla="*/ 799 w 1388"/>
                <a:gd name="T27" fmla="*/ 432 h 433"/>
                <a:gd name="T28" fmla="*/ 661 w 1388"/>
                <a:gd name="T29" fmla="*/ 432 h 433"/>
                <a:gd name="T30" fmla="*/ 522 w 1388"/>
                <a:gd name="T31" fmla="*/ 426 h 433"/>
                <a:gd name="T32" fmla="*/ 426 w 1388"/>
                <a:gd name="T33" fmla="*/ 420 h 433"/>
                <a:gd name="T34" fmla="*/ 366 w 1388"/>
                <a:gd name="T35" fmla="*/ 408 h 433"/>
                <a:gd name="T36" fmla="*/ 306 w 1388"/>
                <a:gd name="T37" fmla="*/ 396 h 433"/>
                <a:gd name="T38" fmla="*/ 252 w 1388"/>
                <a:gd name="T39" fmla="*/ 384 h 433"/>
                <a:gd name="T40" fmla="*/ 204 w 1388"/>
                <a:gd name="T41" fmla="*/ 372 h 433"/>
                <a:gd name="T42" fmla="*/ 162 w 1388"/>
                <a:gd name="T43" fmla="*/ 354 h 433"/>
                <a:gd name="T44" fmla="*/ 120 w 1388"/>
                <a:gd name="T45" fmla="*/ 336 h 433"/>
                <a:gd name="T46" fmla="*/ 84 w 1388"/>
                <a:gd name="T47" fmla="*/ 318 h 433"/>
                <a:gd name="T48" fmla="*/ 54 w 1388"/>
                <a:gd name="T49" fmla="*/ 300 h 433"/>
                <a:gd name="T50" fmla="*/ 30 w 1388"/>
                <a:gd name="T51" fmla="*/ 282 h 433"/>
                <a:gd name="T52" fmla="*/ 12 w 1388"/>
                <a:gd name="T53" fmla="*/ 264 h 433"/>
                <a:gd name="T54" fmla="*/ 6 w 1388"/>
                <a:gd name="T55" fmla="*/ 240 h 433"/>
                <a:gd name="T56" fmla="*/ 0 w 1388"/>
                <a:gd name="T57" fmla="*/ 216 h 433"/>
                <a:gd name="T58" fmla="*/ 6 w 1388"/>
                <a:gd name="T59" fmla="*/ 192 h 433"/>
                <a:gd name="T60" fmla="*/ 18 w 1388"/>
                <a:gd name="T61" fmla="*/ 168 h 433"/>
                <a:gd name="T62" fmla="*/ 42 w 1388"/>
                <a:gd name="T63" fmla="*/ 144 h 433"/>
                <a:gd name="T64" fmla="*/ 66 w 1388"/>
                <a:gd name="T65" fmla="*/ 126 h 433"/>
                <a:gd name="T66" fmla="*/ 102 w 1388"/>
                <a:gd name="T67" fmla="*/ 108 h 433"/>
                <a:gd name="T68" fmla="*/ 138 w 1388"/>
                <a:gd name="T69" fmla="*/ 90 h 433"/>
                <a:gd name="T70" fmla="*/ 180 w 1388"/>
                <a:gd name="T71" fmla="*/ 72 h 433"/>
                <a:gd name="T72" fmla="*/ 228 w 1388"/>
                <a:gd name="T73" fmla="*/ 60 h 433"/>
                <a:gd name="T74" fmla="*/ 282 w 1388"/>
                <a:gd name="T75" fmla="*/ 42 h 433"/>
                <a:gd name="T76" fmla="*/ 336 w 1388"/>
                <a:gd name="T77" fmla="*/ 36 h 433"/>
                <a:gd name="T78" fmla="*/ 396 w 1388"/>
                <a:gd name="T79" fmla="*/ 24 h 433"/>
                <a:gd name="T80" fmla="*/ 456 w 1388"/>
                <a:gd name="T81" fmla="*/ 12 h 433"/>
                <a:gd name="T82" fmla="*/ 589 w 1388"/>
                <a:gd name="T83" fmla="*/ 6 h 433"/>
                <a:gd name="T84" fmla="*/ 727 w 1388"/>
                <a:gd name="T85" fmla="*/ 0 h 433"/>
                <a:gd name="T86" fmla="*/ 865 w 1388"/>
                <a:gd name="T87" fmla="*/ 6 h 433"/>
                <a:gd name="T88" fmla="*/ 961 w 1388"/>
                <a:gd name="T89" fmla="*/ 18 h 433"/>
                <a:gd name="T90" fmla="*/ 1021 w 1388"/>
                <a:gd name="T91" fmla="*/ 30 h 433"/>
                <a:gd name="T92" fmla="*/ 1081 w 1388"/>
                <a:gd name="T93" fmla="*/ 42 h 433"/>
                <a:gd name="T94" fmla="*/ 1135 w 1388"/>
                <a:gd name="T95" fmla="*/ 54 h 433"/>
                <a:gd name="T96" fmla="*/ 1183 w 1388"/>
                <a:gd name="T97" fmla="*/ 66 h 433"/>
                <a:gd name="T98" fmla="*/ 1225 w 1388"/>
                <a:gd name="T99" fmla="*/ 84 h 433"/>
                <a:gd name="T100" fmla="*/ 1267 w 1388"/>
                <a:gd name="T101" fmla="*/ 96 h 433"/>
                <a:gd name="T102" fmla="*/ 1303 w 1388"/>
                <a:gd name="T103" fmla="*/ 114 h 433"/>
                <a:gd name="T104" fmla="*/ 1333 w 1388"/>
                <a:gd name="T105" fmla="*/ 132 h 433"/>
                <a:gd name="T106" fmla="*/ 1357 w 1388"/>
                <a:gd name="T107" fmla="*/ 156 h 433"/>
                <a:gd name="T108" fmla="*/ 1375 w 1388"/>
                <a:gd name="T109" fmla="*/ 180 h 433"/>
                <a:gd name="T110" fmla="*/ 1387 w 1388"/>
                <a:gd name="T111" fmla="*/ 204 h 4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388"/>
                <a:gd name="T169" fmla="*/ 0 h 433"/>
                <a:gd name="T170" fmla="*/ 1388 w 1388"/>
                <a:gd name="T171" fmla="*/ 433 h 43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388" h="433">
                  <a:moveTo>
                    <a:pt x="1387" y="216"/>
                  </a:moveTo>
                  <a:lnTo>
                    <a:pt x="1387" y="216"/>
                  </a:lnTo>
                  <a:lnTo>
                    <a:pt x="1387" y="222"/>
                  </a:lnTo>
                  <a:lnTo>
                    <a:pt x="1387" y="228"/>
                  </a:lnTo>
                  <a:lnTo>
                    <a:pt x="1387" y="234"/>
                  </a:lnTo>
                  <a:lnTo>
                    <a:pt x="1381" y="240"/>
                  </a:lnTo>
                  <a:lnTo>
                    <a:pt x="1381" y="246"/>
                  </a:lnTo>
                  <a:lnTo>
                    <a:pt x="1381" y="252"/>
                  </a:lnTo>
                  <a:lnTo>
                    <a:pt x="1375" y="258"/>
                  </a:lnTo>
                  <a:lnTo>
                    <a:pt x="1375" y="264"/>
                  </a:lnTo>
                  <a:lnTo>
                    <a:pt x="1369" y="264"/>
                  </a:lnTo>
                  <a:lnTo>
                    <a:pt x="1363" y="270"/>
                  </a:lnTo>
                  <a:lnTo>
                    <a:pt x="1363" y="276"/>
                  </a:lnTo>
                  <a:lnTo>
                    <a:pt x="1357" y="282"/>
                  </a:lnTo>
                  <a:lnTo>
                    <a:pt x="1351" y="288"/>
                  </a:lnTo>
                  <a:lnTo>
                    <a:pt x="1345" y="294"/>
                  </a:lnTo>
                  <a:lnTo>
                    <a:pt x="1339" y="294"/>
                  </a:lnTo>
                  <a:lnTo>
                    <a:pt x="1333" y="300"/>
                  </a:lnTo>
                  <a:lnTo>
                    <a:pt x="1327" y="306"/>
                  </a:lnTo>
                  <a:lnTo>
                    <a:pt x="1321" y="312"/>
                  </a:lnTo>
                  <a:lnTo>
                    <a:pt x="1309" y="318"/>
                  </a:lnTo>
                  <a:lnTo>
                    <a:pt x="1303" y="318"/>
                  </a:lnTo>
                  <a:lnTo>
                    <a:pt x="1297" y="324"/>
                  </a:lnTo>
                  <a:lnTo>
                    <a:pt x="1285" y="330"/>
                  </a:lnTo>
                  <a:lnTo>
                    <a:pt x="1279" y="336"/>
                  </a:lnTo>
                  <a:lnTo>
                    <a:pt x="1267" y="336"/>
                  </a:lnTo>
                  <a:lnTo>
                    <a:pt x="1261" y="342"/>
                  </a:lnTo>
                  <a:lnTo>
                    <a:pt x="1249" y="348"/>
                  </a:lnTo>
                  <a:lnTo>
                    <a:pt x="1237" y="354"/>
                  </a:lnTo>
                  <a:lnTo>
                    <a:pt x="1225" y="354"/>
                  </a:lnTo>
                  <a:lnTo>
                    <a:pt x="1219" y="360"/>
                  </a:lnTo>
                  <a:lnTo>
                    <a:pt x="1207" y="366"/>
                  </a:lnTo>
                  <a:lnTo>
                    <a:pt x="1195" y="366"/>
                  </a:lnTo>
                  <a:lnTo>
                    <a:pt x="1183" y="372"/>
                  </a:lnTo>
                  <a:lnTo>
                    <a:pt x="1171" y="372"/>
                  </a:lnTo>
                  <a:lnTo>
                    <a:pt x="1159" y="378"/>
                  </a:lnTo>
                  <a:lnTo>
                    <a:pt x="1147" y="384"/>
                  </a:lnTo>
                  <a:lnTo>
                    <a:pt x="1135" y="384"/>
                  </a:lnTo>
                  <a:lnTo>
                    <a:pt x="1123" y="390"/>
                  </a:lnTo>
                  <a:lnTo>
                    <a:pt x="1105" y="390"/>
                  </a:lnTo>
                  <a:lnTo>
                    <a:pt x="1093" y="396"/>
                  </a:lnTo>
                  <a:lnTo>
                    <a:pt x="1081" y="396"/>
                  </a:lnTo>
                  <a:lnTo>
                    <a:pt x="1063" y="402"/>
                  </a:lnTo>
                  <a:lnTo>
                    <a:pt x="1051" y="402"/>
                  </a:lnTo>
                  <a:lnTo>
                    <a:pt x="1039" y="408"/>
                  </a:lnTo>
                  <a:lnTo>
                    <a:pt x="1021" y="408"/>
                  </a:lnTo>
                  <a:lnTo>
                    <a:pt x="1009" y="414"/>
                  </a:lnTo>
                  <a:lnTo>
                    <a:pt x="991" y="414"/>
                  </a:lnTo>
                  <a:lnTo>
                    <a:pt x="979" y="414"/>
                  </a:lnTo>
                  <a:lnTo>
                    <a:pt x="961" y="420"/>
                  </a:lnTo>
                  <a:lnTo>
                    <a:pt x="949" y="420"/>
                  </a:lnTo>
                  <a:lnTo>
                    <a:pt x="931" y="420"/>
                  </a:lnTo>
                  <a:lnTo>
                    <a:pt x="901" y="426"/>
                  </a:lnTo>
                  <a:lnTo>
                    <a:pt x="865" y="426"/>
                  </a:lnTo>
                  <a:lnTo>
                    <a:pt x="835" y="432"/>
                  </a:lnTo>
                  <a:lnTo>
                    <a:pt x="799" y="432"/>
                  </a:lnTo>
                  <a:lnTo>
                    <a:pt x="763" y="432"/>
                  </a:lnTo>
                  <a:lnTo>
                    <a:pt x="727" y="432"/>
                  </a:lnTo>
                  <a:lnTo>
                    <a:pt x="691" y="432"/>
                  </a:lnTo>
                  <a:lnTo>
                    <a:pt x="661" y="432"/>
                  </a:lnTo>
                  <a:lnTo>
                    <a:pt x="625" y="432"/>
                  </a:lnTo>
                  <a:lnTo>
                    <a:pt x="589" y="432"/>
                  </a:lnTo>
                  <a:lnTo>
                    <a:pt x="552" y="432"/>
                  </a:lnTo>
                  <a:lnTo>
                    <a:pt x="522" y="426"/>
                  </a:lnTo>
                  <a:lnTo>
                    <a:pt x="486" y="426"/>
                  </a:lnTo>
                  <a:lnTo>
                    <a:pt x="456" y="420"/>
                  </a:lnTo>
                  <a:lnTo>
                    <a:pt x="438" y="420"/>
                  </a:lnTo>
                  <a:lnTo>
                    <a:pt x="426" y="420"/>
                  </a:lnTo>
                  <a:lnTo>
                    <a:pt x="408" y="414"/>
                  </a:lnTo>
                  <a:lnTo>
                    <a:pt x="396" y="414"/>
                  </a:lnTo>
                  <a:lnTo>
                    <a:pt x="378" y="414"/>
                  </a:lnTo>
                  <a:lnTo>
                    <a:pt x="366" y="408"/>
                  </a:lnTo>
                  <a:lnTo>
                    <a:pt x="348" y="408"/>
                  </a:lnTo>
                  <a:lnTo>
                    <a:pt x="336" y="402"/>
                  </a:lnTo>
                  <a:lnTo>
                    <a:pt x="324" y="402"/>
                  </a:lnTo>
                  <a:lnTo>
                    <a:pt x="306" y="396"/>
                  </a:lnTo>
                  <a:lnTo>
                    <a:pt x="294" y="396"/>
                  </a:lnTo>
                  <a:lnTo>
                    <a:pt x="282" y="390"/>
                  </a:lnTo>
                  <a:lnTo>
                    <a:pt x="264" y="390"/>
                  </a:lnTo>
                  <a:lnTo>
                    <a:pt x="252" y="384"/>
                  </a:lnTo>
                  <a:lnTo>
                    <a:pt x="240" y="384"/>
                  </a:lnTo>
                  <a:lnTo>
                    <a:pt x="228" y="378"/>
                  </a:lnTo>
                  <a:lnTo>
                    <a:pt x="216" y="372"/>
                  </a:lnTo>
                  <a:lnTo>
                    <a:pt x="204" y="372"/>
                  </a:lnTo>
                  <a:lnTo>
                    <a:pt x="192" y="366"/>
                  </a:lnTo>
                  <a:lnTo>
                    <a:pt x="180" y="366"/>
                  </a:lnTo>
                  <a:lnTo>
                    <a:pt x="168" y="360"/>
                  </a:lnTo>
                  <a:lnTo>
                    <a:pt x="162" y="354"/>
                  </a:lnTo>
                  <a:lnTo>
                    <a:pt x="150" y="354"/>
                  </a:lnTo>
                  <a:lnTo>
                    <a:pt x="138" y="348"/>
                  </a:lnTo>
                  <a:lnTo>
                    <a:pt x="126" y="342"/>
                  </a:lnTo>
                  <a:lnTo>
                    <a:pt x="120" y="336"/>
                  </a:lnTo>
                  <a:lnTo>
                    <a:pt x="108" y="336"/>
                  </a:lnTo>
                  <a:lnTo>
                    <a:pt x="102" y="330"/>
                  </a:lnTo>
                  <a:lnTo>
                    <a:pt x="90" y="324"/>
                  </a:lnTo>
                  <a:lnTo>
                    <a:pt x="84" y="318"/>
                  </a:lnTo>
                  <a:lnTo>
                    <a:pt x="78" y="318"/>
                  </a:lnTo>
                  <a:lnTo>
                    <a:pt x="66" y="312"/>
                  </a:lnTo>
                  <a:lnTo>
                    <a:pt x="60" y="306"/>
                  </a:lnTo>
                  <a:lnTo>
                    <a:pt x="54" y="300"/>
                  </a:lnTo>
                  <a:lnTo>
                    <a:pt x="48" y="294"/>
                  </a:lnTo>
                  <a:lnTo>
                    <a:pt x="42" y="294"/>
                  </a:lnTo>
                  <a:lnTo>
                    <a:pt x="36" y="288"/>
                  </a:lnTo>
                  <a:lnTo>
                    <a:pt x="30" y="282"/>
                  </a:lnTo>
                  <a:lnTo>
                    <a:pt x="24" y="276"/>
                  </a:lnTo>
                  <a:lnTo>
                    <a:pt x="24" y="270"/>
                  </a:lnTo>
                  <a:lnTo>
                    <a:pt x="18" y="264"/>
                  </a:lnTo>
                  <a:lnTo>
                    <a:pt x="12" y="264"/>
                  </a:lnTo>
                  <a:lnTo>
                    <a:pt x="12" y="258"/>
                  </a:lnTo>
                  <a:lnTo>
                    <a:pt x="6" y="252"/>
                  </a:lnTo>
                  <a:lnTo>
                    <a:pt x="6" y="246"/>
                  </a:lnTo>
                  <a:lnTo>
                    <a:pt x="6" y="240"/>
                  </a:lnTo>
                  <a:lnTo>
                    <a:pt x="0" y="234"/>
                  </a:lnTo>
                  <a:lnTo>
                    <a:pt x="0" y="228"/>
                  </a:lnTo>
                  <a:lnTo>
                    <a:pt x="0" y="222"/>
                  </a:lnTo>
                  <a:lnTo>
                    <a:pt x="0" y="216"/>
                  </a:lnTo>
                  <a:lnTo>
                    <a:pt x="0" y="210"/>
                  </a:lnTo>
                  <a:lnTo>
                    <a:pt x="0" y="204"/>
                  </a:lnTo>
                  <a:lnTo>
                    <a:pt x="6" y="198"/>
                  </a:lnTo>
                  <a:lnTo>
                    <a:pt x="6" y="192"/>
                  </a:lnTo>
                  <a:lnTo>
                    <a:pt x="6" y="186"/>
                  </a:lnTo>
                  <a:lnTo>
                    <a:pt x="12" y="180"/>
                  </a:lnTo>
                  <a:lnTo>
                    <a:pt x="12" y="174"/>
                  </a:lnTo>
                  <a:lnTo>
                    <a:pt x="18" y="168"/>
                  </a:lnTo>
                  <a:lnTo>
                    <a:pt x="24" y="162"/>
                  </a:lnTo>
                  <a:lnTo>
                    <a:pt x="30" y="156"/>
                  </a:lnTo>
                  <a:lnTo>
                    <a:pt x="36" y="150"/>
                  </a:lnTo>
                  <a:lnTo>
                    <a:pt x="42" y="144"/>
                  </a:lnTo>
                  <a:lnTo>
                    <a:pt x="48" y="138"/>
                  </a:lnTo>
                  <a:lnTo>
                    <a:pt x="54" y="132"/>
                  </a:lnTo>
                  <a:lnTo>
                    <a:pt x="60" y="132"/>
                  </a:lnTo>
                  <a:lnTo>
                    <a:pt x="66" y="126"/>
                  </a:lnTo>
                  <a:lnTo>
                    <a:pt x="78" y="120"/>
                  </a:lnTo>
                  <a:lnTo>
                    <a:pt x="84" y="114"/>
                  </a:lnTo>
                  <a:lnTo>
                    <a:pt x="90" y="108"/>
                  </a:lnTo>
                  <a:lnTo>
                    <a:pt x="102" y="108"/>
                  </a:lnTo>
                  <a:lnTo>
                    <a:pt x="108" y="102"/>
                  </a:lnTo>
                  <a:lnTo>
                    <a:pt x="120" y="96"/>
                  </a:lnTo>
                  <a:lnTo>
                    <a:pt x="126" y="96"/>
                  </a:lnTo>
                  <a:lnTo>
                    <a:pt x="138" y="90"/>
                  </a:lnTo>
                  <a:lnTo>
                    <a:pt x="150" y="84"/>
                  </a:lnTo>
                  <a:lnTo>
                    <a:pt x="162" y="84"/>
                  </a:lnTo>
                  <a:lnTo>
                    <a:pt x="168" y="78"/>
                  </a:lnTo>
                  <a:lnTo>
                    <a:pt x="180" y="72"/>
                  </a:lnTo>
                  <a:lnTo>
                    <a:pt x="192" y="72"/>
                  </a:lnTo>
                  <a:lnTo>
                    <a:pt x="204" y="66"/>
                  </a:lnTo>
                  <a:lnTo>
                    <a:pt x="216" y="60"/>
                  </a:lnTo>
                  <a:lnTo>
                    <a:pt x="228" y="60"/>
                  </a:lnTo>
                  <a:lnTo>
                    <a:pt x="240" y="54"/>
                  </a:lnTo>
                  <a:lnTo>
                    <a:pt x="252" y="54"/>
                  </a:lnTo>
                  <a:lnTo>
                    <a:pt x="264" y="48"/>
                  </a:lnTo>
                  <a:lnTo>
                    <a:pt x="282" y="42"/>
                  </a:lnTo>
                  <a:lnTo>
                    <a:pt x="294" y="42"/>
                  </a:lnTo>
                  <a:lnTo>
                    <a:pt x="306" y="42"/>
                  </a:lnTo>
                  <a:lnTo>
                    <a:pt x="324" y="36"/>
                  </a:lnTo>
                  <a:lnTo>
                    <a:pt x="336" y="36"/>
                  </a:lnTo>
                  <a:lnTo>
                    <a:pt x="348" y="30"/>
                  </a:lnTo>
                  <a:lnTo>
                    <a:pt x="366" y="30"/>
                  </a:lnTo>
                  <a:lnTo>
                    <a:pt x="378" y="24"/>
                  </a:lnTo>
                  <a:lnTo>
                    <a:pt x="396" y="24"/>
                  </a:lnTo>
                  <a:lnTo>
                    <a:pt x="408" y="18"/>
                  </a:lnTo>
                  <a:lnTo>
                    <a:pt x="426" y="18"/>
                  </a:lnTo>
                  <a:lnTo>
                    <a:pt x="438" y="18"/>
                  </a:lnTo>
                  <a:lnTo>
                    <a:pt x="456" y="12"/>
                  </a:lnTo>
                  <a:lnTo>
                    <a:pt x="486" y="12"/>
                  </a:lnTo>
                  <a:lnTo>
                    <a:pt x="522" y="6"/>
                  </a:lnTo>
                  <a:lnTo>
                    <a:pt x="552" y="6"/>
                  </a:lnTo>
                  <a:lnTo>
                    <a:pt x="589" y="6"/>
                  </a:lnTo>
                  <a:lnTo>
                    <a:pt x="625" y="0"/>
                  </a:lnTo>
                  <a:lnTo>
                    <a:pt x="661" y="0"/>
                  </a:lnTo>
                  <a:lnTo>
                    <a:pt x="691" y="0"/>
                  </a:lnTo>
                  <a:lnTo>
                    <a:pt x="727" y="0"/>
                  </a:lnTo>
                  <a:lnTo>
                    <a:pt x="763" y="0"/>
                  </a:lnTo>
                  <a:lnTo>
                    <a:pt x="799" y="6"/>
                  </a:lnTo>
                  <a:lnTo>
                    <a:pt x="835" y="6"/>
                  </a:lnTo>
                  <a:lnTo>
                    <a:pt x="865" y="6"/>
                  </a:lnTo>
                  <a:lnTo>
                    <a:pt x="901" y="12"/>
                  </a:lnTo>
                  <a:lnTo>
                    <a:pt x="931" y="12"/>
                  </a:lnTo>
                  <a:lnTo>
                    <a:pt x="949" y="18"/>
                  </a:lnTo>
                  <a:lnTo>
                    <a:pt x="961" y="18"/>
                  </a:lnTo>
                  <a:lnTo>
                    <a:pt x="979" y="18"/>
                  </a:lnTo>
                  <a:lnTo>
                    <a:pt x="991" y="24"/>
                  </a:lnTo>
                  <a:lnTo>
                    <a:pt x="1009" y="24"/>
                  </a:lnTo>
                  <a:lnTo>
                    <a:pt x="1021" y="30"/>
                  </a:lnTo>
                  <a:lnTo>
                    <a:pt x="1039" y="30"/>
                  </a:lnTo>
                  <a:lnTo>
                    <a:pt x="1051" y="36"/>
                  </a:lnTo>
                  <a:lnTo>
                    <a:pt x="1063" y="36"/>
                  </a:lnTo>
                  <a:lnTo>
                    <a:pt x="1081" y="42"/>
                  </a:lnTo>
                  <a:lnTo>
                    <a:pt x="1093" y="42"/>
                  </a:lnTo>
                  <a:lnTo>
                    <a:pt x="1105" y="42"/>
                  </a:lnTo>
                  <a:lnTo>
                    <a:pt x="1123" y="48"/>
                  </a:lnTo>
                  <a:lnTo>
                    <a:pt x="1135" y="54"/>
                  </a:lnTo>
                  <a:lnTo>
                    <a:pt x="1147" y="54"/>
                  </a:lnTo>
                  <a:lnTo>
                    <a:pt x="1159" y="60"/>
                  </a:lnTo>
                  <a:lnTo>
                    <a:pt x="1171" y="60"/>
                  </a:lnTo>
                  <a:lnTo>
                    <a:pt x="1183" y="66"/>
                  </a:lnTo>
                  <a:lnTo>
                    <a:pt x="1195" y="72"/>
                  </a:lnTo>
                  <a:lnTo>
                    <a:pt x="1207" y="72"/>
                  </a:lnTo>
                  <a:lnTo>
                    <a:pt x="1219" y="78"/>
                  </a:lnTo>
                  <a:lnTo>
                    <a:pt x="1225" y="84"/>
                  </a:lnTo>
                  <a:lnTo>
                    <a:pt x="1237" y="84"/>
                  </a:lnTo>
                  <a:lnTo>
                    <a:pt x="1249" y="90"/>
                  </a:lnTo>
                  <a:lnTo>
                    <a:pt x="1261" y="96"/>
                  </a:lnTo>
                  <a:lnTo>
                    <a:pt x="1267" y="96"/>
                  </a:lnTo>
                  <a:lnTo>
                    <a:pt x="1279" y="102"/>
                  </a:lnTo>
                  <a:lnTo>
                    <a:pt x="1285" y="108"/>
                  </a:lnTo>
                  <a:lnTo>
                    <a:pt x="1297" y="108"/>
                  </a:lnTo>
                  <a:lnTo>
                    <a:pt x="1303" y="114"/>
                  </a:lnTo>
                  <a:lnTo>
                    <a:pt x="1309" y="120"/>
                  </a:lnTo>
                  <a:lnTo>
                    <a:pt x="1321" y="126"/>
                  </a:lnTo>
                  <a:lnTo>
                    <a:pt x="1327" y="132"/>
                  </a:lnTo>
                  <a:lnTo>
                    <a:pt x="1333" y="132"/>
                  </a:lnTo>
                  <a:lnTo>
                    <a:pt x="1339" y="138"/>
                  </a:lnTo>
                  <a:lnTo>
                    <a:pt x="1345" y="144"/>
                  </a:lnTo>
                  <a:lnTo>
                    <a:pt x="1351" y="150"/>
                  </a:lnTo>
                  <a:lnTo>
                    <a:pt x="1357" y="156"/>
                  </a:lnTo>
                  <a:lnTo>
                    <a:pt x="1363" y="162"/>
                  </a:lnTo>
                  <a:lnTo>
                    <a:pt x="1369" y="168"/>
                  </a:lnTo>
                  <a:lnTo>
                    <a:pt x="1375" y="174"/>
                  </a:lnTo>
                  <a:lnTo>
                    <a:pt x="1375" y="180"/>
                  </a:lnTo>
                  <a:lnTo>
                    <a:pt x="1381" y="186"/>
                  </a:lnTo>
                  <a:lnTo>
                    <a:pt x="1381" y="192"/>
                  </a:lnTo>
                  <a:lnTo>
                    <a:pt x="1381" y="198"/>
                  </a:lnTo>
                  <a:lnTo>
                    <a:pt x="1387" y="204"/>
                  </a:lnTo>
                  <a:lnTo>
                    <a:pt x="1387" y="210"/>
                  </a:lnTo>
                  <a:lnTo>
                    <a:pt x="1387" y="216"/>
                  </a:lnTo>
                </a:path>
              </a:pathLst>
            </a:custGeom>
            <a:noFill/>
            <a:ln w="12700" cap="rnd" cmpd="sng">
              <a:solidFill>
                <a:schemeClr val="tx1"/>
              </a:solidFill>
              <a:prstDash val="solid"/>
              <a:round/>
              <a:headEnd type="none" w="med" len="med"/>
              <a:tailEnd type="none" w="med" len="med"/>
            </a:ln>
          </p:spPr>
          <p:txBody>
            <a:bodyPr/>
            <a:lstStyle/>
            <a:p>
              <a:endParaRPr lang="en-GB"/>
            </a:p>
          </p:txBody>
        </p:sp>
        <p:sp>
          <p:nvSpPr>
            <p:cNvPr id="398433" name="Rectangle 19"/>
            <p:cNvSpPr>
              <a:spLocks noChangeArrowheads="1"/>
            </p:cNvSpPr>
            <p:nvPr/>
          </p:nvSpPr>
          <p:spPr bwMode="auto">
            <a:xfrm>
              <a:off x="2030" y="2922"/>
              <a:ext cx="866" cy="402"/>
            </a:xfrm>
            <a:prstGeom prst="rect">
              <a:avLst/>
            </a:prstGeom>
            <a:noFill/>
            <a:ln w="12700">
              <a:noFill/>
              <a:miter lim="800000"/>
              <a:headEnd/>
              <a:tailEnd/>
            </a:ln>
          </p:spPr>
          <p:txBody>
            <a:bodyPr wrap="none" lIns="90488" tIns="44450" rIns="90488" bIns="44450">
              <a:spAutoFit/>
            </a:bodyPr>
            <a:lstStyle/>
            <a:p>
              <a:pPr algn="ctr">
                <a:buClr>
                  <a:schemeClr val="accent1"/>
                </a:buClr>
              </a:pPr>
              <a:r>
                <a:rPr lang="en-GB" sz="1800" b="0"/>
                <a:t>Larmor</a:t>
              </a:r>
            </a:p>
            <a:p>
              <a:pPr algn="ctr">
                <a:buClr>
                  <a:schemeClr val="accent1"/>
                </a:buClr>
              </a:pPr>
              <a:r>
                <a:rPr lang="en-GB" sz="1800" b="0"/>
                <a:t>Precession </a:t>
              </a:r>
            </a:p>
          </p:txBody>
        </p:sp>
        <p:sp>
          <p:nvSpPr>
            <p:cNvPr id="398434" name="Rectangle 20"/>
            <p:cNvSpPr>
              <a:spLocks noChangeArrowheads="1"/>
            </p:cNvSpPr>
            <p:nvPr/>
          </p:nvSpPr>
          <p:spPr bwMode="auto">
            <a:xfrm>
              <a:off x="2908" y="2927"/>
              <a:ext cx="634" cy="229"/>
            </a:xfrm>
            <a:prstGeom prst="rect">
              <a:avLst/>
            </a:prstGeom>
            <a:noFill/>
            <a:ln w="12700">
              <a:noFill/>
              <a:miter lim="800000"/>
              <a:headEnd/>
              <a:tailEnd/>
            </a:ln>
          </p:spPr>
          <p:txBody>
            <a:bodyPr wrap="none" lIns="90488" tIns="44450" rIns="90488" bIns="44450">
              <a:spAutoFit/>
            </a:bodyPr>
            <a:lstStyle/>
            <a:p>
              <a:pPr>
                <a:buClr>
                  <a:schemeClr val="accent1"/>
                </a:buClr>
              </a:pPr>
              <a:r>
                <a:rPr lang="en-GB" sz="1800" b="0"/>
                <a:t>Receive</a:t>
              </a:r>
            </a:p>
          </p:txBody>
        </p:sp>
        <p:sp>
          <p:nvSpPr>
            <p:cNvPr id="398435" name="Rectangle 21"/>
            <p:cNvSpPr>
              <a:spLocks noChangeArrowheads="1"/>
            </p:cNvSpPr>
            <p:nvPr/>
          </p:nvSpPr>
          <p:spPr bwMode="auto">
            <a:xfrm>
              <a:off x="2962" y="3047"/>
              <a:ext cx="362" cy="229"/>
            </a:xfrm>
            <a:prstGeom prst="rect">
              <a:avLst/>
            </a:prstGeom>
            <a:noFill/>
            <a:ln w="12700">
              <a:noFill/>
              <a:miter lim="800000"/>
              <a:headEnd/>
              <a:tailEnd/>
            </a:ln>
          </p:spPr>
          <p:txBody>
            <a:bodyPr wrap="none" lIns="90488" tIns="44450" rIns="90488" bIns="44450">
              <a:spAutoFit/>
            </a:bodyPr>
            <a:lstStyle/>
            <a:p>
              <a:pPr>
                <a:buClr>
                  <a:schemeClr val="accent1"/>
                </a:buClr>
              </a:pPr>
              <a:r>
                <a:rPr lang="en-GB" sz="1800" b="0"/>
                <a:t>Coil</a:t>
              </a:r>
            </a:p>
          </p:txBody>
        </p:sp>
        <p:grpSp>
          <p:nvGrpSpPr>
            <p:cNvPr id="398436" name="Group 22"/>
            <p:cNvGrpSpPr>
              <a:grpSpLocks/>
            </p:cNvGrpSpPr>
            <p:nvPr/>
          </p:nvGrpSpPr>
          <p:grpSpPr bwMode="auto">
            <a:xfrm>
              <a:off x="3014" y="2517"/>
              <a:ext cx="330" cy="423"/>
              <a:chOff x="3014" y="2517"/>
              <a:chExt cx="330" cy="423"/>
            </a:xfrm>
          </p:grpSpPr>
          <p:sp>
            <p:nvSpPr>
              <p:cNvPr id="398437" name="Line 23"/>
              <p:cNvSpPr>
                <a:spLocks noChangeShapeType="1"/>
              </p:cNvSpPr>
              <p:nvPr/>
            </p:nvSpPr>
            <p:spPr bwMode="auto">
              <a:xfrm>
                <a:off x="3015" y="2732"/>
                <a:ext cx="0" cy="208"/>
              </a:xfrm>
              <a:prstGeom prst="line">
                <a:avLst/>
              </a:prstGeom>
              <a:noFill/>
              <a:ln w="19050">
                <a:solidFill>
                  <a:srgbClr val="FFFF00"/>
                </a:solidFill>
                <a:round/>
                <a:headEnd/>
                <a:tailEnd/>
              </a:ln>
            </p:spPr>
            <p:txBody>
              <a:bodyPr wrap="none" anchor="ctr"/>
              <a:lstStyle/>
              <a:p>
                <a:endParaRPr lang="en-GB"/>
              </a:p>
            </p:txBody>
          </p:sp>
          <p:sp>
            <p:nvSpPr>
              <p:cNvPr id="398438" name="Line 24"/>
              <p:cNvSpPr>
                <a:spLocks noChangeShapeType="1"/>
              </p:cNvSpPr>
              <p:nvPr/>
            </p:nvSpPr>
            <p:spPr bwMode="auto">
              <a:xfrm>
                <a:off x="3344" y="2732"/>
                <a:ext cx="0" cy="208"/>
              </a:xfrm>
              <a:prstGeom prst="line">
                <a:avLst/>
              </a:prstGeom>
              <a:noFill/>
              <a:ln w="19050">
                <a:solidFill>
                  <a:srgbClr val="FFFF00"/>
                </a:solidFill>
                <a:round/>
                <a:headEnd/>
                <a:tailEnd/>
              </a:ln>
            </p:spPr>
            <p:txBody>
              <a:bodyPr wrap="none" anchor="ctr"/>
              <a:lstStyle/>
              <a:p>
                <a:endParaRPr lang="en-GB"/>
              </a:p>
            </p:txBody>
          </p:sp>
          <p:grpSp>
            <p:nvGrpSpPr>
              <p:cNvPr id="398439" name="Group 25"/>
              <p:cNvGrpSpPr>
                <a:grpSpLocks/>
              </p:cNvGrpSpPr>
              <p:nvPr/>
            </p:nvGrpSpPr>
            <p:grpSpPr bwMode="auto">
              <a:xfrm>
                <a:off x="3014" y="2517"/>
                <a:ext cx="330" cy="282"/>
                <a:chOff x="2762" y="2364"/>
                <a:chExt cx="330" cy="282"/>
              </a:xfrm>
            </p:grpSpPr>
            <p:grpSp>
              <p:nvGrpSpPr>
                <p:cNvPr id="398440" name="Group 26"/>
                <p:cNvGrpSpPr>
                  <a:grpSpLocks/>
                </p:cNvGrpSpPr>
                <p:nvPr/>
              </p:nvGrpSpPr>
              <p:grpSpPr bwMode="auto">
                <a:xfrm>
                  <a:off x="2762" y="2366"/>
                  <a:ext cx="222" cy="213"/>
                  <a:chOff x="3015" y="2505"/>
                  <a:chExt cx="222" cy="213"/>
                </a:xfrm>
              </p:grpSpPr>
              <p:sp>
                <p:nvSpPr>
                  <p:cNvPr id="398445" name="Arc 27"/>
                  <p:cNvSpPr>
                    <a:spLocks/>
                  </p:cNvSpPr>
                  <p:nvPr/>
                </p:nvSpPr>
                <p:spPr bwMode="auto">
                  <a:xfrm flipH="1">
                    <a:off x="3015" y="2505"/>
                    <a:ext cx="114" cy="213"/>
                  </a:xfrm>
                  <a:custGeom>
                    <a:avLst/>
                    <a:gdLst>
                      <a:gd name="T0" fmla="*/ 0 w 21600"/>
                      <a:gd name="T1" fmla="*/ 0 h 21600"/>
                      <a:gd name="T2" fmla="*/ 1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FFFF00"/>
                    </a:solidFill>
                    <a:round/>
                    <a:headEnd/>
                    <a:tailEnd/>
                  </a:ln>
                </p:spPr>
                <p:txBody>
                  <a:bodyPr wrap="none" anchor="ctr"/>
                  <a:lstStyle/>
                  <a:p>
                    <a:endParaRPr lang="en-GB"/>
                  </a:p>
                </p:txBody>
              </p:sp>
              <p:sp>
                <p:nvSpPr>
                  <p:cNvPr id="398446" name="Arc 28"/>
                  <p:cNvSpPr>
                    <a:spLocks/>
                  </p:cNvSpPr>
                  <p:nvPr/>
                </p:nvSpPr>
                <p:spPr bwMode="auto">
                  <a:xfrm>
                    <a:off x="3120" y="2505"/>
                    <a:ext cx="117" cy="213"/>
                  </a:xfrm>
                  <a:custGeom>
                    <a:avLst/>
                    <a:gdLst>
                      <a:gd name="T0" fmla="*/ 0 w 21600"/>
                      <a:gd name="T1" fmla="*/ 0 h 21600"/>
                      <a:gd name="T2" fmla="*/ 1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FFFF00"/>
                    </a:solidFill>
                    <a:round/>
                    <a:headEnd/>
                    <a:tailEnd/>
                  </a:ln>
                </p:spPr>
                <p:txBody>
                  <a:bodyPr wrap="none" anchor="ctr"/>
                  <a:lstStyle/>
                  <a:p>
                    <a:endParaRPr lang="en-GB"/>
                  </a:p>
                </p:txBody>
              </p:sp>
            </p:grpSp>
            <p:sp>
              <p:nvSpPr>
                <p:cNvPr id="398441" name="Arc 29"/>
                <p:cNvSpPr>
                  <a:spLocks/>
                </p:cNvSpPr>
                <p:nvPr/>
              </p:nvSpPr>
              <p:spPr bwMode="auto">
                <a:xfrm flipH="1">
                  <a:off x="2870" y="2364"/>
                  <a:ext cx="114" cy="213"/>
                </a:xfrm>
                <a:custGeom>
                  <a:avLst/>
                  <a:gdLst>
                    <a:gd name="T0" fmla="*/ 0 w 21600"/>
                    <a:gd name="T1" fmla="*/ 0 h 21600"/>
                    <a:gd name="T2" fmla="*/ 1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FFFF00"/>
                  </a:solidFill>
                  <a:prstDash val="sysDot"/>
                  <a:round/>
                  <a:headEnd/>
                  <a:tailEnd/>
                </a:ln>
              </p:spPr>
              <p:txBody>
                <a:bodyPr wrap="none" anchor="ctr"/>
                <a:lstStyle/>
                <a:p>
                  <a:endParaRPr lang="en-GB"/>
                </a:p>
              </p:txBody>
            </p:sp>
            <p:sp>
              <p:nvSpPr>
                <p:cNvPr id="398442" name="Arc 30"/>
                <p:cNvSpPr>
                  <a:spLocks/>
                </p:cNvSpPr>
                <p:nvPr/>
              </p:nvSpPr>
              <p:spPr bwMode="auto">
                <a:xfrm>
                  <a:off x="2975" y="2364"/>
                  <a:ext cx="117" cy="213"/>
                </a:xfrm>
                <a:custGeom>
                  <a:avLst/>
                  <a:gdLst>
                    <a:gd name="T0" fmla="*/ 0 w 21600"/>
                    <a:gd name="T1" fmla="*/ 0 h 21600"/>
                    <a:gd name="T2" fmla="*/ 1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FFFF00"/>
                  </a:solidFill>
                  <a:round/>
                  <a:headEnd/>
                  <a:tailEnd/>
                </a:ln>
              </p:spPr>
              <p:txBody>
                <a:bodyPr wrap="none" anchor="ctr"/>
                <a:lstStyle/>
                <a:p>
                  <a:endParaRPr lang="en-GB"/>
                </a:p>
              </p:txBody>
            </p:sp>
            <p:sp>
              <p:nvSpPr>
                <p:cNvPr id="398443" name="Arc 31"/>
                <p:cNvSpPr>
                  <a:spLocks/>
                </p:cNvSpPr>
                <p:nvPr/>
              </p:nvSpPr>
              <p:spPr bwMode="auto">
                <a:xfrm flipV="1">
                  <a:off x="2928" y="2578"/>
                  <a:ext cx="56" cy="6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FFFF00"/>
                  </a:solidFill>
                  <a:round/>
                  <a:headEnd/>
                  <a:tailEnd/>
                </a:ln>
              </p:spPr>
              <p:txBody>
                <a:bodyPr wrap="none" anchor="ctr"/>
                <a:lstStyle/>
                <a:p>
                  <a:endParaRPr lang="en-GB"/>
                </a:p>
              </p:txBody>
            </p:sp>
            <p:sp>
              <p:nvSpPr>
                <p:cNvPr id="398444" name="Arc 32"/>
                <p:cNvSpPr>
                  <a:spLocks/>
                </p:cNvSpPr>
                <p:nvPr/>
              </p:nvSpPr>
              <p:spPr bwMode="auto">
                <a:xfrm flipH="1" flipV="1">
                  <a:off x="2869" y="2577"/>
                  <a:ext cx="56" cy="6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FFFF00"/>
                  </a:solidFill>
                  <a:prstDash val="sysDot"/>
                  <a:round/>
                  <a:headEnd/>
                  <a:tailEnd/>
                </a:ln>
              </p:spPr>
              <p:txBody>
                <a:bodyPr wrap="none" anchor="ctr"/>
                <a:lstStyle/>
                <a:p>
                  <a:endParaRPr lang="en-GB"/>
                </a:p>
              </p:txBody>
            </p:sp>
          </p:grpSp>
        </p:grpSp>
      </p:grpSp>
      <p:grpSp>
        <p:nvGrpSpPr>
          <p:cNvPr id="7" name="Group 33"/>
          <p:cNvGrpSpPr>
            <a:grpSpLocks/>
          </p:cNvGrpSpPr>
          <p:nvPr/>
        </p:nvGrpSpPr>
        <p:grpSpPr bwMode="auto">
          <a:xfrm>
            <a:off x="5695950" y="3086100"/>
            <a:ext cx="2659063" cy="2384425"/>
            <a:chOff x="3588" y="1944"/>
            <a:chExt cx="1675" cy="1502"/>
          </a:xfrm>
        </p:grpSpPr>
        <p:sp>
          <p:nvSpPr>
            <p:cNvPr id="398346" name="Line 34"/>
            <p:cNvSpPr>
              <a:spLocks noChangeShapeType="1"/>
            </p:cNvSpPr>
            <p:nvPr/>
          </p:nvSpPr>
          <p:spPr bwMode="auto">
            <a:xfrm flipV="1">
              <a:off x="3588" y="2274"/>
              <a:ext cx="316" cy="440"/>
            </a:xfrm>
            <a:prstGeom prst="line">
              <a:avLst/>
            </a:prstGeom>
            <a:noFill/>
            <a:ln w="12700">
              <a:solidFill>
                <a:schemeClr val="tx1"/>
              </a:solidFill>
              <a:round/>
              <a:headEnd/>
              <a:tailEnd/>
            </a:ln>
          </p:spPr>
          <p:txBody>
            <a:bodyPr wrap="none" anchor="ctr"/>
            <a:lstStyle/>
            <a:p>
              <a:endParaRPr lang="en-GB"/>
            </a:p>
          </p:txBody>
        </p:sp>
        <p:sp>
          <p:nvSpPr>
            <p:cNvPr id="398347" name="Line 35"/>
            <p:cNvSpPr>
              <a:spLocks noChangeShapeType="1"/>
            </p:cNvSpPr>
            <p:nvPr/>
          </p:nvSpPr>
          <p:spPr bwMode="auto">
            <a:xfrm>
              <a:off x="3588" y="2714"/>
              <a:ext cx="316" cy="424"/>
            </a:xfrm>
            <a:prstGeom prst="line">
              <a:avLst/>
            </a:prstGeom>
            <a:noFill/>
            <a:ln w="12700">
              <a:solidFill>
                <a:schemeClr val="tx1"/>
              </a:solidFill>
              <a:round/>
              <a:headEnd/>
              <a:tailEnd/>
            </a:ln>
          </p:spPr>
          <p:txBody>
            <a:bodyPr wrap="none" anchor="ctr"/>
            <a:lstStyle/>
            <a:p>
              <a:endParaRPr lang="en-GB"/>
            </a:p>
          </p:txBody>
        </p:sp>
        <p:sp>
          <p:nvSpPr>
            <p:cNvPr id="398348" name="Rectangle 36"/>
            <p:cNvSpPr>
              <a:spLocks noChangeArrowheads="1"/>
            </p:cNvSpPr>
            <p:nvPr/>
          </p:nvSpPr>
          <p:spPr bwMode="auto">
            <a:xfrm>
              <a:off x="3881" y="2147"/>
              <a:ext cx="494" cy="229"/>
            </a:xfrm>
            <a:prstGeom prst="rect">
              <a:avLst/>
            </a:prstGeom>
            <a:noFill/>
            <a:ln w="12700">
              <a:noFill/>
              <a:miter lim="800000"/>
              <a:headEnd/>
              <a:tailEnd/>
            </a:ln>
          </p:spPr>
          <p:txBody>
            <a:bodyPr wrap="none" lIns="90488" tIns="44450" rIns="90488" bIns="44450">
              <a:spAutoFit/>
            </a:bodyPr>
            <a:lstStyle/>
            <a:p>
              <a:pPr>
                <a:buClr>
                  <a:schemeClr val="accent1"/>
                </a:buClr>
              </a:pPr>
              <a:r>
                <a:rPr lang="en-GB" sz="1800" b="0"/>
                <a:t>+M(t):</a:t>
              </a:r>
            </a:p>
          </p:txBody>
        </p:sp>
        <p:sp>
          <p:nvSpPr>
            <p:cNvPr id="398349" name="Rectangle 37"/>
            <p:cNvSpPr>
              <a:spLocks noChangeArrowheads="1"/>
            </p:cNvSpPr>
            <p:nvPr/>
          </p:nvSpPr>
          <p:spPr bwMode="auto">
            <a:xfrm>
              <a:off x="3881" y="2999"/>
              <a:ext cx="458" cy="229"/>
            </a:xfrm>
            <a:prstGeom prst="rect">
              <a:avLst/>
            </a:prstGeom>
            <a:noFill/>
            <a:ln w="12700">
              <a:noFill/>
              <a:miter lim="800000"/>
              <a:headEnd/>
              <a:tailEnd/>
            </a:ln>
          </p:spPr>
          <p:txBody>
            <a:bodyPr wrap="none" lIns="90488" tIns="44450" rIns="90488" bIns="44450">
              <a:spAutoFit/>
            </a:bodyPr>
            <a:lstStyle/>
            <a:p>
              <a:pPr>
                <a:buClr>
                  <a:schemeClr val="accent1"/>
                </a:buClr>
              </a:pPr>
              <a:r>
                <a:rPr lang="en-GB" sz="1800" b="0"/>
                <a:t>-M(t):</a:t>
              </a:r>
            </a:p>
          </p:txBody>
        </p:sp>
        <p:grpSp>
          <p:nvGrpSpPr>
            <p:cNvPr id="398350" name="Group 38"/>
            <p:cNvGrpSpPr>
              <a:grpSpLocks/>
            </p:cNvGrpSpPr>
            <p:nvPr/>
          </p:nvGrpSpPr>
          <p:grpSpPr bwMode="auto">
            <a:xfrm>
              <a:off x="4352" y="1944"/>
              <a:ext cx="911" cy="618"/>
              <a:chOff x="1714" y="1556"/>
              <a:chExt cx="2501" cy="1962"/>
            </a:xfrm>
          </p:grpSpPr>
          <p:grpSp>
            <p:nvGrpSpPr>
              <p:cNvPr id="398392" name="Group 39"/>
              <p:cNvGrpSpPr>
                <a:grpSpLocks/>
              </p:cNvGrpSpPr>
              <p:nvPr/>
            </p:nvGrpSpPr>
            <p:grpSpPr bwMode="auto">
              <a:xfrm>
                <a:off x="1714" y="1556"/>
                <a:ext cx="438" cy="1962"/>
                <a:chOff x="1714" y="1556"/>
                <a:chExt cx="402" cy="1962"/>
              </a:xfrm>
            </p:grpSpPr>
            <p:sp>
              <p:nvSpPr>
                <p:cNvPr id="398428" name="Arc 40"/>
                <p:cNvSpPr>
                  <a:spLocks/>
                </p:cNvSpPr>
                <p:nvPr/>
              </p:nvSpPr>
              <p:spPr bwMode="auto">
                <a:xfrm>
                  <a:off x="1824" y="1556"/>
                  <a:ext cx="91" cy="977"/>
                </a:xfrm>
                <a:custGeom>
                  <a:avLst/>
                  <a:gdLst>
                    <a:gd name="T0" fmla="*/ 0 w 22096"/>
                    <a:gd name="T1" fmla="*/ 0 h 21600"/>
                    <a:gd name="T2" fmla="*/ 0 w 22096"/>
                    <a:gd name="T3" fmla="*/ 44 h 21600"/>
                    <a:gd name="T4" fmla="*/ 0 w 22096"/>
                    <a:gd name="T5" fmla="*/ 44 h 21600"/>
                    <a:gd name="T6" fmla="*/ 0 60000 65536"/>
                    <a:gd name="T7" fmla="*/ 0 60000 65536"/>
                    <a:gd name="T8" fmla="*/ 0 60000 65536"/>
                    <a:gd name="T9" fmla="*/ 0 w 22096"/>
                    <a:gd name="T10" fmla="*/ 0 h 21600"/>
                    <a:gd name="T11" fmla="*/ 22096 w 22096"/>
                    <a:gd name="T12" fmla="*/ 21600 h 21600"/>
                  </a:gdLst>
                  <a:ahLst/>
                  <a:cxnLst>
                    <a:cxn ang="T6">
                      <a:pos x="T0" y="T1"/>
                    </a:cxn>
                    <a:cxn ang="T7">
                      <a:pos x="T2" y="T3"/>
                    </a:cxn>
                    <a:cxn ang="T8">
                      <a:pos x="T4" y="T5"/>
                    </a:cxn>
                  </a:cxnLst>
                  <a:rect l="T9" t="T10" r="T11" b="T12"/>
                  <a:pathLst>
                    <a:path w="22096" h="21600" fill="none" extrusionOk="0">
                      <a:moveTo>
                        <a:pt x="-1" y="5"/>
                      </a:moveTo>
                      <a:cubicBezTo>
                        <a:pt x="165" y="1"/>
                        <a:pt x="330" y="-1"/>
                        <a:pt x="496" y="0"/>
                      </a:cubicBezTo>
                      <a:cubicBezTo>
                        <a:pt x="12425" y="0"/>
                        <a:pt x="22096" y="9670"/>
                        <a:pt x="22096" y="21600"/>
                      </a:cubicBezTo>
                    </a:path>
                    <a:path w="22096" h="21600" stroke="0" extrusionOk="0">
                      <a:moveTo>
                        <a:pt x="-1" y="5"/>
                      </a:moveTo>
                      <a:cubicBezTo>
                        <a:pt x="165" y="1"/>
                        <a:pt x="330" y="-1"/>
                        <a:pt x="496" y="0"/>
                      </a:cubicBezTo>
                      <a:cubicBezTo>
                        <a:pt x="12425" y="0"/>
                        <a:pt x="22096" y="9670"/>
                        <a:pt x="22096" y="21600"/>
                      </a:cubicBezTo>
                      <a:lnTo>
                        <a:pt x="496" y="21600"/>
                      </a:lnTo>
                      <a:close/>
                    </a:path>
                  </a:pathLst>
                </a:custGeom>
                <a:noFill/>
                <a:ln w="19050" cap="rnd">
                  <a:solidFill>
                    <a:srgbClr val="00FF00"/>
                  </a:solidFill>
                  <a:round/>
                  <a:headEnd/>
                  <a:tailEnd/>
                </a:ln>
              </p:spPr>
              <p:txBody>
                <a:bodyPr wrap="none" anchor="ctr"/>
                <a:lstStyle/>
                <a:p>
                  <a:endParaRPr lang="en-GB"/>
                </a:p>
              </p:txBody>
            </p:sp>
            <p:sp>
              <p:nvSpPr>
                <p:cNvPr id="398429" name="Arc 41"/>
                <p:cNvSpPr>
                  <a:spLocks/>
                </p:cNvSpPr>
                <p:nvPr/>
              </p:nvSpPr>
              <p:spPr bwMode="auto">
                <a:xfrm>
                  <a:off x="1714" y="1556"/>
                  <a:ext cx="112" cy="977"/>
                </a:xfrm>
                <a:custGeom>
                  <a:avLst/>
                  <a:gdLst>
                    <a:gd name="T0" fmla="*/ 0 w 21600"/>
                    <a:gd name="T1" fmla="*/ 44 h 21596"/>
                    <a:gd name="T2" fmla="*/ 1 w 21600"/>
                    <a:gd name="T3" fmla="*/ 0 h 21596"/>
                    <a:gd name="T4" fmla="*/ 1 w 21600"/>
                    <a:gd name="T5" fmla="*/ 44 h 21596"/>
                    <a:gd name="T6" fmla="*/ 0 60000 65536"/>
                    <a:gd name="T7" fmla="*/ 0 60000 65536"/>
                    <a:gd name="T8" fmla="*/ 0 60000 65536"/>
                    <a:gd name="T9" fmla="*/ 0 w 21600"/>
                    <a:gd name="T10" fmla="*/ 0 h 21596"/>
                    <a:gd name="T11" fmla="*/ 21600 w 21600"/>
                    <a:gd name="T12" fmla="*/ 21596 h 21596"/>
                  </a:gdLst>
                  <a:ahLst/>
                  <a:cxnLst>
                    <a:cxn ang="T6">
                      <a:pos x="T0" y="T1"/>
                    </a:cxn>
                    <a:cxn ang="T7">
                      <a:pos x="T2" y="T3"/>
                    </a:cxn>
                    <a:cxn ang="T8">
                      <a:pos x="T4" y="T5"/>
                    </a:cxn>
                  </a:cxnLst>
                  <a:rect l="T9" t="T10" r="T11" b="T12"/>
                  <a:pathLst>
                    <a:path w="21600" h="21596" fill="none" extrusionOk="0">
                      <a:moveTo>
                        <a:pt x="0" y="21596"/>
                      </a:moveTo>
                      <a:cubicBezTo>
                        <a:pt x="0" y="9822"/>
                        <a:pt x="9428" y="217"/>
                        <a:pt x="21199" y="-1"/>
                      </a:cubicBezTo>
                    </a:path>
                    <a:path w="21600" h="21596" stroke="0" extrusionOk="0">
                      <a:moveTo>
                        <a:pt x="0" y="21596"/>
                      </a:moveTo>
                      <a:cubicBezTo>
                        <a:pt x="0" y="9822"/>
                        <a:pt x="9428" y="217"/>
                        <a:pt x="21199" y="-1"/>
                      </a:cubicBezTo>
                      <a:lnTo>
                        <a:pt x="21600" y="21596"/>
                      </a:lnTo>
                      <a:close/>
                    </a:path>
                  </a:pathLst>
                </a:custGeom>
                <a:noFill/>
                <a:ln w="19050" cap="rnd">
                  <a:solidFill>
                    <a:srgbClr val="00FF00"/>
                  </a:solidFill>
                  <a:round/>
                  <a:headEnd/>
                  <a:tailEnd/>
                </a:ln>
              </p:spPr>
              <p:txBody>
                <a:bodyPr wrap="none" anchor="ctr"/>
                <a:lstStyle/>
                <a:p>
                  <a:endParaRPr lang="en-GB"/>
                </a:p>
              </p:txBody>
            </p:sp>
            <p:sp>
              <p:nvSpPr>
                <p:cNvPr id="398430" name="Arc 42"/>
                <p:cNvSpPr>
                  <a:spLocks/>
                </p:cNvSpPr>
                <p:nvPr/>
              </p:nvSpPr>
              <p:spPr bwMode="auto">
                <a:xfrm rot="10800000">
                  <a:off x="2025" y="2541"/>
                  <a:ext cx="91" cy="977"/>
                </a:xfrm>
                <a:custGeom>
                  <a:avLst/>
                  <a:gdLst>
                    <a:gd name="T0" fmla="*/ 0 w 21600"/>
                    <a:gd name="T1" fmla="*/ 44 h 21594"/>
                    <a:gd name="T2" fmla="*/ 0 w 21600"/>
                    <a:gd name="T3" fmla="*/ 0 h 21594"/>
                    <a:gd name="T4" fmla="*/ 0 w 21600"/>
                    <a:gd name="T5" fmla="*/ 44 h 21594"/>
                    <a:gd name="T6" fmla="*/ 0 60000 65536"/>
                    <a:gd name="T7" fmla="*/ 0 60000 65536"/>
                    <a:gd name="T8" fmla="*/ 0 60000 65536"/>
                    <a:gd name="T9" fmla="*/ 0 w 21600"/>
                    <a:gd name="T10" fmla="*/ 0 h 21594"/>
                    <a:gd name="T11" fmla="*/ 21600 w 21600"/>
                    <a:gd name="T12" fmla="*/ 21594 h 21594"/>
                  </a:gdLst>
                  <a:ahLst/>
                  <a:cxnLst>
                    <a:cxn ang="T6">
                      <a:pos x="T0" y="T1"/>
                    </a:cxn>
                    <a:cxn ang="T7">
                      <a:pos x="T2" y="T3"/>
                    </a:cxn>
                    <a:cxn ang="T8">
                      <a:pos x="T4" y="T5"/>
                    </a:cxn>
                  </a:cxnLst>
                  <a:rect l="T9" t="T10" r="T11" b="T12"/>
                  <a:pathLst>
                    <a:path w="21600" h="21594" fill="none" extrusionOk="0">
                      <a:moveTo>
                        <a:pt x="0" y="21594"/>
                      </a:moveTo>
                      <a:cubicBezTo>
                        <a:pt x="0" y="9857"/>
                        <a:pt x="9370" y="269"/>
                        <a:pt x="21103" y="-1"/>
                      </a:cubicBezTo>
                    </a:path>
                    <a:path w="21600" h="21594" stroke="0" extrusionOk="0">
                      <a:moveTo>
                        <a:pt x="0" y="21594"/>
                      </a:moveTo>
                      <a:cubicBezTo>
                        <a:pt x="0" y="9857"/>
                        <a:pt x="9370" y="269"/>
                        <a:pt x="21103" y="-1"/>
                      </a:cubicBezTo>
                      <a:lnTo>
                        <a:pt x="21600" y="21594"/>
                      </a:lnTo>
                      <a:close/>
                    </a:path>
                  </a:pathLst>
                </a:custGeom>
                <a:noFill/>
                <a:ln w="19050" cap="rnd">
                  <a:solidFill>
                    <a:srgbClr val="00FF00"/>
                  </a:solidFill>
                  <a:round/>
                  <a:headEnd/>
                  <a:tailEnd/>
                </a:ln>
              </p:spPr>
              <p:txBody>
                <a:bodyPr wrap="none" anchor="ctr"/>
                <a:lstStyle/>
                <a:p>
                  <a:endParaRPr lang="en-GB"/>
                </a:p>
              </p:txBody>
            </p:sp>
            <p:sp>
              <p:nvSpPr>
                <p:cNvPr id="398431" name="Arc 43"/>
                <p:cNvSpPr>
                  <a:spLocks/>
                </p:cNvSpPr>
                <p:nvPr/>
              </p:nvSpPr>
              <p:spPr bwMode="auto">
                <a:xfrm rot="10800000">
                  <a:off x="1915" y="2541"/>
                  <a:ext cx="112" cy="977"/>
                </a:xfrm>
                <a:custGeom>
                  <a:avLst/>
                  <a:gdLst>
                    <a:gd name="T0" fmla="*/ 0 w 21600"/>
                    <a:gd name="T1" fmla="*/ 0 h 21600"/>
                    <a:gd name="T2" fmla="*/ 1 w 21600"/>
                    <a:gd name="T3" fmla="*/ 44 h 21600"/>
                    <a:gd name="T4" fmla="*/ 0 w 21600"/>
                    <a:gd name="T5" fmla="*/ 4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cap="rnd">
                  <a:solidFill>
                    <a:srgbClr val="00FF00"/>
                  </a:solidFill>
                  <a:round/>
                  <a:headEnd/>
                  <a:tailEnd/>
                </a:ln>
              </p:spPr>
              <p:txBody>
                <a:bodyPr wrap="none" anchor="ctr"/>
                <a:lstStyle/>
                <a:p>
                  <a:endParaRPr lang="en-GB"/>
                </a:p>
              </p:txBody>
            </p:sp>
          </p:grpSp>
          <p:grpSp>
            <p:nvGrpSpPr>
              <p:cNvPr id="398393" name="Group 44"/>
              <p:cNvGrpSpPr>
                <a:grpSpLocks/>
              </p:cNvGrpSpPr>
              <p:nvPr/>
            </p:nvGrpSpPr>
            <p:grpSpPr bwMode="auto">
              <a:xfrm>
                <a:off x="2156" y="2008"/>
                <a:ext cx="444" cy="1089"/>
                <a:chOff x="2156" y="2008"/>
                <a:chExt cx="444" cy="1089"/>
              </a:xfrm>
            </p:grpSpPr>
            <p:grpSp>
              <p:nvGrpSpPr>
                <p:cNvPr id="398422" name="Group 45"/>
                <p:cNvGrpSpPr>
                  <a:grpSpLocks/>
                </p:cNvGrpSpPr>
                <p:nvPr/>
              </p:nvGrpSpPr>
              <p:grpSpPr bwMode="auto">
                <a:xfrm>
                  <a:off x="2156" y="2008"/>
                  <a:ext cx="222" cy="540"/>
                  <a:chOff x="2163" y="1997"/>
                  <a:chExt cx="208" cy="540"/>
                </a:xfrm>
              </p:grpSpPr>
              <p:sp>
                <p:nvSpPr>
                  <p:cNvPr id="398426" name="Arc 46"/>
                  <p:cNvSpPr>
                    <a:spLocks/>
                  </p:cNvSpPr>
                  <p:nvPr/>
                </p:nvSpPr>
                <p:spPr bwMode="auto">
                  <a:xfrm flipH="1">
                    <a:off x="2259" y="1997"/>
                    <a:ext cx="112" cy="540"/>
                  </a:xfrm>
                  <a:custGeom>
                    <a:avLst/>
                    <a:gdLst>
                      <a:gd name="T0" fmla="*/ 0 w 21600"/>
                      <a:gd name="T1" fmla="*/ 14 h 21534"/>
                      <a:gd name="T2" fmla="*/ 1 w 21600"/>
                      <a:gd name="T3" fmla="*/ 0 h 21534"/>
                      <a:gd name="T4" fmla="*/ 1 w 21600"/>
                      <a:gd name="T5" fmla="*/ 14 h 21534"/>
                      <a:gd name="T6" fmla="*/ 0 60000 65536"/>
                      <a:gd name="T7" fmla="*/ 0 60000 65536"/>
                      <a:gd name="T8" fmla="*/ 0 60000 65536"/>
                      <a:gd name="T9" fmla="*/ 0 w 21600"/>
                      <a:gd name="T10" fmla="*/ 0 h 21534"/>
                      <a:gd name="T11" fmla="*/ 21600 w 21600"/>
                      <a:gd name="T12" fmla="*/ 21534 h 21534"/>
                    </a:gdLst>
                    <a:ahLst/>
                    <a:cxnLst>
                      <a:cxn ang="T6">
                        <a:pos x="T0" y="T1"/>
                      </a:cxn>
                      <a:cxn ang="T7">
                        <a:pos x="T2" y="T3"/>
                      </a:cxn>
                      <a:cxn ang="T8">
                        <a:pos x="T4" y="T5"/>
                      </a:cxn>
                    </a:cxnLst>
                    <a:rect l="T9" t="T10" r="T11" b="T12"/>
                    <a:pathLst>
                      <a:path w="21600" h="21534" fill="none" extrusionOk="0">
                        <a:moveTo>
                          <a:pt x="0" y="21534"/>
                        </a:moveTo>
                        <a:cubicBezTo>
                          <a:pt x="0" y="10260"/>
                          <a:pt x="8669" y="883"/>
                          <a:pt x="19908" y="0"/>
                        </a:cubicBezTo>
                      </a:path>
                      <a:path w="21600" h="21534" stroke="0" extrusionOk="0">
                        <a:moveTo>
                          <a:pt x="0" y="21534"/>
                        </a:moveTo>
                        <a:cubicBezTo>
                          <a:pt x="0" y="10260"/>
                          <a:pt x="8669" y="883"/>
                          <a:pt x="19908" y="0"/>
                        </a:cubicBezTo>
                        <a:lnTo>
                          <a:pt x="21600" y="21534"/>
                        </a:lnTo>
                        <a:close/>
                      </a:path>
                    </a:pathLst>
                  </a:custGeom>
                  <a:noFill/>
                  <a:ln w="19050" cap="rnd">
                    <a:solidFill>
                      <a:srgbClr val="00FF00"/>
                    </a:solidFill>
                    <a:round/>
                    <a:headEnd/>
                    <a:tailEnd/>
                  </a:ln>
                </p:spPr>
                <p:txBody>
                  <a:bodyPr wrap="none" anchor="ctr"/>
                  <a:lstStyle/>
                  <a:p>
                    <a:endParaRPr lang="en-GB"/>
                  </a:p>
                </p:txBody>
              </p:sp>
              <p:sp>
                <p:nvSpPr>
                  <p:cNvPr id="398427" name="Arc 47"/>
                  <p:cNvSpPr>
                    <a:spLocks/>
                  </p:cNvSpPr>
                  <p:nvPr/>
                </p:nvSpPr>
                <p:spPr bwMode="auto">
                  <a:xfrm>
                    <a:off x="2163" y="1997"/>
                    <a:ext cx="112" cy="540"/>
                  </a:xfrm>
                  <a:custGeom>
                    <a:avLst/>
                    <a:gdLst>
                      <a:gd name="T0" fmla="*/ 0 w 21600"/>
                      <a:gd name="T1" fmla="*/ 14 h 21534"/>
                      <a:gd name="T2" fmla="*/ 1 w 21600"/>
                      <a:gd name="T3" fmla="*/ 0 h 21534"/>
                      <a:gd name="T4" fmla="*/ 1 w 21600"/>
                      <a:gd name="T5" fmla="*/ 14 h 21534"/>
                      <a:gd name="T6" fmla="*/ 0 60000 65536"/>
                      <a:gd name="T7" fmla="*/ 0 60000 65536"/>
                      <a:gd name="T8" fmla="*/ 0 60000 65536"/>
                      <a:gd name="T9" fmla="*/ 0 w 21600"/>
                      <a:gd name="T10" fmla="*/ 0 h 21534"/>
                      <a:gd name="T11" fmla="*/ 21600 w 21600"/>
                      <a:gd name="T12" fmla="*/ 21534 h 21534"/>
                    </a:gdLst>
                    <a:ahLst/>
                    <a:cxnLst>
                      <a:cxn ang="T6">
                        <a:pos x="T0" y="T1"/>
                      </a:cxn>
                      <a:cxn ang="T7">
                        <a:pos x="T2" y="T3"/>
                      </a:cxn>
                      <a:cxn ang="T8">
                        <a:pos x="T4" y="T5"/>
                      </a:cxn>
                    </a:cxnLst>
                    <a:rect l="T9" t="T10" r="T11" b="T12"/>
                    <a:pathLst>
                      <a:path w="21600" h="21534" fill="none" extrusionOk="0">
                        <a:moveTo>
                          <a:pt x="0" y="21534"/>
                        </a:moveTo>
                        <a:cubicBezTo>
                          <a:pt x="0" y="10260"/>
                          <a:pt x="8669" y="883"/>
                          <a:pt x="19908" y="0"/>
                        </a:cubicBezTo>
                      </a:path>
                      <a:path w="21600" h="21534" stroke="0" extrusionOk="0">
                        <a:moveTo>
                          <a:pt x="0" y="21534"/>
                        </a:moveTo>
                        <a:cubicBezTo>
                          <a:pt x="0" y="10260"/>
                          <a:pt x="8669" y="883"/>
                          <a:pt x="19908" y="0"/>
                        </a:cubicBezTo>
                        <a:lnTo>
                          <a:pt x="21600" y="21534"/>
                        </a:lnTo>
                        <a:close/>
                      </a:path>
                    </a:pathLst>
                  </a:custGeom>
                  <a:noFill/>
                  <a:ln w="19050" cap="rnd">
                    <a:solidFill>
                      <a:srgbClr val="00FF00"/>
                    </a:solidFill>
                    <a:round/>
                    <a:headEnd/>
                    <a:tailEnd/>
                  </a:ln>
                </p:spPr>
                <p:txBody>
                  <a:bodyPr wrap="none" anchor="ctr"/>
                  <a:lstStyle/>
                  <a:p>
                    <a:endParaRPr lang="en-GB"/>
                  </a:p>
                </p:txBody>
              </p:sp>
            </p:grpSp>
            <p:grpSp>
              <p:nvGrpSpPr>
                <p:cNvPr id="398423" name="Group 48"/>
                <p:cNvGrpSpPr>
                  <a:grpSpLocks/>
                </p:cNvGrpSpPr>
                <p:nvPr/>
              </p:nvGrpSpPr>
              <p:grpSpPr bwMode="auto">
                <a:xfrm flipV="1">
                  <a:off x="2378" y="2557"/>
                  <a:ext cx="222" cy="540"/>
                  <a:chOff x="2163" y="1997"/>
                  <a:chExt cx="208" cy="540"/>
                </a:xfrm>
              </p:grpSpPr>
              <p:sp>
                <p:nvSpPr>
                  <p:cNvPr id="398424" name="Arc 49"/>
                  <p:cNvSpPr>
                    <a:spLocks/>
                  </p:cNvSpPr>
                  <p:nvPr/>
                </p:nvSpPr>
                <p:spPr bwMode="auto">
                  <a:xfrm flipH="1">
                    <a:off x="2259" y="1997"/>
                    <a:ext cx="112" cy="540"/>
                  </a:xfrm>
                  <a:custGeom>
                    <a:avLst/>
                    <a:gdLst>
                      <a:gd name="T0" fmla="*/ 0 w 21600"/>
                      <a:gd name="T1" fmla="*/ 14 h 21534"/>
                      <a:gd name="T2" fmla="*/ 1 w 21600"/>
                      <a:gd name="T3" fmla="*/ 0 h 21534"/>
                      <a:gd name="T4" fmla="*/ 1 w 21600"/>
                      <a:gd name="T5" fmla="*/ 14 h 21534"/>
                      <a:gd name="T6" fmla="*/ 0 60000 65536"/>
                      <a:gd name="T7" fmla="*/ 0 60000 65536"/>
                      <a:gd name="T8" fmla="*/ 0 60000 65536"/>
                      <a:gd name="T9" fmla="*/ 0 w 21600"/>
                      <a:gd name="T10" fmla="*/ 0 h 21534"/>
                      <a:gd name="T11" fmla="*/ 21600 w 21600"/>
                      <a:gd name="T12" fmla="*/ 21534 h 21534"/>
                    </a:gdLst>
                    <a:ahLst/>
                    <a:cxnLst>
                      <a:cxn ang="T6">
                        <a:pos x="T0" y="T1"/>
                      </a:cxn>
                      <a:cxn ang="T7">
                        <a:pos x="T2" y="T3"/>
                      </a:cxn>
                      <a:cxn ang="T8">
                        <a:pos x="T4" y="T5"/>
                      </a:cxn>
                    </a:cxnLst>
                    <a:rect l="T9" t="T10" r="T11" b="T12"/>
                    <a:pathLst>
                      <a:path w="21600" h="21534" fill="none" extrusionOk="0">
                        <a:moveTo>
                          <a:pt x="0" y="21534"/>
                        </a:moveTo>
                        <a:cubicBezTo>
                          <a:pt x="0" y="10260"/>
                          <a:pt x="8669" y="883"/>
                          <a:pt x="19908" y="0"/>
                        </a:cubicBezTo>
                      </a:path>
                      <a:path w="21600" h="21534" stroke="0" extrusionOk="0">
                        <a:moveTo>
                          <a:pt x="0" y="21534"/>
                        </a:moveTo>
                        <a:cubicBezTo>
                          <a:pt x="0" y="10260"/>
                          <a:pt x="8669" y="883"/>
                          <a:pt x="19908" y="0"/>
                        </a:cubicBezTo>
                        <a:lnTo>
                          <a:pt x="21600" y="21534"/>
                        </a:lnTo>
                        <a:close/>
                      </a:path>
                    </a:pathLst>
                  </a:custGeom>
                  <a:noFill/>
                  <a:ln w="19050" cap="rnd">
                    <a:solidFill>
                      <a:srgbClr val="00FF00"/>
                    </a:solidFill>
                    <a:round/>
                    <a:headEnd/>
                    <a:tailEnd/>
                  </a:ln>
                </p:spPr>
                <p:txBody>
                  <a:bodyPr wrap="none" anchor="ctr"/>
                  <a:lstStyle/>
                  <a:p>
                    <a:endParaRPr lang="en-GB"/>
                  </a:p>
                </p:txBody>
              </p:sp>
              <p:sp>
                <p:nvSpPr>
                  <p:cNvPr id="398425" name="Arc 50"/>
                  <p:cNvSpPr>
                    <a:spLocks/>
                  </p:cNvSpPr>
                  <p:nvPr/>
                </p:nvSpPr>
                <p:spPr bwMode="auto">
                  <a:xfrm>
                    <a:off x="2163" y="1997"/>
                    <a:ext cx="112" cy="540"/>
                  </a:xfrm>
                  <a:custGeom>
                    <a:avLst/>
                    <a:gdLst>
                      <a:gd name="T0" fmla="*/ 0 w 21600"/>
                      <a:gd name="T1" fmla="*/ 14 h 21534"/>
                      <a:gd name="T2" fmla="*/ 1 w 21600"/>
                      <a:gd name="T3" fmla="*/ 0 h 21534"/>
                      <a:gd name="T4" fmla="*/ 1 w 21600"/>
                      <a:gd name="T5" fmla="*/ 14 h 21534"/>
                      <a:gd name="T6" fmla="*/ 0 60000 65536"/>
                      <a:gd name="T7" fmla="*/ 0 60000 65536"/>
                      <a:gd name="T8" fmla="*/ 0 60000 65536"/>
                      <a:gd name="T9" fmla="*/ 0 w 21600"/>
                      <a:gd name="T10" fmla="*/ 0 h 21534"/>
                      <a:gd name="T11" fmla="*/ 21600 w 21600"/>
                      <a:gd name="T12" fmla="*/ 21534 h 21534"/>
                    </a:gdLst>
                    <a:ahLst/>
                    <a:cxnLst>
                      <a:cxn ang="T6">
                        <a:pos x="T0" y="T1"/>
                      </a:cxn>
                      <a:cxn ang="T7">
                        <a:pos x="T2" y="T3"/>
                      </a:cxn>
                      <a:cxn ang="T8">
                        <a:pos x="T4" y="T5"/>
                      </a:cxn>
                    </a:cxnLst>
                    <a:rect l="T9" t="T10" r="T11" b="T12"/>
                    <a:pathLst>
                      <a:path w="21600" h="21534" fill="none" extrusionOk="0">
                        <a:moveTo>
                          <a:pt x="0" y="21534"/>
                        </a:moveTo>
                        <a:cubicBezTo>
                          <a:pt x="0" y="10260"/>
                          <a:pt x="8669" y="883"/>
                          <a:pt x="19908" y="0"/>
                        </a:cubicBezTo>
                      </a:path>
                      <a:path w="21600" h="21534" stroke="0" extrusionOk="0">
                        <a:moveTo>
                          <a:pt x="0" y="21534"/>
                        </a:moveTo>
                        <a:cubicBezTo>
                          <a:pt x="0" y="10260"/>
                          <a:pt x="8669" y="883"/>
                          <a:pt x="19908" y="0"/>
                        </a:cubicBezTo>
                        <a:lnTo>
                          <a:pt x="21600" y="21534"/>
                        </a:lnTo>
                        <a:close/>
                      </a:path>
                    </a:pathLst>
                  </a:custGeom>
                  <a:noFill/>
                  <a:ln w="19050" cap="rnd">
                    <a:solidFill>
                      <a:srgbClr val="00FF00"/>
                    </a:solidFill>
                    <a:round/>
                    <a:headEnd/>
                    <a:tailEnd/>
                  </a:ln>
                </p:spPr>
                <p:txBody>
                  <a:bodyPr wrap="none" anchor="ctr"/>
                  <a:lstStyle/>
                  <a:p>
                    <a:endParaRPr lang="en-GB"/>
                  </a:p>
                </p:txBody>
              </p:sp>
            </p:grpSp>
          </p:grpSp>
          <p:grpSp>
            <p:nvGrpSpPr>
              <p:cNvPr id="398394" name="Group 51"/>
              <p:cNvGrpSpPr>
                <a:grpSpLocks/>
              </p:cNvGrpSpPr>
              <p:nvPr/>
            </p:nvGrpSpPr>
            <p:grpSpPr bwMode="auto">
              <a:xfrm>
                <a:off x="2600" y="2176"/>
                <a:ext cx="466" cy="752"/>
                <a:chOff x="2611" y="2176"/>
                <a:chExt cx="420" cy="752"/>
              </a:xfrm>
            </p:grpSpPr>
            <p:grpSp>
              <p:nvGrpSpPr>
                <p:cNvPr id="398416" name="Group 52"/>
                <p:cNvGrpSpPr>
                  <a:grpSpLocks/>
                </p:cNvGrpSpPr>
                <p:nvPr/>
              </p:nvGrpSpPr>
              <p:grpSpPr bwMode="auto">
                <a:xfrm>
                  <a:off x="2611" y="2176"/>
                  <a:ext cx="211" cy="639"/>
                  <a:chOff x="2611" y="2176"/>
                  <a:chExt cx="211" cy="639"/>
                </a:xfrm>
              </p:grpSpPr>
              <p:sp>
                <p:nvSpPr>
                  <p:cNvPr id="398420" name="Arc 53"/>
                  <p:cNvSpPr>
                    <a:spLocks/>
                  </p:cNvSpPr>
                  <p:nvPr/>
                </p:nvSpPr>
                <p:spPr bwMode="auto">
                  <a:xfrm>
                    <a:off x="2611" y="2177"/>
                    <a:ext cx="128" cy="638"/>
                  </a:xfrm>
                  <a:custGeom>
                    <a:avLst/>
                    <a:gdLst>
                      <a:gd name="T0" fmla="*/ 0 w 19736"/>
                      <a:gd name="T1" fmla="*/ 11 h 21256"/>
                      <a:gd name="T2" fmla="*/ 1 w 19736"/>
                      <a:gd name="T3" fmla="*/ 0 h 21256"/>
                      <a:gd name="T4" fmla="*/ 1 w 19736"/>
                      <a:gd name="T5" fmla="*/ 19 h 21256"/>
                      <a:gd name="T6" fmla="*/ 0 60000 65536"/>
                      <a:gd name="T7" fmla="*/ 0 60000 65536"/>
                      <a:gd name="T8" fmla="*/ 0 60000 65536"/>
                      <a:gd name="T9" fmla="*/ 0 w 19736"/>
                      <a:gd name="T10" fmla="*/ 0 h 21256"/>
                      <a:gd name="T11" fmla="*/ 19736 w 19736"/>
                      <a:gd name="T12" fmla="*/ 21256 h 21256"/>
                    </a:gdLst>
                    <a:ahLst/>
                    <a:cxnLst>
                      <a:cxn ang="T6">
                        <a:pos x="T0" y="T1"/>
                      </a:cxn>
                      <a:cxn ang="T7">
                        <a:pos x="T2" y="T3"/>
                      </a:cxn>
                      <a:cxn ang="T8">
                        <a:pos x="T4" y="T5"/>
                      </a:cxn>
                    </a:cxnLst>
                    <a:rect l="T9" t="T10" r="T11" b="T12"/>
                    <a:pathLst>
                      <a:path w="19736" h="21256" fill="none" extrusionOk="0">
                        <a:moveTo>
                          <a:pt x="0" y="12477"/>
                        </a:moveTo>
                        <a:cubicBezTo>
                          <a:pt x="2906" y="5943"/>
                          <a:pt x="8858" y="1271"/>
                          <a:pt x="15895" y="0"/>
                        </a:cubicBezTo>
                      </a:path>
                      <a:path w="19736" h="21256" stroke="0" extrusionOk="0">
                        <a:moveTo>
                          <a:pt x="0" y="12477"/>
                        </a:moveTo>
                        <a:cubicBezTo>
                          <a:pt x="2906" y="5943"/>
                          <a:pt x="8858" y="1271"/>
                          <a:pt x="15895" y="0"/>
                        </a:cubicBezTo>
                        <a:lnTo>
                          <a:pt x="19736" y="21256"/>
                        </a:lnTo>
                        <a:close/>
                      </a:path>
                    </a:pathLst>
                  </a:custGeom>
                  <a:noFill/>
                  <a:ln w="19050" cap="rnd">
                    <a:solidFill>
                      <a:srgbClr val="00FF00"/>
                    </a:solidFill>
                    <a:round/>
                    <a:headEnd/>
                    <a:tailEnd/>
                  </a:ln>
                </p:spPr>
                <p:txBody>
                  <a:bodyPr wrap="none" anchor="ctr"/>
                  <a:lstStyle/>
                  <a:p>
                    <a:endParaRPr lang="en-GB"/>
                  </a:p>
                </p:txBody>
              </p:sp>
              <p:sp>
                <p:nvSpPr>
                  <p:cNvPr id="398421" name="Arc 54"/>
                  <p:cNvSpPr>
                    <a:spLocks/>
                  </p:cNvSpPr>
                  <p:nvPr/>
                </p:nvSpPr>
                <p:spPr bwMode="auto">
                  <a:xfrm flipH="1">
                    <a:off x="2694" y="2176"/>
                    <a:ext cx="128" cy="638"/>
                  </a:xfrm>
                  <a:custGeom>
                    <a:avLst/>
                    <a:gdLst>
                      <a:gd name="T0" fmla="*/ 0 w 19736"/>
                      <a:gd name="T1" fmla="*/ 11 h 21256"/>
                      <a:gd name="T2" fmla="*/ 1 w 19736"/>
                      <a:gd name="T3" fmla="*/ 0 h 21256"/>
                      <a:gd name="T4" fmla="*/ 1 w 19736"/>
                      <a:gd name="T5" fmla="*/ 19 h 21256"/>
                      <a:gd name="T6" fmla="*/ 0 60000 65536"/>
                      <a:gd name="T7" fmla="*/ 0 60000 65536"/>
                      <a:gd name="T8" fmla="*/ 0 60000 65536"/>
                      <a:gd name="T9" fmla="*/ 0 w 19736"/>
                      <a:gd name="T10" fmla="*/ 0 h 21256"/>
                      <a:gd name="T11" fmla="*/ 19736 w 19736"/>
                      <a:gd name="T12" fmla="*/ 21256 h 21256"/>
                    </a:gdLst>
                    <a:ahLst/>
                    <a:cxnLst>
                      <a:cxn ang="T6">
                        <a:pos x="T0" y="T1"/>
                      </a:cxn>
                      <a:cxn ang="T7">
                        <a:pos x="T2" y="T3"/>
                      </a:cxn>
                      <a:cxn ang="T8">
                        <a:pos x="T4" y="T5"/>
                      </a:cxn>
                    </a:cxnLst>
                    <a:rect l="T9" t="T10" r="T11" b="T12"/>
                    <a:pathLst>
                      <a:path w="19736" h="21256" fill="none" extrusionOk="0">
                        <a:moveTo>
                          <a:pt x="0" y="12477"/>
                        </a:moveTo>
                        <a:cubicBezTo>
                          <a:pt x="2906" y="5943"/>
                          <a:pt x="8858" y="1271"/>
                          <a:pt x="15895" y="0"/>
                        </a:cubicBezTo>
                      </a:path>
                      <a:path w="19736" h="21256" stroke="0" extrusionOk="0">
                        <a:moveTo>
                          <a:pt x="0" y="12477"/>
                        </a:moveTo>
                        <a:cubicBezTo>
                          <a:pt x="2906" y="5943"/>
                          <a:pt x="8858" y="1271"/>
                          <a:pt x="15895" y="0"/>
                        </a:cubicBezTo>
                        <a:lnTo>
                          <a:pt x="19736" y="21256"/>
                        </a:lnTo>
                        <a:close/>
                      </a:path>
                    </a:pathLst>
                  </a:custGeom>
                  <a:noFill/>
                  <a:ln w="19050" cap="rnd">
                    <a:solidFill>
                      <a:srgbClr val="00FF00"/>
                    </a:solidFill>
                    <a:round/>
                    <a:headEnd/>
                    <a:tailEnd/>
                  </a:ln>
                </p:spPr>
                <p:txBody>
                  <a:bodyPr wrap="none" anchor="ctr"/>
                  <a:lstStyle/>
                  <a:p>
                    <a:endParaRPr lang="en-GB"/>
                  </a:p>
                </p:txBody>
              </p:sp>
            </p:grpSp>
            <p:grpSp>
              <p:nvGrpSpPr>
                <p:cNvPr id="398417" name="Group 55"/>
                <p:cNvGrpSpPr>
                  <a:grpSpLocks/>
                </p:cNvGrpSpPr>
                <p:nvPr/>
              </p:nvGrpSpPr>
              <p:grpSpPr bwMode="auto">
                <a:xfrm flipV="1">
                  <a:off x="2820" y="2289"/>
                  <a:ext cx="211" cy="639"/>
                  <a:chOff x="2611" y="2176"/>
                  <a:chExt cx="211" cy="639"/>
                </a:xfrm>
              </p:grpSpPr>
              <p:sp>
                <p:nvSpPr>
                  <p:cNvPr id="398418" name="Arc 56"/>
                  <p:cNvSpPr>
                    <a:spLocks/>
                  </p:cNvSpPr>
                  <p:nvPr/>
                </p:nvSpPr>
                <p:spPr bwMode="auto">
                  <a:xfrm>
                    <a:off x="2611" y="2177"/>
                    <a:ext cx="128" cy="638"/>
                  </a:xfrm>
                  <a:custGeom>
                    <a:avLst/>
                    <a:gdLst>
                      <a:gd name="T0" fmla="*/ 0 w 19736"/>
                      <a:gd name="T1" fmla="*/ 11 h 21256"/>
                      <a:gd name="T2" fmla="*/ 1 w 19736"/>
                      <a:gd name="T3" fmla="*/ 0 h 21256"/>
                      <a:gd name="T4" fmla="*/ 1 w 19736"/>
                      <a:gd name="T5" fmla="*/ 19 h 21256"/>
                      <a:gd name="T6" fmla="*/ 0 60000 65536"/>
                      <a:gd name="T7" fmla="*/ 0 60000 65536"/>
                      <a:gd name="T8" fmla="*/ 0 60000 65536"/>
                      <a:gd name="T9" fmla="*/ 0 w 19736"/>
                      <a:gd name="T10" fmla="*/ 0 h 21256"/>
                      <a:gd name="T11" fmla="*/ 19736 w 19736"/>
                      <a:gd name="T12" fmla="*/ 21256 h 21256"/>
                    </a:gdLst>
                    <a:ahLst/>
                    <a:cxnLst>
                      <a:cxn ang="T6">
                        <a:pos x="T0" y="T1"/>
                      </a:cxn>
                      <a:cxn ang="T7">
                        <a:pos x="T2" y="T3"/>
                      </a:cxn>
                      <a:cxn ang="T8">
                        <a:pos x="T4" y="T5"/>
                      </a:cxn>
                    </a:cxnLst>
                    <a:rect l="T9" t="T10" r="T11" b="T12"/>
                    <a:pathLst>
                      <a:path w="19736" h="21256" fill="none" extrusionOk="0">
                        <a:moveTo>
                          <a:pt x="0" y="12477"/>
                        </a:moveTo>
                        <a:cubicBezTo>
                          <a:pt x="2906" y="5943"/>
                          <a:pt x="8858" y="1271"/>
                          <a:pt x="15895" y="0"/>
                        </a:cubicBezTo>
                      </a:path>
                      <a:path w="19736" h="21256" stroke="0" extrusionOk="0">
                        <a:moveTo>
                          <a:pt x="0" y="12477"/>
                        </a:moveTo>
                        <a:cubicBezTo>
                          <a:pt x="2906" y="5943"/>
                          <a:pt x="8858" y="1271"/>
                          <a:pt x="15895" y="0"/>
                        </a:cubicBezTo>
                        <a:lnTo>
                          <a:pt x="19736" y="21256"/>
                        </a:lnTo>
                        <a:close/>
                      </a:path>
                    </a:pathLst>
                  </a:custGeom>
                  <a:noFill/>
                  <a:ln w="19050" cap="rnd">
                    <a:solidFill>
                      <a:srgbClr val="00FF00"/>
                    </a:solidFill>
                    <a:round/>
                    <a:headEnd/>
                    <a:tailEnd/>
                  </a:ln>
                </p:spPr>
                <p:txBody>
                  <a:bodyPr wrap="none" anchor="ctr"/>
                  <a:lstStyle/>
                  <a:p>
                    <a:endParaRPr lang="en-GB"/>
                  </a:p>
                </p:txBody>
              </p:sp>
              <p:sp>
                <p:nvSpPr>
                  <p:cNvPr id="398419" name="Arc 57"/>
                  <p:cNvSpPr>
                    <a:spLocks/>
                  </p:cNvSpPr>
                  <p:nvPr/>
                </p:nvSpPr>
                <p:spPr bwMode="auto">
                  <a:xfrm flipH="1">
                    <a:off x="2694" y="2176"/>
                    <a:ext cx="128" cy="638"/>
                  </a:xfrm>
                  <a:custGeom>
                    <a:avLst/>
                    <a:gdLst>
                      <a:gd name="T0" fmla="*/ 0 w 19736"/>
                      <a:gd name="T1" fmla="*/ 11 h 21256"/>
                      <a:gd name="T2" fmla="*/ 1 w 19736"/>
                      <a:gd name="T3" fmla="*/ 0 h 21256"/>
                      <a:gd name="T4" fmla="*/ 1 w 19736"/>
                      <a:gd name="T5" fmla="*/ 19 h 21256"/>
                      <a:gd name="T6" fmla="*/ 0 60000 65536"/>
                      <a:gd name="T7" fmla="*/ 0 60000 65536"/>
                      <a:gd name="T8" fmla="*/ 0 60000 65536"/>
                      <a:gd name="T9" fmla="*/ 0 w 19736"/>
                      <a:gd name="T10" fmla="*/ 0 h 21256"/>
                      <a:gd name="T11" fmla="*/ 19736 w 19736"/>
                      <a:gd name="T12" fmla="*/ 21256 h 21256"/>
                    </a:gdLst>
                    <a:ahLst/>
                    <a:cxnLst>
                      <a:cxn ang="T6">
                        <a:pos x="T0" y="T1"/>
                      </a:cxn>
                      <a:cxn ang="T7">
                        <a:pos x="T2" y="T3"/>
                      </a:cxn>
                      <a:cxn ang="T8">
                        <a:pos x="T4" y="T5"/>
                      </a:cxn>
                    </a:cxnLst>
                    <a:rect l="T9" t="T10" r="T11" b="T12"/>
                    <a:pathLst>
                      <a:path w="19736" h="21256" fill="none" extrusionOk="0">
                        <a:moveTo>
                          <a:pt x="0" y="12477"/>
                        </a:moveTo>
                        <a:cubicBezTo>
                          <a:pt x="2906" y="5943"/>
                          <a:pt x="8858" y="1271"/>
                          <a:pt x="15895" y="0"/>
                        </a:cubicBezTo>
                      </a:path>
                      <a:path w="19736" h="21256" stroke="0" extrusionOk="0">
                        <a:moveTo>
                          <a:pt x="0" y="12477"/>
                        </a:moveTo>
                        <a:cubicBezTo>
                          <a:pt x="2906" y="5943"/>
                          <a:pt x="8858" y="1271"/>
                          <a:pt x="15895" y="0"/>
                        </a:cubicBezTo>
                        <a:lnTo>
                          <a:pt x="19736" y="21256"/>
                        </a:lnTo>
                        <a:close/>
                      </a:path>
                    </a:pathLst>
                  </a:custGeom>
                  <a:noFill/>
                  <a:ln w="19050" cap="rnd">
                    <a:solidFill>
                      <a:srgbClr val="00FF00"/>
                    </a:solidFill>
                    <a:round/>
                    <a:headEnd/>
                    <a:tailEnd/>
                  </a:ln>
                </p:spPr>
                <p:txBody>
                  <a:bodyPr wrap="none" anchor="ctr"/>
                  <a:lstStyle/>
                  <a:p>
                    <a:endParaRPr lang="en-GB"/>
                  </a:p>
                </p:txBody>
              </p:sp>
            </p:grpSp>
          </p:grpSp>
          <p:grpSp>
            <p:nvGrpSpPr>
              <p:cNvPr id="398395" name="Group 58"/>
              <p:cNvGrpSpPr>
                <a:grpSpLocks/>
              </p:cNvGrpSpPr>
              <p:nvPr/>
            </p:nvGrpSpPr>
            <p:grpSpPr bwMode="auto">
              <a:xfrm>
                <a:off x="3068" y="2272"/>
                <a:ext cx="418" cy="554"/>
                <a:chOff x="2611" y="2176"/>
                <a:chExt cx="420" cy="752"/>
              </a:xfrm>
            </p:grpSpPr>
            <p:grpSp>
              <p:nvGrpSpPr>
                <p:cNvPr id="398410" name="Group 59"/>
                <p:cNvGrpSpPr>
                  <a:grpSpLocks/>
                </p:cNvGrpSpPr>
                <p:nvPr/>
              </p:nvGrpSpPr>
              <p:grpSpPr bwMode="auto">
                <a:xfrm>
                  <a:off x="2611" y="2176"/>
                  <a:ext cx="211" cy="639"/>
                  <a:chOff x="2611" y="2176"/>
                  <a:chExt cx="211" cy="639"/>
                </a:xfrm>
              </p:grpSpPr>
              <p:sp>
                <p:nvSpPr>
                  <p:cNvPr id="398414" name="Arc 60"/>
                  <p:cNvSpPr>
                    <a:spLocks/>
                  </p:cNvSpPr>
                  <p:nvPr/>
                </p:nvSpPr>
                <p:spPr bwMode="auto">
                  <a:xfrm>
                    <a:off x="2611" y="2177"/>
                    <a:ext cx="128" cy="638"/>
                  </a:xfrm>
                  <a:custGeom>
                    <a:avLst/>
                    <a:gdLst>
                      <a:gd name="T0" fmla="*/ 0 w 19736"/>
                      <a:gd name="T1" fmla="*/ 11 h 21256"/>
                      <a:gd name="T2" fmla="*/ 1 w 19736"/>
                      <a:gd name="T3" fmla="*/ 0 h 21256"/>
                      <a:gd name="T4" fmla="*/ 1 w 19736"/>
                      <a:gd name="T5" fmla="*/ 19 h 21256"/>
                      <a:gd name="T6" fmla="*/ 0 60000 65536"/>
                      <a:gd name="T7" fmla="*/ 0 60000 65536"/>
                      <a:gd name="T8" fmla="*/ 0 60000 65536"/>
                      <a:gd name="T9" fmla="*/ 0 w 19736"/>
                      <a:gd name="T10" fmla="*/ 0 h 21256"/>
                      <a:gd name="T11" fmla="*/ 19736 w 19736"/>
                      <a:gd name="T12" fmla="*/ 21256 h 21256"/>
                    </a:gdLst>
                    <a:ahLst/>
                    <a:cxnLst>
                      <a:cxn ang="T6">
                        <a:pos x="T0" y="T1"/>
                      </a:cxn>
                      <a:cxn ang="T7">
                        <a:pos x="T2" y="T3"/>
                      </a:cxn>
                      <a:cxn ang="T8">
                        <a:pos x="T4" y="T5"/>
                      </a:cxn>
                    </a:cxnLst>
                    <a:rect l="T9" t="T10" r="T11" b="T12"/>
                    <a:pathLst>
                      <a:path w="19736" h="21256" fill="none" extrusionOk="0">
                        <a:moveTo>
                          <a:pt x="0" y="12477"/>
                        </a:moveTo>
                        <a:cubicBezTo>
                          <a:pt x="2906" y="5943"/>
                          <a:pt x="8858" y="1271"/>
                          <a:pt x="15895" y="0"/>
                        </a:cubicBezTo>
                      </a:path>
                      <a:path w="19736" h="21256" stroke="0" extrusionOk="0">
                        <a:moveTo>
                          <a:pt x="0" y="12477"/>
                        </a:moveTo>
                        <a:cubicBezTo>
                          <a:pt x="2906" y="5943"/>
                          <a:pt x="8858" y="1271"/>
                          <a:pt x="15895" y="0"/>
                        </a:cubicBezTo>
                        <a:lnTo>
                          <a:pt x="19736" y="21256"/>
                        </a:lnTo>
                        <a:close/>
                      </a:path>
                    </a:pathLst>
                  </a:custGeom>
                  <a:noFill/>
                  <a:ln w="19050" cap="rnd">
                    <a:solidFill>
                      <a:srgbClr val="00FF00"/>
                    </a:solidFill>
                    <a:round/>
                    <a:headEnd/>
                    <a:tailEnd/>
                  </a:ln>
                </p:spPr>
                <p:txBody>
                  <a:bodyPr wrap="none" anchor="ctr"/>
                  <a:lstStyle/>
                  <a:p>
                    <a:endParaRPr lang="en-GB"/>
                  </a:p>
                </p:txBody>
              </p:sp>
              <p:sp>
                <p:nvSpPr>
                  <p:cNvPr id="398415" name="Arc 61"/>
                  <p:cNvSpPr>
                    <a:spLocks/>
                  </p:cNvSpPr>
                  <p:nvPr/>
                </p:nvSpPr>
                <p:spPr bwMode="auto">
                  <a:xfrm flipH="1">
                    <a:off x="2694" y="2176"/>
                    <a:ext cx="128" cy="638"/>
                  </a:xfrm>
                  <a:custGeom>
                    <a:avLst/>
                    <a:gdLst>
                      <a:gd name="T0" fmla="*/ 0 w 19736"/>
                      <a:gd name="T1" fmla="*/ 11 h 21256"/>
                      <a:gd name="T2" fmla="*/ 1 w 19736"/>
                      <a:gd name="T3" fmla="*/ 0 h 21256"/>
                      <a:gd name="T4" fmla="*/ 1 w 19736"/>
                      <a:gd name="T5" fmla="*/ 19 h 21256"/>
                      <a:gd name="T6" fmla="*/ 0 60000 65536"/>
                      <a:gd name="T7" fmla="*/ 0 60000 65536"/>
                      <a:gd name="T8" fmla="*/ 0 60000 65536"/>
                      <a:gd name="T9" fmla="*/ 0 w 19736"/>
                      <a:gd name="T10" fmla="*/ 0 h 21256"/>
                      <a:gd name="T11" fmla="*/ 19736 w 19736"/>
                      <a:gd name="T12" fmla="*/ 21256 h 21256"/>
                    </a:gdLst>
                    <a:ahLst/>
                    <a:cxnLst>
                      <a:cxn ang="T6">
                        <a:pos x="T0" y="T1"/>
                      </a:cxn>
                      <a:cxn ang="T7">
                        <a:pos x="T2" y="T3"/>
                      </a:cxn>
                      <a:cxn ang="T8">
                        <a:pos x="T4" y="T5"/>
                      </a:cxn>
                    </a:cxnLst>
                    <a:rect l="T9" t="T10" r="T11" b="T12"/>
                    <a:pathLst>
                      <a:path w="19736" h="21256" fill="none" extrusionOk="0">
                        <a:moveTo>
                          <a:pt x="0" y="12477"/>
                        </a:moveTo>
                        <a:cubicBezTo>
                          <a:pt x="2906" y="5943"/>
                          <a:pt x="8858" y="1271"/>
                          <a:pt x="15895" y="0"/>
                        </a:cubicBezTo>
                      </a:path>
                      <a:path w="19736" h="21256" stroke="0" extrusionOk="0">
                        <a:moveTo>
                          <a:pt x="0" y="12477"/>
                        </a:moveTo>
                        <a:cubicBezTo>
                          <a:pt x="2906" y="5943"/>
                          <a:pt x="8858" y="1271"/>
                          <a:pt x="15895" y="0"/>
                        </a:cubicBezTo>
                        <a:lnTo>
                          <a:pt x="19736" y="21256"/>
                        </a:lnTo>
                        <a:close/>
                      </a:path>
                    </a:pathLst>
                  </a:custGeom>
                  <a:noFill/>
                  <a:ln w="19050" cap="rnd">
                    <a:solidFill>
                      <a:srgbClr val="00FF00"/>
                    </a:solidFill>
                    <a:round/>
                    <a:headEnd/>
                    <a:tailEnd/>
                  </a:ln>
                </p:spPr>
                <p:txBody>
                  <a:bodyPr wrap="none" anchor="ctr"/>
                  <a:lstStyle/>
                  <a:p>
                    <a:endParaRPr lang="en-GB"/>
                  </a:p>
                </p:txBody>
              </p:sp>
            </p:grpSp>
            <p:grpSp>
              <p:nvGrpSpPr>
                <p:cNvPr id="398411" name="Group 62"/>
                <p:cNvGrpSpPr>
                  <a:grpSpLocks/>
                </p:cNvGrpSpPr>
                <p:nvPr/>
              </p:nvGrpSpPr>
              <p:grpSpPr bwMode="auto">
                <a:xfrm flipV="1">
                  <a:off x="2820" y="2289"/>
                  <a:ext cx="211" cy="639"/>
                  <a:chOff x="2611" y="2176"/>
                  <a:chExt cx="211" cy="639"/>
                </a:xfrm>
              </p:grpSpPr>
              <p:sp>
                <p:nvSpPr>
                  <p:cNvPr id="398412" name="Arc 63"/>
                  <p:cNvSpPr>
                    <a:spLocks/>
                  </p:cNvSpPr>
                  <p:nvPr/>
                </p:nvSpPr>
                <p:spPr bwMode="auto">
                  <a:xfrm>
                    <a:off x="2611" y="2177"/>
                    <a:ext cx="128" cy="638"/>
                  </a:xfrm>
                  <a:custGeom>
                    <a:avLst/>
                    <a:gdLst>
                      <a:gd name="T0" fmla="*/ 0 w 19736"/>
                      <a:gd name="T1" fmla="*/ 11 h 21256"/>
                      <a:gd name="T2" fmla="*/ 1 w 19736"/>
                      <a:gd name="T3" fmla="*/ 0 h 21256"/>
                      <a:gd name="T4" fmla="*/ 1 w 19736"/>
                      <a:gd name="T5" fmla="*/ 19 h 21256"/>
                      <a:gd name="T6" fmla="*/ 0 60000 65536"/>
                      <a:gd name="T7" fmla="*/ 0 60000 65536"/>
                      <a:gd name="T8" fmla="*/ 0 60000 65536"/>
                      <a:gd name="T9" fmla="*/ 0 w 19736"/>
                      <a:gd name="T10" fmla="*/ 0 h 21256"/>
                      <a:gd name="T11" fmla="*/ 19736 w 19736"/>
                      <a:gd name="T12" fmla="*/ 21256 h 21256"/>
                    </a:gdLst>
                    <a:ahLst/>
                    <a:cxnLst>
                      <a:cxn ang="T6">
                        <a:pos x="T0" y="T1"/>
                      </a:cxn>
                      <a:cxn ang="T7">
                        <a:pos x="T2" y="T3"/>
                      </a:cxn>
                      <a:cxn ang="T8">
                        <a:pos x="T4" y="T5"/>
                      </a:cxn>
                    </a:cxnLst>
                    <a:rect l="T9" t="T10" r="T11" b="T12"/>
                    <a:pathLst>
                      <a:path w="19736" h="21256" fill="none" extrusionOk="0">
                        <a:moveTo>
                          <a:pt x="0" y="12477"/>
                        </a:moveTo>
                        <a:cubicBezTo>
                          <a:pt x="2906" y="5943"/>
                          <a:pt x="8858" y="1271"/>
                          <a:pt x="15895" y="0"/>
                        </a:cubicBezTo>
                      </a:path>
                      <a:path w="19736" h="21256" stroke="0" extrusionOk="0">
                        <a:moveTo>
                          <a:pt x="0" y="12477"/>
                        </a:moveTo>
                        <a:cubicBezTo>
                          <a:pt x="2906" y="5943"/>
                          <a:pt x="8858" y="1271"/>
                          <a:pt x="15895" y="0"/>
                        </a:cubicBezTo>
                        <a:lnTo>
                          <a:pt x="19736" y="21256"/>
                        </a:lnTo>
                        <a:close/>
                      </a:path>
                    </a:pathLst>
                  </a:custGeom>
                  <a:noFill/>
                  <a:ln w="19050" cap="rnd">
                    <a:solidFill>
                      <a:srgbClr val="00FF00"/>
                    </a:solidFill>
                    <a:round/>
                    <a:headEnd/>
                    <a:tailEnd/>
                  </a:ln>
                </p:spPr>
                <p:txBody>
                  <a:bodyPr wrap="none" anchor="ctr"/>
                  <a:lstStyle/>
                  <a:p>
                    <a:endParaRPr lang="en-GB"/>
                  </a:p>
                </p:txBody>
              </p:sp>
              <p:sp>
                <p:nvSpPr>
                  <p:cNvPr id="398413" name="Arc 64"/>
                  <p:cNvSpPr>
                    <a:spLocks/>
                  </p:cNvSpPr>
                  <p:nvPr/>
                </p:nvSpPr>
                <p:spPr bwMode="auto">
                  <a:xfrm flipH="1">
                    <a:off x="2694" y="2176"/>
                    <a:ext cx="128" cy="638"/>
                  </a:xfrm>
                  <a:custGeom>
                    <a:avLst/>
                    <a:gdLst>
                      <a:gd name="T0" fmla="*/ 0 w 19736"/>
                      <a:gd name="T1" fmla="*/ 11 h 21256"/>
                      <a:gd name="T2" fmla="*/ 1 w 19736"/>
                      <a:gd name="T3" fmla="*/ 0 h 21256"/>
                      <a:gd name="T4" fmla="*/ 1 w 19736"/>
                      <a:gd name="T5" fmla="*/ 19 h 21256"/>
                      <a:gd name="T6" fmla="*/ 0 60000 65536"/>
                      <a:gd name="T7" fmla="*/ 0 60000 65536"/>
                      <a:gd name="T8" fmla="*/ 0 60000 65536"/>
                      <a:gd name="T9" fmla="*/ 0 w 19736"/>
                      <a:gd name="T10" fmla="*/ 0 h 21256"/>
                      <a:gd name="T11" fmla="*/ 19736 w 19736"/>
                      <a:gd name="T12" fmla="*/ 21256 h 21256"/>
                    </a:gdLst>
                    <a:ahLst/>
                    <a:cxnLst>
                      <a:cxn ang="T6">
                        <a:pos x="T0" y="T1"/>
                      </a:cxn>
                      <a:cxn ang="T7">
                        <a:pos x="T2" y="T3"/>
                      </a:cxn>
                      <a:cxn ang="T8">
                        <a:pos x="T4" y="T5"/>
                      </a:cxn>
                    </a:cxnLst>
                    <a:rect l="T9" t="T10" r="T11" b="T12"/>
                    <a:pathLst>
                      <a:path w="19736" h="21256" fill="none" extrusionOk="0">
                        <a:moveTo>
                          <a:pt x="0" y="12477"/>
                        </a:moveTo>
                        <a:cubicBezTo>
                          <a:pt x="2906" y="5943"/>
                          <a:pt x="8858" y="1271"/>
                          <a:pt x="15895" y="0"/>
                        </a:cubicBezTo>
                      </a:path>
                      <a:path w="19736" h="21256" stroke="0" extrusionOk="0">
                        <a:moveTo>
                          <a:pt x="0" y="12477"/>
                        </a:moveTo>
                        <a:cubicBezTo>
                          <a:pt x="2906" y="5943"/>
                          <a:pt x="8858" y="1271"/>
                          <a:pt x="15895" y="0"/>
                        </a:cubicBezTo>
                        <a:lnTo>
                          <a:pt x="19736" y="21256"/>
                        </a:lnTo>
                        <a:close/>
                      </a:path>
                    </a:pathLst>
                  </a:custGeom>
                  <a:noFill/>
                  <a:ln w="19050" cap="rnd">
                    <a:solidFill>
                      <a:srgbClr val="00FF00"/>
                    </a:solidFill>
                    <a:round/>
                    <a:headEnd/>
                    <a:tailEnd/>
                  </a:ln>
                </p:spPr>
                <p:txBody>
                  <a:bodyPr wrap="none" anchor="ctr"/>
                  <a:lstStyle/>
                  <a:p>
                    <a:endParaRPr lang="en-GB"/>
                  </a:p>
                </p:txBody>
              </p:sp>
            </p:grpSp>
          </p:grpSp>
          <p:grpSp>
            <p:nvGrpSpPr>
              <p:cNvPr id="398396" name="Group 65"/>
              <p:cNvGrpSpPr>
                <a:grpSpLocks/>
              </p:cNvGrpSpPr>
              <p:nvPr/>
            </p:nvGrpSpPr>
            <p:grpSpPr bwMode="auto">
              <a:xfrm>
                <a:off x="3488" y="2380"/>
                <a:ext cx="418" cy="332"/>
                <a:chOff x="2611" y="2176"/>
                <a:chExt cx="420" cy="752"/>
              </a:xfrm>
            </p:grpSpPr>
            <p:grpSp>
              <p:nvGrpSpPr>
                <p:cNvPr id="398404" name="Group 66"/>
                <p:cNvGrpSpPr>
                  <a:grpSpLocks/>
                </p:cNvGrpSpPr>
                <p:nvPr/>
              </p:nvGrpSpPr>
              <p:grpSpPr bwMode="auto">
                <a:xfrm>
                  <a:off x="2611" y="2176"/>
                  <a:ext cx="211" cy="639"/>
                  <a:chOff x="2611" y="2176"/>
                  <a:chExt cx="211" cy="639"/>
                </a:xfrm>
              </p:grpSpPr>
              <p:sp>
                <p:nvSpPr>
                  <p:cNvPr id="398408" name="Arc 67"/>
                  <p:cNvSpPr>
                    <a:spLocks/>
                  </p:cNvSpPr>
                  <p:nvPr/>
                </p:nvSpPr>
                <p:spPr bwMode="auto">
                  <a:xfrm>
                    <a:off x="2611" y="2177"/>
                    <a:ext cx="128" cy="638"/>
                  </a:xfrm>
                  <a:custGeom>
                    <a:avLst/>
                    <a:gdLst>
                      <a:gd name="T0" fmla="*/ 0 w 19736"/>
                      <a:gd name="T1" fmla="*/ 11 h 21256"/>
                      <a:gd name="T2" fmla="*/ 1 w 19736"/>
                      <a:gd name="T3" fmla="*/ 0 h 21256"/>
                      <a:gd name="T4" fmla="*/ 1 w 19736"/>
                      <a:gd name="T5" fmla="*/ 19 h 21256"/>
                      <a:gd name="T6" fmla="*/ 0 60000 65536"/>
                      <a:gd name="T7" fmla="*/ 0 60000 65536"/>
                      <a:gd name="T8" fmla="*/ 0 60000 65536"/>
                      <a:gd name="T9" fmla="*/ 0 w 19736"/>
                      <a:gd name="T10" fmla="*/ 0 h 21256"/>
                      <a:gd name="T11" fmla="*/ 19736 w 19736"/>
                      <a:gd name="T12" fmla="*/ 21256 h 21256"/>
                    </a:gdLst>
                    <a:ahLst/>
                    <a:cxnLst>
                      <a:cxn ang="T6">
                        <a:pos x="T0" y="T1"/>
                      </a:cxn>
                      <a:cxn ang="T7">
                        <a:pos x="T2" y="T3"/>
                      </a:cxn>
                      <a:cxn ang="T8">
                        <a:pos x="T4" y="T5"/>
                      </a:cxn>
                    </a:cxnLst>
                    <a:rect l="T9" t="T10" r="T11" b="T12"/>
                    <a:pathLst>
                      <a:path w="19736" h="21256" fill="none" extrusionOk="0">
                        <a:moveTo>
                          <a:pt x="0" y="12477"/>
                        </a:moveTo>
                        <a:cubicBezTo>
                          <a:pt x="2906" y="5943"/>
                          <a:pt x="8858" y="1271"/>
                          <a:pt x="15895" y="0"/>
                        </a:cubicBezTo>
                      </a:path>
                      <a:path w="19736" h="21256" stroke="0" extrusionOk="0">
                        <a:moveTo>
                          <a:pt x="0" y="12477"/>
                        </a:moveTo>
                        <a:cubicBezTo>
                          <a:pt x="2906" y="5943"/>
                          <a:pt x="8858" y="1271"/>
                          <a:pt x="15895" y="0"/>
                        </a:cubicBezTo>
                        <a:lnTo>
                          <a:pt x="19736" y="21256"/>
                        </a:lnTo>
                        <a:close/>
                      </a:path>
                    </a:pathLst>
                  </a:custGeom>
                  <a:noFill/>
                  <a:ln w="19050" cap="rnd">
                    <a:solidFill>
                      <a:srgbClr val="00FF00"/>
                    </a:solidFill>
                    <a:round/>
                    <a:headEnd/>
                    <a:tailEnd/>
                  </a:ln>
                </p:spPr>
                <p:txBody>
                  <a:bodyPr wrap="none" anchor="ctr"/>
                  <a:lstStyle/>
                  <a:p>
                    <a:endParaRPr lang="en-GB"/>
                  </a:p>
                </p:txBody>
              </p:sp>
              <p:sp>
                <p:nvSpPr>
                  <p:cNvPr id="398409" name="Arc 68"/>
                  <p:cNvSpPr>
                    <a:spLocks/>
                  </p:cNvSpPr>
                  <p:nvPr/>
                </p:nvSpPr>
                <p:spPr bwMode="auto">
                  <a:xfrm flipH="1">
                    <a:off x="2694" y="2176"/>
                    <a:ext cx="128" cy="638"/>
                  </a:xfrm>
                  <a:custGeom>
                    <a:avLst/>
                    <a:gdLst>
                      <a:gd name="T0" fmla="*/ 0 w 19736"/>
                      <a:gd name="T1" fmla="*/ 11 h 21256"/>
                      <a:gd name="T2" fmla="*/ 1 w 19736"/>
                      <a:gd name="T3" fmla="*/ 0 h 21256"/>
                      <a:gd name="T4" fmla="*/ 1 w 19736"/>
                      <a:gd name="T5" fmla="*/ 19 h 21256"/>
                      <a:gd name="T6" fmla="*/ 0 60000 65536"/>
                      <a:gd name="T7" fmla="*/ 0 60000 65536"/>
                      <a:gd name="T8" fmla="*/ 0 60000 65536"/>
                      <a:gd name="T9" fmla="*/ 0 w 19736"/>
                      <a:gd name="T10" fmla="*/ 0 h 21256"/>
                      <a:gd name="T11" fmla="*/ 19736 w 19736"/>
                      <a:gd name="T12" fmla="*/ 21256 h 21256"/>
                    </a:gdLst>
                    <a:ahLst/>
                    <a:cxnLst>
                      <a:cxn ang="T6">
                        <a:pos x="T0" y="T1"/>
                      </a:cxn>
                      <a:cxn ang="T7">
                        <a:pos x="T2" y="T3"/>
                      </a:cxn>
                      <a:cxn ang="T8">
                        <a:pos x="T4" y="T5"/>
                      </a:cxn>
                    </a:cxnLst>
                    <a:rect l="T9" t="T10" r="T11" b="T12"/>
                    <a:pathLst>
                      <a:path w="19736" h="21256" fill="none" extrusionOk="0">
                        <a:moveTo>
                          <a:pt x="0" y="12477"/>
                        </a:moveTo>
                        <a:cubicBezTo>
                          <a:pt x="2906" y="5943"/>
                          <a:pt x="8858" y="1271"/>
                          <a:pt x="15895" y="0"/>
                        </a:cubicBezTo>
                      </a:path>
                      <a:path w="19736" h="21256" stroke="0" extrusionOk="0">
                        <a:moveTo>
                          <a:pt x="0" y="12477"/>
                        </a:moveTo>
                        <a:cubicBezTo>
                          <a:pt x="2906" y="5943"/>
                          <a:pt x="8858" y="1271"/>
                          <a:pt x="15895" y="0"/>
                        </a:cubicBezTo>
                        <a:lnTo>
                          <a:pt x="19736" y="21256"/>
                        </a:lnTo>
                        <a:close/>
                      </a:path>
                    </a:pathLst>
                  </a:custGeom>
                  <a:noFill/>
                  <a:ln w="19050" cap="rnd">
                    <a:solidFill>
                      <a:srgbClr val="00FF00"/>
                    </a:solidFill>
                    <a:round/>
                    <a:headEnd/>
                    <a:tailEnd/>
                  </a:ln>
                </p:spPr>
                <p:txBody>
                  <a:bodyPr wrap="none" anchor="ctr"/>
                  <a:lstStyle/>
                  <a:p>
                    <a:endParaRPr lang="en-GB"/>
                  </a:p>
                </p:txBody>
              </p:sp>
            </p:grpSp>
            <p:grpSp>
              <p:nvGrpSpPr>
                <p:cNvPr id="398405" name="Group 69"/>
                <p:cNvGrpSpPr>
                  <a:grpSpLocks/>
                </p:cNvGrpSpPr>
                <p:nvPr/>
              </p:nvGrpSpPr>
              <p:grpSpPr bwMode="auto">
                <a:xfrm flipV="1">
                  <a:off x="2820" y="2289"/>
                  <a:ext cx="211" cy="639"/>
                  <a:chOff x="2611" y="2176"/>
                  <a:chExt cx="211" cy="639"/>
                </a:xfrm>
              </p:grpSpPr>
              <p:sp>
                <p:nvSpPr>
                  <p:cNvPr id="398406" name="Arc 70"/>
                  <p:cNvSpPr>
                    <a:spLocks/>
                  </p:cNvSpPr>
                  <p:nvPr/>
                </p:nvSpPr>
                <p:spPr bwMode="auto">
                  <a:xfrm>
                    <a:off x="2611" y="2177"/>
                    <a:ext cx="128" cy="638"/>
                  </a:xfrm>
                  <a:custGeom>
                    <a:avLst/>
                    <a:gdLst>
                      <a:gd name="T0" fmla="*/ 0 w 19736"/>
                      <a:gd name="T1" fmla="*/ 11 h 21256"/>
                      <a:gd name="T2" fmla="*/ 1 w 19736"/>
                      <a:gd name="T3" fmla="*/ 0 h 21256"/>
                      <a:gd name="T4" fmla="*/ 1 w 19736"/>
                      <a:gd name="T5" fmla="*/ 19 h 21256"/>
                      <a:gd name="T6" fmla="*/ 0 60000 65536"/>
                      <a:gd name="T7" fmla="*/ 0 60000 65536"/>
                      <a:gd name="T8" fmla="*/ 0 60000 65536"/>
                      <a:gd name="T9" fmla="*/ 0 w 19736"/>
                      <a:gd name="T10" fmla="*/ 0 h 21256"/>
                      <a:gd name="T11" fmla="*/ 19736 w 19736"/>
                      <a:gd name="T12" fmla="*/ 21256 h 21256"/>
                    </a:gdLst>
                    <a:ahLst/>
                    <a:cxnLst>
                      <a:cxn ang="T6">
                        <a:pos x="T0" y="T1"/>
                      </a:cxn>
                      <a:cxn ang="T7">
                        <a:pos x="T2" y="T3"/>
                      </a:cxn>
                      <a:cxn ang="T8">
                        <a:pos x="T4" y="T5"/>
                      </a:cxn>
                    </a:cxnLst>
                    <a:rect l="T9" t="T10" r="T11" b="T12"/>
                    <a:pathLst>
                      <a:path w="19736" h="21256" fill="none" extrusionOk="0">
                        <a:moveTo>
                          <a:pt x="0" y="12477"/>
                        </a:moveTo>
                        <a:cubicBezTo>
                          <a:pt x="2906" y="5943"/>
                          <a:pt x="8858" y="1271"/>
                          <a:pt x="15895" y="0"/>
                        </a:cubicBezTo>
                      </a:path>
                      <a:path w="19736" h="21256" stroke="0" extrusionOk="0">
                        <a:moveTo>
                          <a:pt x="0" y="12477"/>
                        </a:moveTo>
                        <a:cubicBezTo>
                          <a:pt x="2906" y="5943"/>
                          <a:pt x="8858" y="1271"/>
                          <a:pt x="15895" y="0"/>
                        </a:cubicBezTo>
                        <a:lnTo>
                          <a:pt x="19736" y="21256"/>
                        </a:lnTo>
                        <a:close/>
                      </a:path>
                    </a:pathLst>
                  </a:custGeom>
                  <a:noFill/>
                  <a:ln w="19050" cap="rnd">
                    <a:solidFill>
                      <a:srgbClr val="00FF00"/>
                    </a:solidFill>
                    <a:round/>
                    <a:headEnd/>
                    <a:tailEnd/>
                  </a:ln>
                </p:spPr>
                <p:txBody>
                  <a:bodyPr wrap="none" anchor="ctr"/>
                  <a:lstStyle/>
                  <a:p>
                    <a:endParaRPr lang="en-GB"/>
                  </a:p>
                </p:txBody>
              </p:sp>
              <p:sp>
                <p:nvSpPr>
                  <p:cNvPr id="398407" name="Arc 71"/>
                  <p:cNvSpPr>
                    <a:spLocks/>
                  </p:cNvSpPr>
                  <p:nvPr/>
                </p:nvSpPr>
                <p:spPr bwMode="auto">
                  <a:xfrm flipH="1">
                    <a:off x="2694" y="2176"/>
                    <a:ext cx="128" cy="638"/>
                  </a:xfrm>
                  <a:custGeom>
                    <a:avLst/>
                    <a:gdLst>
                      <a:gd name="T0" fmla="*/ 0 w 19736"/>
                      <a:gd name="T1" fmla="*/ 11 h 21256"/>
                      <a:gd name="T2" fmla="*/ 1 w 19736"/>
                      <a:gd name="T3" fmla="*/ 0 h 21256"/>
                      <a:gd name="T4" fmla="*/ 1 w 19736"/>
                      <a:gd name="T5" fmla="*/ 19 h 21256"/>
                      <a:gd name="T6" fmla="*/ 0 60000 65536"/>
                      <a:gd name="T7" fmla="*/ 0 60000 65536"/>
                      <a:gd name="T8" fmla="*/ 0 60000 65536"/>
                      <a:gd name="T9" fmla="*/ 0 w 19736"/>
                      <a:gd name="T10" fmla="*/ 0 h 21256"/>
                      <a:gd name="T11" fmla="*/ 19736 w 19736"/>
                      <a:gd name="T12" fmla="*/ 21256 h 21256"/>
                    </a:gdLst>
                    <a:ahLst/>
                    <a:cxnLst>
                      <a:cxn ang="T6">
                        <a:pos x="T0" y="T1"/>
                      </a:cxn>
                      <a:cxn ang="T7">
                        <a:pos x="T2" y="T3"/>
                      </a:cxn>
                      <a:cxn ang="T8">
                        <a:pos x="T4" y="T5"/>
                      </a:cxn>
                    </a:cxnLst>
                    <a:rect l="T9" t="T10" r="T11" b="T12"/>
                    <a:pathLst>
                      <a:path w="19736" h="21256" fill="none" extrusionOk="0">
                        <a:moveTo>
                          <a:pt x="0" y="12477"/>
                        </a:moveTo>
                        <a:cubicBezTo>
                          <a:pt x="2906" y="5943"/>
                          <a:pt x="8858" y="1271"/>
                          <a:pt x="15895" y="0"/>
                        </a:cubicBezTo>
                      </a:path>
                      <a:path w="19736" h="21256" stroke="0" extrusionOk="0">
                        <a:moveTo>
                          <a:pt x="0" y="12477"/>
                        </a:moveTo>
                        <a:cubicBezTo>
                          <a:pt x="2906" y="5943"/>
                          <a:pt x="8858" y="1271"/>
                          <a:pt x="15895" y="0"/>
                        </a:cubicBezTo>
                        <a:lnTo>
                          <a:pt x="19736" y="21256"/>
                        </a:lnTo>
                        <a:close/>
                      </a:path>
                    </a:pathLst>
                  </a:custGeom>
                  <a:noFill/>
                  <a:ln w="19050" cap="rnd">
                    <a:solidFill>
                      <a:srgbClr val="00FF00"/>
                    </a:solidFill>
                    <a:round/>
                    <a:headEnd/>
                    <a:tailEnd/>
                  </a:ln>
                </p:spPr>
                <p:txBody>
                  <a:bodyPr wrap="none" anchor="ctr"/>
                  <a:lstStyle/>
                  <a:p>
                    <a:endParaRPr lang="en-GB"/>
                  </a:p>
                </p:txBody>
              </p:sp>
            </p:grpSp>
          </p:grpSp>
          <p:grpSp>
            <p:nvGrpSpPr>
              <p:cNvPr id="398397" name="Group 72"/>
              <p:cNvGrpSpPr>
                <a:grpSpLocks/>
              </p:cNvGrpSpPr>
              <p:nvPr/>
            </p:nvGrpSpPr>
            <p:grpSpPr bwMode="auto">
              <a:xfrm>
                <a:off x="3899" y="2452"/>
                <a:ext cx="316" cy="218"/>
                <a:chOff x="2611" y="2176"/>
                <a:chExt cx="420" cy="752"/>
              </a:xfrm>
            </p:grpSpPr>
            <p:grpSp>
              <p:nvGrpSpPr>
                <p:cNvPr id="398398" name="Group 73"/>
                <p:cNvGrpSpPr>
                  <a:grpSpLocks/>
                </p:cNvGrpSpPr>
                <p:nvPr/>
              </p:nvGrpSpPr>
              <p:grpSpPr bwMode="auto">
                <a:xfrm>
                  <a:off x="2611" y="2176"/>
                  <a:ext cx="211" cy="639"/>
                  <a:chOff x="2611" y="2176"/>
                  <a:chExt cx="211" cy="639"/>
                </a:xfrm>
              </p:grpSpPr>
              <p:sp>
                <p:nvSpPr>
                  <p:cNvPr id="398402" name="Arc 74"/>
                  <p:cNvSpPr>
                    <a:spLocks/>
                  </p:cNvSpPr>
                  <p:nvPr/>
                </p:nvSpPr>
                <p:spPr bwMode="auto">
                  <a:xfrm>
                    <a:off x="2611" y="2177"/>
                    <a:ext cx="128" cy="638"/>
                  </a:xfrm>
                  <a:custGeom>
                    <a:avLst/>
                    <a:gdLst>
                      <a:gd name="T0" fmla="*/ 0 w 19736"/>
                      <a:gd name="T1" fmla="*/ 11 h 21256"/>
                      <a:gd name="T2" fmla="*/ 1 w 19736"/>
                      <a:gd name="T3" fmla="*/ 0 h 21256"/>
                      <a:gd name="T4" fmla="*/ 1 w 19736"/>
                      <a:gd name="T5" fmla="*/ 19 h 21256"/>
                      <a:gd name="T6" fmla="*/ 0 60000 65536"/>
                      <a:gd name="T7" fmla="*/ 0 60000 65536"/>
                      <a:gd name="T8" fmla="*/ 0 60000 65536"/>
                      <a:gd name="T9" fmla="*/ 0 w 19736"/>
                      <a:gd name="T10" fmla="*/ 0 h 21256"/>
                      <a:gd name="T11" fmla="*/ 19736 w 19736"/>
                      <a:gd name="T12" fmla="*/ 21256 h 21256"/>
                    </a:gdLst>
                    <a:ahLst/>
                    <a:cxnLst>
                      <a:cxn ang="T6">
                        <a:pos x="T0" y="T1"/>
                      </a:cxn>
                      <a:cxn ang="T7">
                        <a:pos x="T2" y="T3"/>
                      </a:cxn>
                      <a:cxn ang="T8">
                        <a:pos x="T4" y="T5"/>
                      </a:cxn>
                    </a:cxnLst>
                    <a:rect l="T9" t="T10" r="T11" b="T12"/>
                    <a:pathLst>
                      <a:path w="19736" h="21256" fill="none" extrusionOk="0">
                        <a:moveTo>
                          <a:pt x="0" y="12477"/>
                        </a:moveTo>
                        <a:cubicBezTo>
                          <a:pt x="2906" y="5943"/>
                          <a:pt x="8858" y="1271"/>
                          <a:pt x="15895" y="0"/>
                        </a:cubicBezTo>
                      </a:path>
                      <a:path w="19736" h="21256" stroke="0" extrusionOk="0">
                        <a:moveTo>
                          <a:pt x="0" y="12477"/>
                        </a:moveTo>
                        <a:cubicBezTo>
                          <a:pt x="2906" y="5943"/>
                          <a:pt x="8858" y="1271"/>
                          <a:pt x="15895" y="0"/>
                        </a:cubicBezTo>
                        <a:lnTo>
                          <a:pt x="19736" y="21256"/>
                        </a:lnTo>
                        <a:close/>
                      </a:path>
                    </a:pathLst>
                  </a:custGeom>
                  <a:noFill/>
                  <a:ln w="19050" cap="rnd">
                    <a:solidFill>
                      <a:srgbClr val="00FF00"/>
                    </a:solidFill>
                    <a:round/>
                    <a:headEnd/>
                    <a:tailEnd/>
                  </a:ln>
                </p:spPr>
                <p:txBody>
                  <a:bodyPr wrap="none" anchor="ctr"/>
                  <a:lstStyle/>
                  <a:p>
                    <a:endParaRPr lang="en-GB"/>
                  </a:p>
                </p:txBody>
              </p:sp>
              <p:sp>
                <p:nvSpPr>
                  <p:cNvPr id="398403" name="Arc 75"/>
                  <p:cNvSpPr>
                    <a:spLocks/>
                  </p:cNvSpPr>
                  <p:nvPr/>
                </p:nvSpPr>
                <p:spPr bwMode="auto">
                  <a:xfrm flipH="1">
                    <a:off x="2694" y="2176"/>
                    <a:ext cx="128" cy="638"/>
                  </a:xfrm>
                  <a:custGeom>
                    <a:avLst/>
                    <a:gdLst>
                      <a:gd name="T0" fmla="*/ 0 w 19736"/>
                      <a:gd name="T1" fmla="*/ 11 h 21256"/>
                      <a:gd name="T2" fmla="*/ 1 w 19736"/>
                      <a:gd name="T3" fmla="*/ 0 h 21256"/>
                      <a:gd name="T4" fmla="*/ 1 w 19736"/>
                      <a:gd name="T5" fmla="*/ 19 h 21256"/>
                      <a:gd name="T6" fmla="*/ 0 60000 65536"/>
                      <a:gd name="T7" fmla="*/ 0 60000 65536"/>
                      <a:gd name="T8" fmla="*/ 0 60000 65536"/>
                      <a:gd name="T9" fmla="*/ 0 w 19736"/>
                      <a:gd name="T10" fmla="*/ 0 h 21256"/>
                      <a:gd name="T11" fmla="*/ 19736 w 19736"/>
                      <a:gd name="T12" fmla="*/ 21256 h 21256"/>
                    </a:gdLst>
                    <a:ahLst/>
                    <a:cxnLst>
                      <a:cxn ang="T6">
                        <a:pos x="T0" y="T1"/>
                      </a:cxn>
                      <a:cxn ang="T7">
                        <a:pos x="T2" y="T3"/>
                      </a:cxn>
                      <a:cxn ang="T8">
                        <a:pos x="T4" y="T5"/>
                      </a:cxn>
                    </a:cxnLst>
                    <a:rect l="T9" t="T10" r="T11" b="T12"/>
                    <a:pathLst>
                      <a:path w="19736" h="21256" fill="none" extrusionOk="0">
                        <a:moveTo>
                          <a:pt x="0" y="12477"/>
                        </a:moveTo>
                        <a:cubicBezTo>
                          <a:pt x="2906" y="5943"/>
                          <a:pt x="8858" y="1271"/>
                          <a:pt x="15895" y="0"/>
                        </a:cubicBezTo>
                      </a:path>
                      <a:path w="19736" h="21256" stroke="0" extrusionOk="0">
                        <a:moveTo>
                          <a:pt x="0" y="12477"/>
                        </a:moveTo>
                        <a:cubicBezTo>
                          <a:pt x="2906" y="5943"/>
                          <a:pt x="8858" y="1271"/>
                          <a:pt x="15895" y="0"/>
                        </a:cubicBezTo>
                        <a:lnTo>
                          <a:pt x="19736" y="21256"/>
                        </a:lnTo>
                        <a:close/>
                      </a:path>
                    </a:pathLst>
                  </a:custGeom>
                  <a:noFill/>
                  <a:ln w="19050" cap="rnd">
                    <a:solidFill>
                      <a:srgbClr val="00FF00"/>
                    </a:solidFill>
                    <a:round/>
                    <a:headEnd/>
                    <a:tailEnd/>
                  </a:ln>
                </p:spPr>
                <p:txBody>
                  <a:bodyPr wrap="none" anchor="ctr"/>
                  <a:lstStyle/>
                  <a:p>
                    <a:endParaRPr lang="en-GB"/>
                  </a:p>
                </p:txBody>
              </p:sp>
            </p:grpSp>
            <p:grpSp>
              <p:nvGrpSpPr>
                <p:cNvPr id="398399" name="Group 76"/>
                <p:cNvGrpSpPr>
                  <a:grpSpLocks/>
                </p:cNvGrpSpPr>
                <p:nvPr/>
              </p:nvGrpSpPr>
              <p:grpSpPr bwMode="auto">
                <a:xfrm flipV="1">
                  <a:off x="2820" y="2289"/>
                  <a:ext cx="211" cy="639"/>
                  <a:chOff x="2611" y="2176"/>
                  <a:chExt cx="211" cy="639"/>
                </a:xfrm>
              </p:grpSpPr>
              <p:sp>
                <p:nvSpPr>
                  <p:cNvPr id="398400" name="Arc 77"/>
                  <p:cNvSpPr>
                    <a:spLocks/>
                  </p:cNvSpPr>
                  <p:nvPr/>
                </p:nvSpPr>
                <p:spPr bwMode="auto">
                  <a:xfrm>
                    <a:off x="2611" y="2177"/>
                    <a:ext cx="128" cy="638"/>
                  </a:xfrm>
                  <a:custGeom>
                    <a:avLst/>
                    <a:gdLst>
                      <a:gd name="T0" fmla="*/ 0 w 19736"/>
                      <a:gd name="T1" fmla="*/ 11 h 21256"/>
                      <a:gd name="T2" fmla="*/ 1 w 19736"/>
                      <a:gd name="T3" fmla="*/ 0 h 21256"/>
                      <a:gd name="T4" fmla="*/ 1 w 19736"/>
                      <a:gd name="T5" fmla="*/ 19 h 21256"/>
                      <a:gd name="T6" fmla="*/ 0 60000 65536"/>
                      <a:gd name="T7" fmla="*/ 0 60000 65536"/>
                      <a:gd name="T8" fmla="*/ 0 60000 65536"/>
                      <a:gd name="T9" fmla="*/ 0 w 19736"/>
                      <a:gd name="T10" fmla="*/ 0 h 21256"/>
                      <a:gd name="T11" fmla="*/ 19736 w 19736"/>
                      <a:gd name="T12" fmla="*/ 21256 h 21256"/>
                    </a:gdLst>
                    <a:ahLst/>
                    <a:cxnLst>
                      <a:cxn ang="T6">
                        <a:pos x="T0" y="T1"/>
                      </a:cxn>
                      <a:cxn ang="T7">
                        <a:pos x="T2" y="T3"/>
                      </a:cxn>
                      <a:cxn ang="T8">
                        <a:pos x="T4" y="T5"/>
                      </a:cxn>
                    </a:cxnLst>
                    <a:rect l="T9" t="T10" r="T11" b="T12"/>
                    <a:pathLst>
                      <a:path w="19736" h="21256" fill="none" extrusionOk="0">
                        <a:moveTo>
                          <a:pt x="0" y="12477"/>
                        </a:moveTo>
                        <a:cubicBezTo>
                          <a:pt x="2906" y="5943"/>
                          <a:pt x="8858" y="1271"/>
                          <a:pt x="15895" y="0"/>
                        </a:cubicBezTo>
                      </a:path>
                      <a:path w="19736" h="21256" stroke="0" extrusionOk="0">
                        <a:moveTo>
                          <a:pt x="0" y="12477"/>
                        </a:moveTo>
                        <a:cubicBezTo>
                          <a:pt x="2906" y="5943"/>
                          <a:pt x="8858" y="1271"/>
                          <a:pt x="15895" y="0"/>
                        </a:cubicBezTo>
                        <a:lnTo>
                          <a:pt x="19736" y="21256"/>
                        </a:lnTo>
                        <a:close/>
                      </a:path>
                    </a:pathLst>
                  </a:custGeom>
                  <a:noFill/>
                  <a:ln w="19050" cap="rnd">
                    <a:solidFill>
                      <a:srgbClr val="00FF00"/>
                    </a:solidFill>
                    <a:round/>
                    <a:headEnd/>
                    <a:tailEnd/>
                  </a:ln>
                </p:spPr>
                <p:txBody>
                  <a:bodyPr wrap="none" anchor="ctr"/>
                  <a:lstStyle/>
                  <a:p>
                    <a:endParaRPr lang="en-GB"/>
                  </a:p>
                </p:txBody>
              </p:sp>
              <p:sp>
                <p:nvSpPr>
                  <p:cNvPr id="398401" name="Arc 78"/>
                  <p:cNvSpPr>
                    <a:spLocks/>
                  </p:cNvSpPr>
                  <p:nvPr/>
                </p:nvSpPr>
                <p:spPr bwMode="auto">
                  <a:xfrm flipH="1">
                    <a:off x="2694" y="2176"/>
                    <a:ext cx="128" cy="638"/>
                  </a:xfrm>
                  <a:custGeom>
                    <a:avLst/>
                    <a:gdLst>
                      <a:gd name="T0" fmla="*/ 0 w 19736"/>
                      <a:gd name="T1" fmla="*/ 11 h 21256"/>
                      <a:gd name="T2" fmla="*/ 1 w 19736"/>
                      <a:gd name="T3" fmla="*/ 0 h 21256"/>
                      <a:gd name="T4" fmla="*/ 1 w 19736"/>
                      <a:gd name="T5" fmla="*/ 19 h 21256"/>
                      <a:gd name="T6" fmla="*/ 0 60000 65536"/>
                      <a:gd name="T7" fmla="*/ 0 60000 65536"/>
                      <a:gd name="T8" fmla="*/ 0 60000 65536"/>
                      <a:gd name="T9" fmla="*/ 0 w 19736"/>
                      <a:gd name="T10" fmla="*/ 0 h 21256"/>
                      <a:gd name="T11" fmla="*/ 19736 w 19736"/>
                      <a:gd name="T12" fmla="*/ 21256 h 21256"/>
                    </a:gdLst>
                    <a:ahLst/>
                    <a:cxnLst>
                      <a:cxn ang="T6">
                        <a:pos x="T0" y="T1"/>
                      </a:cxn>
                      <a:cxn ang="T7">
                        <a:pos x="T2" y="T3"/>
                      </a:cxn>
                      <a:cxn ang="T8">
                        <a:pos x="T4" y="T5"/>
                      </a:cxn>
                    </a:cxnLst>
                    <a:rect l="T9" t="T10" r="T11" b="T12"/>
                    <a:pathLst>
                      <a:path w="19736" h="21256" fill="none" extrusionOk="0">
                        <a:moveTo>
                          <a:pt x="0" y="12477"/>
                        </a:moveTo>
                        <a:cubicBezTo>
                          <a:pt x="2906" y="5943"/>
                          <a:pt x="8858" y="1271"/>
                          <a:pt x="15895" y="0"/>
                        </a:cubicBezTo>
                      </a:path>
                      <a:path w="19736" h="21256" stroke="0" extrusionOk="0">
                        <a:moveTo>
                          <a:pt x="0" y="12477"/>
                        </a:moveTo>
                        <a:cubicBezTo>
                          <a:pt x="2906" y="5943"/>
                          <a:pt x="8858" y="1271"/>
                          <a:pt x="15895" y="0"/>
                        </a:cubicBezTo>
                        <a:lnTo>
                          <a:pt x="19736" y="21256"/>
                        </a:lnTo>
                        <a:close/>
                      </a:path>
                    </a:pathLst>
                  </a:custGeom>
                  <a:noFill/>
                  <a:ln w="19050" cap="rnd">
                    <a:solidFill>
                      <a:srgbClr val="00FF00"/>
                    </a:solidFill>
                    <a:round/>
                    <a:headEnd/>
                    <a:tailEnd/>
                  </a:ln>
                </p:spPr>
                <p:txBody>
                  <a:bodyPr wrap="none" anchor="ctr"/>
                  <a:lstStyle/>
                  <a:p>
                    <a:endParaRPr lang="en-GB"/>
                  </a:p>
                </p:txBody>
              </p:sp>
            </p:grpSp>
          </p:grpSp>
        </p:grpSp>
        <p:grpSp>
          <p:nvGrpSpPr>
            <p:cNvPr id="398351" name="Group 79"/>
            <p:cNvGrpSpPr>
              <a:grpSpLocks/>
            </p:cNvGrpSpPr>
            <p:nvPr/>
          </p:nvGrpSpPr>
          <p:grpSpPr bwMode="auto">
            <a:xfrm flipV="1">
              <a:off x="4352" y="2828"/>
              <a:ext cx="911" cy="618"/>
              <a:chOff x="1714" y="1556"/>
              <a:chExt cx="2501" cy="1962"/>
            </a:xfrm>
          </p:grpSpPr>
          <p:grpSp>
            <p:nvGrpSpPr>
              <p:cNvPr id="398352" name="Group 80"/>
              <p:cNvGrpSpPr>
                <a:grpSpLocks/>
              </p:cNvGrpSpPr>
              <p:nvPr/>
            </p:nvGrpSpPr>
            <p:grpSpPr bwMode="auto">
              <a:xfrm>
                <a:off x="1714" y="1556"/>
                <a:ext cx="438" cy="1962"/>
                <a:chOff x="1714" y="1556"/>
                <a:chExt cx="402" cy="1962"/>
              </a:xfrm>
            </p:grpSpPr>
            <p:sp>
              <p:nvSpPr>
                <p:cNvPr id="398388" name="Arc 81"/>
                <p:cNvSpPr>
                  <a:spLocks/>
                </p:cNvSpPr>
                <p:nvPr/>
              </p:nvSpPr>
              <p:spPr bwMode="auto">
                <a:xfrm>
                  <a:off x="1824" y="1556"/>
                  <a:ext cx="91" cy="977"/>
                </a:xfrm>
                <a:custGeom>
                  <a:avLst/>
                  <a:gdLst>
                    <a:gd name="T0" fmla="*/ 0 w 22096"/>
                    <a:gd name="T1" fmla="*/ 0 h 21600"/>
                    <a:gd name="T2" fmla="*/ 0 w 22096"/>
                    <a:gd name="T3" fmla="*/ 44 h 21600"/>
                    <a:gd name="T4" fmla="*/ 0 w 22096"/>
                    <a:gd name="T5" fmla="*/ 44 h 21600"/>
                    <a:gd name="T6" fmla="*/ 0 60000 65536"/>
                    <a:gd name="T7" fmla="*/ 0 60000 65536"/>
                    <a:gd name="T8" fmla="*/ 0 60000 65536"/>
                    <a:gd name="T9" fmla="*/ 0 w 22096"/>
                    <a:gd name="T10" fmla="*/ 0 h 21600"/>
                    <a:gd name="T11" fmla="*/ 22096 w 22096"/>
                    <a:gd name="T12" fmla="*/ 21600 h 21600"/>
                  </a:gdLst>
                  <a:ahLst/>
                  <a:cxnLst>
                    <a:cxn ang="T6">
                      <a:pos x="T0" y="T1"/>
                    </a:cxn>
                    <a:cxn ang="T7">
                      <a:pos x="T2" y="T3"/>
                    </a:cxn>
                    <a:cxn ang="T8">
                      <a:pos x="T4" y="T5"/>
                    </a:cxn>
                  </a:cxnLst>
                  <a:rect l="T9" t="T10" r="T11" b="T12"/>
                  <a:pathLst>
                    <a:path w="22096" h="21600" fill="none" extrusionOk="0">
                      <a:moveTo>
                        <a:pt x="-1" y="5"/>
                      </a:moveTo>
                      <a:cubicBezTo>
                        <a:pt x="165" y="1"/>
                        <a:pt x="330" y="-1"/>
                        <a:pt x="496" y="0"/>
                      </a:cubicBezTo>
                      <a:cubicBezTo>
                        <a:pt x="12425" y="0"/>
                        <a:pt x="22096" y="9670"/>
                        <a:pt x="22096" y="21600"/>
                      </a:cubicBezTo>
                    </a:path>
                    <a:path w="22096" h="21600" stroke="0" extrusionOk="0">
                      <a:moveTo>
                        <a:pt x="-1" y="5"/>
                      </a:moveTo>
                      <a:cubicBezTo>
                        <a:pt x="165" y="1"/>
                        <a:pt x="330" y="-1"/>
                        <a:pt x="496" y="0"/>
                      </a:cubicBezTo>
                      <a:cubicBezTo>
                        <a:pt x="12425" y="0"/>
                        <a:pt x="22096" y="9670"/>
                        <a:pt x="22096" y="21600"/>
                      </a:cubicBezTo>
                      <a:lnTo>
                        <a:pt x="496" y="21600"/>
                      </a:lnTo>
                      <a:close/>
                    </a:path>
                  </a:pathLst>
                </a:custGeom>
                <a:noFill/>
                <a:ln w="19050" cap="rnd">
                  <a:solidFill>
                    <a:srgbClr val="FF00FF"/>
                  </a:solidFill>
                  <a:round/>
                  <a:headEnd/>
                  <a:tailEnd/>
                </a:ln>
              </p:spPr>
              <p:txBody>
                <a:bodyPr wrap="none" anchor="ctr"/>
                <a:lstStyle/>
                <a:p>
                  <a:endParaRPr lang="en-GB"/>
                </a:p>
              </p:txBody>
            </p:sp>
            <p:sp>
              <p:nvSpPr>
                <p:cNvPr id="398389" name="Arc 82"/>
                <p:cNvSpPr>
                  <a:spLocks/>
                </p:cNvSpPr>
                <p:nvPr/>
              </p:nvSpPr>
              <p:spPr bwMode="auto">
                <a:xfrm>
                  <a:off x="1714" y="1556"/>
                  <a:ext cx="112" cy="977"/>
                </a:xfrm>
                <a:custGeom>
                  <a:avLst/>
                  <a:gdLst>
                    <a:gd name="T0" fmla="*/ 0 w 21600"/>
                    <a:gd name="T1" fmla="*/ 44 h 21596"/>
                    <a:gd name="T2" fmla="*/ 1 w 21600"/>
                    <a:gd name="T3" fmla="*/ 0 h 21596"/>
                    <a:gd name="T4" fmla="*/ 1 w 21600"/>
                    <a:gd name="T5" fmla="*/ 44 h 21596"/>
                    <a:gd name="T6" fmla="*/ 0 60000 65536"/>
                    <a:gd name="T7" fmla="*/ 0 60000 65536"/>
                    <a:gd name="T8" fmla="*/ 0 60000 65536"/>
                    <a:gd name="T9" fmla="*/ 0 w 21600"/>
                    <a:gd name="T10" fmla="*/ 0 h 21596"/>
                    <a:gd name="T11" fmla="*/ 21600 w 21600"/>
                    <a:gd name="T12" fmla="*/ 21596 h 21596"/>
                  </a:gdLst>
                  <a:ahLst/>
                  <a:cxnLst>
                    <a:cxn ang="T6">
                      <a:pos x="T0" y="T1"/>
                    </a:cxn>
                    <a:cxn ang="T7">
                      <a:pos x="T2" y="T3"/>
                    </a:cxn>
                    <a:cxn ang="T8">
                      <a:pos x="T4" y="T5"/>
                    </a:cxn>
                  </a:cxnLst>
                  <a:rect l="T9" t="T10" r="T11" b="T12"/>
                  <a:pathLst>
                    <a:path w="21600" h="21596" fill="none" extrusionOk="0">
                      <a:moveTo>
                        <a:pt x="0" y="21596"/>
                      </a:moveTo>
                      <a:cubicBezTo>
                        <a:pt x="0" y="9822"/>
                        <a:pt x="9428" y="217"/>
                        <a:pt x="21199" y="-1"/>
                      </a:cubicBezTo>
                    </a:path>
                    <a:path w="21600" h="21596" stroke="0" extrusionOk="0">
                      <a:moveTo>
                        <a:pt x="0" y="21596"/>
                      </a:moveTo>
                      <a:cubicBezTo>
                        <a:pt x="0" y="9822"/>
                        <a:pt x="9428" y="217"/>
                        <a:pt x="21199" y="-1"/>
                      </a:cubicBezTo>
                      <a:lnTo>
                        <a:pt x="21600" y="21596"/>
                      </a:lnTo>
                      <a:close/>
                    </a:path>
                  </a:pathLst>
                </a:custGeom>
                <a:noFill/>
                <a:ln w="19050" cap="rnd">
                  <a:solidFill>
                    <a:srgbClr val="FF00FF"/>
                  </a:solidFill>
                  <a:round/>
                  <a:headEnd/>
                  <a:tailEnd/>
                </a:ln>
              </p:spPr>
              <p:txBody>
                <a:bodyPr wrap="none" anchor="ctr"/>
                <a:lstStyle/>
                <a:p>
                  <a:endParaRPr lang="en-GB"/>
                </a:p>
              </p:txBody>
            </p:sp>
            <p:sp>
              <p:nvSpPr>
                <p:cNvPr id="398390" name="Arc 83"/>
                <p:cNvSpPr>
                  <a:spLocks/>
                </p:cNvSpPr>
                <p:nvPr/>
              </p:nvSpPr>
              <p:spPr bwMode="auto">
                <a:xfrm rot="10800000">
                  <a:off x="2025" y="2541"/>
                  <a:ext cx="91" cy="977"/>
                </a:xfrm>
                <a:custGeom>
                  <a:avLst/>
                  <a:gdLst>
                    <a:gd name="T0" fmla="*/ 0 w 21600"/>
                    <a:gd name="T1" fmla="*/ 44 h 21594"/>
                    <a:gd name="T2" fmla="*/ 0 w 21600"/>
                    <a:gd name="T3" fmla="*/ 0 h 21594"/>
                    <a:gd name="T4" fmla="*/ 0 w 21600"/>
                    <a:gd name="T5" fmla="*/ 44 h 21594"/>
                    <a:gd name="T6" fmla="*/ 0 60000 65536"/>
                    <a:gd name="T7" fmla="*/ 0 60000 65536"/>
                    <a:gd name="T8" fmla="*/ 0 60000 65536"/>
                    <a:gd name="T9" fmla="*/ 0 w 21600"/>
                    <a:gd name="T10" fmla="*/ 0 h 21594"/>
                    <a:gd name="T11" fmla="*/ 21600 w 21600"/>
                    <a:gd name="T12" fmla="*/ 21594 h 21594"/>
                  </a:gdLst>
                  <a:ahLst/>
                  <a:cxnLst>
                    <a:cxn ang="T6">
                      <a:pos x="T0" y="T1"/>
                    </a:cxn>
                    <a:cxn ang="T7">
                      <a:pos x="T2" y="T3"/>
                    </a:cxn>
                    <a:cxn ang="T8">
                      <a:pos x="T4" y="T5"/>
                    </a:cxn>
                  </a:cxnLst>
                  <a:rect l="T9" t="T10" r="T11" b="T12"/>
                  <a:pathLst>
                    <a:path w="21600" h="21594" fill="none" extrusionOk="0">
                      <a:moveTo>
                        <a:pt x="0" y="21594"/>
                      </a:moveTo>
                      <a:cubicBezTo>
                        <a:pt x="0" y="9857"/>
                        <a:pt x="9370" y="269"/>
                        <a:pt x="21103" y="-1"/>
                      </a:cubicBezTo>
                    </a:path>
                    <a:path w="21600" h="21594" stroke="0" extrusionOk="0">
                      <a:moveTo>
                        <a:pt x="0" y="21594"/>
                      </a:moveTo>
                      <a:cubicBezTo>
                        <a:pt x="0" y="9857"/>
                        <a:pt x="9370" y="269"/>
                        <a:pt x="21103" y="-1"/>
                      </a:cubicBezTo>
                      <a:lnTo>
                        <a:pt x="21600" y="21594"/>
                      </a:lnTo>
                      <a:close/>
                    </a:path>
                  </a:pathLst>
                </a:custGeom>
                <a:noFill/>
                <a:ln w="19050" cap="rnd">
                  <a:solidFill>
                    <a:srgbClr val="FF00FF"/>
                  </a:solidFill>
                  <a:round/>
                  <a:headEnd/>
                  <a:tailEnd/>
                </a:ln>
              </p:spPr>
              <p:txBody>
                <a:bodyPr wrap="none" anchor="ctr"/>
                <a:lstStyle/>
                <a:p>
                  <a:endParaRPr lang="en-GB"/>
                </a:p>
              </p:txBody>
            </p:sp>
            <p:sp>
              <p:nvSpPr>
                <p:cNvPr id="398391" name="Arc 84"/>
                <p:cNvSpPr>
                  <a:spLocks/>
                </p:cNvSpPr>
                <p:nvPr/>
              </p:nvSpPr>
              <p:spPr bwMode="auto">
                <a:xfrm rot="10800000">
                  <a:off x="1915" y="2541"/>
                  <a:ext cx="112" cy="977"/>
                </a:xfrm>
                <a:custGeom>
                  <a:avLst/>
                  <a:gdLst>
                    <a:gd name="T0" fmla="*/ 0 w 21600"/>
                    <a:gd name="T1" fmla="*/ 0 h 21600"/>
                    <a:gd name="T2" fmla="*/ 1 w 21600"/>
                    <a:gd name="T3" fmla="*/ 44 h 21600"/>
                    <a:gd name="T4" fmla="*/ 0 w 21600"/>
                    <a:gd name="T5" fmla="*/ 4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cap="rnd">
                  <a:solidFill>
                    <a:srgbClr val="FF00FF"/>
                  </a:solidFill>
                  <a:round/>
                  <a:headEnd/>
                  <a:tailEnd/>
                </a:ln>
              </p:spPr>
              <p:txBody>
                <a:bodyPr wrap="none" anchor="ctr"/>
                <a:lstStyle/>
                <a:p>
                  <a:endParaRPr lang="en-GB"/>
                </a:p>
              </p:txBody>
            </p:sp>
          </p:grpSp>
          <p:grpSp>
            <p:nvGrpSpPr>
              <p:cNvPr id="398353" name="Group 85"/>
              <p:cNvGrpSpPr>
                <a:grpSpLocks/>
              </p:cNvGrpSpPr>
              <p:nvPr/>
            </p:nvGrpSpPr>
            <p:grpSpPr bwMode="auto">
              <a:xfrm>
                <a:off x="2156" y="2008"/>
                <a:ext cx="444" cy="1089"/>
                <a:chOff x="2156" y="2008"/>
                <a:chExt cx="444" cy="1089"/>
              </a:xfrm>
            </p:grpSpPr>
            <p:grpSp>
              <p:nvGrpSpPr>
                <p:cNvPr id="398382" name="Group 86"/>
                <p:cNvGrpSpPr>
                  <a:grpSpLocks/>
                </p:cNvGrpSpPr>
                <p:nvPr/>
              </p:nvGrpSpPr>
              <p:grpSpPr bwMode="auto">
                <a:xfrm>
                  <a:off x="2156" y="2008"/>
                  <a:ext cx="222" cy="540"/>
                  <a:chOff x="2163" y="1997"/>
                  <a:chExt cx="208" cy="540"/>
                </a:xfrm>
              </p:grpSpPr>
              <p:sp>
                <p:nvSpPr>
                  <p:cNvPr id="398386" name="Arc 87"/>
                  <p:cNvSpPr>
                    <a:spLocks/>
                  </p:cNvSpPr>
                  <p:nvPr/>
                </p:nvSpPr>
                <p:spPr bwMode="auto">
                  <a:xfrm flipH="1">
                    <a:off x="2259" y="1997"/>
                    <a:ext cx="112" cy="540"/>
                  </a:xfrm>
                  <a:custGeom>
                    <a:avLst/>
                    <a:gdLst>
                      <a:gd name="T0" fmla="*/ 0 w 21600"/>
                      <a:gd name="T1" fmla="*/ 14 h 21534"/>
                      <a:gd name="T2" fmla="*/ 1 w 21600"/>
                      <a:gd name="T3" fmla="*/ 0 h 21534"/>
                      <a:gd name="T4" fmla="*/ 1 w 21600"/>
                      <a:gd name="T5" fmla="*/ 14 h 21534"/>
                      <a:gd name="T6" fmla="*/ 0 60000 65536"/>
                      <a:gd name="T7" fmla="*/ 0 60000 65536"/>
                      <a:gd name="T8" fmla="*/ 0 60000 65536"/>
                      <a:gd name="T9" fmla="*/ 0 w 21600"/>
                      <a:gd name="T10" fmla="*/ 0 h 21534"/>
                      <a:gd name="T11" fmla="*/ 21600 w 21600"/>
                      <a:gd name="T12" fmla="*/ 21534 h 21534"/>
                    </a:gdLst>
                    <a:ahLst/>
                    <a:cxnLst>
                      <a:cxn ang="T6">
                        <a:pos x="T0" y="T1"/>
                      </a:cxn>
                      <a:cxn ang="T7">
                        <a:pos x="T2" y="T3"/>
                      </a:cxn>
                      <a:cxn ang="T8">
                        <a:pos x="T4" y="T5"/>
                      </a:cxn>
                    </a:cxnLst>
                    <a:rect l="T9" t="T10" r="T11" b="T12"/>
                    <a:pathLst>
                      <a:path w="21600" h="21534" fill="none" extrusionOk="0">
                        <a:moveTo>
                          <a:pt x="0" y="21534"/>
                        </a:moveTo>
                        <a:cubicBezTo>
                          <a:pt x="0" y="10260"/>
                          <a:pt x="8669" y="883"/>
                          <a:pt x="19908" y="0"/>
                        </a:cubicBezTo>
                      </a:path>
                      <a:path w="21600" h="21534" stroke="0" extrusionOk="0">
                        <a:moveTo>
                          <a:pt x="0" y="21534"/>
                        </a:moveTo>
                        <a:cubicBezTo>
                          <a:pt x="0" y="10260"/>
                          <a:pt x="8669" y="883"/>
                          <a:pt x="19908" y="0"/>
                        </a:cubicBezTo>
                        <a:lnTo>
                          <a:pt x="21600" y="21534"/>
                        </a:lnTo>
                        <a:close/>
                      </a:path>
                    </a:pathLst>
                  </a:custGeom>
                  <a:noFill/>
                  <a:ln w="19050" cap="rnd">
                    <a:solidFill>
                      <a:srgbClr val="FF00FF"/>
                    </a:solidFill>
                    <a:round/>
                    <a:headEnd/>
                    <a:tailEnd/>
                  </a:ln>
                </p:spPr>
                <p:txBody>
                  <a:bodyPr wrap="none" anchor="ctr"/>
                  <a:lstStyle/>
                  <a:p>
                    <a:endParaRPr lang="en-GB"/>
                  </a:p>
                </p:txBody>
              </p:sp>
              <p:sp>
                <p:nvSpPr>
                  <p:cNvPr id="398387" name="Arc 88"/>
                  <p:cNvSpPr>
                    <a:spLocks/>
                  </p:cNvSpPr>
                  <p:nvPr/>
                </p:nvSpPr>
                <p:spPr bwMode="auto">
                  <a:xfrm>
                    <a:off x="2163" y="1997"/>
                    <a:ext cx="112" cy="540"/>
                  </a:xfrm>
                  <a:custGeom>
                    <a:avLst/>
                    <a:gdLst>
                      <a:gd name="T0" fmla="*/ 0 w 21600"/>
                      <a:gd name="T1" fmla="*/ 14 h 21534"/>
                      <a:gd name="T2" fmla="*/ 1 w 21600"/>
                      <a:gd name="T3" fmla="*/ 0 h 21534"/>
                      <a:gd name="T4" fmla="*/ 1 w 21600"/>
                      <a:gd name="T5" fmla="*/ 14 h 21534"/>
                      <a:gd name="T6" fmla="*/ 0 60000 65536"/>
                      <a:gd name="T7" fmla="*/ 0 60000 65536"/>
                      <a:gd name="T8" fmla="*/ 0 60000 65536"/>
                      <a:gd name="T9" fmla="*/ 0 w 21600"/>
                      <a:gd name="T10" fmla="*/ 0 h 21534"/>
                      <a:gd name="T11" fmla="*/ 21600 w 21600"/>
                      <a:gd name="T12" fmla="*/ 21534 h 21534"/>
                    </a:gdLst>
                    <a:ahLst/>
                    <a:cxnLst>
                      <a:cxn ang="T6">
                        <a:pos x="T0" y="T1"/>
                      </a:cxn>
                      <a:cxn ang="T7">
                        <a:pos x="T2" y="T3"/>
                      </a:cxn>
                      <a:cxn ang="T8">
                        <a:pos x="T4" y="T5"/>
                      </a:cxn>
                    </a:cxnLst>
                    <a:rect l="T9" t="T10" r="T11" b="T12"/>
                    <a:pathLst>
                      <a:path w="21600" h="21534" fill="none" extrusionOk="0">
                        <a:moveTo>
                          <a:pt x="0" y="21534"/>
                        </a:moveTo>
                        <a:cubicBezTo>
                          <a:pt x="0" y="10260"/>
                          <a:pt x="8669" y="883"/>
                          <a:pt x="19908" y="0"/>
                        </a:cubicBezTo>
                      </a:path>
                      <a:path w="21600" h="21534" stroke="0" extrusionOk="0">
                        <a:moveTo>
                          <a:pt x="0" y="21534"/>
                        </a:moveTo>
                        <a:cubicBezTo>
                          <a:pt x="0" y="10260"/>
                          <a:pt x="8669" y="883"/>
                          <a:pt x="19908" y="0"/>
                        </a:cubicBezTo>
                        <a:lnTo>
                          <a:pt x="21600" y="21534"/>
                        </a:lnTo>
                        <a:close/>
                      </a:path>
                    </a:pathLst>
                  </a:custGeom>
                  <a:noFill/>
                  <a:ln w="19050" cap="rnd">
                    <a:solidFill>
                      <a:srgbClr val="FF00FF"/>
                    </a:solidFill>
                    <a:round/>
                    <a:headEnd/>
                    <a:tailEnd/>
                  </a:ln>
                </p:spPr>
                <p:txBody>
                  <a:bodyPr wrap="none" anchor="ctr"/>
                  <a:lstStyle/>
                  <a:p>
                    <a:endParaRPr lang="en-GB"/>
                  </a:p>
                </p:txBody>
              </p:sp>
            </p:grpSp>
            <p:grpSp>
              <p:nvGrpSpPr>
                <p:cNvPr id="398383" name="Group 89"/>
                <p:cNvGrpSpPr>
                  <a:grpSpLocks/>
                </p:cNvGrpSpPr>
                <p:nvPr/>
              </p:nvGrpSpPr>
              <p:grpSpPr bwMode="auto">
                <a:xfrm flipV="1">
                  <a:off x="2378" y="2557"/>
                  <a:ext cx="222" cy="540"/>
                  <a:chOff x="2163" y="1997"/>
                  <a:chExt cx="208" cy="540"/>
                </a:xfrm>
              </p:grpSpPr>
              <p:sp>
                <p:nvSpPr>
                  <p:cNvPr id="398384" name="Arc 90"/>
                  <p:cNvSpPr>
                    <a:spLocks/>
                  </p:cNvSpPr>
                  <p:nvPr/>
                </p:nvSpPr>
                <p:spPr bwMode="auto">
                  <a:xfrm flipH="1">
                    <a:off x="2259" y="1997"/>
                    <a:ext cx="112" cy="540"/>
                  </a:xfrm>
                  <a:custGeom>
                    <a:avLst/>
                    <a:gdLst>
                      <a:gd name="T0" fmla="*/ 0 w 21600"/>
                      <a:gd name="T1" fmla="*/ 14 h 21534"/>
                      <a:gd name="T2" fmla="*/ 1 w 21600"/>
                      <a:gd name="T3" fmla="*/ 0 h 21534"/>
                      <a:gd name="T4" fmla="*/ 1 w 21600"/>
                      <a:gd name="T5" fmla="*/ 14 h 21534"/>
                      <a:gd name="T6" fmla="*/ 0 60000 65536"/>
                      <a:gd name="T7" fmla="*/ 0 60000 65536"/>
                      <a:gd name="T8" fmla="*/ 0 60000 65536"/>
                      <a:gd name="T9" fmla="*/ 0 w 21600"/>
                      <a:gd name="T10" fmla="*/ 0 h 21534"/>
                      <a:gd name="T11" fmla="*/ 21600 w 21600"/>
                      <a:gd name="T12" fmla="*/ 21534 h 21534"/>
                    </a:gdLst>
                    <a:ahLst/>
                    <a:cxnLst>
                      <a:cxn ang="T6">
                        <a:pos x="T0" y="T1"/>
                      </a:cxn>
                      <a:cxn ang="T7">
                        <a:pos x="T2" y="T3"/>
                      </a:cxn>
                      <a:cxn ang="T8">
                        <a:pos x="T4" y="T5"/>
                      </a:cxn>
                    </a:cxnLst>
                    <a:rect l="T9" t="T10" r="T11" b="T12"/>
                    <a:pathLst>
                      <a:path w="21600" h="21534" fill="none" extrusionOk="0">
                        <a:moveTo>
                          <a:pt x="0" y="21534"/>
                        </a:moveTo>
                        <a:cubicBezTo>
                          <a:pt x="0" y="10260"/>
                          <a:pt x="8669" y="883"/>
                          <a:pt x="19908" y="0"/>
                        </a:cubicBezTo>
                      </a:path>
                      <a:path w="21600" h="21534" stroke="0" extrusionOk="0">
                        <a:moveTo>
                          <a:pt x="0" y="21534"/>
                        </a:moveTo>
                        <a:cubicBezTo>
                          <a:pt x="0" y="10260"/>
                          <a:pt x="8669" y="883"/>
                          <a:pt x="19908" y="0"/>
                        </a:cubicBezTo>
                        <a:lnTo>
                          <a:pt x="21600" y="21534"/>
                        </a:lnTo>
                        <a:close/>
                      </a:path>
                    </a:pathLst>
                  </a:custGeom>
                  <a:noFill/>
                  <a:ln w="19050" cap="rnd">
                    <a:solidFill>
                      <a:srgbClr val="FF00FF"/>
                    </a:solidFill>
                    <a:round/>
                    <a:headEnd/>
                    <a:tailEnd/>
                  </a:ln>
                </p:spPr>
                <p:txBody>
                  <a:bodyPr wrap="none" anchor="ctr"/>
                  <a:lstStyle/>
                  <a:p>
                    <a:endParaRPr lang="en-GB"/>
                  </a:p>
                </p:txBody>
              </p:sp>
              <p:sp>
                <p:nvSpPr>
                  <p:cNvPr id="398385" name="Arc 91"/>
                  <p:cNvSpPr>
                    <a:spLocks/>
                  </p:cNvSpPr>
                  <p:nvPr/>
                </p:nvSpPr>
                <p:spPr bwMode="auto">
                  <a:xfrm>
                    <a:off x="2163" y="1997"/>
                    <a:ext cx="112" cy="540"/>
                  </a:xfrm>
                  <a:custGeom>
                    <a:avLst/>
                    <a:gdLst>
                      <a:gd name="T0" fmla="*/ 0 w 21600"/>
                      <a:gd name="T1" fmla="*/ 14 h 21534"/>
                      <a:gd name="T2" fmla="*/ 1 w 21600"/>
                      <a:gd name="T3" fmla="*/ 0 h 21534"/>
                      <a:gd name="T4" fmla="*/ 1 w 21600"/>
                      <a:gd name="T5" fmla="*/ 14 h 21534"/>
                      <a:gd name="T6" fmla="*/ 0 60000 65536"/>
                      <a:gd name="T7" fmla="*/ 0 60000 65536"/>
                      <a:gd name="T8" fmla="*/ 0 60000 65536"/>
                      <a:gd name="T9" fmla="*/ 0 w 21600"/>
                      <a:gd name="T10" fmla="*/ 0 h 21534"/>
                      <a:gd name="T11" fmla="*/ 21600 w 21600"/>
                      <a:gd name="T12" fmla="*/ 21534 h 21534"/>
                    </a:gdLst>
                    <a:ahLst/>
                    <a:cxnLst>
                      <a:cxn ang="T6">
                        <a:pos x="T0" y="T1"/>
                      </a:cxn>
                      <a:cxn ang="T7">
                        <a:pos x="T2" y="T3"/>
                      </a:cxn>
                      <a:cxn ang="T8">
                        <a:pos x="T4" y="T5"/>
                      </a:cxn>
                    </a:cxnLst>
                    <a:rect l="T9" t="T10" r="T11" b="T12"/>
                    <a:pathLst>
                      <a:path w="21600" h="21534" fill="none" extrusionOk="0">
                        <a:moveTo>
                          <a:pt x="0" y="21534"/>
                        </a:moveTo>
                        <a:cubicBezTo>
                          <a:pt x="0" y="10260"/>
                          <a:pt x="8669" y="883"/>
                          <a:pt x="19908" y="0"/>
                        </a:cubicBezTo>
                      </a:path>
                      <a:path w="21600" h="21534" stroke="0" extrusionOk="0">
                        <a:moveTo>
                          <a:pt x="0" y="21534"/>
                        </a:moveTo>
                        <a:cubicBezTo>
                          <a:pt x="0" y="10260"/>
                          <a:pt x="8669" y="883"/>
                          <a:pt x="19908" y="0"/>
                        </a:cubicBezTo>
                        <a:lnTo>
                          <a:pt x="21600" y="21534"/>
                        </a:lnTo>
                        <a:close/>
                      </a:path>
                    </a:pathLst>
                  </a:custGeom>
                  <a:noFill/>
                  <a:ln w="19050" cap="rnd">
                    <a:solidFill>
                      <a:srgbClr val="FF00FF"/>
                    </a:solidFill>
                    <a:round/>
                    <a:headEnd/>
                    <a:tailEnd/>
                  </a:ln>
                </p:spPr>
                <p:txBody>
                  <a:bodyPr wrap="none" anchor="ctr"/>
                  <a:lstStyle/>
                  <a:p>
                    <a:endParaRPr lang="en-GB"/>
                  </a:p>
                </p:txBody>
              </p:sp>
            </p:grpSp>
          </p:grpSp>
          <p:grpSp>
            <p:nvGrpSpPr>
              <p:cNvPr id="398354" name="Group 92"/>
              <p:cNvGrpSpPr>
                <a:grpSpLocks/>
              </p:cNvGrpSpPr>
              <p:nvPr/>
            </p:nvGrpSpPr>
            <p:grpSpPr bwMode="auto">
              <a:xfrm>
                <a:off x="2600" y="2176"/>
                <a:ext cx="466" cy="752"/>
                <a:chOff x="2611" y="2176"/>
                <a:chExt cx="420" cy="752"/>
              </a:xfrm>
            </p:grpSpPr>
            <p:grpSp>
              <p:nvGrpSpPr>
                <p:cNvPr id="398376" name="Group 93"/>
                <p:cNvGrpSpPr>
                  <a:grpSpLocks/>
                </p:cNvGrpSpPr>
                <p:nvPr/>
              </p:nvGrpSpPr>
              <p:grpSpPr bwMode="auto">
                <a:xfrm>
                  <a:off x="2611" y="2176"/>
                  <a:ext cx="211" cy="639"/>
                  <a:chOff x="2611" y="2176"/>
                  <a:chExt cx="211" cy="639"/>
                </a:xfrm>
              </p:grpSpPr>
              <p:sp>
                <p:nvSpPr>
                  <p:cNvPr id="398380" name="Arc 94"/>
                  <p:cNvSpPr>
                    <a:spLocks/>
                  </p:cNvSpPr>
                  <p:nvPr/>
                </p:nvSpPr>
                <p:spPr bwMode="auto">
                  <a:xfrm>
                    <a:off x="2611" y="2177"/>
                    <a:ext cx="128" cy="638"/>
                  </a:xfrm>
                  <a:custGeom>
                    <a:avLst/>
                    <a:gdLst>
                      <a:gd name="T0" fmla="*/ 0 w 19736"/>
                      <a:gd name="T1" fmla="*/ 11 h 21256"/>
                      <a:gd name="T2" fmla="*/ 1 w 19736"/>
                      <a:gd name="T3" fmla="*/ 0 h 21256"/>
                      <a:gd name="T4" fmla="*/ 1 w 19736"/>
                      <a:gd name="T5" fmla="*/ 19 h 21256"/>
                      <a:gd name="T6" fmla="*/ 0 60000 65536"/>
                      <a:gd name="T7" fmla="*/ 0 60000 65536"/>
                      <a:gd name="T8" fmla="*/ 0 60000 65536"/>
                      <a:gd name="T9" fmla="*/ 0 w 19736"/>
                      <a:gd name="T10" fmla="*/ 0 h 21256"/>
                      <a:gd name="T11" fmla="*/ 19736 w 19736"/>
                      <a:gd name="T12" fmla="*/ 21256 h 21256"/>
                    </a:gdLst>
                    <a:ahLst/>
                    <a:cxnLst>
                      <a:cxn ang="T6">
                        <a:pos x="T0" y="T1"/>
                      </a:cxn>
                      <a:cxn ang="T7">
                        <a:pos x="T2" y="T3"/>
                      </a:cxn>
                      <a:cxn ang="T8">
                        <a:pos x="T4" y="T5"/>
                      </a:cxn>
                    </a:cxnLst>
                    <a:rect l="T9" t="T10" r="T11" b="T12"/>
                    <a:pathLst>
                      <a:path w="19736" h="21256" fill="none" extrusionOk="0">
                        <a:moveTo>
                          <a:pt x="0" y="12477"/>
                        </a:moveTo>
                        <a:cubicBezTo>
                          <a:pt x="2906" y="5943"/>
                          <a:pt x="8858" y="1271"/>
                          <a:pt x="15895" y="0"/>
                        </a:cubicBezTo>
                      </a:path>
                      <a:path w="19736" h="21256" stroke="0" extrusionOk="0">
                        <a:moveTo>
                          <a:pt x="0" y="12477"/>
                        </a:moveTo>
                        <a:cubicBezTo>
                          <a:pt x="2906" y="5943"/>
                          <a:pt x="8858" y="1271"/>
                          <a:pt x="15895" y="0"/>
                        </a:cubicBezTo>
                        <a:lnTo>
                          <a:pt x="19736" y="21256"/>
                        </a:lnTo>
                        <a:close/>
                      </a:path>
                    </a:pathLst>
                  </a:custGeom>
                  <a:noFill/>
                  <a:ln w="19050" cap="rnd">
                    <a:solidFill>
                      <a:srgbClr val="FF00FF"/>
                    </a:solidFill>
                    <a:round/>
                    <a:headEnd/>
                    <a:tailEnd/>
                  </a:ln>
                </p:spPr>
                <p:txBody>
                  <a:bodyPr wrap="none" anchor="ctr"/>
                  <a:lstStyle/>
                  <a:p>
                    <a:endParaRPr lang="en-GB"/>
                  </a:p>
                </p:txBody>
              </p:sp>
              <p:sp>
                <p:nvSpPr>
                  <p:cNvPr id="398381" name="Arc 95"/>
                  <p:cNvSpPr>
                    <a:spLocks/>
                  </p:cNvSpPr>
                  <p:nvPr/>
                </p:nvSpPr>
                <p:spPr bwMode="auto">
                  <a:xfrm flipH="1">
                    <a:off x="2694" y="2176"/>
                    <a:ext cx="128" cy="638"/>
                  </a:xfrm>
                  <a:custGeom>
                    <a:avLst/>
                    <a:gdLst>
                      <a:gd name="T0" fmla="*/ 0 w 19736"/>
                      <a:gd name="T1" fmla="*/ 11 h 21256"/>
                      <a:gd name="T2" fmla="*/ 1 w 19736"/>
                      <a:gd name="T3" fmla="*/ 0 h 21256"/>
                      <a:gd name="T4" fmla="*/ 1 w 19736"/>
                      <a:gd name="T5" fmla="*/ 19 h 21256"/>
                      <a:gd name="T6" fmla="*/ 0 60000 65536"/>
                      <a:gd name="T7" fmla="*/ 0 60000 65536"/>
                      <a:gd name="T8" fmla="*/ 0 60000 65536"/>
                      <a:gd name="T9" fmla="*/ 0 w 19736"/>
                      <a:gd name="T10" fmla="*/ 0 h 21256"/>
                      <a:gd name="T11" fmla="*/ 19736 w 19736"/>
                      <a:gd name="T12" fmla="*/ 21256 h 21256"/>
                    </a:gdLst>
                    <a:ahLst/>
                    <a:cxnLst>
                      <a:cxn ang="T6">
                        <a:pos x="T0" y="T1"/>
                      </a:cxn>
                      <a:cxn ang="T7">
                        <a:pos x="T2" y="T3"/>
                      </a:cxn>
                      <a:cxn ang="T8">
                        <a:pos x="T4" y="T5"/>
                      </a:cxn>
                    </a:cxnLst>
                    <a:rect l="T9" t="T10" r="T11" b="T12"/>
                    <a:pathLst>
                      <a:path w="19736" h="21256" fill="none" extrusionOk="0">
                        <a:moveTo>
                          <a:pt x="0" y="12477"/>
                        </a:moveTo>
                        <a:cubicBezTo>
                          <a:pt x="2906" y="5943"/>
                          <a:pt x="8858" y="1271"/>
                          <a:pt x="15895" y="0"/>
                        </a:cubicBezTo>
                      </a:path>
                      <a:path w="19736" h="21256" stroke="0" extrusionOk="0">
                        <a:moveTo>
                          <a:pt x="0" y="12477"/>
                        </a:moveTo>
                        <a:cubicBezTo>
                          <a:pt x="2906" y="5943"/>
                          <a:pt x="8858" y="1271"/>
                          <a:pt x="15895" y="0"/>
                        </a:cubicBezTo>
                        <a:lnTo>
                          <a:pt x="19736" y="21256"/>
                        </a:lnTo>
                        <a:close/>
                      </a:path>
                    </a:pathLst>
                  </a:custGeom>
                  <a:noFill/>
                  <a:ln w="19050" cap="rnd">
                    <a:solidFill>
                      <a:srgbClr val="FF00FF"/>
                    </a:solidFill>
                    <a:round/>
                    <a:headEnd/>
                    <a:tailEnd/>
                  </a:ln>
                </p:spPr>
                <p:txBody>
                  <a:bodyPr wrap="none" anchor="ctr"/>
                  <a:lstStyle/>
                  <a:p>
                    <a:endParaRPr lang="en-GB"/>
                  </a:p>
                </p:txBody>
              </p:sp>
            </p:grpSp>
            <p:grpSp>
              <p:nvGrpSpPr>
                <p:cNvPr id="398377" name="Group 96"/>
                <p:cNvGrpSpPr>
                  <a:grpSpLocks/>
                </p:cNvGrpSpPr>
                <p:nvPr/>
              </p:nvGrpSpPr>
              <p:grpSpPr bwMode="auto">
                <a:xfrm flipV="1">
                  <a:off x="2820" y="2289"/>
                  <a:ext cx="211" cy="639"/>
                  <a:chOff x="2611" y="2176"/>
                  <a:chExt cx="211" cy="639"/>
                </a:xfrm>
              </p:grpSpPr>
              <p:sp>
                <p:nvSpPr>
                  <p:cNvPr id="398378" name="Arc 97"/>
                  <p:cNvSpPr>
                    <a:spLocks/>
                  </p:cNvSpPr>
                  <p:nvPr/>
                </p:nvSpPr>
                <p:spPr bwMode="auto">
                  <a:xfrm>
                    <a:off x="2611" y="2177"/>
                    <a:ext cx="128" cy="638"/>
                  </a:xfrm>
                  <a:custGeom>
                    <a:avLst/>
                    <a:gdLst>
                      <a:gd name="T0" fmla="*/ 0 w 19736"/>
                      <a:gd name="T1" fmla="*/ 11 h 21256"/>
                      <a:gd name="T2" fmla="*/ 1 w 19736"/>
                      <a:gd name="T3" fmla="*/ 0 h 21256"/>
                      <a:gd name="T4" fmla="*/ 1 w 19736"/>
                      <a:gd name="T5" fmla="*/ 19 h 21256"/>
                      <a:gd name="T6" fmla="*/ 0 60000 65536"/>
                      <a:gd name="T7" fmla="*/ 0 60000 65536"/>
                      <a:gd name="T8" fmla="*/ 0 60000 65536"/>
                      <a:gd name="T9" fmla="*/ 0 w 19736"/>
                      <a:gd name="T10" fmla="*/ 0 h 21256"/>
                      <a:gd name="T11" fmla="*/ 19736 w 19736"/>
                      <a:gd name="T12" fmla="*/ 21256 h 21256"/>
                    </a:gdLst>
                    <a:ahLst/>
                    <a:cxnLst>
                      <a:cxn ang="T6">
                        <a:pos x="T0" y="T1"/>
                      </a:cxn>
                      <a:cxn ang="T7">
                        <a:pos x="T2" y="T3"/>
                      </a:cxn>
                      <a:cxn ang="T8">
                        <a:pos x="T4" y="T5"/>
                      </a:cxn>
                    </a:cxnLst>
                    <a:rect l="T9" t="T10" r="T11" b="T12"/>
                    <a:pathLst>
                      <a:path w="19736" h="21256" fill="none" extrusionOk="0">
                        <a:moveTo>
                          <a:pt x="0" y="12477"/>
                        </a:moveTo>
                        <a:cubicBezTo>
                          <a:pt x="2906" y="5943"/>
                          <a:pt x="8858" y="1271"/>
                          <a:pt x="15895" y="0"/>
                        </a:cubicBezTo>
                      </a:path>
                      <a:path w="19736" h="21256" stroke="0" extrusionOk="0">
                        <a:moveTo>
                          <a:pt x="0" y="12477"/>
                        </a:moveTo>
                        <a:cubicBezTo>
                          <a:pt x="2906" y="5943"/>
                          <a:pt x="8858" y="1271"/>
                          <a:pt x="15895" y="0"/>
                        </a:cubicBezTo>
                        <a:lnTo>
                          <a:pt x="19736" y="21256"/>
                        </a:lnTo>
                        <a:close/>
                      </a:path>
                    </a:pathLst>
                  </a:custGeom>
                  <a:noFill/>
                  <a:ln w="19050" cap="rnd">
                    <a:solidFill>
                      <a:srgbClr val="FF00FF"/>
                    </a:solidFill>
                    <a:round/>
                    <a:headEnd/>
                    <a:tailEnd/>
                  </a:ln>
                </p:spPr>
                <p:txBody>
                  <a:bodyPr wrap="none" anchor="ctr"/>
                  <a:lstStyle/>
                  <a:p>
                    <a:endParaRPr lang="en-GB"/>
                  </a:p>
                </p:txBody>
              </p:sp>
              <p:sp>
                <p:nvSpPr>
                  <p:cNvPr id="398379" name="Arc 98"/>
                  <p:cNvSpPr>
                    <a:spLocks/>
                  </p:cNvSpPr>
                  <p:nvPr/>
                </p:nvSpPr>
                <p:spPr bwMode="auto">
                  <a:xfrm flipH="1">
                    <a:off x="2694" y="2176"/>
                    <a:ext cx="128" cy="638"/>
                  </a:xfrm>
                  <a:custGeom>
                    <a:avLst/>
                    <a:gdLst>
                      <a:gd name="T0" fmla="*/ 0 w 19736"/>
                      <a:gd name="T1" fmla="*/ 11 h 21256"/>
                      <a:gd name="T2" fmla="*/ 1 w 19736"/>
                      <a:gd name="T3" fmla="*/ 0 h 21256"/>
                      <a:gd name="T4" fmla="*/ 1 w 19736"/>
                      <a:gd name="T5" fmla="*/ 19 h 21256"/>
                      <a:gd name="T6" fmla="*/ 0 60000 65536"/>
                      <a:gd name="T7" fmla="*/ 0 60000 65536"/>
                      <a:gd name="T8" fmla="*/ 0 60000 65536"/>
                      <a:gd name="T9" fmla="*/ 0 w 19736"/>
                      <a:gd name="T10" fmla="*/ 0 h 21256"/>
                      <a:gd name="T11" fmla="*/ 19736 w 19736"/>
                      <a:gd name="T12" fmla="*/ 21256 h 21256"/>
                    </a:gdLst>
                    <a:ahLst/>
                    <a:cxnLst>
                      <a:cxn ang="T6">
                        <a:pos x="T0" y="T1"/>
                      </a:cxn>
                      <a:cxn ang="T7">
                        <a:pos x="T2" y="T3"/>
                      </a:cxn>
                      <a:cxn ang="T8">
                        <a:pos x="T4" y="T5"/>
                      </a:cxn>
                    </a:cxnLst>
                    <a:rect l="T9" t="T10" r="T11" b="T12"/>
                    <a:pathLst>
                      <a:path w="19736" h="21256" fill="none" extrusionOk="0">
                        <a:moveTo>
                          <a:pt x="0" y="12477"/>
                        </a:moveTo>
                        <a:cubicBezTo>
                          <a:pt x="2906" y="5943"/>
                          <a:pt x="8858" y="1271"/>
                          <a:pt x="15895" y="0"/>
                        </a:cubicBezTo>
                      </a:path>
                      <a:path w="19736" h="21256" stroke="0" extrusionOk="0">
                        <a:moveTo>
                          <a:pt x="0" y="12477"/>
                        </a:moveTo>
                        <a:cubicBezTo>
                          <a:pt x="2906" y="5943"/>
                          <a:pt x="8858" y="1271"/>
                          <a:pt x="15895" y="0"/>
                        </a:cubicBezTo>
                        <a:lnTo>
                          <a:pt x="19736" y="21256"/>
                        </a:lnTo>
                        <a:close/>
                      </a:path>
                    </a:pathLst>
                  </a:custGeom>
                  <a:noFill/>
                  <a:ln w="19050" cap="rnd">
                    <a:solidFill>
                      <a:srgbClr val="FF00FF"/>
                    </a:solidFill>
                    <a:round/>
                    <a:headEnd/>
                    <a:tailEnd/>
                  </a:ln>
                </p:spPr>
                <p:txBody>
                  <a:bodyPr wrap="none" anchor="ctr"/>
                  <a:lstStyle/>
                  <a:p>
                    <a:endParaRPr lang="en-GB"/>
                  </a:p>
                </p:txBody>
              </p:sp>
            </p:grpSp>
          </p:grpSp>
          <p:grpSp>
            <p:nvGrpSpPr>
              <p:cNvPr id="398355" name="Group 99"/>
              <p:cNvGrpSpPr>
                <a:grpSpLocks/>
              </p:cNvGrpSpPr>
              <p:nvPr/>
            </p:nvGrpSpPr>
            <p:grpSpPr bwMode="auto">
              <a:xfrm>
                <a:off x="3068" y="2272"/>
                <a:ext cx="418" cy="554"/>
                <a:chOff x="2611" y="2176"/>
                <a:chExt cx="420" cy="752"/>
              </a:xfrm>
            </p:grpSpPr>
            <p:grpSp>
              <p:nvGrpSpPr>
                <p:cNvPr id="398370" name="Group 100"/>
                <p:cNvGrpSpPr>
                  <a:grpSpLocks/>
                </p:cNvGrpSpPr>
                <p:nvPr/>
              </p:nvGrpSpPr>
              <p:grpSpPr bwMode="auto">
                <a:xfrm>
                  <a:off x="2611" y="2176"/>
                  <a:ext cx="211" cy="639"/>
                  <a:chOff x="2611" y="2176"/>
                  <a:chExt cx="211" cy="639"/>
                </a:xfrm>
              </p:grpSpPr>
              <p:sp>
                <p:nvSpPr>
                  <p:cNvPr id="398374" name="Arc 101"/>
                  <p:cNvSpPr>
                    <a:spLocks/>
                  </p:cNvSpPr>
                  <p:nvPr/>
                </p:nvSpPr>
                <p:spPr bwMode="auto">
                  <a:xfrm>
                    <a:off x="2611" y="2177"/>
                    <a:ext cx="128" cy="638"/>
                  </a:xfrm>
                  <a:custGeom>
                    <a:avLst/>
                    <a:gdLst>
                      <a:gd name="T0" fmla="*/ 0 w 19736"/>
                      <a:gd name="T1" fmla="*/ 11 h 21256"/>
                      <a:gd name="T2" fmla="*/ 1 w 19736"/>
                      <a:gd name="T3" fmla="*/ 0 h 21256"/>
                      <a:gd name="T4" fmla="*/ 1 w 19736"/>
                      <a:gd name="T5" fmla="*/ 19 h 21256"/>
                      <a:gd name="T6" fmla="*/ 0 60000 65536"/>
                      <a:gd name="T7" fmla="*/ 0 60000 65536"/>
                      <a:gd name="T8" fmla="*/ 0 60000 65536"/>
                      <a:gd name="T9" fmla="*/ 0 w 19736"/>
                      <a:gd name="T10" fmla="*/ 0 h 21256"/>
                      <a:gd name="T11" fmla="*/ 19736 w 19736"/>
                      <a:gd name="T12" fmla="*/ 21256 h 21256"/>
                    </a:gdLst>
                    <a:ahLst/>
                    <a:cxnLst>
                      <a:cxn ang="T6">
                        <a:pos x="T0" y="T1"/>
                      </a:cxn>
                      <a:cxn ang="T7">
                        <a:pos x="T2" y="T3"/>
                      </a:cxn>
                      <a:cxn ang="T8">
                        <a:pos x="T4" y="T5"/>
                      </a:cxn>
                    </a:cxnLst>
                    <a:rect l="T9" t="T10" r="T11" b="T12"/>
                    <a:pathLst>
                      <a:path w="19736" h="21256" fill="none" extrusionOk="0">
                        <a:moveTo>
                          <a:pt x="0" y="12477"/>
                        </a:moveTo>
                        <a:cubicBezTo>
                          <a:pt x="2906" y="5943"/>
                          <a:pt x="8858" y="1271"/>
                          <a:pt x="15895" y="0"/>
                        </a:cubicBezTo>
                      </a:path>
                      <a:path w="19736" h="21256" stroke="0" extrusionOk="0">
                        <a:moveTo>
                          <a:pt x="0" y="12477"/>
                        </a:moveTo>
                        <a:cubicBezTo>
                          <a:pt x="2906" y="5943"/>
                          <a:pt x="8858" y="1271"/>
                          <a:pt x="15895" y="0"/>
                        </a:cubicBezTo>
                        <a:lnTo>
                          <a:pt x="19736" y="21256"/>
                        </a:lnTo>
                        <a:close/>
                      </a:path>
                    </a:pathLst>
                  </a:custGeom>
                  <a:noFill/>
                  <a:ln w="19050" cap="rnd">
                    <a:solidFill>
                      <a:srgbClr val="FF00FF"/>
                    </a:solidFill>
                    <a:round/>
                    <a:headEnd/>
                    <a:tailEnd/>
                  </a:ln>
                </p:spPr>
                <p:txBody>
                  <a:bodyPr wrap="none" anchor="ctr"/>
                  <a:lstStyle/>
                  <a:p>
                    <a:endParaRPr lang="en-GB"/>
                  </a:p>
                </p:txBody>
              </p:sp>
              <p:sp>
                <p:nvSpPr>
                  <p:cNvPr id="398375" name="Arc 102"/>
                  <p:cNvSpPr>
                    <a:spLocks/>
                  </p:cNvSpPr>
                  <p:nvPr/>
                </p:nvSpPr>
                <p:spPr bwMode="auto">
                  <a:xfrm flipH="1">
                    <a:off x="2694" y="2176"/>
                    <a:ext cx="128" cy="638"/>
                  </a:xfrm>
                  <a:custGeom>
                    <a:avLst/>
                    <a:gdLst>
                      <a:gd name="T0" fmla="*/ 0 w 19736"/>
                      <a:gd name="T1" fmla="*/ 11 h 21256"/>
                      <a:gd name="T2" fmla="*/ 1 w 19736"/>
                      <a:gd name="T3" fmla="*/ 0 h 21256"/>
                      <a:gd name="T4" fmla="*/ 1 w 19736"/>
                      <a:gd name="T5" fmla="*/ 19 h 21256"/>
                      <a:gd name="T6" fmla="*/ 0 60000 65536"/>
                      <a:gd name="T7" fmla="*/ 0 60000 65536"/>
                      <a:gd name="T8" fmla="*/ 0 60000 65536"/>
                      <a:gd name="T9" fmla="*/ 0 w 19736"/>
                      <a:gd name="T10" fmla="*/ 0 h 21256"/>
                      <a:gd name="T11" fmla="*/ 19736 w 19736"/>
                      <a:gd name="T12" fmla="*/ 21256 h 21256"/>
                    </a:gdLst>
                    <a:ahLst/>
                    <a:cxnLst>
                      <a:cxn ang="T6">
                        <a:pos x="T0" y="T1"/>
                      </a:cxn>
                      <a:cxn ang="T7">
                        <a:pos x="T2" y="T3"/>
                      </a:cxn>
                      <a:cxn ang="T8">
                        <a:pos x="T4" y="T5"/>
                      </a:cxn>
                    </a:cxnLst>
                    <a:rect l="T9" t="T10" r="T11" b="T12"/>
                    <a:pathLst>
                      <a:path w="19736" h="21256" fill="none" extrusionOk="0">
                        <a:moveTo>
                          <a:pt x="0" y="12477"/>
                        </a:moveTo>
                        <a:cubicBezTo>
                          <a:pt x="2906" y="5943"/>
                          <a:pt x="8858" y="1271"/>
                          <a:pt x="15895" y="0"/>
                        </a:cubicBezTo>
                      </a:path>
                      <a:path w="19736" h="21256" stroke="0" extrusionOk="0">
                        <a:moveTo>
                          <a:pt x="0" y="12477"/>
                        </a:moveTo>
                        <a:cubicBezTo>
                          <a:pt x="2906" y="5943"/>
                          <a:pt x="8858" y="1271"/>
                          <a:pt x="15895" y="0"/>
                        </a:cubicBezTo>
                        <a:lnTo>
                          <a:pt x="19736" y="21256"/>
                        </a:lnTo>
                        <a:close/>
                      </a:path>
                    </a:pathLst>
                  </a:custGeom>
                  <a:noFill/>
                  <a:ln w="19050" cap="rnd">
                    <a:solidFill>
                      <a:srgbClr val="FF00FF"/>
                    </a:solidFill>
                    <a:round/>
                    <a:headEnd/>
                    <a:tailEnd/>
                  </a:ln>
                </p:spPr>
                <p:txBody>
                  <a:bodyPr wrap="none" anchor="ctr"/>
                  <a:lstStyle/>
                  <a:p>
                    <a:endParaRPr lang="en-GB"/>
                  </a:p>
                </p:txBody>
              </p:sp>
            </p:grpSp>
            <p:grpSp>
              <p:nvGrpSpPr>
                <p:cNvPr id="398371" name="Group 103"/>
                <p:cNvGrpSpPr>
                  <a:grpSpLocks/>
                </p:cNvGrpSpPr>
                <p:nvPr/>
              </p:nvGrpSpPr>
              <p:grpSpPr bwMode="auto">
                <a:xfrm flipV="1">
                  <a:off x="2820" y="2289"/>
                  <a:ext cx="211" cy="639"/>
                  <a:chOff x="2611" y="2176"/>
                  <a:chExt cx="211" cy="639"/>
                </a:xfrm>
              </p:grpSpPr>
              <p:sp>
                <p:nvSpPr>
                  <p:cNvPr id="398372" name="Arc 104"/>
                  <p:cNvSpPr>
                    <a:spLocks/>
                  </p:cNvSpPr>
                  <p:nvPr/>
                </p:nvSpPr>
                <p:spPr bwMode="auto">
                  <a:xfrm>
                    <a:off x="2611" y="2177"/>
                    <a:ext cx="128" cy="638"/>
                  </a:xfrm>
                  <a:custGeom>
                    <a:avLst/>
                    <a:gdLst>
                      <a:gd name="T0" fmla="*/ 0 w 19736"/>
                      <a:gd name="T1" fmla="*/ 11 h 21256"/>
                      <a:gd name="T2" fmla="*/ 1 w 19736"/>
                      <a:gd name="T3" fmla="*/ 0 h 21256"/>
                      <a:gd name="T4" fmla="*/ 1 w 19736"/>
                      <a:gd name="T5" fmla="*/ 19 h 21256"/>
                      <a:gd name="T6" fmla="*/ 0 60000 65536"/>
                      <a:gd name="T7" fmla="*/ 0 60000 65536"/>
                      <a:gd name="T8" fmla="*/ 0 60000 65536"/>
                      <a:gd name="T9" fmla="*/ 0 w 19736"/>
                      <a:gd name="T10" fmla="*/ 0 h 21256"/>
                      <a:gd name="T11" fmla="*/ 19736 w 19736"/>
                      <a:gd name="T12" fmla="*/ 21256 h 21256"/>
                    </a:gdLst>
                    <a:ahLst/>
                    <a:cxnLst>
                      <a:cxn ang="T6">
                        <a:pos x="T0" y="T1"/>
                      </a:cxn>
                      <a:cxn ang="T7">
                        <a:pos x="T2" y="T3"/>
                      </a:cxn>
                      <a:cxn ang="T8">
                        <a:pos x="T4" y="T5"/>
                      </a:cxn>
                    </a:cxnLst>
                    <a:rect l="T9" t="T10" r="T11" b="T12"/>
                    <a:pathLst>
                      <a:path w="19736" h="21256" fill="none" extrusionOk="0">
                        <a:moveTo>
                          <a:pt x="0" y="12477"/>
                        </a:moveTo>
                        <a:cubicBezTo>
                          <a:pt x="2906" y="5943"/>
                          <a:pt x="8858" y="1271"/>
                          <a:pt x="15895" y="0"/>
                        </a:cubicBezTo>
                      </a:path>
                      <a:path w="19736" h="21256" stroke="0" extrusionOk="0">
                        <a:moveTo>
                          <a:pt x="0" y="12477"/>
                        </a:moveTo>
                        <a:cubicBezTo>
                          <a:pt x="2906" y="5943"/>
                          <a:pt x="8858" y="1271"/>
                          <a:pt x="15895" y="0"/>
                        </a:cubicBezTo>
                        <a:lnTo>
                          <a:pt x="19736" y="21256"/>
                        </a:lnTo>
                        <a:close/>
                      </a:path>
                    </a:pathLst>
                  </a:custGeom>
                  <a:noFill/>
                  <a:ln w="19050" cap="rnd">
                    <a:solidFill>
                      <a:srgbClr val="FF00FF"/>
                    </a:solidFill>
                    <a:round/>
                    <a:headEnd/>
                    <a:tailEnd/>
                  </a:ln>
                </p:spPr>
                <p:txBody>
                  <a:bodyPr wrap="none" anchor="ctr"/>
                  <a:lstStyle/>
                  <a:p>
                    <a:endParaRPr lang="en-GB"/>
                  </a:p>
                </p:txBody>
              </p:sp>
              <p:sp>
                <p:nvSpPr>
                  <p:cNvPr id="398373" name="Arc 105"/>
                  <p:cNvSpPr>
                    <a:spLocks/>
                  </p:cNvSpPr>
                  <p:nvPr/>
                </p:nvSpPr>
                <p:spPr bwMode="auto">
                  <a:xfrm flipH="1">
                    <a:off x="2694" y="2176"/>
                    <a:ext cx="128" cy="638"/>
                  </a:xfrm>
                  <a:custGeom>
                    <a:avLst/>
                    <a:gdLst>
                      <a:gd name="T0" fmla="*/ 0 w 19736"/>
                      <a:gd name="T1" fmla="*/ 11 h 21256"/>
                      <a:gd name="T2" fmla="*/ 1 w 19736"/>
                      <a:gd name="T3" fmla="*/ 0 h 21256"/>
                      <a:gd name="T4" fmla="*/ 1 w 19736"/>
                      <a:gd name="T5" fmla="*/ 19 h 21256"/>
                      <a:gd name="T6" fmla="*/ 0 60000 65536"/>
                      <a:gd name="T7" fmla="*/ 0 60000 65536"/>
                      <a:gd name="T8" fmla="*/ 0 60000 65536"/>
                      <a:gd name="T9" fmla="*/ 0 w 19736"/>
                      <a:gd name="T10" fmla="*/ 0 h 21256"/>
                      <a:gd name="T11" fmla="*/ 19736 w 19736"/>
                      <a:gd name="T12" fmla="*/ 21256 h 21256"/>
                    </a:gdLst>
                    <a:ahLst/>
                    <a:cxnLst>
                      <a:cxn ang="T6">
                        <a:pos x="T0" y="T1"/>
                      </a:cxn>
                      <a:cxn ang="T7">
                        <a:pos x="T2" y="T3"/>
                      </a:cxn>
                      <a:cxn ang="T8">
                        <a:pos x="T4" y="T5"/>
                      </a:cxn>
                    </a:cxnLst>
                    <a:rect l="T9" t="T10" r="T11" b="T12"/>
                    <a:pathLst>
                      <a:path w="19736" h="21256" fill="none" extrusionOk="0">
                        <a:moveTo>
                          <a:pt x="0" y="12477"/>
                        </a:moveTo>
                        <a:cubicBezTo>
                          <a:pt x="2906" y="5943"/>
                          <a:pt x="8858" y="1271"/>
                          <a:pt x="15895" y="0"/>
                        </a:cubicBezTo>
                      </a:path>
                      <a:path w="19736" h="21256" stroke="0" extrusionOk="0">
                        <a:moveTo>
                          <a:pt x="0" y="12477"/>
                        </a:moveTo>
                        <a:cubicBezTo>
                          <a:pt x="2906" y="5943"/>
                          <a:pt x="8858" y="1271"/>
                          <a:pt x="15895" y="0"/>
                        </a:cubicBezTo>
                        <a:lnTo>
                          <a:pt x="19736" y="21256"/>
                        </a:lnTo>
                        <a:close/>
                      </a:path>
                    </a:pathLst>
                  </a:custGeom>
                  <a:noFill/>
                  <a:ln w="19050" cap="rnd">
                    <a:solidFill>
                      <a:srgbClr val="FF00FF"/>
                    </a:solidFill>
                    <a:round/>
                    <a:headEnd/>
                    <a:tailEnd/>
                  </a:ln>
                </p:spPr>
                <p:txBody>
                  <a:bodyPr wrap="none" anchor="ctr"/>
                  <a:lstStyle/>
                  <a:p>
                    <a:endParaRPr lang="en-GB"/>
                  </a:p>
                </p:txBody>
              </p:sp>
            </p:grpSp>
          </p:grpSp>
          <p:grpSp>
            <p:nvGrpSpPr>
              <p:cNvPr id="398356" name="Group 106"/>
              <p:cNvGrpSpPr>
                <a:grpSpLocks/>
              </p:cNvGrpSpPr>
              <p:nvPr/>
            </p:nvGrpSpPr>
            <p:grpSpPr bwMode="auto">
              <a:xfrm>
                <a:off x="3488" y="2380"/>
                <a:ext cx="418" cy="332"/>
                <a:chOff x="2611" y="2176"/>
                <a:chExt cx="420" cy="752"/>
              </a:xfrm>
            </p:grpSpPr>
            <p:grpSp>
              <p:nvGrpSpPr>
                <p:cNvPr id="398364" name="Group 107"/>
                <p:cNvGrpSpPr>
                  <a:grpSpLocks/>
                </p:cNvGrpSpPr>
                <p:nvPr/>
              </p:nvGrpSpPr>
              <p:grpSpPr bwMode="auto">
                <a:xfrm>
                  <a:off x="2611" y="2176"/>
                  <a:ext cx="211" cy="639"/>
                  <a:chOff x="2611" y="2176"/>
                  <a:chExt cx="211" cy="639"/>
                </a:xfrm>
              </p:grpSpPr>
              <p:sp>
                <p:nvSpPr>
                  <p:cNvPr id="398368" name="Arc 108"/>
                  <p:cNvSpPr>
                    <a:spLocks/>
                  </p:cNvSpPr>
                  <p:nvPr/>
                </p:nvSpPr>
                <p:spPr bwMode="auto">
                  <a:xfrm>
                    <a:off x="2611" y="2177"/>
                    <a:ext cx="128" cy="638"/>
                  </a:xfrm>
                  <a:custGeom>
                    <a:avLst/>
                    <a:gdLst>
                      <a:gd name="T0" fmla="*/ 0 w 19736"/>
                      <a:gd name="T1" fmla="*/ 11 h 21256"/>
                      <a:gd name="T2" fmla="*/ 1 w 19736"/>
                      <a:gd name="T3" fmla="*/ 0 h 21256"/>
                      <a:gd name="T4" fmla="*/ 1 w 19736"/>
                      <a:gd name="T5" fmla="*/ 19 h 21256"/>
                      <a:gd name="T6" fmla="*/ 0 60000 65536"/>
                      <a:gd name="T7" fmla="*/ 0 60000 65536"/>
                      <a:gd name="T8" fmla="*/ 0 60000 65536"/>
                      <a:gd name="T9" fmla="*/ 0 w 19736"/>
                      <a:gd name="T10" fmla="*/ 0 h 21256"/>
                      <a:gd name="T11" fmla="*/ 19736 w 19736"/>
                      <a:gd name="T12" fmla="*/ 21256 h 21256"/>
                    </a:gdLst>
                    <a:ahLst/>
                    <a:cxnLst>
                      <a:cxn ang="T6">
                        <a:pos x="T0" y="T1"/>
                      </a:cxn>
                      <a:cxn ang="T7">
                        <a:pos x="T2" y="T3"/>
                      </a:cxn>
                      <a:cxn ang="T8">
                        <a:pos x="T4" y="T5"/>
                      </a:cxn>
                    </a:cxnLst>
                    <a:rect l="T9" t="T10" r="T11" b="T12"/>
                    <a:pathLst>
                      <a:path w="19736" h="21256" fill="none" extrusionOk="0">
                        <a:moveTo>
                          <a:pt x="0" y="12477"/>
                        </a:moveTo>
                        <a:cubicBezTo>
                          <a:pt x="2906" y="5943"/>
                          <a:pt x="8858" y="1271"/>
                          <a:pt x="15895" y="0"/>
                        </a:cubicBezTo>
                      </a:path>
                      <a:path w="19736" h="21256" stroke="0" extrusionOk="0">
                        <a:moveTo>
                          <a:pt x="0" y="12477"/>
                        </a:moveTo>
                        <a:cubicBezTo>
                          <a:pt x="2906" y="5943"/>
                          <a:pt x="8858" y="1271"/>
                          <a:pt x="15895" y="0"/>
                        </a:cubicBezTo>
                        <a:lnTo>
                          <a:pt x="19736" y="21256"/>
                        </a:lnTo>
                        <a:close/>
                      </a:path>
                    </a:pathLst>
                  </a:custGeom>
                  <a:noFill/>
                  <a:ln w="19050" cap="rnd">
                    <a:solidFill>
                      <a:srgbClr val="FF00FF"/>
                    </a:solidFill>
                    <a:round/>
                    <a:headEnd/>
                    <a:tailEnd/>
                  </a:ln>
                </p:spPr>
                <p:txBody>
                  <a:bodyPr wrap="none" anchor="ctr"/>
                  <a:lstStyle/>
                  <a:p>
                    <a:endParaRPr lang="en-GB"/>
                  </a:p>
                </p:txBody>
              </p:sp>
              <p:sp>
                <p:nvSpPr>
                  <p:cNvPr id="398369" name="Arc 109"/>
                  <p:cNvSpPr>
                    <a:spLocks/>
                  </p:cNvSpPr>
                  <p:nvPr/>
                </p:nvSpPr>
                <p:spPr bwMode="auto">
                  <a:xfrm flipH="1">
                    <a:off x="2694" y="2176"/>
                    <a:ext cx="128" cy="638"/>
                  </a:xfrm>
                  <a:custGeom>
                    <a:avLst/>
                    <a:gdLst>
                      <a:gd name="T0" fmla="*/ 0 w 19736"/>
                      <a:gd name="T1" fmla="*/ 11 h 21256"/>
                      <a:gd name="T2" fmla="*/ 1 w 19736"/>
                      <a:gd name="T3" fmla="*/ 0 h 21256"/>
                      <a:gd name="T4" fmla="*/ 1 w 19736"/>
                      <a:gd name="T5" fmla="*/ 19 h 21256"/>
                      <a:gd name="T6" fmla="*/ 0 60000 65536"/>
                      <a:gd name="T7" fmla="*/ 0 60000 65536"/>
                      <a:gd name="T8" fmla="*/ 0 60000 65536"/>
                      <a:gd name="T9" fmla="*/ 0 w 19736"/>
                      <a:gd name="T10" fmla="*/ 0 h 21256"/>
                      <a:gd name="T11" fmla="*/ 19736 w 19736"/>
                      <a:gd name="T12" fmla="*/ 21256 h 21256"/>
                    </a:gdLst>
                    <a:ahLst/>
                    <a:cxnLst>
                      <a:cxn ang="T6">
                        <a:pos x="T0" y="T1"/>
                      </a:cxn>
                      <a:cxn ang="T7">
                        <a:pos x="T2" y="T3"/>
                      </a:cxn>
                      <a:cxn ang="T8">
                        <a:pos x="T4" y="T5"/>
                      </a:cxn>
                    </a:cxnLst>
                    <a:rect l="T9" t="T10" r="T11" b="T12"/>
                    <a:pathLst>
                      <a:path w="19736" h="21256" fill="none" extrusionOk="0">
                        <a:moveTo>
                          <a:pt x="0" y="12477"/>
                        </a:moveTo>
                        <a:cubicBezTo>
                          <a:pt x="2906" y="5943"/>
                          <a:pt x="8858" y="1271"/>
                          <a:pt x="15895" y="0"/>
                        </a:cubicBezTo>
                      </a:path>
                      <a:path w="19736" h="21256" stroke="0" extrusionOk="0">
                        <a:moveTo>
                          <a:pt x="0" y="12477"/>
                        </a:moveTo>
                        <a:cubicBezTo>
                          <a:pt x="2906" y="5943"/>
                          <a:pt x="8858" y="1271"/>
                          <a:pt x="15895" y="0"/>
                        </a:cubicBezTo>
                        <a:lnTo>
                          <a:pt x="19736" y="21256"/>
                        </a:lnTo>
                        <a:close/>
                      </a:path>
                    </a:pathLst>
                  </a:custGeom>
                  <a:noFill/>
                  <a:ln w="19050" cap="rnd">
                    <a:solidFill>
                      <a:srgbClr val="FF00FF"/>
                    </a:solidFill>
                    <a:round/>
                    <a:headEnd/>
                    <a:tailEnd/>
                  </a:ln>
                </p:spPr>
                <p:txBody>
                  <a:bodyPr wrap="none" anchor="ctr"/>
                  <a:lstStyle/>
                  <a:p>
                    <a:endParaRPr lang="en-GB"/>
                  </a:p>
                </p:txBody>
              </p:sp>
            </p:grpSp>
            <p:grpSp>
              <p:nvGrpSpPr>
                <p:cNvPr id="398365" name="Group 110"/>
                <p:cNvGrpSpPr>
                  <a:grpSpLocks/>
                </p:cNvGrpSpPr>
                <p:nvPr/>
              </p:nvGrpSpPr>
              <p:grpSpPr bwMode="auto">
                <a:xfrm flipV="1">
                  <a:off x="2820" y="2289"/>
                  <a:ext cx="211" cy="639"/>
                  <a:chOff x="2611" y="2176"/>
                  <a:chExt cx="211" cy="639"/>
                </a:xfrm>
              </p:grpSpPr>
              <p:sp>
                <p:nvSpPr>
                  <p:cNvPr id="398366" name="Arc 111"/>
                  <p:cNvSpPr>
                    <a:spLocks/>
                  </p:cNvSpPr>
                  <p:nvPr/>
                </p:nvSpPr>
                <p:spPr bwMode="auto">
                  <a:xfrm>
                    <a:off x="2611" y="2177"/>
                    <a:ext cx="128" cy="638"/>
                  </a:xfrm>
                  <a:custGeom>
                    <a:avLst/>
                    <a:gdLst>
                      <a:gd name="T0" fmla="*/ 0 w 19736"/>
                      <a:gd name="T1" fmla="*/ 11 h 21256"/>
                      <a:gd name="T2" fmla="*/ 1 w 19736"/>
                      <a:gd name="T3" fmla="*/ 0 h 21256"/>
                      <a:gd name="T4" fmla="*/ 1 w 19736"/>
                      <a:gd name="T5" fmla="*/ 19 h 21256"/>
                      <a:gd name="T6" fmla="*/ 0 60000 65536"/>
                      <a:gd name="T7" fmla="*/ 0 60000 65536"/>
                      <a:gd name="T8" fmla="*/ 0 60000 65536"/>
                      <a:gd name="T9" fmla="*/ 0 w 19736"/>
                      <a:gd name="T10" fmla="*/ 0 h 21256"/>
                      <a:gd name="T11" fmla="*/ 19736 w 19736"/>
                      <a:gd name="T12" fmla="*/ 21256 h 21256"/>
                    </a:gdLst>
                    <a:ahLst/>
                    <a:cxnLst>
                      <a:cxn ang="T6">
                        <a:pos x="T0" y="T1"/>
                      </a:cxn>
                      <a:cxn ang="T7">
                        <a:pos x="T2" y="T3"/>
                      </a:cxn>
                      <a:cxn ang="T8">
                        <a:pos x="T4" y="T5"/>
                      </a:cxn>
                    </a:cxnLst>
                    <a:rect l="T9" t="T10" r="T11" b="T12"/>
                    <a:pathLst>
                      <a:path w="19736" h="21256" fill="none" extrusionOk="0">
                        <a:moveTo>
                          <a:pt x="0" y="12477"/>
                        </a:moveTo>
                        <a:cubicBezTo>
                          <a:pt x="2906" y="5943"/>
                          <a:pt x="8858" y="1271"/>
                          <a:pt x="15895" y="0"/>
                        </a:cubicBezTo>
                      </a:path>
                      <a:path w="19736" h="21256" stroke="0" extrusionOk="0">
                        <a:moveTo>
                          <a:pt x="0" y="12477"/>
                        </a:moveTo>
                        <a:cubicBezTo>
                          <a:pt x="2906" y="5943"/>
                          <a:pt x="8858" y="1271"/>
                          <a:pt x="15895" y="0"/>
                        </a:cubicBezTo>
                        <a:lnTo>
                          <a:pt x="19736" y="21256"/>
                        </a:lnTo>
                        <a:close/>
                      </a:path>
                    </a:pathLst>
                  </a:custGeom>
                  <a:noFill/>
                  <a:ln w="19050" cap="rnd">
                    <a:solidFill>
                      <a:srgbClr val="FF00FF"/>
                    </a:solidFill>
                    <a:round/>
                    <a:headEnd/>
                    <a:tailEnd/>
                  </a:ln>
                </p:spPr>
                <p:txBody>
                  <a:bodyPr wrap="none" anchor="ctr"/>
                  <a:lstStyle/>
                  <a:p>
                    <a:endParaRPr lang="en-GB"/>
                  </a:p>
                </p:txBody>
              </p:sp>
              <p:sp>
                <p:nvSpPr>
                  <p:cNvPr id="398367" name="Arc 112"/>
                  <p:cNvSpPr>
                    <a:spLocks/>
                  </p:cNvSpPr>
                  <p:nvPr/>
                </p:nvSpPr>
                <p:spPr bwMode="auto">
                  <a:xfrm flipH="1">
                    <a:off x="2694" y="2176"/>
                    <a:ext cx="128" cy="638"/>
                  </a:xfrm>
                  <a:custGeom>
                    <a:avLst/>
                    <a:gdLst>
                      <a:gd name="T0" fmla="*/ 0 w 19736"/>
                      <a:gd name="T1" fmla="*/ 11 h 21256"/>
                      <a:gd name="T2" fmla="*/ 1 w 19736"/>
                      <a:gd name="T3" fmla="*/ 0 h 21256"/>
                      <a:gd name="T4" fmla="*/ 1 w 19736"/>
                      <a:gd name="T5" fmla="*/ 19 h 21256"/>
                      <a:gd name="T6" fmla="*/ 0 60000 65536"/>
                      <a:gd name="T7" fmla="*/ 0 60000 65536"/>
                      <a:gd name="T8" fmla="*/ 0 60000 65536"/>
                      <a:gd name="T9" fmla="*/ 0 w 19736"/>
                      <a:gd name="T10" fmla="*/ 0 h 21256"/>
                      <a:gd name="T11" fmla="*/ 19736 w 19736"/>
                      <a:gd name="T12" fmla="*/ 21256 h 21256"/>
                    </a:gdLst>
                    <a:ahLst/>
                    <a:cxnLst>
                      <a:cxn ang="T6">
                        <a:pos x="T0" y="T1"/>
                      </a:cxn>
                      <a:cxn ang="T7">
                        <a:pos x="T2" y="T3"/>
                      </a:cxn>
                      <a:cxn ang="T8">
                        <a:pos x="T4" y="T5"/>
                      </a:cxn>
                    </a:cxnLst>
                    <a:rect l="T9" t="T10" r="T11" b="T12"/>
                    <a:pathLst>
                      <a:path w="19736" h="21256" fill="none" extrusionOk="0">
                        <a:moveTo>
                          <a:pt x="0" y="12477"/>
                        </a:moveTo>
                        <a:cubicBezTo>
                          <a:pt x="2906" y="5943"/>
                          <a:pt x="8858" y="1271"/>
                          <a:pt x="15895" y="0"/>
                        </a:cubicBezTo>
                      </a:path>
                      <a:path w="19736" h="21256" stroke="0" extrusionOk="0">
                        <a:moveTo>
                          <a:pt x="0" y="12477"/>
                        </a:moveTo>
                        <a:cubicBezTo>
                          <a:pt x="2906" y="5943"/>
                          <a:pt x="8858" y="1271"/>
                          <a:pt x="15895" y="0"/>
                        </a:cubicBezTo>
                        <a:lnTo>
                          <a:pt x="19736" y="21256"/>
                        </a:lnTo>
                        <a:close/>
                      </a:path>
                    </a:pathLst>
                  </a:custGeom>
                  <a:noFill/>
                  <a:ln w="19050" cap="rnd">
                    <a:solidFill>
                      <a:srgbClr val="FF00FF"/>
                    </a:solidFill>
                    <a:round/>
                    <a:headEnd/>
                    <a:tailEnd/>
                  </a:ln>
                </p:spPr>
                <p:txBody>
                  <a:bodyPr wrap="none" anchor="ctr"/>
                  <a:lstStyle/>
                  <a:p>
                    <a:endParaRPr lang="en-GB"/>
                  </a:p>
                </p:txBody>
              </p:sp>
            </p:grpSp>
          </p:grpSp>
          <p:grpSp>
            <p:nvGrpSpPr>
              <p:cNvPr id="398357" name="Group 113"/>
              <p:cNvGrpSpPr>
                <a:grpSpLocks/>
              </p:cNvGrpSpPr>
              <p:nvPr/>
            </p:nvGrpSpPr>
            <p:grpSpPr bwMode="auto">
              <a:xfrm>
                <a:off x="3899" y="2452"/>
                <a:ext cx="316" cy="218"/>
                <a:chOff x="2611" y="2176"/>
                <a:chExt cx="420" cy="752"/>
              </a:xfrm>
            </p:grpSpPr>
            <p:grpSp>
              <p:nvGrpSpPr>
                <p:cNvPr id="398358" name="Group 114"/>
                <p:cNvGrpSpPr>
                  <a:grpSpLocks/>
                </p:cNvGrpSpPr>
                <p:nvPr/>
              </p:nvGrpSpPr>
              <p:grpSpPr bwMode="auto">
                <a:xfrm>
                  <a:off x="2611" y="2176"/>
                  <a:ext cx="211" cy="639"/>
                  <a:chOff x="2611" y="2176"/>
                  <a:chExt cx="211" cy="639"/>
                </a:xfrm>
              </p:grpSpPr>
              <p:sp>
                <p:nvSpPr>
                  <p:cNvPr id="398362" name="Arc 115"/>
                  <p:cNvSpPr>
                    <a:spLocks/>
                  </p:cNvSpPr>
                  <p:nvPr/>
                </p:nvSpPr>
                <p:spPr bwMode="auto">
                  <a:xfrm>
                    <a:off x="2611" y="2177"/>
                    <a:ext cx="128" cy="638"/>
                  </a:xfrm>
                  <a:custGeom>
                    <a:avLst/>
                    <a:gdLst>
                      <a:gd name="T0" fmla="*/ 0 w 19736"/>
                      <a:gd name="T1" fmla="*/ 11 h 21256"/>
                      <a:gd name="T2" fmla="*/ 1 w 19736"/>
                      <a:gd name="T3" fmla="*/ 0 h 21256"/>
                      <a:gd name="T4" fmla="*/ 1 w 19736"/>
                      <a:gd name="T5" fmla="*/ 19 h 21256"/>
                      <a:gd name="T6" fmla="*/ 0 60000 65536"/>
                      <a:gd name="T7" fmla="*/ 0 60000 65536"/>
                      <a:gd name="T8" fmla="*/ 0 60000 65536"/>
                      <a:gd name="T9" fmla="*/ 0 w 19736"/>
                      <a:gd name="T10" fmla="*/ 0 h 21256"/>
                      <a:gd name="T11" fmla="*/ 19736 w 19736"/>
                      <a:gd name="T12" fmla="*/ 21256 h 21256"/>
                    </a:gdLst>
                    <a:ahLst/>
                    <a:cxnLst>
                      <a:cxn ang="T6">
                        <a:pos x="T0" y="T1"/>
                      </a:cxn>
                      <a:cxn ang="T7">
                        <a:pos x="T2" y="T3"/>
                      </a:cxn>
                      <a:cxn ang="T8">
                        <a:pos x="T4" y="T5"/>
                      </a:cxn>
                    </a:cxnLst>
                    <a:rect l="T9" t="T10" r="T11" b="T12"/>
                    <a:pathLst>
                      <a:path w="19736" h="21256" fill="none" extrusionOk="0">
                        <a:moveTo>
                          <a:pt x="0" y="12477"/>
                        </a:moveTo>
                        <a:cubicBezTo>
                          <a:pt x="2906" y="5943"/>
                          <a:pt x="8858" y="1271"/>
                          <a:pt x="15895" y="0"/>
                        </a:cubicBezTo>
                      </a:path>
                      <a:path w="19736" h="21256" stroke="0" extrusionOk="0">
                        <a:moveTo>
                          <a:pt x="0" y="12477"/>
                        </a:moveTo>
                        <a:cubicBezTo>
                          <a:pt x="2906" y="5943"/>
                          <a:pt x="8858" y="1271"/>
                          <a:pt x="15895" y="0"/>
                        </a:cubicBezTo>
                        <a:lnTo>
                          <a:pt x="19736" y="21256"/>
                        </a:lnTo>
                        <a:close/>
                      </a:path>
                    </a:pathLst>
                  </a:custGeom>
                  <a:noFill/>
                  <a:ln w="19050" cap="rnd">
                    <a:solidFill>
                      <a:srgbClr val="FF00FF"/>
                    </a:solidFill>
                    <a:round/>
                    <a:headEnd/>
                    <a:tailEnd/>
                  </a:ln>
                </p:spPr>
                <p:txBody>
                  <a:bodyPr wrap="none" anchor="ctr"/>
                  <a:lstStyle/>
                  <a:p>
                    <a:endParaRPr lang="en-GB"/>
                  </a:p>
                </p:txBody>
              </p:sp>
              <p:sp>
                <p:nvSpPr>
                  <p:cNvPr id="398363" name="Arc 116"/>
                  <p:cNvSpPr>
                    <a:spLocks/>
                  </p:cNvSpPr>
                  <p:nvPr/>
                </p:nvSpPr>
                <p:spPr bwMode="auto">
                  <a:xfrm flipH="1">
                    <a:off x="2694" y="2176"/>
                    <a:ext cx="128" cy="638"/>
                  </a:xfrm>
                  <a:custGeom>
                    <a:avLst/>
                    <a:gdLst>
                      <a:gd name="T0" fmla="*/ 0 w 19736"/>
                      <a:gd name="T1" fmla="*/ 11 h 21256"/>
                      <a:gd name="T2" fmla="*/ 1 w 19736"/>
                      <a:gd name="T3" fmla="*/ 0 h 21256"/>
                      <a:gd name="T4" fmla="*/ 1 w 19736"/>
                      <a:gd name="T5" fmla="*/ 19 h 21256"/>
                      <a:gd name="T6" fmla="*/ 0 60000 65536"/>
                      <a:gd name="T7" fmla="*/ 0 60000 65536"/>
                      <a:gd name="T8" fmla="*/ 0 60000 65536"/>
                      <a:gd name="T9" fmla="*/ 0 w 19736"/>
                      <a:gd name="T10" fmla="*/ 0 h 21256"/>
                      <a:gd name="T11" fmla="*/ 19736 w 19736"/>
                      <a:gd name="T12" fmla="*/ 21256 h 21256"/>
                    </a:gdLst>
                    <a:ahLst/>
                    <a:cxnLst>
                      <a:cxn ang="T6">
                        <a:pos x="T0" y="T1"/>
                      </a:cxn>
                      <a:cxn ang="T7">
                        <a:pos x="T2" y="T3"/>
                      </a:cxn>
                      <a:cxn ang="T8">
                        <a:pos x="T4" y="T5"/>
                      </a:cxn>
                    </a:cxnLst>
                    <a:rect l="T9" t="T10" r="T11" b="T12"/>
                    <a:pathLst>
                      <a:path w="19736" h="21256" fill="none" extrusionOk="0">
                        <a:moveTo>
                          <a:pt x="0" y="12477"/>
                        </a:moveTo>
                        <a:cubicBezTo>
                          <a:pt x="2906" y="5943"/>
                          <a:pt x="8858" y="1271"/>
                          <a:pt x="15895" y="0"/>
                        </a:cubicBezTo>
                      </a:path>
                      <a:path w="19736" h="21256" stroke="0" extrusionOk="0">
                        <a:moveTo>
                          <a:pt x="0" y="12477"/>
                        </a:moveTo>
                        <a:cubicBezTo>
                          <a:pt x="2906" y="5943"/>
                          <a:pt x="8858" y="1271"/>
                          <a:pt x="15895" y="0"/>
                        </a:cubicBezTo>
                        <a:lnTo>
                          <a:pt x="19736" y="21256"/>
                        </a:lnTo>
                        <a:close/>
                      </a:path>
                    </a:pathLst>
                  </a:custGeom>
                  <a:noFill/>
                  <a:ln w="19050" cap="rnd">
                    <a:solidFill>
                      <a:srgbClr val="FF00FF"/>
                    </a:solidFill>
                    <a:round/>
                    <a:headEnd/>
                    <a:tailEnd/>
                  </a:ln>
                </p:spPr>
                <p:txBody>
                  <a:bodyPr wrap="none" anchor="ctr"/>
                  <a:lstStyle/>
                  <a:p>
                    <a:endParaRPr lang="en-GB"/>
                  </a:p>
                </p:txBody>
              </p:sp>
            </p:grpSp>
            <p:grpSp>
              <p:nvGrpSpPr>
                <p:cNvPr id="398359" name="Group 117"/>
                <p:cNvGrpSpPr>
                  <a:grpSpLocks/>
                </p:cNvGrpSpPr>
                <p:nvPr/>
              </p:nvGrpSpPr>
              <p:grpSpPr bwMode="auto">
                <a:xfrm flipV="1">
                  <a:off x="2820" y="2289"/>
                  <a:ext cx="211" cy="639"/>
                  <a:chOff x="2611" y="2176"/>
                  <a:chExt cx="211" cy="639"/>
                </a:xfrm>
              </p:grpSpPr>
              <p:sp>
                <p:nvSpPr>
                  <p:cNvPr id="398360" name="Arc 118"/>
                  <p:cNvSpPr>
                    <a:spLocks/>
                  </p:cNvSpPr>
                  <p:nvPr/>
                </p:nvSpPr>
                <p:spPr bwMode="auto">
                  <a:xfrm>
                    <a:off x="2611" y="2177"/>
                    <a:ext cx="128" cy="638"/>
                  </a:xfrm>
                  <a:custGeom>
                    <a:avLst/>
                    <a:gdLst>
                      <a:gd name="T0" fmla="*/ 0 w 19736"/>
                      <a:gd name="T1" fmla="*/ 11 h 21256"/>
                      <a:gd name="T2" fmla="*/ 1 w 19736"/>
                      <a:gd name="T3" fmla="*/ 0 h 21256"/>
                      <a:gd name="T4" fmla="*/ 1 w 19736"/>
                      <a:gd name="T5" fmla="*/ 19 h 21256"/>
                      <a:gd name="T6" fmla="*/ 0 60000 65536"/>
                      <a:gd name="T7" fmla="*/ 0 60000 65536"/>
                      <a:gd name="T8" fmla="*/ 0 60000 65536"/>
                      <a:gd name="T9" fmla="*/ 0 w 19736"/>
                      <a:gd name="T10" fmla="*/ 0 h 21256"/>
                      <a:gd name="T11" fmla="*/ 19736 w 19736"/>
                      <a:gd name="T12" fmla="*/ 21256 h 21256"/>
                    </a:gdLst>
                    <a:ahLst/>
                    <a:cxnLst>
                      <a:cxn ang="T6">
                        <a:pos x="T0" y="T1"/>
                      </a:cxn>
                      <a:cxn ang="T7">
                        <a:pos x="T2" y="T3"/>
                      </a:cxn>
                      <a:cxn ang="T8">
                        <a:pos x="T4" y="T5"/>
                      </a:cxn>
                    </a:cxnLst>
                    <a:rect l="T9" t="T10" r="T11" b="T12"/>
                    <a:pathLst>
                      <a:path w="19736" h="21256" fill="none" extrusionOk="0">
                        <a:moveTo>
                          <a:pt x="0" y="12477"/>
                        </a:moveTo>
                        <a:cubicBezTo>
                          <a:pt x="2906" y="5943"/>
                          <a:pt x="8858" y="1271"/>
                          <a:pt x="15895" y="0"/>
                        </a:cubicBezTo>
                      </a:path>
                      <a:path w="19736" h="21256" stroke="0" extrusionOk="0">
                        <a:moveTo>
                          <a:pt x="0" y="12477"/>
                        </a:moveTo>
                        <a:cubicBezTo>
                          <a:pt x="2906" y="5943"/>
                          <a:pt x="8858" y="1271"/>
                          <a:pt x="15895" y="0"/>
                        </a:cubicBezTo>
                        <a:lnTo>
                          <a:pt x="19736" y="21256"/>
                        </a:lnTo>
                        <a:close/>
                      </a:path>
                    </a:pathLst>
                  </a:custGeom>
                  <a:noFill/>
                  <a:ln w="19050" cap="rnd">
                    <a:solidFill>
                      <a:srgbClr val="FF00FF"/>
                    </a:solidFill>
                    <a:round/>
                    <a:headEnd/>
                    <a:tailEnd/>
                  </a:ln>
                </p:spPr>
                <p:txBody>
                  <a:bodyPr wrap="none" anchor="ctr"/>
                  <a:lstStyle/>
                  <a:p>
                    <a:endParaRPr lang="en-GB"/>
                  </a:p>
                </p:txBody>
              </p:sp>
              <p:sp>
                <p:nvSpPr>
                  <p:cNvPr id="398361" name="Arc 119"/>
                  <p:cNvSpPr>
                    <a:spLocks/>
                  </p:cNvSpPr>
                  <p:nvPr/>
                </p:nvSpPr>
                <p:spPr bwMode="auto">
                  <a:xfrm flipH="1">
                    <a:off x="2694" y="2176"/>
                    <a:ext cx="128" cy="638"/>
                  </a:xfrm>
                  <a:custGeom>
                    <a:avLst/>
                    <a:gdLst>
                      <a:gd name="T0" fmla="*/ 0 w 19736"/>
                      <a:gd name="T1" fmla="*/ 11 h 21256"/>
                      <a:gd name="T2" fmla="*/ 1 w 19736"/>
                      <a:gd name="T3" fmla="*/ 0 h 21256"/>
                      <a:gd name="T4" fmla="*/ 1 w 19736"/>
                      <a:gd name="T5" fmla="*/ 19 h 21256"/>
                      <a:gd name="T6" fmla="*/ 0 60000 65536"/>
                      <a:gd name="T7" fmla="*/ 0 60000 65536"/>
                      <a:gd name="T8" fmla="*/ 0 60000 65536"/>
                      <a:gd name="T9" fmla="*/ 0 w 19736"/>
                      <a:gd name="T10" fmla="*/ 0 h 21256"/>
                      <a:gd name="T11" fmla="*/ 19736 w 19736"/>
                      <a:gd name="T12" fmla="*/ 21256 h 21256"/>
                    </a:gdLst>
                    <a:ahLst/>
                    <a:cxnLst>
                      <a:cxn ang="T6">
                        <a:pos x="T0" y="T1"/>
                      </a:cxn>
                      <a:cxn ang="T7">
                        <a:pos x="T2" y="T3"/>
                      </a:cxn>
                      <a:cxn ang="T8">
                        <a:pos x="T4" y="T5"/>
                      </a:cxn>
                    </a:cxnLst>
                    <a:rect l="T9" t="T10" r="T11" b="T12"/>
                    <a:pathLst>
                      <a:path w="19736" h="21256" fill="none" extrusionOk="0">
                        <a:moveTo>
                          <a:pt x="0" y="12477"/>
                        </a:moveTo>
                        <a:cubicBezTo>
                          <a:pt x="2906" y="5943"/>
                          <a:pt x="8858" y="1271"/>
                          <a:pt x="15895" y="0"/>
                        </a:cubicBezTo>
                      </a:path>
                      <a:path w="19736" h="21256" stroke="0" extrusionOk="0">
                        <a:moveTo>
                          <a:pt x="0" y="12477"/>
                        </a:moveTo>
                        <a:cubicBezTo>
                          <a:pt x="2906" y="5943"/>
                          <a:pt x="8858" y="1271"/>
                          <a:pt x="15895" y="0"/>
                        </a:cubicBezTo>
                        <a:lnTo>
                          <a:pt x="19736" y="21256"/>
                        </a:lnTo>
                        <a:close/>
                      </a:path>
                    </a:pathLst>
                  </a:custGeom>
                  <a:noFill/>
                  <a:ln w="19050" cap="rnd">
                    <a:solidFill>
                      <a:srgbClr val="FF00FF"/>
                    </a:solidFill>
                    <a:round/>
                    <a:headEnd/>
                    <a:tailEnd/>
                  </a:ln>
                </p:spPr>
                <p:txBody>
                  <a:bodyPr wrap="none" anchor="ctr"/>
                  <a:lstStyle/>
                  <a:p>
                    <a:endParaRPr lang="en-GB"/>
                  </a:p>
                </p:txBody>
              </p:sp>
            </p:grpSp>
          </p:grpSp>
        </p:grpSp>
      </p:grpSp>
      <p:pic>
        <p:nvPicPr>
          <p:cNvPr id="1917048" name="Picture 120" descr="C:\DATA\POWERP~1\JPEG\HEAD_N~1\BRAIN\T1\IR_180~2.JPG"/>
          <p:cNvPicPr>
            <a:picLocks noChangeAspect="1" noChangeArrowheads="1"/>
          </p:cNvPicPr>
          <p:nvPr/>
        </p:nvPicPr>
        <p:blipFill>
          <a:blip r:embed="rId3" cstate="print"/>
          <a:srcRect/>
          <a:stretch>
            <a:fillRect/>
          </a:stretch>
        </p:blipFill>
        <p:spPr bwMode="auto">
          <a:xfrm>
            <a:off x="7150100" y="1295400"/>
            <a:ext cx="1993900" cy="1993900"/>
          </a:xfrm>
          <a:prstGeom prst="rect">
            <a:avLst/>
          </a:prstGeom>
          <a:noFill/>
          <a:ln w="9525">
            <a:noFill/>
            <a:miter lim="800000"/>
            <a:headEnd/>
            <a:tailEnd/>
          </a:ln>
        </p:spPr>
      </p:pic>
      <p:sp>
        <p:nvSpPr>
          <p:cNvPr id="122" name="Rectangle 36"/>
          <p:cNvSpPr/>
          <p:nvPr/>
        </p:nvSpPr>
        <p:spPr>
          <a:xfrm>
            <a:off x="0" y="6545263"/>
            <a:ext cx="2771775" cy="31273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400" dirty="0"/>
              <a:t>silvia.capuani@roma1.infn.it</a:t>
            </a:r>
          </a:p>
        </p:txBody>
      </p:sp>
      <p:sp>
        <p:nvSpPr>
          <p:cNvPr id="123"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124"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25"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26"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27" name="CasellaDiTesto 126"/>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spTree>
    <p:extLst>
      <p:ext uri="{BB962C8B-B14F-4D97-AF65-F5344CB8AC3E}">
        <p14:creationId xmlns:p14="http://schemas.microsoft.com/office/powerpoint/2010/main" val="22064179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917048"/>
                                        </p:tgtEl>
                                        <p:attrNameLst>
                                          <p:attrName>style.visibility</p:attrName>
                                        </p:attrNameLst>
                                      </p:cBhvr>
                                      <p:to>
                                        <p:strVal val="visible"/>
                                      </p:to>
                                    </p:set>
                                    <p:animEffect transition="in" filter="dissolve">
                                      <p:cBhvr>
                                        <p:cTn id="17" dur="500"/>
                                        <p:tgtEl>
                                          <p:spTgt spid="19170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399362" name="Rectangle 2"/>
          <p:cNvSpPr>
            <a:spLocks noGrp="1" noChangeArrowheads="1"/>
          </p:cNvSpPr>
          <p:nvPr>
            <p:ph type="title"/>
          </p:nvPr>
        </p:nvSpPr>
        <p:spPr>
          <a:noFill/>
        </p:spPr>
        <p:txBody>
          <a:bodyPr lIns="90488" tIns="44450" rIns="90488" bIns="44450" anchor="b"/>
          <a:lstStyle/>
          <a:p>
            <a:r>
              <a:rPr lang="en-GB" smtClean="0"/>
              <a:t>Fat Suppression: STIR</a:t>
            </a:r>
          </a:p>
        </p:txBody>
      </p:sp>
      <p:sp>
        <p:nvSpPr>
          <p:cNvPr id="399363" name="Line 3"/>
          <p:cNvSpPr>
            <a:spLocks noChangeShapeType="1"/>
          </p:cNvSpPr>
          <p:nvPr/>
        </p:nvSpPr>
        <p:spPr bwMode="auto">
          <a:xfrm flipV="1">
            <a:off x="2570163" y="2746375"/>
            <a:ext cx="0" cy="2811463"/>
          </a:xfrm>
          <a:prstGeom prst="line">
            <a:avLst/>
          </a:prstGeom>
          <a:noFill/>
          <a:ln w="25400">
            <a:solidFill>
              <a:schemeClr val="tx1"/>
            </a:solidFill>
            <a:round/>
            <a:headEnd/>
            <a:tailEnd/>
          </a:ln>
        </p:spPr>
        <p:txBody>
          <a:bodyPr wrap="none" anchor="ctr"/>
          <a:lstStyle/>
          <a:p>
            <a:endParaRPr lang="en-GB"/>
          </a:p>
        </p:txBody>
      </p:sp>
      <p:sp>
        <p:nvSpPr>
          <p:cNvPr id="399364" name="Line 4"/>
          <p:cNvSpPr>
            <a:spLocks noChangeShapeType="1"/>
          </p:cNvSpPr>
          <p:nvPr/>
        </p:nvSpPr>
        <p:spPr bwMode="auto">
          <a:xfrm>
            <a:off x="3681413" y="5551488"/>
            <a:ext cx="0" cy="66675"/>
          </a:xfrm>
          <a:prstGeom prst="line">
            <a:avLst/>
          </a:prstGeom>
          <a:noFill/>
          <a:ln w="12700">
            <a:solidFill>
              <a:schemeClr val="tx1"/>
            </a:solidFill>
            <a:round/>
            <a:headEnd/>
            <a:tailEnd/>
          </a:ln>
        </p:spPr>
        <p:txBody>
          <a:bodyPr wrap="none" anchor="ctr"/>
          <a:lstStyle/>
          <a:p>
            <a:endParaRPr lang="en-GB"/>
          </a:p>
        </p:txBody>
      </p:sp>
      <p:sp>
        <p:nvSpPr>
          <p:cNvPr id="399365" name="Line 5"/>
          <p:cNvSpPr>
            <a:spLocks noChangeShapeType="1"/>
          </p:cNvSpPr>
          <p:nvPr/>
        </p:nvSpPr>
        <p:spPr bwMode="auto">
          <a:xfrm>
            <a:off x="4792663" y="5551488"/>
            <a:ext cx="0" cy="66675"/>
          </a:xfrm>
          <a:prstGeom prst="line">
            <a:avLst/>
          </a:prstGeom>
          <a:noFill/>
          <a:ln w="12700">
            <a:solidFill>
              <a:schemeClr val="tx1"/>
            </a:solidFill>
            <a:round/>
            <a:headEnd/>
            <a:tailEnd/>
          </a:ln>
        </p:spPr>
        <p:txBody>
          <a:bodyPr wrap="none" anchor="ctr"/>
          <a:lstStyle/>
          <a:p>
            <a:endParaRPr lang="en-GB"/>
          </a:p>
        </p:txBody>
      </p:sp>
      <p:sp>
        <p:nvSpPr>
          <p:cNvPr id="399366" name="Line 6"/>
          <p:cNvSpPr>
            <a:spLocks noChangeShapeType="1"/>
          </p:cNvSpPr>
          <p:nvPr/>
        </p:nvSpPr>
        <p:spPr bwMode="auto">
          <a:xfrm>
            <a:off x="5913438" y="5551488"/>
            <a:ext cx="0" cy="66675"/>
          </a:xfrm>
          <a:prstGeom prst="line">
            <a:avLst/>
          </a:prstGeom>
          <a:noFill/>
          <a:ln w="12700">
            <a:solidFill>
              <a:schemeClr val="tx1"/>
            </a:solidFill>
            <a:round/>
            <a:headEnd/>
            <a:tailEnd/>
          </a:ln>
        </p:spPr>
        <p:txBody>
          <a:bodyPr wrap="none" anchor="ctr"/>
          <a:lstStyle/>
          <a:p>
            <a:endParaRPr lang="en-GB"/>
          </a:p>
        </p:txBody>
      </p:sp>
      <p:sp>
        <p:nvSpPr>
          <p:cNvPr id="399367" name="Line 7"/>
          <p:cNvSpPr>
            <a:spLocks noChangeShapeType="1"/>
          </p:cNvSpPr>
          <p:nvPr/>
        </p:nvSpPr>
        <p:spPr bwMode="auto">
          <a:xfrm>
            <a:off x="7024688" y="5551488"/>
            <a:ext cx="0" cy="66675"/>
          </a:xfrm>
          <a:prstGeom prst="line">
            <a:avLst/>
          </a:prstGeom>
          <a:noFill/>
          <a:ln w="12700">
            <a:solidFill>
              <a:schemeClr val="tx1"/>
            </a:solidFill>
            <a:round/>
            <a:headEnd/>
            <a:tailEnd/>
          </a:ln>
        </p:spPr>
        <p:txBody>
          <a:bodyPr wrap="none" anchor="ctr"/>
          <a:lstStyle/>
          <a:p>
            <a:endParaRPr lang="en-GB"/>
          </a:p>
        </p:txBody>
      </p:sp>
      <p:sp>
        <p:nvSpPr>
          <p:cNvPr id="399368" name="Rectangle 8"/>
          <p:cNvSpPr>
            <a:spLocks noChangeArrowheads="1"/>
          </p:cNvSpPr>
          <p:nvPr/>
        </p:nvSpPr>
        <p:spPr bwMode="auto">
          <a:xfrm>
            <a:off x="6756400" y="5124450"/>
            <a:ext cx="1057275" cy="363538"/>
          </a:xfrm>
          <a:prstGeom prst="rect">
            <a:avLst/>
          </a:prstGeom>
          <a:noFill/>
          <a:ln w="12700">
            <a:noFill/>
            <a:miter lim="800000"/>
            <a:headEnd/>
            <a:tailEnd/>
          </a:ln>
        </p:spPr>
        <p:txBody>
          <a:bodyPr wrap="none" lIns="90488" tIns="44450" rIns="90488" bIns="44450">
            <a:spAutoFit/>
          </a:bodyPr>
          <a:lstStyle/>
          <a:p>
            <a:pPr>
              <a:buClr>
                <a:schemeClr val="accent1"/>
              </a:buClr>
            </a:pPr>
            <a:r>
              <a:rPr lang="en-GB" sz="1800" b="0"/>
              <a:t>Time/ms</a:t>
            </a:r>
          </a:p>
        </p:txBody>
      </p:sp>
      <p:sp>
        <p:nvSpPr>
          <p:cNvPr id="399369" name="Line 9"/>
          <p:cNvSpPr>
            <a:spLocks noChangeShapeType="1"/>
          </p:cNvSpPr>
          <p:nvPr/>
        </p:nvSpPr>
        <p:spPr bwMode="auto">
          <a:xfrm>
            <a:off x="2582863" y="5545138"/>
            <a:ext cx="4989512" cy="0"/>
          </a:xfrm>
          <a:prstGeom prst="line">
            <a:avLst/>
          </a:prstGeom>
          <a:noFill/>
          <a:ln w="25400">
            <a:solidFill>
              <a:schemeClr val="tx1"/>
            </a:solidFill>
            <a:round/>
            <a:headEnd/>
            <a:tailEnd/>
          </a:ln>
        </p:spPr>
        <p:txBody>
          <a:bodyPr wrap="none" anchor="ctr"/>
          <a:lstStyle/>
          <a:p>
            <a:endParaRPr lang="en-GB"/>
          </a:p>
        </p:txBody>
      </p:sp>
      <p:sp>
        <p:nvSpPr>
          <p:cNvPr id="399370" name="Line 10"/>
          <p:cNvSpPr>
            <a:spLocks noChangeShapeType="1"/>
          </p:cNvSpPr>
          <p:nvPr/>
        </p:nvSpPr>
        <p:spPr bwMode="auto">
          <a:xfrm>
            <a:off x="2506663" y="2759075"/>
            <a:ext cx="125412" cy="0"/>
          </a:xfrm>
          <a:prstGeom prst="line">
            <a:avLst/>
          </a:prstGeom>
          <a:noFill/>
          <a:ln w="12700">
            <a:solidFill>
              <a:srgbClr val="000000"/>
            </a:solidFill>
            <a:round/>
            <a:headEnd/>
            <a:tailEnd/>
          </a:ln>
        </p:spPr>
        <p:txBody>
          <a:bodyPr wrap="none" anchor="ctr"/>
          <a:lstStyle/>
          <a:p>
            <a:endParaRPr lang="en-GB"/>
          </a:p>
        </p:txBody>
      </p:sp>
      <p:sp>
        <p:nvSpPr>
          <p:cNvPr id="399371" name="Line 11"/>
          <p:cNvSpPr>
            <a:spLocks noChangeShapeType="1"/>
          </p:cNvSpPr>
          <p:nvPr/>
        </p:nvSpPr>
        <p:spPr bwMode="auto">
          <a:xfrm>
            <a:off x="2582863" y="4167188"/>
            <a:ext cx="4989512" cy="0"/>
          </a:xfrm>
          <a:prstGeom prst="line">
            <a:avLst/>
          </a:prstGeom>
          <a:noFill/>
          <a:ln w="25400">
            <a:solidFill>
              <a:schemeClr val="tx1"/>
            </a:solidFill>
            <a:round/>
            <a:headEnd/>
            <a:tailEnd/>
          </a:ln>
        </p:spPr>
        <p:txBody>
          <a:bodyPr wrap="none" anchor="ctr"/>
          <a:lstStyle/>
          <a:p>
            <a:endParaRPr lang="en-GB"/>
          </a:p>
        </p:txBody>
      </p:sp>
      <p:sp>
        <p:nvSpPr>
          <p:cNvPr id="399372" name="Rectangle 12"/>
          <p:cNvSpPr>
            <a:spLocks noChangeArrowheads="1"/>
          </p:cNvSpPr>
          <p:nvPr/>
        </p:nvSpPr>
        <p:spPr bwMode="auto">
          <a:xfrm>
            <a:off x="2273300" y="4002088"/>
            <a:ext cx="307975" cy="363537"/>
          </a:xfrm>
          <a:prstGeom prst="rect">
            <a:avLst/>
          </a:prstGeom>
          <a:noFill/>
          <a:ln w="12700">
            <a:noFill/>
            <a:miter lim="800000"/>
            <a:headEnd/>
            <a:tailEnd/>
          </a:ln>
        </p:spPr>
        <p:txBody>
          <a:bodyPr wrap="none" lIns="90488" tIns="44450" rIns="90488" bIns="44450">
            <a:spAutoFit/>
          </a:bodyPr>
          <a:lstStyle/>
          <a:p>
            <a:pPr>
              <a:buClr>
                <a:schemeClr val="accent1"/>
              </a:buClr>
            </a:pPr>
            <a:r>
              <a:rPr lang="en-GB" sz="1800" b="0"/>
              <a:t>0</a:t>
            </a:r>
          </a:p>
        </p:txBody>
      </p:sp>
      <p:sp>
        <p:nvSpPr>
          <p:cNvPr id="399373" name="Rectangle 13"/>
          <p:cNvSpPr>
            <a:spLocks noChangeArrowheads="1"/>
          </p:cNvSpPr>
          <p:nvPr/>
        </p:nvSpPr>
        <p:spPr bwMode="auto">
          <a:xfrm>
            <a:off x="2273300" y="5567363"/>
            <a:ext cx="561975" cy="363537"/>
          </a:xfrm>
          <a:prstGeom prst="rect">
            <a:avLst/>
          </a:prstGeom>
          <a:noFill/>
          <a:ln w="12700">
            <a:noFill/>
            <a:miter lim="800000"/>
            <a:headEnd/>
            <a:tailEnd/>
          </a:ln>
        </p:spPr>
        <p:txBody>
          <a:bodyPr wrap="none" lIns="90488" tIns="44450" rIns="90488" bIns="44450">
            <a:spAutoFit/>
          </a:bodyPr>
          <a:lstStyle/>
          <a:p>
            <a:pPr>
              <a:buClr>
                <a:schemeClr val="accent1"/>
              </a:buClr>
            </a:pPr>
            <a:r>
              <a:rPr lang="en-GB" sz="1800" b="0"/>
              <a:t>-Mz</a:t>
            </a:r>
          </a:p>
        </p:txBody>
      </p:sp>
      <p:sp>
        <p:nvSpPr>
          <p:cNvPr id="399374" name="Rectangle 14"/>
          <p:cNvSpPr>
            <a:spLocks noChangeArrowheads="1"/>
          </p:cNvSpPr>
          <p:nvPr/>
        </p:nvSpPr>
        <p:spPr bwMode="auto">
          <a:xfrm>
            <a:off x="2203450" y="2219325"/>
            <a:ext cx="619125" cy="363538"/>
          </a:xfrm>
          <a:prstGeom prst="rect">
            <a:avLst/>
          </a:prstGeom>
          <a:noFill/>
          <a:ln w="12700">
            <a:noFill/>
            <a:miter lim="800000"/>
            <a:headEnd/>
            <a:tailEnd/>
          </a:ln>
        </p:spPr>
        <p:txBody>
          <a:bodyPr wrap="none" lIns="90488" tIns="44450" rIns="90488" bIns="44450">
            <a:spAutoFit/>
          </a:bodyPr>
          <a:lstStyle/>
          <a:p>
            <a:pPr>
              <a:buClr>
                <a:schemeClr val="accent1"/>
              </a:buClr>
            </a:pPr>
            <a:r>
              <a:rPr lang="en-GB" sz="1800" b="0"/>
              <a:t>+Mz</a:t>
            </a:r>
          </a:p>
        </p:txBody>
      </p:sp>
      <p:sp>
        <p:nvSpPr>
          <p:cNvPr id="399375" name="Rectangle 15"/>
          <p:cNvSpPr>
            <a:spLocks noChangeArrowheads="1"/>
          </p:cNvSpPr>
          <p:nvPr/>
        </p:nvSpPr>
        <p:spPr bwMode="auto">
          <a:xfrm rot="-5400000">
            <a:off x="-142081" y="3820319"/>
            <a:ext cx="3711575" cy="363537"/>
          </a:xfrm>
          <a:prstGeom prst="rect">
            <a:avLst/>
          </a:prstGeom>
          <a:noFill/>
          <a:ln w="12700">
            <a:noFill/>
            <a:miter lim="800000"/>
            <a:headEnd/>
            <a:tailEnd/>
          </a:ln>
        </p:spPr>
        <p:txBody>
          <a:bodyPr wrap="none" lIns="90488" tIns="44450" rIns="90488" bIns="44450">
            <a:spAutoFit/>
          </a:bodyPr>
          <a:lstStyle/>
          <a:p>
            <a:pPr>
              <a:buClr>
                <a:schemeClr val="accent1"/>
              </a:buClr>
            </a:pPr>
            <a:r>
              <a:rPr lang="en-GB" sz="1800" b="0"/>
              <a:t>MAGNETIZATION ALONG Z AXIS</a:t>
            </a:r>
          </a:p>
        </p:txBody>
      </p:sp>
      <p:sp>
        <p:nvSpPr>
          <p:cNvPr id="399376" name="Rectangle 16"/>
          <p:cNvSpPr>
            <a:spLocks noChangeArrowheads="1"/>
          </p:cNvSpPr>
          <p:nvPr/>
        </p:nvSpPr>
        <p:spPr bwMode="auto">
          <a:xfrm>
            <a:off x="1749425" y="2652713"/>
            <a:ext cx="898525" cy="363537"/>
          </a:xfrm>
          <a:prstGeom prst="rect">
            <a:avLst/>
          </a:prstGeom>
          <a:noFill/>
          <a:ln w="12700">
            <a:noFill/>
            <a:miter lim="800000"/>
            <a:headEnd/>
            <a:tailEnd/>
          </a:ln>
        </p:spPr>
        <p:txBody>
          <a:bodyPr wrap="none" lIns="90488" tIns="44450" rIns="90488" bIns="44450">
            <a:spAutoFit/>
          </a:bodyPr>
          <a:lstStyle/>
          <a:p>
            <a:pPr>
              <a:buClr>
                <a:schemeClr val="accent1"/>
              </a:buClr>
            </a:pPr>
            <a:r>
              <a:rPr lang="en-GB" sz="1800" b="0"/>
              <a:t>+100%</a:t>
            </a:r>
          </a:p>
        </p:txBody>
      </p:sp>
      <p:sp>
        <p:nvSpPr>
          <p:cNvPr id="399377" name="Rectangle 17"/>
          <p:cNvSpPr>
            <a:spLocks noChangeArrowheads="1"/>
          </p:cNvSpPr>
          <p:nvPr/>
        </p:nvSpPr>
        <p:spPr bwMode="auto">
          <a:xfrm>
            <a:off x="1749425" y="5278438"/>
            <a:ext cx="841375" cy="363537"/>
          </a:xfrm>
          <a:prstGeom prst="rect">
            <a:avLst/>
          </a:prstGeom>
          <a:noFill/>
          <a:ln w="12700">
            <a:noFill/>
            <a:miter lim="800000"/>
            <a:headEnd/>
            <a:tailEnd/>
          </a:ln>
        </p:spPr>
        <p:txBody>
          <a:bodyPr wrap="none" lIns="90488" tIns="44450" rIns="90488" bIns="44450">
            <a:spAutoFit/>
          </a:bodyPr>
          <a:lstStyle/>
          <a:p>
            <a:pPr>
              <a:buClr>
                <a:schemeClr val="accent1"/>
              </a:buClr>
            </a:pPr>
            <a:r>
              <a:rPr lang="en-GB" sz="1800" b="0"/>
              <a:t>-100%</a:t>
            </a:r>
          </a:p>
        </p:txBody>
      </p:sp>
      <p:sp>
        <p:nvSpPr>
          <p:cNvPr id="399378" name="Rectangle 18"/>
          <p:cNvSpPr>
            <a:spLocks noChangeArrowheads="1"/>
          </p:cNvSpPr>
          <p:nvPr/>
        </p:nvSpPr>
        <p:spPr bwMode="auto">
          <a:xfrm>
            <a:off x="3394075" y="5527675"/>
            <a:ext cx="561975" cy="363538"/>
          </a:xfrm>
          <a:prstGeom prst="rect">
            <a:avLst/>
          </a:prstGeom>
          <a:noFill/>
          <a:ln w="12700">
            <a:noFill/>
            <a:miter lim="800000"/>
            <a:headEnd/>
            <a:tailEnd/>
          </a:ln>
        </p:spPr>
        <p:txBody>
          <a:bodyPr wrap="none" lIns="90488" tIns="44450" rIns="90488" bIns="44450">
            <a:spAutoFit/>
          </a:bodyPr>
          <a:lstStyle/>
          <a:p>
            <a:pPr>
              <a:buClr>
                <a:schemeClr val="accent1"/>
              </a:buClr>
            </a:pPr>
            <a:r>
              <a:rPr lang="en-GB" sz="1800" b="0"/>
              <a:t>100</a:t>
            </a:r>
          </a:p>
        </p:txBody>
      </p:sp>
      <p:sp>
        <p:nvSpPr>
          <p:cNvPr id="399379" name="Rectangle 19"/>
          <p:cNvSpPr>
            <a:spLocks noChangeArrowheads="1"/>
          </p:cNvSpPr>
          <p:nvPr/>
        </p:nvSpPr>
        <p:spPr bwMode="auto">
          <a:xfrm>
            <a:off x="4545013" y="5537200"/>
            <a:ext cx="561975" cy="363538"/>
          </a:xfrm>
          <a:prstGeom prst="rect">
            <a:avLst/>
          </a:prstGeom>
          <a:noFill/>
          <a:ln w="12700">
            <a:noFill/>
            <a:miter lim="800000"/>
            <a:headEnd/>
            <a:tailEnd/>
          </a:ln>
        </p:spPr>
        <p:txBody>
          <a:bodyPr wrap="none" lIns="90488" tIns="44450" rIns="90488" bIns="44450">
            <a:spAutoFit/>
          </a:bodyPr>
          <a:lstStyle/>
          <a:p>
            <a:pPr>
              <a:buClr>
                <a:schemeClr val="accent1"/>
              </a:buClr>
            </a:pPr>
            <a:r>
              <a:rPr lang="en-GB" sz="1800" b="0"/>
              <a:t>200</a:t>
            </a:r>
          </a:p>
        </p:txBody>
      </p:sp>
      <p:sp>
        <p:nvSpPr>
          <p:cNvPr id="399380" name="Rectangle 20"/>
          <p:cNvSpPr>
            <a:spLocks noChangeArrowheads="1"/>
          </p:cNvSpPr>
          <p:nvPr/>
        </p:nvSpPr>
        <p:spPr bwMode="auto">
          <a:xfrm>
            <a:off x="5665788" y="5537200"/>
            <a:ext cx="561975" cy="363538"/>
          </a:xfrm>
          <a:prstGeom prst="rect">
            <a:avLst/>
          </a:prstGeom>
          <a:noFill/>
          <a:ln w="12700">
            <a:noFill/>
            <a:miter lim="800000"/>
            <a:headEnd/>
            <a:tailEnd/>
          </a:ln>
        </p:spPr>
        <p:txBody>
          <a:bodyPr wrap="none" lIns="90488" tIns="44450" rIns="90488" bIns="44450">
            <a:spAutoFit/>
          </a:bodyPr>
          <a:lstStyle/>
          <a:p>
            <a:pPr>
              <a:buClr>
                <a:schemeClr val="accent1"/>
              </a:buClr>
            </a:pPr>
            <a:r>
              <a:rPr lang="en-GB" sz="1800" b="0"/>
              <a:t>300</a:t>
            </a:r>
          </a:p>
        </p:txBody>
      </p:sp>
      <p:sp>
        <p:nvSpPr>
          <p:cNvPr id="399381" name="Rectangle 21"/>
          <p:cNvSpPr>
            <a:spLocks noChangeArrowheads="1"/>
          </p:cNvSpPr>
          <p:nvPr/>
        </p:nvSpPr>
        <p:spPr bwMode="auto">
          <a:xfrm>
            <a:off x="6805613" y="5537200"/>
            <a:ext cx="561975" cy="363538"/>
          </a:xfrm>
          <a:prstGeom prst="rect">
            <a:avLst/>
          </a:prstGeom>
          <a:noFill/>
          <a:ln w="12700">
            <a:noFill/>
            <a:miter lim="800000"/>
            <a:headEnd/>
            <a:tailEnd/>
          </a:ln>
        </p:spPr>
        <p:txBody>
          <a:bodyPr wrap="none" lIns="90488" tIns="44450" rIns="90488" bIns="44450">
            <a:spAutoFit/>
          </a:bodyPr>
          <a:lstStyle/>
          <a:p>
            <a:pPr>
              <a:buClr>
                <a:schemeClr val="accent1"/>
              </a:buClr>
            </a:pPr>
            <a:r>
              <a:rPr lang="en-GB" sz="1800" b="0"/>
              <a:t>400</a:t>
            </a:r>
          </a:p>
        </p:txBody>
      </p:sp>
      <p:sp>
        <p:nvSpPr>
          <p:cNvPr id="399382" name="Rectangle 22"/>
          <p:cNvSpPr>
            <a:spLocks noChangeArrowheads="1"/>
          </p:cNvSpPr>
          <p:nvPr/>
        </p:nvSpPr>
        <p:spPr bwMode="auto">
          <a:xfrm>
            <a:off x="5919788" y="2808288"/>
            <a:ext cx="1833562" cy="363537"/>
          </a:xfrm>
          <a:prstGeom prst="rect">
            <a:avLst/>
          </a:prstGeom>
          <a:noFill/>
          <a:ln w="12700">
            <a:noFill/>
            <a:miter lim="800000"/>
            <a:headEnd/>
            <a:tailEnd/>
          </a:ln>
        </p:spPr>
        <p:txBody>
          <a:bodyPr wrap="none" lIns="90488" tIns="44450" rIns="90488" bIns="44450">
            <a:spAutoFit/>
          </a:bodyPr>
          <a:lstStyle/>
          <a:p>
            <a:pPr>
              <a:buClr>
                <a:schemeClr val="accent1"/>
              </a:buClr>
            </a:pPr>
            <a:r>
              <a:rPr lang="en-GB" sz="1800" b="0"/>
              <a:t>Fat (T</a:t>
            </a:r>
            <a:r>
              <a:rPr lang="en-GB" sz="1800" b="0" baseline="-25000"/>
              <a:t>1</a:t>
            </a:r>
            <a:r>
              <a:rPr lang="en-GB" sz="1800" b="0"/>
              <a:t>= 200ms)</a:t>
            </a:r>
          </a:p>
        </p:txBody>
      </p:sp>
      <p:sp>
        <p:nvSpPr>
          <p:cNvPr id="399383" name="Rectangle 23"/>
          <p:cNvSpPr>
            <a:spLocks noChangeArrowheads="1"/>
          </p:cNvSpPr>
          <p:nvPr/>
        </p:nvSpPr>
        <p:spPr bwMode="auto">
          <a:xfrm>
            <a:off x="4397375" y="4454525"/>
            <a:ext cx="2036763" cy="363538"/>
          </a:xfrm>
          <a:prstGeom prst="rect">
            <a:avLst/>
          </a:prstGeom>
          <a:noFill/>
          <a:ln w="12700">
            <a:noFill/>
            <a:miter lim="800000"/>
            <a:headEnd/>
            <a:tailEnd/>
          </a:ln>
        </p:spPr>
        <p:txBody>
          <a:bodyPr wrap="none" lIns="90488" tIns="44450" rIns="90488" bIns="44450">
            <a:spAutoFit/>
          </a:bodyPr>
          <a:lstStyle/>
          <a:p>
            <a:pPr>
              <a:buClr>
                <a:schemeClr val="accent1"/>
              </a:buClr>
            </a:pPr>
            <a:r>
              <a:rPr lang="en-GB" sz="1800" b="0"/>
              <a:t>Brain (T</a:t>
            </a:r>
            <a:r>
              <a:rPr lang="en-GB" sz="1800" b="0" baseline="-25000"/>
              <a:t>1</a:t>
            </a:r>
            <a:r>
              <a:rPr lang="en-GB" sz="1800" b="0"/>
              <a:t>= 500ms)</a:t>
            </a:r>
          </a:p>
        </p:txBody>
      </p:sp>
      <p:sp>
        <p:nvSpPr>
          <p:cNvPr id="399384" name="Line 24"/>
          <p:cNvSpPr>
            <a:spLocks noChangeShapeType="1"/>
          </p:cNvSpPr>
          <p:nvPr/>
        </p:nvSpPr>
        <p:spPr bwMode="auto">
          <a:xfrm flipV="1">
            <a:off x="5781675" y="4141788"/>
            <a:ext cx="46038" cy="22225"/>
          </a:xfrm>
          <a:prstGeom prst="line">
            <a:avLst/>
          </a:prstGeom>
          <a:noFill/>
          <a:ln w="12700">
            <a:solidFill>
              <a:srgbClr val="000000"/>
            </a:solidFill>
            <a:round/>
            <a:headEnd/>
            <a:tailEnd/>
          </a:ln>
        </p:spPr>
        <p:txBody>
          <a:bodyPr wrap="none" anchor="ctr"/>
          <a:lstStyle/>
          <a:p>
            <a:endParaRPr lang="en-GB"/>
          </a:p>
        </p:txBody>
      </p:sp>
      <p:sp>
        <p:nvSpPr>
          <p:cNvPr id="399385" name="Line 25"/>
          <p:cNvSpPr>
            <a:spLocks noChangeShapeType="1"/>
          </p:cNvSpPr>
          <p:nvPr/>
        </p:nvSpPr>
        <p:spPr bwMode="auto">
          <a:xfrm flipV="1">
            <a:off x="5840413" y="4130675"/>
            <a:ext cx="47625" cy="23813"/>
          </a:xfrm>
          <a:prstGeom prst="line">
            <a:avLst/>
          </a:prstGeom>
          <a:noFill/>
          <a:ln w="12700">
            <a:solidFill>
              <a:srgbClr val="000000"/>
            </a:solidFill>
            <a:round/>
            <a:headEnd/>
            <a:tailEnd/>
          </a:ln>
        </p:spPr>
        <p:txBody>
          <a:bodyPr wrap="none" anchor="ctr"/>
          <a:lstStyle/>
          <a:p>
            <a:endParaRPr lang="en-GB"/>
          </a:p>
        </p:txBody>
      </p:sp>
      <p:sp>
        <p:nvSpPr>
          <p:cNvPr id="399386" name="Arc 26"/>
          <p:cNvSpPr>
            <a:spLocks/>
          </p:cNvSpPr>
          <p:nvPr/>
        </p:nvSpPr>
        <p:spPr bwMode="auto">
          <a:xfrm rot="10200000">
            <a:off x="2422525" y="3652838"/>
            <a:ext cx="5164138" cy="1423987"/>
          </a:xfrm>
          <a:custGeom>
            <a:avLst/>
            <a:gdLst>
              <a:gd name="T0" fmla="*/ 1234244071 w 21607"/>
              <a:gd name="T1" fmla="*/ 0 h 21600"/>
              <a:gd name="T2" fmla="*/ 0 w 21607"/>
              <a:gd name="T3" fmla="*/ 93876803 h 21600"/>
              <a:gd name="T4" fmla="*/ 399852 w 21607"/>
              <a:gd name="T5" fmla="*/ 0 h 21600"/>
              <a:gd name="T6" fmla="*/ 0 60000 65536"/>
              <a:gd name="T7" fmla="*/ 0 60000 65536"/>
              <a:gd name="T8" fmla="*/ 0 60000 65536"/>
              <a:gd name="T9" fmla="*/ 0 w 21607"/>
              <a:gd name="T10" fmla="*/ 0 h 21600"/>
              <a:gd name="T11" fmla="*/ 21607 w 21607"/>
              <a:gd name="T12" fmla="*/ 21600 h 21600"/>
            </a:gdLst>
            <a:ahLst/>
            <a:cxnLst>
              <a:cxn ang="T6">
                <a:pos x="T0" y="T1"/>
              </a:cxn>
              <a:cxn ang="T7">
                <a:pos x="T2" y="T3"/>
              </a:cxn>
              <a:cxn ang="T8">
                <a:pos x="T4" y="T5"/>
              </a:cxn>
            </a:cxnLst>
            <a:rect l="T9" t="T10" r="T11" b="T12"/>
            <a:pathLst>
              <a:path w="21607" h="21600" fill="none" extrusionOk="0">
                <a:moveTo>
                  <a:pt x="21607" y="0"/>
                </a:moveTo>
                <a:cubicBezTo>
                  <a:pt x="21607" y="11929"/>
                  <a:pt x="11936" y="21600"/>
                  <a:pt x="7" y="21600"/>
                </a:cubicBezTo>
                <a:cubicBezTo>
                  <a:pt x="4" y="21600"/>
                  <a:pt x="2" y="21599"/>
                  <a:pt x="0" y="21599"/>
                </a:cubicBezTo>
              </a:path>
              <a:path w="21607" h="21600" stroke="0" extrusionOk="0">
                <a:moveTo>
                  <a:pt x="21607" y="0"/>
                </a:moveTo>
                <a:cubicBezTo>
                  <a:pt x="21607" y="11929"/>
                  <a:pt x="11936" y="21600"/>
                  <a:pt x="7" y="21600"/>
                </a:cubicBezTo>
                <a:cubicBezTo>
                  <a:pt x="4" y="21600"/>
                  <a:pt x="2" y="21599"/>
                  <a:pt x="0" y="21599"/>
                </a:cubicBezTo>
                <a:lnTo>
                  <a:pt x="7" y="0"/>
                </a:lnTo>
                <a:close/>
              </a:path>
            </a:pathLst>
          </a:custGeom>
          <a:noFill/>
          <a:ln w="25400" cap="rnd">
            <a:solidFill>
              <a:srgbClr val="00FF00"/>
            </a:solidFill>
            <a:round/>
            <a:headEnd/>
            <a:tailEnd/>
          </a:ln>
        </p:spPr>
        <p:txBody>
          <a:bodyPr wrap="none" anchor="ctr"/>
          <a:lstStyle/>
          <a:p>
            <a:endParaRPr lang="en-GB"/>
          </a:p>
        </p:txBody>
      </p:sp>
      <p:sp>
        <p:nvSpPr>
          <p:cNvPr id="399387" name="Arc 27"/>
          <p:cNvSpPr>
            <a:spLocks/>
          </p:cNvSpPr>
          <p:nvPr/>
        </p:nvSpPr>
        <p:spPr bwMode="auto">
          <a:xfrm rot="10440000">
            <a:off x="2520950" y="4151313"/>
            <a:ext cx="5164138" cy="1077912"/>
          </a:xfrm>
          <a:custGeom>
            <a:avLst/>
            <a:gdLst>
              <a:gd name="T0" fmla="*/ 1234244071 w 21607"/>
              <a:gd name="T1" fmla="*/ 0 h 21632"/>
              <a:gd name="T2" fmla="*/ 0 w 21607"/>
              <a:gd name="T3" fmla="*/ 53711834 h 21632"/>
              <a:gd name="T4" fmla="*/ 399852 w 21607"/>
              <a:gd name="T5" fmla="*/ 79478 h 21632"/>
              <a:gd name="T6" fmla="*/ 0 60000 65536"/>
              <a:gd name="T7" fmla="*/ 0 60000 65536"/>
              <a:gd name="T8" fmla="*/ 0 60000 65536"/>
              <a:gd name="T9" fmla="*/ 0 w 21607"/>
              <a:gd name="T10" fmla="*/ 0 h 21632"/>
              <a:gd name="T11" fmla="*/ 21607 w 21607"/>
              <a:gd name="T12" fmla="*/ 21632 h 21632"/>
            </a:gdLst>
            <a:ahLst/>
            <a:cxnLst>
              <a:cxn ang="T6">
                <a:pos x="T0" y="T1"/>
              </a:cxn>
              <a:cxn ang="T7">
                <a:pos x="T2" y="T3"/>
              </a:cxn>
              <a:cxn ang="T8">
                <a:pos x="T4" y="T5"/>
              </a:cxn>
            </a:cxnLst>
            <a:rect l="T9" t="T10" r="T11" b="T12"/>
            <a:pathLst>
              <a:path w="21607" h="21632" fill="none" extrusionOk="0">
                <a:moveTo>
                  <a:pt x="21606" y="0"/>
                </a:moveTo>
                <a:cubicBezTo>
                  <a:pt x="21606" y="10"/>
                  <a:pt x="21607" y="21"/>
                  <a:pt x="21607" y="32"/>
                </a:cubicBezTo>
                <a:cubicBezTo>
                  <a:pt x="21607" y="11961"/>
                  <a:pt x="11936" y="21632"/>
                  <a:pt x="7" y="21632"/>
                </a:cubicBezTo>
                <a:cubicBezTo>
                  <a:pt x="4" y="21632"/>
                  <a:pt x="2" y="21631"/>
                  <a:pt x="0" y="21631"/>
                </a:cubicBezTo>
              </a:path>
              <a:path w="21607" h="21632" stroke="0" extrusionOk="0">
                <a:moveTo>
                  <a:pt x="21606" y="0"/>
                </a:moveTo>
                <a:cubicBezTo>
                  <a:pt x="21606" y="10"/>
                  <a:pt x="21607" y="21"/>
                  <a:pt x="21607" y="32"/>
                </a:cubicBezTo>
                <a:cubicBezTo>
                  <a:pt x="21607" y="11961"/>
                  <a:pt x="11936" y="21632"/>
                  <a:pt x="7" y="21632"/>
                </a:cubicBezTo>
                <a:cubicBezTo>
                  <a:pt x="4" y="21632"/>
                  <a:pt x="2" y="21631"/>
                  <a:pt x="0" y="21631"/>
                </a:cubicBezTo>
                <a:lnTo>
                  <a:pt x="7" y="32"/>
                </a:lnTo>
                <a:close/>
              </a:path>
            </a:pathLst>
          </a:custGeom>
          <a:noFill/>
          <a:ln w="25400" cap="rnd">
            <a:solidFill>
              <a:srgbClr val="DC00C9"/>
            </a:solidFill>
            <a:round/>
            <a:headEnd/>
            <a:tailEnd/>
          </a:ln>
        </p:spPr>
        <p:txBody>
          <a:bodyPr wrap="none" anchor="ctr"/>
          <a:lstStyle/>
          <a:p>
            <a:endParaRPr lang="en-GB"/>
          </a:p>
        </p:txBody>
      </p:sp>
      <p:grpSp>
        <p:nvGrpSpPr>
          <p:cNvPr id="2" name="Group 28"/>
          <p:cNvGrpSpPr>
            <a:grpSpLocks/>
          </p:cNvGrpSpPr>
          <p:nvPr/>
        </p:nvGrpSpPr>
        <p:grpSpPr bwMode="auto">
          <a:xfrm>
            <a:off x="3681413" y="3243263"/>
            <a:ext cx="1136650" cy="849312"/>
            <a:chOff x="2374" y="1720"/>
            <a:chExt cx="716" cy="535"/>
          </a:xfrm>
        </p:grpSpPr>
        <p:sp>
          <p:nvSpPr>
            <p:cNvPr id="399398" name="Rectangle 29"/>
            <p:cNvSpPr>
              <a:spLocks noChangeArrowheads="1"/>
            </p:cNvSpPr>
            <p:nvPr/>
          </p:nvSpPr>
          <p:spPr bwMode="auto">
            <a:xfrm>
              <a:off x="2374" y="1720"/>
              <a:ext cx="716" cy="229"/>
            </a:xfrm>
            <a:prstGeom prst="rect">
              <a:avLst/>
            </a:prstGeom>
            <a:noFill/>
            <a:ln w="12700">
              <a:noFill/>
              <a:miter lim="800000"/>
              <a:headEnd/>
              <a:tailEnd/>
            </a:ln>
          </p:spPr>
          <p:txBody>
            <a:bodyPr wrap="none" lIns="90488" tIns="44450" rIns="90488" bIns="44450">
              <a:spAutoFit/>
            </a:bodyPr>
            <a:lstStyle/>
            <a:p>
              <a:pPr>
                <a:buClr>
                  <a:schemeClr val="accent1"/>
                </a:buClr>
              </a:pPr>
              <a:r>
                <a:rPr lang="en-GB" sz="1800" b="0">
                  <a:solidFill>
                    <a:srgbClr val="FFFF00"/>
                  </a:solidFill>
                </a:rPr>
                <a:t>90° pulse</a:t>
              </a:r>
              <a:endParaRPr lang="en-GB" sz="1800" b="0"/>
            </a:p>
          </p:txBody>
        </p:sp>
        <p:sp>
          <p:nvSpPr>
            <p:cNvPr id="399399" name="AutoShape 30"/>
            <p:cNvSpPr>
              <a:spLocks noChangeArrowheads="1"/>
            </p:cNvSpPr>
            <p:nvPr/>
          </p:nvSpPr>
          <p:spPr bwMode="auto">
            <a:xfrm rot="16200000" flipH="1">
              <a:off x="2497" y="2065"/>
              <a:ext cx="298" cy="82"/>
            </a:xfrm>
            <a:prstGeom prst="rightArrow">
              <a:avLst>
                <a:gd name="adj1" fmla="val 50000"/>
                <a:gd name="adj2" fmla="val 181724"/>
              </a:avLst>
            </a:prstGeom>
            <a:solidFill>
              <a:srgbClr val="FFFF00"/>
            </a:solidFill>
            <a:ln w="12700">
              <a:noFill/>
              <a:miter lim="800000"/>
              <a:headEnd/>
              <a:tailEnd/>
            </a:ln>
          </p:spPr>
          <p:txBody>
            <a:bodyPr wrap="none" anchor="ctr"/>
            <a:lstStyle/>
            <a:p>
              <a:endParaRPr lang="it-IT"/>
            </a:p>
          </p:txBody>
        </p:sp>
      </p:grpSp>
      <p:grpSp>
        <p:nvGrpSpPr>
          <p:cNvPr id="3" name="Group 31"/>
          <p:cNvGrpSpPr>
            <a:grpSpLocks/>
          </p:cNvGrpSpPr>
          <p:nvPr/>
        </p:nvGrpSpPr>
        <p:grpSpPr bwMode="auto">
          <a:xfrm>
            <a:off x="2143125" y="1281113"/>
            <a:ext cx="2178050" cy="1947862"/>
            <a:chOff x="1350" y="807"/>
            <a:chExt cx="1372" cy="1227"/>
          </a:xfrm>
        </p:grpSpPr>
        <p:pic>
          <p:nvPicPr>
            <p:cNvPr id="399396" name="Picture 32"/>
            <p:cNvPicPr>
              <a:picLocks noChangeArrowheads="1"/>
            </p:cNvPicPr>
            <p:nvPr/>
          </p:nvPicPr>
          <p:blipFill>
            <a:blip r:embed="rId3" cstate="print">
              <a:clrChange>
                <a:clrFrom>
                  <a:srgbClr val="696969"/>
                </a:clrFrom>
                <a:clrTo>
                  <a:srgbClr val="696969">
                    <a:alpha val="0"/>
                  </a:srgbClr>
                </a:clrTo>
              </a:clrChange>
              <a:lum bright="6000"/>
            </a:blip>
            <a:srcRect/>
            <a:stretch>
              <a:fillRect/>
            </a:stretch>
          </p:blipFill>
          <p:spPr bwMode="auto">
            <a:xfrm>
              <a:off x="1806" y="811"/>
              <a:ext cx="916" cy="1223"/>
            </a:xfrm>
            <a:prstGeom prst="rect">
              <a:avLst/>
            </a:prstGeom>
            <a:noFill/>
            <a:ln w="12700">
              <a:noFill/>
              <a:miter lim="800000"/>
              <a:headEnd/>
              <a:tailEnd/>
            </a:ln>
          </p:spPr>
        </p:pic>
        <p:sp>
          <p:nvSpPr>
            <p:cNvPr id="399397" name="Text Box 33"/>
            <p:cNvSpPr txBox="1">
              <a:spLocks noChangeArrowheads="1"/>
            </p:cNvSpPr>
            <p:nvPr/>
          </p:nvSpPr>
          <p:spPr bwMode="auto">
            <a:xfrm>
              <a:off x="1350" y="807"/>
              <a:ext cx="437" cy="288"/>
            </a:xfrm>
            <a:prstGeom prst="rect">
              <a:avLst/>
            </a:prstGeom>
            <a:noFill/>
            <a:ln w="12700" cap="rnd">
              <a:noFill/>
              <a:miter lim="800000"/>
              <a:headEnd/>
              <a:tailEnd/>
            </a:ln>
          </p:spPr>
          <p:txBody>
            <a:bodyPr wrap="none">
              <a:spAutoFit/>
            </a:bodyPr>
            <a:lstStyle/>
            <a:p>
              <a:pPr marL="279400" indent="-279400" algn="ctr" defTabSz="766763">
                <a:buClr>
                  <a:schemeClr val="accent1"/>
                </a:buClr>
                <a:tabLst>
                  <a:tab pos="2381250" algn="l"/>
                </a:tabLst>
              </a:pPr>
              <a:r>
                <a:rPr lang="en-US" b="0">
                  <a:solidFill>
                    <a:srgbClr val="FFFF00"/>
                  </a:solidFill>
                </a:rPr>
                <a:t>real</a:t>
              </a:r>
              <a:endParaRPr lang="en-US" b="0"/>
            </a:p>
          </p:txBody>
        </p:sp>
      </p:grpSp>
      <p:grpSp>
        <p:nvGrpSpPr>
          <p:cNvPr id="4" name="Group 34"/>
          <p:cNvGrpSpPr>
            <a:grpSpLocks/>
          </p:cNvGrpSpPr>
          <p:nvPr/>
        </p:nvGrpSpPr>
        <p:grpSpPr bwMode="auto">
          <a:xfrm>
            <a:off x="4467225" y="1279525"/>
            <a:ext cx="2892425" cy="1936750"/>
            <a:chOff x="2814" y="806"/>
            <a:chExt cx="1822" cy="1220"/>
          </a:xfrm>
        </p:grpSpPr>
        <p:pic>
          <p:nvPicPr>
            <p:cNvPr id="399394" name="Picture 35"/>
            <p:cNvPicPr>
              <a:picLocks noChangeArrowheads="1"/>
            </p:cNvPicPr>
            <p:nvPr/>
          </p:nvPicPr>
          <p:blipFill>
            <a:blip r:embed="rId4" cstate="print"/>
            <a:srcRect/>
            <a:stretch>
              <a:fillRect/>
            </a:stretch>
          </p:blipFill>
          <p:spPr bwMode="auto">
            <a:xfrm>
              <a:off x="2814" y="810"/>
              <a:ext cx="953" cy="1216"/>
            </a:xfrm>
            <a:prstGeom prst="rect">
              <a:avLst/>
            </a:prstGeom>
            <a:noFill/>
            <a:ln w="12700">
              <a:noFill/>
              <a:miter lim="800000"/>
              <a:headEnd/>
              <a:tailEnd/>
            </a:ln>
          </p:spPr>
        </p:pic>
        <p:sp>
          <p:nvSpPr>
            <p:cNvPr id="399395" name="Text Box 36"/>
            <p:cNvSpPr txBox="1">
              <a:spLocks noChangeArrowheads="1"/>
            </p:cNvSpPr>
            <p:nvPr/>
          </p:nvSpPr>
          <p:spPr bwMode="auto">
            <a:xfrm>
              <a:off x="3793" y="806"/>
              <a:ext cx="843" cy="288"/>
            </a:xfrm>
            <a:prstGeom prst="rect">
              <a:avLst/>
            </a:prstGeom>
            <a:noFill/>
            <a:ln w="12700" cap="rnd">
              <a:noFill/>
              <a:miter lim="800000"/>
              <a:headEnd/>
              <a:tailEnd/>
            </a:ln>
          </p:spPr>
          <p:txBody>
            <a:bodyPr wrap="none">
              <a:spAutoFit/>
            </a:bodyPr>
            <a:lstStyle/>
            <a:p>
              <a:pPr marL="279400" indent="-279400" algn="ctr" defTabSz="766763">
                <a:buClr>
                  <a:schemeClr val="accent1"/>
                </a:buClr>
                <a:tabLst>
                  <a:tab pos="2381250" algn="l"/>
                </a:tabLst>
              </a:pPr>
              <a:r>
                <a:rPr lang="en-US" b="0">
                  <a:solidFill>
                    <a:srgbClr val="FFFF00"/>
                  </a:solidFill>
                </a:rPr>
                <a:t>modulus</a:t>
              </a:r>
              <a:endParaRPr lang="en-US" b="0"/>
            </a:p>
          </p:txBody>
        </p:sp>
      </p:grpSp>
      <p:sp>
        <p:nvSpPr>
          <p:cNvPr id="40"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41"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42"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43"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44" name="CasellaDiTesto 43"/>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spTree>
    <p:extLst>
      <p:ext uri="{BB962C8B-B14F-4D97-AF65-F5344CB8AC3E}">
        <p14:creationId xmlns:p14="http://schemas.microsoft.com/office/powerpoint/2010/main" val="41577513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00386" name="Rectangle 2"/>
          <p:cNvSpPr>
            <a:spLocks noGrp="1" noChangeArrowheads="1"/>
          </p:cNvSpPr>
          <p:nvPr>
            <p:ph type="title"/>
          </p:nvPr>
        </p:nvSpPr>
        <p:spPr>
          <a:xfrm>
            <a:off x="368300" y="57723"/>
            <a:ext cx="8229600" cy="1143000"/>
          </a:xfrm>
          <a:noFill/>
        </p:spPr>
        <p:txBody>
          <a:bodyPr lIns="90488" tIns="44450" rIns="90488" bIns="44450" anchor="b"/>
          <a:lstStyle/>
          <a:p>
            <a:r>
              <a:rPr lang="en-GB" dirty="0" smtClean="0"/>
              <a:t>Fluid Attenuation IR (FLAIR)</a:t>
            </a:r>
          </a:p>
        </p:txBody>
      </p:sp>
      <p:sp>
        <p:nvSpPr>
          <p:cNvPr id="400387" name="Line 3"/>
          <p:cNvSpPr>
            <a:spLocks noChangeShapeType="1"/>
          </p:cNvSpPr>
          <p:nvPr/>
        </p:nvSpPr>
        <p:spPr bwMode="auto">
          <a:xfrm flipV="1">
            <a:off x="2857500" y="2530475"/>
            <a:ext cx="0" cy="2579688"/>
          </a:xfrm>
          <a:prstGeom prst="line">
            <a:avLst/>
          </a:prstGeom>
          <a:noFill/>
          <a:ln w="25400">
            <a:solidFill>
              <a:schemeClr val="tx1"/>
            </a:solidFill>
            <a:round/>
            <a:headEnd/>
            <a:tailEnd/>
          </a:ln>
        </p:spPr>
        <p:txBody>
          <a:bodyPr wrap="none" anchor="ctr"/>
          <a:lstStyle/>
          <a:p>
            <a:endParaRPr lang="en-GB"/>
          </a:p>
        </p:txBody>
      </p:sp>
      <p:grpSp>
        <p:nvGrpSpPr>
          <p:cNvPr id="400388" name="Group 4"/>
          <p:cNvGrpSpPr>
            <a:grpSpLocks/>
          </p:cNvGrpSpPr>
          <p:nvPr/>
        </p:nvGrpSpPr>
        <p:grpSpPr bwMode="auto">
          <a:xfrm>
            <a:off x="3875088" y="5110163"/>
            <a:ext cx="3065462" cy="46037"/>
            <a:chOff x="2441" y="3219"/>
            <a:chExt cx="1931" cy="29"/>
          </a:xfrm>
        </p:grpSpPr>
        <p:grpSp>
          <p:nvGrpSpPr>
            <p:cNvPr id="400431" name="Group 5"/>
            <p:cNvGrpSpPr>
              <a:grpSpLocks/>
            </p:cNvGrpSpPr>
            <p:nvPr/>
          </p:nvGrpSpPr>
          <p:grpSpPr bwMode="auto">
            <a:xfrm>
              <a:off x="2441" y="3219"/>
              <a:ext cx="1289" cy="29"/>
              <a:chOff x="2441" y="3219"/>
              <a:chExt cx="1289" cy="29"/>
            </a:xfrm>
          </p:grpSpPr>
          <p:sp>
            <p:nvSpPr>
              <p:cNvPr id="400433" name="Line 6"/>
              <p:cNvSpPr>
                <a:spLocks noChangeShapeType="1"/>
              </p:cNvSpPr>
              <p:nvPr/>
            </p:nvSpPr>
            <p:spPr bwMode="auto">
              <a:xfrm>
                <a:off x="2441" y="3219"/>
                <a:ext cx="0" cy="29"/>
              </a:xfrm>
              <a:prstGeom prst="line">
                <a:avLst/>
              </a:prstGeom>
              <a:noFill/>
              <a:ln w="25400">
                <a:solidFill>
                  <a:schemeClr val="tx1"/>
                </a:solidFill>
                <a:round/>
                <a:headEnd/>
                <a:tailEnd/>
              </a:ln>
            </p:spPr>
            <p:txBody>
              <a:bodyPr wrap="none" anchor="ctr"/>
              <a:lstStyle/>
              <a:p>
                <a:endParaRPr lang="en-GB"/>
              </a:p>
            </p:txBody>
          </p:sp>
          <p:sp>
            <p:nvSpPr>
              <p:cNvPr id="400434" name="Line 7"/>
              <p:cNvSpPr>
                <a:spLocks noChangeShapeType="1"/>
              </p:cNvSpPr>
              <p:nvPr/>
            </p:nvSpPr>
            <p:spPr bwMode="auto">
              <a:xfrm>
                <a:off x="3083" y="3219"/>
                <a:ext cx="0" cy="29"/>
              </a:xfrm>
              <a:prstGeom prst="line">
                <a:avLst/>
              </a:prstGeom>
              <a:noFill/>
              <a:ln w="25400">
                <a:solidFill>
                  <a:schemeClr val="tx1"/>
                </a:solidFill>
                <a:round/>
                <a:headEnd/>
                <a:tailEnd/>
              </a:ln>
            </p:spPr>
            <p:txBody>
              <a:bodyPr wrap="none" anchor="ctr"/>
              <a:lstStyle/>
              <a:p>
                <a:endParaRPr lang="en-GB"/>
              </a:p>
            </p:txBody>
          </p:sp>
          <p:sp>
            <p:nvSpPr>
              <p:cNvPr id="400435" name="Line 8"/>
              <p:cNvSpPr>
                <a:spLocks noChangeShapeType="1"/>
              </p:cNvSpPr>
              <p:nvPr/>
            </p:nvSpPr>
            <p:spPr bwMode="auto">
              <a:xfrm>
                <a:off x="3730" y="3219"/>
                <a:ext cx="0" cy="29"/>
              </a:xfrm>
              <a:prstGeom prst="line">
                <a:avLst/>
              </a:prstGeom>
              <a:noFill/>
              <a:ln w="25400">
                <a:solidFill>
                  <a:schemeClr val="tx1"/>
                </a:solidFill>
                <a:round/>
                <a:headEnd/>
                <a:tailEnd/>
              </a:ln>
            </p:spPr>
            <p:txBody>
              <a:bodyPr wrap="none" anchor="ctr"/>
              <a:lstStyle/>
              <a:p>
                <a:endParaRPr lang="en-GB"/>
              </a:p>
            </p:txBody>
          </p:sp>
        </p:grpSp>
        <p:sp>
          <p:nvSpPr>
            <p:cNvPr id="400432" name="Line 9"/>
            <p:cNvSpPr>
              <a:spLocks noChangeShapeType="1"/>
            </p:cNvSpPr>
            <p:nvPr/>
          </p:nvSpPr>
          <p:spPr bwMode="auto">
            <a:xfrm>
              <a:off x="4372" y="3219"/>
              <a:ext cx="0" cy="29"/>
            </a:xfrm>
            <a:prstGeom prst="line">
              <a:avLst/>
            </a:prstGeom>
            <a:noFill/>
            <a:ln w="25400">
              <a:solidFill>
                <a:schemeClr val="tx1"/>
              </a:solidFill>
              <a:round/>
              <a:headEnd/>
              <a:tailEnd/>
            </a:ln>
          </p:spPr>
          <p:txBody>
            <a:bodyPr wrap="none" anchor="ctr"/>
            <a:lstStyle/>
            <a:p>
              <a:endParaRPr lang="en-GB"/>
            </a:p>
          </p:txBody>
        </p:sp>
      </p:grpSp>
      <p:sp>
        <p:nvSpPr>
          <p:cNvPr id="400389" name="Rectangle 10"/>
          <p:cNvSpPr>
            <a:spLocks noChangeArrowheads="1"/>
          </p:cNvSpPr>
          <p:nvPr/>
        </p:nvSpPr>
        <p:spPr bwMode="auto">
          <a:xfrm>
            <a:off x="6688138" y="4691063"/>
            <a:ext cx="1095375" cy="363537"/>
          </a:xfrm>
          <a:prstGeom prst="rect">
            <a:avLst/>
          </a:prstGeom>
          <a:noFill/>
          <a:ln w="12700">
            <a:noFill/>
            <a:miter lim="800000"/>
            <a:headEnd/>
            <a:tailEnd/>
          </a:ln>
        </p:spPr>
        <p:txBody>
          <a:bodyPr wrap="none" lIns="90488" tIns="44450" rIns="90488" bIns="44450">
            <a:spAutoFit/>
          </a:bodyPr>
          <a:lstStyle/>
          <a:p>
            <a:pPr>
              <a:buClr>
                <a:schemeClr val="accent1"/>
              </a:buClr>
            </a:pPr>
            <a:r>
              <a:rPr lang="en-GB" sz="1800" b="0"/>
              <a:t>TIME/ms</a:t>
            </a:r>
          </a:p>
        </p:txBody>
      </p:sp>
      <p:sp>
        <p:nvSpPr>
          <p:cNvPr id="400390" name="Line 11"/>
          <p:cNvSpPr>
            <a:spLocks noChangeShapeType="1"/>
          </p:cNvSpPr>
          <p:nvPr/>
        </p:nvSpPr>
        <p:spPr bwMode="auto">
          <a:xfrm>
            <a:off x="2870200" y="5097463"/>
            <a:ext cx="4570413" cy="0"/>
          </a:xfrm>
          <a:prstGeom prst="line">
            <a:avLst/>
          </a:prstGeom>
          <a:noFill/>
          <a:ln w="25400">
            <a:solidFill>
              <a:schemeClr val="tx1"/>
            </a:solidFill>
            <a:round/>
            <a:headEnd/>
            <a:tailEnd/>
          </a:ln>
        </p:spPr>
        <p:txBody>
          <a:bodyPr wrap="none" anchor="ctr"/>
          <a:lstStyle/>
          <a:p>
            <a:endParaRPr lang="en-GB"/>
          </a:p>
        </p:txBody>
      </p:sp>
      <p:sp>
        <p:nvSpPr>
          <p:cNvPr id="400391" name="Line 12"/>
          <p:cNvSpPr>
            <a:spLocks noChangeShapeType="1"/>
          </p:cNvSpPr>
          <p:nvPr/>
        </p:nvSpPr>
        <p:spPr bwMode="auto">
          <a:xfrm>
            <a:off x="2806700" y="2543175"/>
            <a:ext cx="101600" cy="0"/>
          </a:xfrm>
          <a:prstGeom prst="line">
            <a:avLst/>
          </a:prstGeom>
          <a:noFill/>
          <a:ln w="25400">
            <a:solidFill>
              <a:schemeClr val="tx1"/>
            </a:solidFill>
            <a:round/>
            <a:headEnd/>
            <a:tailEnd/>
          </a:ln>
        </p:spPr>
        <p:txBody>
          <a:bodyPr wrap="none" anchor="ctr"/>
          <a:lstStyle/>
          <a:p>
            <a:endParaRPr lang="en-GB"/>
          </a:p>
        </p:txBody>
      </p:sp>
      <p:sp>
        <p:nvSpPr>
          <p:cNvPr id="400392" name="Line 13"/>
          <p:cNvSpPr>
            <a:spLocks noChangeShapeType="1"/>
          </p:cNvSpPr>
          <p:nvPr/>
        </p:nvSpPr>
        <p:spPr bwMode="auto">
          <a:xfrm>
            <a:off x="2870200" y="3833813"/>
            <a:ext cx="4570413" cy="0"/>
          </a:xfrm>
          <a:prstGeom prst="line">
            <a:avLst/>
          </a:prstGeom>
          <a:noFill/>
          <a:ln w="25400">
            <a:solidFill>
              <a:schemeClr val="tx1"/>
            </a:solidFill>
            <a:round/>
            <a:headEnd/>
            <a:tailEnd/>
          </a:ln>
        </p:spPr>
        <p:txBody>
          <a:bodyPr wrap="none" anchor="ctr"/>
          <a:lstStyle/>
          <a:p>
            <a:endParaRPr lang="en-GB"/>
          </a:p>
        </p:txBody>
      </p:sp>
      <p:sp>
        <p:nvSpPr>
          <p:cNvPr id="400393" name="Rectangle 14"/>
          <p:cNvSpPr>
            <a:spLocks noChangeArrowheads="1"/>
          </p:cNvSpPr>
          <p:nvPr/>
        </p:nvSpPr>
        <p:spPr bwMode="auto">
          <a:xfrm>
            <a:off x="2578100" y="3662363"/>
            <a:ext cx="307975" cy="363537"/>
          </a:xfrm>
          <a:prstGeom prst="rect">
            <a:avLst/>
          </a:prstGeom>
          <a:noFill/>
          <a:ln w="12700">
            <a:noFill/>
            <a:miter lim="800000"/>
            <a:headEnd/>
            <a:tailEnd/>
          </a:ln>
        </p:spPr>
        <p:txBody>
          <a:bodyPr wrap="none" lIns="90488" tIns="44450" rIns="90488" bIns="44450">
            <a:spAutoFit/>
          </a:bodyPr>
          <a:lstStyle/>
          <a:p>
            <a:pPr>
              <a:buClr>
                <a:schemeClr val="accent1"/>
              </a:buClr>
            </a:pPr>
            <a:r>
              <a:rPr lang="en-GB" sz="1800" b="0"/>
              <a:t>0</a:t>
            </a:r>
          </a:p>
        </p:txBody>
      </p:sp>
      <p:sp>
        <p:nvSpPr>
          <p:cNvPr id="400394" name="Rectangle 15"/>
          <p:cNvSpPr>
            <a:spLocks noChangeArrowheads="1"/>
          </p:cNvSpPr>
          <p:nvPr/>
        </p:nvSpPr>
        <p:spPr bwMode="auto">
          <a:xfrm>
            <a:off x="2578100" y="5097463"/>
            <a:ext cx="561975" cy="363537"/>
          </a:xfrm>
          <a:prstGeom prst="rect">
            <a:avLst/>
          </a:prstGeom>
          <a:noFill/>
          <a:ln w="12700">
            <a:noFill/>
            <a:miter lim="800000"/>
            <a:headEnd/>
            <a:tailEnd/>
          </a:ln>
        </p:spPr>
        <p:txBody>
          <a:bodyPr wrap="none" lIns="90488" tIns="44450" rIns="90488" bIns="44450">
            <a:spAutoFit/>
          </a:bodyPr>
          <a:lstStyle/>
          <a:p>
            <a:pPr>
              <a:buClr>
                <a:schemeClr val="accent1"/>
              </a:buClr>
            </a:pPr>
            <a:r>
              <a:rPr lang="en-GB" sz="1800" b="0"/>
              <a:t>-Mz</a:t>
            </a:r>
          </a:p>
        </p:txBody>
      </p:sp>
      <p:sp>
        <p:nvSpPr>
          <p:cNvPr id="400395" name="Rectangle 16"/>
          <p:cNvSpPr>
            <a:spLocks noChangeArrowheads="1"/>
          </p:cNvSpPr>
          <p:nvPr/>
        </p:nvSpPr>
        <p:spPr bwMode="auto">
          <a:xfrm>
            <a:off x="2514600" y="2030413"/>
            <a:ext cx="619125" cy="363537"/>
          </a:xfrm>
          <a:prstGeom prst="rect">
            <a:avLst/>
          </a:prstGeom>
          <a:noFill/>
          <a:ln w="12700">
            <a:noFill/>
            <a:miter lim="800000"/>
            <a:headEnd/>
            <a:tailEnd/>
          </a:ln>
        </p:spPr>
        <p:txBody>
          <a:bodyPr wrap="none" lIns="90488" tIns="44450" rIns="90488" bIns="44450">
            <a:spAutoFit/>
          </a:bodyPr>
          <a:lstStyle/>
          <a:p>
            <a:pPr>
              <a:buClr>
                <a:schemeClr val="accent1"/>
              </a:buClr>
            </a:pPr>
            <a:r>
              <a:rPr lang="en-GB" sz="1800" b="0"/>
              <a:t>+Mz</a:t>
            </a:r>
          </a:p>
        </p:txBody>
      </p:sp>
      <p:sp>
        <p:nvSpPr>
          <p:cNvPr id="400396" name="Rectangle 17"/>
          <p:cNvSpPr>
            <a:spLocks noChangeArrowheads="1"/>
          </p:cNvSpPr>
          <p:nvPr/>
        </p:nvSpPr>
        <p:spPr bwMode="auto">
          <a:xfrm rot="-5400000">
            <a:off x="-30956" y="3452019"/>
            <a:ext cx="3711575" cy="363537"/>
          </a:xfrm>
          <a:prstGeom prst="rect">
            <a:avLst/>
          </a:prstGeom>
          <a:noFill/>
          <a:ln w="12700">
            <a:noFill/>
            <a:miter lim="800000"/>
            <a:headEnd/>
            <a:tailEnd/>
          </a:ln>
        </p:spPr>
        <p:txBody>
          <a:bodyPr wrap="none" lIns="90488" tIns="44450" rIns="90488" bIns="44450">
            <a:spAutoFit/>
          </a:bodyPr>
          <a:lstStyle/>
          <a:p>
            <a:pPr>
              <a:buClr>
                <a:schemeClr val="accent1"/>
              </a:buClr>
            </a:pPr>
            <a:r>
              <a:rPr lang="en-GB" sz="1800" b="0"/>
              <a:t>MAGNETIZATION ALONG Z AXIS</a:t>
            </a:r>
          </a:p>
        </p:txBody>
      </p:sp>
      <p:sp>
        <p:nvSpPr>
          <p:cNvPr id="400397" name="Rectangle 18"/>
          <p:cNvSpPr>
            <a:spLocks noChangeArrowheads="1"/>
          </p:cNvSpPr>
          <p:nvPr/>
        </p:nvSpPr>
        <p:spPr bwMode="auto">
          <a:xfrm>
            <a:off x="2005013" y="2427288"/>
            <a:ext cx="898525" cy="363537"/>
          </a:xfrm>
          <a:prstGeom prst="rect">
            <a:avLst/>
          </a:prstGeom>
          <a:noFill/>
          <a:ln w="12700">
            <a:noFill/>
            <a:miter lim="800000"/>
            <a:headEnd/>
            <a:tailEnd/>
          </a:ln>
        </p:spPr>
        <p:txBody>
          <a:bodyPr wrap="none" lIns="90488" tIns="44450" rIns="90488" bIns="44450">
            <a:spAutoFit/>
          </a:bodyPr>
          <a:lstStyle/>
          <a:p>
            <a:pPr>
              <a:buClr>
                <a:schemeClr val="accent1"/>
              </a:buClr>
            </a:pPr>
            <a:r>
              <a:rPr lang="en-GB" sz="1800" b="0"/>
              <a:t>+100%</a:t>
            </a:r>
          </a:p>
        </p:txBody>
      </p:sp>
      <p:sp>
        <p:nvSpPr>
          <p:cNvPr id="400398" name="Rectangle 19"/>
          <p:cNvSpPr>
            <a:spLocks noChangeArrowheads="1"/>
          </p:cNvSpPr>
          <p:nvPr/>
        </p:nvSpPr>
        <p:spPr bwMode="auto">
          <a:xfrm>
            <a:off x="2005013" y="4829175"/>
            <a:ext cx="841375" cy="363538"/>
          </a:xfrm>
          <a:prstGeom prst="rect">
            <a:avLst/>
          </a:prstGeom>
          <a:noFill/>
          <a:ln w="12700">
            <a:noFill/>
            <a:miter lim="800000"/>
            <a:headEnd/>
            <a:tailEnd/>
          </a:ln>
        </p:spPr>
        <p:txBody>
          <a:bodyPr wrap="none" lIns="90488" tIns="44450" rIns="90488" bIns="44450">
            <a:spAutoFit/>
          </a:bodyPr>
          <a:lstStyle/>
          <a:p>
            <a:pPr>
              <a:buClr>
                <a:schemeClr val="accent1"/>
              </a:buClr>
            </a:pPr>
            <a:r>
              <a:rPr lang="en-GB" sz="1800" b="0"/>
              <a:t>-100%</a:t>
            </a:r>
          </a:p>
        </p:txBody>
      </p:sp>
      <p:sp>
        <p:nvSpPr>
          <p:cNvPr id="400399" name="Rectangle 20"/>
          <p:cNvSpPr>
            <a:spLocks noChangeArrowheads="1"/>
          </p:cNvSpPr>
          <p:nvPr/>
        </p:nvSpPr>
        <p:spPr bwMode="auto">
          <a:xfrm>
            <a:off x="3562350" y="5175250"/>
            <a:ext cx="688975" cy="363538"/>
          </a:xfrm>
          <a:prstGeom prst="rect">
            <a:avLst/>
          </a:prstGeom>
          <a:noFill/>
          <a:ln w="12700">
            <a:noFill/>
            <a:miter lim="800000"/>
            <a:headEnd/>
            <a:tailEnd/>
          </a:ln>
        </p:spPr>
        <p:txBody>
          <a:bodyPr wrap="none" lIns="90488" tIns="44450" rIns="90488" bIns="44450">
            <a:spAutoFit/>
          </a:bodyPr>
          <a:lstStyle/>
          <a:p>
            <a:pPr>
              <a:buClr>
                <a:schemeClr val="accent1"/>
              </a:buClr>
            </a:pPr>
            <a:r>
              <a:rPr lang="en-GB" sz="1800" b="0"/>
              <a:t>1000</a:t>
            </a:r>
          </a:p>
        </p:txBody>
      </p:sp>
      <p:sp>
        <p:nvSpPr>
          <p:cNvPr id="400400" name="Rectangle 21"/>
          <p:cNvSpPr>
            <a:spLocks noChangeArrowheads="1"/>
          </p:cNvSpPr>
          <p:nvPr/>
        </p:nvSpPr>
        <p:spPr bwMode="auto">
          <a:xfrm>
            <a:off x="4616450" y="5184775"/>
            <a:ext cx="688975" cy="363538"/>
          </a:xfrm>
          <a:prstGeom prst="rect">
            <a:avLst/>
          </a:prstGeom>
          <a:noFill/>
          <a:ln w="12700">
            <a:noFill/>
            <a:miter lim="800000"/>
            <a:headEnd/>
            <a:tailEnd/>
          </a:ln>
        </p:spPr>
        <p:txBody>
          <a:bodyPr wrap="none" lIns="90488" tIns="44450" rIns="90488" bIns="44450">
            <a:spAutoFit/>
          </a:bodyPr>
          <a:lstStyle/>
          <a:p>
            <a:pPr>
              <a:buClr>
                <a:schemeClr val="accent1"/>
              </a:buClr>
            </a:pPr>
            <a:r>
              <a:rPr lang="en-GB" sz="1800" b="0"/>
              <a:t>2000</a:t>
            </a:r>
          </a:p>
        </p:txBody>
      </p:sp>
      <p:sp>
        <p:nvSpPr>
          <p:cNvPr id="400401" name="Rectangle 22"/>
          <p:cNvSpPr>
            <a:spLocks noChangeArrowheads="1"/>
          </p:cNvSpPr>
          <p:nvPr/>
        </p:nvSpPr>
        <p:spPr bwMode="auto">
          <a:xfrm>
            <a:off x="5643563" y="5184775"/>
            <a:ext cx="688975" cy="363538"/>
          </a:xfrm>
          <a:prstGeom prst="rect">
            <a:avLst/>
          </a:prstGeom>
          <a:noFill/>
          <a:ln w="12700">
            <a:noFill/>
            <a:miter lim="800000"/>
            <a:headEnd/>
            <a:tailEnd/>
          </a:ln>
        </p:spPr>
        <p:txBody>
          <a:bodyPr wrap="none" lIns="90488" tIns="44450" rIns="90488" bIns="44450">
            <a:spAutoFit/>
          </a:bodyPr>
          <a:lstStyle/>
          <a:p>
            <a:pPr>
              <a:buClr>
                <a:schemeClr val="accent1"/>
              </a:buClr>
            </a:pPr>
            <a:r>
              <a:rPr lang="en-GB" sz="1800" b="0"/>
              <a:t>3000</a:t>
            </a:r>
          </a:p>
        </p:txBody>
      </p:sp>
      <p:sp>
        <p:nvSpPr>
          <p:cNvPr id="400402" name="Rectangle 23"/>
          <p:cNvSpPr>
            <a:spLocks noChangeArrowheads="1"/>
          </p:cNvSpPr>
          <p:nvPr/>
        </p:nvSpPr>
        <p:spPr bwMode="auto">
          <a:xfrm>
            <a:off x="6731000" y="5184775"/>
            <a:ext cx="811213" cy="363538"/>
          </a:xfrm>
          <a:prstGeom prst="rect">
            <a:avLst/>
          </a:prstGeom>
          <a:noFill/>
          <a:ln w="12700">
            <a:noFill/>
            <a:miter lim="800000"/>
            <a:headEnd/>
            <a:tailEnd/>
          </a:ln>
        </p:spPr>
        <p:txBody>
          <a:bodyPr lIns="90488" tIns="44450" rIns="90488" bIns="44450">
            <a:spAutoFit/>
          </a:bodyPr>
          <a:lstStyle/>
          <a:p>
            <a:pPr>
              <a:buClr>
                <a:schemeClr val="accent1"/>
              </a:buClr>
            </a:pPr>
            <a:r>
              <a:rPr lang="en-GB" sz="1800" b="0"/>
              <a:t>4000</a:t>
            </a:r>
          </a:p>
        </p:txBody>
      </p:sp>
      <p:sp>
        <p:nvSpPr>
          <p:cNvPr id="400403" name="Rectangle 24"/>
          <p:cNvSpPr>
            <a:spLocks noChangeArrowheads="1"/>
          </p:cNvSpPr>
          <p:nvPr/>
        </p:nvSpPr>
        <p:spPr bwMode="auto">
          <a:xfrm>
            <a:off x="4848225" y="2201863"/>
            <a:ext cx="1833563" cy="363537"/>
          </a:xfrm>
          <a:prstGeom prst="rect">
            <a:avLst/>
          </a:prstGeom>
          <a:noFill/>
          <a:ln w="12700">
            <a:noFill/>
            <a:miter lim="800000"/>
            <a:headEnd/>
            <a:tailEnd/>
          </a:ln>
        </p:spPr>
        <p:txBody>
          <a:bodyPr wrap="none" lIns="90488" tIns="44450" rIns="90488" bIns="44450">
            <a:spAutoFit/>
          </a:bodyPr>
          <a:lstStyle/>
          <a:p>
            <a:pPr>
              <a:buClr>
                <a:schemeClr val="accent1"/>
              </a:buClr>
            </a:pPr>
            <a:r>
              <a:rPr lang="en-GB" sz="1800" b="0"/>
              <a:t>Fat (T</a:t>
            </a:r>
            <a:r>
              <a:rPr lang="en-GB" sz="1800" b="0" baseline="-25000"/>
              <a:t>1</a:t>
            </a:r>
            <a:r>
              <a:rPr lang="en-GB" sz="1800" b="0"/>
              <a:t>=200 ms)</a:t>
            </a:r>
          </a:p>
        </p:txBody>
      </p:sp>
      <p:sp>
        <p:nvSpPr>
          <p:cNvPr id="400404" name="Rectangle 25"/>
          <p:cNvSpPr>
            <a:spLocks noChangeArrowheads="1"/>
          </p:cNvSpPr>
          <p:nvPr/>
        </p:nvSpPr>
        <p:spPr bwMode="auto">
          <a:xfrm>
            <a:off x="4483100" y="3944938"/>
            <a:ext cx="2193925" cy="363537"/>
          </a:xfrm>
          <a:prstGeom prst="rect">
            <a:avLst/>
          </a:prstGeom>
          <a:noFill/>
          <a:ln w="12700">
            <a:noFill/>
            <a:miter lim="800000"/>
            <a:headEnd/>
            <a:tailEnd/>
          </a:ln>
        </p:spPr>
        <p:txBody>
          <a:bodyPr wrap="none" lIns="90488" tIns="44450" rIns="90488" bIns="44450">
            <a:spAutoFit/>
          </a:bodyPr>
          <a:lstStyle/>
          <a:p>
            <a:pPr>
              <a:buClr>
                <a:schemeClr val="accent1"/>
              </a:buClr>
            </a:pPr>
            <a:r>
              <a:rPr lang="en-GB" sz="1800" b="0"/>
              <a:t>CSF (T</a:t>
            </a:r>
            <a:r>
              <a:rPr lang="en-GB" sz="1800" b="0" baseline="-25000"/>
              <a:t>1 </a:t>
            </a:r>
            <a:r>
              <a:rPr lang="en-GB" sz="1800" b="0"/>
              <a:t>= 3000 ms)</a:t>
            </a:r>
          </a:p>
        </p:txBody>
      </p:sp>
      <p:sp>
        <p:nvSpPr>
          <p:cNvPr id="400405" name="Line 26"/>
          <p:cNvSpPr>
            <a:spLocks noChangeShapeType="1"/>
          </p:cNvSpPr>
          <p:nvPr/>
        </p:nvSpPr>
        <p:spPr bwMode="auto">
          <a:xfrm flipV="1">
            <a:off x="4422775" y="3962400"/>
            <a:ext cx="41275" cy="31750"/>
          </a:xfrm>
          <a:prstGeom prst="line">
            <a:avLst/>
          </a:prstGeom>
          <a:noFill/>
          <a:ln w="12700">
            <a:solidFill>
              <a:srgbClr val="000000"/>
            </a:solidFill>
            <a:round/>
            <a:headEnd/>
            <a:tailEnd/>
          </a:ln>
        </p:spPr>
        <p:txBody>
          <a:bodyPr wrap="none" anchor="ctr"/>
          <a:lstStyle/>
          <a:p>
            <a:endParaRPr lang="en-GB"/>
          </a:p>
        </p:txBody>
      </p:sp>
      <p:sp>
        <p:nvSpPr>
          <p:cNvPr id="400406" name="Line 27"/>
          <p:cNvSpPr>
            <a:spLocks noChangeShapeType="1"/>
          </p:cNvSpPr>
          <p:nvPr/>
        </p:nvSpPr>
        <p:spPr bwMode="auto">
          <a:xfrm flipV="1">
            <a:off x="4476750" y="3944938"/>
            <a:ext cx="41275" cy="30162"/>
          </a:xfrm>
          <a:prstGeom prst="line">
            <a:avLst/>
          </a:prstGeom>
          <a:noFill/>
          <a:ln w="12700">
            <a:solidFill>
              <a:srgbClr val="000000"/>
            </a:solidFill>
            <a:round/>
            <a:headEnd/>
            <a:tailEnd/>
          </a:ln>
        </p:spPr>
        <p:txBody>
          <a:bodyPr wrap="none" anchor="ctr"/>
          <a:lstStyle/>
          <a:p>
            <a:endParaRPr lang="en-GB"/>
          </a:p>
        </p:txBody>
      </p:sp>
      <p:sp>
        <p:nvSpPr>
          <p:cNvPr id="400407" name="Line 28"/>
          <p:cNvSpPr>
            <a:spLocks noChangeShapeType="1"/>
          </p:cNvSpPr>
          <p:nvPr/>
        </p:nvSpPr>
        <p:spPr bwMode="auto">
          <a:xfrm flipV="1">
            <a:off x="4530725" y="3917950"/>
            <a:ext cx="41275" cy="39688"/>
          </a:xfrm>
          <a:prstGeom prst="line">
            <a:avLst/>
          </a:prstGeom>
          <a:noFill/>
          <a:ln w="12700">
            <a:solidFill>
              <a:srgbClr val="000000"/>
            </a:solidFill>
            <a:round/>
            <a:headEnd/>
            <a:tailEnd/>
          </a:ln>
        </p:spPr>
        <p:txBody>
          <a:bodyPr wrap="none" anchor="ctr"/>
          <a:lstStyle/>
          <a:p>
            <a:endParaRPr lang="en-GB"/>
          </a:p>
        </p:txBody>
      </p:sp>
      <p:sp>
        <p:nvSpPr>
          <p:cNvPr id="400408" name="Line 29"/>
          <p:cNvSpPr>
            <a:spLocks noChangeShapeType="1"/>
          </p:cNvSpPr>
          <p:nvPr/>
        </p:nvSpPr>
        <p:spPr bwMode="auto">
          <a:xfrm flipV="1">
            <a:off x="4584700" y="3900488"/>
            <a:ext cx="41275" cy="30162"/>
          </a:xfrm>
          <a:prstGeom prst="line">
            <a:avLst/>
          </a:prstGeom>
          <a:noFill/>
          <a:ln w="12700">
            <a:solidFill>
              <a:srgbClr val="000000"/>
            </a:solidFill>
            <a:round/>
            <a:headEnd/>
            <a:tailEnd/>
          </a:ln>
        </p:spPr>
        <p:txBody>
          <a:bodyPr wrap="none" anchor="ctr"/>
          <a:lstStyle/>
          <a:p>
            <a:endParaRPr lang="en-GB"/>
          </a:p>
        </p:txBody>
      </p:sp>
      <p:sp>
        <p:nvSpPr>
          <p:cNvPr id="400409" name="Line 30"/>
          <p:cNvSpPr>
            <a:spLocks noChangeShapeType="1"/>
          </p:cNvSpPr>
          <p:nvPr/>
        </p:nvSpPr>
        <p:spPr bwMode="auto">
          <a:xfrm flipV="1">
            <a:off x="4638675" y="3881438"/>
            <a:ext cx="41275" cy="31750"/>
          </a:xfrm>
          <a:prstGeom prst="line">
            <a:avLst/>
          </a:prstGeom>
          <a:noFill/>
          <a:ln w="12700">
            <a:solidFill>
              <a:srgbClr val="000000"/>
            </a:solidFill>
            <a:round/>
            <a:headEnd/>
            <a:tailEnd/>
          </a:ln>
        </p:spPr>
        <p:txBody>
          <a:bodyPr wrap="none" anchor="ctr"/>
          <a:lstStyle/>
          <a:p>
            <a:endParaRPr lang="en-GB"/>
          </a:p>
        </p:txBody>
      </p:sp>
      <p:sp>
        <p:nvSpPr>
          <p:cNvPr id="400410" name="Line 31"/>
          <p:cNvSpPr>
            <a:spLocks noChangeShapeType="1"/>
          </p:cNvSpPr>
          <p:nvPr/>
        </p:nvSpPr>
        <p:spPr bwMode="auto">
          <a:xfrm flipV="1">
            <a:off x="4692650" y="3873500"/>
            <a:ext cx="41275" cy="20638"/>
          </a:xfrm>
          <a:prstGeom prst="line">
            <a:avLst/>
          </a:prstGeom>
          <a:noFill/>
          <a:ln w="12700">
            <a:solidFill>
              <a:srgbClr val="000000"/>
            </a:solidFill>
            <a:round/>
            <a:headEnd/>
            <a:tailEnd/>
          </a:ln>
        </p:spPr>
        <p:txBody>
          <a:bodyPr wrap="none" anchor="ctr"/>
          <a:lstStyle/>
          <a:p>
            <a:endParaRPr lang="en-GB"/>
          </a:p>
        </p:txBody>
      </p:sp>
      <p:sp>
        <p:nvSpPr>
          <p:cNvPr id="400411" name="Line 32"/>
          <p:cNvSpPr>
            <a:spLocks noChangeShapeType="1"/>
          </p:cNvSpPr>
          <p:nvPr/>
        </p:nvSpPr>
        <p:spPr bwMode="auto">
          <a:xfrm flipV="1">
            <a:off x="4746625" y="3854450"/>
            <a:ext cx="42863" cy="31750"/>
          </a:xfrm>
          <a:prstGeom prst="line">
            <a:avLst/>
          </a:prstGeom>
          <a:noFill/>
          <a:ln w="12700">
            <a:solidFill>
              <a:srgbClr val="000000"/>
            </a:solidFill>
            <a:round/>
            <a:headEnd/>
            <a:tailEnd/>
          </a:ln>
        </p:spPr>
        <p:txBody>
          <a:bodyPr wrap="none" anchor="ctr"/>
          <a:lstStyle/>
          <a:p>
            <a:endParaRPr lang="en-GB"/>
          </a:p>
        </p:txBody>
      </p:sp>
      <p:sp>
        <p:nvSpPr>
          <p:cNvPr id="400412" name="Line 33"/>
          <p:cNvSpPr>
            <a:spLocks noChangeShapeType="1"/>
          </p:cNvSpPr>
          <p:nvPr/>
        </p:nvSpPr>
        <p:spPr bwMode="auto">
          <a:xfrm flipV="1">
            <a:off x="4802188" y="3836988"/>
            <a:ext cx="41275" cy="30162"/>
          </a:xfrm>
          <a:prstGeom prst="line">
            <a:avLst/>
          </a:prstGeom>
          <a:noFill/>
          <a:ln w="12700">
            <a:solidFill>
              <a:srgbClr val="000000"/>
            </a:solidFill>
            <a:round/>
            <a:headEnd/>
            <a:tailEnd/>
          </a:ln>
        </p:spPr>
        <p:txBody>
          <a:bodyPr wrap="none" anchor="ctr"/>
          <a:lstStyle/>
          <a:p>
            <a:endParaRPr lang="en-GB"/>
          </a:p>
        </p:txBody>
      </p:sp>
      <p:sp>
        <p:nvSpPr>
          <p:cNvPr id="400413" name="Line 34"/>
          <p:cNvSpPr>
            <a:spLocks noChangeShapeType="1"/>
          </p:cNvSpPr>
          <p:nvPr/>
        </p:nvSpPr>
        <p:spPr bwMode="auto">
          <a:xfrm flipV="1">
            <a:off x="4856163" y="3817938"/>
            <a:ext cx="31750" cy="31750"/>
          </a:xfrm>
          <a:prstGeom prst="line">
            <a:avLst/>
          </a:prstGeom>
          <a:noFill/>
          <a:ln w="12700">
            <a:solidFill>
              <a:srgbClr val="000000"/>
            </a:solidFill>
            <a:round/>
            <a:headEnd/>
            <a:tailEnd/>
          </a:ln>
        </p:spPr>
        <p:txBody>
          <a:bodyPr wrap="none" anchor="ctr"/>
          <a:lstStyle/>
          <a:p>
            <a:endParaRPr lang="en-GB"/>
          </a:p>
        </p:txBody>
      </p:sp>
      <p:sp>
        <p:nvSpPr>
          <p:cNvPr id="400414" name="Line 35"/>
          <p:cNvSpPr>
            <a:spLocks noChangeShapeType="1"/>
          </p:cNvSpPr>
          <p:nvPr/>
        </p:nvSpPr>
        <p:spPr bwMode="auto">
          <a:xfrm flipV="1">
            <a:off x="4900613" y="3810000"/>
            <a:ext cx="41275" cy="20638"/>
          </a:xfrm>
          <a:prstGeom prst="line">
            <a:avLst/>
          </a:prstGeom>
          <a:noFill/>
          <a:ln w="12700">
            <a:solidFill>
              <a:srgbClr val="000000"/>
            </a:solidFill>
            <a:round/>
            <a:headEnd/>
            <a:tailEnd/>
          </a:ln>
        </p:spPr>
        <p:txBody>
          <a:bodyPr wrap="none" anchor="ctr"/>
          <a:lstStyle/>
          <a:p>
            <a:endParaRPr lang="en-GB"/>
          </a:p>
        </p:txBody>
      </p:sp>
      <p:sp>
        <p:nvSpPr>
          <p:cNvPr id="400415" name="Line 36"/>
          <p:cNvSpPr>
            <a:spLocks noChangeShapeType="1"/>
          </p:cNvSpPr>
          <p:nvPr/>
        </p:nvSpPr>
        <p:spPr bwMode="auto">
          <a:xfrm flipV="1">
            <a:off x="4954588" y="3790950"/>
            <a:ext cx="41275" cy="31750"/>
          </a:xfrm>
          <a:prstGeom prst="line">
            <a:avLst/>
          </a:prstGeom>
          <a:noFill/>
          <a:ln w="12700">
            <a:solidFill>
              <a:srgbClr val="000000"/>
            </a:solidFill>
            <a:round/>
            <a:headEnd/>
            <a:tailEnd/>
          </a:ln>
        </p:spPr>
        <p:txBody>
          <a:bodyPr wrap="none" anchor="ctr"/>
          <a:lstStyle/>
          <a:p>
            <a:endParaRPr lang="en-GB"/>
          </a:p>
        </p:txBody>
      </p:sp>
      <p:sp>
        <p:nvSpPr>
          <p:cNvPr id="400416" name="Line 37"/>
          <p:cNvSpPr>
            <a:spLocks noChangeShapeType="1"/>
          </p:cNvSpPr>
          <p:nvPr/>
        </p:nvSpPr>
        <p:spPr bwMode="auto">
          <a:xfrm flipV="1">
            <a:off x="5008563" y="3783013"/>
            <a:ext cx="41275" cy="20637"/>
          </a:xfrm>
          <a:prstGeom prst="line">
            <a:avLst/>
          </a:prstGeom>
          <a:noFill/>
          <a:ln w="12700">
            <a:solidFill>
              <a:srgbClr val="000000"/>
            </a:solidFill>
            <a:round/>
            <a:headEnd/>
            <a:tailEnd/>
          </a:ln>
        </p:spPr>
        <p:txBody>
          <a:bodyPr wrap="none" anchor="ctr"/>
          <a:lstStyle/>
          <a:p>
            <a:endParaRPr lang="en-GB"/>
          </a:p>
        </p:txBody>
      </p:sp>
      <p:sp>
        <p:nvSpPr>
          <p:cNvPr id="400417" name="Line 38"/>
          <p:cNvSpPr>
            <a:spLocks noChangeShapeType="1"/>
          </p:cNvSpPr>
          <p:nvPr/>
        </p:nvSpPr>
        <p:spPr bwMode="auto">
          <a:xfrm flipV="1">
            <a:off x="5062538" y="3773488"/>
            <a:ext cx="41275" cy="22225"/>
          </a:xfrm>
          <a:prstGeom prst="line">
            <a:avLst/>
          </a:prstGeom>
          <a:noFill/>
          <a:ln w="12700">
            <a:solidFill>
              <a:srgbClr val="000000"/>
            </a:solidFill>
            <a:round/>
            <a:headEnd/>
            <a:tailEnd/>
          </a:ln>
        </p:spPr>
        <p:txBody>
          <a:bodyPr wrap="none" anchor="ctr"/>
          <a:lstStyle/>
          <a:p>
            <a:endParaRPr lang="en-GB"/>
          </a:p>
        </p:txBody>
      </p:sp>
      <p:sp>
        <p:nvSpPr>
          <p:cNvPr id="400418" name="Line 39"/>
          <p:cNvSpPr>
            <a:spLocks noChangeShapeType="1"/>
          </p:cNvSpPr>
          <p:nvPr/>
        </p:nvSpPr>
        <p:spPr bwMode="auto">
          <a:xfrm flipV="1">
            <a:off x="5116513" y="3756025"/>
            <a:ext cx="41275" cy="30163"/>
          </a:xfrm>
          <a:prstGeom prst="line">
            <a:avLst/>
          </a:prstGeom>
          <a:noFill/>
          <a:ln w="12700">
            <a:solidFill>
              <a:srgbClr val="000000"/>
            </a:solidFill>
            <a:round/>
            <a:headEnd/>
            <a:tailEnd/>
          </a:ln>
        </p:spPr>
        <p:txBody>
          <a:bodyPr wrap="none" anchor="ctr"/>
          <a:lstStyle/>
          <a:p>
            <a:endParaRPr lang="en-GB"/>
          </a:p>
        </p:txBody>
      </p:sp>
      <p:sp>
        <p:nvSpPr>
          <p:cNvPr id="400419" name="Line 40"/>
          <p:cNvSpPr>
            <a:spLocks noChangeShapeType="1"/>
          </p:cNvSpPr>
          <p:nvPr/>
        </p:nvSpPr>
        <p:spPr bwMode="auto">
          <a:xfrm flipV="1">
            <a:off x="5170488" y="3746500"/>
            <a:ext cx="50800" cy="22225"/>
          </a:xfrm>
          <a:prstGeom prst="line">
            <a:avLst/>
          </a:prstGeom>
          <a:noFill/>
          <a:ln w="12700">
            <a:solidFill>
              <a:srgbClr val="000000"/>
            </a:solidFill>
            <a:round/>
            <a:headEnd/>
            <a:tailEnd/>
          </a:ln>
        </p:spPr>
        <p:txBody>
          <a:bodyPr wrap="none" anchor="ctr"/>
          <a:lstStyle/>
          <a:p>
            <a:endParaRPr lang="en-GB"/>
          </a:p>
        </p:txBody>
      </p:sp>
      <p:grpSp>
        <p:nvGrpSpPr>
          <p:cNvPr id="400420" name="Group 41"/>
          <p:cNvGrpSpPr>
            <a:grpSpLocks/>
          </p:cNvGrpSpPr>
          <p:nvPr/>
        </p:nvGrpSpPr>
        <p:grpSpPr bwMode="auto">
          <a:xfrm>
            <a:off x="2871788" y="2584450"/>
            <a:ext cx="3302000" cy="2503488"/>
            <a:chOff x="1809" y="1628"/>
            <a:chExt cx="2080" cy="1577"/>
          </a:xfrm>
        </p:grpSpPr>
        <p:sp>
          <p:nvSpPr>
            <p:cNvPr id="400429" name="Arc 42"/>
            <p:cNvSpPr>
              <a:spLocks/>
            </p:cNvSpPr>
            <p:nvPr/>
          </p:nvSpPr>
          <p:spPr bwMode="auto">
            <a:xfrm>
              <a:off x="1809" y="1629"/>
              <a:ext cx="997" cy="1576"/>
            </a:xfrm>
            <a:custGeom>
              <a:avLst/>
              <a:gdLst>
                <a:gd name="T0" fmla="*/ 0 w 21600"/>
                <a:gd name="T1" fmla="*/ 115 h 21600"/>
                <a:gd name="T2" fmla="*/ 46 w 21600"/>
                <a:gd name="T3" fmla="*/ 0 h 21600"/>
                <a:gd name="T4" fmla="*/ 46 w 21600"/>
                <a:gd name="T5" fmla="*/ 11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79"/>
                    <a:pt x="9657" y="12"/>
                    <a:pt x="21578" y="0"/>
                  </a:cubicBezTo>
                </a:path>
                <a:path w="21600" h="21600" stroke="0" extrusionOk="0">
                  <a:moveTo>
                    <a:pt x="0" y="21600"/>
                  </a:moveTo>
                  <a:cubicBezTo>
                    <a:pt x="0" y="9679"/>
                    <a:pt x="9657" y="12"/>
                    <a:pt x="21578" y="0"/>
                  </a:cubicBezTo>
                  <a:lnTo>
                    <a:pt x="21600" y="21600"/>
                  </a:lnTo>
                  <a:close/>
                </a:path>
              </a:pathLst>
            </a:custGeom>
            <a:noFill/>
            <a:ln w="25400" cap="rnd">
              <a:solidFill>
                <a:srgbClr val="00FF00"/>
              </a:solidFill>
              <a:round/>
              <a:headEnd/>
              <a:tailEnd/>
            </a:ln>
          </p:spPr>
          <p:txBody>
            <a:bodyPr wrap="none" anchor="ctr"/>
            <a:lstStyle/>
            <a:p>
              <a:endParaRPr lang="en-GB"/>
            </a:p>
          </p:txBody>
        </p:sp>
        <p:sp>
          <p:nvSpPr>
            <p:cNvPr id="400430" name="Line 43"/>
            <p:cNvSpPr>
              <a:spLocks noChangeShapeType="1"/>
            </p:cNvSpPr>
            <p:nvPr/>
          </p:nvSpPr>
          <p:spPr bwMode="auto">
            <a:xfrm>
              <a:off x="2802" y="1628"/>
              <a:ext cx="1087" cy="0"/>
            </a:xfrm>
            <a:prstGeom prst="line">
              <a:avLst/>
            </a:prstGeom>
            <a:noFill/>
            <a:ln w="25400">
              <a:solidFill>
                <a:srgbClr val="00FF00"/>
              </a:solidFill>
              <a:round/>
              <a:headEnd/>
              <a:tailEnd/>
            </a:ln>
          </p:spPr>
          <p:txBody>
            <a:bodyPr wrap="none" anchor="ctr"/>
            <a:lstStyle/>
            <a:p>
              <a:endParaRPr lang="en-GB"/>
            </a:p>
          </p:txBody>
        </p:sp>
      </p:grpSp>
      <p:sp>
        <p:nvSpPr>
          <p:cNvPr id="400421" name="Arc 44"/>
          <p:cNvSpPr>
            <a:spLocks/>
          </p:cNvSpPr>
          <p:nvPr/>
        </p:nvSpPr>
        <p:spPr bwMode="auto">
          <a:xfrm rot="10440000">
            <a:off x="2814638" y="3632200"/>
            <a:ext cx="4352925" cy="1238250"/>
          </a:xfrm>
          <a:custGeom>
            <a:avLst/>
            <a:gdLst>
              <a:gd name="T0" fmla="*/ 876895296 w 21608"/>
              <a:gd name="T1" fmla="*/ 0 h 21600"/>
              <a:gd name="T2" fmla="*/ 0 w 21608"/>
              <a:gd name="T3" fmla="*/ 70984404 h 21600"/>
              <a:gd name="T4" fmla="*/ 324737 w 21608"/>
              <a:gd name="T5" fmla="*/ 0 h 21600"/>
              <a:gd name="T6" fmla="*/ 0 60000 65536"/>
              <a:gd name="T7" fmla="*/ 0 60000 65536"/>
              <a:gd name="T8" fmla="*/ 0 60000 65536"/>
              <a:gd name="T9" fmla="*/ 0 w 21608"/>
              <a:gd name="T10" fmla="*/ 0 h 21600"/>
              <a:gd name="T11" fmla="*/ 21608 w 21608"/>
              <a:gd name="T12" fmla="*/ 21600 h 21600"/>
            </a:gdLst>
            <a:ahLst/>
            <a:cxnLst>
              <a:cxn ang="T6">
                <a:pos x="T0" y="T1"/>
              </a:cxn>
              <a:cxn ang="T7">
                <a:pos x="T2" y="T3"/>
              </a:cxn>
              <a:cxn ang="T8">
                <a:pos x="T4" y="T5"/>
              </a:cxn>
            </a:cxnLst>
            <a:rect l="T9" t="T10" r="T11" b="T12"/>
            <a:pathLst>
              <a:path w="21608" h="21600" fill="none" extrusionOk="0">
                <a:moveTo>
                  <a:pt x="21608" y="0"/>
                </a:moveTo>
                <a:cubicBezTo>
                  <a:pt x="21608" y="11929"/>
                  <a:pt x="11937" y="21600"/>
                  <a:pt x="8" y="21600"/>
                </a:cubicBezTo>
                <a:cubicBezTo>
                  <a:pt x="5" y="21600"/>
                  <a:pt x="2" y="21599"/>
                  <a:pt x="0" y="21599"/>
                </a:cubicBezTo>
              </a:path>
              <a:path w="21608" h="21600" stroke="0" extrusionOk="0">
                <a:moveTo>
                  <a:pt x="21608" y="0"/>
                </a:moveTo>
                <a:cubicBezTo>
                  <a:pt x="21608" y="11929"/>
                  <a:pt x="11937" y="21600"/>
                  <a:pt x="8" y="21600"/>
                </a:cubicBezTo>
                <a:cubicBezTo>
                  <a:pt x="5" y="21600"/>
                  <a:pt x="2" y="21599"/>
                  <a:pt x="0" y="21599"/>
                </a:cubicBezTo>
                <a:lnTo>
                  <a:pt x="8" y="0"/>
                </a:lnTo>
                <a:close/>
              </a:path>
            </a:pathLst>
          </a:custGeom>
          <a:noFill/>
          <a:ln w="25400" cap="rnd">
            <a:solidFill>
              <a:srgbClr val="DC00C9"/>
            </a:solidFill>
            <a:round/>
            <a:headEnd/>
            <a:tailEnd/>
          </a:ln>
        </p:spPr>
        <p:txBody>
          <a:bodyPr wrap="none" anchor="ctr"/>
          <a:lstStyle/>
          <a:p>
            <a:endParaRPr lang="en-GB"/>
          </a:p>
        </p:txBody>
      </p:sp>
      <p:grpSp>
        <p:nvGrpSpPr>
          <p:cNvPr id="5" name="Group 45"/>
          <p:cNvGrpSpPr>
            <a:grpSpLocks/>
          </p:cNvGrpSpPr>
          <p:nvPr/>
        </p:nvGrpSpPr>
        <p:grpSpPr bwMode="auto">
          <a:xfrm>
            <a:off x="4498975" y="2886075"/>
            <a:ext cx="1136650" cy="935038"/>
            <a:chOff x="2834" y="1818"/>
            <a:chExt cx="716" cy="589"/>
          </a:xfrm>
        </p:grpSpPr>
        <p:sp>
          <p:nvSpPr>
            <p:cNvPr id="400427" name="Rectangle 46"/>
            <p:cNvSpPr>
              <a:spLocks noChangeArrowheads="1"/>
            </p:cNvSpPr>
            <p:nvPr/>
          </p:nvSpPr>
          <p:spPr bwMode="auto">
            <a:xfrm>
              <a:off x="2834" y="1818"/>
              <a:ext cx="716" cy="229"/>
            </a:xfrm>
            <a:prstGeom prst="rect">
              <a:avLst/>
            </a:prstGeom>
            <a:noFill/>
            <a:ln w="12700">
              <a:noFill/>
              <a:miter lim="800000"/>
              <a:headEnd/>
              <a:tailEnd/>
            </a:ln>
          </p:spPr>
          <p:txBody>
            <a:bodyPr wrap="none" lIns="90488" tIns="44450" rIns="90488" bIns="44450">
              <a:spAutoFit/>
            </a:bodyPr>
            <a:lstStyle/>
            <a:p>
              <a:pPr>
                <a:buClr>
                  <a:schemeClr val="accent1"/>
                </a:buClr>
              </a:pPr>
              <a:r>
                <a:rPr lang="en-GB" sz="1800" b="0">
                  <a:solidFill>
                    <a:srgbClr val="FFFF00"/>
                  </a:solidFill>
                </a:rPr>
                <a:t>90° pulse</a:t>
              </a:r>
              <a:endParaRPr lang="en-GB" sz="1800" b="0"/>
            </a:p>
          </p:txBody>
        </p:sp>
        <p:sp>
          <p:nvSpPr>
            <p:cNvPr id="400428" name="AutoShape 47"/>
            <p:cNvSpPr>
              <a:spLocks noChangeArrowheads="1"/>
            </p:cNvSpPr>
            <p:nvPr/>
          </p:nvSpPr>
          <p:spPr bwMode="auto">
            <a:xfrm rot="16200000" flipH="1">
              <a:off x="2898" y="2159"/>
              <a:ext cx="378" cy="118"/>
            </a:xfrm>
            <a:prstGeom prst="rightArrow">
              <a:avLst>
                <a:gd name="adj1" fmla="val 50000"/>
                <a:gd name="adj2" fmla="val 104318"/>
              </a:avLst>
            </a:prstGeom>
            <a:solidFill>
              <a:srgbClr val="FFFF00"/>
            </a:solidFill>
            <a:ln w="12700">
              <a:noFill/>
              <a:miter lim="800000"/>
              <a:headEnd/>
              <a:tailEnd/>
            </a:ln>
          </p:spPr>
          <p:txBody>
            <a:bodyPr wrap="none" anchor="ctr"/>
            <a:lstStyle/>
            <a:p>
              <a:endParaRPr lang="it-IT"/>
            </a:p>
          </p:txBody>
        </p:sp>
      </p:grpSp>
      <p:pic>
        <p:nvPicPr>
          <p:cNvPr id="1920048" name="Picture 48"/>
          <p:cNvPicPr>
            <a:picLocks noChangeArrowheads="1"/>
          </p:cNvPicPr>
          <p:nvPr/>
        </p:nvPicPr>
        <p:blipFill>
          <a:blip r:embed="rId3" cstate="print"/>
          <a:srcRect/>
          <a:stretch>
            <a:fillRect/>
          </a:stretch>
        </p:blipFill>
        <p:spPr bwMode="auto">
          <a:xfrm>
            <a:off x="6600825" y="1289050"/>
            <a:ext cx="2316163" cy="2341563"/>
          </a:xfrm>
          <a:prstGeom prst="rect">
            <a:avLst/>
          </a:prstGeom>
          <a:noFill/>
          <a:ln w="12700">
            <a:noFill/>
            <a:miter lim="800000"/>
            <a:headEnd/>
            <a:tailEnd/>
          </a:ln>
        </p:spPr>
      </p:pic>
      <p:sp>
        <p:nvSpPr>
          <p:cNvPr id="50" name="Rectangle 36"/>
          <p:cNvSpPr/>
          <p:nvPr/>
        </p:nvSpPr>
        <p:spPr>
          <a:xfrm>
            <a:off x="0" y="6545263"/>
            <a:ext cx="2771775" cy="31273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400" dirty="0"/>
              <a:t>silvia.capuani@roma1.infn.it</a:t>
            </a:r>
          </a:p>
        </p:txBody>
      </p:sp>
      <p:sp>
        <p:nvSpPr>
          <p:cNvPr id="51"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52"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53"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54"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55" name="CasellaDiTesto 54"/>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spTree>
    <p:extLst>
      <p:ext uri="{BB962C8B-B14F-4D97-AF65-F5344CB8AC3E}">
        <p14:creationId xmlns:p14="http://schemas.microsoft.com/office/powerpoint/2010/main" val="21647349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920048"/>
                                        </p:tgtEl>
                                        <p:attrNameLst>
                                          <p:attrName>style.visibility</p:attrName>
                                        </p:attrNameLst>
                                      </p:cBhvr>
                                      <p:to>
                                        <p:strVal val="visible"/>
                                      </p:to>
                                    </p:set>
                                    <p:animEffect transition="in" filter="dissolve">
                                      <p:cBhvr>
                                        <p:cTn id="12" dur="500"/>
                                        <p:tgtEl>
                                          <p:spTgt spid="19200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01410" name="Rectangle 2"/>
          <p:cNvSpPr>
            <a:spLocks noGrp="1" noChangeArrowheads="1"/>
          </p:cNvSpPr>
          <p:nvPr>
            <p:ph type="title"/>
          </p:nvPr>
        </p:nvSpPr>
        <p:spPr>
          <a:xfrm>
            <a:off x="411163" y="741543"/>
            <a:ext cx="8242300" cy="634639"/>
          </a:xfrm>
          <a:noFill/>
        </p:spPr>
        <p:txBody>
          <a:bodyPr lIns="90488" tIns="44450" rIns="90488" bIns="44450" anchor="b"/>
          <a:lstStyle/>
          <a:p>
            <a:r>
              <a:rPr lang="en-GB" dirty="0" smtClean="0"/>
              <a:t>Dual Inversion Recovery</a:t>
            </a:r>
          </a:p>
        </p:txBody>
      </p:sp>
      <p:sp>
        <p:nvSpPr>
          <p:cNvPr id="401411" name="Line 3"/>
          <p:cNvSpPr>
            <a:spLocks noChangeShapeType="1"/>
          </p:cNvSpPr>
          <p:nvPr/>
        </p:nvSpPr>
        <p:spPr bwMode="auto">
          <a:xfrm flipV="1">
            <a:off x="4992688" y="2381250"/>
            <a:ext cx="0" cy="15875"/>
          </a:xfrm>
          <a:prstGeom prst="line">
            <a:avLst/>
          </a:prstGeom>
          <a:noFill/>
          <a:ln w="12700">
            <a:noFill/>
            <a:round/>
            <a:headEnd/>
            <a:tailEnd/>
          </a:ln>
        </p:spPr>
        <p:txBody>
          <a:bodyPr wrap="none" lIns="90488" tIns="44450" rIns="90488" bIns="44450" anchor="ctr"/>
          <a:lstStyle/>
          <a:p>
            <a:endParaRPr lang="en-GB"/>
          </a:p>
        </p:txBody>
      </p:sp>
      <p:sp>
        <p:nvSpPr>
          <p:cNvPr id="401412" name="Line 4"/>
          <p:cNvSpPr>
            <a:spLocks noChangeShapeType="1"/>
          </p:cNvSpPr>
          <p:nvPr/>
        </p:nvSpPr>
        <p:spPr bwMode="auto">
          <a:xfrm flipV="1">
            <a:off x="1938338" y="2579688"/>
            <a:ext cx="0" cy="2579687"/>
          </a:xfrm>
          <a:prstGeom prst="line">
            <a:avLst/>
          </a:prstGeom>
          <a:noFill/>
          <a:ln w="25400">
            <a:solidFill>
              <a:schemeClr val="tx1"/>
            </a:solidFill>
            <a:round/>
            <a:headEnd/>
            <a:tailEnd/>
          </a:ln>
        </p:spPr>
        <p:txBody>
          <a:bodyPr wrap="none" anchor="ctr"/>
          <a:lstStyle/>
          <a:p>
            <a:endParaRPr lang="en-GB"/>
          </a:p>
        </p:txBody>
      </p:sp>
      <p:grpSp>
        <p:nvGrpSpPr>
          <p:cNvPr id="401413" name="Group 5"/>
          <p:cNvGrpSpPr>
            <a:grpSpLocks/>
          </p:cNvGrpSpPr>
          <p:nvPr/>
        </p:nvGrpSpPr>
        <p:grpSpPr bwMode="auto">
          <a:xfrm>
            <a:off x="2955925" y="5159375"/>
            <a:ext cx="3065463" cy="46038"/>
            <a:chOff x="2441" y="3219"/>
            <a:chExt cx="1931" cy="29"/>
          </a:xfrm>
        </p:grpSpPr>
        <p:grpSp>
          <p:nvGrpSpPr>
            <p:cNvPr id="401455" name="Group 6"/>
            <p:cNvGrpSpPr>
              <a:grpSpLocks/>
            </p:cNvGrpSpPr>
            <p:nvPr/>
          </p:nvGrpSpPr>
          <p:grpSpPr bwMode="auto">
            <a:xfrm>
              <a:off x="2441" y="3219"/>
              <a:ext cx="1289" cy="29"/>
              <a:chOff x="2441" y="3219"/>
              <a:chExt cx="1289" cy="29"/>
            </a:xfrm>
          </p:grpSpPr>
          <p:sp>
            <p:nvSpPr>
              <p:cNvPr id="401457" name="Line 7"/>
              <p:cNvSpPr>
                <a:spLocks noChangeShapeType="1"/>
              </p:cNvSpPr>
              <p:nvPr/>
            </p:nvSpPr>
            <p:spPr bwMode="auto">
              <a:xfrm>
                <a:off x="2441" y="3219"/>
                <a:ext cx="0" cy="29"/>
              </a:xfrm>
              <a:prstGeom prst="line">
                <a:avLst/>
              </a:prstGeom>
              <a:noFill/>
              <a:ln w="25400">
                <a:solidFill>
                  <a:schemeClr val="tx1"/>
                </a:solidFill>
                <a:round/>
                <a:headEnd/>
                <a:tailEnd/>
              </a:ln>
            </p:spPr>
            <p:txBody>
              <a:bodyPr wrap="none" anchor="ctr"/>
              <a:lstStyle/>
              <a:p>
                <a:endParaRPr lang="en-GB"/>
              </a:p>
            </p:txBody>
          </p:sp>
          <p:sp>
            <p:nvSpPr>
              <p:cNvPr id="401458" name="Line 8"/>
              <p:cNvSpPr>
                <a:spLocks noChangeShapeType="1"/>
              </p:cNvSpPr>
              <p:nvPr/>
            </p:nvSpPr>
            <p:spPr bwMode="auto">
              <a:xfrm>
                <a:off x="3083" y="3219"/>
                <a:ext cx="0" cy="29"/>
              </a:xfrm>
              <a:prstGeom prst="line">
                <a:avLst/>
              </a:prstGeom>
              <a:noFill/>
              <a:ln w="25400">
                <a:solidFill>
                  <a:schemeClr val="tx1"/>
                </a:solidFill>
                <a:round/>
                <a:headEnd/>
                <a:tailEnd/>
              </a:ln>
            </p:spPr>
            <p:txBody>
              <a:bodyPr wrap="none" anchor="ctr"/>
              <a:lstStyle/>
              <a:p>
                <a:endParaRPr lang="en-GB"/>
              </a:p>
            </p:txBody>
          </p:sp>
          <p:sp>
            <p:nvSpPr>
              <p:cNvPr id="401459" name="Line 9"/>
              <p:cNvSpPr>
                <a:spLocks noChangeShapeType="1"/>
              </p:cNvSpPr>
              <p:nvPr/>
            </p:nvSpPr>
            <p:spPr bwMode="auto">
              <a:xfrm>
                <a:off x="3730" y="3219"/>
                <a:ext cx="0" cy="29"/>
              </a:xfrm>
              <a:prstGeom prst="line">
                <a:avLst/>
              </a:prstGeom>
              <a:noFill/>
              <a:ln w="25400">
                <a:solidFill>
                  <a:schemeClr val="tx1"/>
                </a:solidFill>
                <a:round/>
                <a:headEnd/>
                <a:tailEnd/>
              </a:ln>
            </p:spPr>
            <p:txBody>
              <a:bodyPr wrap="none" anchor="ctr"/>
              <a:lstStyle/>
              <a:p>
                <a:endParaRPr lang="en-GB"/>
              </a:p>
            </p:txBody>
          </p:sp>
        </p:grpSp>
        <p:sp>
          <p:nvSpPr>
            <p:cNvPr id="401456" name="Line 10"/>
            <p:cNvSpPr>
              <a:spLocks noChangeShapeType="1"/>
            </p:cNvSpPr>
            <p:nvPr/>
          </p:nvSpPr>
          <p:spPr bwMode="auto">
            <a:xfrm>
              <a:off x="4372" y="3219"/>
              <a:ext cx="0" cy="29"/>
            </a:xfrm>
            <a:prstGeom prst="line">
              <a:avLst/>
            </a:prstGeom>
            <a:noFill/>
            <a:ln w="25400">
              <a:solidFill>
                <a:schemeClr val="tx1"/>
              </a:solidFill>
              <a:round/>
              <a:headEnd/>
              <a:tailEnd/>
            </a:ln>
          </p:spPr>
          <p:txBody>
            <a:bodyPr wrap="none" anchor="ctr"/>
            <a:lstStyle/>
            <a:p>
              <a:endParaRPr lang="en-GB"/>
            </a:p>
          </p:txBody>
        </p:sp>
      </p:grpSp>
      <p:sp>
        <p:nvSpPr>
          <p:cNvPr id="401414" name="Rectangle 11"/>
          <p:cNvSpPr>
            <a:spLocks noChangeArrowheads="1"/>
          </p:cNvSpPr>
          <p:nvPr/>
        </p:nvSpPr>
        <p:spPr bwMode="auto">
          <a:xfrm>
            <a:off x="5768975" y="4740275"/>
            <a:ext cx="1012825" cy="363538"/>
          </a:xfrm>
          <a:prstGeom prst="rect">
            <a:avLst/>
          </a:prstGeom>
          <a:noFill/>
          <a:ln w="12700">
            <a:noFill/>
            <a:miter lim="800000"/>
            <a:headEnd/>
            <a:tailEnd/>
          </a:ln>
        </p:spPr>
        <p:txBody>
          <a:bodyPr wrap="none" lIns="90488" tIns="44450" rIns="90488" bIns="44450">
            <a:spAutoFit/>
          </a:bodyPr>
          <a:lstStyle/>
          <a:p>
            <a:pPr>
              <a:buClr>
                <a:schemeClr val="accent1"/>
              </a:buClr>
            </a:pPr>
            <a:r>
              <a:rPr lang="en-GB" sz="1800" b="0"/>
              <a:t>TIME/ms</a:t>
            </a:r>
          </a:p>
        </p:txBody>
      </p:sp>
      <p:sp>
        <p:nvSpPr>
          <p:cNvPr id="401415" name="Line 12"/>
          <p:cNvSpPr>
            <a:spLocks noChangeShapeType="1"/>
          </p:cNvSpPr>
          <p:nvPr/>
        </p:nvSpPr>
        <p:spPr bwMode="auto">
          <a:xfrm>
            <a:off x="1951038" y="5146675"/>
            <a:ext cx="4570412" cy="0"/>
          </a:xfrm>
          <a:prstGeom prst="line">
            <a:avLst/>
          </a:prstGeom>
          <a:noFill/>
          <a:ln w="25400">
            <a:solidFill>
              <a:schemeClr val="tx1"/>
            </a:solidFill>
            <a:round/>
            <a:headEnd/>
            <a:tailEnd/>
          </a:ln>
        </p:spPr>
        <p:txBody>
          <a:bodyPr wrap="none" anchor="ctr"/>
          <a:lstStyle/>
          <a:p>
            <a:endParaRPr lang="en-GB"/>
          </a:p>
        </p:txBody>
      </p:sp>
      <p:sp>
        <p:nvSpPr>
          <p:cNvPr id="401416" name="Line 13"/>
          <p:cNvSpPr>
            <a:spLocks noChangeShapeType="1"/>
          </p:cNvSpPr>
          <p:nvPr/>
        </p:nvSpPr>
        <p:spPr bwMode="auto">
          <a:xfrm>
            <a:off x="1887538" y="2592388"/>
            <a:ext cx="101600" cy="0"/>
          </a:xfrm>
          <a:prstGeom prst="line">
            <a:avLst/>
          </a:prstGeom>
          <a:noFill/>
          <a:ln w="25400">
            <a:solidFill>
              <a:schemeClr val="tx1"/>
            </a:solidFill>
            <a:round/>
            <a:headEnd/>
            <a:tailEnd/>
          </a:ln>
        </p:spPr>
        <p:txBody>
          <a:bodyPr wrap="none" anchor="ctr"/>
          <a:lstStyle/>
          <a:p>
            <a:endParaRPr lang="en-GB"/>
          </a:p>
        </p:txBody>
      </p:sp>
      <p:sp>
        <p:nvSpPr>
          <p:cNvPr id="401417" name="Line 14"/>
          <p:cNvSpPr>
            <a:spLocks noChangeShapeType="1"/>
          </p:cNvSpPr>
          <p:nvPr/>
        </p:nvSpPr>
        <p:spPr bwMode="auto">
          <a:xfrm>
            <a:off x="1951038" y="3883025"/>
            <a:ext cx="4570412" cy="0"/>
          </a:xfrm>
          <a:prstGeom prst="line">
            <a:avLst/>
          </a:prstGeom>
          <a:noFill/>
          <a:ln w="25400">
            <a:solidFill>
              <a:schemeClr val="tx1"/>
            </a:solidFill>
            <a:round/>
            <a:headEnd/>
            <a:tailEnd/>
          </a:ln>
        </p:spPr>
        <p:txBody>
          <a:bodyPr wrap="none" anchor="ctr"/>
          <a:lstStyle/>
          <a:p>
            <a:endParaRPr lang="en-GB"/>
          </a:p>
        </p:txBody>
      </p:sp>
      <p:sp>
        <p:nvSpPr>
          <p:cNvPr id="401418" name="Rectangle 15"/>
          <p:cNvSpPr>
            <a:spLocks noChangeArrowheads="1"/>
          </p:cNvSpPr>
          <p:nvPr/>
        </p:nvSpPr>
        <p:spPr bwMode="auto">
          <a:xfrm>
            <a:off x="1658938" y="3711575"/>
            <a:ext cx="284162" cy="363538"/>
          </a:xfrm>
          <a:prstGeom prst="rect">
            <a:avLst/>
          </a:prstGeom>
          <a:noFill/>
          <a:ln w="12700">
            <a:noFill/>
            <a:miter lim="800000"/>
            <a:headEnd/>
            <a:tailEnd/>
          </a:ln>
        </p:spPr>
        <p:txBody>
          <a:bodyPr wrap="none" lIns="90488" tIns="44450" rIns="90488" bIns="44450">
            <a:spAutoFit/>
          </a:bodyPr>
          <a:lstStyle/>
          <a:p>
            <a:pPr>
              <a:buClr>
                <a:schemeClr val="accent1"/>
              </a:buClr>
            </a:pPr>
            <a:r>
              <a:rPr lang="en-GB" sz="1800" b="0"/>
              <a:t>0</a:t>
            </a:r>
          </a:p>
        </p:txBody>
      </p:sp>
      <p:sp>
        <p:nvSpPr>
          <p:cNvPr id="401419" name="Rectangle 16"/>
          <p:cNvSpPr>
            <a:spLocks noChangeArrowheads="1"/>
          </p:cNvSpPr>
          <p:nvPr/>
        </p:nvSpPr>
        <p:spPr bwMode="auto">
          <a:xfrm>
            <a:off x="1658938" y="5146675"/>
            <a:ext cx="519112" cy="363538"/>
          </a:xfrm>
          <a:prstGeom prst="rect">
            <a:avLst/>
          </a:prstGeom>
          <a:noFill/>
          <a:ln w="12700">
            <a:noFill/>
            <a:miter lim="800000"/>
            <a:headEnd/>
            <a:tailEnd/>
          </a:ln>
        </p:spPr>
        <p:txBody>
          <a:bodyPr wrap="none" lIns="90488" tIns="44450" rIns="90488" bIns="44450">
            <a:spAutoFit/>
          </a:bodyPr>
          <a:lstStyle/>
          <a:p>
            <a:pPr>
              <a:buClr>
                <a:schemeClr val="accent1"/>
              </a:buClr>
            </a:pPr>
            <a:r>
              <a:rPr lang="en-GB" sz="1800" b="0"/>
              <a:t>-Mz</a:t>
            </a:r>
          </a:p>
        </p:txBody>
      </p:sp>
      <p:sp>
        <p:nvSpPr>
          <p:cNvPr id="401420" name="Rectangle 17"/>
          <p:cNvSpPr>
            <a:spLocks noChangeArrowheads="1"/>
          </p:cNvSpPr>
          <p:nvPr/>
        </p:nvSpPr>
        <p:spPr bwMode="auto">
          <a:xfrm>
            <a:off x="1085850" y="2146300"/>
            <a:ext cx="571500" cy="363538"/>
          </a:xfrm>
          <a:prstGeom prst="rect">
            <a:avLst/>
          </a:prstGeom>
          <a:noFill/>
          <a:ln w="12700">
            <a:noFill/>
            <a:miter lim="800000"/>
            <a:headEnd/>
            <a:tailEnd/>
          </a:ln>
        </p:spPr>
        <p:txBody>
          <a:bodyPr wrap="none" lIns="90488" tIns="44450" rIns="90488" bIns="44450">
            <a:spAutoFit/>
          </a:bodyPr>
          <a:lstStyle/>
          <a:p>
            <a:pPr>
              <a:buClr>
                <a:schemeClr val="accent1"/>
              </a:buClr>
            </a:pPr>
            <a:r>
              <a:rPr lang="en-GB" sz="1800" b="0"/>
              <a:t>+Mz</a:t>
            </a:r>
          </a:p>
        </p:txBody>
      </p:sp>
      <p:sp>
        <p:nvSpPr>
          <p:cNvPr id="401421" name="Rectangle 18"/>
          <p:cNvSpPr>
            <a:spLocks noChangeArrowheads="1"/>
          </p:cNvSpPr>
          <p:nvPr/>
        </p:nvSpPr>
        <p:spPr bwMode="auto">
          <a:xfrm>
            <a:off x="1085850" y="2476500"/>
            <a:ext cx="830263" cy="363538"/>
          </a:xfrm>
          <a:prstGeom prst="rect">
            <a:avLst/>
          </a:prstGeom>
          <a:noFill/>
          <a:ln w="12700">
            <a:noFill/>
            <a:miter lim="800000"/>
            <a:headEnd/>
            <a:tailEnd/>
          </a:ln>
        </p:spPr>
        <p:txBody>
          <a:bodyPr wrap="none" lIns="90488" tIns="44450" rIns="90488" bIns="44450">
            <a:spAutoFit/>
          </a:bodyPr>
          <a:lstStyle/>
          <a:p>
            <a:pPr>
              <a:buClr>
                <a:schemeClr val="accent1"/>
              </a:buClr>
            </a:pPr>
            <a:r>
              <a:rPr lang="en-GB" sz="1800" b="0"/>
              <a:t>+100%</a:t>
            </a:r>
          </a:p>
        </p:txBody>
      </p:sp>
      <p:sp>
        <p:nvSpPr>
          <p:cNvPr id="401422" name="Rectangle 19"/>
          <p:cNvSpPr>
            <a:spLocks noChangeArrowheads="1"/>
          </p:cNvSpPr>
          <p:nvPr/>
        </p:nvSpPr>
        <p:spPr bwMode="auto">
          <a:xfrm>
            <a:off x="1085850" y="4878388"/>
            <a:ext cx="777875" cy="363537"/>
          </a:xfrm>
          <a:prstGeom prst="rect">
            <a:avLst/>
          </a:prstGeom>
          <a:noFill/>
          <a:ln w="12700">
            <a:noFill/>
            <a:miter lim="800000"/>
            <a:headEnd/>
            <a:tailEnd/>
          </a:ln>
        </p:spPr>
        <p:txBody>
          <a:bodyPr wrap="none" lIns="90488" tIns="44450" rIns="90488" bIns="44450">
            <a:spAutoFit/>
          </a:bodyPr>
          <a:lstStyle/>
          <a:p>
            <a:pPr>
              <a:buClr>
                <a:schemeClr val="accent1"/>
              </a:buClr>
            </a:pPr>
            <a:r>
              <a:rPr lang="en-GB" sz="1800" b="0"/>
              <a:t>-100%</a:t>
            </a:r>
          </a:p>
        </p:txBody>
      </p:sp>
      <p:sp>
        <p:nvSpPr>
          <p:cNvPr id="401423" name="Rectangle 20"/>
          <p:cNvSpPr>
            <a:spLocks noChangeArrowheads="1"/>
          </p:cNvSpPr>
          <p:nvPr/>
        </p:nvSpPr>
        <p:spPr bwMode="auto">
          <a:xfrm>
            <a:off x="2643188" y="5224463"/>
            <a:ext cx="636587" cy="363537"/>
          </a:xfrm>
          <a:prstGeom prst="rect">
            <a:avLst/>
          </a:prstGeom>
          <a:noFill/>
          <a:ln w="12700">
            <a:noFill/>
            <a:miter lim="800000"/>
            <a:headEnd/>
            <a:tailEnd/>
          </a:ln>
        </p:spPr>
        <p:txBody>
          <a:bodyPr wrap="none" lIns="90488" tIns="44450" rIns="90488" bIns="44450">
            <a:spAutoFit/>
          </a:bodyPr>
          <a:lstStyle/>
          <a:p>
            <a:pPr>
              <a:buClr>
                <a:schemeClr val="accent1"/>
              </a:buClr>
            </a:pPr>
            <a:r>
              <a:rPr lang="en-GB" sz="1800" b="0"/>
              <a:t>1000</a:t>
            </a:r>
          </a:p>
        </p:txBody>
      </p:sp>
      <p:sp>
        <p:nvSpPr>
          <p:cNvPr id="401424" name="Rectangle 21"/>
          <p:cNvSpPr>
            <a:spLocks noChangeArrowheads="1"/>
          </p:cNvSpPr>
          <p:nvPr/>
        </p:nvSpPr>
        <p:spPr bwMode="auto">
          <a:xfrm>
            <a:off x="3697288" y="5233988"/>
            <a:ext cx="635000" cy="363537"/>
          </a:xfrm>
          <a:prstGeom prst="rect">
            <a:avLst/>
          </a:prstGeom>
          <a:noFill/>
          <a:ln w="12700">
            <a:noFill/>
            <a:miter lim="800000"/>
            <a:headEnd/>
            <a:tailEnd/>
          </a:ln>
        </p:spPr>
        <p:txBody>
          <a:bodyPr wrap="none" lIns="90488" tIns="44450" rIns="90488" bIns="44450">
            <a:spAutoFit/>
          </a:bodyPr>
          <a:lstStyle/>
          <a:p>
            <a:pPr>
              <a:buClr>
                <a:schemeClr val="accent1"/>
              </a:buClr>
            </a:pPr>
            <a:r>
              <a:rPr lang="en-GB" sz="1800" b="0"/>
              <a:t>2000</a:t>
            </a:r>
          </a:p>
        </p:txBody>
      </p:sp>
      <p:sp>
        <p:nvSpPr>
          <p:cNvPr id="401425" name="Rectangle 22"/>
          <p:cNvSpPr>
            <a:spLocks noChangeArrowheads="1"/>
          </p:cNvSpPr>
          <p:nvPr/>
        </p:nvSpPr>
        <p:spPr bwMode="auto">
          <a:xfrm>
            <a:off x="4724400" y="5233988"/>
            <a:ext cx="636588" cy="363537"/>
          </a:xfrm>
          <a:prstGeom prst="rect">
            <a:avLst/>
          </a:prstGeom>
          <a:noFill/>
          <a:ln w="12700">
            <a:noFill/>
            <a:miter lim="800000"/>
            <a:headEnd/>
            <a:tailEnd/>
          </a:ln>
        </p:spPr>
        <p:txBody>
          <a:bodyPr wrap="none" lIns="90488" tIns="44450" rIns="90488" bIns="44450">
            <a:spAutoFit/>
          </a:bodyPr>
          <a:lstStyle/>
          <a:p>
            <a:pPr>
              <a:buClr>
                <a:schemeClr val="accent1"/>
              </a:buClr>
            </a:pPr>
            <a:r>
              <a:rPr lang="en-GB" sz="1800" b="0"/>
              <a:t>3000</a:t>
            </a:r>
          </a:p>
        </p:txBody>
      </p:sp>
      <p:sp>
        <p:nvSpPr>
          <p:cNvPr id="401426" name="Rectangle 23"/>
          <p:cNvSpPr>
            <a:spLocks noChangeArrowheads="1"/>
          </p:cNvSpPr>
          <p:nvPr/>
        </p:nvSpPr>
        <p:spPr bwMode="auto">
          <a:xfrm>
            <a:off x="5811838" y="5233988"/>
            <a:ext cx="811212" cy="363537"/>
          </a:xfrm>
          <a:prstGeom prst="rect">
            <a:avLst/>
          </a:prstGeom>
          <a:noFill/>
          <a:ln w="12700">
            <a:noFill/>
            <a:miter lim="800000"/>
            <a:headEnd/>
            <a:tailEnd/>
          </a:ln>
        </p:spPr>
        <p:txBody>
          <a:bodyPr lIns="90488" tIns="44450" rIns="90488" bIns="44450">
            <a:spAutoFit/>
          </a:bodyPr>
          <a:lstStyle/>
          <a:p>
            <a:pPr>
              <a:buClr>
                <a:schemeClr val="accent1"/>
              </a:buClr>
            </a:pPr>
            <a:r>
              <a:rPr lang="en-GB" sz="1800" b="0"/>
              <a:t>4000</a:t>
            </a:r>
          </a:p>
        </p:txBody>
      </p:sp>
      <p:grpSp>
        <p:nvGrpSpPr>
          <p:cNvPr id="4" name="Group 24"/>
          <p:cNvGrpSpPr>
            <a:grpSpLocks/>
          </p:cNvGrpSpPr>
          <p:nvPr/>
        </p:nvGrpSpPr>
        <p:grpSpPr bwMode="auto">
          <a:xfrm>
            <a:off x="1531938" y="1611313"/>
            <a:ext cx="4716462" cy="3522662"/>
            <a:chOff x="1045" y="1015"/>
            <a:chExt cx="3218" cy="2219"/>
          </a:xfrm>
        </p:grpSpPr>
        <p:sp>
          <p:nvSpPr>
            <p:cNvPr id="401447" name="Rectangle 25"/>
            <p:cNvSpPr>
              <a:spLocks noChangeArrowheads="1"/>
            </p:cNvSpPr>
            <p:nvPr/>
          </p:nvSpPr>
          <p:spPr bwMode="auto">
            <a:xfrm>
              <a:off x="1727" y="1240"/>
              <a:ext cx="898" cy="402"/>
            </a:xfrm>
            <a:prstGeom prst="rect">
              <a:avLst/>
            </a:prstGeom>
            <a:noFill/>
            <a:ln w="12700">
              <a:noFill/>
              <a:miter lim="800000"/>
              <a:headEnd/>
              <a:tailEnd/>
            </a:ln>
          </p:spPr>
          <p:txBody>
            <a:bodyPr wrap="none" lIns="90488" tIns="44450" rIns="90488" bIns="44450">
              <a:spAutoFit/>
            </a:bodyPr>
            <a:lstStyle/>
            <a:p>
              <a:pPr algn="ctr">
                <a:buClr>
                  <a:schemeClr val="accent1"/>
                </a:buClr>
              </a:pPr>
              <a:r>
                <a:rPr lang="en-GB" sz="1800" b="0">
                  <a:solidFill>
                    <a:srgbClr val="00FF00"/>
                  </a:solidFill>
                </a:rPr>
                <a:t>white matter</a:t>
              </a:r>
            </a:p>
            <a:p>
              <a:pPr algn="ctr">
                <a:buClr>
                  <a:schemeClr val="accent1"/>
                </a:buClr>
              </a:pPr>
              <a:r>
                <a:rPr lang="en-GB" sz="1800" b="0">
                  <a:solidFill>
                    <a:srgbClr val="00FF00"/>
                  </a:solidFill>
                </a:rPr>
                <a:t>T</a:t>
              </a:r>
              <a:r>
                <a:rPr lang="en-GB" sz="1800" b="0" baseline="-25000">
                  <a:solidFill>
                    <a:srgbClr val="00FF00"/>
                  </a:solidFill>
                </a:rPr>
                <a:t>1</a:t>
              </a:r>
              <a:r>
                <a:rPr lang="en-GB" sz="1800" b="0">
                  <a:solidFill>
                    <a:srgbClr val="00FF00"/>
                  </a:solidFill>
                </a:rPr>
                <a:t>=790 ms</a:t>
              </a:r>
              <a:endParaRPr lang="en-GB" sz="1800" b="0"/>
            </a:p>
          </p:txBody>
        </p:sp>
        <p:sp>
          <p:nvSpPr>
            <p:cNvPr id="401448" name="Freeform 26"/>
            <p:cNvSpPr>
              <a:spLocks/>
            </p:cNvSpPr>
            <p:nvPr/>
          </p:nvSpPr>
          <p:spPr bwMode="auto">
            <a:xfrm>
              <a:off x="1320" y="1619"/>
              <a:ext cx="2040" cy="1603"/>
            </a:xfrm>
            <a:custGeom>
              <a:avLst/>
              <a:gdLst>
                <a:gd name="T0" fmla="*/ 0 w 2040"/>
                <a:gd name="T1" fmla="*/ 1603 h 1603"/>
                <a:gd name="T2" fmla="*/ 366 w 2040"/>
                <a:gd name="T3" fmla="*/ 931 h 1603"/>
                <a:gd name="T4" fmla="*/ 966 w 2040"/>
                <a:gd name="T5" fmla="*/ 295 h 1603"/>
                <a:gd name="T6" fmla="*/ 1428 w 2040"/>
                <a:gd name="T7" fmla="*/ 49 h 1603"/>
                <a:gd name="T8" fmla="*/ 2040 w 2040"/>
                <a:gd name="T9" fmla="*/ 1 h 1603"/>
                <a:gd name="T10" fmla="*/ 0 60000 65536"/>
                <a:gd name="T11" fmla="*/ 0 60000 65536"/>
                <a:gd name="T12" fmla="*/ 0 60000 65536"/>
                <a:gd name="T13" fmla="*/ 0 60000 65536"/>
                <a:gd name="T14" fmla="*/ 0 60000 65536"/>
                <a:gd name="T15" fmla="*/ 0 w 2040"/>
                <a:gd name="T16" fmla="*/ 0 h 1603"/>
                <a:gd name="T17" fmla="*/ 2040 w 2040"/>
                <a:gd name="T18" fmla="*/ 1603 h 1603"/>
              </a:gdLst>
              <a:ahLst/>
              <a:cxnLst>
                <a:cxn ang="T10">
                  <a:pos x="T0" y="T1"/>
                </a:cxn>
                <a:cxn ang="T11">
                  <a:pos x="T2" y="T3"/>
                </a:cxn>
                <a:cxn ang="T12">
                  <a:pos x="T4" y="T5"/>
                </a:cxn>
                <a:cxn ang="T13">
                  <a:pos x="T6" y="T7"/>
                </a:cxn>
                <a:cxn ang="T14">
                  <a:pos x="T8" y="T9"/>
                </a:cxn>
              </a:cxnLst>
              <a:rect l="T15" t="T16" r="T17" b="T18"/>
              <a:pathLst>
                <a:path w="2040" h="1603">
                  <a:moveTo>
                    <a:pt x="0" y="1603"/>
                  </a:moveTo>
                  <a:cubicBezTo>
                    <a:pt x="60" y="1491"/>
                    <a:pt x="205" y="1149"/>
                    <a:pt x="366" y="931"/>
                  </a:cubicBezTo>
                  <a:cubicBezTo>
                    <a:pt x="527" y="713"/>
                    <a:pt x="789" y="442"/>
                    <a:pt x="966" y="295"/>
                  </a:cubicBezTo>
                  <a:cubicBezTo>
                    <a:pt x="1143" y="148"/>
                    <a:pt x="1249" y="98"/>
                    <a:pt x="1428" y="49"/>
                  </a:cubicBezTo>
                  <a:cubicBezTo>
                    <a:pt x="1607" y="0"/>
                    <a:pt x="1913" y="11"/>
                    <a:pt x="2040" y="1"/>
                  </a:cubicBezTo>
                </a:path>
              </a:pathLst>
            </a:custGeom>
            <a:noFill/>
            <a:ln w="25400" cap="flat" cmpd="sng">
              <a:solidFill>
                <a:schemeClr val="folHlink"/>
              </a:solidFill>
              <a:prstDash val="solid"/>
              <a:round/>
              <a:headEnd/>
              <a:tailEnd/>
            </a:ln>
          </p:spPr>
          <p:txBody>
            <a:bodyPr wrap="none" lIns="90488" tIns="44450" rIns="90488" bIns="44450" anchor="ctr"/>
            <a:lstStyle/>
            <a:p>
              <a:endParaRPr lang="en-GB"/>
            </a:p>
          </p:txBody>
        </p:sp>
        <p:grpSp>
          <p:nvGrpSpPr>
            <p:cNvPr id="401449" name="Group 27"/>
            <p:cNvGrpSpPr>
              <a:grpSpLocks/>
            </p:cNvGrpSpPr>
            <p:nvPr/>
          </p:nvGrpSpPr>
          <p:grpSpPr bwMode="auto">
            <a:xfrm>
              <a:off x="1045" y="1015"/>
              <a:ext cx="3218" cy="2219"/>
              <a:chOff x="1045" y="1015"/>
              <a:chExt cx="3218" cy="2219"/>
            </a:xfrm>
          </p:grpSpPr>
          <p:sp>
            <p:nvSpPr>
              <p:cNvPr id="401450" name="Rectangle 28"/>
              <p:cNvSpPr>
                <a:spLocks noChangeArrowheads="1"/>
              </p:cNvSpPr>
              <p:nvPr/>
            </p:nvSpPr>
            <p:spPr bwMode="auto">
              <a:xfrm>
                <a:off x="1950" y="2537"/>
                <a:ext cx="891" cy="402"/>
              </a:xfrm>
              <a:prstGeom prst="rect">
                <a:avLst/>
              </a:prstGeom>
              <a:noFill/>
              <a:ln w="12700">
                <a:noFill/>
                <a:miter lim="800000"/>
                <a:headEnd/>
                <a:tailEnd/>
              </a:ln>
            </p:spPr>
            <p:txBody>
              <a:bodyPr wrap="none" lIns="90488" tIns="44450" rIns="90488" bIns="44450">
                <a:spAutoFit/>
              </a:bodyPr>
              <a:lstStyle/>
              <a:p>
                <a:pPr algn="ctr">
                  <a:buClr>
                    <a:schemeClr val="accent1"/>
                  </a:buClr>
                </a:pPr>
                <a:r>
                  <a:rPr lang="en-GB" sz="1800" b="0">
                    <a:solidFill>
                      <a:srgbClr val="FF00FF"/>
                    </a:solidFill>
                  </a:rPr>
                  <a:t>CSF</a:t>
                </a:r>
              </a:p>
              <a:p>
                <a:pPr algn="ctr">
                  <a:buClr>
                    <a:schemeClr val="accent1"/>
                  </a:buClr>
                </a:pPr>
                <a:r>
                  <a:rPr lang="en-GB" sz="1800" b="0">
                    <a:solidFill>
                      <a:srgbClr val="FF00FF"/>
                    </a:solidFill>
                  </a:rPr>
                  <a:t>T</a:t>
                </a:r>
                <a:r>
                  <a:rPr lang="en-GB" sz="1800" b="0" baseline="-25000">
                    <a:solidFill>
                      <a:srgbClr val="FF00FF"/>
                    </a:solidFill>
                  </a:rPr>
                  <a:t>1</a:t>
                </a:r>
                <a:r>
                  <a:rPr lang="en-GB" sz="1800" b="0">
                    <a:solidFill>
                      <a:srgbClr val="FF00FF"/>
                    </a:solidFill>
                  </a:rPr>
                  <a:t>=3000 ms</a:t>
                </a:r>
              </a:p>
            </p:txBody>
          </p:sp>
          <p:sp>
            <p:nvSpPr>
              <p:cNvPr id="401451" name="Arc 29"/>
              <p:cNvSpPr>
                <a:spLocks/>
              </p:cNvSpPr>
              <p:nvPr/>
            </p:nvSpPr>
            <p:spPr bwMode="auto">
              <a:xfrm rot="10440000">
                <a:off x="1294" y="2355"/>
                <a:ext cx="2969" cy="743"/>
              </a:xfrm>
              <a:custGeom>
                <a:avLst/>
                <a:gdLst>
                  <a:gd name="T0" fmla="*/ 408 w 21600"/>
                  <a:gd name="T1" fmla="*/ 0 h 20574"/>
                  <a:gd name="T2" fmla="*/ 124 w 21600"/>
                  <a:gd name="T3" fmla="*/ 27 h 20574"/>
                  <a:gd name="T4" fmla="*/ 0 w 21600"/>
                  <a:gd name="T5" fmla="*/ 0 h 20574"/>
                  <a:gd name="T6" fmla="*/ 0 60000 65536"/>
                  <a:gd name="T7" fmla="*/ 0 60000 65536"/>
                  <a:gd name="T8" fmla="*/ 0 60000 65536"/>
                  <a:gd name="T9" fmla="*/ 0 w 21600"/>
                  <a:gd name="T10" fmla="*/ 0 h 20574"/>
                  <a:gd name="T11" fmla="*/ 21600 w 21600"/>
                  <a:gd name="T12" fmla="*/ 20574 h 20574"/>
                </a:gdLst>
                <a:ahLst/>
                <a:cxnLst>
                  <a:cxn ang="T6">
                    <a:pos x="T0" y="T1"/>
                  </a:cxn>
                  <a:cxn ang="T7">
                    <a:pos x="T2" y="T3"/>
                  </a:cxn>
                  <a:cxn ang="T8">
                    <a:pos x="T4" y="T5"/>
                  </a:cxn>
                </a:cxnLst>
                <a:rect l="T9" t="T10" r="T11" b="T12"/>
                <a:pathLst>
                  <a:path w="21600" h="20574" fill="none" extrusionOk="0">
                    <a:moveTo>
                      <a:pt x="21600" y="0"/>
                    </a:moveTo>
                    <a:cubicBezTo>
                      <a:pt x="21600" y="9395"/>
                      <a:pt x="15526" y="17713"/>
                      <a:pt x="6577" y="20574"/>
                    </a:cubicBezTo>
                  </a:path>
                  <a:path w="21600" h="20574" stroke="0" extrusionOk="0">
                    <a:moveTo>
                      <a:pt x="21600" y="0"/>
                    </a:moveTo>
                    <a:cubicBezTo>
                      <a:pt x="21600" y="9395"/>
                      <a:pt x="15526" y="17713"/>
                      <a:pt x="6577" y="20574"/>
                    </a:cubicBezTo>
                    <a:lnTo>
                      <a:pt x="0" y="0"/>
                    </a:lnTo>
                    <a:close/>
                  </a:path>
                </a:pathLst>
              </a:custGeom>
              <a:noFill/>
              <a:ln w="25400" cap="rnd">
                <a:solidFill>
                  <a:srgbClr val="DC00C9"/>
                </a:solidFill>
                <a:round/>
                <a:headEnd/>
                <a:tailEnd/>
              </a:ln>
            </p:spPr>
            <p:txBody>
              <a:bodyPr wrap="none" anchor="ctr"/>
              <a:lstStyle/>
              <a:p>
                <a:endParaRPr lang="en-GB"/>
              </a:p>
            </p:txBody>
          </p:sp>
          <p:sp>
            <p:nvSpPr>
              <p:cNvPr id="401452" name="Rectangle 30"/>
              <p:cNvSpPr>
                <a:spLocks noChangeArrowheads="1"/>
              </p:cNvSpPr>
              <p:nvPr/>
            </p:nvSpPr>
            <p:spPr bwMode="auto">
              <a:xfrm>
                <a:off x="1045" y="1015"/>
                <a:ext cx="796" cy="229"/>
              </a:xfrm>
              <a:prstGeom prst="rect">
                <a:avLst/>
              </a:prstGeom>
              <a:noFill/>
              <a:ln w="12700">
                <a:noFill/>
                <a:miter lim="800000"/>
                <a:headEnd/>
                <a:tailEnd/>
              </a:ln>
            </p:spPr>
            <p:txBody>
              <a:bodyPr wrap="none" lIns="90488" tIns="44450" rIns="90488" bIns="44450">
                <a:spAutoFit/>
              </a:bodyPr>
              <a:lstStyle/>
              <a:p>
                <a:pPr>
                  <a:buClr>
                    <a:schemeClr val="accent1"/>
                  </a:buClr>
                </a:pPr>
                <a:r>
                  <a:rPr lang="en-GB" sz="1800" b="0">
                    <a:solidFill>
                      <a:srgbClr val="FFFF00"/>
                    </a:solidFill>
                  </a:rPr>
                  <a:t>180° pulse</a:t>
                </a:r>
                <a:endParaRPr lang="en-GB" sz="1800" b="0"/>
              </a:p>
            </p:txBody>
          </p:sp>
          <p:sp>
            <p:nvSpPr>
              <p:cNvPr id="401453" name="AutoShape 31"/>
              <p:cNvSpPr>
                <a:spLocks noChangeArrowheads="1"/>
              </p:cNvSpPr>
              <p:nvPr/>
            </p:nvSpPr>
            <p:spPr bwMode="auto">
              <a:xfrm rot="16200000" flipH="1">
                <a:off x="1130" y="1351"/>
                <a:ext cx="378" cy="128"/>
              </a:xfrm>
              <a:prstGeom prst="rightArrow">
                <a:avLst>
                  <a:gd name="adj1" fmla="val 50000"/>
                  <a:gd name="adj2" fmla="val 96168"/>
                </a:avLst>
              </a:prstGeom>
              <a:solidFill>
                <a:srgbClr val="FFFF00"/>
              </a:solidFill>
              <a:ln w="12700">
                <a:noFill/>
                <a:miter lim="800000"/>
                <a:headEnd/>
                <a:tailEnd/>
              </a:ln>
            </p:spPr>
            <p:txBody>
              <a:bodyPr wrap="none" anchor="ctr"/>
              <a:lstStyle/>
              <a:p>
                <a:endParaRPr lang="it-IT"/>
              </a:p>
            </p:txBody>
          </p:sp>
          <p:sp>
            <p:nvSpPr>
              <p:cNvPr id="401454" name="Freeform 32"/>
              <p:cNvSpPr>
                <a:spLocks/>
              </p:cNvSpPr>
              <p:nvPr/>
            </p:nvSpPr>
            <p:spPr bwMode="auto">
              <a:xfrm>
                <a:off x="1326" y="1596"/>
                <a:ext cx="2022" cy="1638"/>
              </a:xfrm>
              <a:custGeom>
                <a:avLst/>
                <a:gdLst>
                  <a:gd name="T0" fmla="*/ 0 w 2022"/>
                  <a:gd name="T1" fmla="*/ 1638 h 1638"/>
                  <a:gd name="T2" fmla="*/ 211 w 2022"/>
                  <a:gd name="T3" fmla="*/ 907 h 1638"/>
                  <a:gd name="T4" fmla="*/ 646 w 2022"/>
                  <a:gd name="T5" fmla="*/ 189 h 1638"/>
                  <a:gd name="T6" fmla="*/ 1062 w 2022"/>
                  <a:gd name="T7" fmla="*/ 30 h 1638"/>
                  <a:gd name="T8" fmla="*/ 1374 w 2022"/>
                  <a:gd name="T9" fmla="*/ 12 h 1638"/>
                  <a:gd name="T10" fmla="*/ 2022 w 2022"/>
                  <a:gd name="T11" fmla="*/ 12 h 1638"/>
                  <a:gd name="T12" fmla="*/ 0 60000 65536"/>
                  <a:gd name="T13" fmla="*/ 0 60000 65536"/>
                  <a:gd name="T14" fmla="*/ 0 60000 65536"/>
                  <a:gd name="T15" fmla="*/ 0 60000 65536"/>
                  <a:gd name="T16" fmla="*/ 0 60000 65536"/>
                  <a:gd name="T17" fmla="*/ 0 60000 65536"/>
                  <a:gd name="T18" fmla="*/ 0 w 2022"/>
                  <a:gd name="T19" fmla="*/ 0 h 1638"/>
                  <a:gd name="T20" fmla="*/ 2022 w 2022"/>
                  <a:gd name="T21" fmla="*/ 1638 h 1638"/>
                </a:gdLst>
                <a:ahLst/>
                <a:cxnLst>
                  <a:cxn ang="T12">
                    <a:pos x="T0" y="T1"/>
                  </a:cxn>
                  <a:cxn ang="T13">
                    <a:pos x="T2" y="T3"/>
                  </a:cxn>
                  <a:cxn ang="T14">
                    <a:pos x="T4" y="T5"/>
                  </a:cxn>
                  <a:cxn ang="T15">
                    <a:pos x="T6" y="T7"/>
                  </a:cxn>
                  <a:cxn ang="T16">
                    <a:pos x="T8" y="T9"/>
                  </a:cxn>
                  <a:cxn ang="T17">
                    <a:pos x="T10" y="T11"/>
                  </a:cxn>
                </a:cxnLst>
                <a:rect l="T18" t="T19" r="T20" b="T21"/>
                <a:pathLst>
                  <a:path w="2022" h="1638">
                    <a:moveTo>
                      <a:pt x="0" y="1638"/>
                    </a:moveTo>
                    <a:cubicBezTo>
                      <a:pt x="35" y="1516"/>
                      <a:pt x="104" y="1149"/>
                      <a:pt x="211" y="907"/>
                    </a:cubicBezTo>
                    <a:cubicBezTo>
                      <a:pt x="319" y="666"/>
                      <a:pt x="504" y="335"/>
                      <a:pt x="646" y="189"/>
                    </a:cubicBezTo>
                    <a:cubicBezTo>
                      <a:pt x="788" y="43"/>
                      <a:pt x="941" y="60"/>
                      <a:pt x="1062" y="30"/>
                    </a:cubicBezTo>
                    <a:cubicBezTo>
                      <a:pt x="1183" y="0"/>
                      <a:pt x="1214" y="15"/>
                      <a:pt x="1374" y="12"/>
                    </a:cubicBezTo>
                    <a:cubicBezTo>
                      <a:pt x="1534" y="9"/>
                      <a:pt x="1887" y="12"/>
                      <a:pt x="2022" y="12"/>
                    </a:cubicBezTo>
                  </a:path>
                </a:pathLst>
              </a:custGeom>
              <a:noFill/>
              <a:ln w="28575" cap="flat" cmpd="sng">
                <a:solidFill>
                  <a:srgbClr val="00FF00"/>
                </a:solidFill>
                <a:prstDash val="solid"/>
                <a:round/>
                <a:headEnd/>
                <a:tailEnd/>
              </a:ln>
            </p:spPr>
            <p:txBody>
              <a:bodyPr wrap="none" lIns="90488" tIns="44450" rIns="90488" bIns="44450" anchor="ctr"/>
              <a:lstStyle/>
              <a:p>
                <a:endParaRPr lang="en-GB"/>
              </a:p>
            </p:txBody>
          </p:sp>
        </p:grpSp>
      </p:grpSp>
      <p:grpSp>
        <p:nvGrpSpPr>
          <p:cNvPr id="6" name="Group 33"/>
          <p:cNvGrpSpPr>
            <a:grpSpLocks/>
          </p:cNvGrpSpPr>
          <p:nvPr/>
        </p:nvGrpSpPr>
        <p:grpSpPr bwMode="auto">
          <a:xfrm>
            <a:off x="5127625" y="1784350"/>
            <a:ext cx="3481388" cy="3376613"/>
            <a:chOff x="3498" y="1124"/>
            <a:chExt cx="2375" cy="2127"/>
          </a:xfrm>
        </p:grpSpPr>
        <p:sp>
          <p:nvSpPr>
            <p:cNvPr id="401443" name="Text Box 34"/>
            <p:cNvSpPr txBox="1">
              <a:spLocks noChangeArrowheads="1"/>
            </p:cNvSpPr>
            <p:nvPr/>
          </p:nvSpPr>
          <p:spPr bwMode="auto">
            <a:xfrm>
              <a:off x="4340" y="1124"/>
              <a:ext cx="1533" cy="608"/>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b="0">
                  <a:solidFill>
                    <a:schemeClr val="folHlink"/>
                  </a:solidFill>
                </a:rPr>
                <a:t>Application:</a:t>
              </a:r>
            </a:p>
            <a:p>
              <a:pPr marL="279400" indent="-279400" defTabSz="766763">
                <a:lnSpc>
                  <a:spcPct val="120000"/>
                </a:lnSpc>
                <a:buClr>
                  <a:schemeClr val="accent1"/>
                </a:buClr>
                <a:tabLst>
                  <a:tab pos="2381250" algn="l"/>
                </a:tabLst>
              </a:pPr>
              <a:r>
                <a:rPr lang="en-GB" b="0">
                  <a:solidFill>
                    <a:schemeClr val="folHlink"/>
                  </a:solidFill>
                </a:rPr>
                <a:t>Grey matter only</a:t>
              </a:r>
              <a:endParaRPr lang="en-GB" sz="1800" b="0"/>
            </a:p>
          </p:txBody>
        </p:sp>
        <p:sp>
          <p:nvSpPr>
            <p:cNvPr id="401444" name="Line 35"/>
            <p:cNvSpPr>
              <a:spLocks noChangeShapeType="1"/>
            </p:cNvSpPr>
            <p:nvPr/>
          </p:nvSpPr>
          <p:spPr bwMode="auto">
            <a:xfrm>
              <a:off x="3777" y="2113"/>
              <a:ext cx="0" cy="1138"/>
            </a:xfrm>
            <a:prstGeom prst="line">
              <a:avLst/>
            </a:prstGeom>
            <a:noFill/>
            <a:ln w="25400">
              <a:solidFill>
                <a:schemeClr val="tx1"/>
              </a:solidFill>
              <a:round/>
              <a:headEnd/>
              <a:tailEnd/>
            </a:ln>
          </p:spPr>
          <p:txBody>
            <a:bodyPr wrap="none" lIns="90488" tIns="44450" rIns="90488" bIns="44450" anchor="ctr"/>
            <a:lstStyle/>
            <a:p>
              <a:endParaRPr lang="en-GB"/>
            </a:p>
          </p:txBody>
        </p:sp>
        <p:sp>
          <p:nvSpPr>
            <p:cNvPr id="401445" name="Rectangle 36"/>
            <p:cNvSpPr>
              <a:spLocks noChangeArrowheads="1"/>
            </p:cNvSpPr>
            <p:nvPr/>
          </p:nvSpPr>
          <p:spPr bwMode="auto">
            <a:xfrm>
              <a:off x="3498" y="1490"/>
              <a:ext cx="716" cy="229"/>
            </a:xfrm>
            <a:prstGeom prst="rect">
              <a:avLst/>
            </a:prstGeom>
            <a:noFill/>
            <a:ln w="12700">
              <a:noFill/>
              <a:miter lim="800000"/>
              <a:headEnd/>
              <a:tailEnd/>
            </a:ln>
          </p:spPr>
          <p:txBody>
            <a:bodyPr wrap="none" lIns="90488" tIns="44450" rIns="90488" bIns="44450">
              <a:spAutoFit/>
            </a:bodyPr>
            <a:lstStyle/>
            <a:p>
              <a:pPr>
                <a:buClr>
                  <a:schemeClr val="accent1"/>
                </a:buClr>
              </a:pPr>
              <a:r>
                <a:rPr lang="en-GB" sz="1800" b="0">
                  <a:solidFill>
                    <a:srgbClr val="FFFF00"/>
                  </a:solidFill>
                </a:rPr>
                <a:t>90° pulse</a:t>
              </a:r>
              <a:endParaRPr lang="en-GB" sz="1800" b="0"/>
            </a:p>
          </p:txBody>
        </p:sp>
        <p:sp>
          <p:nvSpPr>
            <p:cNvPr id="401446" name="AutoShape 37"/>
            <p:cNvSpPr>
              <a:spLocks noChangeArrowheads="1"/>
            </p:cNvSpPr>
            <p:nvPr/>
          </p:nvSpPr>
          <p:spPr bwMode="auto">
            <a:xfrm rot="16200000" flipH="1">
              <a:off x="3583" y="1826"/>
              <a:ext cx="378" cy="128"/>
            </a:xfrm>
            <a:prstGeom prst="rightArrow">
              <a:avLst>
                <a:gd name="adj1" fmla="val 50000"/>
                <a:gd name="adj2" fmla="val 96168"/>
              </a:avLst>
            </a:prstGeom>
            <a:solidFill>
              <a:srgbClr val="FFFF00"/>
            </a:solidFill>
            <a:ln w="12700">
              <a:noFill/>
              <a:miter lim="800000"/>
              <a:headEnd/>
              <a:tailEnd/>
            </a:ln>
          </p:spPr>
          <p:txBody>
            <a:bodyPr wrap="none" anchor="ctr"/>
            <a:lstStyle/>
            <a:p>
              <a:endParaRPr lang="it-IT"/>
            </a:p>
          </p:txBody>
        </p:sp>
      </p:grpSp>
      <p:grpSp>
        <p:nvGrpSpPr>
          <p:cNvPr id="7" name="Group 38"/>
          <p:cNvGrpSpPr>
            <a:grpSpLocks/>
          </p:cNvGrpSpPr>
          <p:nvPr/>
        </p:nvGrpSpPr>
        <p:grpSpPr bwMode="auto">
          <a:xfrm>
            <a:off x="4532313" y="1638300"/>
            <a:ext cx="1166812" cy="3505200"/>
            <a:chOff x="3092" y="1032"/>
            <a:chExt cx="796" cy="2208"/>
          </a:xfrm>
        </p:grpSpPr>
        <p:sp>
          <p:nvSpPr>
            <p:cNvPr id="401434" name="Line 39"/>
            <p:cNvSpPr>
              <a:spLocks noChangeShapeType="1"/>
            </p:cNvSpPr>
            <p:nvPr/>
          </p:nvSpPr>
          <p:spPr bwMode="auto">
            <a:xfrm>
              <a:off x="3361" y="1572"/>
              <a:ext cx="0" cy="1666"/>
            </a:xfrm>
            <a:prstGeom prst="line">
              <a:avLst/>
            </a:prstGeom>
            <a:noFill/>
            <a:ln w="25400">
              <a:solidFill>
                <a:schemeClr val="tx1"/>
              </a:solidFill>
              <a:round/>
              <a:headEnd/>
              <a:tailEnd/>
            </a:ln>
          </p:spPr>
          <p:txBody>
            <a:bodyPr wrap="none" lIns="90488" tIns="44450" rIns="90488" bIns="44450" anchor="ctr"/>
            <a:lstStyle/>
            <a:p>
              <a:endParaRPr lang="en-GB"/>
            </a:p>
          </p:txBody>
        </p:sp>
        <p:grpSp>
          <p:nvGrpSpPr>
            <p:cNvPr id="401435" name="Group 40"/>
            <p:cNvGrpSpPr>
              <a:grpSpLocks/>
            </p:cNvGrpSpPr>
            <p:nvPr/>
          </p:nvGrpSpPr>
          <p:grpSpPr bwMode="auto">
            <a:xfrm>
              <a:off x="3092" y="1032"/>
              <a:ext cx="796" cy="2208"/>
              <a:chOff x="3092" y="1032"/>
              <a:chExt cx="796" cy="2208"/>
            </a:xfrm>
          </p:grpSpPr>
          <p:grpSp>
            <p:nvGrpSpPr>
              <p:cNvPr id="401436" name="Group 41"/>
              <p:cNvGrpSpPr>
                <a:grpSpLocks/>
              </p:cNvGrpSpPr>
              <p:nvPr/>
            </p:nvGrpSpPr>
            <p:grpSpPr bwMode="auto">
              <a:xfrm>
                <a:off x="3092" y="1032"/>
                <a:ext cx="796" cy="589"/>
                <a:chOff x="2834" y="1818"/>
                <a:chExt cx="735" cy="589"/>
              </a:xfrm>
            </p:grpSpPr>
            <p:sp>
              <p:nvSpPr>
                <p:cNvPr id="401441" name="Rectangle 42"/>
                <p:cNvSpPr>
                  <a:spLocks noChangeArrowheads="1"/>
                </p:cNvSpPr>
                <p:nvPr/>
              </p:nvSpPr>
              <p:spPr bwMode="auto">
                <a:xfrm>
                  <a:off x="2834" y="1818"/>
                  <a:ext cx="735" cy="229"/>
                </a:xfrm>
                <a:prstGeom prst="rect">
                  <a:avLst/>
                </a:prstGeom>
                <a:noFill/>
                <a:ln w="12700">
                  <a:noFill/>
                  <a:miter lim="800000"/>
                  <a:headEnd/>
                  <a:tailEnd/>
                </a:ln>
              </p:spPr>
              <p:txBody>
                <a:bodyPr wrap="none" lIns="90488" tIns="44450" rIns="90488" bIns="44450">
                  <a:spAutoFit/>
                </a:bodyPr>
                <a:lstStyle/>
                <a:p>
                  <a:pPr>
                    <a:buClr>
                      <a:schemeClr val="accent1"/>
                    </a:buClr>
                  </a:pPr>
                  <a:r>
                    <a:rPr lang="en-GB" sz="1800" b="0">
                      <a:solidFill>
                        <a:srgbClr val="FFFF00"/>
                      </a:solidFill>
                    </a:rPr>
                    <a:t>180° pulse</a:t>
                  </a:r>
                  <a:endParaRPr lang="en-GB" sz="1800" b="0"/>
                </a:p>
              </p:txBody>
            </p:sp>
            <p:sp>
              <p:nvSpPr>
                <p:cNvPr id="401442" name="AutoShape 43"/>
                <p:cNvSpPr>
                  <a:spLocks noChangeArrowheads="1"/>
                </p:cNvSpPr>
                <p:nvPr/>
              </p:nvSpPr>
              <p:spPr bwMode="auto">
                <a:xfrm rot="16200000" flipH="1">
                  <a:off x="2898" y="2159"/>
                  <a:ext cx="378" cy="118"/>
                </a:xfrm>
                <a:prstGeom prst="rightArrow">
                  <a:avLst>
                    <a:gd name="adj1" fmla="val 50000"/>
                    <a:gd name="adj2" fmla="val 104318"/>
                  </a:avLst>
                </a:prstGeom>
                <a:solidFill>
                  <a:srgbClr val="FFFF00"/>
                </a:solidFill>
                <a:ln w="12700">
                  <a:noFill/>
                  <a:miter lim="800000"/>
                  <a:headEnd/>
                  <a:tailEnd/>
                </a:ln>
              </p:spPr>
              <p:txBody>
                <a:bodyPr wrap="none" anchor="ctr"/>
                <a:lstStyle/>
                <a:p>
                  <a:endParaRPr lang="it-IT"/>
                </a:p>
              </p:txBody>
            </p:sp>
          </p:grpSp>
          <p:grpSp>
            <p:nvGrpSpPr>
              <p:cNvPr id="401437" name="Group 44"/>
              <p:cNvGrpSpPr>
                <a:grpSpLocks/>
              </p:cNvGrpSpPr>
              <p:nvPr/>
            </p:nvGrpSpPr>
            <p:grpSpPr bwMode="auto">
              <a:xfrm>
                <a:off x="3360" y="2439"/>
                <a:ext cx="414" cy="801"/>
                <a:chOff x="3360" y="2439"/>
                <a:chExt cx="414" cy="801"/>
              </a:xfrm>
            </p:grpSpPr>
            <p:sp>
              <p:nvSpPr>
                <p:cNvPr id="401438" name="Freeform 45"/>
                <p:cNvSpPr>
                  <a:spLocks/>
                </p:cNvSpPr>
                <p:nvPr/>
              </p:nvSpPr>
              <p:spPr bwMode="auto">
                <a:xfrm>
                  <a:off x="3363" y="2448"/>
                  <a:ext cx="378" cy="200"/>
                </a:xfrm>
                <a:custGeom>
                  <a:avLst/>
                  <a:gdLst>
                    <a:gd name="T0" fmla="*/ 0 w 378"/>
                    <a:gd name="T1" fmla="*/ 200 h 200"/>
                    <a:gd name="T2" fmla="*/ 83 w 378"/>
                    <a:gd name="T3" fmla="*/ 111 h 200"/>
                    <a:gd name="T4" fmla="*/ 378 w 378"/>
                    <a:gd name="T5" fmla="*/ 0 h 200"/>
                    <a:gd name="T6" fmla="*/ 0 60000 65536"/>
                    <a:gd name="T7" fmla="*/ 0 60000 65536"/>
                    <a:gd name="T8" fmla="*/ 0 60000 65536"/>
                    <a:gd name="T9" fmla="*/ 0 w 378"/>
                    <a:gd name="T10" fmla="*/ 0 h 200"/>
                    <a:gd name="T11" fmla="*/ 378 w 378"/>
                    <a:gd name="T12" fmla="*/ 200 h 200"/>
                  </a:gdLst>
                  <a:ahLst/>
                  <a:cxnLst>
                    <a:cxn ang="T6">
                      <a:pos x="T0" y="T1"/>
                    </a:cxn>
                    <a:cxn ang="T7">
                      <a:pos x="T2" y="T3"/>
                    </a:cxn>
                    <a:cxn ang="T8">
                      <a:pos x="T4" y="T5"/>
                    </a:cxn>
                  </a:cxnLst>
                  <a:rect l="T9" t="T10" r="T11" b="T12"/>
                  <a:pathLst>
                    <a:path w="378" h="200">
                      <a:moveTo>
                        <a:pt x="0" y="200"/>
                      </a:moveTo>
                      <a:cubicBezTo>
                        <a:pt x="14" y="185"/>
                        <a:pt x="20" y="144"/>
                        <a:pt x="83" y="111"/>
                      </a:cubicBezTo>
                      <a:cubicBezTo>
                        <a:pt x="146" y="78"/>
                        <a:pt x="317" y="23"/>
                        <a:pt x="378" y="0"/>
                      </a:cubicBezTo>
                    </a:path>
                  </a:pathLst>
                </a:custGeom>
                <a:noFill/>
                <a:ln w="25400" cap="flat" cmpd="sng">
                  <a:solidFill>
                    <a:srgbClr val="FF00FF"/>
                  </a:solidFill>
                  <a:prstDash val="solid"/>
                  <a:round/>
                  <a:headEnd type="none" w="med" len="med"/>
                  <a:tailEnd type="none" w="med" len="med"/>
                </a:ln>
              </p:spPr>
              <p:txBody>
                <a:bodyPr wrap="none" lIns="90488" tIns="44450" rIns="90488" bIns="44450" anchor="ctr"/>
                <a:lstStyle/>
                <a:p>
                  <a:endParaRPr lang="en-GB"/>
                </a:p>
              </p:txBody>
            </p:sp>
            <p:sp>
              <p:nvSpPr>
                <p:cNvPr id="401439" name="Freeform 46"/>
                <p:cNvSpPr>
                  <a:spLocks/>
                </p:cNvSpPr>
                <p:nvPr/>
              </p:nvSpPr>
              <p:spPr bwMode="auto">
                <a:xfrm>
                  <a:off x="3360" y="2439"/>
                  <a:ext cx="414" cy="798"/>
                </a:xfrm>
                <a:custGeom>
                  <a:avLst/>
                  <a:gdLst>
                    <a:gd name="T0" fmla="*/ 414 w 414"/>
                    <a:gd name="T1" fmla="*/ 0 h 798"/>
                    <a:gd name="T2" fmla="*/ 216 w 414"/>
                    <a:gd name="T3" fmla="*/ 207 h 798"/>
                    <a:gd name="T4" fmla="*/ 51 w 414"/>
                    <a:gd name="T5" fmla="*/ 534 h 798"/>
                    <a:gd name="T6" fmla="*/ 0 w 414"/>
                    <a:gd name="T7" fmla="*/ 798 h 798"/>
                    <a:gd name="T8" fmla="*/ 0 60000 65536"/>
                    <a:gd name="T9" fmla="*/ 0 60000 65536"/>
                    <a:gd name="T10" fmla="*/ 0 60000 65536"/>
                    <a:gd name="T11" fmla="*/ 0 60000 65536"/>
                    <a:gd name="T12" fmla="*/ 0 w 414"/>
                    <a:gd name="T13" fmla="*/ 0 h 798"/>
                    <a:gd name="T14" fmla="*/ 414 w 414"/>
                    <a:gd name="T15" fmla="*/ 798 h 798"/>
                  </a:gdLst>
                  <a:ahLst/>
                  <a:cxnLst>
                    <a:cxn ang="T8">
                      <a:pos x="T0" y="T1"/>
                    </a:cxn>
                    <a:cxn ang="T9">
                      <a:pos x="T2" y="T3"/>
                    </a:cxn>
                    <a:cxn ang="T10">
                      <a:pos x="T4" y="T5"/>
                    </a:cxn>
                    <a:cxn ang="T11">
                      <a:pos x="T6" y="T7"/>
                    </a:cxn>
                  </a:cxnLst>
                  <a:rect l="T12" t="T13" r="T14" b="T15"/>
                  <a:pathLst>
                    <a:path w="414" h="798">
                      <a:moveTo>
                        <a:pt x="414" y="0"/>
                      </a:moveTo>
                      <a:cubicBezTo>
                        <a:pt x="381" y="34"/>
                        <a:pt x="276" y="118"/>
                        <a:pt x="216" y="207"/>
                      </a:cubicBezTo>
                      <a:cubicBezTo>
                        <a:pt x="156" y="296"/>
                        <a:pt x="87" y="436"/>
                        <a:pt x="51" y="534"/>
                      </a:cubicBezTo>
                      <a:cubicBezTo>
                        <a:pt x="15" y="632"/>
                        <a:pt x="11" y="743"/>
                        <a:pt x="0" y="798"/>
                      </a:cubicBezTo>
                    </a:path>
                  </a:pathLst>
                </a:custGeom>
                <a:noFill/>
                <a:ln w="25400" cap="flat" cmpd="sng">
                  <a:solidFill>
                    <a:srgbClr val="00FF00"/>
                  </a:solidFill>
                  <a:prstDash val="solid"/>
                  <a:round/>
                  <a:headEnd type="none" w="med" len="med"/>
                  <a:tailEnd type="none" w="med" len="med"/>
                </a:ln>
              </p:spPr>
              <p:txBody>
                <a:bodyPr wrap="none" lIns="90488" tIns="44450" rIns="90488" bIns="44450" anchor="ctr"/>
                <a:lstStyle/>
                <a:p>
                  <a:endParaRPr lang="en-GB"/>
                </a:p>
              </p:txBody>
            </p:sp>
            <p:sp>
              <p:nvSpPr>
                <p:cNvPr id="401440" name="Freeform 47"/>
                <p:cNvSpPr>
                  <a:spLocks/>
                </p:cNvSpPr>
                <p:nvPr/>
              </p:nvSpPr>
              <p:spPr bwMode="auto">
                <a:xfrm>
                  <a:off x="3360" y="2667"/>
                  <a:ext cx="414" cy="573"/>
                </a:xfrm>
                <a:custGeom>
                  <a:avLst/>
                  <a:gdLst>
                    <a:gd name="T0" fmla="*/ 414 w 414"/>
                    <a:gd name="T1" fmla="*/ 0 h 798"/>
                    <a:gd name="T2" fmla="*/ 216 w 414"/>
                    <a:gd name="T3" fmla="*/ 149 h 798"/>
                    <a:gd name="T4" fmla="*/ 51 w 414"/>
                    <a:gd name="T5" fmla="*/ 383 h 798"/>
                    <a:gd name="T6" fmla="*/ 0 w 414"/>
                    <a:gd name="T7" fmla="*/ 573 h 798"/>
                    <a:gd name="T8" fmla="*/ 0 60000 65536"/>
                    <a:gd name="T9" fmla="*/ 0 60000 65536"/>
                    <a:gd name="T10" fmla="*/ 0 60000 65536"/>
                    <a:gd name="T11" fmla="*/ 0 60000 65536"/>
                    <a:gd name="T12" fmla="*/ 0 w 414"/>
                    <a:gd name="T13" fmla="*/ 0 h 798"/>
                    <a:gd name="T14" fmla="*/ 414 w 414"/>
                    <a:gd name="T15" fmla="*/ 798 h 798"/>
                  </a:gdLst>
                  <a:ahLst/>
                  <a:cxnLst>
                    <a:cxn ang="T8">
                      <a:pos x="T0" y="T1"/>
                    </a:cxn>
                    <a:cxn ang="T9">
                      <a:pos x="T2" y="T3"/>
                    </a:cxn>
                    <a:cxn ang="T10">
                      <a:pos x="T4" y="T5"/>
                    </a:cxn>
                    <a:cxn ang="T11">
                      <a:pos x="T6" y="T7"/>
                    </a:cxn>
                  </a:cxnLst>
                  <a:rect l="T12" t="T13" r="T14" b="T15"/>
                  <a:pathLst>
                    <a:path w="414" h="798">
                      <a:moveTo>
                        <a:pt x="414" y="0"/>
                      </a:moveTo>
                      <a:cubicBezTo>
                        <a:pt x="381" y="34"/>
                        <a:pt x="276" y="118"/>
                        <a:pt x="216" y="207"/>
                      </a:cubicBezTo>
                      <a:cubicBezTo>
                        <a:pt x="156" y="296"/>
                        <a:pt x="87" y="436"/>
                        <a:pt x="51" y="534"/>
                      </a:cubicBezTo>
                      <a:cubicBezTo>
                        <a:pt x="15" y="632"/>
                        <a:pt x="11" y="743"/>
                        <a:pt x="0" y="798"/>
                      </a:cubicBezTo>
                    </a:path>
                  </a:pathLst>
                </a:custGeom>
                <a:noFill/>
                <a:ln w="25400" cap="flat" cmpd="sng">
                  <a:solidFill>
                    <a:schemeClr val="folHlink"/>
                  </a:solidFill>
                  <a:prstDash val="solid"/>
                  <a:round/>
                  <a:headEnd type="none" w="med" len="med"/>
                  <a:tailEnd type="none" w="med" len="med"/>
                </a:ln>
              </p:spPr>
              <p:txBody>
                <a:bodyPr wrap="none" lIns="90488" tIns="44450" rIns="90488" bIns="44450" anchor="ctr"/>
                <a:lstStyle/>
                <a:p>
                  <a:endParaRPr lang="en-GB"/>
                </a:p>
              </p:txBody>
            </p:sp>
          </p:grpSp>
        </p:grpSp>
      </p:grpSp>
      <p:sp>
        <p:nvSpPr>
          <p:cNvPr id="401430" name="AutoShape 48">
            <a:hlinkClick r:id="rId3" action="ppaction://hlinkfile"/>
          </p:cNvPr>
          <p:cNvSpPr>
            <a:spLocks noChangeArrowheads="1"/>
          </p:cNvSpPr>
          <p:nvPr/>
        </p:nvSpPr>
        <p:spPr bwMode="auto">
          <a:xfrm>
            <a:off x="7354888" y="4878388"/>
            <a:ext cx="774700" cy="533400"/>
          </a:xfrm>
          <a:prstGeom prst="bevel">
            <a:avLst>
              <a:gd name="adj" fmla="val 12500"/>
            </a:avLst>
          </a:prstGeom>
          <a:noFill/>
          <a:ln w="12700">
            <a:solidFill>
              <a:srgbClr val="FFFF00"/>
            </a:solidFill>
            <a:miter lim="800000"/>
            <a:headEnd/>
            <a:tailEnd/>
          </a:ln>
        </p:spPr>
        <p:txBody>
          <a:bodyPr wrap="none" lIns="90488" tIns="44450" rIns="90488" bIns="44450" anchor="ctr"/>
          <a:lstStyle/>
          <a:p>
            <a:endParaRPr lang="it-IT"/>
          </a:p>
        </p:txBody>
      </p:sp>
      <p:sp>
        <p:nvSpPr>
          <p:cNvPr id="52"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53"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54"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55"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56" name="CasellaDiTesto 55"/>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spTree>
    <p:extLst>
      <p:ext uri="{BB962C8B-B14F-4D97-AF65-F5344CB8AC3E}">
        <p14:creationId xmlns:p14="http://schemas.microsoft.com/office/powerpoint/2010/main" val="28759584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2"/>
          <p:cNvSpPr>
            <a:spLocks noGrp="1" noChangeArrowheads="1"/>
          </p:cNvSpPr>
          <p:nvPr>
            <p:ph type="title"/>
          </p:nvPr>
        </p:nvSpPr>
        <p:spPr/>
        <p:txBody>
          <a:bodyPr/>
          <a:lstStyle/>
          <a:p>
            <a:r>
              <a:rPr lang="en-US" smtClean="0"/>
              <a:t>Grey matter only </a:t>
            </a:r>
          </a:p>
        </p:txBody>
      </p:sp>
      <p:pic>
        <p:nvPicPr>
          <p:cNvPr id="402435" name="Picture 3" descr="C:\Data\Paul\pictures\GREY16.TIF"/>
          <p:cNvPicPr>
            <a:picLocks noChangeAspect="1" noChangeArrowheads="1"/>
          </p:cNvPicPr>
          <p:nvPr/>
        </p:nvPicPr>
        <p:blipFill>
          <a:blip r:embed="rId3" cstate="print"/>
          <a:srcRect/>
          <a:stretch>
            <a:fillRect/>
          </a:stretch>
        </p:blipFill>
        <p:spPr bwMode="auto">
          <a:xfrm>
            <a:off x="914400" y="1371600"/>
            <a:ext cx="2286000" cy="2286000"/>
          </a:xfrm>
          <a:prstGeom prst="rect">
            <a:avLst/>
          </a:prstGeom>
          <a:noFill/>
          <a:ln w="9525">
            <a:noFill/>
            <a:miter lim="800000"/>
            <a:headEnd/>
            <a:tailEnd/>
          </a:ln>
        </p:spPr>
      </p:pic>
      <p:pic>
        <p:nvPicPr>
          <p:cNvPr id="402436" name="Picture 4" descr="C:\Data\Paul\pictures\GREY17.TIF"/>
          <p:cNvPicPr>
            <a:picLocks noChangeAspect="1" noChangeArrowheads="1"/>
          </p:cNvPicPr>
          <p:nvPr/>
        </p:nvPicPr>
        <p:blipFill>
          <a:blip r:embed="rId4" cstate="print"/>
          <a:srcRect/>
          <a:stretch>
            <a:fillRect/>
          </a:stretch>
        </p:blipFill>
        <p:spPr bwMode="auto">
          <a:xfrm>
            <a:off x="3429000" y="1371600"/>
            <a:ext cx="2286000" cy="2286000"/>
          </a:xfrm>
          <a:prstGeom prst="rect">
            <a:avLst/>
          </a:prstGeom>
          <a:noFill/>
          <a:ln w="9525">
            <a:noFill/>
            <a:miter lim="800000"/>
            <a:headEnd/>
            <a:tailEnd/>
          </a:ln>
        </p:spPr>
      </p:pic>
      <p:pic>
        <p:nvPicPr>
          <p:cNvPr id="402437" name="Picture 5" descr="C:\Data\Paul\pictures\GREY18.TIF"/>
          <p:cNvPicPr>
            <a:picLocks noChangeAspect="1" noChangeArrowheads="1"/>
          </p:cNvPicPr>
          <p:nvPr/>
        </p:nvPicPr>
        <p:blipFill>
          <a:blip r:embed="rId5" cstate="print"/>
          <a:srcRect/>
          <a:stretch>
            <a:fillRect/>
          </a:stretch>
        </p:blipFill>
        <p:spPr bwMode="auto">
          <a:xfrm>
            <a:off x="5943600" y="1371600"/>
            <a:ext cx="2286000" cy="2286000"/>
          </a:xfrm>
          <a:prstGeom prst="rect">
            <a:avLst/>
          </a:prstGeom>
          <a:noFill/>
          <a:ln w="9525">
            <a:noFill/>
            <a:miter lim="800000"/>
            <a:headEnd/>
            <a:tailEnd/>
          </a:ln>
        </p:spPr>
      </p:pic>
      <p:pic>
        <p:nvPicPr>
          <p:cNvPr id="402438" name="Picture 6" descr="C:\Data\Paul\pictures\GREY20.TIF"/>
          <p:cNvPicPr>
            <a:picLocks noChangeAspect="1" noChangeArrowheads="1"/>
          </p:cNvPicPr>
          <p:nvPr/>
        </p:nvPicPr>
        <p:blipFill>
          <a:blip r:embed="rId6" cstate="print"/>
          <a:srcRect/>
          <a:stretch>
            <a:fillRect/>
          </a:stretch>
        </p:blipFill>
        <p:spPr bwMode="auto">
          <a:xfrm>
            <a:off x="914400" y="3733800"/>
            <a:ext cx="2286000" cy="2286000"/>
          </a:xfrm>
          <a:prstGeom prst="rect">
            <a:avLst/>
          </a:prstGeom>
          <a:noFill/>
          <a:ln w="9525">
            <a:noFill/>
            <a:miter lim="800000"/>
            <a:headEnd/>
            <a:tailEnd/>
          </a:ln>
        </p:spPr>
      </p:pic>
      <p:pic>
        <p:nvPicPr>
          <p:cNvPr id="402439" name="Picture 7" descr="C:\Data\Paul\pictures\GREY21.TIF"/>
          <p:cNvPicPr>
            <a:picLocks noChangeAspect="1" noChangeArrowheads="1"/>
          </p:cNvPicPr>
          <p:nvPr/>
        </p:nvPicPr>
        <p:blipFill>
          <a:blip r:embed="rId7" cstate="print"/>
          <a:srcRect/>
          <a:stretch>
            <a:fillRect/>
          </a:stretch>
        </p:blipFill>
        <p:spPr bwMode="auto">
          <a:xfrm>
            <a:off x="3429000" y="3733800"/>
            <a:ext cx="2286000" cy="2286000"/>
          </a:xfrm>
          <a:prstGeom prst="rect">
            <a:avLst/>
          </a:prstGeom>
          <a:noFill/>
          <a:ln w="9525">
            <a:noFill/>
            <a:miter lim="800000"/>
            <a:headEnd/>
            <a:tailEnd/>
          </a:ln>
        </p:spPr>
      </p:pic>
      <p:pic>
        <p:nvPicPr>
          <p:cNvPr id="402440" name="Picture 8" descr="C:\Data\Paul\pictures\GREY23.TIF"/>
          <p:cNvPicPr>
            <a:picLocks noChangeAspect="1" noChangeArrowheads="1"/>
          </p:cNvPicPr>
          <p:nvPr/>
        </p:nvPicPr>
        <p:blipFill>
          <a:blip r:embed="rId8" cstate="print"/>
          <a:srcRect/>
          <a:stretch>
            <a:fillRect/>
          </a:stretch>
        </p:blipFill>
        <p:spPr bwMode="auto">
          <a:xfrm>
            <a:off x="5943600" y="3733800"/>
            <a:ext cx="2286000" cy="2286000"/>
          </a:xfrm>
          <a:prstGeom prst="rect">
            <a:avLst/>
          </a:prstGeom>
          <a:noFill/>
          <a:ln w="9525">
            <a:noFill/>
            <a:miter lim="800000"/>
            <a:headEnd/>
            <a:tailEnd/>
          </a:ln>
        </p:spPr>
      </p:pic>
      <p:sp>
        <p:nvSpPr>
          <p:cNvPr id="12"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13"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4"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5"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6" name="CasellaDiTesto 15"/>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spTree>
    <p:extLst>
      <p:ext uri="{BB962C8B-B14F-4D97-AF65-F5344CB8AC3E}">
        <p14:creationId xmlns:p14="http://schemas.microsoft.com/office/powerpoint/2010/main" val="81272147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2"/>
          <p:cNvSpPr>
            <a:spLocks noGrp="1" noChangeArrowheads="1"/>
          </p:cNvSpPr>
          <p:nvPr>
            <p:ph type="title"/>
          </p:nvPr>
        </p:nvSpPr>
        <p:spPr/>
        <p:txBody>
          <a:bodyPr/>
          <a:lstStyle/>
          <a:p>
            <a:r>
              <a:rPr lang="en-US" smtClean="0"/>
              <a:t>White matter only</a:t>
            </a:r>
          </a:p>
        </p:txBody>
      </p:sp>
      <p:pic>
        <p:nvPicPr>
          <p:cNvPr id="403459" name="Picture 3" descr="C:\Data\Paul\pictures\white17r.tif"/>
          <p:cNvPicPr>
            <a:picLocks noChangeAspect="1" noChangeArrowheads="1"/>
          </p:cNvPicPr>
          <p:nvPr/>
        </p:nvPicPr>
        <p:blipFill>
          <a:blip r:embed="rId3" cstate="print"/>
          <a:srcRect/>
          <a:stretch>
            <a:fillRect/>
          </a:stretch>
        </p:blipFill>
        <p:spPr bwMode="auto">
          <a:xfrm>
            <a:off x="914400" y="1346200"/>
            <a:ext cx="2260600" cy="2260600"/>
          </a:xfrm>
          <a:prstGeom prst="rect">
            <a:avLst/>
          </a:prstGeom>
          <a:noFill/>
          <a:ln w="9525">
            <a:noFill/>
            <a:miter lim="800000"/>
            <a:headEnd/>
            <a:tailEnd/>
          </a:ln>
        </p:spPr>
      </p:pic>
      <p:pic>
        <p:nvPicPr>
          <p:cNvPr id="403460" name="Picture 4" descr="C:\Data\Paul\pictures\White18r.tif"/>
          <p:cNvPicPr>
            <a:picLocks noChangeAspect="1" noChangeArrowheads="1"/>
          </p:cNvPicPr>
          <p:nvPr/>
        </p:nvPicPr>
        <p:blipFill>
          <a:blip r:embed="rId4" cstate="print"/>
          <a:srcRect/>
          <a:stretch>
            <a:fillRect/>
          </a:stretch>
        </p:blipFill>
        <p:spPr bwMode="auto">
          <a:xfrm>
            <a:off x="3416300" y="1346200"/>
            <a:ext cx="2260600" cy="2260600"/>
          </a:xfrm>
          <a:prstGeom prst="rect">
            <a:avLst/>
          </a:prstGeom>
          <a:noFill/>
          <a:ln w="9525">
            <a:noFill/>
            <a:miter lim="800000"/>
            <a:headEnd/>
            <a:tailEnd/>
          </a:ln>
        </p:spPr>
      </p:pic>
      <p:pic>
        <p:nvPicPr>
          <p:cNvPr id="403461" name="Picture 5" descr="C:\Data\Paul\pictures\White20r.tif"/>
          <p:cNvPicPr>
            <a:picLocks noChangeAspect="1" noChangeArrowheads="1"/>
          </p:cNvPicPr>
          <p:nvPr/>
        </p:nvPicPr>
        <p:blipFill>
          <a:blip r:embed="rId5" cstate="print"/>
          <a:srcRect/>
          <a:stretch>
            <a:fillRect/>
          </a:stretch>
        </p:blipFill>
        <p:spPr bwMode="auto">
          <a:xfrm>
            <a:off x="914400" y="3784600"/>
            <a:ext cx="2260600" cy="2260600"/>
          </a:xfrm>
          <a:prstGeom prst="rect">
            <a:avLst/>
          </a:prstGeom>
          <a:noFill/>
          <a:ln w="9525">
            <a:noFill/>
            <a:miter lim="800000"/>
            <a:headEnd/>
            <a:tailEnd/>
          </a:ln>
        </p:spPr>
      </p:pic>
      <p:pic>
        <p:nvPicPr>
          <p:cNvPr id="403462" name="Picture 6" descr="C:\Data\Paul\pictures\White21r.tif"/>
          <p:cNvPicPr>
            <a:picLocks noChangeAspect="1" noChangeArrowheads="1"/>
          </p:cNvPicPr>
          <p:nvPr/>
        </p:nvPicPr>
        <p:blipFill>
          <a:blip r:embed="rId6" cstate="print"/>
          <a:srcRect/>
          <a:stretch>
            <a:fillRect/>
          </a:stretch>
        </p:blipFill>
        <p:spPr bwMode="auto">
          <a:xfrm>
            <a:off x="3416300" y="3784600"/>
            <a:ext cx="2260600" cy="2260600"/>
          </a:xfrm>
          <a:prstGeom prst="rect">
            <a:avLst/>
          </a:prstGeom>
          <a:noFill/>
          <a:ln w="9525">
            <a:noFill/>
            <a:miter lim="800000"/>
            <a:headEnd/>
            <a:tailEnd/>
          </a:ln>
        </p:spPr>
      </p:pic>
      <p:pic>
        <p:nvPicPr>
          <p:cNvPr id="403463" name="Picture 7" descr="C:\Data\Paul\pictures\White22r.tif"/>
          <p:cNvPicPr>
            <a:picLocks noChangeAspect="1" noChangeArrowheads="1"/>
          </p:cNvPicPr>
          <p:nvPr/>
        </p:nvPicPr>
        <p:blipFill>
          <a:blip r:embed="rId7" cstate="print"/>
          <a:srcRect/>
          <a:stretch>
            <a:fillRect/>
          </a:stretch>
        </p:blipFill>
        <p:spPr bwMode="auto">
          <a:xfrm>
            <a:off x="5956300" y="3771900"/>
            <a:ext cx="2260600" cy="2260600"/>
          </a:xfrm>
          <a:prstGeom prst="rect">
            <a:avLst/>
          </a:prstGeom>
          <a:noFill/>
          <a:ln w="9525">
            <a:noFill/>
            <a:miter lim="800000"/>
            <a:headEnd/>
            <a:tailEnd/>
          </a:ln>
        </p:spPr>
      </p:pic>
      <p:pic>
        <p:nvPicPr>
          <p:cNvPr id="403464" name="Picture 8" descr="C:\Data\Paul\pictures\White19r.tif"/>
          <p:cNvPicPr>
            <a:picLocks noChangeAspect="1" noChangeArrowheads="1"/>
          </p:cNvPicPr>
          <p:nvPr/>
        </p:nvPicPr>
        <p:blipFill>
          <a:blip r:embed="rId8" cstate="print"/>
          <a:srcRect/>
          <a:stretch>
            <a:fillRect/>
          </a:stretch>
        </p:blipFill>
        <p:spPr bwMode="auto">
          <a:xfrm>
            <a:off x="5956300" y="1333500"/>
            <a:ext cx="2260600" cy="2260600"/>
          </a:xfrm>
          <a:prstGeom prst="rect">
            <a:avLst/>
          </a:prstGeom>
          <a:noFill/>
          <a:ln w="9525">
            <a:noFill/>
            <a:miter lim="800000"/>
            <a:headEnd/>
            <a:tailEnd/>
          </a:ln>
        </p:spPr>
      </p:pic>
      <p:sp>
        <p:nvSpPr>
          <p:cNvPr id="12"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13"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4"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5"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6" name="CasellaDiTesto 15"/>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spTree>
    <p:extLst>
      <p:ext uri="{BB962C8B-B14F-4D97-AF65-F5344CB8AC3E}">
        <p14:creationId xmlns:p14="http://schemas.microsoft.com/office/powerpoint/2010/main" val="325046990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05506" name="Rectangle 2"/>
          <p:cNvSpPr>
            <a:spLocks noGrp="1" noChangeArrowheads="1"/>
          </p:cNvSpPr>
          <p:nvPr>
            <p:ph type="title"/>
          </p:nvPr>
        </p:nvSpPr>
        <p:spPr>
          <a:xfrm>
            <a:off x="450850" y="404813"/>
            <a:ext cx="8242300" cy="1143000"/>
          </a:xfrm>
          <a:noFill/>
        </p:spPr>
        <p:txBody>
          <a:bodyPr lIns="90488" tIns="44450" rIns="90488" bIns="44450" anchor="b"/>
          <a:lstStyle/>
          <a:p>
            <a:r>
              <a:rPr lang="en-GB" smtClean="0"/>
              <a:t/>
            </a:r>
            <a:br>
              <a:rPr lang="en-GB" smtClean="0"/>
            </a:br>
            <a:r>
              <a:rPr lang="en-GB" smtClean="0"/>
              <a:t>Fat Suppression (SPIR)</a:t>
            </a:r>
          </a:p>
        </p:txBody>
      </p:sp>
      <p:sp>
        <p:nvSpPr>
          <p:cNvPr id="405507" name="Rectangle 3"/>
          <p:cNvSpPr>
            <a:spLocks noChangeArrowheads="1"/>
          </p:cNvSpPr>
          <p:nvPr/>
        </p:nvSpPr>
        <p:spPr bwMode="auto">
          <a:xfrm>
            <a:off x="3011488" y="1866900"/>
            <a:ext cx="600075" cy="382588"/>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180°</a:t>
            </a:r>
          </a:p>
        </p:txBody>
      </p:sp>
      <p:sp>
        <p:nvSpPr>
          <p:cNvPr id="405508" name="Rectangle 4"/>
          <p:cNvSpPr>
            <a:spLocks noChangeArrowheads="1"/>
          </p:cNvSpPr>
          <p:nvPr/>
        </p:nvSpPr>
        <p:spPr bwMode="auto">
          <a:xfrm>
            <a:off x="2219325" y="2408238"/>
            <a:ext cx="487363" cy="382587"/>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90°</a:t>
            </a:r>
          </a:p>
        </p:txBody>
      </p:sp>
      <p:sp>
        <p:nvSpPr>
          <p:cNvPr id="405509" name="Rectangle 5"/>
          <p:cNvSpPr>
            <a:spLocks noChangeArrowheads="1"/>
          </p:cNvSpPr>
          <p:nvPr/>
        </p:nvSpPr>
        <p:spPr bwMode="auto">
          <a:xfrm>
            <a:off x="3921125" y="5365750"/>
            <a:ext cx="450850" cy="382588"/>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TR</a:t>
            </a:r>
          </a:p>
        </p:txBody>
      </p:sp>
      <p:sp>
        <p:nvSpPr>
          <p:cNvPr id="405510" name="Line 6"/>
          <p:cNvSpPr>
            <a:spLocks noChangeShapeType="1"/>
          </p:cNvSpPr>
          <p:nvPr/>
        </p:nvSpPr>
        <p:spPr bwMode="auto">
          <a:xfrm>
            <a:off x="6032500" y="4246563"/>
            <a:ext cx="0" cy="1711325"/>
          </a:xfrm>
          <a:prstGeom prst="line">
            <a:avLst/>
          </a:prstGeom>
          <a:noFill/>
          <a:ln w="12700">
            <a:solidFill>
              <a:schemeClr val="tx1"/>
            </a:solidFill>
            <a:prstDash val="sysDot"/>
            <a:round/>
            <a:headEnd/>
            <a:tailEnd/>
          </a:ln>
        </p:spPr>
        <p:txBody>
          <a:bodyPr wrap="none" anchor="ctr"/>
          <a:lstStyle/>
          <a:p>
            <a:endParaRPr lang="en-GB"/>
          </a:p>
        </p:txBody>
      </p:sp>
      <p:sp>
        <p:nvSpPr>
          <p:cNvPr id="405511" name="Line 7"/>
          <p:cNvSpPr>
            <a:spLocks noChangeShapeType="1"/>
          </p:cNvSpPr>
          <p:nvPr/>
        </p:nvSpPr>
        <p:spPr bwMode="auto">
          <a:xfrm flipV="1">
            <a:off x="3533775" y="3594100"/>
            <a:ext cx="0" cy="1931988"/>
          </a:xfrm>
          <a:prstGeom prst="line">
            <a:avLst/>
          </a:prstGeom>
          <a:noFill/>
          <a:ln w="12700">
            <a:solidFill>
              <a:schemeClr val="tx1"/>
            </a:solidFill>
            <a:prstDash val="sysDot"/>
            <a:round/>
            <a:headEnd/>
            <a:tailEnd/>
          </a:ln>
        </p:spPr>
        <p:txBody>
          <a:bodyPr wrap="none" anchor="ctr"/>
          <a:lstStyle/>
          <a:p>
            <a:endParaRPr lang="en-GB"/>
          </a:p>
        </p:txBody>
      </p:sp>
      <p:sp>
        <p:nvSpPr>
          <p:cNvPr id="405512" name="Line 8"/>
          <p:cNvSpPr>
            <a:spLocks noChangeShapeType="1"/>
          </p:cNvSpPr>
          <p:nvPr/>
        </p:nvSpPr>
        <p:spPr bwMode="auto">
          <a:xfrm>
            <a:off x="1181100" y="3503613"/>
            <a:ext cx="7070725" cy="0"/>
          </a:xfrm>
          <a:prstGeom prst="line">
            <a:avLst/>
          </a:prstGeom>
          <a:noFill/>
          <a:ln w="12700">
            <a:solidFill>
              <a:schemeClr val="tx1"/>
            </a:solidFill>
            <a:round/>
            <a:headEnd/>
            <a:tailEnd/>
          </a:ln>
        </p:spPr>
        <p:txBody>
          <a:bodyPr wrap="none" anchor="ctr"/>
          <a:lstStyle/>
          <a:p>
            <a:endParaRPr lang="en-GB"/>
          </a:p>
        </p:txBody>
      </p:sp>
      <p:sp>
        <p:nvSpPr>
          <p:cNvPr id="405513" name="Rectangle 9"/>
          <p:cNvSpPr>
            <a:spLocks noChangeArrowheads="1"/>
          </p:cNvSpPr>
          <p:nvPr/>
        </p:nvSpPr>
        <p:spPr bwMode="auto">
          <a:xfrm>
            <a:off x="6611938" y="1992313"/>
            <a:ext cx="122237" cy="3035300"/>
          </a:xfrm>
          <a:prstGeom prst="rect">
            <a:avLst/>
          </a:prstGeom>
          <a:solidFill>
            <a:srgbClr val="FAFD00"/>
          </a:solidFill>
          <a:ln w="12700">
            <a:solidFill>
              <a:schemeClr val="tx1"/>
            </a:solidFill>
            <a:miter lim="800000"/>
            <a:headEnd/>
            <a:tailEnd/>
          </a:ln>
        </p:spPr>
        <p:txBody>
          <a:bodyPr wrap="none" anchor="ctr"/>
          <a:lstStyle/>
          <a:p>
            <a:endParaRPr lang="it-IT"/>
          </a:p>
        </p:txBody>
      </p:sp>
      <p:sp>
        <p:nvSpPr>
          <p:cNvPr id="405514" name="Rectangle 10"/>
          <p:cNvSpPr>
            <a:spLocks noChangeArrowheads="1"/>
          </p:cNvSpPr>
          <p:nvPr/>
        </p:nvSpPr>
        <p:spPr bwMode="auto">
          <a:xfrm>
            <a:off x="2860675" y="1992313"/>
            <a:ext cx="123825" cy="3035300"/>
          </a:xfrm>
          <a:prstGeom prst="rect">
            <a:avLst/>
          </a:prstGeom>
          <a:solidFill>
            <a:srgbClr val="FAFD00"/>
          </a:solidFill>
          <a:ln w="12700">
            <a:solidFill>
              <a:schemeClr val="tx1"/>
            </a:solidFill>
            <a:miter lim="800000"/>
            <a:headEnd/>
            <a:tailEnd/>
          </a:ln>
        </p:spPr>
        <p:txBody>
          <a:bodyPr wrap="none" anchor="ctr"/>
          <a:lstStyle/>
          <a:p>
            <a:endParaRPr lang="it-IT"/>
          </a:p>
        </p:txBody>
      </p:sp>
      <p:sp>
        <p:nvSpPr>
          <p:cNvPr id="405515" name="Line 11"/>
          <p:cNvSpPr>
            <a:spLocks noChangeShapeType="1"/>
          </p:cNvSpPr>
          <p:nvPr/>
        </p:nvSpPr>
        <p:spPr bwMode="auto">
          <a:xfrm>
            <a:off x="2278063" y="4246563"/>
            <a:ext cx="0" cy="1652587"/>
          </a:xfrm>
          <a:prstGeom prst="line">
            <a:avLst/>
          </a:prstGeom>
          <a:noFill/>
          <a:ln w="12700">
            <a:solidFill>
              <a:schemeClr val="tx1"/>
            </a:solidFill>
            <a:prstDash val="sysDot"/>
            <a:round/>
            <a:headEnd/>
            <a:tailEnd/>
          </a:ln>
        </p:spPr>
        <p:txBody>
          <a:bodyPr wrap="none" anchor="ctr"/>
          <a:lstStyle/>
          <a:p>
            <a:endParaRPr lang="en-GB"/>
          </a:p>
        </p:txBody>
      </p:sp>
      <p:sp>
        <p:nvSpPr>
          <p:cNvPr id="405516" name="Line 12"/>
          <p:cNvSpPr>
            <a:spLocks noChangeShapeType="1"/>
          </p:cNvSpPr>
          <p:nvPr/>
        </p:nvSpPr>
        <p:spPr bwMode="auto">
          <a:xfrm>
            <a:off x="2281238" y="5773738"/>
            <a:ext cx="3754437" cy="0"/>
          </a:xfrm>
          <a:prstGeom prst="line">
            <a:avLst/>
          </a:prstGeom>
          <a:noFill/>
          <a:ln w="12700">
            <a:solidFill>
              <a:schemeClr val="tx1"/>
            </a:solidFill>
            <a:round/>
            <a:headEnd type="triangle" w="med" len="med"/>
            <a:tailEnd type="triangle" w="med" len="med"/>
          </a:ln>
        </p:spPr>
        <p:txBody>
          <a:bodyPr wrap="none" anchor="ctr"/>
          <a:lstStyle/>
          <a:p>
            <a:endParaRPr lang="en-GB"/>
          </a:p>
        </p:txBody>
      </p:sp>
      <p:sp>
        <p:nvSpPr>
          <p:cNvPr id="405517" name="Rectangle 13"/>
          <p:cNvSpPr>
            <a:spLocks noChangeArrowheads="1"/>
          </p:cNvSpPr>
          <p:nvPr/>
        </p:nvSpPr>
        <p:spPr bwMode="auto">
          <a:xfrm>
            <a:off x="2219325" y="2770188"/>
            <a:ext cx="123825" cy="1465262"/>
          </a:xfrm>
          <a:prstGeom prst="rect">
            <a:avLst/>
          </a:prstGeom>
          <a:solidFill>
            <a:srgbClr val="FAFD00"/>
          </a:solidFill>
          <a:ln w="12700">
            <a:solidFill>
              <a:schemeClr val="tx1"/>
            </a:solidFill>
            <a:miter lim="800000"/>
            <a:headEnd/>
            <a:tailEnd/>
          </a:ln>
        </p:spPr>
        <p:txBody>
          <a:bodyPr wrap="none" anchor="ctr"/>
          <a:lstStyle/>
          <a:p>
            <a:endParaRPr lang="it-IT"/>
          </a:p>
        </p:txBody>
      </p:sp>
      <p:sp>
        <p:nvSpPr>
          <p:cNvPr id="405518" name="Rectangle 14"/>
          <p:cNvSpPr>
            <a:spLocks noChangeArrowheads="1"/>
          </p:cNvSpPr>
          <p:nvPr/>
        </p:nvSpPr>
        <p:spPr bwMode="auto">
          <a:xfrm>
            <a:off x="5970588" y="2770188"/>
            <a:ext cx="122237" cy="1465262"/>
          </a:xfrm>
          <a:prstGeom prst="rect">
            <a:avLst/>
          </a:prstGeom>
          <a:solidFill>
            <a:srgbClr val="FAFD00"/>
          </a:solidFill>
          <a:ln w="12700">
            <a:solidFill>
              <a:schemeClr val="tx1"/>
            </a:solidFill>
            <a:miter lim="800000"/>
            <a:headEnd/>
            <a:tailEnd/>
          </a:ln>
        </p:spPr>
        <p:txBody>
          <a:bodyPr wrap="none" anchor="ctr"/>
          <a:lstStyle/>
          <a:p>
            <a:endParaRPr lang="it-IT"/>
          </a:p>
        </p:txBody>
      </p:sp>
      <p:sp>
        <p:nvSpPr>
          <p:cNvPr id="405519" name="Line 15"/>
          <p:cNvSpPr>
            <a:spLocks noChangeShapeType="1"/>
          </p:cNvSpPr>
          <p:nvPr/>
        </p:nvSpPr>
        <p:spPr bwMode="auto">
          <a:xfrm>
            <a:off x="2278063" y="5357813"/>
            <a:ext cx="1244600" cy="0"/>
          </a:xfrm>
          <a:prstGeom prst="line">
            <a:avLst/>
          </a:prstGeom>
          <a:noFill/>
          <a:ln w="12700">
            <a:solidFill>
              <a:schemeClr val="tx1"/>
            </a:solidFill>
            <a:round/>
            <a:headEnd type="triangle" w="med" len="med"/>
            <a:tailEnd type="triangle" w="med" len="med"/>
          </a:ln>
        </p:spPr>
        <p:txBody>
          <a:bodyPr wrap="none" anchor="ctr"/>
          <a:lstStyle/>
          <a:p>
            <a:endParaRPr lang="en-GB"/>
          </a:p>
        </p:txBody>
      </p:sp>
      <p:sp>
        <p:nvSpPr>
          <p:cNvPr id="405520" name="Rectangle 16"/>
          <p:cNvSpPr>
            <a:spLocks noChangeArrowheads="1"/>
          </p:cNvSpPr>
          <p:nvPr/>
        </p:nvSpPr>
        <p:spPr bwMode="auto">
          <a:xfrm>
            <a:off x="2652713" y="4978400"/>
            <a:ext cx="439737" cy="382588"/>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TE</a:t>
            </a:r>
          </a:p>
        </p:txBody>
      </p:sp>
      <p:sp>
        <p:nvSpPr>
          <p:cNvPr id="405521" name="Rectangle 17"/>
          <p:cNvSpPr>
            <a:spLocks noChangeArrowheads="1"/>
          </p:cNvSpPr>
          <p:nvPr/>
        </p:nvSpPr>
        <p:spPr bwMode="auto">
          <a:xfrm>
            <a:off x="4524375" y="3403600"/>
            <a:ext cx="180975" cy="161925"/>
          </a:xfrm>
          <a:prstGeom prst="rect">
            <a:avLst/>
          </a:prstGeom>
          <a:solidFill>
            <a:schemeClr val="bg1"/>
          </a:solidFill>
          <a:ln w="12700">
            <a:noFill/>
            <a:miter lim="800000"/>
            <a:headEnd/>
            <a:tailEnd/>
          </a:ln>
        </p:spPr>
        <p:txBody>
          <a:bodyPr wrap="none" anchor="ctr"/>
          <a:lstStyle/>
          <a:p>
            <a:endParaRPr lang="it-IT"/>
          </a:p>
        </p:txBody>
      </p:sp>
      <p:sp>
        <p:nvSpPr>
          <p:cNvPr id="405522" name="Freeform 18"/>
          <p:cNvSpPr>
            <a:spLocks/>
          </p:cNvSpPr>
          <p:nvPr/>
        </p:nvSpPr>
        <p:spPr bwMode="auto">
          <a:xfrm>
            <a:off x="4530725" y="3317875"/>
            <a:ext cx="180975" cy="331788"/>
          </a:xfrm>
          <a:custGeom>
            <a:avLst/>
            <a:gdLst>
              <a:gd name="T0" fmla="*/ 0 w 114"/>
              <a:gd name="T1" fmla="*/ 184150 h 209"/>
              <a:gd name="T2" fmla="*/ 50800 w 114"/>
              <a:gd name="T3" fmla="*/ 0 h 209"/>
              <a:gd name="T4" fmla="*/ 125413 w 114"/>
              <a:gd name="T5" fmla="*/ 330200 h 209"/>
              <a:gd name="T6" fmla="*/ 179388 w 114"/>
              <a:gd name="T7" fmla="*/ 184150 h 209"/>
              <a:gd name="T8" fmla="*/ 0 60000 65536"/>
              <a:gd name="T9" fmla="*/ 0 60000 65536"/>
              <a:gd name="T10" fmla="*/ 0 60000 65536"/>
              <a:gd name="T11" fmla="*/ 0 60000 65536"/>
              <a:gd name="T12" fmla="*/ 0 w 114"/>
              <a:gd name="T13" fmla="*/ 0 h 209"/>
              <a:gd name="T14" fmla="*/ 114 w 114"/>
              <a:gd name="T15" fmla="*/ 209 h 209"/>
            </a:gdLst>
            <a:ahLst/>
            <a:cxnLst>
              <a:cxn ang="T8">
                <a:pos x="T0" y="T1"/>
              </a:cxn>
              <a:cxn ang="T9">
                <a:pos x="T2" y="T3"/>
              </a:cxn>
              <a:cxn ang="T10">
                <a:pos x="T4" y="T5"/>
              </a:cxn>
              <a:cxn ang="T11">
                <a:pos x="T6" y="T7"/>
              </a:cxn>
            </a:cxnLst>
            <a:rect l="T12" t="T13" r="T14" b="T15"/>
            <a:pathLst>
              <a:path w="114" h="209">
                <a:moveTo>
                  <a:pt x="0" y="116"/>
                </a:moveTo>
                <a:lnTo>
                  <a:pt x="32" y="0"/>
                </a:lnTo>
                <a:lnTo>
                  <a:pt x="79" y="208"/>
                </a:lnTo>
                <a:lnTo>
                  <a:pt x="113" y="116"/>
                </a:lnTo>
              </a:path>
            </a:pathLst>
          </a:custGeom>
          <a:noFill/>
          <a:ln w="12700" cap="rnd" cmpd="sng">
            <a:solidFill>
              <a:schemeClr val="tx1"/>
            </a:solidFill>
            <a:prstDash val="solid"/>
            <a:round/>
            <a:headEnd type="none" w="med" len="med"/>
            <a:tailEnd type="none" w="med" len="med"/>
          </a:ln>
        </p:spPr>
        <p:txBody>
          <a:bodyPr/>
          <a:lstStyle/>
          <a:p>
            <a:endParaRPr lang="en-GB"/>
          </a:p>
        </p:txBody>
      </p:sp>
      <p:grpSp>
        <p:nvGrpSpPr>
          <p:cNvPr id="2" name="Group 19"/>
          <p:cNvGrpSpPr>
            <a:grpSpLocks/>
          </p:cNvGrpSpPr>
          <p:nvPr/>
        </p:nvGrpSpPr>
        <p:grpSpPr bwMode="auto">
          <a:xfrm>
            <a:off x="303213" y="1422400"/>
            <a:ext cx="5424487" cy="2819400"/>
            <a:chOff x="191" y="896"/>
            <a:chExt cx="3417" cy="1776"/>
          </a:xfrm>
        </p:grpSpPr>
        <p:grpSp>
          <p:nvGrpSpPr>
            <p:cNvPr id="405530" name="Group 20"/>
            <p:cNvGrpSpPr>
              <a:grpSpLocks/>
            </p:cNvGrpSpPr>
            <p:nvPr/>
          </p:nvGrpSpPr>
          <p:grpSpPr bwMode="auto">
            <a:xfrm>
              <a:off x="191" y="896"/>
              <a:ext cx="3417" cy="1776"/>
              <a:chOff x="191" y="896"/>
              <a:chExt cx="3417" cy="1776"/>
            </a:xfrm>
          </p:grpSpPr>
          <p:sp>
            <p:nvSpPr>
              <p:cNvPr id="405532" name="Rectangle 21"/>
              <p:cNvSpPr>
                <a:spLocks noChangeArrowheads="1"/>
              </p:cNvSpPr>
              <p:nvPr/>
            </p:nvSpPr>
            <p:spPr bwMode="auto">
              <a:xfrm>
                <a:off x="1202" y="1738"/>
                <a:ext cx="78" cy="934"/>
              </a:xfrm>
              <a:prstGeom prst="rect">
                <a:avLst/>
              </a:prstGeom>
              <a:solidFill>
                <a:srgbClr val="FF0000"/>
              </a:solidFill>
              <a:ln w="12700">
                <a:solidFill>
                  <a:schemeClr val="tx1"/>
                </a:solidFill>
                <a:miter lim="800000"/>
                <a:headEnd/>
                <a:tailEnd/>
              </a:ln>
            </p:spPr>
            <p:txBody>
              <a:bodyPr wrap="none" anchor="ctr"/>
              <a:lstStyle/>
              <a:p>
                <a:endParaRPr lang="it-IT"/>
              </a:p>
            </p:txBody>
          </p:sp>
          <p:sp>
            <p:nvSpPr>
              <p:cNvPr id="405533" name="Rectangle 22"/>
              <p:cNvSpPr>
                <a:spLocks noChangeArrowheads="1"/>
              </p:cNvSpPr>
              <p:nvPr/>
            </p:nvSpPr>
            <p:spPr bwMode="auto">
              <a:xfrm>
                <a:off x="3530" y="1738"/>
                <a:ext cx="78" cy="934"/>
              </a:xfrm>
              <a:prstGeom prst="rect">
                <a:avLst/>
              </a:prstGeom>
              <a:solidFill>
                <a:srgbClr val="FF0000"/>
              </a:solidFill>
              <a:ln w="12700">
                <a:solidFill>
                  <a:schemeClr val="tx1"/>
                </a:solidFill>
                <a:miter lim="800000"/>
                <a:headEnd/>
                <a:tailEnd/>
              </a:ln>
            </p:spPr>
            <p:txBody>
              <a:bodyPr wrap="none" anchor="ctr"/>
              <a:lstStyle/>
              <a:p>
                <a:endParaRPr lang="it-IT"/>
              </a:p>
            </p:txBody>
          </p:sp>
          <p:sp>
            <p:nvSpPr>
              <p:cNvPr id="405534" name="Rectangle 23"/>
              <p:cNvSpPr>
                <a:spLocks noChangeArrowheads="1"/>
              </p:cNvSpPr>
              <p:nvPr/>
            </p:nvSpPr>
            <p:spPr bwMode="auto">
              <a:xfrm>
                <a:off x="191" y="896"/>
                <a:ext cx="1394" cy="575"/>
              </a:xfrm>
              <a:prstGeom prst="rect">
                <a:avLst/>
              </a:prstGeom>
              <a:noFill/>
              <a:ln w="12700">
                <a:noFill/>
                <a:miter lim="800000"/>
                <a:headEnd/>
                <a:tailEnd/>
              </a:ln>
            </p:spPr>
            <p:txBody>
              <a:bodyPr wrap="none" lIns="90488" tIns="44450" rIns="90488" bIns="44450">
                <a:spAutoFit/>
              </a:bodyPr>
              <a:lstStyle/>
              <a:p>
                <a:pPr>
                  <a:buClr>
                    <a:schemeClr val="accent1"/>
                  </a:buClr>
                </a:pPr>
                <a:r>
                  <a:rPr lang="en-GB" sz="1800" b="0"/>
                  <a:t>Frequency selective</a:t>
                </a:r>
              </a:p>
              <a:p>
                <a:pPr>
                  <a:buClr>
                    <a:schemeClr val="accent1"/>
                  </a:buClr>
                </a:pPr>
                <a:r>
                  <a:rPr lang="en-GB" sz="1800" b="0"/>
                  <a:t>Fat saturating</a:t>
                </a:r>
              </a:p>
              <a:p>
                <a:pPr>
                  <a:buClr>
                    <a:schemeClr val="accent1"/>
                  </a:buClr>
                </a:pPr>
                <a:r>
                  <a:rPr lang="en-GB" sz="1800" b="0"/>
                  <a:t>pulse</a:t>
                </a:r>
              </a:p>
            </p:txBody>
          </p:sp>
        </p:grpSp>
        <p:sp>
          <p:nvSpPr>
            <p:cNvPr id="405531" name="Line 24"/>
            <p:cNvSpPr>
              <a:spLocks noChangeShapeType="1"/>
            </p:cNvSpPr>
            <p:nvPr/>
          </p:nvSpPr>
          <p:spPr bwMode="auto">
            <a:xfrm flipH="1" flipV="1">
              <a:off x="836" y="1282"/>
              <a:ext cx="328" cy="409"/>
            </a:xfrm>
            <a:prstGeom prst="line">
              <a:avLst/>
            </a:prstGeom>
            <a:noFill/>
            <a:ln w="38100">
              <a:solidFill>
                <a:srgbClr val="FF0000"/>
              </a:solidFill>
              <a:round/>
              <a:headEnd type="stealth" w="med" len="med"/>
              <a:tailEnd/>
            </a:ln>
          </p:spPr>
          <p:txBody>
            <a:bodyPr wrap="none" lIns="90488" tIns="44450" rIns="90488" bIns="44450" anchor="ctr">
              <a:spAutoFit/>
            </a:bodyPr>
            <a:lstStyle/>
            <a:p>
              <a:endParaRPr lang="en-GB"/>
            </a:p>
          </p:txBody>
        </p:sp>
      </p:grpSp>
      <p:pic>
        <p:nvPicPr>
          <p:cNvPr id="1928217" name="Picture 25"/>
          <p:cNvPicPr>
            <a:picLocks noChangeArrowheads="1"/>
          </p:cNvPicPr>
          <p:nvPr/>
        </p:nvPicPr>
        <p:blipFill>
          <a:blip r:embed="rId3" cstate="print"/>
          <a:srcRect/>
          <a:stretch>
            <a:fillRect/>
          </a:stretch>
        </p:blipFill>
        <p:spPr bwMode="auto">
          <a:xfrm>
            <a:off x="6932613" y="3641725"/>
            <a:ext cx="2211387" cy="2187575"/>
          </a:xfrm>
          <a:prstGeom prst="rect">
            <a:avLst/>
          </a:prstGeom>
          <a:noFill/>
          <a:ln w="12700">
            <a:noFill/>
            <a:miter lim="800000"/>
            <a:headEnd/>
            <a:tailEnd/>
          </a:ln>
        </p:spPr>
      </p:pic>
      <p:pic>
        <p:nvPicPr>
          <p:cNvPr id="405525" name="Picture 26"/>
          <p:cNvPicPr>
            <a:picLocks noChangeAspect="1" noChangeArrowheads="1"/>
          </p:cNvPicPr>
          <p:nvPr/>
        </p:nvPicPr>
        <p:blipFill>
          <a:blip r:embed="rId4" cstate="print"/>
          <a:srcRect/>
          <a:stretch>
            <a:fillRect/>
          </a:stretch>
        </p:blipFill>
        <p:spPr bwMode="auto">
          <a:xfrm>
            <a:off x="3243263" y="3205163"/>
            <a:ext cx="581025" cy="369887"/>
          </a:xfrm>
          <a:prstGeom prst="rect">
            <a:avLst/>
          </a:prstGeom>
          <a:noFill/>
          <a:ln w="12700" cap="rnd">
            <a:noFill/>
            <a:miter lim="800000"/>
            <a:headEnd/>
            <a:tailEnd/>
          </a:ln>
        </p:spPr>
      </p:pic>
      <p:pic>
        <p:nvPicPr>
          <p:cNvPr id="405526" name="Picture 27"/>
          <p:cNvPicPr>
            <a:picLocks noChangeAspect="1" noChangeArrowheads="1"/>
          </p:cNvPicPr>
          <p:nvPr/>
        </p:nvPicPr>
        <p:blipFill>
          <a:blip r:embed="rId4" cstate="print"/>
          <a:srcRect/>
          <a:stretch>
            <a:fillRect/>
          </a:stretch>
        </p:blipFill>
        <p:spPr bwMode="auto">
          <a:xfrm>
            <a:off x="7002463" y="3209925"/>
            <a:ext cx="581025" cy="369888"/>
          </a:xfrm>
          <a:prstGeom prst="rect">
            <a:avLst/>
          </a:prstGeom>
          <a:noFill/>
          <a:ln w="12700" cap="rnd">
            <a:noFill/>
            <a:miter lim="800000"/>
            <a:headEnd/>
            <a:tailEnd/>
          </a:ln>
        </p:spPr>
      </p:pic>
      <p:sp>
        <p:nvSpPr>
          <p:cNvPr id="28"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29"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0"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1"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2" name="CasellaDiTesto 31"/>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spTree>
    <p:extLst>
      <p:ext uri="{BB962C8B-B14F-4D97-AF65-F5344CB8AC3E}">
        <p14:creationId xmlns:p14="http://schemas.microsoft.com/office/powerpoint/2010/main" val="2732540897"/>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1928217"/>
                                        </p:tgtEl>
                                        <p:attrNameLst>
                                          <p:attrName>style.visibility</p:attrName>
                                        </p:attrNameLst>
                                      </p:cBhvr>
                                      <p:to>
                                        <p:strVal val="visible"/>
                                      </p:to>
                                    </p:set>
                                    <p:animEffect transition="in" filter="dissolve">
                                      <p:cBhvr>
                                        <p:cTn id="11" dur="500"/>
                                        <p:tgtEl>
                                          <p:spTgt spid="19282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06530" name="Rectangle 2"/>
          <p:cNvSpPr>
            <a:spLocks noChangeArrowheads="1"/>
          </p:cNvSpPr>
          <p:nvPr/>
        </p:nvSpPr>
        <p:spPr bwMode="auto">
          <a:xfrm>
            <a:off x="1622425" y="2351088"/>
            <a:ext cx="942975" cy="363537"/>
          </a:xfrm>
          <a:prstGeom prst="rect">
            <a:avLst/>
          </a:prstGeom>
          <a:noFill/>
          <a:ln w="12700">
            <a:noFill/>
            <a:miter lim="800000"/>
            <a:headEnd/>
            <a:tailEnd/>
          </a:ln>
        </p:spPr>
        <p:txBody>
          <a:bodyPr wrap="none" lIns="90488" tIns="44450" rIns="90488" bIns="44450">
            <a:spAutoFit/>
          </a:bodyPr>
          <a:lstStyle/>
          <a:p>
            <a:pPr>
              <a:buClr>
                <a:schemeClr val="accent1"/>
              </a:buClr>
            </a:pPr>
            <a:r>
              <a:rPr lang="en-GB" sz="1800" b="0"/>
              <a:t>VOXEL</a:t>
            </a:r>
          </a:p>
        </p:txBody>
      </p:sp>
      <p:sp>
        <p:nvSpPr>
          <p:cNvPr id="406531" name="Rectangle 3"/>
          <p:cNvSpPr>
            <a:spLocks noChangeArrowheads="1"/>
          </p:cNvSpPr>
          <p:nvPr/>
        </p:nvSpPr>
        <p:spPr bwMode="auto">
          <a:xfrm>
            <a:off x="1477963" y="2573338"/>
            <a:ext cx="1654175" cy="363537"/>
          </a:xfrm>
          <a:prstGeom prst="rect">
            <a:avLst/>
          </a:prstGeom>
          <a:noFill/>
          <a:ln w="12700">
            <a:noFill/>
            <a:miter lim="800000"/>
            <a:headEnd/>
            <a:tailEnd/>
          </a:ln>
        </p:spPr>
        <p:txBody>
          <a:bodyPr wrap="none" lIns="90488" tIns="44450" rIns="90488" bIns="44450">
            <a:spAutoFit/>
          </a:bodyPr>
          <a:lstStyle/>
          <a:p>
            <a:pPr>
              <a:buClr>
                <a:schemeClr val="accent1"/>
              </a:buClr>
            </a:pPr>
            <a:r>
              <a:rPr lang="en-GB" sz="1800" b="0"/>
              <a:t>(water and fat)</a:t>
            </a:r>
          </a:p>
        </p:txBody>
      </p:sp>
      <p:sp>
        <p:nvSpPr>
          <p:cNvPr id="406532" name="AutoShape 4"/>
          <p:cNvSpPr>
            <a:spLocks noChangeArrowheads="1"/>
          </p:cNvSpPr>
          <p:nvPr/>
        </p:nvSpPr>
        <p:spPr bwMode="auto">
          <a:xfrm>
            <a:off x="2493963" y="3089275"/>
            <a:ext cx="712787" cy="625475"/>
          </a:xfrm>
          <a:prstGeom prst="cube">
            <a:avLst>
              <a:gd name="adj" fmla="val 58907"/>
            </a:avLst>
          </a:prstGeom>
          <a:noFill/>
          <a:ln w="12700">
            <a:solidFill>
              <a:srgbClr val="FF0000"/>
            </a:solidFill>
            <a:miter lim="800000"/>
            <a:headEnd/>
            <a:tailEnd/>
          </a:ln>
        </p:spPr>
        <p:txBody>
          <a:bodyPr lIns="90488" tIns="44450" rIns="90488" bIns="44450" anchor="ctr">
            <a:spAutoFit/>
          </a:bodyPr>
          <a:lstStyle/>
          <a:p>
            <a:endParaRPr lang="it-IT"/>
          </a:p>
        </p:txBody>
      </p:sp>
      <p:sp>
        <p:nvSpPr>
          <p:cNvPr id="406533" name="Rectangle 5"/>
          <p:cNvSpPr>
            <a:spLocks noGrp="1" noChangeArrowheads="1"/>
          </p:cNvSpPr>
          <p:nvPr>
            <p:ph type="title"/>
          </p:nvPr>
        </p:nvSpPr>
        <p:spPr/>
        <p:txBody>
          <a:bodyPr/>
          <a:lstStyle/>
          <a:p>
            <a:r>
              <a:rPr lang="en-GB" smtClean="0"/>
              <a:t>Spectral fat suppression</a:t>
            </a:r>
          </a:p>
        </p:txBody>
      </p:sp>
      <p:grpSp>
        <p:nvGrpSpPr>
          <p:cNvPr id="2" name="Group 6"/>
          <p:cNvGrpSpPr>
            <a:grpSpLocks/>
          </p:cNvGrpSpPr>
          <p:nvPr/>
        </p:nvGrpSpPr>
        <p:grpSpPr bwMode="auto">
          <a:xfrm>
            <a:off x="3657600" y="2312988"/>
            <a:ext cx="3457575" cy="1371600"/>
            <a:chOff x="2304" y="1457"/>
            <a:chExt cx="2178" cy="864"/>
          </a:xfrm>
        </p:grpSpPr>
        <p:sp>
          <p:nvSpPr>
            <p:cNvPr id="406590" name="Freeform 7"/>
            <p:cNvSpPr>
              <a:spLocks/>
            </p:cNvSpPr>
            <p:nvPr/>
          </p:nvSpPr>
          <p:spPr bwMode="auto">
            <a:xfrm>
              <a:off x="2304" y="2107"/>
              <a:ext cx="548" cy="52"/>
            </a:xfrm>
            <a:custGeom>
              <a:avLst/>
              <a:gdLst>
                <a:gd name="T0" fmla="*/ 547 w 484"/>
                <a:gd name="T1" fmla="*/ 26 h 46"/>
                <a:gd name="T2" fmla="*/ 418 w 484"/>
                <a:gd name="T3" fmla="*/ 0 h 46"/>
                <a:gd name="T4" fmla="*/ 418 w 484"/>
                <a:gd name="T5" fmla="*/ 12 h 46"/>
                <a:gd name="T6" fmla="*/ 0 w 484"/>
                <a:gd name="T7" fmla="*/ 12 h 46"/>
                <a:gd name="T8" fmla="*/ 0 w 484"/>
                <a:gd name="T9" fmla="*/ 32 h 46"/>
                <a:gd name="T10" fmla="*/ 418 w 484"/>
                <a:gd name="T11" fmla="*/ 32 h 46"/>
                <a:gd name="T12" fmla="*/ 418 w 484"/>
                <a:gd name="T13" fmla="*/ 51 h 46"/>
                <a:gd name="T14" fmla="*/ 547 w 484"/>
                <a:gd name="T15" fmla="*/ 26 h 46"/>
                <a:gd name="T16" fmla="*/ 0 60000 65536"/>
                <a:gd name="T17" fmla="*/ 0 60000 65536"/>
                <a:gd name="T18" fmla="*/ 0 60000 65536"/>
                <a:gd name="T19" fmla="*/ 0 60000 65536"/>
                <a:gd name="T20" fmla="*/ 0 60000 65536"/>
                <a:gd name="T21" fmla="*/ 0 60000 65536"/>
                <a:gd name="T22" fmla="*/ 0 60000 65536"/>
                <a:gd name="T23" fmla="*/ 0 60000 65536"/>
                <a:gd name="T24" fmla="*/ 0 w 484"/>
                <a:gd name="T25" fmla="*/ 0 h 46"/>
                <a:gd name="T26" fmla="*/ 484 w 484"/>
                <a:gd name="T27" fmla="*/ 46 h 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4" h="46">
                  <a:moveTo>
                    <a:pt x="483" y="23"/>
                  </a:moveTo>
                  <a:lnTo>
                    <a:pt x="369" y="0"/>
                  </a:lnTo>
                  <a:lnTo>
                    <a:pt x="369" y="11"/>
                  </a:lnTo>
                  <a:lnTo>
                    <a:pt x="0" y="11"/>
                  </a:lnTo>
                  <a:lnTo>
                    <a:pt x="0" y="28"/>
                  </a:lnTo>
                  <a:lnTo>
                    <a:pt x="369" y="28"/>
                  </a:lnTo>
                  <a:lnTo>
                    <a:pt x="369" y="45"/>
                  </a:lnTo>
                  <a:lnTo>
                    <a:pt x="483" y="23"/>
                  </a:lnTo>
                </a:path>
              </a:pathLst>
            </a:custGeom>
            <a:solidFill>
              <a:schemeClr val="tx1"/>
            </a:solidFill>
            <a:ln w="12700" cap="rnd" cmpd="sng">
              <a:solidFill>
                <a:schemeClr val="tx1"/>
              </a:solidFill>
              <a:prstDash val="solid"/>
              <a:round/>
              <a:headEnd type="none" w="med" len="med"/>
              <a:tailEnd type="none" w="med" len="med"/>
            </a:ln>
          </p:spPr>
          <p:txBody>
            <a:bodyPr/>
            <a:lstStyle/>
            <a:p>
              <a:endParaRPr lang="en-GB"/>
            </a:p>
          </p:txBody>
        </p:sp>
        <p:sp>
          <p:nvSpPr>
            <p:cNvPr id="406591" name="Line 8"/>
            <p:cNvSpPr>
              <a:spLocks noChangeShapeType="1"/>
            </p:cNvSpPr>
            <p:nvPr/>
          </p:nvSpPr>
          <p:spPr bwMode="auto">
            <a:xfrm flipV="1">
              <a:off x="3699" y="2050"/>
              <a:ext cx="7" cy="16"/>
            </a:xfrm>
            <a:prstGeom prst="line">
              <a:avLst/>
            </a:prstGeom>
            <a:noFill/>
            <a:ln w="12700">
              <a:solidFill>
                <a:srgbClr val="000000"/>
              </a:solidFill>
              <a:round/>
              <a:headEnd/>
              <a:tailEnd/>
            </a:ln>
          </p:spPr>
          <p:txBody>
            <a:bodyPr wrap="none" anchor="ctr"/>
            <a:lstStyle/>
            <a:p>
              <a:endParaRPr lang="en-GB"/>
            </a:p>
          </p:txBody>
        </p:sp>
        <p:sp>
          <p:nvSpPr>
            <p:cNvPr id="406592" name="Line 9"/>
            <p:cNvSpPr>
              <a:spLocks noChangeShapeType="1"/>
            </p:cNvSpPr>
            <p:nvPr/>
          </p:nvSpPr>
          <p:spPr bwMode="auto">
            <a:xfrm flipV="1">
              <a:off x="3706" y="2045"/>
              <a:ext cx="0" cy="14"/>
            </a:xfrm>
            <a:prstGeom prst="line">
              <a:avLst/>
            </a:prstGeom>
            <a:noFill/>
            <a:ln w="12700">
              <a:solidFill>
                <a:srgbClr val="000000"/>
              </a:solidFill>
              <a:round/>
              <a:headEnd/>
              <a:tailEnd/>
            </a:ln>
          </p:spPr>
          <p:txBody>
            <a:bodyPr wrap="none" anchor="ctr"/>
            <a:lstStyle/>
            <a:p>
              <a:endParaRPr lang="en-GB"/>
            </a:p>
          </p:txBody>
        </p:sp>
        <p:sp>
          <p:nvSpPr>
            <p:cNvPr id="406593" name="Line 10"/>
            <p:cNvSpPr>
              <a:spLocks noChangeShapeType="1"/>
            </p:cNvSpPr>
            <p:nvPr/>
          </p:nvSpPr>
          <p:spPr bwMode="auto">
            <a:xfrm>
              <a:off x="3706" y="2049"/>
              <a:ext cx="7" cy="0"/>
            </a:xfrm>
            <a:prstGeom prst="line">
              <a:avLst/>
            </a:prstGeom>
            <a:noFill/>
            <a:ln w="12700">
              <a:solidFill>
                <a:srgbClr val="000000"/>
              </a:solidFill>
              <a:round/>
              <a:headEnd/>
              <a:tailEnd/>
            </a:ln>
          </p:spPr>
          <p:txBody>
            <a:bodyPr wrap="none" anchor="ctr"/>
            <a:lstStyle/>
            <a:p>
              <a:endParaRPr lang="en-GB"/>
            </a:p>
          </p:txBody>
        </p:sp>
        <p:sp>
          <p:nvSpPr>
            <p:cNvPr id="406594" name="Line 11"/>
            <p:cNvSpPr>
              <a:spLocks noChangeShapeType="1"/>
            </p:cNvSpPr>
            <p:nvPr/>
          </p:nvSpPr>
          <p:spPr bwMode="auto">
            <a:xfrm flipV="1">
              <a:off x="3713" y="2038"/>
              <a:ext cx="0" cy="16"/>
            </a:xfrm>
            <a:prstGeom prst="line">
              <a:avLst/>
            </a:prstGeom>
            <a:noFill/>
            <a:ln w="12700">
              <a:solidFill>
                <a:srgbClr val="000000"/>
              </a:solidFill>
              <a:round/>
              <a:headEnd/>
              <a:tailEnd/>
            </a:ln>
          </p:spPr>
          <p:txBody>
            <a:bodyPr wrap="none" anchor="ctr"/>
            <a:lstStyle/>
            <a:p>
              <a:endParaRPr lang="en-GB"/>
            </a:p>
          </p:txBody>
        </p:sp>
        <p:sp>
          <p:nvSpPr>
            <p:cNvPr id="406595" name="Line 12"/>
            <p:cNvSpPr>
              <a:spLocks noChangeShapeType="1"/>
            </p:cNvSpPr>
            <p:nvPr/>
          </p:nvSpPr>
          <p:spPr bwMode="auto">
            <a:xfrm flipV="1">
              <a:off x="3713" y="2031"/>
              <a:ext cx="5" cy="16"/>
            </a:xfrm>
            <a:prstGeom prst="line">
              <a:avLst/>
            </a:prstGeom>
            <a:noFill/>
            <a:ln w="12700">
              <a:solidFill>
                <a:srgbClr val="000000"/>
              </a:solidFill>
              <a:round/>
              <a:headEnd/>
              <a:tailEnd/>
            </a:ln>
          </p:spPr>
          <p:txBody>
            <a:bodyPr wrap="none" anchor="ctr"/>
            <a:lstStyle/>
            <a:p>
              <a:endParaRPr lang="en-GB"/>
            </a:p>
          </p:txBody>
        </p:sp>
        <p:sp>
          <p:nvSpPr>
            <p:cNvPr id="406596" name="Line 13"/>
            <p:cNvSpPr>
              <a:spLocks noChangeShapeType="1"/>
            </p:cNvSpPr>
            <p:nvPr/>
          </p:nvSpPr>
          <p:spPr bwMode="auto">
            <a:xfrm flipV="1">
              <a:off x="3718" y="2025"/>
              <a:ext cx="0" cy="15"/>
            </a:xfrm>
            <a:prstGeom prst="line">
              <a:avLst/>
            </a:prstGeom>
            <a:noFill/>
            <a:ln w="12700">
              <a:solidFill>
                <a:srgbClr val="000000"/>
              </a:solidFill>
              <a:round/>
              <a:headEnd/>
              <a:tailEnd/>
            </a:ln>
          </p:spPr>
          <p:txBody>
            <a:bodyPr wrap="none" anchor="ctr"/>
            <a:lstStyle/>
            <a:p>
              <a:endParaRPr lang="en-GB"/>
            </a:p>
          </p:txBody>
        </p:sp>
        <p:sp>
          <p:nvSpPr>
            <p:cNvPr id="406597" name="Line 14"/>
            <p:cNvSpPr>
              <a:spLocks noChangeShapeType="1"/>
            </p:cNvSpPr>
            <p:nvPr/>
          </p:nvSpPr>
          <p:spPr bwMode="auto">
            <a:xfrm flipV="1">
              <a:off x="3718" y="2018"/>
              <a:ext cx="7" cy="16"/>
            </a:xfrm>
            <a:prstGeom prst="line">
              <a:avLst/>
            </a:prstGeom>
            <a:noFill/>
            <a:ln w="12700">
              <a:solidFill>
                <a:srgbClr val="000000"/>
              </a:solidFill>
              <a:round/>
              <a:headEnd/>
              <a:tailEnd/>
            </a:ln>
          </p:spPr>
          <p:txBody>
            <a:bodyPr wrap="none" anchor="ctr"/>
            <a:lstStyle/>
            <a:p>
              <a:endParaRPr lang="en-GB"/>
            </a:p>
          </p:txBody>
        </p:sp>
        <p:sp>
          <p:nvSpPr>
            <p:cNvPr id="406598" name="Line 15"/>
            <p:cNvSpPr>
              <a:spLocks noChangeShapeType="1"/>
            </p:cNvSpPr>
            <p:nvPr/>
          </p:nvSpPr>
          <p:spPr bwMode="auto">
            <a:xfrm flipV="1">
              <a:off x="3725" y="2012"/>
              <a:ext cx="7" cy="16"/>
            </a:xfrm>
            <a:prstGeom prst="line">
              <a:avLst/>
            </a:prstGeom>
            <a:noFill/>
            <a:ln w="12700">
              <a:solidFill>
                <a:srgbClr val="000000"/>
              </a:solidFill>
              <a:round/>
              <a:headEnd/>
              <a:tailEnd/>
            </a:ln>
          </p:spPr>
          <p:txBody>
            <a:bodyPr wrap="none" anchor="ctr"/>
            <a:lstStyle/>
            <a:p>
              <a:endParaRPr lang="en-GB"/>
            </a:p>
          </p:txBody>
        </p:sp>
        <p:sp>
          <p:nvSpPr>
            <p:cNvPr id="406599" name="Line 16"/>
            <p:cNvSpPr>
              <a:spLocks noChangeShapeType="1"/>
            </p:cNvSpPr>
            <p:nvPr/>
          </p:nvSpPr>
          <p:spPr bwMode="auto">
            <a:xfrm>
              <a:off x="3106" y="2138"/>
              <a:ext cx="1084" cy="0"/>
            </a:xfrm>
            <a:prstGeom prst="line">
              <a:avLst/>
            </a:prstGeom>
            <a:noFill/>
            <a:ln w="12700">
              <a:solidFill>
                <a:schemeClr val="tx1"/>
              </a:solidFill>
              <a:round/>
              <a:headEnd/>
              <a:tailEnd/>
            </a:ln>
          </p:spPr>
          <p:txBody>
            <a:bodyPr wrap="none" anchor="ctr"/>
            <a:lstStyle/>
            <a:p>
              <a:endParaRPr lang="en-GB"/>
            </a:p>
          </p:txBody>
        </p:sp>
        <p:sp>
          <p:nvSpPr>
            <p:cNvPr id="406600" name="Rectangle 17"/>
            <p:cNvSpPr>
              <a:spLocks noChangeArrowheads="1"/>
            </p:cNvSpPr>
            <p:nvPr/>
          </p:nvSpPr>
          <p:spPr bwMode="auto">
            <a:xfrm>
              <a:off x="4328" y="2049"/>
              <a:ext cx="154" cy="229"/>
            </a:xfrm>
            <a:prstGeom prst="rect">
              <a:avLst/>
            </a:prstGeom>
            <a:noFill/>
            <a:ln w="12700">
              <a:noFill/>
              <a:miter lim="800000"/>
              <a:headEnd/>
              <a:tailEnd/>
            </a:ln>
          </p:spPr>
          <p:txBody>
            <a:bodyPr wrap="none" lIns="90488" tIns="44450" rIns="90488" bIns="44450">
              <a:spAutoFit/>
            </a:bodyPr>
            <a:lstStyle/>
            <a:p>
              <a:pPr>
                <a:buClr>
                  <a:schemeClr val="accent1"/>
                </a:buClr>
              </a:pPr>
              <a:r>
                <a:rPr lang="en-GB" sz="1800" b="0"/>
                <a:t>f</a:t>
              </a:r>
            </a:p>
          </p:txBody>
        </p:sp>
        <p:sp>
          <p:nvSpPr>
            <p:cNvPr id="406601" name="Freeform 18"/>
            <p:cNvSpPr>
              <a:spLocks/>
            </p:cNvSpPr>
            <p:nvPr/>
          </p:nvSpPr>
          <p:spPr bwMode="auto">
            <a:xfrm>
              <a:off x="4156" y="2171"/>
              <a:ext cx="213" cy="52"/>
            </a:xfrm>
            <a:custGeom>
              <a:avLst/>
              <a:gdLst>
                <a:gd name="T0" fmla="*/ 212 w 188"/>
                <a:gd name="T1" fmla="*/ 25 h 46"/>
                <a:gd name="T2" fmla="*/ 154 w 188"/>
                <a:gd name="T3" fmla="*/ 0 h 46"/>
                <a:gd name="T4" fmla="*/ 154 w 188"/>
                <a:gd name="T5" fmla="*/ 19 h 46"/>
                <a:gd name="T6" fmla="*/ 0 w 188"/>
                <a:gd name="T7" fmla="*/ 19 h 46"/>
                <a:gd name="T8" fmla="*/ 0 w 188"/>
                <a:gd name="T9" fmla="*/ 32 h 46"/>
                <a:gd name="T10" fmla="*/ 154 w 188"/>
                <a:gd name="T11" fmla="*/ 32 h 46"/>
                <a:gd name="T12" fmla="*/ 154 w 188"/>
                <a:gd name="T13" fmla="*/ 51 h 46"/>
                <a:gd name="T14" fmla="*/ 212 w 188"/>
                <a:gd name="T15" fmla="*/ 25 h 46"/>
                <a:gd name="T16" fmla="*/ 0 60000 65536"/>
                <a:gd name="T17" fmla="*/ 0 60000 65536"/>
                <a:gd name="T18" fmla="*/ 0 60000 65536"/>
                <a:gd name="T19" fmla="*/ 0 60000 65536"/>
                <a:gd name="T20" fmla="*/ 0 60000 65536"/>
                <a:gd name="T21" fmla="*/ 0 60000 65536"/>
                <a:gd name="T22" fmla="*/ 0 60000 65536"/>
                <a:gd name="T23" fmla="*/ 0 60000 65536"/>
                <a:gd name="T24" fmla="*/ 0 w 188"/>
                <a:gd name="T25" fmla="*/ 0 h 46"/>
                <a:gd name="T26" fmla="*/ 188 w 188"/>
                <a:gd name="T27" fmla="*/ 46 h 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8" h="46">
                  <a:moveTo>
                    <a:pt x="187" y="22"/>
                  </a:moveTo>
                  <a:lnTo>
                    <a:pt x="136" y="0"/>
                  </a:lnTo>
                  <a:lnTo>
                    <a:pt x="136" y="17"/>
                  </a:lnTo>
                  <a:lnTo>
                    <a:pt x="0" y="17"/>
                  </a:lnTo>
                  <a:lnTo>
                    <a:pt x="0" y="28"/>
                  </a:lnTo>
                  <a:lnTo>
                    <a:pt x="136" y="28"/>
                  </a:lnTo>
                  <a:lnTo>
                    <a:pt x="136" y="45"/>
                  </a:lnTo>
                  <a:lnTo>
                    <a:pt x="187" y="22"/>
                  </a:lnTo>
                </a:path>
              </a:pathLst>
            </a:custGeom>
            <a:solidFill>
              <a:schemeClr val="tx1"/>
            </a:solidFill>
            <a:ln w="6350" cap="rnd" cmpd="sng">
              <a:solidFill>
                <a:schemeClr val="tx1"/>
              </a:solidFill>
              <a:prstDash val="solid"/>
              <a:round/>
              <a:headEnd type="none" w="med" len="med"/>
              <a:tailEnd type="none" w="med" len="med"/>
            </a:ln>
          </p:spPr>
          <p:txBody>
            <a:bodyPr/>
            <a:lstStyle/>
            <a:p>
              <a:endParaRPr lang="en-GB"/>
            </a:p>
          </p:txBody>
        </p:sp>
        <p:sp>
          <p:nvSpPr>
            <p:cNvPr id="406602" name="Rectangle 19"/>
            <p:cNvSpPr>
              <a:spLocks noChangeArrowheads="1"/>
            </p:cNvSpPr>
            <p:nvPr/>
          </p:nvSpPr>
          <p:spPr bwMode="auto">
            <a:xfrm>
              <a:off x="3135" y="1706"/>
              <a:ext cx="415" cy="229"/>
            </a:xfrm>
            <a:prstGeom prst="rect">
              <a:avLst/>
            </a:prstGeom>
            <a:noFill/>
            <a:ln w="12700">
              <a:noFill/>
              <a:miter lim="800000"/>
              <a:headEnd/>
              <a:tailEnd/>
            </a:ln>
          </p:spPr>
          <p:txBody>
            <a:bodyPr wrap="none" lIns="90488" tIns="44450" rIns="90488" bIns="44450">
              <a:spAutoFit/>
            </a:bodyPr>
            <a:lstStyle/>
            <a:p>
              <a:pPr>
                <a:buClr>
                  <a:schemeClr val="accent1"/>
                </a:buClr>
              </a:pPr>
              <a:r>
                <a:rPr lang="en-GB" sz="1800" b="0">
                  <a:solidFill>
                    <a:srgbClr val="FFFF00"/>
                  </a:solidFill>
                </a:rPr>
                <a:t>CH</a:t>
              </a:r>
              <a:r>
                <a:rPr lang="en-GB" sz="1800" b="0" baseline="-25000">
                  <a:solidFill>
                    <a:srgbClr val="FFFF00"/>
                  </a:solidFill>
                </a:rPr>
                <a:t>2</a:t>
              </a:r>
              <a:r>
                <a:rPr lang="en-GB" sz="1800" b="0">
                  <a:solidFill>
                    <a:srgbClr val="FFFF00"/>
                  </a:solidFill>
                </a:rPr>
                <a:t> </a:t>
              </a:r>
            </a:p>
          </p:txBody>
        </p:sp>
        <p:grpSp>
          <p:nvGrpSpPr>
            <p:cNvPr id="406603" name="Group 20"/>
            <p:cNvGrpSpPr>
              <a:grpSpLocks/>
            </p:cNvGrpSpPr>
            <p:nvPr/>
          </p:nvGrpSpPr>
          <p:grpSpPr bwMode="auto">
            <a:xfrm>
              <a:off x="3482" y="1604"/>
              <a:ext cx="677" cy="523"/>
              <a:chOff x="3464" y="1636"/>
              <a:chExt cx="598" cy="462"/>
            </a:xfrm>
          </p:grpSpPr>
          <p:sp>
            <p:nvSpPr>
              <p:cNvPr id="406800" name="Freeform 21"/>
              <p:cNvSpPr>
                <a:spLocks/>
              </p:cNvSpPr>
              <p:nvPr/>
            </p:nvSpPr>
            <p:spPr bwMode="auto">
              <a:xfrm>
                <a:off x="3765" y="1636"/>
                <a:ext cx="297" cy="462"/>
              </a:xfrm>
              <a:custGeom>
                <a:avLst/>
                <a:gdLst>
                  <a:gd name="T0" fmla="*/ 297 w 297"/>
                  <a:gd name="T1" fmla="*/ 462 h 462"/>
                  <a:gd name="T2" fmla="*/ 225 w 297"/>
                  <a:gd name="T3" fmla="*/ 456 h 462"/>
                  <a:gd name="T4" fmla="*/ 148 w 297"/>
                  <a:gd name="T5" fmla="*/ 438 h 462"/>
                  <a:gd name="T6" fmla="*/ 102 w 297"/>
                  <a:gd name="T7" fmla="*/ 399 h 462"/>
                  <a:gd name="T8" fmla="*/ 64 w 297"/>
                  <a:gd name="T9" fmla="*/ 325 h 462"/>
                  <a:gd name="T10" fmla="*/ 34 w 297"/>
                  <a:gd name="T11" fmla="*/ 189 h 462"/>
                  <a:gd name="T12" fmla="*/ 21 w 297"/>
                  <a:gd name="T13" fmla="*/ 109 h 462"/>
                  <a:gd name="T14" fmla="*/ 12 w 297"/>
                  <a:gd name="T15" fmla="*/ 39 h 462"/>
                  <a:gd name="T16" fmla="*/ 6 w 297"/>
                  <a:gd name="T17" fmla="*/ 6 h 462"/>
                  <a:gd name="T18" fmla="*/ 0 w 297"/>
                  <a:gd name="T19" fmla="*/ 2 h 4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7"/>
                  <a:gd name="T31" fmla="*/ 0 h 462"/>
                  <a:gd name="T32" fmla="*/ 297 w 297"/>
                  <a:gd name="T33" fmla="*/ 462 h 4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7" h="462">
                    <a:moveTo>
                      <a:pt x="297" y="462"/>
                    </a:moveTo>
                    <a:cubicBezTo>
                      <a:pt x="274" y="461"/>
                      <a:pt x="250" y="460"/>
                      <a:pt x="225" y="456"/>
                    </a:cubicBezTo>
                    <a:cubicBezTo>
                      <a:pt x="200" y="452"/>
                      <a:pt x="168" y="447"/>
                      <a:pt x="148" y="438"/>
                    </a:cubicBezTo>
                    <a:cubicBezTo>
                      <a:pt x="128" y="429"/>
                      <a:pt x="116" y="418"/>
                      <a:pt x="102" y="399"/>
                    </a:cubicBezTo>
                    <a:cubicBezTo>
                      <a:pt x="88" y="380"/>
                      <a:pt x="75" y="360"/>
                      <a:pt x="64" y="325"/>
                    </a:cubicBezTo>
                    <a:cubicBezTo>
                      <a:pt x="53" y="290"/>
                      <a:pt x="41" y="225"/>
                      <a:pt x="34" y="189"/>
                    </a:cubicBezTo>
                    <a:cubicBezTo>
                      <a:pt x="27" y="153"/>
                      <a:pt x="25" y="134"/>
                      <a:pt x="21" y="109"/>
                    </a:cubicBezTo>
                    <a:cubicBezTo>
                      <a:pt x="17" y="84"/>
                      <a:pt x="14" y="56"/>
                      <a:pt x="12" y="39"/>
                    </a:cubicBezTo>
                    <a:cubicBezTo>
                      <a:pt x="10" y="22"/>
                      <a:pt x="8" y="12"/>
                      <a:pt x="6" y="6"/>
                    </a:cubicBezTo>
                    <a:cubicBezTo>
                      <a:pt x="4" y="0"/>
                      <a:pt x="1" y="3"/>
                      <a:pt x="0" y="2"/>
                    </a:cubicBezTo>
                  </a:path>
                </a:pathLst>
              </a:custGeom>
              <a:noFill/>
              <a:ln w="12700" cap="flat" cmpd="sng">
                <a:solidFill>
                  <a:srgbClr val="00FFFF"/>
                </a:solidFill>
                <a:prstDash val="solid"/>
                <a:round/>
                <a:headEnd/>
                <a:tailEnd/>
              </a:ln>
            </p:spPr>
            <p:txBody>
              <a:bodyPr wrap="none" lIns="90488" tIns="44450" rIns="90488" bIns="44450" anchor="ctr">
                <a:spAutoFit/>
              </a:bodyPr>
              <a:lstStyle/>
              <a:p>
                <a:endParaRPr lang="en-GB"/>
              </a:p>
            </p:txBody>
          </p:sp>
          <p:sp>
            <p:nvSpPr>
              <p:cNvPr id="406801" name="Freeform 22"/>
              <p:cNvSpPr>
                <a:spLocks/>
              </p:cNvSpPr>
              <p:nvPr/>
            </p:nvSpPr>
            <p:spPr bwMode="auto">
              <a:xfrm flipH="1">
                <a:off x="3464" y="1636"/>
                <a:ext cx="297" cy="462"/>
              </a:xfrm>
              <a:custGeom>
                <a:avLst/>
                <a:gdLst>
                  <a:gd name="T0" fmla="*/ 297 w 297"/>
                  <a:gd name="T1" fmla="*/ 462 h 462"/>
                  <a:gd name="T2" fmla="*/ 225 w 297"/>
                  <a:gd name="T3" fmla="*/ 456 h 462"/>
                  <a:gd name="T4" fmla="*/ 148 w 297"/>
                  <a:gd name="T5" fmla="*/ 438 h 462"/>
                  <a:gd name="T6" fmla="*/ 102 w 297"/>
                  <a:gd name="T7" fmla="*/ 399 h 462"/>
                  <a:gd name="T8" fmla="*/ 64 w 297"/>
                  <a:gd name="T9" fmla="*/ 325 h 462"/>
                  <a:gd name="T10" fmla="*/ 34 w 297"/>
                  <a:gd name="T11" fmla="*/ 189 h 462"/>
                  <a:gd name="T12" fmla="*/ 21 w 297"/>
                  <a:gd name="T13" fmla="*/ 109 h 462"/>
                  <a:gd name="T14" fmla="*/ 12 w 297"/>
                  <a:gd name="T15" fmla="*/ 39 h 462"/>
                  <a:gd name="T16" fmla="*/ 6 w 297"/>
                  <a:gd name="T17" fmla="*/ 6 h 462"/>
                  <a:gd name="T18" fmla="*/ 0 w 297"/>
                  <a:gd name="T19" fmla="*/ 2 h 4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7"/>
                  <a:gd name="T31" fmla="*/ 0 h 462"/>
                  <a:gd name="T32" fmla="*/ 297 w 297"/>
                  <a:gd name="T33" fmla="*/ 462 h 4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7" h="462">
                    <a:moveTo>
                      <a:pt x="297" y="462"/>
                    </a:moveTo>
                    <a:cubicBezTo>
                      <a:pt x="274" y="461"/>
                      <a:pt x="250" y="460"/>
                      <a:pt x="225" y="456"/>
                    </a:cubicBezTo>
                    <a:cubicBezTo>
                      <a:pt x="200" y="452"/>
                      <a:pt x="168" y="447"/>
                      <a:pt x="148" y="438"/>
                    </a:cubicBezTo>
                    <a:cubicBezTo>
                      <a:pt x="128" y="429"/>
                      <a:pt x="116" y="418"/>
                      <a:pt x="102" y="399"/>
                    </a:cubicBezTo>
                    <a:cubicBezTo>
                      <a:pt x="88" y="380"/>
                      <a:pt x="75" y="360"/>
                      <a:pt x="64" y="325"/>
                    </a:cubicBezTo>
                    <a:cubicBezTo>
                      <a:pt x="53" y="290"/>
                      <a:pt x="41" y="225"/>
                      <a:pt x="34" y="189"/>
                    </a:cubicBezTo>
                    <a:cubicBezTo>
                      <a:pt x="27" y="153"/>
                      <a:pt x="25" y="134"/>
                      <a:pt x="21" y="109"/>
                    </a:cubicBezTo>
                    <a:cubicBezTo>
                      <a:pt x="17" y="84"/>
                      <a:pt x="14" y="56"/>
                      <a:pt x="12" y="39"/>
                    </a:cubicBezTo>
                    <a:cubicBezTo>
                      <a:pt x="10" y="22"/>
                      <a:pt x="8" y="12"/>
                      <a:pt x="6" y="6"/>
                    </a:cubicBezTo>
                    <a:cubicBezTo>
                      <a:pt x="4" y="0"/>
                      <a:pt x="1" y="3"/>
                      <a:pt x="0" y="2"/>
                    </a:cubicBezTo>
                  </a:path>
                </a:pathLst>
              </a:custGeom>
              <a:noFill/>
              <a:ln w="12700" cap="flat" cmpd="sng">
                <a:solidFill>
                  <a:srgbClr val="00FFFF"/>
                </a:solidFill>
                <a:prstDash val="solid"/>
                <a:round/>
                <a:headEnd/>
                <a:tailEnd/>
              </a:ln>
            </p:spPr>
            <p:txBody>
              <a:bodyPr wrap="none" lIns="90488" tIns="44450" rIns="90488" bIns="44450" anchor="ctr">
                <a:spAutoFit/>
              </a:bodyPr>
              <a:lstStyle/>
              <a:p>
                <a:endParaRPr lang="en-GB"/>
              </a:p>
            </p:txBody>
          </p:sp>
        </p:grpSp>
        <p:grpSp>
          <p:nvGrpSpPr>
            <p:cNvPr id="406604" name="Group 23"/>
            <p:cNvGrpSpPr>
              <a:grpSpLocks/>
            </p:cNvGrpSpPr>
            <p:nvPr/>
          </p:nvGrpSpPr>
          <p:grpSpPr bwMode="auto">
            <a:xfrm>
              <a:off x="3176" y="1841"/>
              <a:ext cx="645" cy="292"/>
              <a:chOff x="3194" y="1845"/>
              <a:chExt cx="570" cy="258"/>
            </a:xfrm>
          </p:grpSpPr>
          <p:sp>
            <p:nvSpPr>
              <p:cNvPr id="406798" name="Freeform 24"/>
              <p:cNvSpPr>
                <a:spLocks/>
              </p:cNvSpPr>
              <p:nvPr/>
            </p:nvSpPr>
            <p:spPr bwMode="auto">
              <a:xfrm>
                <a:off x="3480" y="1845"/>
                <a:ext cx="284" cy="258"/>
              </a:xfrm>
              <a:custGeom>
                <a:avLst/>
                <a:gdLst>
                  <a:gd name="T0" fmla="*/ 284 w 284"/>
                  <a:gd name="T1" fmla="*/ 258 h 258"/>
                  <a:gd name="T2" fmla="*/ 191 w 284"/>
                  <a:gd name="T3" fmla="*/ 254 h 258"/>
                  <a:gd name="T4" fmla="*/ 110 w 284"/>
                  <a:gd name="T5" fmla="*/ 242 h 258"/>
                  <a:gd name="T6" fmla="*/ 70 w 284"/>
                  <a:gd name="T7" fmla="*/ 194 h 258"/>
                  <a:gd name="T8" fmla="*/ 40 w 284"/>
                  <a:gd name="T9" fmla="*/ 107 h 258"/>
                  <a:gd name="T10" fmla="*/ 20 w 284"/>
                  <a:gd name="T11" fmla="*/ 38 h 258"/>
                  <a:gd name="T12" fmla="*/ 11 w 284"/>
                  <a:gd name="T13" fmla="*/ 6 h 258"/>
                  <a:gd name="T14" fmla="*/ 0 w 284"/>
                  <a:gd name="T15" fmla="*/ 2 h 258"/>
                  <a:gd name="T16" fmla="*/ 0 60000 65536"/>
                  <a:gd name="T17" fmla="*/ 0 60000 65536"/>
                  <a:gd name="T18" fmla="*/ 0 60000 65536"/>
                  <a:gd name="T19" fmla="*/ 0 60000 65536"/>
                  <a:gd name="T20" fmla="*/ 0 60000 65536"/>
                  <a:gd name="T21" fmla="*/ 0 60000 65536"/>
                  <a:gd name="T22" fmla="*/ 0 60000 65536"/>
                  <a:gd name="T23" fmla="*/ 0 60000 65536"/>
                  <a:gd name="T24" fmla="*/ 0 w 284"/>
                  <a:gd name="T25" fmla="*/ 0 h 258"/>
                  <a:gd name="T26" fmla="*/ 284 w 284"/>
                  <a:gd name="T27" fmla="*/ 258 h 2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4" h="258">
                    <a:moveTo>
                      <a:pt x="284" y="258"/>
                    </a:moveTo>
                    <a:cubicBezTo>
                      <a:pt x="252" y="257"/>
                      <a:pt x="220" y="257"/>
                      <a:pt x="191" y="254"/>
                    </a:cubicBezTo>
                    <a:cubicBezTo>
                      <a:pt x="162" y="251"/>
                      <a:pt x="130" y="252"/>
                      <a:pt x="110" y="242"/>
                    </a:cubicBezTo>
                    <a:cubicBezTo>
                      <a:pt x="90" y="232"/>
                      <a:pt x="82" y="216"/>
                      <a:pt x="70" y="194"/>
                    </a:cubicBezTo>
                    <a:cubicBezTo>
                      <a:pt x="58" y="172"/>
                      <a:pt x="48" y="133"/>
                      <a:pt x="40" y="107"/>
                    </a:cubicBezTo>
                    <a:cubicBezTo>
                      <a:pt x="32" y="81"/>
                      <a:pt x="25" y="55"/>
                      <a:pt x="20" y="38"/>
                    </a:cubicBezTo>
                    <a:cubicBezTo>
                      <a:pt x="15" y="21"/>
                      <a:pt x="14" y="12"/>
                      <a:pt x="11" y="6"/>
                    </a:cubicBezTo>
                    <a:cubicBezTo>
                      <a:pt x="8" y="0"/>
                      <a:pt x="2" y="3"/>
                      <a:pt x="0" y="2"/>
                    </a:cubicBezTo>
                  </a:path>
                </a:pathLst>
              </a:custGeom>
              <a:noFill/>
              <a:ln w="12700" cap="flat" cmpd="sng">
                <a:solidFill>
                  <a:srgbClr val="FFFF00"/>
                </a:solidFill>
                <a:prstDash val="solid"/>
                <a:round/>
                <a:headEnd/>
                <a:tailEnd/>
              </a:ln>
            </p:spPr>
            <p:txBody>
              <a:bodyPr wrap="none" lIns="90488" tIns="44450" rIns="90488" bIns="44450" anchor="ctr">
                <a:spAutoFit/>
              </a:bodyPr>
              <a:lstStyle/>
              <a:p>
                <a:endParaRPr lang="en-GB"/>
              </a:p>
            </p:txBody>
          </p:sp>
          <p:sp>
            <p:nvSpPr>
              <p:cNvPr id="406799" name="Freeform 25"/>
              <p:cNvSpPr>
                <a:spLocks/>
              </p:cNvSpPr>
              <p:nvPr/>
            </p:nvSpPr>
            <p:spPr bwMode="auto">
              <a:xfrm flipH="1">
                <a:off x="3194" y="1845"/>
                <a:ext cx="284" cy="258"/>
              </a:xfrm>
              <a:custGeom>
                <a:avLst/>
                <a:gdLst>
                  <a:gd name="T0" fmla="*/ 284 w 284"/>
                  <a:gd name="T1" fmla="*/ 258 h 258"/>
                  <a:gd name="T2" fmla="*/ 191 w 284"/>
                  <a:gd name="T3" fmla="*/ 254 h 258"/>
                  <a:gd name="T4" fmla="*/ 110 w 284"/>
                  <a:gd name="T5" fmla="*/ 242 h 258"/>
                  <a:gd name="T6" fmla="*/ 70 w 284"/>
                  <a:gd name="T7" fmla="*/ 194 h 258"/>
                  <a:gd name="T8" fmla="*/ 40 w 284"/>
                  <a:gd name="T9" fmla="*/ 107 h 258"/>
                  <a:gd name="T10" fmla="*/ 20 w 284"/>
                  <a:gd name="T11" fmla="*/ 38 h 258"/>
                  <a:gd name="T12" fmla="*/ 11 w 284"/>
                  <a:gd name="T13" fmla="*/ 6 h 258"/>
                  <a:gd name="T14" fmla="*/ 0 w 284"/>
                  <a:gd name="T15" fmla="*/ 2 h 258"/>
                  <a:gd name="T16" fmla="*/ 0 60000 65536"/>
                  <a:gd name="T17" fmla="*/ 0 60000 65536"/>
                  <a:gd name="T18" fmla="*/ 0 60000 65536"/>
                  <a:gd name="T19" fmla="*/ 0 60000 65536"/>
                  <a:gd name="T20" fmla="*/ 0 60000 65536"/>
                  <a:gd name="T21" fmla="*/ 0 60000 65536"/>
                  <a:gd name="T22" fmla="*/ 0 60000 65536"/>
                  <a:gd name="T23" fmla="*/ 0 60000 65536"/>
                  <a:gd name="T24" fmla="*/ 0 w 284"/>
                  <a:gd name="T25" fmla="*/ 0 h 258"/>
                  <a:gd name="T26" fmla="*/ 284 w 284"/>
                  <a:gd name="T27" fmla="*/ 258 h 2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4" h="258">
                    <a:moveTo>
                      <a:pt x="284" y="258"/>
                    </a:moveTo>
                    <a:cubicBezTo>
                      <a:pt x="252" y="257"/>
                      <a:pt x="220" y="257"/>
                      <a:pt x="191" y="254"/>
                    </a:cubicBezTo>
                    <a:cubicBezTo>
                      <a:pt x="162" y="251"/>
                      <a:pt x="130" y="252"/>
                      <a:pt x="110" y="242"/>
                    </a:cubicBezTo>
                    <a:cubicBezTo>
                      <a:pt x="90" y="232"/>
                      <a:pt x="82" y="216"/>
                      <a:pt x="70" y="194"/>
                    </a:cubicBezTo>
                    <a:cubicBezTo>
                      <a:pt x="58" y="172"/>
                      <a:pt x="48" y="133"/>
                      <a:pt x="40" y="107"/>
                    </a:cubicBezTo>
                    <a:cubicBezTo>
                      <a:pt x="32" y="81"/>
                      <a:pt x="25" y="55"/>
                      <a:pt x="20" y="38"/>
                    </a:cubicBezTo>
                    <a:cubicBezTo>
                      <a:pt x="15" y="21"/>
                      <a:pt x="14" y="12"/>
                      <a:pt x="11" y="6"/>
                    </a:cubicBezTo>
                    <a:cubicBezTo>
                      <a:pt x="8" y="0"/>
                      <a:pt x="2" y="3"/>
                      <a:pt x="0" y="2"/>
                    </a:cubicBezTo>
                  </a:path>
                </a:pathLst>
              </a:custGeom>
              <a:noFill/>
              <a:ln w="12700" cap="flat" cmpd="sng">
                <a:solidFill>
                  <a:srgbClr val="FFFF00"/>
                </a:solidFill>
                <a:prstDash val="solid"/>
                <a:round/>
                <a:headEnd/>
                <a:tailEnd/>
              </a:ln>
            </p:spPr>
            <p:txBody>
              <a:bodyPr wrap="none" lIns="90488" tIns="44450" rIns="90488" bIns="44450" anchor="ctr">
                <a:spAutoFit/>
              </a:bodyPr>
              <a:lstStyle/>
              <a:p>
                <a:endParaRPr lang="en-GB"/>
              </a:p>
            </p:txBody>
          </p:sp>
        </p:grpSp>
        <p:sp>
          <p:nvSpPr>
            <p:cNvPr id="406605" name="Rectangle 26"/>
            <p:cNvSpPr>
              <a:spLocks noChangeArrowheads="1"/>
            </p:cNvSpPr>
            <p:nvPr/>
          </p:nvSpPr>
          <p:spPr bwMode="auto">
            <a:xfrm>
              <a:off x="3733" y="2084"/>
              <a:ext cx="207" cy="229"/>
            </a:xfrm>
            <a:prstGeom prst="rect">
              <a:avLst/>
            </a:prstGeom>
            <a:noFill/>
            <a:ln w="12700">
              <a:noFill/>
              <a:miter lim="800000"/>
              <a:headEnd/>
              <a:tailEnd/>
            </a:ln>
          </p:spPr>
          <p:txBody>
            <a:bodyPr wrap="none" lIns="90488" tIns="44450" rIns="90488" bIns="44450">
              <a:spAutoFit/>
            </a:bodyPr>
            <a:lstStyle/>
            <a:p>
              <a:pPr>
                <a:buClr>
                  <a:schemeClr val="accent1"/>
                </a:buClr>
              </a:pPr>
              <a:r>
                <a:rPr lang="en-GB" sz="1800" b="0">
                  <a:solidFill>
                    <a:srgbClr val="00FFFF"/>
                  </a:solidFill>
                </a:rPr>
                <a:t>f</a:t>
              </a:r>
              <a:r>
                <a:rPr lang="en-GB" sz="1800" b="0" baseline="-25000">
                  <a:solidFill>
                    <a:srgbClr val="00FFFF"/>
                  </a:solidFill>
                </a:rPr>
                <a:t>0</a:t>
              </a:r>
            </a:p>
          </p:txBody>
        </p:sp>
        <p:sp>
          <p:nvSpPr>
            <p:cNvPr id="406606" name="Rectangle 27"/>
            <p:cNvSpPr>
              <a:spLocks noChangeArrowheads="1"/>
            </p:cNvSpPr>
            <p:nvPr/>
          </p:nvSpPr>
          <p:spPr bwMode="auto">
            <a:xfrm>
              <a:off x="3401" y="2092"/>
              <a:ext cx="207" cy="229"/>
            </a:xfrm>
            <a:prstGeom prst="rect">
              <a:avLst/>
            </a:prstGeom>
            <a:noFill/>
            <a:ln w="12700">
              <a:noFill/>
              <a:miter lim="800000"/>
              <a:headEnd/>
              <a:tailEnd/>
            </a:ln>
          </p:spPr>
          <p:txBody>
            <a:bodyPr wrap="none" lIns="90488" tIns="44450" rIns="90488" bIns="44450">
              <a:spAutoFit/>
            </a:bodyPr>
            <a:lstStyle/>
            <a:p>
              <a:pPr>
                <a:buClr>
                  <a:schemeClr val="accent1"/>
                </a:buClr>
              </a:pPr>
              <a:r>
                <a:rPr lang="en-GB" sz="1800" b="0">
                  <a:solidFill>
                    <a:srgbClr val="FFFF00"/>
                  </a:solidFill>
                </a:rPr>
                <a:t>f</a:t>
              </a:r>
              <a:r>
                <a:rPr lang="en-GB" sz="1800" b="0" baseline="-25000">
                  <a:solidFill>
                    <a:srgbClr val="FFFF00"/>
                  </a:solidFill>
                </a:rPr>
                <a:t>1</a:t>
              </a:r>
            </a:p>
          </p:txBody>
        </p:sp>
        <p:sp>
          <p:nvSpPr>
            <p:cNvPr id="406607" name="Rectangle 28"/>
            <p:cNvSpPr>
              <a:spLocks noChangeArrowheads="1"/>
            </p:cNvSpPr>
            <p:nvPr/>
          </p:nvSpPr>
          <p:spPr bwMode="auto">
            <a:xfrm>
              <a:off x="3821" y="1457"/>
              <a:ext cx="383" cy="229"/>
            </a:xfrm>
            <a:prstGeom prst="rect">
              <a:avLst/>
            </a:prstGeom>
            <a:noFill/>
            <a:ln w="12700">
              <a:noFill/>
              <a:miter lim="800000"/>
              <a:headEnd/>
              <a:tailEnd/>
            </a:ln>
          </p:spPr>
          <p:txBody>
            <a:bodyPr wrap="none" lIns="90488" tIns="44450" rIns="90488" bIns="44450">
              <a:spAutoFit/>
            </a:bodyPr>
            <a:lstStyle/>
            <a:p>
              <a:pPr>
                <a:buClr>
                  <a:schemeClr val="accent1"/>
                </a:buClr>
              </a:pPr>
              <a:r>
                <a:rPr lang="en-GB" sz="1800" b="0">
                  <a:solidFill>
                    <a:srgbClr val="00FFFF"/>
                  </a:solidFill>
                </a:rPr>
                <a:t>H</a:t>
              </a:r>
              <a:r>
                <a:rPr lang="en-GB" sz="1800" b="0" baseline="-25000">
                  <a:solidFill>
                    <a:srgbClr val="00FFFF"/>
                  </a:solidFill>
                </a:rPr>
                <a:t>2</a:t>
              </a:r>
              <a:r>
                <a:rPr lang="en-GB" sz="1800" b="0">
                  <a:solidFill>
                    <a:srgbClr val="00FFFF"/>
                  </a:solidFill>
                </a:rPr>
                <a:t>O</a:t>
              </a:r>
            </a:p>
          </p:txBody>
        </p:sp>
        <p:grpSp>
          <p:nvGrpSpPr>
            <p:cNvPr id="406608" name="Group 29"/>
            <p:cNvGrpSpPr>
              <a:grpSpLocks/>
            </p:cNvGrpSpPr>
            <p:nvPr/>
          </p:nvGrpSpPr>
          <p:grpSpPr bwMode="auto">
            <a:xfrm>
              <a:off x="2348" y="1823"/>
              <a:ext cx="384" cy="249"/>
              <a:chOff x="4400" y="2003"/>
              <a:chExt cx="384" cy="249"/>
            </a:xfrm>
          </p:grpSpPr>
          <p:sp>
            <p:nvSpPr>
              <p:cNvPr id="406609" name="Line 30"/>
              <p:cNvSpPr>
                <a:spLocks noChangeShapeType="1"/>
              </p:cNvSpPr>
              <p:nvPr/>
            </p:nvSpPr>
            <p:spPr bwMode="auto">
              <a:xfrm flipH="1" flipV="1">
                <a:off x="4769" y="2198"/>
                <a:ext cx="15" cy="15"/>
              </a:xfrm>
              <a:prstGeom prst="line">
                <a:avLst/>
              </a:prstGeom>
              <a:noFill/>
              <a:ln w="12700">
                <a:solidFill>
                  <a:srgbClr val="FF9900"/>
                </a:solidFill>
                <a:round/>
                <a:headEnd/>
                <a:tailEnd/>
              </a:ln>
            </p:spPr>
            <p:txBody>
              <a:bodyPr wrap="none" anchor="ctr"/>
              <a:lstStyle/>
              <a:p>
                <a:endParaRPr lang="en-GB"/>
              </a:p>
            </p:txBody>
          </p:sp>
          <p:sp>
            <p:nvSpPr>
              <p:cNvPr id="406610" name="Line 31"/>
              <p:cNvSpPr>
                <a:spLocks noChangeShapeType="1"/>
              </p:cNvSpPr>
              <p:nvPr/>
            </p:nvSpPr>
            <p:spPr bwMode="auto">
              <a:xfrm flipH="1">
                <a:off x="4762" y="2202"/>
                <a:ext cx="15" cy="0"/>
              </a:xfrm>
              <a:prstGeom prst="line">
                <a:avLst/>
              </a:prstGeom>
              <a:noFill/>
              <a:ln w="12700">
                <a:solidFill>
                  <a:srgbClr val="FF9900"/>
                </a:solidFill>
                <a:round/>
                <a:headEnd/>
                <a:tailEnd/>
              </a:ln>
            </p:spPr>
            <p:txBody>
              <a:bodyPr wrap="none" anchor="ctr"/>
              <a:lstStyle/>
              <a:p>
                <a:endParaRPr lang="en-GB"/>
              </a:p>
            </p:txBody>
          </p:sp>
          <p:sp>
            <p:nvSpPr>
              <p:cNvPr id="406611" name="Line 32"/>
              <p:cNvSpPr>
                <a:spLocks noChangeShapeType="1"/>
              </p:cNvSpPr>
              <p:nvPr/>
            </p:nvSpPr>
            <p:spPr bwMode="auto">
              <a:xfrm>
                <a:off x="4766" y="2202"/>
                <a:ext cx="0" cy="7"/>
              </a:xfrm>
              <a:prstGeom prst="line">
                <a:avLst/>
              </a:prstGeom>
              <a:noFill/>
              <a:ln w="12700">
                <a:solidFill>
                  <a:srgbClr val="FF9900"/>
                </a:solidFill>
                <a:round/>
                <a:headEnd/>
                <a:tailEnd/>
              </a:ln>
            </p:spPr>
            <p:txBody>
              <a:bodyPr wrap="none" anchor="ctr"/>
              <a:lstStyle/>
              <a:p>
                <a:endParaRPr lang="en-GB"/>
              </a:p>
            </p:txBody>
          </p:sp>
          <p:sp>
            <p:nvSpPr>
              <p:cNvPr id="406612" name="Line 33"/>
              <p:cNvSpPr>
                <a:spLocks noChangeShapeType="1"/>
              </p:cNvSpPr>
              <p:nvPr/>
            </p:nvSpPr>
            <p:spPr bwMode="auto">
              <a:xfrm flipH="1">
                <a:off x="4754" y="2209"/>
                <a:ext cx="16" cy="0"/>
              </a:xfrm>
              <a:prstGeom prst="line">
                <a:avLst/>
              </a:prstGeom>
              <a:noFill/>
              <a:ln w="12700">
                <a:solidFill>
                  <a:srgbClr val="FF9900"/>
                </a:solidFill>
                <a:round/>
                <a:headEnd/>
                <a:tailEnd/>
              </a:ln>
            </p:spPr>
            <p:txBody>
              <a:bodyPr wrap="none" anchor="ctr"/>
              <a:lstStyle/>
              <a:p>
                <a:endParaRPr lang="en-GB"/>
              </a:p>
            </p:txBody>
          </p:sp>
          <p:sp>
            <p:nvSpPr>
              <p:cNvPr id="406613" name="Line 34"/>
              <p:cNvSpPr>
                <a:spLocks noChangeShapeType="1"/>
              </p:cNvSpPr>
              <p:nvPr/>
            </p:nvSpPr>
            <p:spPr bwMode="auto">
              <a:xfrm flipH="1">
                <a:off x="4747" y="2209"/>
                <a:ext cx="15" cy="0"/>
              </a:xfrm>
              <a:prstGeom prst="line">
                <a:avLst/>
              </a:prstGeom>
              <a:noFill/>
              <a:ln w="12700">
                <a:solidFill>
                  <a:srgbClr val="FF9900"/>
                </a:solidFill>
                <a:round/>
                <a:headEnd/>
                <a:tailEnd/>
              </a:ln>
            </p:spPr>
            <p:txBody>
              <a:bodyPr wrap="none" anchor="ctr"/>
              <a:lstStyle/>
              <a:p>
                <a:endParaRPr lang="en-GB"/>
              </a:p>
            </p:txBody>
          </p:sp>
          <p:sp>
            <p:nvSpPr>
              <p:cNvPr id="406614" name="Line 35"/>
              <p:cNvSpPr>
                <a:spLocks noChangeShapeType="1"/>
              </p:cNvSpPr>
              <p:nvPr/>
            </p:nvSpPr>
            <p:spPr bwMode="auto">
              <a:xfrm flipV="1">
                <a:off x="4751" y="2198"/>
                <a:ext cx="0" cy="15"/>
              </a:xfrm>
              <a:prstGeom prst="line">
                <a:avLst/>
              </a:prstGeom>
              <a:noFill/>
              <a:ln w="12700">
                <a:solidFill>
                  <a:srgbClr val="FF9900"/>
                </a:solidFill>
                <a:round/>
                <a:headEnd/>
                <a:tailEnd/>
              </a:ln>
            </p:spPr>
            <p:txBody>
              <a:bodyPr wrap="none" anchor="ctr"/>
              <a:lstStyle/>
              <a:p>
                <a:endParaRPr lang="en-GB"/>
              </a:p>
            </p:txBody>
          </p:sp>
          <p:sp>
            <p:nvSpPr>
              <p:cNvPr id="406615" name="Line 36"/>
              <p:cNvSpPr>
                <a:spLocks noChangeShapeType="1"/>
              </p:cNvSpPr>
              <p:nvPr/>
            </p:nvSpPr>
            <p:spPr bwMode="auto">
              <a:xfrm flipH="1">
                <a:off x="4741" y="2202"/>
                <a:ext cx="14" cy="0"/>
              </a:xfrm>
              <a:prstGeom prst="line">
                <a:avLst/>
              </a:prstGeom>
              <a:noFill/>
              <a:ln w="12700">
                <a:solidFill>
                  <a:srgbClr val="FF9900"/>
                </a:solidFill>
                <a:round/>
                <a:headEnd/>
                <a:tailEnd/>
              </a:ln>
            </p:spPr>
            <p:txBody>
              <a:bodyPr wrap="none" anchor="ctr"/>
              <a:lstStyle/>
              <a:p>
                <a:endParaRPr lang="en-GB"/>
              </a:p>
            </p:txBody>
          </p:sp>
          <p:sp>
            <p:nvSpPr>
              <p:cNvPr id="406616" name="Line 37"/>
              <p:cNvSpPr>
                <a:spLocks noChangeShapeType="1"/>
              </p:cNvSpPr>
              <p:nvPr/>
            </p:nvSpPr>
            <p:spPr bwMode="auto">
              <a:xfrm>
                <a:off x="4745" y="2202"/>
                <a:ext cx="0" cy="7"/>
              </a:xfrm>
              <a:prstGeom prst="line">
                <a:avLst/>
              </a:prstGeom>
              <a:noFill/>
              <a:ln w="12700">
                <a:solidFill>
                  <a:srgbClr val="FF9900"/>
                </a:solidFill>
                <a:round/>
                <a:headEnd/>
                <a:tailEnd/>
              </a:ln>
            </p:spPr>
            <p:txBody>
              <a:bodyPr wrap="none" anchor="ctr"/>
              <a:lstStyle/>
              <a:p>
                <a:endParaRPr lang="en-GB"/>
              </a:p>
            </p:txBody>
          </p:sp>
          <p:sp>
            <p:nvSpPr>
              <p:cNvPr id="406617" name="Line 38"/>
              <p:cNvSpPr>
                <a:spLocks noChangeShapeType="1"/>
              </p:cNvSpPr>
              <p:nvPr/>
            </p:nvSpPr>
            <p:spPr bwMode="auto">
              <a:xfrm flipH="1">
                <a:off x="4734" y="2209"/>
                <a:ext cx="15" cy="0"/>
              </a:xfrm>
              <a:prstGeom prst="line">
                <a:avLst/>
              </a:prstGeom>
              <a:noFill/>
              <a:ln w="12700">
                <a:solidFill>
                  <a:srgbClr val="FF9900"/>
                </a:solidFill>
                <a:round/>
                <a:headEnd/>
                <a:tailEnd/>
              </a:ln>
            </p:spPr>
            <p:txBody>
              <a:bodyPr wrap="none" anchor="ctr"/>
              <a:lstStyle/>
              <a:p>
                <a:endParaRPr lang="en-GB"/>
              </a:p>
            </p:txBody>
          </p:sp>
          <p:sp>
            <p:nvSpPr>
              <p:cNvPr id="406618" name="Line 39"/>
              <p:cNvSpPr>
                <a:spLocks noChangeShapeType="1"/>
              </p:cNvSpPr>
              <p:nvPr/>
            </p:nvSpPr>
            <p:spPr bwMode="auto">
              <a:xfrm flipH="1">
                <a:off x="4726" y="2209"/>
                <a:ext cx="16" cy="0"/>
              </a:xfrm>
              <a:prstGeom prst="line">
                <a:avLst/>
              </a:prstGeom>
              <a:noFill/>
              <a:ln w="12700">
                <a:solidFill>
                  <a:srgbClr val="FF9900"/>
                </a:solidFill>
                <a:round/>
                <a:headEnd/>
                <a:tailEnd/>
              </a:ln>
            </p:spPr>
            <p:txBody>
              <a:bodyPr wrap="none" anchor="ctr"/>
              <a:lstStyle/>
              <a:p>
                <a:endParaRPr lang="en-GB"/>
              </a:p>
            </p:txBody>
          </p:sp>
          <p:sp>
            <p:nvSpPr>
              <p:cNvPr id="406619" name="Line 40"/>
              <p:cNvSpPr>
                <a:spLocks noChangeShapeType="1"/>
              </p:cNvSpPr>
              <p:nvPr/>
            </p:nvSpPr>
            <p:spPr bwMode="auto">
              <a:xfrm flipV="1">
                <a:off x="4730" y="2198"/>
                <a:ext cx="0" cy="15"/>
              </a:xfrm>
              <a:prstGeom prst="line">
                <a:avLst/>
              </a:prstGeom>
              <a:noFill/>
              <a:ln w="12700">
                <a:solidFill>
                  <a:srgbClr val="FF9900"/>
                </a:solidFill>
                <a:round/>
                <a:headEnd/>
                <a:tailEnd/>
              </a:ln>
            </p:spPr>
            <p:txBody>
              <a:bodyPr wrap="none" anchor="ctr"/>
              <a:lstStyle/>
              <a:p>
                <a:endParaRPr lang="en-GB"/>
              </a:p>
            </p:txBody>
          </p:sp>
          <p:sp>
            <p:nvSpPr>
              <p:cNvPr id="406620" name="Line 41"/>
              <p:cNvSpPr>
                <a:spLocks noChangeShapeType="1"/>
              </p:cNvSpPr>
              <p:nvPr/>
            </p:nvSpPr>
            <p:spPr bwMode="auto">
              <a:xfrm flipH="1">
                <a:off x="4719" y="2202"/>
                <a:ext cx="15" cy="0"/>
              </a:xfrm>
              <a:prstGeom prst="line">
                <a:avLst/>
              </a:prstGeom>
              <a:noFill/>
              <a:ln w="12700">
                <a:solidFill>
                  <a:srgbClr val="FF9900"/>
                </a:solidFill>
                <a:round/>
                <a:headEnd/>
                <a:tailEnd/>
              </a:ln>
            </p:spPr>
            <p:txBody>
              <a:bodyPr wrap="none" anchor="ctr"/>
              <a:lstStyle/>
              <a:p>
                <a:endParaRPr lang="en-GB"/>
              </a:p>
            </p:txBody>
          </p:sp>
          <p:sp>
            <p:nvSpPr>
              <p:cNvPr id="406621" name="Line 42"/>
              <p:cNvSpPr>
                <a:spLocks noChangeShapeType="1"/>
              </p:cNvSpPr>
              <p:nvPr/>
            </p:nvSpPr>
            <p:spPr bwMode="auto">
              <a:xfrm flipH="1">
                <a:off x="4712" y="2202"/>
                <a:ext cx="15" cy="0"/>
              </a:xfrm>
              <a:prstGeom prst="line">
                <a:avLst/>
              </a:prstGeom>
              <a:noFill/>
              <a:ln w="12700">
                <a:solidFill>
                  <a:srgbClr val="FF9900"/>
                </a:solidFill>
                <a:round/>
                <a:headEnd/>
                <a:tailEnd/>
              </a:ln>
            </p:spPr>
            <p:txBody>
              <a:bodyPr wrap="none" anchor="ctr"/>
              <a:lstStyle/>
              <a:p>
                <a:endParaRPr lang="en-GB"/>
              </a:p>
            </p:txBody>
          </p:sp>
          <p:sp>
            <p:nvSpPr>
              <p:cNvPr id="406622" name="Line 43"/>
              <p:cNvSpPr>
                <a:spLocks noChangeShapeType="1"/>
              </p:cNvSpPr>
              <p:nvPr/>
            </p:nvSpPr>
            <p:spPr bwMode="auto">
              <a:xfrm>
                <a:off x="4716" y="2202"/>
                <a:ext cx="0" cy="7"/>
              </a:xfrm>
              <a:prstGeom prst="line">
                <a:avLst/>
              </a:prstGeom>
              <a:noFill/>
              <a:ln w="12700">
                <a:solidFill>
                  <a:srgbClr val="FF9900"/>
                </a:solidFill>
                <a:round/>
                <a:headEnd/>
                <a:tailEnd/>
              </a:ln>
            </p:spPr>
            <p:txBody>
              <a:bodyPr wrap="none" anchor="ctr"/>
              <a:lstStyle/>
              <a:p>
                <a:endParaRPr lang="en-GB"/>
              </a:p>
            </p:txBody>
          </p:sp>
          <p:sp>
            <p:nvSpPr>
              <p:cNvPr id="406623" name="Line 44"/>
              <p:cNvSpPr>
                <a:spLocks noChangeShapeType="1"/>
              </p:cNvSpPr>
              <p:nvPr/>
            </p:nvSpPr>
            <p:spPr bwMode="auto">
              <a:xfrm flipH="1">
                <a:off x="4704" y="2209"/>
                <a:ext cx="16" cy="0"/>
              </a:xfrm>
              <a:prstGeom prst="line">
                <a:avLst/>
              </a:prstGeom>
              <a:noFill/>
              <a:ln w="12700">
                <a:solidFill>
                  <a:srgbClr val="FF9900"/>
                </a:solidFill>
                <a:round/>
                <a:headEnd/>
                <a:tailEnd/>
              </a:ln>
            </p:spPr>
            <p:txBody>
              <a:bodyPr wrap="none" anchor="ctr"/>
              <a:lstStyle/>
              <a:p>
                <a:endParaRPr lang="en-GB"/>
              </a:p>
            </p:txBody>
          </p:sp>
          <p:sp>
            <p:nvSpPr>
              <p:cNvPr id="406624" name="Line 45"/>
              <p:cNvSpPr>
                <a:spLocks noChangeShapeType="1"/>
              </p:cNvSpPr>
              <p:nvPr/>
            </p:nvSpPr>
            <p:spPr bwMode="auto">
              <a:xfrm>
                <a:off x="4708" y="2209"/>
                <a:ext cx="0" cy="7"/>
              </a:xfrm>
              <a:prstGeom prst="line">
                <a:avLst/>
              </a:prstGeom>
              <a:noFill/>
              <a:ln w="12700">
                <a:solidFill>
                  <a:srgbClr val="FF9900"/>
                </a:solidFill>
                <a:round/>
                <a:headEnd/>
                <a:tailEnd/>
              </a:ln>
            </p:spPr>
            <p:txBody>
              <a:bodyPr wrap="none" anchor="ctr"/>
              <a:lstStyle/>
              <a:p>
                <a:endParaRPr lang="en-GB"/>
              </a:p>
            </p:txBody>
          </p:sp>
          <p:sp>
            <p:nvSpPr>
              <p:cNvPr id="406625" name="Line 46"/>
              <p:cNvSpPr>
                <a:spLocks noChangeShapeType="1"/>
              </p:cNvSpPr>
              <p:nvPr/>
            </p:nvSpPr>
            <p:spPr bwMode="auto">
              <a:xfrm flipV="1">
                <a:off x="4708" y="2205"/>
                <a:ext cx="0" cy="15"/>
              </a:xfrm>
              <a:prstGeom prst="line">
                <a:avLst/>
              </a:prstGeom>
              <a:noFill/>
              <a:ln w="12700">
                <a:solidFill>
                  <a:srgbClr val="FF9900"/>
                </a:solidFill>
                <a:round/>
                <a:headEnd/>
                <a:tailEnd/>
              </a:ln>
            </p:spPr>
            <p:txBody>
              <a:bodyPr wrap="none" anchor="ctr"/>
              <a:lstStyle/>
              <a:p>
                <a:endParaRPr lang="en-GB"/>
              </a:p>
            </p:txBody>
          </p:sp>
          <p:sp>
            <p:nvSpPr>
              <p:cNvPr id="406626" name="Line 47"/>
              <p:cNvSpPr>
                <a:spLocks noChangeShapeType="1"/>
              </p:cNvSpPr>
              <p:nvPr/>
            </p:nvSpPr>
            <p:spPr bwMode="auto">
              <a:xfrm flipH="1">
                <a:off x="4698" y="2209"/>
                <a:ext cx="14" cy="0"/>
              </a:xfrm>
              <a:prstGeom prst="line">
                <a:avLst/>
              </a:prstGeom>
              <a:noFill/>
              <a:ln w="12700">
                <a:solidFill>
                  <a:srgbClr val="FF9900"/>
                </a:solidFill>
                <a:round/>
                <a:headEnd/>
                <a:tailEnd/>
              </a:ln>
            </p:spPr>
            <p:txBody>
              <a:bodyPr wrap="none" anchor="ctr"/>
              <a:lstStyle/>
              <a:p>
                <a:endParaRPr lang="en-GB"/>
              </a:p>
            </p:txBody>
          </p:sp>
          <p:sp>
            <p:nvSpPr>
              <p:cNvPr id="406627" name="Line 48"/>
              <p:cNvSpPr>
                <a:spLocks noChangeShapeType="1"/>
              </p:cNvSpPr>
              <p:nvPr/>
            </p:nvSpPr>
            <p:spPr bwMode="auto">
              <a:xfrm flipV="1">
                <a:off x="4702" y="2198"/>
                <a:ext cx="0" cy="15"/>
              </a:xfrm>
              <a:prstGeom prst="line">
                <a:avLst/>
              </a:prstGeom>
              <a:noFill/>
              <a:ln w="12700">
                <a:solidFill>
                  <a:srgbClr val="FF9900"/>
                </a:solidFill>
                <a:round/>
                <a:headEnd/>
                <a:tailEnd/>
              </a:ln>
            </p:spPr>
            <p:txBody>
              <a:bodyPr wrap="none" anchor="ctr"/>
              <a:lstStyle/>
              <a:p>
                <a:endParaRPr lang="en-GB"/>
              </a:p>
            </p:txBody>
          </p:sp>
          <p:sp>
            <p:nvSpPr>
              <p:cNvPr id="406628" name="Line 49"/>
              <p:cNvSpPr>
                <a:spLocks noChangeShapeType="1"/>
              </p:cNvSpPr>
              <p:nvPr/>
            </p:nvSpPr>
            <p:spPr bwMode="auto">
              <a:xfrm flipH="1">
                <a:off x="4690" y="2202"/>
                <a:ext cx="16" cy="0"/>
              </a:xfrm>
              <a:prstGeom prst="line">
                <a:avLst/>
              </a:prstGeom>
              <a:noFill/>
              <a:ln w="12700">
                <a:solidFill>
                  <a:srgbClr val="FF9900"/>
                </a:solidFill>
                <a:round/>
                <a:headEnd/>
                <a:tailEnd/>
              </a:ln>
            </p:spPr>
            <p:txBody>
              <a:bodyPr wrap="none" anchor="ctr"/>
              <a:lstStyle/>
              <a:p>
                <a:endParaRPr lang="en-GB"/>
              </a:p>
            </p:txBody>
          </p:sp>
          <p:sp>
            <p:nvSpPr>
              <p:cNvPr id="406629" name="Line 50"/>
              <p:cNvSpPr>
                <a:spLocks noChangeShapeType="1"/>
              </p:cNvSpPr>
              <p:nvPr/>
            </p:nvSpPr>
            <p:spPr bwMode="auto">
              <a:xfrm>
                <a:off x="4698" y="2202"/>
                <a:ext cx="0" cy="0"/>
              </a:xfrm>
              <a:prstGeom prst="line">
                <a:avLst/>
              </a:prstGeom>
              <a:noFill/>
              <a:ln w="12700">
                <a:solidFill>
                  <a:srgbClr val="FF9900"/>
                </a:solidFill>
                <a:round/>
                <a:headEnd/>
                <a:tailEnd/>
              </a:ln>
            </p:spPr>
            <p:txBody>
              <a:bodyPr wrap="none" anchor="ctr"/>
              <a:lstStyle/>
              <a:p>
                <a:endParaRPr lang="en-GB"/>
              </a:p>
            </p:txBody>
          </p:sp>
          <p:sp>
            <p:nvSpPr>
              <p:cNvPr id="406630" name="Line 51"/>
              <p:cNvSpPr>
                <a:spLocks noChangeShapeType="1"/>
              </p:cNvSpPr>
              <p:nvPr/>
            </p:nvSpPr>
            <p:spPr bwMode="auto">
              <a:xfrm flipH="1">
                <a:off x="4690" y="2202"/>
                <a:ext cx="16" cy="0"/>
              </a:xfrm>
              <a:prstGeom prst="line">
                <a:avLst/>
              </a:prstGeom>
              <a:noFill/>
              <a:ln w="12700">
                <a:solidFill>
                  <a:srgbClr val="FF9900"/>
                </a:solidFill>
                <a:round/>
                <a:headEnd/>
                <a:tailEnd/>
              </a:ln>
            </p:spPr>
            <p:txBody>
              <a:bodyPr wrap="none" anchor="ctr"/>
              <a:lstStyle/>
              <a:p>
                <a:endParaRPr lang="en-GB"/>
              </a:p>
            </p:txBody>
          </p:sp>
          <p:sp>
            <p:nvSpPr>
              <p:cNvPr id="406631" name="Line 52"/>
              <p:cNvSpPr>
                <a:spLocks noChangeShapeType="1"/>
              </p:cNvSpPr>
              <p:nvPr/>
            </p:nvSpPr>
            <p:spPr bwMode="auto">
              <a:xfrm flipH="1">
                <a:off x="4683" y="2202"/>
                <a:ext cx="15" cy="7"/>
              </a:xfrm>
              <a:prstGeom prst="line">
                <a:avLst/>
              </a:prstGeom>
              <a:noFill/>
              <a:ln w="12700">
                <a:solidFill>
                  <a:srgbClr val="FF9900"/>
                </a:solidFill>
                <a:round/>
                <a:headEnd/>
                <a:tailEnd/>
              </a:ln>
            </p:spPr>
            <p:txBody>
              <a:bodyPr wrap="none" anchor="ctr"/>
              <a:lstStyle/>
              <a:p>
                <a:endParaRPr lang="en-GB"/>
              </a:p>
            </p:txBody>
          </p:sp>
          <p:sp>
            <p:nvSpPr>
              <p:cNvPr id="406632" name="Line 53"/>
              <p:cNvSpPr>
                <a:spLocks noChangeShapeType="1"/>
              </p:cNvSpPr>
              <p:nvPr/>
            </p:nvSpPr>
            <p:spPr bwMode="auto">
              <a:xfrm>
                <a:off x="4687" y="2209"/>
                <a:ext cx="0" cy="7"/>
              </a:xfrm>
              <a:prstGeom prst="line">
                <a:avLst/>
              </a:prstGeom>
              <a:noFill/>
              <a:ln w="12700">
                <a:solidFill>
                  <a:srgbClr val="FF9900"/>
                </a:solidFill>
                <a:round/>
                <a:headEnd/>
                <a:tailEnd/>
              </a:ln>
            </p:spPr>
            <p:txBody>
              <a:bodyPr wrap="none" anchor="ctr"/>
              <a:lstStyle/>
              <a:p>
                <a:endParaRPr lang="en-GB"/>
              </a:p>
            </p:txBody>
          </p:sp>
          <p:sp>
            <p:nvSpPr>
              <p:cNvPr id="406633" name="Line 54"/>
              <p:cNvSpPr>
                <a:spLocks noChangeShapeType="1"/>
              </p:cNvSpPr>
              <p:nvPr/>
            </p:nvSpPr>
            <p:spPr bwMode="auto">
              <a:xfrm flipH="1">
                <a:off x="4677" y="2216"/>
                <a:ext cx="14" cy="0"/>
              </a:xfrm>
              <a:prstGeom prst="line">
                <a:avLst/>
              </a:prstGeom>
              <a:noFill/>
              <a:ln w="12700">
                <a:solidFill>
                  <a:srgbClr val="FF9900"/>
                </a:solidFill>
                <a:round/>
                <a:headEnd/>
                <a:tailEnd/>
              </a:ln>
            </p:spPr>
            <p:txBody>
              <a:bodyPr wrap="none" anchor="ctr"/>
              <a:lstStyle/>
              <a:p>
                <a:endParaRPr lang="en-GB"/>
              </a:p>
            </p:txBody>
          </p:sp>
          <p:sp>
            <p:nvSpPr>
              <p:cNvPr id="406634" name="Line 55"/>
              <p:cNvSpPr>
                <a:spLocks noChangeShapeType="1"/>
              </p:cNvSpPr>
              <p:nvPr/>
            </p:nvSpPr>
            <p:spPr bwMode="auto">
              <a:xfrm flipV="1">
                <a:off x="4681" y="2205"/>
                <a:ext cx="0" cy="15"/>
              </a:xfrm>
              <a:prstGeom prst="line">
                <a:avLst/>
              </a:prstGeom>
              <a:noFill/>
              <a:ln w="12700">
                <a:solidFill>
                  <a:srgbClr val="FF9900"/>
                </a:solidFill>
                <a:round/>
                <a:headEnd/>
                <a:tailEnd/>
              </a:ln>
            </p:spPr>
            <p:txBody>
              <a:bodyPr wrap="none" anchor="ctr"/>
              <a:lstStyle/>
              <a:p>
                <a:endParaRPr lang="en-GB"/>
              </a:p>
            </p:txBody>
          </p:sp>
          <p:sp>
            <p:nvSpPr>
              <p:cNvPr id="406635" name="Line 56"/>
              <p:cNvSpPr>
                <a:spLocks noChangeShapeType="1"/>
              </p:cNvSpPr>
              <p:nvPr/>
            </p:nvSpPr>
            <p:spPr bwMode="auto">
              <a:xfrm flipV="1">
                <a:off x="4681" y="2198"/>
                <a:ext cx="0" cy="15"/>
              </a:xfrm>
              <a:prstGeom prst="line">
                <a:avLst/>
              </a:prstGeom>
              <a:noFill/>
              <a:ln w="12700">
                <a:solidFill>
                  <a:srgbClr val="FF9900"/>
                </a:solidFill>
                <a:round/>
                <a:headEnd/>
                <a:tailEnd/>
              </a:ln>
            </p:spPr>
            <p:txBody>
              <a:bodyPr wrap="none" anchor="ctr"/>
              <a:lstStyle/>
              <a:p>
                <a:endParaRPr lang="en-GB"/>
              </a:p>
            </p:txBody>
          </p:sp>
          <p:sp>
            <p:nvSpPr>
              <p:cNvPr id="406636" name="Line 57"/>
              <p:cNvSpPr>
                <a:spLocks noChangeShapeType="1"/>
              </p:cNvSpPr>
              <p:nvPr/>
            </p:nvSpPr>
            <p:spPr bwMode="auto">
              <a:xfrm flipH="1">
                <a:off x="4669" y="2202"/>
                <a:ext cx="16" cy="0"/>
              </a:xfrm>
              <a:prstGeom prst="line">
                <a:avLst/>
              </a:prstGeom>
              <a:noFill/>
              <a:ln w="12700">
                <a:solidFill>
                  <a:srgbClr val="FF9900"/>
                </a:solidFill>
                <a:round/>
                <a:headEnd/>
                <a:tailEnd/>
              </a:ln>
            </p:spPr>
            <p:txBody>
              <a:bodyPr wrap="none" anchor="ctr"/>
              <a:lstStyle/>
              <a:p>
                <a:endParaRPr lang="en-GB"/>
              </a:p>
            </p:txBody>
          </p:sp>
          <p:sp>
            <p:nvSpPr>
              <p:cNvPr id="406637" name="Line 58"/>
              <p:cNvSpPr>
                <a:spLocks noChangeShapeType="1"/>
              </p:cNvSpPr>
              <p:nvPr/>
            </p:nvSpPr>
            <p:spPr bwMode="auto">
              <a:xfrm flipV="1">
                <a:off x="4673" y="2189"/>
                <a:ext cx="0" cy="17"/>
              </a:xfrm>
              <a:prstGeom prst="line">
                <a:avLst/>
              </a:prstGeom>
              <a:noFill/>
              <a:ln w="12700">
                <a:solidFill>
                  <a:srgbClr val="FF9900"/>
                </a:solidFill>
                <a:round/>
                <a:headEnd/>
                <a:tailEnd/>
              </a:ln>
            </p:spPr>
            <p:txBody>
              <a:bodyPr wrap="none" anchor="ctr"/>
              <a:lstStyle/>
              <a:p>
                <a:endParaRPr lang="en-GB"/>
              </a:p>
            </p:txBody>
          </p:sp>
          <p:sp>
            <p:nvSpPr>
              <p:cNvPr id="406638" name="Line 59"/>
              <p:cNvSpPr>
                <a:spLocks noChangeShapeType="1"/>
              </p:cNvSpPr>
              <p:nvPr/>
            </p:nvSpPr>
            <p:spPr bwMode="auto">
              <a:xfrm>
                <a:off x="4673" y="2197"/>
                <a:ext cx="0" cy="1"/>
              </a:xfrm>
              <a:prstGeom prst="line">
                <a:avLst/>
              </a:prstGeom>
              <a:noFill/>
              <a:ln w="12700">
                <a:solidFill>
                  <a:srgbClr val="FF9900"/>
                </a:solidFill>
                <a:round/>
                <a:headEnd/>
                <a:tailEnd/>
              </a:ln>
            </p:spPr>
            <p:txBody>
              <a:bodyPr wrap="none" anchor="ctr"/>
              <a:lstStyle/>
              <a:p>
                <a:endParaRPr lang="en-GB"/>
              </a:p>
            </p:txBody>
          </p:sp>
          <p:sp>
            <p:nvSpPr>
              <p:cNvPr id="406639" name="Line 60"/>
              <p:cNvSpPr>
                <a:spLocks noChangeShapeType="1"/>
              </p:cNvSpPr>
              <p:nvPr/>
            </p:nvSpPr>
            <p:spPr bwMode="auto">
              <a:xfrm flipH="1">
                <a:off x="4662" y="2202"/>
                <a:ext cx="15" cy="0"/>
              </a:xfrm>
              <a:prstGeom prst="line">
                <a:avLst/>
              </a:prstGeom>
              <a:noFill/>
              <a:ln w="12700">
                <a:solidFill>
                  <a:srgbClr val="FF9900"/>
                </a:solidFill>
                <a:round/>
                <a:headEnd/>
                <a:tailEnd/>
              </a:ln>
            </p:spPr>
            <p:txBody>
              <a:bodyPr wrap="none" anchor="ctr"/>
              <a:lstStyle/>
              <a:p>
                <a:endParaRPr lang="en-GB"/>
              </a:p>
            </p:txBody>
          </p:sp>
          <p:sp>
            <p:nvSpPr>
              <p:cNvPr id="406640" name="Line 61"/>
              <p:cNvSpPr>
                <a:spLocks noChangeShapeType="1"/>
              </p:cNvSpPr>
              <p:nvPr/>
            </p:nvSpPr>
            <p:spPr bwMode="auto">
              <a:xfrm>
                <a:off x="4666" y="2202"/>
                <a:ext cx="0" cy="7"/>
              </a:xfrm>
              <a:prstGeom prst="line">
                <a:avLst/>
              </a:prstGeom>
              <a:noFill/>
              <a:ln w="12700">
                <a:solidFill>
                  <a:srgbClr val="FF9900"/>
                </a:solidFill>
                <a:round/>
                <a:headEnd/>
                <a:tailEnd/>
              </a:ln>
            </p:spPr>
            <p:txBody>
              <a:bodyPr wrap="none" anchor="ctr"/>
              <a:lstStyle/>
              <a:p>
                <a:endParaRPr lang="en-GB"/>
              </a:p>
            </p:txBody>
          </p:sp>
          <p:sp>
            <p:nvSpPr>
              <p:cNvPr id="406641" name="Line 62"/>
              <p:cNvSpPr>
                <a:spLocks noChangeShapeType="1"/>
              </p:cNvSpPr>
              <p:nvPr/>
            </p:nvSpPr>
            <p:spPr bwMode="auto">
              <a:xfrm>
                <a:off x="4666" y="2209"/>
                <a:ext cx="0" cy="7"/>
              </a:xfrm>
              <a:prstGeom prst="line">
                <a:avLst/>
              </a:prstGeom>
              <a:noFill/>
              <a:ln w="12700">
                <a:solidFill>
                  <a:srgbClr val="FF9900"/>
                </a:solidFill>
                <a:round/>
                <a:headEnd/>
                <a:tailEnd/>
              </a:ln>
            </p:spPr>
            <p:txBody>
              <a:bodyPr wrap="none" anchor="ctr"/>
              <a:lstStyle/>
              <a:p>
                <a:endParaRPr lang="en-GB"/>
              </a:p>
            </p:txBody>
          </p:sp>
          <p:sp>
            <p:nvSpPr>
              <p:cNvPr id="406642" name="Line 63"/>
              <p:cNvSpPr>
                <a:spLocks noChangeShapeType="1"/>
              </p:cNvSpPr>
              <p:nvPr/>
            </p:nvSpPr>
            <p:spPr bwMode="auto">
              <a:xfrm flipH="1">
                <a:off x="4655" y="2216"/>
                <a:ext cx="15" cy="0"/>
              </a:xfrm>
              <a:prstGeom prst="line">
                <a:avLst/>
              </a:prstGeom>
              <a:noFill/>
              <a:ln w="12700">
                <a:solidFill>
                  <a:srgbClr val="FF9900"/>
                </a:solidFill>
                <a:round/>
                <a:headEnd/>
                <a:tailEnd/>
              </a:ln>
            </p:spPr>
            <p:txBody>
              <a:bodyPr wrap="none" anchor="ctr"/>
              <a:lstStyle/>
              <a:p>
                <a:endParaRPr lang="en-GB"/>
              </a:p>
            </p:txBody>
          </p:sp>
          <p:sp>
            <p:nvSpPr>
              <p:cNvPr id="406643" name="Line 64"/>
              <p:cNvSpPr>
                <a:spLocks noChangeShapeType="1"/>
              </p:cNvSpPr>
              <p:nvPr/>
            </p:nvSpPr>
            <p:spPr bwMode="auto">
              <a:xfrm flipH="1" flipV="1">
                <a:off x="4647" y="2205"/>
                <a:ext cx="16" cy="15"/>
              </a:xfrm>
              <a:prstGeom prst="line">
                <a:avLst/>
              </a:prstGeom>
              <a:noFill/>
              <a:ln w="12700">
                <a:solidFill>
                  <a:srgbClr val="FF9900"/>
                </a:solidFill>
                <a:round/>
                <a:headEnd/>
                <a:tailEnd/>
              </a:ln>
            </p:spPr>
            <p:txBody>
              <a:bodyPr wrap="none" anchor="ctr"/>
              <a:lstStyle/>
              <a:p>
                <a:endParaRPr lang="en-GB"/>
              </a:p>
            </p:txBody>
          </p:sp>
          <p:sp>
            <p:nvSpPr>
              <p:cNvPr id="406644" name="Line 65"/>
              <p:cNvSpPr>
                <a:spLocks noChangeShapeType="1"/>
              </p:cNvSpPr>
              <p:nvPr/>
            </p:nvSpPr>
            <p:spPr bwMode="auto">
              <a:xfrm flipV="1">
                <a:off x="4651" y="2198"/>
                <a:ext cx="0" cy="15"/>
              </a:xfrm>
              <a:prstGeom prst="line">
                <a:avLst/>
              </a:prstGeom>
              <a:noFill/>
              <a:ln w="12700">
                <a:solidFill>
                  <a:srgbClr val="FF9900"/>
                </a:solidFill>
                <a:round/>
                <a:headEnd/>
                <a:tailEnd/>
              </a:ln>
            </p:spPr>
            <p:txBody>
              <a:bodyPr wrap="none" anchor="ctr"/>
              <a:lstStyle/>
              <a:p>
                <a:endParaRPr lang="en-GB"/>
              </a:p>
            </p:txBody>
          </p:sp>
          <p:sp>
            <p:nvSpPr>
              <p:cNvPr id="406645" name="Line 66"/>
              <p:cNvSpPr>
                <a:spLocks noChangeShapeType="1"/>
              </p:cNvSpPr>
              <p:nvPr/>
            </p:nvSpPr>
            <p:spPr bwMode="auto">
              <a:xfrm flipV="1">
                <a:off x="4651" y="2189"/>
                <a:ext cx="0" cy="17"/>
              </a:xfrm>
              <a:prstGeom prst="line">
                <a:avLst/>
              </a:prstGeom>
              <a:noFill/>
              <a:ln w="12700">
                <a:solidFill>
                  <a:srgbClr val="FF9900"/>
                </a:solidFill>
                <a:round/>
                <a:headEnd/>
                <a:tailEnd/>
              </a:ln>
            </p:spPr>
            <p:txBody>
              <a:bodyPr wrap="none" anchor="ctr"/>
              <a:lstStyle/>
              <a:p>
                <a:endParaRPr lang="en-GB"/>
              </a:p>
            </p:txBody>
          </p:sp>
          <p:sp>
            <p:nvSpPr>
              <p:cNvPr id="406646" name="Line 67"/>
              <p:cNvSpPr>
                <a:spLocks noChangeShapeType="1"/>
              </p:cNvSpPr>
              <p:nvPr/>
            </p:nvSpPr>
            <p:spPr bwMode="auto">
              <a:xfrm flipH="1">
                <a:off x="4640" y="2193"/>
                <a:ext cx="15" cy="0"/>
              </a:xfrm>
              <a:prstGeom prst="line">
                <a:avLst/>
              </a:prstGeom>
              <a:noFill/>
              <a:ln w="12700">
                <a:solidFill>
                  <a:srgbClr val="FF9900"/>
                </a:solidFill>
                <a:round/>
                <a:headEnd/>
                <a:tailEnd/>
              </a:ln>
            </p:spPr>
            <p:txBody>
              <a:bodyPr wrap="none" anchor="ctr"/>
              <a:lstStyle/>
              <a:p>
                <a:endParaRPr lang="en-GB"/>
              </a:p>
            </p:txBody>
          </p:sp>
          <p:sp>
            <p:nvSpPr>
              <p:cNvPr id="406647" name="Line 68"/>
              <p:cNvSpPr>
                <a:spLocks noChangeShapeType="1"/>
              </p:cNvSpPr>
              <p:nvPr/>
            </p:nvSpPr>
            <p:spPr bwMode="auto">
              <a:xfrm>
                <a:off x="4644" y="2197"/>
                <a:ext cx="0" cy="1"/>
              </a:xfrm>
              <a:prstGeom prst="line">
                <a:avLst/>
              </a:prstGeom>
              <a:noFill/>
              <a:ln w="12700">
                <a:solidFill>
                  <a:srgbClr val="FF9900"/>
                </a:solidFill>
                <a:round/>
                <a:headEnd/>
                <a:tailEnd/>
              </a:ln>
            </p:spPr>
            <p:txBody>
              <a:bodyPr wrap="none" anchor="ctr"/>
              <a:lstStyle/>
              <a:p>
                <a:endParaRPr lang="en-GB"/>
              </a:p>
            </p:txBody>
          </p:sp>
          <p:sp>
            <p:nvSpPr>
              <p:cNvPr id="406648" name="Line 69"/>
              <p:cNvSpPr>
                <a:spLocks noChangeShapeType="1"/>
              </p:cNvSpPr>
              <p:nvPr/>
            </p:nvSpPr>
            <p:spPr bwMode="auto">
              <a:xfrm>
                <a:off x="4644" y="2202"/>
                <a:ext cx="0" cy="7"/>
              </a:xfrm>
              <a:prstGeom prst="line">
                <a:avLst/>
              </a:prstGeom>
              <a:noFill/>
              <a:ln w="12700">
                <a:solidFill>
                  <a:srgbClr val="FF9900"/>
                </a:solidFill>
                <a:round/>
                <a:headEnd/>
                <a:tailEnd/>
              </a:ln>
            </p:spPr>
            <p:txBody>
              <a:bodyPr wrap="none" anchor="ctr"/>
              <a:lstStyle/>
              <a:p>
                <a:endParaRPr lang="en-GB"/>
              </a:p>
            </p:txBody>
          </p:sp>
          <p:sp>
            <p:nvSpPr>
              <p:cNvPr id="406649" name="Line 70"/>
              <p:cNvSpPr>
                <a:spLocks noChangeShapeType="1"/>
              </p:cNvSpPr>
              <p:nvPr/>
            </p:nvSpPr>
            <p:spPr bwMode="auto">
              <a:xfrm flipH="1">
                <a:off x="4633" y="2209"/>
                <a:ext cx="15" cy="0"/>
              </a:xfrm>
              <a:prstGeom prst="line">
                <a:avLst/>
              </a:prstGeom>
              <a:noFill/>
              <a:ln w="12700">
                <a:solidFill>
                  <a:srgbClr val="FF9900"/>
                </a:solidFill>
                <a:round/>
                <a:headEnd/>
                <a:tailEnd/>
              </a:ln>
            </p:spPr>
            <p:txBody>
              <a:bodyPr wrap="none" anchor="ctr"/>
              <a:lstStyle/>
              <a:p>
                <a:endParaRPr lang="en-GB"/>
              </a:p>
            </p:txBody>
          </p:sp>
          <p:sp>
            <p:nvSpPr>
              <p:cNvPr id="406650" name="Line 71"/>
              <p:cNvSpPr>
                <a:spLocks noChangeShapeType="1"/>
              </p:cNvSpPr>
              <p:nvPr/>
            </p:nvSpPr>
            <p:spPr bwMode="auto">
              <a:xfrm>
                <a:off x="4637" y="2209"/>
                <a:ext cx="0" cy="7"/>
              </a:xfrm>
              <a:prstGeom prst="line">
                <a:avLst/>
              </a:prstGeom>
              <a:noFill/>
              <a:ln w="12700">
                <a:solidFill>
                  <a:srgbClr val="FF9900"/>
                </a:solidFill>
                <a:round/>
                <a:headEnd/>
                <a:tailEnd/>
              </a:ln>
            </p:spPr>
            <p:txBody>
              <a:bodyPr wrap="none" anchor="ctr"/>
              <a:lstStyle/>
              <a:p>
                <a:endParaRPr lang="en-GB"/>
              </a:p>
            </p:txBody>
          </p:sp>
          <p:sp>
            <p:nvSpPr>
              <p:cNvPr id="406651" name="Line 72"/>
              <p:cNvSpPr>
                <a:spLocks noChangeShapeType="1"/>
              </p:cNvSpPr>
              <p:nvPr/>
            </p:nvSpPr>
            <p:spPr bwMode="auto">
              <a:xfrm>
                <a:off x="4637" y="2220"/>
                <a:ext cx="0" cy="1"/>
              </a:xfrm>
              <a:prstGeom prst="line">
                <a:avLst/>
              </a:prstGeom>
              <a:noFill/>
              <a:ln w="12700">
                <a:solidFill>
                  <a:srgbClr val="FF9900"/>
                </a:solidFill>
                <a:round/>
                <a:headEnd/>
                <a:tailEnd/>
              </a:ln>
            </p:spPr>
            <p:txBody>
              <a:bodyPr wrap="none" anchor="ctr"/>
              <a:lstStyle/>
              <a:p>
                <a:endParaRPr lang="en-GB"/>
              </a:p>
            </p:txBody>
          </p:sp>
          <p:sp>
            <p:nvSpPr>
              <p:cNvPr id="406652" name="Line 73"/>
              <p:cNvSpPr>
                <a:spLocks noChangeShapeType="1"/>
              </p:cNvSpPr>
              <p:nvPr/>
            </p:nvSpPr>
            <p:spPr bwMode="auto">
              <a:xfrm flipH="1">
                <a:off x="4626" y="2225"/>
                <a:ext cx="15" cy="0"/>
              </a:xfrm>
              <a:prstGeom prst="line">
                <a:avLst/>
              </a:prstGeom>
              <a:noFill/>
              <a:ln w="12700">
                <a:solidFill>
                  <a:srgbClr val="FF9900"/>
                </a:solidFill>
                <a:round/>
                <a:headEnd/>
                <a:tailEnd/>
              </a:ln>
            </p:spPr>
            <p:txBody>
              <a:bodyPr wrap="none" anchor="ctr"/>
              <a:lstStyle/>
              <a:p>
                <a:endParaRPr lang="en-GB"/>
              </a:p>
            </p:txBody>
          </p:sp>
          <p:sp>
            <p:nvSpPr>
              <p:cNvPr id="406653" name="Line 74"/>
              <p:cNvSpPr>
                <a:spLocks noChangeShapeType="1"/>
              </p:cNvSpPr>
              <p:nvPr/>
            </p:nvSpPr>
            <p:spPr bwMode="auto">
              <a:xfrm flipV="1">
                <a:off x="4630" y="2212"/>
                <a:ext cx="0" cy="17"/>
              </a:xfrm>
              <a:prstGeom prst="line">
                <a:avLst/>
              </a:prstGeom>
              <a:noFill/>
              <a:ln w="12700">
                <a:solidFill>
                  <a:srgbClr val="FF9900"/>
                </a:solidFill>
                <a:round/>
                <a:headEnd/>
                <a:tailEnd/>
              </a:ln>
            </p:spPr>
            <p:txBody>
              <a:bodyPr wrap="none" anchor="ctr"/>
              <a:lstStyle/>
              <a:p>
                <a:endParaRPr lang="en-GB"/>
              </a:p>
            </p:txBody>
          </p:sp>
          <p:sp>
            <p:nvSpPr>
              <p:cNvPr id="406654" name="Line 75"/>
              <p:cNvSpPr>
                <a:spLocks noChangeShapeType="1"/>
              </p:cNvSpPr>
              <p:nvPr/>
            </p:nvSpPr>
            <p:spPr bwMode="auto">
              <a:xfrm flipV="1">
                <a:off x="4630" y="2205"/>
                <a:ext cx="0" cy="15"/>
              </a:xfrm>
              <a:prstGeom prst="line">
                <a:avLst/>
              </a:prstGeom>
              <a:noFill/>
              <a:ln w="12700">
                <a:solidFill>
                  <a:srgbClr val="FF9900"/>
                </a:solidFill>
                <a:round/>
                <a:headEnd/>
                <a:tailEnd/>
              </a:ln>
            </p:spPr>
            <p:txBody>
              <a:bodyPr wrap="none" anchor="ctr"/>
              <a:lstStyle/>
              <a:p>
                <a:endParaRPr lang="en-GB"/>
              </a:p>
            </p:txBody>
          </p:sp>
          <p:sp>
            <p:nvSpPr>
              <p:cNvPr id="406655" name="Line 76"/>
              <p:cNvSpPr>
                <a:spLocks noChangeShapeType="1"/>
              </p:cNvSpPr>
              <p:nvPr/>
            </p:nvSpPr>
            <p:spPr bwMode="auto">
              <a:xfrm flipV="1">
                <a:off x="4630" y="2198"/>
                <a:ext cx="0" cy="15"/>
              </a:xfrm>
              <a:prstGeom prst="line">
                <a:avLst/>
              </a:prstGeom>
              <a:noFill/>
              <a:ln w="12700">
                <a:solidFill>
                  <a:srgbClr val="FF9900"/>
                </a:solidFill>
                <a:round/>
                <a:headEnd/>
                <a:tailEnd/>
              </a:ln>
            </p:spPr>
            <p:txBody>
              <a:bodyPr wrap="none" anchor="ctr"/>
              <a:lstStyle/>
              <a:p>
                <a:endParaRPr lang="en-GB"/>
              </a:p>
            </p:txBody>
          </p:sp>
          <p:sp>
            <p:nvSpPr>
              <p:cNvPr id="406656" name="Line 77"/>
              <p:cNvSpPr>
                <a:spLocks noChangeShapeType="1"/>
              </p:cNvSpPr>
              <p:nvPr/>
            </p:nvSpPr>
            <p:spPr bwMode="auto">
              <a:xfrm flipV="1">
                <a:off x="4630" y="2189"/>
                <a:ext cx="0" cy="17"/>
              </a:xfrm>
              <a:prstGeom prst="line">
                <a:avLst/>
              </a:prstGeom>
              <a:noFill/>
              <a:ln w="12700">
                <a:solidFill>
                  <a:srgbClr val="FF9900"/>
                </a:solidFill>
                <a:round/>
                <a:headEnd/>
                <a:tailEnd/>
              </a:ln>
            </p:spPr>
            <p:txBody>
              <a:bodyPr wrap="none" anchor="ctr"/>
              <a:lstStyle/>
              <a:p>
                <a:endParaRPr lang="en-GB"/>
              </a:p>
            </p:txBody>
          </p:sp>
          <p:sp>
            <p:nvSpPr>
              <p:cNvPr id="406657" name="Line 78"/>
              <p:cNvSpPr>
                <a:spLocks noChangeShapeType="1"/>
              </p:cNvSpPr>
              <p:nvPr/>
            </p:nvSpPr>
            <p:spPr bwMode="auto">
              <a:xfrm flipH="1">
                <a:off x="4619" y="2193"/>
                <a:ext cx="15" cy="0"/>
              </a:xfrm>
              <a:prstGeom prst="line">
                <a:avLst/>
              </a:prstGeom>
              <a:noFill/>
              <a:ln w="12700">
                <a:solidFill>
                  <a:srgbClr val="FF9900"/>
                </a:solidFill>
                <a:round/>
                <a:headEnd/>
                <a:tailEnd/>
              </a:ln>
            </p:spPr>
            <p:txBody>
              <a:bodyPr wrap="none" anchor="ctr"/>
              <a:lstStyle/>
              <a:p>
                <a:endParaRPr lang="en-GB"/>
              </a:p>
            </p:txBody>
          </p:sp>
          <p:sp>
            <p:nvSpPr>
              <p:cNvPr id="406658" name="Line 79"/>
              <p:cNvSpPr>
                <a:spLocks noChangeShapeType="1"/>
              </p:cNvSpPr>
              <p:nvPr/>
            </p:nvSpPr>
            <p:spPr bwMode="auto">
              <a:xfrm flipV="1">
                <a:off x="4623" y="2182"/>
                <a:ext cx="0" cy="15"/>
              </a:xfrm>
              <a:prstGeom prst="line">
                <a:avLst/>
              </a:prstGeom>
              <a:noFill/>
              <a:ln w="12700">
                <a:solidFill>
                  <a:srgbClr val="FF9900"/>
                </a:solidFill>
                <a:round/>
                <a:headEnd/>
                <a:tailEnd/>
              </a:ln>
            </p:spPr>
            <p:txBody>
              <a:bodyPr wrap="none" anchor="ctr"/>
              <a:lstStyle/>
              <a:p>
                <a:endParaRPr lang="en-GB"/>
              </a:p>
            </p:txBody>
          </p:sp>
          <p:sp>
            <p:nvSpPr>
              <p:cNvPr id="406659" name="Line 80"/>
              <p:cNvSpPr>
                <a:spLocks noChangeShapeType="1"/>
              </p:cNvSpPr>
              <p:nvPr/>
            </p:nvSpPr>
            <p:spPr bwMode="auto">
              <a:xfrm flipV="1">
                <a:off x="4623" y="2174"/>
                <a:ext cx="0" cy="16"/>
              </a:xfrm>
              <a:prstGeom prst="line">
                <a:avLst/>
              </a:prstGeom>
              <a:noFill/>
              <a:ln w="12700">
                <a:solidFill>
                  <a:srgbClr val="FF9900"/>
                </a:solidFill>
                <a:round/>
                <a:headEnd/>
                <a:tailEnd/>
              </a:ln>
            </p:spPr>
            <p:txBody>
              <a:bodyPr wrap="none" anchor="ctr"/>
              <a:lstStyle/>
              <a:p>
                <a:endParaRPr lang="en-GB"/>
              </a:p>
            </p:txBody>
          </p:sp>
          <p:sp>
            <p:nvSpPr>
              <p:cNvPr id="406660" name="Line 81"/>
              <p:cNvSpPr>
                <a:spLocks noChangeShapeType="1"/>
              </p:cNvSpPr>
              <p:nvPr/>
            </p:nvSpPr>
            <p:spPr bwMode="auto">
              <a:xfrm>
                <a:off x="4623" y="2182"/>
                <a:ext cx="0" cy="0"/>
              </a:xfrm>
              <a:prstGeom prst="line">
                <a:avLst/>
              </a:prstGeom>
              <a:noFill/>
              <a:ln w="12700">
                <a:solidFill>
                  <a:srgbClr val="FF9900"/>
                </a:solidFill>
                <a:round/>
                <a:headEnd/>
                <a:tailEnd/>
              </a:ln>
            </p:spPr>
            <p:txBody>
              <a:bodyPr wrap="none" anchor="ctr"/>
              <a:lstStyle/>
              <a:p>
                <a:endParaRPr lang="en-GB"/>
              </a:p>
            </p:txBody>
          </p:sp>
          <p:sp>
            <p:nvSpPr>
              <p:cNvPr id="406661" name="Line 82"/>
              <p:cNvSpPr>
                <a:spLocks noChangeShapeType="1"/>
              </p:cNvSpPr>
              <p:nvPr/>
            </p:nvSpPr>
            <p:spPr bwMode="auto">
              <a:xfrm flipH="1">
                <a:off x="4612" y="2186"/>
                <a:ext cx="15" cy="0"/>
              </a:xfrm>
              <a:prstGeom prst="line">
                <a:avLst/>
              </a:prstGeom>
              <a:noFill/>
              <a:ln w="12700">
                <a:solidFill>
                  <a:srgbClr val="FF9900"/>
                </a:solidFill>
                <a:round/>
                <a:headEnd/>
                <a:tailEnd/>
              </a:ln>
            </p:spPr>
            <p:txBody>
              <a:bodyPr wrap="none" anchor="ctr"/>
              <a:lstStyle/>
              <a:p>
                <a:endParaRPr lang="en-GB"/>
              </a:p>
            </p:txBody>
          </p:sp>
          <p:sp>
            <p:nvSpPr>
              <p:cNvPr id="406662" name="Line 83"/>
              <p:cNvSpPr>
                <a:spLocks noChangeShapeType="1"/>
              </p:cNvSpPr>
              <p:nvPr/>
            </p:nvSpPr>
            <p:spPr bwMode="auto">
              <a:xfrm>
                <a:off x="4616" y="2186"/>
                <a:ext cx="0" cy="7"/>
              </a:xfrm>
              <a:prstGeom prst="line">
                <a:avLst/>
              </a:prstGeom>
              <a:noFill/>
              <a:ln w="12700">
                <a:solidFill>
                  <a:srgbClr val="FF9900"/>
                </a:solidFill>
                <a:round/>
                <a:headEnd/>
                <a:tailEnd/>
              </a:ln>
            </p:spPr>
            <p:txBody>
              <a:bodyPr wrap="none" anchor="ctr"/>
              <a:lstStyle/>
              <a:p>
                <a:endParaRPr lang="en-GB"/>
              </a:p>
            </p:txBody>
          </p:sp>
          <p:sp>
            <p:nvSpPr>
              <p:cNvPr id="406663" name="Line 84"/>
              <p:cNvSpPr>
                <a:spLocks noChangeShapeType="1"/>
              </p:cNvSpPr>
              <p:nvPr/>
            </p:nvSpPr>
            <p:spPr bwMode="auto">
              <a:xfrm>
                <a:off x="4616" y="2197"/>
                <a:ext cx="0" cy="1"/>
              </a:xfrm>
              <a:prstGeom prst="line">
                <a:avLst/>
              </a:prstGeom>
              <a:noFill/>
              <a:ln w="12700">
                <a:solidFill>
                  <a:srgbClr val="FF9900"/>
                </a:solidFill>
                <a:round/>
                <a:headEnd/>
                <a:tailEnd/>
              </a:ln>
            </p:spPr>
            <p:txBody>
              <a:bodyPr wrap="none" anchor="ctr"/>
              <a:lstStyle/>
              <a:p>
                <a:endParaRPr lang="en-GB"/>
              </a:p>
            </p:txBody>
          </p:sp>
          <p:sp>
            <p:nvSpPr>
              <p:cNvPr id="406664" name="Line 85"/>
              <p:cNvSpPr>
                <a:spLocks noChangeShapeType="1"/>
              </p:cNvSpPr>
              <p:nvPr/>
            </p:nvSpPr>
            <p:spPr bwMode="auto">
              <a:xfrm>
                <a:off x="4616" y="2202"/>
                <a:ext cx="0" cy="7"/>
              </a:xfrm>
              <a:prstGeom prst="line">
                <a:avLst/>
              </a:prstGeom>
              <a:noFill/>
              <a:ln w="12700">
                <a:solidFill>
                  <a:srgbClr val="FF9900"/>
                </a:solidFill>
                <a:round/>
                <a:headEnd/>
                <a:tailEnd/>
              </a:ln>
            </p:spPr>
            <p:txBody>
              <a:bodyPr wrap="none" anchor="ctr"/>
              <a:lstStyle/>
              <a:p>
                <a:endParaRPr lang="en-GB"/>
              </a:p>
            </p:txBody>
          </p:sp>
          <p:sp>
            <p:nvSpPr>
              <p:cNvPr id="406665" name="Line 86"/>
              <p:cNvSpPr>
                <a:spLocks noChangeShapeType="1"/>
              </p:cNvSpPr>
              <p:nvPr/>
            </p:nvSpPr>
            <p:spPr bwMode="auto">
              <a:xfrm>
                <a:off x="4616" y="2209"/>
                <a:ext cx="0" cy="7"/>
              </a:xfrm>
              <a:prstGeom prst="line">
                <a:avLst/>
              </a:prstGeom>
              <a:noFill/>
              <a:ln w="12700">
                <a:solidFill>
                  <a:srgbClr val="FF9900"/>
                </a:solidFill>
                <a:round/>
                <a:headEnd/>
                <a:tailEnd/>
              </a:ln>
            </p:spPr>
            <p:txBody>
              <a:bodyPr wrap="none" anchor="ctr"/>
              <a:lstStyle/>
              <a:p>
                <a:endParaRPr lang="en-GB"/>
              </a:p>
            </p:txBody>
          </p:sp>
          <p:sp>
            <p:nvSpPr>
              <p:cNvPr id="406666" name="Line 87"/>
              <p:cNvSpPr>
                <a:spLocks noChangeShapeType="1"/>
              </p:cNvSpPr>
              <p:nvPr/>
            </p:nvSpPr>
            <p:spPr bwMode="auto">
              <a:xfrm>
                <a:off x="4616" y="2220"/>
                <a:ext cx="0" cy="1"/>
              </a:xfrm>
              <a:prstGeom prst="line">
                <a:avLst/>
              </a:prstGeom>
              <a:noFill/>
              <a:ln w="12700">
                <a:solidFill>
                  <a:srgbClr val="FF9900"/>
                </a:solidFill>
                <a:round/>
                <a:headEnd/>
                <a:tailEnd/>
              </a:ln>
            </p:spPr>
            <p:txBody>
              <a:bodyPr wrap="none" anchor="ctr"/>
              <a:lstStyle/>
              <a:p>
                <a:endParaRPr lang="en-GB"/>
              </a:p>
            </p:txBody>
          </p:sp>
          <p:sp>
            <p:nvSpPr>
              <p:cNvPr id="406667" name="Line 88"/>
              <p:cNvSpPr>
                <a:spLocks noChangeShapeType="1"/>
              </p:cNvSpPr>
              <p:nvPr/>
            </p:nvSpPr>
            <p:spPr bwMode="auto">
              <a:xfrm>
                <a:off x="4616" y="2229"/>
                <a:ext cx="0" cy="0"/>
              </a:xfrm>
              <a:prstGeom prst="line">
                <a:avLst/>
              </a:prstGeom>
              <a:noFill/>
              <a:ln w="12700">
                <a:solidFill>
                  <a:srgbClr val="FF9900"/>
                </a:solidFill>
                <a:round/>
                <a:headEnd/>
                <a:tailEnd/>
              </a:ln>
            </p:spPr>
            <p:txBody>
              <a:bodyPr wrap="none" anchor="ctr"/>
              <a:lstStyle/>
              <a:p>
                <a:endParaRPr lang="en-GB"/>
              </a:p>
            </p:txBody>
          </p:sp>
          <p:sp>
            <p:nvSpPr>
              <p:cNvPr id="406668" name="Line 89"/>
              <p:cNvSpPr>
                <a:spLocks noChangeShapeType="1"/>
              </p:cNvSpPr>
              <p:nvPr/>
            </p:nvSpPr>
            <p:spPr bwMode="auto">
              <a:xfrm flipH="1">
                <a:off x="4605" y="2233"/>
                <a:ext cx="15" cy="0"/>
              </a:xfrm>
              <a:prstGeom prst="line">
                <a:avLst/>
              </a:prstGeom>
              <a:noFill/>
              <a:ln w="12700">
                <a:solidFill>
                  <a:srgbClr val="FF9900"/>
                </a:solidFill>
                <a:round/>
                <a:headEnd/>
                <a:tailEnd/>
              </a:ln>
            </p:spPr>
            <p:txBody>
              <a:bodyPr wrap="none" anchor="ctr"/>
              <a:lstStyle/>
              <a:p>
                <a:endParaRPr lang="en-GB"/>
              </a:p>
            </p:txBody>
          </p:sp>
          <p:sp>
            <p:nvSpPr>
              <p:cNvPr id="406669" name="Line 90"/>
              <p:cNvSpPr>
                <a:spLocks noChangeShapeType="1"/>
              </p:cNvSpPr>
              <p:nvPr/>
            </p:nvSpPr>
            <p:spPr bwMode="auto">
              <a:xfrm>
                <a:off x="4609" y="2233"/>
                <a:ext cx="0" cy="6"/>
              </a:xfrm>
              <a:prstGeom prst="line">
                <a:avLst/>
              </a:prstGeom>
              <a:noFill/>
              <a:ln w="12700">
                <a:solidFill>
                  <a:srgbClr val="FF9900"/>
                </a:solidFill>
                <a:round/>
                <a:headEnd/>
                <a:tailEnd/>
              </a:ln>
            </p:spPr>
            <p:txBody>
              <a:bodyPr wrap="none" anchor="ctr"/>
              <a:lstStyle/>
              <a:p>
                <a:endParaRPr lang="en-GB"/>
              </a:p>
            </p:txBody>
          </p:sp>
          <p:sp>
            <p:nvSpPr>
              <p:cNvPr id="406670" name="Line 91"/>
              <p:cNvSpPr>
                <a:spLocks noChangeShapeType="1"/>
              </p:cNvSpPr>
              <p:nvPr/>
            </p:nvSpPr>
            <p:spPr bwMode="auto">
              <a:xfrm>
                <a:off x="4609" y="2243"/>
                <a:ext cx="0" cy="1"/>
              </a:xfrm>
              <a:prstGeom prst="line">
                <a:avLst/>
              </a:prstGeom>
              <a:noFill/>
              <a:ln w="12700">
                <a:solidFill>
                  <a:srgbClr val="FF9900"/>
                </a:solidFill>
                <a:round/>
                <a:headEnd/>
                <a:tailEnd/>
              </a:ln>
            </p:spPr>
            <p:txBody>
              <a:bodyPr wrap="none" anchor="ctr"/>
              <a:lstStyle/>
              <a:p>
                <a:endParaRPr lang="en-GB"/>
              </a:p>
            </p:txBody>
          </p:sp>
          <p:sp>
            <p:nvSpPr>
              <p:cNvPr id="406671" name="Line 92"/>
              <p:cNvSpPr>
                <a:spLocks noChangeShapeType="1"/>
              </p:cNvSpPr>
              <p:nvPr/>
            </p:nvSpPr>
            <p:spPr bwMode="auto">
              <a:xfrm flipV="1">
                <a:off x="4609" y="2235"/>
                <a:ext cx="0" cy="17"/>
              </a:xfrm>
              <a:prstGeom prst="line">
                <a:avLst/>
              </a:prstGeom>
              <a:noFill/>
              <a:ln w="12700">
                <a:solidFill>
                  <a:srgbClr val="FF9900"/>
                </a:solidFill>
                <a:round/>
                <a:headEnd/>
                <a:tailEnd/>
              </a:ln>
            </p:spPr>
            <p:txBody>
              <a:bodyPr wrap="none" anchor="ctr"/>
              <a:lstStyle/>
              <a:p>
                <a:endParaRPr lang="en-GB"/>
              </a:p>
            </p:txBody>
          </p:sp>
          <p:sp>
            <p:nvSpPr>
              <p:cNvPr id="406672" name="Line 93"/>
              <p:cNvSpPr>
                <a:spLocks noChangeShapeType="1"/>
              </p:cNvSpPr>
              <p:nvPr/>
            </p:nvSpPr>
            <p:spPr bwMode="auto">
              <a:xfrm flipV="1">
                <a:off x="4609" y="2229"/>
                <a:ext cx="0" cy="14"/>
              </a:xfrm>
              <a:prstGeom prst="line">
                <a:avLst/>
              </a:prstGeom>
              <a:noFill/>
              <a:ln w="12700">
                <a:solidFill>
                  <a:srgbClr val="FF9900"/>
                </a:solidFill>
                <a:round/>
                <a:headEnd/>
                <a:tailEnd/>
              </a:ln>
            </p:spPr>
            <p:txBody>
              <a:bodyPr wrap="none" anchor="ctr"/>
              <a:lstStyle/>
              <a:p>
                <a:endParaRPr lang="en-GB"/>
              </a:p>
            </p:txBody>
          </p:sp>
          <p:sp>
            <p:nvSpPr>
              <p:cNvPr id="406673" name="Line 94"/>
              <p:cNvSpPr>
                <a:spLocks noChangeShapeType="1"/>
              </p:cNvSpPr>
              <p:nvPr/>
            </p:nvSpPr>
            <p:spPr bwMode="auto">
              <a:xfrm flipH="1">
                <a:off x="4597" y="2233"/>
                <a:ext cx="16" cy="0"/>
              </a:xfrm>
              <a:prstGeom prst="line">
                <a:avLst/>
              </a:prstGeom>
              <a:noFill/>
              <a:ln w="12700">
                <a:solidFill>
                  <a:srgbClr val="FF9900"/>
                </a:solidFill>
                <a:round/>
                <a:headEnd/>
                <a:tailEnd/>
              </a:ln>
            </p:spPr>
            <p:txBody>
              <a:bodyPr wrap="none" anchor="ctr"/>
              <a:lstStyle/>
              <a:p>
                <a:endParaRPr lang="en-GB"/>
              </a:p>
            </p:txBody>
          </p:sp>
          <p:sp>
            <p:nvSpPr>
              <p:cNvPr id="406674" name="Line 95"/>
              <p:cNvSpPr>
                <a:spLocks noChangeShapeType="1"/>
              </p:cNvSpPr>
              <p:nvPr/>
            </p:nvSpPr>
            <p:spPr bwMode="auto">
              <a:xfrm flipV="1">
                <a:off x="4601" y="2221"/>
                <a:ext cx="0" cy="16"/>
              </a:xfrm>
              <a:prstGeom prst="line">
                <a:avLst/>
              </a:prstGeom>
              <a:noFill/>
              <a:ln w="12700">
                <a:solidFill>
                  <a:srgbClr val="FF9900"/>
                </a:solidFill>
                <a:round/>
                <a:headEnd/>
                <a:tailEnd/>
              </a:ln>
            </p:spPr>
            <p:txBody>
              <a:bodyPr wrap="none" anchor="ctr"/>
              <a:lstStyle/>
              <a:p>
                <a:endParaRPr lang="en-GB"/>
              </a:p>
            </p:txBody>
          </p:sp>
          <p:sp>
            <p:nvSpPr>
              <p:cNvPr id="406675" name="Line 96"/>
              <p:cNvSpPr>
                <a:spLocks noChangeShapeType="1"/>
              </p:cNvSpPr>
              <p:nvPr/>
            </p:nvSpPr>
            <p:spPr bwMode="auto">
              <a:xfrm flipV="1">
                <a:off x="4601" y="2212"/>
                <a:ext cx="0" cy="17"/>
              </a:xfrm>
              <a:prstGeom prst="line">
                <a:avLst/>
              </a:prstGeom>
              <a:noFill/>
              <a:ln w="12700">
                <a:solidFill>
                  <a:srgbClr val="FF9900"/>
                </a:solidFill>
                <a:round/>
                <a:headEnd/>
                <a:tailEnd/>
              </a:ln>
            </p:spPr>
            <p:txBody>
              <a:bodyPr wrap="none" anchor="ctr"/>
              <a:lstStyle/>
              <a:p>
                <a:endParaRPr lang="en-GB"/>
              </a:p>
            </p:txBody>
          </p:sp>
          <p:sp>
            <p:nvSpPr>
              <p:cNvPr id="406676" name="Line 97"/>
              <p:cNvSpPr>
                <a:spLocks noChangeShapeType="1"/>
              </p:cNvSpPr>
              <p:nvPr/>
            </p:nvSpPr>
            <p:spPr bwMode="auto">
              <a:xfrm flipV="1">
                <a:off x="4601" y="2205"/>
                <a:ext cx="0" cy="15"/>
              </a:xfrm>
              <a:prstGeom prst="line">
                <a:avLst/>
              </a:prstGeom>
              <a:noFill/>
              <a:ln w="12700">
                <a:solidFill>
                  <a:srgbClr val="FF9900"/>
                </a:solidFill>
                <a:round/>
                <a:headEnd/>
                <a:tailEnd/>
              </a:ln>
            </p:spPr>
            <p:txBody>
              <a:bodyPr wrap="none" anchor="ctr"/>
              <a:lstStyle/>
              <a:p>
                <a:endParaRPr lang="en-GB"/>
              </a:p>
            </p:txBody>
          </p:sp>
          <p:sp>
            <p:nvSpPr>
              <p:cNvPr id="406677" name="Line 98"/>
              <p:cNvSpPr>
                <a:spLocks noChangeShapeType="1"/>
              </p:cNvSpPr>
              <p:nvPr/>
            </p:nvSpPr>
            <p:spPr bwMode="auto">
              <a:xfrm flipV="1">
                <a:off x="4601" y="2198"/>
                <a:ext cx="0" cy="15"/>
              </a:xfrm>
              <a:prstGeom prst="line">
                <a:avLst/>
              </a:prstGeom>
              <a:noFill/>
              <a:ln w="12700">
                <a:solidFill>
                  <a:srgbClr val="FF9900"/>
                </a:solidFill>
                <a:round/>
                <a:headEnd/>
                <a:tailEnd/>
              </a:ln>
            </p:spPr>
            <p:txBody>
              <a:bodyPr wrap="none" anchor="ctr"/>
              <a:lstStyle/>
              <a:p>
                <a:endParaRPr lang="en-GB"/>
              </a:p>
            </p:txBody>
          </p:sp>
          <p:sp>
            <p:nvSpPr>
              <p:cNvPr id="406678" name="Line 99"/>
              <p:cNvSpPr>
                <a:spLocks noChangeShapeType="1"/>
              </p:cNvSpPr>
              <p:nvPr/>
            </p:nvSpPr>
            <p:spPr bwMode="auto">
              <a:xfrm flipV="1">
                <a:off x="4601" y="2189"/>
                <a:ext cx="0" cy="17"/>
              </a:xfrm>
              <a:prstGeom prst="line">
                <a:avLst/>
              </a:prstGeom>
              <a:noFill/>
              <a:ln w="12700">
                <a:solidFill>
                  <a:srgbClr val="FF9900"/>
                </a:solidFill>
                <a:round/>
                <a:headEnd/>
                <a:tailEnd/>
              </a:ln>
            </p:spPr>
            <p:txBody>
              <a:bodyPr wrap="none" anchor="ctr"/>
              <a:lstStyle/>
              <a:p>
                <a:endParaRPr lang="en-GB"/>
              </a:p>
            </p:txBody>
          </p:sp>
          <p:sp>
            <p:nvSpPr>
              <p:cNvPr id="406679" name="Line 100"/>
              <p:cNvSpPr>
                <a:spLocks noChangeShapeType="1"/>
              </p:cNvSpPr>
              <p:nvPr/>
            </p:nvSpPr>
            <p:spPr bwMode="auto">
              <a:xfrm flipV="1">
                <a:off x="4601" y="2182"/>
                <a:ext cx="0" cy="15"/>
              </a:xfrm>
              <a:prstGeom prst="line">
                <a:avLst/>
              </a:prstGeom>
              <a:noFill/>
              <a:ln w="12700">
                <a:solidFill>
                  <a:srgbClr val="FF9900"/>
                </a:solidFill>
                <a:round/>
                <a:headEnd/>
                <a:tailEnd/>
              </a:ln>
            </p:spPr>
            <p:txBody>
              <a:bodyPr wrap="none" anchor="ctr"/>
              <a:lstStyle/>
              <a:p>
                <a:endParaRPr lang="en-GB"/>
              </a:p>
            </p:txBody>
          </p:sp>
          <p:sp>
            <p:nvSpPr>
              <p:cNvPr id="406680" name="Line 101"/>
              <p:cNvSpPr>
                <a:spLocks noChangeShapeType="1"/>
              </p:cNvSpPr>
              <p:nvPr/>
            </p:nvSpPr>
            <p:spPr bwMode="auto">
              <a:xfrm flipV="1">
                <a:off x="4601" y="2174"/>
                <a:ext cx="0" cy="16"/>
              </a:xfrm>
              <a:prstGeom prst="line">
                <a:avLst/>
              </a:prstGeom>
              <a:noFill/>
              <a:ln w="12700">
                <a:solidFill>
                  <a:srgbClr val="FF9900"/>
                </a:solidFill>
                <a:round/>
                <a:headEnd/>
                <a:tailEnd/>
              </a:ln>
            </p:spPr>
            <p:txBody>
              <a:bodyPr wrap="none" anchor="ctr"/>
              <a:lstStyle/>
              <a:p>
                <a:endParaRPr lang="en-GB"/>
              </a:p>
            </p:txBody>
          </p:sp>
          <p:sp>
            <p:nvSpPr>
              <p:cNvPr id="406681" name="Line 102"/>
              <p:cNvSpPr>
                <a:spLocks noChangeShapeType="1"/>
              </p:cNvSpPr>
              <p:nvPr/>
            </p:nvSpPr>
            <p:spPr bwMode="auto">
              <a:xfrm flipV="1">
                <a:off x="4601" y="2165"/>
                <a:ext cx="0" cy="17"/>
              </a:xfrm>
              <a:prstGeom prst="line">
                <a:avLst/>
              </a:prstGeom>
              <a:noFill/>
              <a:ln w="12700">
                <a:solidFill>
                  <a:srgbClr val="FF9900"/>
                </a:solidFill>
                <a:round/>
                <a:headEnd/>
                <a:tailEnd/>
              </a:ln>
            </p:spPr>
            <p:txBody>
              <a:bodyPr wrap="none" anchor="ctr"/>
              <a:lstStyle/>
              <a:p>
                <a:endParaRPr lang="en-GB"/>
              </a:p>
            </p:txBody>
          </p:sp>
          <p:sp>
            <p:nvSpPr>
              <p:cNvPr id="406682" name="Line 103"/>
              <p:cNvSpPr>
                <a:spLocks noChangeShapeType="1"/>
              </p:cNvSpPr>
              <p:nvPr/>
            </p:nvSpPr>
            <p:spPr bwMode="auto">
              <a:xfrm flipV="1">
                <a:off x="4601" y="2158"/>
                <a:ext cx="0" cy="15"/>
              </a:xfrm>
              <a:prstGeom prst="line">
                <a:avLst/>
              </a:prstGeom>
              <a:noFill/>
              <a:ln w="12700">
                <a:solidFill>
                  <a:srgbClr val="FF9900"/>
                </a:solidFill>
                <a:round/>
                <a:headEnd/>
                <a:tailEnd/>
              </a:ln>
            </p:spPr>
            <p:txBody>
              <a:bodyPr wrap="none" anchor="ctr"/>
              <a:lstStyle/>
              <a:p>
                <a:endParaRPr lang="en-GB"/>
              </a:p>
            </p:txBody>
          </p:sp>
          <p:sp>
            <p:nvSpPr>
              <p:cNvPr id="406683" name="Line 104"/>
              <p:cNvSpPr>
                <a:spLocks noChangeShapeType="1"/>
              </p:cNvSpPr>
              <p:nvPr/>
            </p:nvSpPr>
            <p:spPr bwMode="auto">
              <a:xfrm flipV="1">
                <a:off x="4601" y="2151"/>
                <a:ext cx="0" cy="15"/>
              </a:xfrm>
              <a:prstGeom prst="line">
                <a:avLst/>
              </a:prstGeom>
              <a:noFill/>
              <a:ln w="12700">
                <a:solidFill>
                  <a:srgbClr val="FF9900"/>
                </a:solidFill>
                <a:round/>
                <a:headEnd/>
                <a:tailEnd/>
              </a:ln>
            </p:spPr>
            <p:txBody>
              <a:bodyPr wrap="none" anchor="ctr"/>
              <a:lstStyle/>
              <a:p>
                <a:endParaRPr lang="en-GB"/>
              </a:p>
            </p:txBody>
          </p:sp>
          <p:sp>
            <p:nvSpPr>
              <p:cNvPr id="406684" name="Line 105"/>
              <p:cNvSpPr>
                <a:spLocks noChangeShapeType="1"/>
              </p:cNvSpPr>
              <p:nvPr/>
            </p:nvSpPr>
            <p:spPr bwMode="auto">
              <a:xfrm flipV="1">
                <a:off x="4601" y="2143"/>
                <a:ext cx="0" cy="16"/>
              </a:xfrm>
              <a:prstGeom prst="line">
                <a:avLst/>
              </a:prstGeom>
              <a:noFill/>
              <a:ln w="12700">
                <a:solidFill>
                  <a:srgbClr val="FF9900"/>
                </a:solidFill>
                <a:round/>
                <a:headEnd/>
                <a:tailEnd/>
              </a:ln>
            </p:spPr>
            <p:txBody>
              <a:bodyPr wrap="none" anchor="ctr"/>
              <a:lstStyle/>
              <a:p>
                <a:endParaRPr lang="en-GB"/>
              </a:p>
            </p:txBody>
          </p:sp>
          <p:sp>
            <p:nvSpPr>
              <p:cNvPr id="406685" name="Line 106"/>
              <p:cNvSpPr>
                <a:spLocks noChangeShapeType="1"/>
              </p:cNvSpPr>
              <p:nvPr/>
            </p:nvSpPr>
            <p:spPr bwMode="auto">
              <a:xfrm flipV="1">
                <a:off x="4601" y="2134"/>
                <a:ext cx="0" cy="17"/>
              </a:xfrm>
              <a:prstGeom prst="line">
                <a:avLst/>
              </a:prstGeom>
              <a:noFill/>
              <a:ln w="12700">
                <a:solidFill>
                  <a:srgbClr val="FF9900"/>
                </a:solidFill>
                <a:round/>
                <a:headEnd/>
                <a:tailEnd/>
              </a:ln>
            </p:spPr>
            <p:txBody>
              <a:bodyPr wrap="none" anchor="ctr"/>
              <a:lstStyle/>
              <a:p>
                <a:endParaRPr lang="en-GB"/>
              </a:p>
            </p:txBody>
          </p:sp>
          <p:sp>
            <p:nvSpPr>
              <p:cNvPr id="406686" name="Line 107"/>
              <p:cNvSpPr>
                <a:spLocks noChangeShapeType="1"/>
              </p:cNvSpPr>
              <p:nvPr/>
            </p:nvSpPr>
            <p:spPr bwMode="auto">
              <a:xfrm flipV="1">
                <a:off x="4601" y="2128"/>
                <a:ext cx="0" cy="14"/>
              </a:xfrm>
              <a:prstGeom prst="line">
                <a:avLst/>
              </a:prstGeom>
              <a:noFill/>
              <a:ln w="12700">
                <a:solidFill>
                  <a:srgbClr val="FF9900"/>
                </a:solidFill>
                <a:round/>
                <a:headEnd/>
                <a:tailEnd/>
              </a:ln>
            </p:spPr>
            <p:txBody>
              <a:bodyPr wrap="none" anchor="ctr"/>
              <a:lstStyle/>
              <a:p>
                <a:endParaRPr lang="en-GB"/>
              </a:p>
            </p:txBody>
          </p:sp>
          <p:sp>
            <p:nvSpPr>
              <p:cNvPr id="406687" name="Line 108"/>
              <p:cNvSpPr>
                <a:spLocks noChangeShapeType="1"/>
              </p:cNvSpPr>
              <p:nvPr/>
            </p:nvSpPr>
            <p:spPr bwMode="auto">
              <a:xfrm flipV="1">
                <a:off x="4601" y="2120"/>
                <a:ext cx="0" cy="16"/>
              </a:xfrm>
              <a:prstGeom prst="line">
                <a:avLst/>
              </a:prstGeom>
              <a:noFill/>
              <a:ln w="12700">
                <a:solidFill>
                  <a:srgbClr val="FF9900"/>
                </a:solidFill>
                <a:round/>
                <a:headEnd/>
                <a:tailEnd/>
              </a:ln>
            </p:spPr>
            <p:txBody>
              <a:bodyPr wrap="none" anchor="ctr"/>
              <a:lstStyle/>
              <a:p>
                <a:endParaRPr lang="en-GB"/>
              </a:p>
            </p:txBody>
          </p:sp>
          <p:sp>
            <p:nvSpPr>
              <p:cNvPr id="406688" name="Line 109"/>
              <p:cNvSpPr>
                <a:spLocks noChangeShapeType="1"/>
              </p:cNvSpPr>
              <p:nvPr/>
            </p:nvSpPr>
            <p:spPr bwMode="auto">
              <a:xfrm flipV="1">
                <a:off x="4601" y="2111"/>
                <a:ext cx="0" cy="17"/>
              </a:xfrm>
              <a:prstGeom prst="line">
                <a:avLst/>
              </a:prstGeom>
              <a:noFill/>
              <a:ln w="12700">
                <a:solidFill>
                  <a:srgbClr val="FF9900"/>
                </a:solidFill>
                <a:round/>
                <a:headEnd/>
                <a:tailEnd/>
              </a:ln>
            </p:spPr>
            <p:txBody>
              <a:bodyPr wrap="none" anchor="ctr"/>
              <a:lstStyle/>
              <a:p>
                <a:endParaRPr lang="en-GB"/>
              </a:p>
            </p:txBody>
          </p:sp>
          <p:sp>
            <p:nvSpPr>
              <p:cNvPr id="406689" name="Line 110"/>
              <p:cNvSpPr>
                <a:spLocks noChangeShapeType="1"/>
              </p:cNvSpPr>
              <p:nvPr/>
            </p:nvSpPr>
            <p:spPr bwMode="auto">
              <a:xfrm flipV="1">
                <a:off x="4601" y="2104"/>
                <a:ext cx="0" cy="15"/>
              </a:xfrm>
              <a:prstGeom prst="line">
                <a:avLst/>
              </a:prstGeom>
              <a:noFill/>
              <a:ln w="12700">
                <a:solidFill>
                  <a:srgbClr val="FF9900"/>
                </a:solidFill>
                <a:round/>
                <a:headEnd/>
                <a:tailEnd/>
              </a:ln>
            </p:spPr>
            <p:txBody>
              <a:bodyPr wrap="none" anchor="ctr"/>
              <a:lstStyle/>
              <a:p>
                <a:endParaRPr lang="en-GB"/>
              </a:p>
            </p:txBody>
          </p:sp>
          <p:sp>
            <p:nvSpPr>
              <p:cNvPr id="406690" name="Line 111"/>
              <p:cNvSpPr>
                <a:spLocks noChangeShapeType="1"/>
              </p:cNvSpPr>
              <p:nvPr/>
            </p:nvSpPr>
            <p:spPr bwMode="auto">
              <a:xfrm flipH="1">
                <a:off x="4591" y="2108"/>
                <a:ext cx="14" cy="0"/>
              </a:xfrm>
              <a:prstGeom prst="line">
                <a:avLst/>
              </a:prstGeom>
              <a:noFill/>
              <a:ln w="12700">
                <a:solidFill>
                  <a:srgbClr val="FF9900"/>
                </a:solidFill>
                <a:round/>
                <a:headEnd/>
                <a:tailEnd/>
              </a:ln>
            </p:spPr>
            <p:txBody>
              <a:bodyPr wrap="none" anchor="ctr"/>
              <a:lstStyle/>
              <a:p>
                <a:endParaRPr lang="en-GB"/>
              </a:p>
            </p:txBody>
          </p:sp>
          <p:sp>
            <p:nvSpPr>
              <p:cNvPr id="406691" name="Line 112"/>
              <p:cNvSpPr>
                <a:spLocks noChangeShapeType="1"/>
              </p:cNvSpPr>
              <p:nvPr/>
            </p:nvSpPr>
            <p:spPr bwMode="auto">
              <a:xfrm flipV="1">
                <a:off x="4595" y="2096"/>
                <a:ext cx="0" cy="16"/>
              </a:xfrm>
              <a:prstGeom prst="line">
                <a:avLst/>
              </a:prstGeom>
              <a:noFill/>
              <a:ln w="12700">
                <a:solidFill>
                  <a:srgbClr val="FF9900"/>
                </a:solidFill>
                <a:round/>
                <a:headEnd/>
                <a:tailEnd/>
              </a:ln>
            </p:spPr>
            <p:txBody>
              <a:bodyPr wrap="none" anchor="ctr"/>
              <a:lstStyle/>
              <a:p>
                <a:endParaRPr lang="en-GB"/>
              </a:p>
            </p:txBody>
          </p:sp>
          <p:sp>
            <p:nvSpPr>
              <p:cNvPr id="406692" name="Line 113"/>
              <p:cNvSpPr>
                <a:spLocks noChangeShapeType="1"/>
              </p:cNvSpPr>
              <p:nvPr/>
            </p:nvSpPr>
            <p:spPr bwMode="auto">
              <a:xfrm flipV="1">
                <a:off x="4595" y="2088"/>
                <a:ext cx="0" cy="16"/>
              </a:xfrm>
              <a:prstGeom prst="line">
                <a:avLst/>
              </a:prstGeom>
              <a:noFill/>
              <a:ln w="12700">
                <a:solidFill>
                  <a:srgbClr val="FF9900"/>
                </a:solidFill>
                <a:round/>
                <a:headEnd/>
                <a:tailEnd/>
              </a:ln>
            </p:spPr>
            <p:txBody>
              <a:bodyPr wrap="none" anchor="ctr"/>
              <a:lstStyle/>
              <a:p>
                <a:endParaRPr lang="en-GB"/>
              </a:p>
            </p:txBody>
          </p:sp>
          <p:sp>
            <p:nvSpPr>
              <p:cNvPr id="406693" name="Line 114"/>
              <p:cNvSpPr>
                <a:spLocks noChangeShapeType="1"/>
              </p:cNvSpPr>
              <p:nvPr/>
            </p:nvSpPr>
            <p:spPr bwMode="auto">
              <a:xfrm flipV="1">
                <a:off x="4595" y="2081"/>
                <a:ext cx="0" cy="15"/>
              </a:xfrm>
              <a:prstGeom prst="line">
                <a:avLst/>
              </a:prstGeom>
              <a:noFill/>
              <a:ln w="12700">
                <a:solidFill>
                  <a:srgbClr val="FF9900"/>
                </a:solidFill>
                <a:round/>
                <a:headEnd/>
                <a:tailEnd/>
              </a:ln>
            </p:spPr>
            <p:txBody>
              <a:bodyPr wrap="none" anchor="ctr"/>
              <a:lstStyle/>
              <a:p>
                <a:endParaRPr lang="en-GB"/>
              </a:p>
            </p:txBody>
          </p:sp>
          <p:sp>
            <p:nvSpPr>
              <p:cNvPr id="406694" name="Line 115"/>
              <p:cNvSpPr>
                <a:spLocks noChangeShapeType="1"/>
              </p:cNvSpPr>
              <p:nvPr/>
            </p:nvSpPr>
            <p:spPr bwMode="auto">
              <a:xfrm flipV="1">
                <a:off x="4595" y="2073"/>
                <a:ext cx="0" cy="16"/>
              </a:xfrm>
              <a:prstGeom prst="line">
                <a:avLst/>
              </a:prstGeom>
              <a:noFill/>
              <a:ln w="12700">
                <a:solidFill>
                  <a:srgbClr val="FF9900"/>
                </a:solidFill>
                <a:round/>
                <a:headEnd/>
                <a:tailEnd/>
              </a:ln>
            </p:spPr>
            <p:txBody>
              <a:bodyPr wrap="none" anchor="ctr"/>
              <a:lstStyle/>
              <a:p>
                <a:endParaRPr lang="en-GB"/>
              </a:p>
            </p:txBody>
          </p:sp>
          <p:sp>
            <p:nvSpPr>
              <p:cNvPr id="406695" name="Line 116"/>
              <p:cNvSpPr>
                <a:spLocks noChangeShapeType="1"/>
              </p:cNvSpPr>
              <p:nvPr/>
            </p:nvSpPr>
            <p:spPr bwMode="auto">
              <a:xfrm flipV="1">
                <a:off x="4595" y="2064"/>
                <a:ext cx="0" cy="17"/>
              </a:xfrm>
              <a:prstGeom prst="line">
                <a:avLst/>
              </a:prstGeom>
              <a:noFill/>
              <a:ln w="12700">
                <a:solidFill>
                  <a:srgbClr val="FF9900"/>
                </a:solidFill>
                <a:round/>
                <a:headEnd/>
                <a:tailEnd/>
              </a:ln>
            </p:spPr>
            <p:txBody>
              <a:bodyPr wrap="none" anchor="ctr"/>
              <a:lstStyle/>
              <a:p>
                <a:endParaRPr lang="en-GB"/>
              </a:p>
            </p:txBody>
          </p:sp>
          <p:sp>
            <p:nvSpPr>
              <p:cNvPr id="406696" name="Line 117"/>
              <p:cNvSpPr>
                <a:spLocks noChangeShapeType="1"/>
              </p:cNvSpPr>
              <p:nvPr/>
            </p:nvSpPr>
            <p:spPr bwMode="auto">
              <a:xfrm flipV="1">
                <a:off x="4595" y="2058"/>
                <a:ext cx="0" cy="14"/>
              </a:xfrm>
              <a:prstGeom prst="line">
                <a:avLst/>
              </a:prstGeom>
              <a:noFill/>
              <a:ln w="12700">
                <a:solidFill>
                  <a:srgbClr val="FF9900"/>
                </a:solidFill>
                <a:round/>
                <a:headEnd/>
                <a:tailEnd/>
              </a:ln>
            </p:spPr>
            <p:txBody>
              <a:bodyPr wrap="none" anchor="ctr"/>
              <a:lstStyle/>
              <a:p>
                <a:endParaRPr lang="en-GB"/>
              </a:p>
            </p:txBody>
          </p:sp>
          <p:sp>
            <p:nvSpPr>
              <p:cNvPr id="406697" name="Line 118"/>
              <p:cNvSpPr>
                <a:spLocks noChangeShapeType="1"/>
              </p:cNvSpPr>
              <p:nvPr/>
            </p:nvSpPr>
            <p:spPr bwMode="auto">
              <a:xfrm flipV="1">
                <a:off x="4595" y="2050"/>
                <a:ext cx="0" cy="16"/>
              </a:xfrm>
              <a:prstGeom prst="line">
                <a:avLst/>
              </a:prstGeom>
              <a:noFill/>
              <a:ln w="12700">
                <a:solidFill>
                  <a:srgbClr val="FF9900"/>
                </a:solidFill>
                <a:round/>
                <a:headEnd/>
                <a:tailEnd/>
              </a:ln>
            </p:spPr>
            <p:txBody>
              <a:bodyPr wrap="none" anchor="ctr"/>
              <a:lstStyle/>
              <a:p>
                <a:endParaRPr lang="en-GB"/>
              </a:p>
            </p:txBody>
          </p:sp>
          <p:sp>
            <p:nvSpPr>
              <p:cNvPr id="406698" name="Line 119"/>
              <p:cNvSpPr>
                <a:spLocks noChangeShapeType="1"/>
              </p:cNvSpPr>
              <p:nvPr/>
            </p:nvSpPr>
            <p:spPr bwMode="auto">
              <a:xfrm flipV="1">
                <a:off x="4595" y="2041"/>
                <a:ext cx="0" cy="17"/>
              </a:xfrm>
              <a:prstGeom prst="line">
                <a:avLst/>
              </a:prstGeom>
              <a:noFill/>
              <a:ln w="12700">
                <a:solidFill>
                  <a:srgbClr val="FF9900"/>
                </a:solidFill>
                <a:round/>
                <a:headEnd/>
                <a:tailEnd/>
              </a:ln>
            </p:spPr>
            <p:txBody>
              <a:bodyPr wrap="none" anchor="ctr"/>
              <a:lstStyle/>
              <a:p>
                <a:endParaRPr lang="en-GB"/>
              </a:p>
            </p:txBody>
          </p:sp>
          <p:sp>
            <p:nvSpPr>
              <p:cNvPr id="406699" name="Line 120"/>
              <p:cNvSpPr>
                <a:spLocks noChangeShapeType="1"/>
              </p:cNvSpPr>
              <p:nvPr/>
            </p:nvSpPr>
            <p:spPr bwMode="auto">
              <a:xfrm flipV="1">
                <a:off x="4595" y="2034"/>
                <a:ext cx="0" cy="15"/>
              </a:xfrm>
              <a:prstGeom prst="line">
                <a:avLst/>
              </a:prstGeom>
              <a:noFill/>
              <a:ln w="12700">
                <a:solidFill>
                  <a:srgbClr val="FF9900"/>
                </a:solidFill>
                <a:round/>
                <a:headEnd/>
                <a:tailEnd/>
              </a:ln>
            </p:spPr>
            <p:txBody>
              <a:bodyPr wrap="none" anchor="ctr"/>
              <a:lstStyle/>
              <a:p>
                <a:endParaRPr lang="en-GB"/>
              </a:p>
            </p:txBody>
          </p:sp>
          <p:sp>
            <p:nvSpPr>
              <p:cNvPr id="406700" name="Line 121"/>
              <p:cNvSpPr>
                <a:spLocks noChangeShapeType="1"/>
              </p:cNvSpPr>
              <p:nvPr/>
            </p:nvSpPr>
            <p:spPr bwMode="auto">
              <a:xfrm flipV="1">
                <a:off x="4595" y="2026"/>
                <a:ext cx="0" cy="16"/>
              </a:xfrm>
              <a:prstGeom prst="line">
                <a:avLst/>
              </a:prstGeom>
              <a:noFill/>
              <a:ln w="12700">
                <a:solidFill>
                  <a:srgbClr val="FF9900"/>
                </a:solidFill>
                <a:round/>
                <a:headEnd/>
                <a:tailEnd/>
              </a:ln>
            </p:spPr>
            <p:txBody>
              <a:bodyPr wrap="none" anchor="ctr"/>
              <a:lstStyle/>
              <a:p>
                <a:endParaRPr lang="en-GB"/>
              </a:p>
            </p:txBody>
          </p:sp>
          <p:sp>
            <p:nvSpPr>
              <p:cNvPr id="406701" name="Line 122"/>
              <p:cNvSpPr>
                <a:spLocks noChangeShapeType="1"/>
              </p:cNvSpPr>
              <p:nvPr/>
            </p:nvSpPr>
            <p:spPr bwMode="auto">
              <a:xfrm flipV="1">
                <a:off x="4595" y="2017"/>
                <a:ext cx="0" cy="17"/>
              </a:xfrm>
              <a:prstGeom prst="line">
                <a:avLst/>
              </a:prstGeom>
              <a:noFill/>
              <a:ln w="12700">
                <a:solidFill>
                  <a:srgbClr val="FF9900"/>
                </a:solidFill>
                <a:round/>
                <a:headEnd/>
                <a:tailEnd/>
              </a:ln>
            </p:spPr>
            <p:txBody>
              <a:bodyPr wrap="none" anchor="ctr"/>
              <a:lstStyle/>
              <a:p>
                <a:endParaRPr lang="en-GB"/>
              </a:p>
            </p:txBody>
          </p:sp>
          <p:sp>
            <p:nvSpPr>
              <p:cNvPr id="406702" name="Line 123"/>
              <p:cNvSpPr>
                <a:spLocks noChangeShapeType="1"/>
              </p:cNvSpPr>
              <p:nvPr/>
            </p:nvSpPr>
            <p:spPr bwMode="auto">
              <a:xfrm flipV="1">
                <a:off x="4595" y="2011"/>
                <a:ext cx="0" cy="14"/>
              </a:xfrm>
              <a:prstGeom prst="line">
                <a:avLst/>
              </a:prstGeom>
              <a:noFill/>
              <a:ln w="12700">
                <a:solidFill>
                  <a:srgbClr val="FF9900"/>
                </a:solidFill>
                <a:round/>
                <a:headEnd/>
                <a:tailEnd/>
              </a:ln>
            </p:spPr>
            <p:txBody>
              <a:bodyPr wrap="none" anchor="ctr"/>
              <a:lstStyle/>
              <a:p>
                <a:endParaRPr lang="en-GB"/>
              </a:p>
            </p:txBody>
          </p:sp>
          <p:sp>
            <p:nvSpPr>
              <p:cNvPr id="406703" name="Line 124"/>
              <p:cNvSpPr>
                <a:spLocks noChangeShapeType="1"/>
              </p:cNvSpPr>
              <p:nvPr/>
            </p:nvSpPr>
            <p:spPr bwMode="auto">
              <a:xfrm flipV="1">
                <a:off x="4595" y="2003"/>
                <a:ext cx="0" cy="16"/>
              </a:xfrm>
              <a:prstGeom prst="line">
                <a:avLst/>
              </a:prstGeom>
              <a:noFill/>
              <a:ln w="12700">
                <a:solidFill>
                  <a:srgbClr val="FF9900"/>
                </a:solidFill>
                <a:round/>
                <a:headEnd/>
                <a:tailEnd/>
              </a:ln>
            </p:spPr>
            <p:txBody>
              <a:bodyPr wrap="none" anchor="ctr"/>
              <a:lstStyle/>
              <a:p>
                <a:endParaRPr lang="en-GB"/>
              </a:p>
            </p:txBody>
          </p:sp>
          <p:sp>
            <p:nvSpPr>
              <p:cNvPr id="406704" name="Line 125"/>
              <p:cNvSpPr>
                <a:spLocks noChangeShapeType="1"/>
              </p:cNvSpPr>
              <p:nvPr/>
            </p:nvSpPr>
            <p:spPr bwMode="auto">
              <a:xfrm flipV="1">
                <a:off x="4400" y="2198"/>
                <a:ext cx="0" cy="15"/>
              </a:xfrm>
              <a:prstGeom prst="line">
                <a:avLst/>
              </a:prstGeom>
              <a:noFill/>
              <a:ln w="12700">
                <a:solidFill>
                  <a:srgbClr val="FF9900"/>
                </a:solidFill>
                <a:round/>
                <a:headEnd/>
                <a:tailEnd/>
              </a:ln>
            </p:spPr>
            <p:txBody>
              <a:bodyPr wrap="none" anchor="ctr"/>
              <a:lstStyle/>
              <a:p>
                <a:endParaRPr lang="en-GB"/>
              </a:p>
            </p:txBody>
          </p:sp>
          <p:sp>
            <p:nvSpPr>
              <p:cNvPr id="406705" name="Line 126"/>
              <p:cNvSpPr>
                <a:spLocks noChangeShapeType="1"/>
              </p:cNvSpPr>
              <p:nvPr/>
            </p:nvSpPr>
            <p:spPr bwMode="auto">
              <a:xfrm>
                <a:off x="4404" y="2202"/>
                <a:ext cx="0" cy="0"/>
              </a:xfrm>
              <a:prstGeom prst="line">
                <a:avLst/>
              </a:prstGeom>
              <a:noFill/>
              <a:ln w="12700">
                <a:solidFill>
                  <a:srgbClr val="FF9900"/>
                </a:solidFill>
                <a:round/>
                <a:headEnd/>
                <a:tailEnd/>
              </a:ln>
            </p:spPr>
            <p:txBody>
              <a:bodyPr wrap="none" anchor="ctr"/>
              <a:lstStyle/>
              <a:p>
                <a:endParaRPr lang="en-GB"/>
              </a:p>
            </p:txBody>
          </p:sp>
          <p:sp>
            <p:nvSpPr>
              <p:cNvPr id="406706" name="Line 127"/>
              <p:cNvSpPr>
                <a:spLocks noChangeShapeType="1"/>
              </p:cNvSpPr>
              <p:nvPr/>
            </p:nvSpPr>
            <p:spPr bwMode="auto">
              <a:xfrm>
                <a:off x="4408" y="2202"/>
                <a:ext cx="7" cy="0"/>
              </a:xfrm>
              <a:prstGeom prst="line">
                <a:avLst/>
              </a:prstGeom>
              <a:noFill/>
              <a:ln w="12700">
                <a:solidFill>
                  <a:srgbClr val="FF9900"/>
                </a:solidFill>
                <a:round/>
                <a:headEnd/>
                <a:tailEnd/>
              </a:ln>
            </p:spPr>
            <p:txBody>
              <a:bodyPr wrap="none" anchor="ctr"/>
              <a:lstStyle/>
              <a:p>
                <a:endParaRPr lang="en-GB"/>
              </a:p>
            </p:txBody>
          </p:sp>
          <p:sp>
            <p:nvSpPr>
              <p:cNvPr id="406707" name="Line 128"/>
              <p:cNvSpPr>
                <a:spLocks noChangeShapeType="1"/>
              </p:cNvSpPr>
              <p:nvPr/>
            </p:nvSpPr>
            <p:spPr bwMode="auto">
              <a:xfrm>
                <a:off x="4415" y="2202"/>
                <a:ext cx="0" cy="7"/>
              </a:xfrm>
              <a:prstGeom prst="line">
                <a:avLst/>
              </a:prstGeom>
              <a:noFill/>
              <a:ln w="12700">
                <a:solidFill>
                  <a:srgbClr val="FF9900"/>
                </a:solidFill>
                <a:round/>
                <a:headEnd/>
                <a:tailEnd/>
              </a:ln>
            </p:spPr>
            <p:txBody>
              <a:bodyPr wrap="none" anchor="ctr"/>
              <a:lstStyle/>
              <a:p>
                <a:endParaRPr lang="en-GB"/>
              </a:p>
            </p:txBody>
          </p:sp>
          <p:sp>
            <p:nvSpPr>
              <p:cNvPr id="406708" name="Line 129"/>
              <p:cNvSpPr>
                <a:spLocks noChangeShapeType="1"/>
              </p:cNvSpPr>
              <p:nvPr/>
            </p:nvSpPr>
            <p:spPr bwMode="auto">
              <a:xfrm>
                <a:off x="4415" y="2209"/>
                <a:ext cx="7" cy="0"/>
              </a:xfrm>
              <a:prstGeom prst="line">
                <a:avLst/>
              </a:prstGeom>
              <a:noFill/>
              <a:ln w="12700">
                <a:solidFill>
                  <a:srgbClr val="FF9900"/>
                </a:solidFill>
                <a:round/>
                <a:headEnd/>
                <a:tailEnd/>
              </a:ln>
            </p:spPr>
            <p:txBody>
              <a:bodyPr wrap="none" anchor="ctr"/>
              <a:lstStyle/>
              <a:p>
                <a:endParaRPr lang="en-GB"/>
              </a:p>
            </p:txBody>
          </p:sp>
          <p:sp>
            <p:nvSpPr>
              <p:cNvPr id="406709" name="Line 130"/>
              <p:cNvSpPr>
                <a:spLocks noChangeShapeType="1"/>
              </p:cNvSpPr>
              <p:nvPr/>
            </p:nvSpPr>
            <p:spPr bwMode="auto">
              <a:xfrm>
                <a:off x="4426" y="2209"/>
                <a:ext cx="0" cy="0"/>
              </a:xfrm>
              <a:prstGeom prst="line">
                <a:avLst/>
              </a:prstGeom>
              <a:noFill/>
              <a:ln w="12700">
                <a:solidFill>
                  <a:srgbClr val="FF9900"/>
                </a:solidFill>
                <a:round/>
                <a:headEnd/>
                <a:tailEnd/>
              </a:ln>
            </p:spPr>
            <p:txBody>
              <a:bodyPr wrap="none" anchor="ctr"/>
              <a:lstStyle/>
              <a:p>
                <a:endParaRPr lang="en-GB"/>
              </a:p>
            </p:txBody>
          </p:sp>
          <p:sp>
            <p:nvSpPr>
              <p:cNvPr id="406710" name="Line 131"/>
              <p:cNvSpPr>
                <a:spLocks noChangeShapeType="1"/>
              </p:cNvSpPr>
              <p:nvPr/>
            </p:nvSpPr>
            <p:spPr bwMode="auto">
              <a:xfrm flipV="1">
                <a:off x="4430" y="2198"/>
                <a:ext cx="0" cy="15"/>
              </a:xfrm>
              <a:prstGeom prst="line">
                <a:avLst/>
              </a:prstGeom>
              <a:noFill/>
              <a:ln w="12700">
                <a:solidFill>
                  <a:srgbClr val="FF9900"/>
                </a:solidFill>
                <a:round/>
                <a:headEnd/>
                <a:tailEnd/>
              </a:ln>
            </p:spPr>
            <p:txBody>
              <a:bodyPr wrap="none" anchor="ctr"/>
              <a:lstStyle/>
              <a:p>
                <a:endParaRPr lang="en-GB"/>
              </a:p>
            </p:txBody>
          </p:sp>
          <p:sp>
            <p:nvSpPr>
              <p:cNvPr id="406711" name="Line 132"/>
              <p:cNvSpPr>
                <a:spLocks noChangeShapeType="1"/>
              </p:cNvSpPr>
              <p:nvPr/>
            </p:nvSpPr>
            <p:spPr bwMode="auto">
              <a:xfrm>
                <a:off x="4430" y="2202"/>
                <a:ext cx="7" cy="0"/>
              </a:xfrm>
              <a:prstGeom prst="line">
                <a:avLst/>
              </a:prstGeom>
              <a:noFill/>
              <a:ln w="12700">
                <a:solidFill>
                  <a:srgbClr val="FF9900"/>
                </a:solidFill>
                <a:round/>
                <a:headEnd/>
                <a:tailEnd/>
              </a:ln>
            </p:spPr>
            <p:txBody>
              <a:bodyPr wrap="none" anchor="ctr"/>
              <a:lstStyle/>
              <a:p>
                <a:endParaRPr lang="en-GB"/>
              </a:p>
            </p:txBody>
          </p:sp>
          <p:sp>
            <p:nvSpPr>
              <p:cNvPr id="406712" name="Line 133"/>
              <p:cNvSpPr>
                <a:spLocks noChangeShapeType="1"/>
              </p:cNvSpPr>
              <p:nvPr/>
            </p:nvSpPr>
            <p:spPr bwMode="auto">
              <a:xfrm>
                <a:off x="4437" y="2202"/>
                <a:ext cx="0" cy="7"/>
              </a:xfrm>
              <a:prstGeom prst="line">
                <a:avLst/>
              </a:prstGeom>
              <a:noFill/>
              <a:ln w="12700">
                <a:solidFill>
                  <a:srgbClr val="FF9900"/>
                </a:solidFill>
                <a:round/>
                <a:headEnd/>
                <a:tailEnd/>
              </a:ln>
            </p:spPr>
            <p:txBody>
              <a:bodyPr wrap="none" anchor="ctr"/>
              <a:lstStyle/>
              <a:p>
                <a:endParaRPr lang="en-GB"/>
              </a:p>
            </p:txBody>
          </p:sp>
          <p:sp>
            <p:nvSpPr>
              <p:cNvPr id="406713" name="Line 134"/>
              <p:cNvSpPr>
                <a:spLocks noChangeShapeType="1"/>
              </p:cNvSpPr>
              <p:nvPr/>
            </p:nvSpPr>
            <p:spPr bwMode="auto">
              <a:xfrm>
                <a:off x="4437" y="2209"/>
                <a:ext cx="6" cy="0"/>
              </a:xfrm>
              <a:prstGeom prst="line">
                <a:avLst/>
              </a:prstGeom>
              <a:noFill/>
              <a:ln w="12700">
                <a:solidFill>
                  <a:srgbClr val="FF9900"/>
                </a:solidFill>
                <a:round/>
                <a:headEnd/>
                <a:tailEnd/>
              </a:ln>
            </p:spPr>
            <p:txBody>
              <a:bodyPr wrap="none" anchor="ctr"/>
              <a:lstStyle/>
              <a:p>
                <a:endParaRPr lang="en-GB"/>
              </a:p>
            </p:txBody>
          </p:sp>
          <p:sp>
            <p:nvSpPr>
              <p:cNvPr id="406714" name="Line 135"/>
              <p:cNvSpPr>
                <a:spLocks noChangeShapeType="1"/>
              </p:cNvSpPr>
              <p:nvPr/>
            </p:nvSpPr>
            <p:spPr bwMode="auto">
              <a:xfrm>
                <a:off x="4443" y="2209"/>
                <a:ext cx="7" cy="0"/>
              </a:xfrm>
              <a:prstGeom prst="line">
                <a:avLst/>
              </a:prstGeom>
              <a:noFill/>
              <a:ln w="12700">
                <a:solidFill>
                  <a:srgbClr val="FF9900"/>
                </a:solidFill>
                <a:round/>
                <a:headEnd/>
                <a:tailEnd/>
              </a:ln>
            </p:spPr>
            <p:txBody>
              <a:bodyPr wrap="none" anchor="ctr"/>
              <a:lstStyle/>
              <a:p>
                <a:endParaRPr lang="en-GB"/>
              </a:p>
            </p:txBody>
          </p:sp>
          <p:sp>
            <p:nvSpPr>
              <p:cNvPr id="406715" name="Line 136"/>
              <p:cNvSpPr>
                <a:spLocks noChangeShapeType="1"/>
              </p:cNvSpPr>
              <p:nvPr/>
            </p:nvSpPr>
            <p:spPr bwMode="auto">
              <a:xfrm flipV="1">
                <a:off x="4450" y="2198"/>
                <a:ext cx="0" cy="15"/>
              </a:xfrm>
              <a:prstGeom prst="line">
                <a:avLst/>
              </a:prstGeom>
              <a:noFill/>
              <a:ln w="12700">
                <a:solidFill>
                  <a:srgbClr val="FF9900"/>
                </a:solidFill>
                <a:round/>
                <a:headEnd/>
                <a:tailEnd/>
              </a:ln>
            </p:spPr>
            <p:txBody>
              <a:bodyPr wrap="none" anchor="ctr"/>
              <a:lstStyle/>
              <a:p>
                <a:endParaRPr lang="en-GB"/>
              </a:p>
            </p:txBody>
          </p:sp>
          <p:sp>
            <p:nvSpPr>
              <p:cNvPr id="406716" name="Line 137"/>
              <p:cNvSpPr>
                <a:spLocks noChangeShapeType="1"/>
              </p:cNvSpPr>
              <p:nvPr/>
            </p:nvSpPr>
            <p:spPr bwMode="auto">
              <a:xfrm>
                <a:off x="4454" y="2202"/>
                <a:ext cx="0" cy="0"/>
              </a:xfrm>
              <a:prstGeom prst="line">
                <a:avLst/>
              </a:prstGeom>
              <a:noFill/>
              <a:ln w="12700">
                <a:solidFill>
                  <a:srgbClr val="FF9900"/>
                </a:solidFill>
                <a:round/>
                <a:headEnd/>
                <a:tailEnd/>
              </a:ln>
            </p:spPr>
            <p:txBody>
              <a:bodyPr wrap="none" anchor="ctr"/>
              <a:lstStyle/>
              <a:p>
                <a:endParaRPr lang="en-GB"/>
              </a:p>
            </p:txBody>
          </p:sp>
          <p:sp>
            <p:nvSpPr>
              <p:cNvPr id="406717" name="Line 138"/>
              <p:cNvSpPr>
                <a:spLocks noChangeShapeType="1"/>
              </p:cNvSpPr>
              <p:nvPr/>
            </p:nvSpPr>
            <p:spPr bwMode="auto">
              <a:xfrm>
                <a:off x="4458" y="2202"/>
                <a:ext cx="7" cy="0"/>
              </a:xfrm>
              <a:prstGeom prst="line">
                <a:avLst/>
              </a:prstGeom>
              <a:noFill/>
              <a:ln w="12700">
                <a:solidFill>
                  <a:srgbClr val="FF9900"/>
                </a:solidFill>
                <a:round/>
                <a:headEnd/>
                <a:tailEnd/>
              </a:ln>
            </p:spPr>
            <p:txBody>
              <a:bodyPr wrap="none" anchor="ctr"/>
              <a:lstStyle/>
              <a:p>
                <a:endParaRPr lang="en-GB"/>
              </a:p>
            </p:txBody>
          </p:sp>
          <p:sp>
            <p:nvSpPr>
              <p:cNvPr id="406718" name="Line 139"/>
              <p:cNvSpPr>
                <a:spLocks noChangeShapeType="1"/>
              </p:cNvSpPr>
              <p:nvPr/>
            </p:nvSpPr>
            <p:spPr bwMode="auto">
              <a:xfrm>
                <a:off x="4465" y="2202"/>
                <a:ext cx="0" cy="7"/>
              </a:xfrm>
              <a:prstGeom prst="line">
                <a:avLst/>
              </a:prstGeom>
              <a:noFill/>
              <a:ln w="12700">
                <a:solidFill>
                  <a:srgbClr val="FF9900"/>
                </a:solidFill>
                <a:round/>
                <a:headEnd/>
                <a:tailEnd/>
              </a:ln>
            </p:spPr>
            <p:txBody>
              <a:bodyPr wrap="none" anchor="ctr"/>
              <a:lstStyle/>
              <a:p>
                <a:endParaRPr lang="en-GB"/>
              </a:p>
            </p:txBody>
          </p:sp>
          <p:sp>
            <p:nvSpPr>
              <p:cNvPr id="406719" name="Line 140"/>
              <p:cNvSpPr>
                <a:spLocks noChangeShapeType="1"/>
              </p:cNvSpPr>
              <p:nvPr/>
            </p:nvSpPr>
            <p:spPr bwMode="auto">
              <a:xfrm>
                <a:off x="4465" y="2209"/>
                <a:ext cx="7" cy="7"/>
              </a:xfrm>
              <a:prstGeom prst="line">
                <a:avLst/>
              </a:prstGeom>
              <a:noFill/>
              <a:ln w="12700">
                <a:solidFill>
                  <a:srgbClr val="FF9900"/>
                </a:solidFill>
                <a:round/>
                <a:headEnd/>
                <a:tailEnd/>
              </a:ln>
            </p:spPr>
            <p:txBody>
              <a:bodyPr wrap="none" anchor="ctr"/>
              <a:lstStyle/>
              <a:p>
                <a:endParaRPr lang="en-GB"/>
              </a:p>
            </p:txBody>
          </p:sp>
          <p:sp>
            <p:nvSpPr>
              <p:cNvPr id="406720" name="Line 141"/>
              <p:cNvSpPr>
                <a:spLocks noChangeShapeType="1"/>
              </p:cNvSpPr>
              <p:nvPr/>
            </p:nvSpPr>
            <p:spPr bwMode="auto">
              <a:xfrm flipV="1">
                <a:off x="4472" y="2205"/>
                <a:ext cx="0" cy="15"/>
              </a:xfrm>
              <a:prstGeom prst="line">
                <a:avLst/>
              </a:prstGeom>
              <a:noFill/>
              <a:ln w="12700">
                <a:solidFill>
                  <a:srgbClr val="FF9900"/>
                </a:solidFill>
                <a:round/>
                <a:headEnd/>
                <a:tailEnd/>
              </a:ln>
            </p:spPr>
            <p:txBody>
              <a:bodyPr wrap="none" anchor="ctr"/>
              <a:lstStyle/>
              <a:p>
                <a:endParaRPr lang="en-GB"/>
              </a:p>
            </p:txBody>
          </p:sp>
          <p:sp>
            <p:nvSpPr>
              <p:cNvPr id="406721" name="Line 142"/>
              <p:cNvSpPr>
                <a:spLocks noChangeShapeType="1"/>
              </p:cNvSpPr>
              <p:nvPr/>
            </p:nvSpPr>
            <p:spPr bwMode="auto">
              <a:xfrm>
                <a:off x="4476" y="2209"/>
                <a:ext cx="0" cy="0"/>
              </a:xfrm>
              <a:prstGeom prst="line">
                <a:avLst/>
              </a:prstGeom>
              <a:noFill/>
              <a:ln w="12700">
                <a:solidFill>
                  <a:srgbClr val="FF9900"/>
                </a:solidFill>
                <a:round/>
                <a:headEnd/>
                <a:tailEnd/>
              </a:ln>
            </p:spPr>
            <p:txBody>
              <a:bodyPr wrap="none" anchor="ctr"/>
              <a:lstStyle/>
              <a:p>
                <a:endParaRPr lang="en-GB"/>
              </a:p>
            </p:txBody>
          </p:sp>
          <p:sp>
            <p:nvSpPr>
              <p:cNvPr id="406722" name="Line 143"/>
              <p:cNvSpPr>
                <a:spLocks noChangeShapeType="1"/>
              </p:cNvSpPr>
              <p:nvPr/>
            </p:nvSpPr>
            <p:spPr bwMode="auto">
              <a:xfrm flipV="1">
                <a:off x="4480" y="2198"/>
                <a:ext cx="0" cy="15"/>
              </a:xfrm>
              <a:prstGeom prst="line">
                <a:avLst/>
              </a:prstGeom>
              <a:noFill/>
              <a:ln w="12700">
                <a:solidFill>
                  <a:srgbClr val="FF9900"/>
                </a:solidFill>
                <a:round/>
                <a:headEnd/>
                <a:tailEnd/>
              </a:ln>
            </p:spPr>
            <p:txBody>
              <a:bodyPr wrap="none" anchor="ctr"/>
              <a:lstStyle/>
              <a:p>
                <a:endParaRPr lang="en-GB"/>
              </a:p>
            </p:txBody>
          </p:sp>
          <p:sp>
            <p:nvSpPr>
              <p:cNvPr id="406723" name="Line 144"/>
              <p:cNvSpPr>
                <a:spLocks noChangeShapeType="1"/>
              </p:cNvSpPr>
              <p:nvPr/>
            </p:nvSpPr>
            <p:spPr bwMode="auto">
              <a:xfrm>
                <a:off x="4480" y="2202"/>
                <a:ext cx="6" cy="0"/>
              </a:xfrm>
              <a:prstGeom prst="line">
                <a:avLst/>
              </a:prstGeom>
              <a:noFill/>
              <a:ln w="12700">
                <a:solidFill>
                  <a:srgbClr val="FF9900"/>
                </a:solidFill>
                <a:round/>
                <a:headEnd/>
                <a:tailEnd/>
              </a:ln>
            </p:spPr>
            <p:txBody>
              <a:bodyPr wrap="none" anchor="ctr"/>
              <a:lstStyle/>
              <a:p>
                <a:endParaRPr lang="en-GB"/>
              </a:p>
            </p:txBody>
          </p:sp>
          <p:sp>
            <p:nvSpPr>
              <p:cNvPr id="406724" name="Line 145"/>
              <p:cNvSpPr>
                <a:spLocks noChangeShapeType="1"/>
              </p:cNvSpPr>
              <p:nvPr/>
            </p:nvSpPr>
            <p:spPr bwMode="auto">
              <a:xfrm>
                <a:off x="4486" y="2202"/>
                <a:ext cx="0" cy="7"/>
              </a:xfrm>
              <a:prstGeom prst="line">
                <a:avLst/>
              </a:prstGeom>
              <a:noFill/>
              <a:ln w="12700">
                <a:solidFill>
                  <a:srgbClr val="FF9900"/>
                </a:solidFill>
                <a:round/>
                <a:headEnd/>
                <a:tailEnd/>
              </a:ln>
            </p:spPr>
            <p:txBody>
              <a:bodyPr wrap="none" anchor="ctr"/>
              <a:lstStyle/>
              <a:p>
                <a:endParaRPr lang="en-GB"/>
              </a:p>
            </p:txBody>
          </p:sp>
          <p:sp>
            <p:nvSpPr>
              <p:cNvPr id="406725" name="Line 146"/>
              <p:cNvSpPr>
                <a:spLocks noChangeShapeType="1"/>
              </p:cNvSpPr>
              <p:nvPr/>
            </p:nvSpPr>
            <p:spPr bwMode="auto">
              <a:xfrm>
                <a:off x="4490" y="2209"/>
                <a:ext cx="0" cy="0"/>
              </a:xfrm>
              <a:prstGeom prst="line">
                <a:avLst/>
              </a:prstGeom>
              <a:noFill/>
              <a:ln w="12700">
                <a:solidFill>
                  <a:srgbClr val="FF9900"/>
                </a:solidFill>
                <a:round/>
                <a:headEnd/>
                <a:tailEnd/>
              </a:ln>
            </p:spPr>
            <p:txBody>
              <a:bodyPr wrap="none" anchor="ctr"/>
              <a:lstStyle/>
              <a:p>
                <a:endParaRPr lang="en-GB"/>
              </a:p>
            </p:txBody>
          </p:sp>
          <p:sp>
            <p:nvSpPr>
              <p:cNvPr id="406726" name="Line 147"/>
              <p:cNvSpPr>
                <a:spLocks noChangeShapeType="1"/>
              </p:cNvSpPr>
              <p:nvPr/>
            </p:nvSpPr>
            <p:spPr bwMode="auto">
              <a:xfrm>
                <a:off x="4494" y="2209"/>
                <a:ext cx="0" cy="7"/>
              </a:xfrm>
              <a:prstGeom prst="line">
                <a:avLst/>
              </a:prstGeom>
              <a:noFill/>
              <a:ln w="12700">
                <a:solidFill>
                  <a:srgbClr val="FF9900"/>
                </a:solidFill>
                <a:round/>
                <a:headEnd/>
                <a:tailEnd/>
              </a:ln>
            </p:spPr>
            <p:txBody>
              <a:bodyPr wrap="none" anchor="ctr"/>
              <a:lstStyle/>
              <a:p>
                <a:endParaRPr lang="en-GB"/>
              </a:p>
            </p:txBody>
          </p:sp>
          <p:sp>
            <p:nvSpPr>
              <p:cNvPr id="406727" name="Line 148"/>
              <p:cNvSpPr>
                <a:spLocks noChangeShapeType="1"/>
              </p:cNvSpPr>
              <p:nvPr/>
            </p:nvSpPr>
            <p:spPr bwMode="auto">
              <a:xfrm>
                <a:off x="4498" y="2216"/>
                <a:ext cx="0" cy="0"/>
              </a:xfrm>
              <a:prstGeom prst="line">
                <a:avLst/>
              </a:prstGeom>
              <a:noFill/>
              <a:ln w="12700">
                <a:solidFill>
                  <a:srgbClr val="FF9900"/>
                </a:solidFill>
                <a:round/>
                <a:headEnd/>
                <a:tailEnd/>
              </a:ln>
            </p:spPr>
            <p:txBody>
              <a:bodyPr wrap="none" anchor="ctr"/>
              <a:lstStyle/>
              <a:p>
                <a:endParaRPr lang="en-GB"/>
              </a:p>
            </p:txBody>
          </p:sp>
          <p:sp>
            <p:nvSpPr>
              <p:cNvPr id="406728" name="Line 149"/>
              <p:cNvSpPr>
                <a:spLocks noChangeShapeType="1"/>
              </p:cNvSpPr>
              <p:nvPr/>
            </p:nvSpPr>
            <p:spPr bwMode="auto">
              <a:xfrm flipV="1">
                <a:off x="4502" y="2205"/>
                <a:ext cx="0" cy="15"/>
              </a:xfrm>
              <a:prstGeom prst="line">
                <a:avLst/>
              </a:prstGeom>
              <a:noFill/>
              <a:ln w="12700">
                <a:solidFill>
                  <a:srgbClr val="FF9900"/>
                </a:solidFill>
                <a:round/>
                <a:headEnd/>
                <a:tailEnd/>
              </a:ln>
            </p:spPr>
            <p:txBody>
              <a:bodyPr wrap="none" anchor="ctr"/>
              <a:lstStyle/>
              <a:p>
                <a:endParaRPr lang="en-GB"/>
              </a:p>
            </p:txBody>
          </p:sp>
          <p:sp>
            <p:nvSpPr>
              <p:cNvPr id="406729" name="Line 150"/>
              <p:cNvSpPr>
                <a:spLocks noChangeShapeType="1"/>
              </p:cNvSpPr>
              <p:nvPr/>
            </p:nvSpPr>
            <p:spPr bwMode="auto">
              <a:xfrm flipV="1">
                <a:off x="4502" y="2198"/>
                <a:ext cx="0" cy="15"/>
              </a:xfrm>
              <a:prstGeom prst="line">
                <a:avLst/>
              </a:prstGeom>
              <a:noFill/>
              <a:ln w="12700">
                <a:solidFill>
                  <a:srgbClr val="FF9900"/>
                </a:solidFill>
                <a:round/>
                <a:headEnd/>
                <a:tailEnd/>
              </a:ln>
            </p:spPr>
            <p:txBody>
              <a:bodyPr wrap="none" anchor="ctr"/>
              <a:lstStyle/>
              <a:p>
                <a:endParaRPr lang="en-GB"/>
              </a:p>
            </p:txBody>
          </p:sp>
          <p:sp>
            <p:nvSpPr>
              <p:cNvPr id="406730" name="Line 151"/>
              <p:cNvSpPr>
                <a:spLocks noChangeShapeType="1"/>
              </p:cNvSpPr>
              <p:nvPr/>
            </p:nvSpPr>
            <p:spPr bwMode="auto">
              <a:xfrm>
                <a:off x="4502" y="2202"/>
                <a:ext cx="5" cy="0"/>
              </a:xfrm>
              <a:prstGeom prst="line">
                <a:avLst/>
              </a:prstGeom>
              <a:noFill/>
              <a:ln w="12700">
                <a:solidFill>
                  <a:srgbClr val="FF9900"/>
                </a:solidFill>
                <a:round/>
                <a:headEnd/>
                <a:tailEnd/>
              </a:ln>
            </p:spPr>
            <p:txBody>
              <a:bodyPr wrap="none" anchor="ctr"/>
              <a:lstStyle/>
              <a:p>
                <a:endParaRPr lang="en-GB"/>
              </a:p>
            </p:txBody>
          </p:sp>
          <p:sp>
            <p:nvSpPr>
              <p:cNvPr id="406731" name="Line 152"/>
              <p:cNvSpPr>
                <a:spLocks noChangeShapeType="1"/>
              </p:cNvSpPr>
              <p:nvPr/>
            </p:nvSpPr>
            <p:spPr bwMode="auto">
              <a:xfrm flipV="1">
                <a:off x="4507" y="2189"/>
                <a:ext cx="0" cy="17"/>
              </a:xfrm>
              <a:prstGeom prst="line">
                <a:avLst/>
              </a:prstGeom>
              <a:noFill/>
              <a:ln w="12700">
                <a:solidFill>
                  <a:srgbClr val="FF9900"/>
                </a:solidFill>
                <a:round/>
                <a:headEnd/>
                <a:tailEnd/>
              </a:ln>
            </p:spPr>
            <p:txBody>
              <a:bodyPr wrap="none" anchor="ctr"/>
              <a:lstStyle/>
              <a:p>
                <a:endParaRPr lang="en-GB"/>
              </a:p>
            </p:txBody>
          </p:sp>
          <p:sp>
            <p:nvSpPr>
              <p:cNvPr id="406732" name="Line 153"/>
              <p:cNvSpPr>
                <a:spLocks noChangeShapeType="1"/>
              </p:cNvSpPr>
              <p:nvPr/>
            </p:nvSpPr>
            <p:spPr bwMode="auto">
              <a:xfrm>
                <a:off x="4507" y="2197"/>
                <a:ext cx="0" cy="1"/>
              </a:xfrm>
              <a:prstGeom prst="line">
                <a:avLst/>
              </a:prstGeom>
              <a:noFill/>
              <a:ln w="12700">
                <a:solidFill>
                  <a:srgbClr val="FF9900"/>
                </a:solidFill>
                <a:round/>
                <a:headEnd/>
                <a:tailEnd/>
              </a:ln>
            </p:spPr>
            <p:txBody>
              <a:bodyPr wrap="none" anchor="ctr"/>
              <a:lstStyle/>
              <a:p>
                <a:endParaRPr lang="en-GB"/>
              </a:p>
            </p:txBody>
          </p:sp>
          <p:sp>
            <p:nvSpPr>
              <p:cNvPr id="406733" name="Line 154"/>
              <p:cNvSpPr>
                <a:spLocks noChangeShapeType="1"/>
              </p:cNvSpPr>
              <p:nvPr/>
            </p:nvSpPr>
            <p:spPr bwMode="auto">
              <a:xfrm>
                <a:off x="4511" y="2202"/>
                <a:ext cx="0" cy="0"/>
              </a:xfrm>
              <a:prstGeom prst="line">
                <a:avLst/>
              </a:prstGeom>
              <a:noFill/>
              <a:ln w="12700">
                <a:solidFill>
                  <a:srgbClr val="FF9900"/>
                </a:solidFill>
                <a:round/>
                <a:headEnd/>
                <a:tailEnd/>
              </a:ln>
            </p:spPr>
            <p:txBody>
              <a:bodyPr wrap="none" anchor="ctr"/>
              <a:lstStyle/>
              <a:p>
                <a:endParaRPr lang="en-GB"/>
              </a:p>
            </p:txBody>
          </p:sp>
          <p:sp>
            <p:nvSpPr>
              <p:cNvPr id="406734" name="Line 155"/>
              <p:cNvSpPr>
                <a:spLocks noChangeShapeType="1"/>
              </p:cNvSpPr>
              <p:nvPr/>
            </p:nvSpPr>
            <p:spPr bwMode="auto">
              <a:xfrm>
                <a:off x="4515" y="2202"/>
                <a:ext cx="0" cy="7"/>
              </a:xfrm>
              <a:prstGeom prst="line">
                <a:avLst/>
              </a:prstGeom>
              <a:noFill/>
              <a:ln w="12700">
                <a:solidFill>
                  <a:srgbClr val="FF9900"/>
                </a:solidFill>
                <a:round/>
                <a:headEnd/>
                <a:tailEnd/>
              </a:ln>
            </p:spPr>
            <p:txBody>
              <a:bodyPr wrap="none" anchor="ctr"/>
              <a:lstStyle/>
              <a:p>
                <a:endParaRPr lang="en-GB"/>
              </a:p>
            </p:txBody>
          </p:sp>
          <p:sp>
            <p:nvSpPr>
              <p:cNvPr id="406735" name="Line 156"/>
              <p:cNvSpPr>
                <a:spLocks noChangeShapeType="1"/>
              </p:cNvSpPr>
              <p:nvPr/>
            </p:nvSpPr>
            <p:spPr bwMode="auto">
              <a:xfrm>
                <a:off x="4515" y="2209"/>
                <a:ext cx="0" cy="7"/>
              </a:xfrm>
              <a:prstGeom prst="line">
                <a:avLst/>
              </a:prstGeom>
              <a:noFill/>
              <a:ln w="12700">
                <a:solidFill>
                  <a:srgbClr val="FF9900"/>
                </a:solidFill>
                <a:round/>
                <a:headEnd/>
                <a:tailEnd/>
              </a:ln>
            </p:spPr>
            <p:txBody>
              <a:bodyPr wrap="none" anchor="ctr"/>
              <a:lstStyle/>
              <a:p>
                <a:endParaRPr lang="en-GB"/>
              </a:p>
            </p:txBody>
          </p:sp>
          <p:sp>
            <p:nvSpPr>
              <p:cNvPr id="406736" name="Line 157"/>
              <p:cNvSpPr>
                <a:spLocks noChangeShapeType="1"/>
              </p:cNvSpPr>
              <p:nvPr/>
            </p:nvSpPr>
            <p:spPr bwMode="auto">
              <a:xfrm>
                <a:off x="4515" y="2216"/>
                <a:ext cx="7" cy="0"/>
              </a:xfrm>
              <a:prstGeom prst="line">
                <a:avLst/>
              </a:prstGeom>
              <a:noFill/>
              <a:ln w="12700">
                <a:solidFill>
                  <a:srgbClr val="FF9900"/>
                </a:solidFill>
                <a:round/>
                <a:headEnd/>
                <a:tailEnd/>
              </a:ln>
            </p:spPr>
            <p:txBody>
              <a:bodyPr wrap="none" anchor="ctr"/>
              <a:lstStyle/>
              <a:p>
                <a:endParaRPr lang="en-GB"/>
              </a:p>
            </p:txBody>
          </p:sp>
          <p:sp>
            <p:nvSpPr>
              <p:cNvPr id="406737" name="Line 158"/>
              <p:cNvSpPr>
                <a:spLocks noChangeShapeType="1"/>
              </p:cNvSpPr>
              <p:nvPr/>
            </p:nvSpPr>
            <p:spPr bwMode="auto">
              <a:xfrm flipV="1">
                <a:off x="4522" y="2205"/>
                <a:ext cx="0" cy="15"/>
              </a:xfrm>
              <a:prstGeom prst="line">
                <a:avLst/>
              </a:prstGeom>
              <a:noFill/>
              <a:ln w="12700">
                <a:solidFill>
                  <a:srgbClr val="FF9900"/>
                </a:solidFill>
                <a:round/>
                <a:headEnd/>
                <a:tailEnd/>
              </a:ln>
            </p:spPr>
            <p:txBody>
              <a:bodyPr wrap="none" anchor="ctr"/>
              <a:lstStyle/>
              <a:p>
                <a:endParaRPr lang="en-GB"/>
              </a:p>
            </p:txBody>
          </p:sp>
          <p:sp>
            <p:nvSpPr>
              <p:cNvPr id="406738" name="Line 159"/>
              <p:cNvSpPr>
                <a:spLocks noChangeShapeType="1"/>
              </p:cNvSpPr>
              <p:nvPr/>
            </p:nvSpPr>
            <p:spPr bwMode="auto">
              <a:xfrm>
                <a:off x="4522" y="2209"/>
                <a:ext cx="7" cy="0"/>
              </a:xfrm>
              <a:prstGeom prst="line">
                <a:avLst/>
              </a:prstGeom>
              <a:noFill/>
              <a:ln w="12700">
                <a:solidFill>
                  <a:srgbClr val="FF9900"/>
                </a:solidFill>
                <a:round/>
                <a:headEnd/>
                <a:tailEnd/>
              </a:ln>
            </p:spPr>
            <p:txBody>
              <a:bodyPr wrap="none" anchor="ctr"/>
              <a:lstStyle/>
              <a:p>
                <a:endParaRPr lang="en-GB"/>
              </a:p>
            </p:txBody>
          </p:sp>
          <p:sp>
            <p:nvSpPr>
              <p:cNvPr id="406739" name="Line 160"/>
              <p:cNvSpPr>
                <a:spLocks noChangeShapeType="1"/>
              </p:cNvSpPr>
              <p:nvPr/>
            </p:nvSpPr>
            <p:spPr bwMode="auto">
              <a:xfrm flipV="1">
                <a:off x="4529" y="2198"/>
                <a:ext cx="0" cy="15"/>
              </a:xfrm>
              <a:prstGeom prst="line">
                <a:avLst/>
              </a:prstGeom>
              <a:noFill/>
              <a:ln w="12700">
                <a:solidFill>
                  <a:srgbClr val="FF9900"/>
                </a:solidFill>
                <a:round/>
                <a:headEnd/>
                <a:tailEnd/>
              </a:ln>
            </p:spPr>
            <p:txBody>
              <a:bodyPr wrap="none" anchor="ctr"/>
              <a:lstStyle/>
              <a:p>
                <a:endParaRPr lang="en-GB"/>
              </a:p>
            </p:txBody>
          </p:sp>
          <p:sp>
            <p:nvSpPr>
              <p:cNvPr id="406740" name="Line 161"/>
              <p:cNvSpPr>
                <a:spLocks noChangeShapeType="1"/>
              </p:cNvSpPr>
              <p:nvPr/>
            </p:nvSpPr>
            <p:spPr bwMode="auto">
              <a:xfrm flipV="1">
                <a:off x="4529" y="2189"/>
                <a:ext cx="0" cy="17"/>
              </a:xfrm>
              <a:prstGeom prst="line">
                <a:avLst/>
              </a:prstGeom>
              <a:noFill/>
              <a:ln w="12700">
                <a:solidFill>
                  <a:srgbClr val="FF9900"/>
                </a:solidFill>
                <a:round/>
                <a:headEnd/>
                <a:tailEnd/>
              </a:ln>
            </p:spPr>
            <p:txBody>
              <a:bodyPr wrap="none" anchor="ctr"/>
              <a:lstStyle/>
              <a:p>
                <a:endParaRPr lang="en-GB"/>
              </a:p>
            </p:txBody>
          </p:sp>
          <p:sp>
            <p:nvSpPr>
              <p:cNvPr id="406741" name="Line 162"/>
              <p:cNvSpPr>
                <a:spLocks noChangeShapeType="1"/>
              </p:cNvSpPr>
              <p:nvPr/>
            </p:nvSpPr>
            <p:spPr bwMode="auto">
              <a:xfrm>
                <a:off x="4533" y="2193"/>
                <a:ext cx="0" cy="0"/>
              </a:xfrm>
              <a:prstGeom prst="line">
                <a:avLst/>
              </a:prstGeom>
              <a:noFill/>
              <a:ln w="12700">
                <a:solidFill>
                  <a:srgbClr val="FF9900"/>
                </a:solidFill>
                <a:round/>
                <a:headEnd/>
                <a:tailEnd/>
              </a:ln>
            </p:spPr>
            <p:txBody>
              <a:bodyPr wrap="none" anchor="ctr"/>
              <a:lstStyle/>
              <a:p>
                <a:endParaRPr lang="en-GB"/>
              </a:p>
            </p:txBody>
          </p:sp>
          <p:sp>
            <p:nvSpPr>
              <p:cNvPr id="406742" name="Line 163"/>
              <p:cNvSpPr>
                <a:spLocks noChangeShapeType="1"/>
              </p:cNvSpPr>
              <p:nvPr/>
            </p:nvSpPr>
            <p:spPr bwMode="auto">
              <a:xfrm>
                <a:off x="4537" y="2197"/>
                <a:ext cx="0" cy="1"/>
              </a:xfrm>
              <a:prstGeom prst="line">
                <a:avLst/>
              </a:prstGeom>
              <a:noFill/>
              <a:ln w="12700">
                <a:solidFill>
                  <a:srgbClr val="FF9900"/>
                </a:solidFill>
                <a:round/>
                <a:headEnd/>
                <a:tailEnd/>
              </a:ln>
            </p:spPr>
            <p:txBody>
              <a:bodyPr wrap="none" anchor="ctr"/>
              <a:lstStyle/>
              <a:p>
                <a:endParaRPr lang="en-GB"/>
              </a:p>
            </p:txBody>
          </p:sp>
          <p:sp>
            <p:nvSpPr>
              <p:cNvPr id="406743" name="Line 164"/>
              <p:cNvSpPr>
                <a:spLocks noChangeShapeType="1"/>
              </p:cNvSpPr>
              <p:nvPr/>
            </p:nvSpPr>
            <p:spPr bwMode="auto">
              <a:xfrm>
                <a:off x="4537" y="2202"/>
                <a:ext cx="0" cy="7"/>
              </a:xfrm>
              <a:prstGeom prst="line">
                <a:avLst/>
              </a:prstGeom>
              <a:noFill/>
              <a:ln w="12700">
                <a:solidFill>
                  <a:srgbClr val="FF9900"/>
                </a:solidFill>
                <a:round/>
                <a:headEnd/>
                <a:tailEnd/>
              </a:ln>
            </p:spPr>
            <p:txBody>
              <a:bodyPr wrap="none" anchor="ctr"/>
              <a:lstStyle/>
              <a:p>
                <a:endParaRPr lang="en-GB"/>
              </a:p>
            </p:txBody>
          </p:sp>
          <p:sp>
            <p:nvSpPr>
              <p:cNvPr id="406744" name="Line 165"/>
              <p:cNvSpPr>
                <a:spLocks noChangeShapeType="1"/>
              </p:cNvSpPr>
              <p:nvPr/>
            </p:nvSpPr>
            <p:spPr bwMode="auto">
              <a:xfrm>
                <a:off x="4537" y="2209"/>
                <a:ext cx="7" cy="7"/>
              </a:xfrm>
              <a:prstGeom prst="line">
                <a:avLst/>
              </a:prstGeom>
              <a:noFill/>
              <a:ln w="12700">
                <a:solidFill>
                  <a:srgbClr val="FF9900"/>
                </a:solidFill>
                <a:round/>
                <a:headEnd/>
                <a:tailEnd/>
              </a:ln>
            </p:spPr>
            <p:txBody>
              <a:bodyPr wrap="none" anchor="ctr"/>
              <a:lstStyle/>
              <a:p>
                <a:endParaRPr lang="en-GB"/>
              </a:p>
            </p:txBody>
          </p:sp>
          <p:sp>
            <p:nvSpPr>
              <p:cNvPr id="406745" name="Line 166"/>
              <p:cNvSpPr>
                <a:spLocks noChangeShapeType="1"/>
              </p:cNvSpPr>
              <p:nvPr/>
            </p:nvSpPr>
            <p:spPr bwMode="auto">
              <a:xfrm>
                <a:off x="4544" y="2220"/>
                <a:ext cx="0" cy="1"/>
              </a:xfrm>
              <a:prstGeom prst="line">
                <a:avLst/>
              </a:prstGeom>
              <a:noFill/>
              <a:ln w="12700">
                <a:solidFill>
                  <a:srgbClr val="FF9900"/>
                </a:solidFill>
                <a:round/>
                <a:headEnd/>
                <a:tailEnd/>
              </a:ln>
            </p:spPr>
            <p:txBody>
              <a:bodyPr wrap="none" anchor="ctr"/>
              <a:lstStyle/>
              <a:p>
                <a:endParaRPr lang="en-GB"/>
              </a:p>
            </p:txBody>
          </p:sp>
          <p:sp>
            <p:nvSpPr>
              <p:cNvPr id="406746" name="Line 167"/>
              <p:cNvSpPr>
                <a:spLocks noChangeShapeType="1"/>
              </p:cNvSpPr>
              <p:nvPr/>
            </p:nvSpPr>
            <p:spPr bwMode="auto">
              <a:xfrm>
                <a:off x="4544" y="2225"/>
                <a:ext cx="7" cy="0"/>
              </a:xfrm>
              <a:prstGeom prst="line">
                <a:avLst/>
              </a:prstGeom>
              <a:noFill/>
              <a:ln w="12700">
                <a:solidFill>
                  <a:srgbClr val="FF9900"/>
                </a:solidFill>
                <a:round/>
                <a:headEnd/>
                <a:tailEnd/>
              </a:ln>
            </p:spPr>
            <p:txBody>
              <a:bodyPr wrap="none" anchor="ctr"/>
              <a:lstStyle/>
              <a:p>
                <a:endParaRPr lang="en-GB"/>
              </a:p>
            </p:txBody>
          </p:sp>
          <p:sp>
            <p:nvSpPr>
              <p:cNvPr id="406747" name="Line 168"/>
              <p:cNvSpPr>
                <a:spLocks noChangeShapeType="1"/>
              </p:cNvSpPr>
              <p:nvPr/>
            </p:nvSpPr>
            <p:spPr bwMode="auto">
              <a:xfrm flipV="1">
                <a:off x="4551" y="2212"/>
                <a:ext cx="0" cy="17"/>
              </a:xfrm>
              <a:prstGeom prst="line">
                <a:avLst/>
              </a:prstGeom>
              <a:noFill/>
              <a:ln w="12700">
                <a:solidFill>
                  <a:srgbClr val="FF9900"/>
                </a:solidFill>
                <a:round/>
                <a:headEnd/>
                <a:tailEnd/>
              </a:ln>
            </p:spPr>
            <p:txBody>
              <a:bodyPr wrap="none" anchor="ctr"/>
              <a:lstStyle/>
              <a:p>
                <a:endParaRPr lang="en-GB"/>
              </a:p>
            </p:txBody>
          </p:sp>
          <p:sp>
            <p:nvSpPr>
              <p:cNvPr id="406748" name="Line 169"/>
              <p:cNvSpPr>
                <a:spLocks noChangeShapeType="1"/>
              </p:cNvSpPr>
              <p:nvPr/>
            </p:nvSpPr>
            <p:spPr bwMode="auto">
              <a:xfrm flipV="1">
                <a:off x="4551" y="2205"/>
                <a:ext cx="0" cy="15"/>
              </a:xfrm>
              <a:prstGeom prst="line">
                <a:avLst/>
              </a:prstGeom>
              <a:noFill/>
              <a:ln w="12700">
                <a:solidFill>
                  <a:srgbClr val="FF9900"/>
                </a:solidFill>
                <a:round/>
                <a:headEnd/>
                <a:tailEnd/>
              </a:ln>
            </p:spPr>
            <p:txBody>
              <a:bodyPr wrap="none" anchor="ctr"/>
              <a:lstStyle/>
              <a:p>
                <a:endParaRPr lang="en-GB"/>
              </a:p>
            </p:txBody>
          </p:sp>
          <p:sp>
            <p:nvSpPr>
              <p:cNvPr id="406749" name="Line 170"/>
              <p:cNvSpPr>
                <a:spLocks noChangeShapeType="1"/>
              </p:cNvSpPr>
              <p:nvPr/>
            </p:nvSpPr>
            <p:spPr bwMode="auto">
              <a:xfrm flipV="1">
                <a:off x="4551" y="2198"/>
                <a:ext cx="0" cy="15"/>
              </a:xfrm>
              <a:prstGeom prst="line">
                <a:avLst/>
              </a:prstGeom>
              <a:noFill/>
              <a:ln w="12700">
                <a:solidFill>
                  <a:srgbClr val="FF9900"/>
                </a:solidFill>
                <a:round/>
                <a:headEnd/>
                <a:tailEnd/>
              </a:ln>
            </p:spPr>
            <p:txBody>
              <a:bodyPr wrap="none" anchor="ctr"/>
              <a:lstStyle/>
              <a:p>
                <a:endParaRPr lang="en-GB"/>
              </a:p>
            </p:txBody>
          </p:sp>
          <p:sp>
            <p:nvSpPr>
              <p:cNvPr id="406750" name="Line 171"/>
              <p:cNvSpPr>
                <a:spLocks noChangeShapeType="1"/>
              </p:cNvSpPr>
              <p:nvPr/>
            </p:nvSpPr>
            <p:spPr bwMode="auto">
              <a:xfrm flipV="1">
                <a:off x="4551" y="2189"/>
                <a:ext cx="0" cy="17"/>
              </a:xfrm>
              <a:prstGeom prst="line">
                <a:avLst/>
              </a:prstGeom>
              <a:noFill/>
              <a:ln w="12700">
                <a:solidFill>
                  <a:srgbClr val="FF9900"/>
                </a:solidFill>
                <a:round/>
                <a:headEnd/>
                <a:tailEnd/>
              </a:ln>
            </p:spPr>
            <p:txBody>
              <a:bodyPr wrap="none" anchor="ctr"/>
              <a:lstStyle/>
              <a:p>
                <a:endParaRPr lang="en-GB"/>
              </a:p>
            </p:txBody>
          </p:sp>
          <p:sp>
            <p:nvSpPr>
              <p:cNvPr id="406751" name="Line 172"/>
              <p:cNvSpPr>
                <a:spLocks noChangeShapeType="1"/>
              </p:cNvSpPr>
              <p:nvPr/>
            </p:nvSpPr>
            <p:spPr bwMode="auto">
              <a:xfrm flipV="1">
                <a:off x="4551" y="2182"/>
                <a:ext cx="0" cy="15"/>
              </a:xfrm>
              <a:prstGeom prst="line">
                <a:avLst/>
              </a:prstGeom>
              <a:noFill/>
              <a:ln w="12700">
                <a:solidFill>
                  <a:srgbClr val="FF9900"/>
                </a:solidFill>
                <a:round/>
                <a:headEnd/>
                <a:tailEnd/>
              </a:ln>
            </p:spPr>
            <p:txBody>
              <a:bodyPr wrap="none" anchor="ctr"/>
              <a:lstStyle/>
              <a:p>
                <a:endParaRPr lang="en-GB"/>
              </a:p>
            </p:txBody>
          </p:sp>
          <p:sp>
            <p:nvSpPr>
              <p:cNvPr id="406752" name="Line 173"/>
              <p:cNvSpPr>
                <a:spLocks noChangeShapeType="1"/>
              </p:cNvSpPr>
              <p:nvPr/>
            </p:nvSpPr>
            <p:spPr bwMode="auto">
              <a:xfrm>
                <a:off x="4551" y="2186"/>
                <a:ext cx="7" cy="0"/>
              </a:xfrm>
              <a:prstGeom prst="line">
                <a:avLst/>
              </a:prstGeom>
              <a:noFill/>
              <a:ln w="12700">
                <a:solidFill>
                  <a:srgbClr val="FF9900"/>
                </a:solidFill>
                <a:round/>
                <a:headEnd/>
                <a:tailEnd/>
              </a:ln>
            </p:spPr>
            <p:txBody>
              <a:bodyPr wrap="none" anchor="ctr"/>
              <a:lstStyle/>
              <a:p>
                <a:endParaRPr lang="en-GB"/>
              </a:p>
            </p:txBody>
          </p:sp>
          <p:sp>
            <p:nvSpPr>
              <p:cNvPr id="406753" name="Line 174"/>
              <p:cNvSpPr>
                <a:spLocks noChangeShapeType="1"/>
              </p:cNvSpPr>
              <p:nvPr/>
            </p:nvSpPr>
            <p:spPr bwMode="auto">
              <a:xfrm flipV="1">
                <a:off x="4558" y="2174"/>
                <a:ext cx="0" cy="16"/>
              </a:xfrm>
              <a:prstGeom prst="line">
                <a:avLst/>
              </a:prstGeom>
              <a:noFill/>
              <a:ln w="12700">
                <a:solidFill>
                  <a:srgbClr val="FF9900"/>
                </a:solidFill>
                <a:round/>
                <a:headEnd/>
                <a:tailEnd/>
              </a:ln>
            </p:spPr>
            <p:txBody>
              <a:bodyPr wrap="none" anchor="ctr"/>
              <a:lstStyle/>
              <a:p>
                <a:endParaRPr lang="en-GB"/>
              </a:p>
            </p:txBody>
          </p:sp>
          <p:sp>
            <p:nvSpPr>
              <p:cNvPr id="406754" name="Line 175"/>
              <p:cNvSpPr>
                <a:spLocks noChangeShapeType="1"/>
              </p:cNvSpPr>
              <p:nvPr/>
            </p:nvSpPr>
            <p:spPr bwMode="auto">
              <a:xfrm>
                <a:off x="4558" y="2182"/>
                <a:ext cx="0" cy="0"/>
              </a:xfrm>
              <a:prstGeom prst="line">
                <a:avLst/>
              </a:prstGeom>
              <a:noFill/>
              <a:ln w="12700">
                <a:solidFill>
                  <a:srgbClr val="FF9900"/>
                </a:solidFill>
                <a:round/>
                <a:headEnd/>
                <a:tailEnd/>
              </a:ln>
            </p:spPr>
            <p:txBody>
              <a:bodyPr wrap="none" anchor="ctr"/>
              <a:lstStyle/>
              <a:p>
                <a:endParaRPr lang="en-GB"/>
              </a:p>
            </p:txBody>
          </p:sp>
          <p:sp>
            <p:nvSpPr>
              <p:cNvPr id="406755" name="Line 176"/>
              <p:cNvSpPr>
                <a:spLocks noChangeShapeType="1"/>
              </p:cNvSpPr>
              <p:nvPr/>
            </p:nvSpPr>
            <p:spPr bwMode="auto">
              <a:xfrm>
                <a:off x="4558" y="2186"/>
                <a:ext cx="0" cy="7"/>
              </a:xfrm>
              <a:prstGeom prst="line">
                <a:avLst/>
              </a:prstGeom>
              <a:noFill/>
              <a:ln w="12700">
                <a:solidFill>
                  <a:srgbClr val="FF9900"/>
                </a:solidFill>
                <a:round/>
                <a:headEnd/>
                <a:tailEnd/>
              </a:ln>
            </p:spPr>
            <p:txBody>
              <a:bodyPr wrap="none" anchor="ctr"/>
              <a:lstStyle/>
              <a:p>
                <a:endParaRPr lang="en-GB"/>
              </a:p>
            </p:txBody>
          </p:sp>
          <p:sp>
            <p:nvSpPr>
              <p:cNvPr id="406756" name="Line 177"/>
              <p:cNvSpPr>
                <a:spLocks noChangeShapeType="1"/>
              </p:cNvSpPr>
              <p:nvPr/>
            </p:nvSpPr>
            <p:spPr bwMode="auto">
              <a:xfrm>
                <a:off x="4562" y="2193"/>
                <a:ext cx="0" cy="0"/>
              </a:xfrm>
              <a:prstGeom prst="line">
                <a:avLst/>
              </a:prstGeom>
              <a:noFill/>
              <a:ln w="12700">
                <a:solidFill>
                  <a:srgbClr val="FF9900"/>
                </a:solidFill>
                <a:round/>
                <a:headEnd/>
                <a:tailEnd/>
              </a:ln>
            </p:spPr>
            <p:txBody>
              <a:bodyPr wrap="none" anchor="ctr"/>
              <a:lstStyle/>
              <a:p>
                <a:endParaRPr lang="en-GB"/>
              </a:p>
            </p:txBody>
          </p:sp>
          <p:sp>
            <p:nvSpPr>
              <p:cNvPr id="406757" name="Line 178"/>
              <p:cNvSpPr>
                <a:spLocks noChangeShapeType="1"/>
              </p:cNvSpPr>
              <p:nvPr/>
            </p:nvSpPr>
            <p:spPr bwMode="auto">
              <a:xfrm>
                <a:off x="4566" y="2197"/>
                <a:ext cx="0" cy="1"/>
              </a:xfrm>
              <a:prstGeom prst="line">
                <a:avLst/>
              </a:prstGeom>
              <a:noFill/>
              <a:ln w="12700">
                <a:solidFill>
                  <a:srgbClr val="FF9900"/>
                </a:solidFill>
                <a:round/>
                <a:headEnd/>
                <a:tailEnd/>
              </a:ln>
            </p:spPr>
            <p:txBody>
              <a:bodyPr wrap="none" anchor="ctr"/>
              <a:lstStyle/>
              <a:p>
                <a:endParaRPr lang="en-GB"/>
              </a:p>
            </p:txBody>
          </p:sp>
          <p:sp>
            <p:nvSpPr>
              <p:cNvPr id="406758" name="Line 179"/>
              <p:cNvSpPr>
                <a:spLocks noChangeShapeType="1"/>
              </p:cNvSpPr>
              <p:nvPr/>
            </p:nvSpPr>
            <p:spPr bwMode="auto">
              <a:xfrm>
                <a:off x="4566" y="2202"/>
                <a:ext cx="0" cy="7"/>
              </a:xfrm>
              <a:prstGeom prst="line">
                <a:avLst/>
              </a:prstGeom>
              <a:noFill/>
              <a:ln w="12700">
                <a:solidFill>
                  <a:srgbClr val="FF9900"/>
                </a:solidFill>
                <a:round/>
                <a:headEnd/>
                <a:tailEnd/>
              </a:ln>
            </p:spPr>
            <p:txBody>
              <a:bodyPr wrap="none" anchor="ctr"/>
              <a:lstStyle/>
              <a:p>
                <a:endParaRPr lang="en-GB"/>
              </a:p>
            </p:txBody>
          </p:sp>
          <p:sp>
            <p:nvSpPr>
              <p:cNvPr id="406759" name="Line 180"/>
              <p:cNvSpPr>
                <a:spLocks noChangeShapeType="1"/>
              </p:cNvSpPr>
              <p:nvPr/>
            </p:nvSpPr>
            <p:spPr bwMode="auto">
              <a:xfrm>
                <a:off x="4566" y="2209"/>
                <a:ext cx="0" cy="7"/>
              </a:xfrm>
              <a:prstGeom prst="line">
                <a:avLst/>
              </a:prstGeom>
              <a:noFill/>
              <a:ln w="12700">
                <a:solidFill>
                  <a:srgbClr val="FF9900"/>
                </a:solidFill>
                <a:round/>
                <a:headEnd/>
                <a:tailEnd/>
              </a:ln>
            </p:spPr>
            <p:txBody>
              <a:bodyPr wrap="none" anchor="ctr"/>
              <a:lstStyle/>
              <a:p>
                <a:endParaRPr lang="en-GB"/>
              </a:p>
            </p:txBody>
          </p:sp>
          <p:sp>
            <p:nvSpPr>
              <p:cNvPr id="406760" name="Line 181"/>
              <p:cNvSpPr>
                <a:spLocks noChangeShapeType="1"/>
              </p:cNvSpPr>
              <p:nvPr/>
            </p:nvSpPr>
            <p:spPr bwMode="auto">
              <a:xfrm>
                <a:off x="4566" y="2220"/>
                <a:ext cx="0" cy="1"/>
              </a:xfrm>
              <a:prstGeom prst="line">
                <a:avLst/>
              </a:prstGeom>
              <a:noFill/>
              <a:ln w="12700">
                <a:solidFill>
                  <a:srgbClr val="FF9900"/>
                </a:solidFill>
                <a:round/>
                <a:headEnd/>
                <a:tailEnd/>
              </a:ln>
            </p:spPr>
            <p:txBody>
              <a:bodyPr wrap="none" anchor="ctr"/>
              <a:lstStyle/>
              <a:p>
                <a:endParaRPr lang="en-GB"/>
              </a:p>
            </p:txBody>
          </p:sp>
          <p:sp>
            <p:nvSpPr>
              <p:cNvPr id="406761" name="Line 182"/>
              <p:cNvSpPr>
                <a:spLocks noChangeShapeType="1"/>
              </p:cNvSpPr>
              <p:nvPr/>
            </p:nvSpPr>
            <p:spPr bwMode="auto">
              <a:xfrm>
                <a:off x="4566" y="2229"/>
                <a:ext cx="0" cy="0"/>
              </a:xfrm>
              <a:prstGeom prst="line">
                <a:avLst/>
              </a:prstGeom>
              <a:noFill/>
              <a:ln w="12700">
                <a:solidFill>
                  <a:srgbClr val="FF9900"/>
                </a:solidFill>
                <a:round/>
                <a:headEnd/>
                <a:tailEnd/>
              </a:ln>
            </p:spPr>
            <p:txBody>
              <a:bodyPr wrap="none" anchor="ctr"/>
              <a:lstStyle/>
              <a:p>
                <a:endParaRPr lang="en-GB"/>
              </a:p>
            </p:txBody>
          </p:sp>
          <p:sp>
            <p:nvSpPr>
              <p:cNvPr id="406762" name="Line 183"/>
              <p:cNvSpPr>
                <a:spLocks noChangeShapeType="1"/>
              </p:cNvSpPr>
              <p:nvPr/>
            </p:nvSpPr>
            <p:spPr bwMode="auto">
              <a:xfrm>
                <a:off x="4566" y="2233"/>
                <a:ext cx="0" cy="6"/>
              </a:xfrm>
              <a:prstGeom prst="line">
                <a:avLst/>
              </a:prstGeom>
              <a:noFill/>
              <a:ln w="12700">
                <a:solidFill>
                  <a:srgbClr val="FF9900"/>
                </a:solidFill>
                <a:round/>
                <a:headEnd/>
                <a:tailEnd/>
              </a:ln>
            </p:spPr>
            <p:txBody>
              <a:bodyPr wrap="none" anchor="ctr"/>
              <a:lstStyle/>
              <a:p>
                <a:endParaRPr lang="en-GB"/>
              </a:p>
            </p:txBody>
          </p:sp>
          <p:sp>
            <p:nvSpPr>
              <p:cNvPr id="406763" name="Line 184"/>
              <p:cNvSpPr>
                <a:spLocks noChangeShapeType="1"/>
              </p:cNvSpPr>
              <p:nvPr/>
            </p:nvSpPr>
            <p:spPr bwMode="auto">
              <a:xfrm>
                <a:off x="4566" y="2239"/>
                <a:ext cx="7" cy="0"/>
              </a:xfrm>
              <a:prstGeom prst="line">
                <a:avLst/>
              </a:prstGeom>
              <a:noFill/>
              <a:ln w="12700">
                <a:solidFill>
                  <a:srgbClr val="FF9900"/>
                </a:solidFill>
                <a:round/>
                <a:headEnd/>
                <a:tailEnd/>
              </a:ln>
            </p:spPr>
            <p:txBody>
              <a:bodyPr wrap="none" anchor="ctr"/>
              <a:lstStyle/>
              <a:p>
                <a:endParaRPr lang="en-GB"/>
              </a:p>
            </p:txBody>
          </p:sp>
          <p:sp>
            <p:nvSpPr>
              <p:cNvPr id="406764" name="Line 185"/>
              <p:cNvSpPr>
                <a:spLocks noChangeShapeType="1"/>
              </p:cNvSpPr>
              <p:nvPr/>
            </p:nvSpPr>
            <p:spPr bwMode="auto">
              <a:xfrm>
                <a:off x="4573" y="2243"/>
                <a:ext cx="0" cy="1"/>
              </a:xfrm>
              <a:prstGeom prst="line">
                <a:avLst/>
              </a:prstGeom>
              <a:noFill/>
              <a:ln w="12700">
                <a:solidFill>
                  <a:srgbClr val="FF9900"/>
                </a:solidFill>
                <a:round/>
                <a:headEnd/>
                <a:tailEnd/>
              </a:ln>
            </p:spPr>
            <p:txBody>
              <a:bodyPr wrap="none" anchor="ctr"/>
              <a:lstStyle/>
              <a:p>
                <a:endParaRPr lang="en-GB"/>
              </a:p>
            </p:txBody>
          </p:sp>
          <p:sp>
            <p:nvSpPr>
              <p:cNvPr id="406765" name="Line 186"/>
              <p:cNvSpPr>
                <a:spLocks noChangeShapeType="1"/>
              </p:cNvSpPr>
              <p:nvPr/>
            </p:nvSpPr>
            <p:spPr bwMode="auto">
              <a:xfrm flipV="1">
                <a:off x="4573" y="2235"/>
                <a:ext cx="0" cy="17"/>
              </a:xfrm>
              <a:prstGeom prst="line">
                <a:avLst/>
              </a:prstGeom>
              <a:noFill/>
              <a:ln w="12700">
                <a:solidFill>
                  <a:srgbClr val="FF9900"/>
                </a:solidFill>
                <a:round/>
                <a:headEnd/>
                <a:tailEnd/>
              </a:ln>
            </p:spPr>
            <p:txBody>
              <a:bodyPr wrap="none" anchor="ctr"/>
              <a:lstStyle/>
              <a:p>
                <a:endParaRPr lang="en-GB"/>
              </a:p>
            </p:txBody>
          </p:sp>
          <p:sp>
            <p:nvSpPr>
              <p:cNvPr id="406766" name="Line 187"/>
              <p:cNvSpPr>
                <a:spLocks noChangeShapeType="1"/>
              </p:cNvSpPr>
              <p:nvPr/>
            </p:nvSpPr>
            <p:spPr bwMode="auto">
              <a:xfrm flipV="1">
                <a:off x="4573" y="2229"/>
                <a:ext cx="0" cy="14"/>
              </a:xfrm>
              <a:prstGeom prst="line">
                <a:avLst/>
              </a:prstGeom>
              <a:noFill/>
              <a:ln w="12700">
                <a:solidFill>
                  <a:srgbClr val="FF9900"/>
                </a:solidFill>
                <a:round/>
                <a:headEnd/>
                <a:tailEnd/>
              </a:ln>
            </p:spPr>
            <p:txBody>
              <a:bodyPr wrap="none" anchor="ctr"/>
              <a:lstStyle/>
              <a:p>
                <a:endParaRPr lang="en-GB"/>
              </a:p>
            </p:txBody>
          </p:sp>
          <p:sp>
            <p:nvSpPr>
              <p:cNvPr id="406767" name="Line 188"/>
              <p:cNvSpPr>
                <a:spLocks noChangeShapeType="1"/>
              </p:cNvSpPr>
              <p:nvPr/>
            </p:nvSpPr>
            <p:spPr bwMode="auto">
              <a:xfrm flipV="1">
                <a:off x="4573" y="2221"/>
                <a:ext cx="0" cy="16"/>
              </a:xfrm>
              <a:prstGeom prst="line">
                <a:avLst/>
              </a:prstGeom>
              <a:noFill/>
              <a:ln w="12700">
                <a:solidFill>
                  <a:srgbClr val="FF9900"/>
                </a:solidFill>
                <a:round/>
                <a:headEnd/>
                <a:tailEnd/>
              </a:ln>
            </p:spPr>
            <p:txBody>
              <a:bodyPr wrap="none" anchor="ctr"/>
              <a:lstStyle/>
              <a:p>
                <a:endParaRPr lang="en-GB"/>
              </a:p>
            </p:txBody>
          </p:sp>
          <p:sp>
            <p:nvSpPr>
              <p:cNvPr id="406768" name="Line 189"/>
              <p:cNvSpPr>
                <a:spLocks noChangeShapeType="1"/>
              </p:cNvSpPr>
              <p:nvPr/>
            </p:nvSpPr>
            <p:spPr bwMode="auto">
              <a:xfrm flipV="1">
                <a:off x="4573" y="2212"/>
                <a:ext cx="0" cy="17"/>
              </a:xfrm>
              <a:prstGeom prst="line">
                <a:avLst/>
              </a:prstGeom>
              <a:noFill/>
              <a:ln w="12700">
                <a:solidFill>
                  <a:srgbClr val="FF9900"/>
                </a:solidFill>
                <a:round/>
                <a:headEnd/>
                <a:tailEnd/>
              </a:ln>
            </p:spPr>
            <p:txBody>
              <a:bodyPr wrap="none" anchor="ctr"/>
              <a:lstStyle/>
              <a:p>
                <a:endParaRPr lang="en-GB"/>
              </a:p>
            </p:txBody>
          </p:sp>
          <p:sp>
            <p:nvSpPr>
              <p:cNvPr id="406769" name="Line 190"/>
              <p:cNvSpPr>
                <a:spLocks noChangeShapeType="1"/>
              </p:cNvSpPr>
              <p:nvPr/>
            </p:nvSpPr>
            <p:spPr bwMode="auto">
              <a:xfrm flipV="1">
                <a:off x="4573" y="2205"/>
                <a:ext cx="0" cy="15"/>
              </a:xfrm>
              <a:prstGeom prst="line">
                <a:avLst/>
              </a:prstGeom>
              <a:noFill/>
              <a:ln w="12700">
                <a:solidFill>
                  <a:srgbClr val="FF9900"/>
                </a:solidFill>
                <a:round/>
                <a:headEnd/>
                <a:tailEnd/>
              </a:ln>
            </p:spPr>
            <p:txBody>
              <a:bodyPr wrap="none" anchor="ctr"/>
              <a:lstStyle/>
              <a:p>
                <a:endParaRPr lang="en-GB"/>
              </a:p>
            </p:txBody>
          </p:sp>
          <p:sp>
            <p:nvSpPr>
              <p:cNvPr id="406770" name="Line 191"/>
              <p:cNvSpPr>
                <a:spLocks noChangeShapeType="1"/>
              </p:cNvSpPr>
              <p:nvPr/>
            </p:nvSpPr>
            <p:spPr bwMode="auto">
              <a:xfrm flipV="1">
                <a:off x="4573" y="2198"/>
                <a:ext cx="6" cy="15"/>
              </a:xfrm>
              <a:prstGeom prst="line">
                <a:avLst/>
              </a:prstGeom>
              <a:noFill/>
              <a:ln w="12700">
                <a:solidFill>
                  <a:srgbClr val="FF9900"/>
                </a:solidFill>
                <a:round/>
                <a:headEnd/>
                <a:tailEnd/>
              </a:ln>
            </p:spPr>
            <p:txBody>
              <a:bodyPr wrap="none" anchor="ctr"/>
              <a:lstStyle/>
              <a:p>
                <a:endParaRPr lang="en-GB"/>
              </a:p>
            </p:txBody>
          </p:sp>
          <p:sp>
            <p:nvSpPr>
              <p:cNvPr id="406771" name="Line 192"/>
              <p:cNvSpPr>
                <a:spLocks noChangeShapeType="1"/>
              </p:cNvSpPr>
              <p:nvPr/>
            </p:nvSpPr>
            <p:spPr bwMode="auto">
              <a:xfrm flipV="1">
                <a:off x="4579" y="2189"/>
                <a:ext cx="0" cy="17"/>
              </a:xfrm>
              <a:prstGeom prst="line">
                <a:avLst/>
              </a:prstGeom>
              <a:noFill/>
              <a:ln w="12700">
                <a:solidFill>
                  <a:srgbClr val="FF9900"/>
                </a:solidFill>
                <a:round/>
                <a:headEnd/>
                <a:tailEnd/>
              </a:ln>
            </p:spPr>
            <p:txBody>
              <a:bodyPr wrap="none" anchor="ctr"/>
              <a:lstStyle/>
              <a:p>
                <a:endParaRPr lang="en-GB"/>
              </a:p>
            </p:txBody>
          </p:sp>
          <p:sp>
            <p:nvSpPr>
              <p:cNvPr id="406772" name="Line 193"/>
              <p:cNvSpPr>
                <a:spLocks noChangeShapeType="1"/>
              </p:cNvSpPr>
              <p:nvPr/>
            </p:nvSpPr>
            <p:spPr bwMode="auto">
              <a:xfrm flipV="1">
                <a:off x="4579" y="2182"/>
                <a:ext cx="0" cy="15"/>
              </a:xfrm>
              <a:prstGeom prst="line">
                <a:avLst/>
              </a:prstGeom>
              <a:noFill/>
              <a:ln w="12700">
                <a:solidFill>
                  <a:srgbClr val="FF9900"/>
                </a:solidFill>
                <a:round/>
                <a:headEnd/>
                <a:tailEnd/>
              </a:ln>
            </p:spPr>
            <p:txBody>
              <a:bodyPr wrap="none" anchor="ctr"/>
              <a:lstStyle/>
              <a:p>
                <a:endParaRPr lang="en-GB"/>
              </a:p>
            </p:txBody>
          </p:sp>
          <p:sp>
            <p:nvSpPr>
              <p:cNvPr id="406773" name="Line 194"/>
              <p:cNvSpPr>
                <a:spLocks noChangeShapeType="1"/>
              </p:cNvSpPr>
              <p:nvPr/>
            </p:nvSpPr>
            <p:spPr bwMode="auto">
              <a:xfrm flipV="1">
                <a:off x="4579" y="2174"/>
                <a:ext cx="0" cy="16"/>
              </a:xfrm>
              <a:prstGeom prst="line">
                <a:avLst/>
              </a:prstGeom>
              <a:noFill/>
              <a:ln w="12700">
                <a:solidFill>
                  <a:srgbClr val="FF9900"/>
                </a:solidFill>
                <a:round/>
                <a:headEnd/>
                <a:tailEnd/>
              </a:ln>
            </p:spPr>
            <p:txBody>
              <a:bodyPr wrap="none" anchor="ctr"/>
              <a:lstStyle/>
              <a:p>
                <a:endParaRPr lang="en-GB"/>
              </a:p>
            </p:txBody>
          </p:sp>
          <p:sp>
            <p:nvSpPr>
              <p:cNvPr id="406774" name="Line 195"/>
              <p:cNvSpPr>
                <a:spLocks noChangeShapeType="1"/>
              </p:cNvSpPr>
              <p:nvPr/>
            </p:nvSpPr>
            <p:spPr bwMode="auto">
              <a:xfrm flipV="1">
                <a:off x="4579" y="2165"/>
                <a:ext cx="0" cy="17"/>
              </a:xfrm>
              <a:prstGeom prst="line">
                <a:avLst/>
              </a:prstGeom>
              <a:noFill/>
              <a:ln w="12700">
                <a:solidFill>
                  <a:srgbClr val="FF9900"/>
                </a:solidFill>
                <a:round/>
                <a:headEnd/>
                <a:tailEnd/>
              </a:ln>
            </p:spPr>
            <p:txBody>
              <a:bodyPr wrap="none" anchor="ctr"/>
              <a:lstStyle/>
              <a:p>
                <a:endParaRPr lang="en-GB"/>
              </a:p>
            </p:txBody>
          </p:sp>
          <p:sp>
            <p:nvSpPr>
              <p:cNvPr id="406775" name="Line 196"/>
              <p:cNvSpPr>
                <a:spLocks noChangeShapeType="1"/>
              </p:cNvSpPr>
              <p:nvPr/>
            </p:nvSpPr>
            <p:spPr bwMode="auto">
              <a:xfrm flipV="1">
                <a:off x="4579" y="2158"/>
                <a:ext cx="0" cy="15"/>
              </a:xfrm>
              <a:prstGeom prst="line">
                <a:avLst/>
              </a:prstGeom>
              <a:noFill/>
              <a:ln w="12700">
                <a:solidFill>
                  <a:srgbClr val="FF9900"/>
                </a:solidFill>
                <a:round/>
                <a:headEnd/>
                <a:tailEnd/>
              </a:ln>
            </p:spPr>
            <p:txBody>
              <a:bodyPr wrap="none" anchor="ctr"/>
              <a:lstStyle/>
              <a:p>
                <a:endParaRPr lang="en-GB"/>
              </a:p>
            </p:txBody>
          </p:sp>
          <p:sp>
            <p:nvSpPr>
              <p:cNvPr id="406776" name="Line 197"/>
              <p:cNvSpPr>
                <a:spLocks noChangeShapeType="1"/>
              </p:cNvSpPr>
              <p:nvPr/>
            </p:nvSpPr>
            <p:spPr bwMode="auto">
              <a:xfrm flipV="1">
                <a:off x="4579" y="2151"/>
                <a:ext cx="0" cy="15"/>
              </a:xfrm>
              <a:prstGeom prst="line">
                <a:avLst/>
              </a:prstGeom>
              <a:noFill/>
              <a:ln w="12700">
                <a:solidFill>
                  <a:srgbClr val="FF9900"/>
                </a:solidFill>
                <a:round/>
                <a:headEnd/>
                <a:tailEnd/>
              </a:ln>
            </p:spPr>
            <p:txBody>
              <a:bodyPr wrap="none" anchor="ctr"/>
              <a:lstStyle/>
              <a:p>
                <a:endParaRPr lang="en-GB"/>
              </a:p>
            </p:txBody>
          </p:sp>
          <p:sp>
            <p:nvSpPr>
              <p:cNvPr id="406777" name="Line 198"/>
              <p:cNvSpPr>
                <a:spLocks noChangeShapeType="1"/>
              </p:cNvSpPr>
              <p:nvPr/>
            </p:nvSpPr>
            <p:spPr bwMode="auto">
              <a:xfrm flipV="1">
                <a:off x="4579" y="2143"/>
                <a:ext cx="0" cy="16"/>
              </a:xfrm>
              <a:prstGeom prst="line">
                <a:avLst/>
              </a:prstGeom>
              <a:noFill/>
              <a:ln w="12700">
                <a:solidFill>
                  <a:srgbClr val="FF9900"/>
                </a:solidFill>
                <a:round/>
                <a:headEnd/>
                <a:tailEnd/>
              </a:ln>
            </p:spPr>
            <p:txBody>
              <a:bodyPr wrap="none" anchor="ctr"/>
              <a:lstStyle/>
              <a:p>
                <a:endParaRPr lang="en-GB"/>
              </a:p>
            </p:txBody>
          </p:sp>
          <p:sp>
            <p:nvSpPr>
              <p:cNvPr id="406778" name="Line 199"/>
              <p:cNvSpPr>
                <a:spLocks noChangeShapeType="1"/>
              </p:cNvSpPr>
              <p:nvPr/>
            </p:nvSpPr>
            <p:spPr bwMode="auto">
              <a:xfrm flipV="1">
                <a:off x="4579" y="2134"/>
                <a:ext cx="0" cy="17"/>
              </a:xfrm>
              <a:prstGeom prst="line">
                <a:avLst/>
              </a:prstGeom>
              <a:noFill/>
              <a:ln w="12700">
                <a:solidFill>
                  <a:srgbClr val="FF9900"/>
                </a:solidFill>
                <a:round/>
                <a:headEnd/>
                <a:tailEnd/>
              </a:ln>
            </p:spPr>
            <p:txBody>
              <a:bodyPr wrap="none" anchor="ctr"/>
              <a:lstStyle/>
              <a:p>
                <a:endParaRPr lang="en-GB"/>
              </a:p>
            </p:txBody>
          </p:sp>
          <p:sp>
            <p:nvSpPr>
              <p:cNvPr id="406779" name="Line 200"/>
              <p:cNvSpPr>
                <a:spLocks noChangeShapeType="1"/>
              </p:cNvSpPr>
              <p:nvPr/>
            </p:nvSpPr>
            <p:spPr bwMode="auto">
              <a:xfrm flipV="1">
                <a:off x="4579" y="2128"/>
                <a:ext cx="0" cy="14"/>
              </a:xfrm>
              <a:prstGeom prst="line">
                <a:avLst/>
              </a:prstGeom>
              <a:noFill/>
              <a:ln w="12700">
                <a:solidFill>
                  <a:srgbClr val="FF9900"/>
                </a:solidFill>
                <a:round/>
                <a:headEnd/>
                <a:tailEnd/>
              </a:ln>
            </p:spPr>
            <p:txBody>
              <a:bodyPr wrap="none" anchor="ctr"/>
              <a:lstStyle/>
              <a:p>
                <a:endParaRPr lang="en-GB"/>
              </a:p>
            </p:txBody>
          </p:sp>
          <p:sp>
            <p:nvSpPr>
              <p:cNvPr id="406780" name="Line 201"/>
              <p:cNvSpPr>
                <a:spLocks noChangeShapeType="1"/>
              </p:cNvSpPr>
              <p:nvPr/>
            </p:nvSpPr>
            <p:spPr bwMode="auto">
              <a:xfrm flipV="1">
                <a:off x="4579" y="2120"/>
                <a:ext cx="0" cy="16"/>
              </a:xfrm>
              <a:prstGeom prst="line">
                <a:avLst/>
              </a:prstGeom>
              <a:noFill/>
              <a:ln w="12700">
                <a:solidFill>
                  <a:srgbClr val="FF9900"/>
                </a:solidFill>
                <a:round/>
                <a:headEnd/>
                <a:tailEnd/>
              </a:ln>
            </p:spPr>
            <p:txBody>
              <a:bodyPr wrap="none" anchor="ctr"/>
              <a:lstStyle/>
              <a:p>
                <a:endParaRPr lang="en-GB"/>
              </a:p>
            </p:txBody>
          </p:sp>
          <p:sp>
            <p:nvSpPr>
              <p:cNvPr id="406781" name="Line 202"/>
              <p:cNvSpPr>
                <a:spLocks noChangeShapeType="1"/>
              </p:cNvSpPr>
              <p:nvPr/>
            </p:nvSpPr>
            <p:spPr bwMode="auto">
              <a:xfrm flipV="1">
                <a:off x="4579" y="2111"/>
                <a:ext cx="0" cy="17"/>
              </a:xfrm>
              <a:prstGeom prst="line">
                <a:avLst/>
              </a:prstGeom>
              <a:noFill/>
              <a:ln w="12700">
                <a:solidFill>
                  <a:srgbClr val="FF9900"/>
                </a:solidFill>
                <a:round/>
                <a:headEnd/>
                <a:tailEnd/>
              </a:ln>
            </p:spPr>
            <p:txBody>
              <a:bodyPr wrap="none" anchor="ctr"/>
              <a:lstStyle/>
              <a:p>
                <a:endParaRPr lang="en-GB"/>
              </a:p>
            </p:txBody>
          </p:sp>
          <p:sp>
            <p:nvSpPr>
              <p:cNvPr id="406782" name="Line 203"/>
              <p:cNvSpPr>
                <a:spLocks noChangeShapeType="1"/>
              </p:cNvSpPr>
              <p:nvPr/>
            </p:nvSpPr>
            <p:spPr bwMode="auto">
              <a:xfrm flipV="1">
                <a:off x="4579" y="2104"/>
                <a:ext cx="0" cy="15"/>
              </a:xfrm>
              <a:prstGeom prst="line">
                <a:avLst/>
              </a:prstGeom>
              <a:noFill/>
              <a:ln w="12700">
                <a:solidFill>
                  <a:srgbClr val="FF9900"/>
                </a:solidFill>
                <a:round/>
                <a:headEnd/>
                <a:tailEnd/>
              </a:ln>
            </p:spPr>
            <p:txBody>
              <a:bodyPr wrap="none" anchor="ctr"/>
              <a:lstStyle/>
              <a:p>
                <a:endParaRPr lang="en-GB"/>
              </a:p>
            </p:txBody>
          </p:sp>
          <p:sp>
            <p:nvSpPr>
              <p:cNvPr id="406783" name="Line 204"/>
              <p:cNvSpPr>
                <a:spLocks noChangeShapeType="1"/>
              </p:cNvSpPr>
              <p:nvPr/>
            </p:nvSpPr>
            <p:spPr bwMode="auto">
              <a:xfrm flipV="1">
                <a:off x="4579" y="2096"/>
                <a:ext cx="0" cy="16"/>
              </a:xfrm>
              <a:prstGeom prst="line">
                <a:avLst/>
              </a:prstGeom>
              <a:noFill/>
              <a:ln w="12700">
                <a:solidFill>
                  <a:srgbClr val="FF9900"/>
                </a:solidFill>
                <a:round/>
                <a:headEnd/>
                <a:tailEnd/>
              </a:ln>
            </p:spPr>
            <p:txBody>
              <a:bodyPr wrap="none" anchor="ctr"/>
              <a:lstStyle/>
              <a:p>
                <a:endParaRPr lang="en-GB"/>
              </a:p>
            </p:txBody>
          </p:sp>
          <p:sp>
            <p:nvSpPr>
              <p:cNvPr id="406784" name="Line 205"/>
              <p:cNvSpPr>
                <a:spLocks noChangeShapeType="1"/>
              </p:cNvSpPr>
              <p:nvPr/>
            </p:nvSpPr>
            <p:spPr bwMode="auto">
              <a:xfrm flipV="1">
                <a:off x="4579" y="2088"/>
                <a:ext cx="0" cy="16"/>
              </a:xfrm>
              <a:prstGeom prst="line">
                <a:avLst/>
              </a:prstGeom>
              <a:noFill/>
              <a:ln w="12700">
                <a:solidFill>
                  <a:srgbClr val="FF9900"/>
                </a:solidFill>
                <a:round/>
                <a:headEnd/>
                <a:tailEnd/>
              </a:ln>
            </p:spPr>
            <p:txBody>
              <a:bodyPr wrap="none" anchor="ctr"/>
              <a:lstStyle/>
              <a:p>
                <a:endParaRPr lang="en-GB"/>
              </a:p>
            </p:txBody>
          </p:sp>
          <p:sp>
            <p:nvSpPr>
              <p:cNvPr id="406785" name="Line 206"/>
              <p:cNvSpPr>
                <a:spLocks noChangeShapeType="1"/>
              </p:cNvSpPr>
              <p:nvPr/>
            </p:nvSpPr>
            <p:spPr bwMode="auto">
              <a:xfrm flipV="1">
                <a:off x="4579" y="2081"/>
                <a:ext cx="0" cy="15"/>
              </a:xfrm>
              <a:prstGeom prst="line">
                <a:avLst/>
              </a:prstGeom>
              <a:noFill/>
              <a:ln w="12700">
                <a:solidFill>
                  <a:srgbClr val="FF9900"/>
                </a:solidFill>
                <a:round/>
                <a:headEnd/>
                <a:tailEnd/>
              </a:ln>
            </p:spPr>
            <p:txBody>
              <a:bodyPr wrap="none" anchor="ctr"/>
              <a:lstStyle/>
              <a:p>
                <a:endParaRPr lang="en-GB"/>
              </a:p>
            </p:txBody>
          </p:sp>
          <p:sp>
            <p:nvSpPr>
              <p:cNvPr id="406786" name="Line 207"/>
              <p:cNvSpPr>
                <a:spLocks noChangeShapeType="1"/>
              </p:cNvSpPr>
              <p:nvPr/>
            </p:nvSpPr>
            <p:spPr bwMode="auto">
              <a:xfrm flipV="1">
                <a:off x="4579" y="2073"/>
                <a:ext cx="0" cy="16"/>
              </a:xfrm>
              <a:prstGeom prst="line">
                <a:avLst/>
              </a:prstGeom>
              <a:noFill/>
              <a:ln w="12700">
                <a:solidFill>
                  <a:srgbClr val="FF9900"/>
                </a:solidFill>
                <a:round/>
                <a:headEnd/>
                <a:tailEnd/>
              </a:ln>
            </p:spPr>
            <p:txBody>
              <a:bodyPr wrap="none" anchor="ctr"/>
              <a:lstStyle/>
              <a:p>
                <a:endParaRPr lang="en-GB"/>
              </a:p>
            </p:txBody>
          </p:sp>
          <p:sp>
            <p:nvSpPr>
              <p:cNvPr id="406787" name="Line 208"/>
              <p:cNvSpPr>
                <a:spLocks noChangeShapeType="1"/>
              </p:cNvSpPr>
              <p:nvPr/>
            </p:nvSpPr>
            <p:spPr bwMode="auto">
              <a:xfrm flipV="1">
                <a:off x="4579" y="2064"/>
                <a:ext cx="0" cy="17"/>
              </a:xfrm>
              <a:prstGeom prst="line">
                <a:avLst/>
              </a:prstGeom>
              <a:noFill/>
              <a:ln w="12700">
                <a:solidFill>
                  <a:srgbClr val="FF9900"/>
                </a:solidFill>
                <a:round/>
                <a:headEnd/>
                <a:tailEnd/>
              </a:ln>
            </p:spPr>
            <p:txBody>
              <a:bodyPr wrap="none" anchor="ctr"/>
              <a:lstStyle/>
              <a:p>
                <a:endParaRPr lang="en-GB"/>
              </a:p>
            </p:txBody>
          </p:sp>
          <p:sp>
            <p:nvSpPr>
              <p:cNvPr id="406788" name="Line 209"/>
              <p:cNvSpPr>
                <a:spLocks noChangeShapeType="1"/>
              </p:cNvSpPr>
              <p:nvPr/>
            </p:nvSpPr>
            <p:spPr bwMode="auto">
              <a:xfrm flipV="1">
                <a:off x="4579" y="2058"/>
                <a:ext cx="0" cy="14"/>
              </a:xfrm>
              <a:prstGeom prst="line">
                <a:avLst/>
              </a:prstGeom>
              <a:noFill/>
              <a:ln w="12700">
                <a:solidFill>
                  <a:srgbClr val="FF9900"/>
                </a:solidFill>
                <a:round/>
                <a:headEnd/>
                <a:tailEnd/>
              </a:ln>
            </p:spPr>
            <p:txBody>
              <a:bodyPr wrap="none" anchor="ctr"/>
              <a:lstStyle/>
              <a:p>
                <a:endParaRPr lang="en-GB"/>
              </a:p>
            </p:txBody>
          </p:sp>
          <p:sp>
            <p:nvSpPr>
              <p:cNvPr id="406789" name="Line 210"/>
              <p:cNvSpPr>
                <a:spLocks noChangeShapeType="1"/>
              </p:cNvSpPr>
              <p:nvPr/>
            </p:nvSpPr>
            <p:spPr bwMode="auto">
              <a:xfrm>
                <a:off x="4583" y="2062"/>
                <a:ext cx="0" cy="0"/>
              </a:xfrm>
              <a:prstGeom prst="line">
                <a:avLst/>
              </a:prstGeom>
              <a:noFill/>
              <a:ln w="12700">
                <a:solidFill>
                  <a:srgbClr val="FF9900"/>
                </a:solidFill>
                <a:round/>
                <a:headEnd/>
                <a:tailEnd/>
              </a:ln>
            </p:spPr>
            <p:txBody>
              <a:bodyPr wrap="none" anchor="ctr"/>
              <a:lstStyle/>
              <a:p>
                <a:endParaRPr lang="en-GB"/>
              </a:p>
            </p:txBody>
          </p:sp>
          <p:sp>
            <p:nvSpPr>
              <p:cNvPr id="406790" name="Line 211"/>
              <p:cNvSpPr>
                <a:spLocks noChangeShapeType="1"/>
              </p:cNvSpPr>
              <p:nvPr/>
            </p:nvSpPr>
            <p:spPr bwMode="auto">
              <a:xfrm flipV="1">
                <a:off x="4587" y="2050"/>
                <a:ext cx="0" cy="16"/>
              </a:xfrm>
              <a:prstGeom prst="line">
                <a:avLst/>
              </a:prstGeom>
              <a:noFill/>
              <a:ln w="12700">
                <a:solidFill>
                  <a:srgbClr val="FF9900"/>
                </a:solidFill>
                <a:round/>
                <a:headEnd/>
                <a:tailEnd/>
              </a:ln>
            </p:spPr>
            <p:txBody>
              <a:bodyPr wrap="none" anchor="ctr"/>
              <a:lstStyle/>
              <a:p>
                <a:endParaRPr lang="en-GB"/>
              </a:p>
            </p:txBody>
          </p:sp>
          <p:sp>
            <p:nvSpPr>
              <p:cNvPr id="406791" name="Line 212"/>
              <p:cNvSpPr>
                <a:spLocks noChangeShapeType="1"/>
              </p:cNvSpPr>
              <p:nvPr/>
            </p:nvSpPr>
            <p:spPr bwMode="auto">
              <a:xfrm flipV="1">
                <a:off x="4587" y="2041"/>
                <a:ext cx="0" cy="17"/>
              </a:xfrm>
              <a:prstGeom prst="line">
                <a:avLst/>
              </a:prstGeom>
              <a:noFill/>
              <a:ln w="12700">
                <a:solidFill>
                  <a:srgbClr val="FF9900"/>
                </a:solidFill>
                <a:round/>
                <a:headEnd/>
                <a:tailEnd/>
              </a:ln>
            </p:spPr>
            <p:txBody>
              <a:bodyPr wrap="none" anchor="ctr"/>
              <a:lstStyle/>
              <a:p>
                <a:endParaRPr lang="en-GB"/>
              </a:p>
            </p:txBody>
          </p:sp>
          <p:sp>
            <p:nvSpPr>
              <p:cNvPr id="406792" name="Line 213"/>
              <p:cNvSpPr>
                <a:spLocks noChangeShapeType="1"/>
              </p:cNvSpPr>
              <p:nvPr/>
            </p:nvSpPr>
            <p:spPr bwMode="auto">
              <a:xfrm flipV="1">
                <a:off x="4587" y="2034"/>
                <a:ext cx="0" cy="15"/>
              </a:xfrm>
              <a:prstGeom prst="line">
                <a:avLst/>
              </a:prstGeom>
              <a:noFill/>
              <a:ln w="12700">
                <a:solidFill>
                  <a:srgbClr val="FF9900"/>
                </a:solidFill>
                <a:round/>
                <a:headEnd/>
                <a:tailEnd/>
              </a:ln>
            </p:spPr>
            <p:txBody>
              <a:bodyPr wrap="none" anchor="ctr"/>
              <a:lstStyle/>
              <a:p>
                <a:endParaRPr lang="en-GB"/>
              </a:p>
            </p:txBody>
          </p:sp>
          <p:sp>
            <p:nvSpPr>
              <p:cNvPr id="406793" name="Line 214"/>
              <p:cNvSpPr>
                <a:spLocks noChangeShapeType="1"/>
              </p:cNvSpPr>
              <p:nvPr/>
            </p:nvSpPr>
            <p:spPr bwMode="auto">
              <a:xfrm flipV="1">
                <a:off x="4587" y="2026"/>
                <a:ext cx="0" cy="16"/>
              </a:xfrm>
              <a:prstGeom prst="line">
                <a:avLst/>
              </a:prstGeom>
              <a:noFill/>
              <a:ln w="12700">
                <a:solidFill>
                  <a:srgbClr val="FF9900"/>
                </a:solidFill>
                <a:round/>
                <a:headEnd/>
                <a:tailEnd/>
              </a:ln>
            </p:spPr>
            <p:txBody>
              <a:bodyPr wrap="none" anchor="ctr"/>
              <a:lstStyle/>
              <a:p>
                <a:endParaRPr lang="en-GB"/>
              </a:p>
            </p:txBody>
          </p:sp>
          <p:sp>
            <p:nvSpPr>
              <p:cNvPr id="406794" name="Line 215"/>
              <p:cNvSpPr>
                <a:spLocks noChangeShapeType="1"/>
              </p:cNvSpPr>
              <p:nvPr/>
            </p:nvSpPr>
            <p:spPr bwMode="auto">
              <a:xfrm flipV="1">
                <a:off x="4587" y="2017"/>
                <a:ext cx="0" cy="17"/>
              </a:xfrm>
              <a:prstGeom prst="line">
                <a:avLst/>
              </a:prstGeom>
              <a:noFill/>
              <a:ln w="12700">
                <a:solidFill>
                  <a:srgbClr val="FF9900"/>
                </a:solidFill>
                <a:round/>
                <a:headEnd/>
                <a:tailEnd/>
              </a:ln>
            </p:spPr>
            <p:txBody>
              <a:bodyPr wrap="none" anchor="ctr"/>
              <a:lstStyle/>
              <a:p>
                <a:endParaRPr lang="en-GB"/>
              </a:p>
            </p:txBody>
          </p:sp>
          <p:sp>
            <p:nvSpPr>
              <p:cNvPr id="406795" name="Line 216"/>
              <p:cNvSpPr>
                <a:spLocks noChangeShapeType="1"/>
              </p:cNvSpPr>
              <p:nvPr/>
            </p:nvSpPr>
            <p:spPr bwMode="auto">
              <a:xfrm flipV="1">
                <a:off x="4587" y="2011"/>
                <a:ext cx="0" cy="14"/>
              </a:xfrm>
              <a:prstGeom prst="line">
                <a:avLst/>
              </a:prstGeom>
              <a:noFill/>
              <a:ln w="12700">
                <a:solidFill>
                  <a:srgbClr val="FF9900"/>
                </a:solidFill>
                <a:round/>
                <a:headEnd/>
                <a:tailEnd/>
              </a:ln>
            </p:spPr>
            <p:txBody>
              <a:bodyPr wrap="none" anchor="ctr"/>
              <a:lstStyle/>
              <a:p>
                <a:endParaRPr lang="en-GB"/>
              </a:p>
            </p:txBody>
          </p:sp>
          <p:sp>
            <p:nvSpPr>
              <p:cNvPr id="406796" name="Line 217"/>
              <p:cNvSpPr>
                <a:spLocks noChangeShapeType="1"/>
              </p:cNvSpPr>
              <p:nvPr/>
            </p:nvSpPr>
            <p:spPr bwMode="auto">
              <a:xfrm flipV="1">
                <a:off x="4587" y="2003"/>
                <a:ext cx="0" cy="16"/>
              </a:xfrm>
              <a:prstGeom prst="line">
                <a:avLst/>
              </a:prstGeom>
              <a:noFill/>
              <a:ln w="12700">
                <a:solidFill>
                  <a:srgbClr val="FF9900"/>
                </a:solidFill>
                <a:round/>
                <a:headEnd/>
                <a:tailEnd/>
              </a:ln>
            </p:spPr>
            <p:txBody>
              <a:bodyPr wrap="none" anchor="ctr"/>
              <a:lstStyle/>
              <a:p>
                <a:endParaRPr lang="en-GB"/>
              </a:p>
            </p:txBody>
          </p:sp>
          <p:sp>
            <p:nvSpPr>
              <p:cNvPr id="406797" name="Line 218"/>
              <p:cNvSpPr>
                <a:spLocks noChangeShapeType="1"/>
              </p:cNvSpPr>
              <p:nvPr/>
            </p:nvSpPr>
            <p:spPr bwMode="auto">
              <a:xfrm>
                <a:off x="4591" y="2007"/>
                <a:ext cx="0" cy="0"/>
              </a:xfrm>
              <a:prstGeom prst="line">
                <a:avLst/>
              </a:prstGeom>
              <a:noFill/>
              <a:ln w="12700">
                <a:solidFill>
                  <a:srgbClr val="FF9900"/>
                </a:solidFill>
                <a:round/>
                <a:headEnd/>
                <a:tailEnd/>
              </a:ln>
            </p:spPr>
            <p:txBody>
              <a:bodyPr wrap="none" anchor="ctr"/>
              <a:lstStyle/>
              <a:p>
                <a:endParaRPr lang="en-GB"/>
              </a:p>
            </p:txBody>
          </p:sp>
        </p:grpSp>
      </p:grpSp>
      <p:grpSp>
        <p:nvGrpSpPr>
          <p:cNvPr id="6" name="Group 219"/>
          <p:cNvGrpSpPr>
            <a:grpSpLocks/>
          </p:cNvGrpSpPr>
          <p:nvPr/>
        </p:nvGrpSpPr>
        <p:grpSpPr bwMode="auto">
          <a:xfrm>
            <a:off x="3643313" y="1651000"/>
            <a:ext cx="2925762" cy="1751013"/>
            <a:chOff x="2295" y="1040"/>
            <a:chExt cx="1843" cy="1103"/>
          </a:xfrm>
        </p:grpSpPr>
        <p:grpSp>
          <p:nvGrpSpPr>
            <p:cNvPr id="406583" name="Group 220"/>
            <p:cNvGrpSpPr>
              <a:grpSpLocks/>
            </p:cNvGrpSpPr>
            <p:nvPr/>
          </p:nvGrpSpPr>
          <p:grpSpPr bwMode="auto">
            <a:xfrm>
              <a:off x="2295" y="1040"/>
              <a:ext cx="1074" cy="416"/>
              <a:chOff x="2427" y="1052"/>
              <a:chExt cx="1074" cy="416"/>
            </a:xfrm>
          </p:grpSpPr>
          <p:sp>
            <p:nvSpPr>
              <p:cNvPr id="406588" name="Rectangle 221"/>
              <p:cNvSpPr>
                <a:spLocks noChangeArrowheads="1"/>
              </p:cNvSpPr>
              <p:nvPr/>
            </p:nvSpPr>
            <p:spPr bwMode="auto">
              <a:xfrm>
                <a:off x="2427" y="1052"/>
                <a:ext cx="1074" cy="229"/>
              </a:xfrm>
              <a:prstGeom prst="rect">
                <a:avLst/>
              </a:prstGeom>
              <a:noFill/>
              <a:ln w="12700">
                <a:noFill/>
                <a:miter lim="800000"/>
                <a:headEnd/>
                <a:tailEnd/>
              </a:ln>
            </p:spPr>
            <p:txBody>
              <a:bodyPr wrap="none" lIns="90488" tIns="44450" rIns="90488" bIns="44450">
                <a:spAutoFit/>
              </a:bodyPr>
              <a:lstStyle/>
              <a:p>
                <a:pPr>
                  <a:buClr>
                    <a:schemeClr val="accent1"/>
                  </a:buClr>
                </a:pPr>
                <a:r>
                  <a:rPr lang="en-GB" sz="1800" b="0"/>
                  <a:t>Water Fat Shift</a:t>
                </a:r>
              </a:p>
            </p:txBody>
          </p:sp>
          <p:sp>
            <p:nvSpPr>
              <p:cNvPr id="406589" name="Rectangle 222"/>
              <p:cNvSpPr>
                <a:spLocks noChangeArrowheads="1"/>
              </p:cNvSpPr>
              <p:nvPr/>
            </p:nvSpPr>
            <p:spPr bwMode="auto">
              <a:xfrm>
                <a:off x="2613" y="1239"/>
                <a:ext cx="634" cy="229"/>
              </a:xfrm>
              <a:prstGeom prst="rect">
                <a:avLst/>
              </a:prstGeom>
              <a:noFill/>
              <a:ln w="12700">
                <a:noFill/>
                <a:miter lim="800000"/>
                <a:headEnd/>
                <a:tailEnd/>
              </a:ln>
            </p:spPr>
            <p:txBody>
              <a:bodyPr wrap="none" lIns="90488" tIns="44450" rIns="90488" bIns="44450">
                <a:spAutoFit/>
              </a:bodyPr>
              <a:lstStyle/>
              <a:p>
                <a:pPr>
                  <a:buClr>
                    <a:schemeClr val="accent1"/>
                  </a:buClr>
                </a:pPr>
                <a:r>
                  <a:rPr lang="en-GB" sz="1800" b="0"/>
                  <a:t>3.3 ppm</a:t>
                </a:r>
              </a:p>
            </p:txBody>
          </p:sp>
        </p:grpSp>
        <p:sp>
          <p:nvSpPr>
            <p:cNvPr id="406584" name="Line 223"/>
            <p:cNvSpPr>
              <a:spLocks noChangeShapeType="1"/>
            </p:cNvSpPr>
            <p:nvPr/>
          </p:nvSpPr>
          <p:spPr bwMode="auto">
            <a:xfrm flipV="1">
              <a:off x="3500" y="1221"/>
              <a:ext cx="0" cy="922"/>
            </a:xfrm>
            <a:prstGeom prst="line">
              <a:avLst/>
            </a:prstGeom>
            <a:noFill/>
            <a:ln w="12700">
              <a:solidFill>
                <a:schemeClr val="tx1"/>
              </a:solidFill>
              <a:round/>
              <a:headEnd/>
              <a:tailEnd/>
            </a:ln>
          </p:spPr>
          <p:txBody>
            <a:bodyPr wrap="none" anchor="ctr"/>
            <a:lstStyle/>
            <a:p>
              <a:endParaRPr lang="en-GB"/>
            </a:p>
          </p:txBody>
        </p:sp>
        <p:sp>
          <p:nvSpPr>
            <p:cNvPr id="406585" name="Line 224"/>
            <p:cNvSpPr>
              <a:spLocks noChangeShapeType="1"/>
            </p:cNvSpPr>
            <p:nvPr/>
          </p:nvSpPr>
          <p:spPr bwMode="auto">
            <a:xfrm flipV="1">
              <a:off x="3821" y="1234"/>
              <a:ext cx="0" cy="909"/>
            </a:xfrm>
            <a:prstGeom prst="line">
              <a:avLst/>
            </a:prstGeom>
            <a:noFill/>
            <a:ln w="12700">
              <a:solidFill>
                <a:schemeClr val="tx1"/>
              </a:solidFill>
              <a:round/>
              <a:headEnd/>
              <a:tailEnd/>
            </a:ln>
          </p:spPr>
          <p:txBody>
            <a:bodyPr wrap="none" anchor="ctr"/>
            <a:lstStyle/>
            <a:p>
              <a:endParaRPr lang="en-GB"/>
            </a:p>
          </p:txBody>
        </p:sp>
        <p:sp>
          <p:nvSpPr>
            <p:cNvPr id="406586" name="Freeform 225"/>
            <p:cNvSpPr>
              <a:spLocks/>
            </p:cNvSpPr>
            <p:nvPr/>
          </p:nvSpPr>
          <p:spPr bwMode="auto">
            <a:xfrm>
              <a:off x="3185" y="1296"/>
              <a:ext cx="291" cy="47"/>
            </a:xfrm>
            <a:custGeom>
              <a:avLst/>
              <a:gdLst>
                <a:gd name="T0" fmla="*/ 290 w 257"/>
                <a:gd name="T1" fmla="*/ 19 h 41"/>
                <a:gd name="T2" fmla="*/ 213 w 257"/>
                <a:gd name="T3" fmla="*/ 0 h 41"/>
                <a:gd name="T4" fmla="*/ 213 w 257"/>
                <a:gd name="T5" fmla="*/ 13 h 41"/>
                <a:gd name="T6" fmla="*/ 0 w 257"/>
                <a:gd name="T7" fmla="*/ 13 h 41"/>
                <a:gd name="T8" fmla="*/ 0 w 257"/>
                <a:gd name="T9" fmla="*/ 32 h 41"/>
                <a:gd name="T10" fmla="*/ 213 w 257"/>
                <a:gd name="T11" fmla="*/ 32 h 41"/>
                <a:gd name="T12" fmla="*/ 213 w 257"/>
                <a:gd name="T13" fmla="*/ 46 h 41"/>
                <a:gd name="T14" fmla="*/ 290 w 257"/>
                <a:gd name="T15" fmla="*/ 19 h 41"/>
                <a:gd name="T16" fmla="*/ 0 60000 65536"/>
                <a:gd name="T17" fmla="*/ 0 60000 65536"/>
                <a:gd name="T18" fmla="*/ 0 60000 65536"/>
                <a:gd name="T19" fmla="*/ 0 60000 65536"/>
                <a:gd name="T20" fmla="*/ 0 60000 65536"/>
                <a:gd name="T21" fmla="*/ 0 60000 65536"/>
                <a:gd name="T22" fmla="*/ 0 60000 65536"/>
                <a:gd name="T23" fmla="*/ 0 60000 65536"/>
                <a:gd name="T24" fmla="*/ 0 w 257"/>
                <a:gd name="T25" fmla="*/ 0 h 41"/>
                <a:gd name="T26" fmla="*/ 257 w 257"/>
                <a:gd name="T27" fmla="*/ 41 h 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7" h="41">
                  <a:moveTo>
                    <a:pt x="256" y="17"/>
                  </a:moveTo>
                  <a:lnTo>
                    <a:pt x="188" y="0"/>
                  </a:lnTo>
                  <a:lnTo>
                    <a:pt x="188" y="11"/>
                  </a:lnTo>
                  <a:lnTo>
                    <a:pt x="0" y="11"/>
                  </a:lnTo>
                  <a:lnTo>
                    <a:pt x="0" y="28"/>
                  </a:lnTo>
                  <a:lnTo>
                    <a:pt x="188" y="28"/>
                  </a:lnTo>
                  <a:lnTo>
                    <a:pt x="188" y="40"/>
                  </a:lnTo>
                  <a:lnTo>
                    <a:pt x="256" y="17"/>
                  </a:lnTo>
                </a:path>
              </a:pathLst>
            </a:custGeom>
            <a:solidFill>
              <a:srgbClr val="FFFF00"/>
            </a:solidFill>
            <a:ln w="12700" cap="rnd" cmpd="sng">
              <a:solidFill>
                <a:srgbClr val="FFFF00"/>
              </a:solidFill>
              <a:prstDash val="solid"/>
              <a:round/>
              <a:headEnd type="none" w="med" len="med"/>
              <a:tailEnd type="none" w="med" len="med"/>
            </a:ln>
          </p:spPr>
          <p:txBody>
            <a:bodyPr/>
            <a:lstStyle/>
            <a:p>
              <a:endParaRPr lang="en-GB"/>
            </a:p>
          </p:txBody>
        </p:sp>
        <p:sp>
          <p:nvSpPr>
            <p:cNvPr id="406587" name="Freeform 226"/>
            <p:cNvSpPr>
              <a:spLocks/>
            </p:cNvSpPr>
            <p:nvPr/>
          </p:nvSpPr>
          <p:spPr bwMode="auto">
            <a:xfrm>
              <a:off x="3841" y="1296"/>
              <a:ext cx="297" cy="47"/>
            </a:xfrm>
            <a:custGeom>
              <a:avLst/>
              <a:gdLst>
                <a:gd name="T0" fmla="*/ 0 w 263"/>
                <a:gd name="T1" fmla="*/ 19 h 41"/>
                <a:gd name="T2" fmla="*/ 71 w 263"/>
                <a:gd name="T3" fmla="*/ 46 h 41"/>
                <a:gd name="T4" fmla="*/ 71 w 263"/>
                <a:gd name="T5" fmla="*/ 32 h 41"/>
                <a:gd name="T6" fmla="*/ 296 w 263"/>
                <a:gd name="T7" fmla="*/ 32 h 41"/>
                <a:gd name="T8" fmla="*/ 296 w 263"/>
                <a:gd name="T9" fmla="*/ 13 h 41"/>
                <a:gd name="T10" fmla="*/ 71 w 263"/>
                <a:gd name="T11" fmla="*/ 13 h 41"/>
                <a:gd name="T12" fmla="*/ 71 w 263"/>
                <a:gd name="T13" fmla="*/ 0 h 41"/>
                <a:gd name="T14" fmla="*/ 0 w 263"/>
                <a:gd name="T15" fmla="*/ 19 h 41"/>
                <a:gd name="T16" fmla="*/ 0 60000 65536"/>
                <a:gd name="T17" fmla="*/ 0 60000 65536"/>
                <a:gd name="T18" fmla="*/ 0 60000 65536"/>
                <a:gd name="T19" fmla="*/ 0 60000 65536"/>
                <a:gd name="T20" fmla="*/ 0 60000 65536"/>
                <a:gd name="T21" fmla="*/ 0 60000 65536"/>
                <a:gd name="T22" fmla="*/ 0 60000 65536"/>
                <a:gd name="T23" fmla="*/ 0 60000 65536"/>
                <a:gd name="T24" fmla="*/ 0 w 263"/>
                <a:gd name="T25" fmla="*/ 0 h 41"/>
                <a:gd name="T26" fmla="*/ 263 w 263"/>
                <a:gd name="T27" fmla="*/ 41 h 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3" h="41">
                  <a:moveTo>
                    <a:pt x="0" y="17"/>
                  </a:moveTo>
                  <a:lnTo>
                    <a:pt x="63" y="40"/>
                  </a:lnTo>
                  <a:lnTo>
                    <a:pt x="63" y="28"/>
                  </a:lnTo>
                  <a:lnTo>
                    <a:pt x="262" y="28"/>
                  </a:lnTo>
                  <a:lnTo>
                    <a:pt x="262" y="11"/>
                  </a:lnTo>
                  <a:lnTo>
                    <a:pt x="63" y="11"/>
                  </a:lnTo>
                  <a:lnTo>
                    <a:pt x="63" y="0"/>
                  </a:lnTo>
                  <a:lnTo>
                    <a:pt x="0" y="17"/>
                  </a:lnTo>
                </a:path>
              </a:pathLst>
            </a:custGeom>
            <a:solidFill>
              <a:srgbClr val="FFFF00"/>
            </a:solidFill>
            <a:ln w="12700" cap="rnd" cmpd="sng">
              <a:solidFill>
                <a:srgbClr val="FFFF00"/>
              </a:solidFill>
              <a:prstDash val="solid"/>
              <a:round/>
              <a:headEnd type="none" w="med" len="med"/>
              <a:tailEnd type="none" w="med" len="med"/>
            </a:ln>
          </p:spPr>
          <p:txBody>
            <a:bodyPr/>
            <a:lstStyle/>
            <a:p>
              <a:endParaRPr lang="en-GB"/>
            </a:p>
          </p:txBody>
        </p:sp>
      </p:grpSp>
      <p:grpSp>
        <p:nvGrpSpPr>
          <p:cNvPr id="8" name="Group 227"/>
          <p:cNvGrpSpPr>
            <a:grpSpLocks/>
          </p:cNvGrpSpPr>
          <p:nvPr/>
        </p:nvGrpSpPr>
        <p:grpSpPr bwMode="auto">
          <a:xfrm>
            <a:off x="5472113" y="2732088"/>
            <a:ext cx="2141537" cy="439737"/>
            <a:chOff x="3447" y="1721"/>
            <a:chExt cx="1349" cy="277"/>
          </a:xfrm>
        </p:grpSpPr>
        <p:grpSp>
          <p:nvGrpSpPr>
            <p:cNvPr id="406576" name="Group 228"/>
            <p:cNvGrpSpPr>
              <a:grpSpLocks/>
            </p:cNvGrpSpPr>
            <p:nvPr/>
          </p:nvGrpSpPr>
          <p:grpSpPr bwMode="auto">
            <a:xfrm>
              <a:off x="3769" y="1882"/>
              <a:ext cx="104" cy="20"/>
              <a:chOff x="3435" y="1983"/>
              <a:chExt cx="92" cy="18"/>
            </a:xfrm>
          </p:grpSpPr>
          <p:sp>
            <p:nvSpPr>
              <p:cNvPr id="406581" name="Freeform 229"/>
              <p:cNvSpPr>
                <a:spLocks/>
              </p:cNvSpPr>
              <p:nvPr/>
            </p:nvSpPr>
            <p:spPr bwMode="auto">
              <a:xfrm>
                <a:off x="3435" y="1983"/>
                <a:ext cx="46" cy="18"/>
              </a:xfrm>
              <a:custGeom>
                <a:avLst/>
                <a:gdLst>
                  <a:gd name="T0" fmla="*/ 0 w 46"/>
                  <a:gd name="T1" fmla="*/ 6 h 18"/>
                  <a:gd name="T2" fmla="*/ 11 w 46"/>
                  <a:gd name="T3" fmla="*/ 17 h 18"/>
                  <a:gd name="T4" fmla="*/ 11 w 46"/>
                  <a:gd name="T5" fmla="*/ 12 h 18"/>
                  <a:gd name="T6" fmla="*/ 45 w 46"/>
                  <a:gd name="T7" fmla="*/ 12 h 18"/>
                  <a:gd name="T8" fmla="*/ 45 w 46"/>
                  <a:gd name="T9" fmla="*/ 0 h 18"/>
                  <a:gd name="T10" fmla="*/ 11 w 46"/>
                  <a:gd name="T11" fmla="*/ 0 h 18"/>
                  <a:gd name="T12" fmla="*/ 0 w 46"/>
                  <a:gd name="T13" fmla="*/ 6 h 18"/>
                  <a:gd name="T14" fmla="*/ 0 60000 65536"/>
                  <a:gd name="T15" fmla="*/ 0 60000 65536"/>
                  <a:gd name="T16" fmla="*/ 0 60000 65536"/>
                  <a:gd name="T17" fmla="*/ 0 60000 65536"/>
                  <a:gd name="T18" fmla="*/ 0 60000 65536"/>
                  <a:gd name="T19" fmla="*/ 0 60000 65536"/>
                  <a:gd name="T20" fmla="*/ 0 60000 65536"/>
                  <a:gd name="T21" fmla="*/ 0 w 46"/>
                  <a:gd name="T22" fmla="*/ 0 h 18"/>
                  <a:gd name="T23" fmla="*/ 46 w 46"/>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18">
                    <a:moveTo>
                      <a:pt x="0" y="6"/>
                    </a:moveTo>
                    <a:lnTo>
                      <a:pt x="11" y="17"/>
                    </a:lnTo>
                    <a:lnTo>
                      <a:pt x="11" y="12"/>
                    </a:lnTo>
                    <a:lnTo>
                      <a:pt x="45" y="12"/>
                    </a:lnTo>
                    <a:lnTo>
                      <a:pt x="45" y="0"/>
                    </a:lnTo>
                    <a:lnTo>
                      <a:pt x="11" y="0"/>
                    </a:lnTo>
                    <a:lnTo>
                      <a:pt x="0" y="6"/>
                    </a:lnTo>
                  </a:path>
                </a:pathLst>
              </a:custGeom>
              <a:solidFill>
                <a:srgbClr val="FF0000"/>
              </a:solidFill>
              <a:ln w="0" cap="rnd" cmpd="sng">
                <a:solidFill>
                  <a:srgbClr val="FF0000"/>
                </a:solidFill>
                <a:prstDash val="solid"/>
                <a:round/>
                <a:headEnd type="none" w="med" len="med"/>
                <a:tailEnd type="none" w="med" len="med"/>
              </a:ln>
            </p:spPr>
            <p:txBody>
              <a:bodyPr/>
              <a:lstStyle/>
              <a:p>
                <a:endParaRPr lang="en-GB"/>
              </a:p>
            </p:txBody>
          </p:sp>
          <p:sp>
            <p:nvSpPr>
              <p:cNvPr id="406582" name="Freeform 230"/>
              <p:cNvSpPr>
                <a:spLocks/>
              </p:cNvSpPr>
              <p:nvPr/>
            </p:nvSpPr>
            <p:spPr bwMode="auto">
              <a:xfrm>
                <a:off x="3480" y="1983"/>
                <a:ext cx="47" cy="18"/>
              </a:xfrm>
              <a:custGeom>
                <a:avLst/>
                <a:gdLst>
                  <a:gd name="T0" fmla="*/ 46 w 47"/>
                  <a:gd name="T1" fmla="*/ 6 h 18"/>
                  <a:gd name="T2" fmla="*/ 34 w 47"/>
                  <a:gd name="T3" fmla="*/ 17 h 18"/>
                  <a:gd name="T4" fmla="*/ 34 w 47"/>
                  <a:gd name="T5" fmla="*/ 12 h 18"/>
                  <a:gd name="T6" fmla="*/ 0 w 47"/>
                  <a:gd name="T7" fmla="*/ 12 h 18"/>
                  <a:gd name="T8" fmla="*/ 0 w 47"/>
                  <a:gd name="T9" fmla="*/ 0 h 18"/>
                  <a:gd name="T10" fmla="*/ 34 w 47"/>
                  <a:gd name="T11" fmla="*/ 0 h 18"/>
                  <a:gd name="T12" fmla="*/ 46 w 47"/>
                  <a:gd name="T13" fmla="*/ 6 h 18"/>
                  <a:gd name="T14" fmla="*/ 0 60000 65536"/>
                  <a:gd name="T15" fmla="*/ 0 60000 65536"/>
                  <a:gd name="T16" fmla="*/ 0 60000 65536"/>
                  <a:gd name="T17" fmla="*/ 0 60000 65536"/>
                  <a:gd name="T18" fmla="*/ 0 60000 65536"/>
                  <a:gd name="T19" fmla="*/ 0 60000 65536"/>
                  <a:gd name="T20" fmla="*/ 0 60000 65536"/>
                  <a:gd name="T21" fmla="*/ 0 w 47"/>
                  <a:gd name="T22" fmla="*/ 0 h 18"/>
                  <a:gd name="T23" fmla="*/ 47 w 47"/>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18">
                    <a:moveTo>
                      <a:pt x="46" y="6"/>
                    </a:moveTo>
                    <a:lnTo>
                      <a:pt x="34" y="17"/>
                    </a:lnTo>
                    <a:lnTo>
                      <a:pt x="34" y="12"/>
                    </a:lnTo>
                    <a:lnTo>
                      <a:pt x="0" y="12"/>
                    </a:lnTo>
                    <a:lnTo>
                      <a:pt x="0" y="0"/>
                    </a:lnTo>
                    <a:lnTo>
                      <a:pt x="34" y="0"/>
                    </a:lnTo>
                    <a:lnTo>
                      <a:pt x="46" y="6"/>
                    </a:lnTo>
                  </a:path>
                </a:pathLst>
              </a:custGeom>
              <a:solidFill>
                <a:srgbClr val="FF0000"/>
              </a:solidFill>
              <a:ln w="0" cap="rnd" cmpd="sng">
                <a:solidFill>
                  <a:srgbClr val="FF0000"/>
                </a:solidFill>
                <a:prstDash val="solid"/>
                <a:round/>
                <a:headEnd type="none" w="med" len="med"/>
                <a:tailEnd type="none" w="med" len="med"/>
              </a:ln>
            </p:spPr>
            <p:txBody>
              <a:bodyPr/>
              <a:lstStyle/>
              <a:p>
                <a:endParaRPr lang="en-GB"/>
              </a:p>
            </p:txBody>
          </p:sp>
        </p:grpSp>
        <p:sp>
          <p:nvSpPr>
            <p:cNvPr id="406577" name="Rectangle 231"/>
            <p:cNvSpPr>
              <a:spLocks noChangeArrowheads="1"/>
            </p:cNvSpPr>
            <p:nvPr/>
          </p:nvSpPr>
          <p:spPr bwMode="auto">
            <a:xfrm>
              <a:off x="3931" y="1721"/>
              <a:ext cx="865" cy="229"/>
            </a:xfrm>
            <a:prstGeom prst="rect">
              <a:avLst/>
            </a:prstGeom>
            <a:noFill/>
            <a:ln w="12700">
              <a:noFill/>
              <a:miter lim="800000"/>
              <a:headEnd/>
              <a:tailEnd/>
            </a:ln>
          </p:spPr>
          <p:txBody>
            <a:bodyPr wrap="none" lIns="90488" tIns="44450" rIns="90488" bIns="44450">
              <a:spAutoFit/>
            </a:bodyPr>
            <a:lstStyle/>
            <a:p>
              <a:pPr>
                <a:buClr>
                  <a:schemeClr val="accent1"/>
                </a:buClr>
              </a:pPr>
              <a:r>
                <a:rPr lang="en-GB" sz="1800" b="0">
                  <a:solidFill>
                    <a:srgbClr val="FE0000"/>
                  </a:solidFill>
                </a:rPr>
                <a:t>FWHM </a:t>
              </a:r>
              <a:r>
                <a:rPr lang="en-GB" sz="1800" b="0">
                  <a:solidFill>
                    <a:srgbClr val="FE0000"/>
                  </a:solidFill>
                  <a:sym typeface="Symbol" pitchFamily="18" charset="2"/>
                </a:rPr>
                <a:t></a:t>
              </a:r>
              <a:r>
                <a:rPr lang="en-GB" sz="1800" b="0">
                  <a:solidFill>
                    <a:srgbClr val="FE0000"/>
                  </a:solidFill>
                </a:rPr>
                <a:t>B</a:t>
              </a:r>
              <a:endParaRPr lang="en-GB" sz="1800" b="0"/>
            </a:p>
          </p:txBody>
        </p:sp>
        <p:grpSp>
          <p:nvGrpSpPr>
            <p:cNvPr id="406578" name="Group 232"/>
            <p:cNvGrpSpPr>
              <a:grpSpLocks/>
            </p:cNvGrpSpPr>
            <p:nvPr/>
          </p:nvGrpSpPr>
          <p:grpSpPr bwMode="auto">
            <a:xfrm>
              <a:off x="3447" y="1978"/>
              <a:ext cx="104" cy="20"/>
              <a:chOff x="3435" y="1983"/>
              <a:chExt cx="92" cy="18"/>
            </a:xfrm>
          </p:grpSpPr>
          <p:sp>
            <p:nvSpPr>
              <p:cNvPr id="406579" name="Freeform 233"/>
              <p:cNvSpPr>
                <a:spLocks/>
              </p:cNvSpPr>
              <p:nvPr/>
            </p:nvSpPr>
            <p:spPr bwMode="auto">
              <a:xfrm>
                <a:off x="3435" y="1983"/>
                <a:ext cx="46" cy="18"/>
              </a:xfrm>
              <a:custGeom>
                <a:avLst/>
                <a:gdLst>
                  <a:gd name="T0" fmla="*/ 0 w 46"/>
                  <a:gd name="T1" fmla="*/ 6 h 18"/>
                  <a:gd name="T2" fmla="*/ 11 w 46"/>
                  <a:gd name="T3" fmla="*/ 17 h 18"/>
                  <a:gd name="T4" fmla="*/ 11 w 46"/>
                  <a:gd name="T5" fmla="*/ 12 h 18"/>
                  <a:gd name="T6" fmla="*/ 45 w 46"/>
                  <a:gd name="T7" fmla="*/ 12 h 18"/>
                  <a:gd name="T8" fmla="*/ 45 w 46"/>
                  <a:gd name="T9" fmla="*/ 0 h 18"/>
                  <a:gd name="T10" fmla="*/ 11 w 46"/>
                  <a:gd name="T11" fmla="*/ 0 h 18"/>
                  <a:gd name="T12" fmla="*/ 0 w 46"/>
                  <a:gd name="T13" fmla="*/ 6 h 18"/>
                  <a:gd name="T14" fmla="*/ 0 60000 65536"/>
                  <a:gd name="T15" fmla="*/ 0 60000 65536"/>
                  <a:gd name="T16" fmla="*/ 0 60000 65536"/>
                  <a:gd name="T17" fmla="*/ 0 60000 65536"/>
                  <a:gd name="T18" fmla="*/ 0 60000 65536"/>
                  <a:gd name="T19" fmla="*/ 0 60000 65536"/>
                  <a:gd name="T20" fmla="*/ 0 60000 65536"/>
                  <a:gd name="T21" fmla="*/ 0 w 46"/>
                  <a:gd name="T22" fmla="*/ 0 h 18"/>
                  <a:gd name="T23" fmla="*/ 46 w 46"/>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18">
                    <a:moveTo>
                      <a:pt x="0" y="6"/>
                    </a:moveTo>
                    <a:lnTo>
                      <a:pt x="11" y="17"/>
                    </a:lnTo>
                    <a:lnTo>
                      <a:pt x="11" y="12"/>
                    </a:lnTo>
                    <a:lnTo>
                      <a:pt x="45" y="12"/>
                    </a:lnTo>
                    <a:lnTo>
                      <a:pt x="45" y="0"/>
                    </a:lnTo>
                    <a:lnTo>
                      <a:pt x="11" y="0"/>
                    </a:lnTo>
                    <a:lnTo>
                      <a:pt x="0" y="6"/>
                    </a:lnTo>
                  </a:path>
                </a:pathLst>
              </a:custGeom>
              <a:solidFill>
                <a:srgbClr val="FF0000"/>
              </a:solidFill>
              <a:ln w="0" cap="rnd" cmpd="sng">
                <a:solidFill>
                  <a:srgbClr val="FF0000"/>
                </a:solidFill>
                <a:prstDash val="solid"/>
                <a:round/>
                <a:headEnd type="none" w="med" len="med"/>
                <a:tailEnd type="none" w="med" len="med"/>
              </a:ln>
            </p:spPr>
            <p:txBody>
              <a:bodyPr/>
              <a:lstStyle/>
              <a:p>
                <a:endParaRPr lang="en-GB"/>
              </a:p>
            </p:txBody>
          </p:sp>
          <p:sp>
            <p:nvSpPr>
              <p:cNvPr id="406580" name="Freeform 234"/>
              <p:cNvSpPr>
                <a:spLocks/>
              </p:cNvSpPr>
              <p:nvPr/>
            </p:nvSpPr>
            <p:spPr bwMode="auto">
              <a:xfrm>
                <a:off x="3480" y="1983"/>
                <a:ext cx="47" cy="18"/>
              </a:xfrm>
              <a:custGeom>
                <a:avLst/>
                <a:gdLst>
                  <a:gd name="T0" fmla="*/ 46 w 47"/>
                  <a:gd name="T1" fmla="*/ 6 h 18"/>
                  <a:gd name="T2" fmla="*/ 34 w 47"/>
                  <a:gd name="T3" fmla="*/ 17 h 18"/>
                  <a:gd name="T4" fmla="*/ 34 w 47"/>
                  <a:gd name="T5" fmla="*/ 12 h 18"/>
                  <a:gd name="T6" fmla="*/ 0 w 47"/>
                  <a:gd name="T7" fmla="*/ 12 h 18"/>
                  <a:gd name="T8" fmla="*/ 0 w 47"/>
                  <a:gd name="T9" fmla="*/ 0 h 18"/>
                  <a:gd name="T10" fmla="*/ 34 w 47"/>
                  <a:gd name="T11" fmla="*/ 0 h 18"/>
                  <a:gd name="T12" fmla="*/ 46 w 47"/>
                  <a:gd name="T13" fmla="*/ 6 h 18"/>
                  <a:gd name="T14" fmla="*/ 0 60000 65536"/>
                  <a:gd name="T15" fmla="*/ 0 60000 65536"/>
                  <a:gd name="T16" fmla="*/ 0 60000 65536"/>
                  <a:gd name="T17" fmla="*/ 0 60000 65536"/>
                  <a:gd name="T18" fmla="*/ 0 60000 65536"/>
                  <a:gd name="T19" fmla="*/ 0 60000 65536"/>
                  <a:gd name="T20" fmla="*/ 0 60000 65536"/>
                  <a:gd name="T21" fmla="*/ 0 w 47"/>
                  <a:gd name="T22" fmla="*/ 0 h 18"/>
                  <a:gd name="T23" fmla="*/ 47 w 47"/>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18">
                    <a:moveTo>
                      <a:pt x="46" y="6"/>
                    </a:moveTo>
                    <a:lnTo>
                      <a:pt x="34" y="17"/>
                    </a:lnTo>
                    <a:lnTo>
                      <a:pt x="34" y="12"/>
                    </a:lnTo>
                    <a:lnTo>
                      <a:pt x="0" y="12"/>
                    </a:lnTo>
                    <a:lnTo>
                      <a:pt x="0" y="0"/>
                    </a:lnTo>
                    <a:lnTo>
                      <a:pt x="34" y="0"/>
                    </a:lnTo>
                    <a:lnTo>
                      <a:pt x="46" y="6"/>
                    </a:lnTo>
                  </a:path>
                </a:pathLst>
              </a:custGeom>
              <a:solidFill>
                <a:srgbClr val="FF0000"/>
              </a:solidFill>
              <a:ln w="0" cap="rnd" cmpd="sng">
                <a:solidFill>
                  <a:srgbClr val="FF0000"/>
                </a:solidFill>
                <a:prstDash val="solid"/>
                <a:round/>
                <a:headEnd type="none" w="med" len="med"/>
                <a:tailEnd type="none" w="med" len="med"/>
              </a:ln>
            </p:spPr>
            <p:txBody>
              <a:bodyPr/>
              <a:lstStyle/>
              <a:p>
                <a:endParaRPr lang="en-GB"/>
              </a:p>
            </p:txBody>
          </p:sp>
        </p:grpSp>
      </p:grpSp>
      <p:grpSp>
        <p:nvGrpSpPr>
          <p:cNvPr id="11" name="Group 235"/>
          <p:cNvGrpSpPr>
            <a:grpSpLocks/>
          </p:cNvGrpSpPr>
          <p:nvPr/>
        </p:nvGrpSpPr>
        <p:grpSpPr bwMode="auto">
          <a:xfrm>
            <a:off x="4257675" y="3568700"/>
            <a:ext cx="2868613" cy="2563813"/>
            <a:chOff x="2682" y="2248"/>
            <a:chExt cx="1807" cy="1615"/>
          </a:xfrm>
        </p:grpSpPr>
        <p:sp>
          <p:nvSpPr>
            <p:cNvPr id="406554" name="Line 236"/>
            <p:cNvSpPr>
              <a:spLocks noChangeShapeType="1"/>
            </p:cNvSpPr>
            <p:nvPr/>
          </p:nvSpPr>
          <p:spPr bwMode="auto">
            <a:xfrm>
              <a:off x="3113" y="3579"/>
              <a:ext cx="1083" cy="0"/>
            </a:xfrm>
            <a:prstGeom prst="line">
              <a:avLst/>
            </a:prstGeom>
            <a:noFill/>
            <a:ln w="12700">
              <a:solidFill>
                <a:schemeClr val="tx1"/>
              </a:solidFill>
              <a:round/>
              <a:headEnd/>
              <a:tailEnd/>
            </a:ln>
          </p:spPr>
          <p:txBody>
            <a:bodyPr wrap="none" anchor="ctr"/>
            <a:lstStyle/>
            <a:p>
              <a:endParaRPr lang="en-GB"/>
            </a:p>
          </p:txBody>
        </p:sp>
        <p:sp>
          <p:nvSpPr>
            <p:cNvPr id="406555" name="Rectangle 237"/>
            <p:cNvSpPr>
              <a:spLocks noChangeArrowheads="1"/>
            </p:cNvSpPr>
            <p:nvPr/>
          </p:nvSpPr>
          <p:spPr bwMode="auto">
            <a:xfrm>
              <a:off x="4335" y="3483"/>
              <a:ext cx="154" cy="229"/>
            </a:xfrm>
            <a:prstGeom prst="rect">
              <a:avLst/>
            </a:prstGeom>
            <a:noFill/>
            <a:ln w="12700">
              <a:noFill/>
              <a:miter lim="800000"/>
              <a:headEnd/>
              <a:tailEnd/>
            </a:ln>
          </p:spPr>
          <p:txBody>
            <a:bodyPr wrap="none" lIns="90488" tIns="44450" rIns="90488" bIns="44450">
              <a:spAutoFit/>
            </a:bodyPr>
            <a:lstStyle/>
            <a:p>
              <a:pPr>
                <a:buClr>
                  <a:schemeClr val="accent1"/>
                </a:buClr>
              </a:pPr>
              <a:r>
                <a:rPr lang="en-GB" sz="1800" b="0"/>
                <a:t>f</a:t>
              </a:r>
            </a:p>
          </p:txBody>
        </p:sp>
        <p:sp>
          <p:nvSpPr>
            <p:cNvPr id="406556" name="Freeform 238"/>
            <p:cNvSpPr>
              <a:spLocks/>
            </p:cNvSpPr>
            <p:nvPr/>
          </p:nvSpPr>
          <p:spPr bwMode="auto">
            <a:xfrm>
              <a:off x="4162" y="3612"/>
              <a:ext cx="214" cy="45"/>
            </a:xfrm>
            <a:custGeom>
              <a:avLst/>
              <a:gdLst>
                <a:gd name="T0" fmla="*/ 213 w 189"/>
                <a:gd name="T1" fmla="*/ 25 h 40"/>
                <a:gd name="T2" fmla="*/ 154 w 189"/>
                <a:gd name="T3" fmla="*/ 0 h 40"/>
                <a:gd name="T4" fmla="*/ 154 w 189"/>
                <a:gd name="T5" fmla="*/ 12 h 40"/>
                <a:gd name="T6" fmla="*/ 0 w 189"/>
                <a:gd name="T7" fmla="*/ 12 h 40"/>
                <a:gd name="T8" fmla="*/ 0 w 189"/>
                <a:gd name="T9" fmla="*/ 31 h 40"/>
                <a:gd name="T10" fmla="*/ 154 w 189"/>
                <a:gd name="T11" fmla="*/ 31 h 40"/>
                <a:gd name="T12" fmla="*/ 154 w 189"/>
                <a:gd name="T13" fmla="*/ 44 h 40"/>
                <a:gd name="T14" fmla="*/ 213 w 189"/>
                <a:gd name="T15" fmla="*/ 25 h 40"/>
                <a:gd name="T16" fmla="*/ 0 60000 65536"/>
                <a:gd name="T17" fmla="*/ 0 60000 65536"/>
                <a:gd name="T18" fmla="*/ 0 60000 65536"/>
                <a:gd name="T19" fmla="*/ 0 60000 65536"/>
                <a:gd name="T20" fmla="*/ 0 60000 65536"/>
                <a:gd name="T21" fmla="*/ 0 60000 65536"/>
                <a:gd name="T22" fmla="*/ 0 60000 65536"/>
                <a:gd name="T23" fmla="*/ 0 60000 65536"/>
                <a:gd name="T24" fmla="*/ 0 w 189"/>
                <a:gd name="T25" fmla="*/ 0 h 40"/>
                <a:gd name="T26" fmla="*/ 189 w 189"/>
                <a:gd name="T27" fmla="*/ 40 h 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9" h="40">
                  <a:moveTo>
                    <a:pt x="188" y="22"/>
                  </a:moveTo>
                  <a:lnTo>
                    <a:pt x="136" y="0"/>
                  </a:lnTo>
                  <a:lnTo>
                    <a:pt x="136" y="11"/>
                  </a:lnTo>
                  <a:lnTo>
                    <a:pt x="0" y="11"/>
                  </a:lnTo>
                  <a:lnTo>
                    <a:pt x="0" y="28"/>
                  </a:lnTo>
                  <a:lnTo>
                    <a:pt x="136" y="28"/>
                  </a:lnTo>
                  <a:lnTo>
                    <a:pt x="136" y="39"/>
                  </a:lnTo>
                  <a:lnTo>
                    <a:pt x="188" y="22"/>
                  </a:lnTo>
                </a:path>
              </a:pathLst>
            </a:custGeom>
            <a:solidFill>
              <a:schemeClr val="tx1"/>
            </a:solidFill>
            <a:ln w="0" cap="rnd" cmpd="sng">
              <a:solidFill>
                <a:schemeClr val="tx1"/>
              </a:solidFill>
              <a:prstDash val="solid"/>
              <a:round/>
              <a:headEnd type="none" w="med" len="med"/>
              <a:tailEnd type="none" w="med" len="med"/>
            </a:ln>
          </p:spPr>
          <p:txBody>
            <a:bodyPr/>
            <a:lstStyle/>
            <a:p>
              <a:endParaRPr lang="en-GB"/>
            </a:p>
          </p:txBody>
        </p:sp>
        <p:sp>
          <p:nvSpPr>
            <p:cNvPr id="406557" name="Line 239"/>
            <p:cNvSpPr>
              <a:spLocks noChangeShapeType="1"/>
            </p:cNvSpPr>
            <p:nvPr/>
          </p:nvSpPr>
          <p:spPr bwMode="auto">
            <a:xfrm flipV="1">
              <a:off x="3832" y="2828"/>
              <a:ext cx="0" cy="750"/>
            </a:xfrm>
            <a:prstGeom prst="line">
              <a:avLst/>
            </a:prstGeom>
            <a:noFill/>
            <a:ln w="12700">
              <a:solidFill>
                <a:schemeClr val="tx1"/>
              </a:solidFill>
              <a:round/>
              <a:headEnd/>
              <a:tailEnd/>
            </a:ln>
          </p:spPr>
          <p:txBody>
            <a:bodyPr wrap="none" anchor="ctr"/>
            <a:lstStyle/>
            <a:p>
              <a:endParaRPr lang="en-GB"/>
            </a:p>
          </p:txBody>
        </p:sp>
        <p:sp>
          <p:nvSpPr>
            <p:cNvPr id="406558" name="Freeform 240"/>
            <p:cNvSpPr>
              <a:spLocks/>
            </p:cNvSpPr>
            <p:nvPr/>
          </p:nvSpPr>
          <p:spPr bwMode="auto">
            <a:xfrm>
              <a:off x="3610" y="2248"/>
              <a:ext cx="78" cy="548"/>
            </a:xfrm>
            <a:custGeom>
              <a:avLst/>
              <a:gdLst>
                <a:gd name="T0" fmla="*/ 38 w 69"/>
                <a:gd name="T1" fmla="*/ 547 h 484"/>
                <a:gd name="T2" fmla="*/ 77 w 69"/>
                <a:gd name="T3" fmla="*/ 412 h 484"/>
                <a:gd name="T4" fmla="*/ 64 w 69"/>
                <a:gd name="T5" fmla="*/ 412 h 484"/>
                <a:gd name="T6" fmla="*/ 64 w 69"/>
                <a:gd name="T7" fmla="*/ 0 h 484"/>
                <a:gd name="T8" fmla="*/ 12 w 69"/>
                <a:gd name="T9" fmla="*/ 0 h 484"/>
                <a:gd name="T10" fmla="*/ 12 w 69"/>
                <a:gd name="T11" fmla="*/ 412 h 484"/>
                <a:gd name="T12" fmla="*/ 0 w 69"/>
                <a:gd name="T13" fmla="*/ 412 h 484"/>
                <a:gd name="T14" fmla="*/ 38 w 69"/>
                <a:gd name="T15" fmla="*/ 547 h 484"/>
                <a:gd name="T16" fmla="*/ 0 60000 65536"/>
                <a:gd name="T17" fmla="*/ 0 60000 65536"/>
                <a:gd name="T18" fmla="*/ 0 60000 65536"/>
                <a:gd name="T19" fmla="*/ 0 60000 65536"/>
                <a:gd name="T20" fmla="*/ 0 60000 65536"/>
                <a:gd name="T21" fmla="*/ 0 60000 65536"/>
                <a:gd name="T22" fmla="*/ 0 60000 65536"/>
                <a:gd name="T23" fmla="*/ 0 60000 65536"/>
                <a:gd name="T24" fmla="*/ 0 w 69"/>
                <a:gd name="T25" fmla="*/ 0 h 484"/>
                <a:gd name="T26" fmla="*/ 69 w 69"/>
                <a:gd name="T27" fmla="*/ 484 h 4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9" h="484">
                  <a:moveTo>
                    <a:pt x="34" y="483"/>
                  </a:moveTo>
                  <a:lnTo>
                    <a:pt x="68" y="364"/>
                  </a:lnTo>
                  <a:lnTo>
                    <a:pt x="57" y="364"/>
                  </a:lnTo>
                  <a:lnTo>
                    <a:pt x="57" y="0"/>
                  </a:lnTo>
                  <a:lnTo>
                    <a:pt x="11" y="0"/>
                  </a:lnTo>
                  <a:lnTo>
                    <a:pt x="11" y="364"/>
                  </a:lnTo>
                  <a:lnTo>
                    <a:pt x="0" y="364"/>
                  </a:lnTo>
                  <a:lnTo>
                    <a:pt x="34" y="483"/>
                  </a:lnTo>
                </a:path>
              </a:pathLst>
            </a:custGeom>
            <a:solidFill>
              <a:srgbClr val="00FF00"/>
            </a:solidFill>
            <a:ln w="0" cap="rnd" cmpd="sng">
              <a:solidFill>
                <a:srgbClr val="00FF00"/>
              </a:solidFill>
              <a:prstDash val="solid"/>
              <a:round/>
              <a:headEnd type="none" w="med" len="med"/>
              <a:tailEnd type="none" w="med" len="med"/>
            </a:ln>
          </p:spPr>
          <p:txBody>
            <a:bodyPr/>
            <a:lstStyle/>
            <a:p>
              <a:endParaRPr lang="en-GB"/>
            </a:p>
          </p:txBody>
        </p:sp>
        <p:sp>
          <p:nvSpPr>
            <p:cNvPr id="406559" name="Rectangle 241"/>
            <p:cNvSpPr>
              <a:spLocks noChangeArrowheads="1"/>
            </p:cNvSpPr>
            <p:nvPr/>
          </p:nvSpPr>
          <p:spPr bwMode="auto">
            <a:xfrm>
              <a:off x="2682" y="2307"/>
              <a:ext cx="738" cy="402"/>
            </a:xfrm>
            <a:prstGeom prst="rect">
              <a:avLst/>
            </a:prstGeom>
            <a:noFill/>
            <a:ln w="12700">
              <a:noFill/>
              <a:miter lim="800000"/>
              <a:headEnd/>
              <a:tailEnd/>
            </a:ln>
          </p:spPr>
          <p:txBody>
            <a:bodyPr wrap="none" lIns="90488" tIns="44450" rIns="90488" bIns="44450">
              <a:spAutoFit/>
            </a:bodyPr>
            <a:lstStyle/>
            <a:p>
              <a:pPr>
                <a:buClr>
                  <a:schemeClr val="accent1"/>
                </a:buClr>
              </a:pPr>
              <a:r>
                <a:rPr lang="en-GB" sz="1800" b="0"/>
                <a:t>automatic</a:t>
              </a:r>
            </a:p>
            <a:p>
              <a:pPr>
                <a:buClr>
                  <a:schemeClr val="accent1"/>
                </a:buClr>
              </a:pPr>
              <a:r>
                <a:rPr lang="en-GB" sz="1800" b="0"/>
                <a:t>shimming</a:t>
              </a:r>
            </a:p>
          </p:txBody>
        </p:sp>
        <p:sp>
          <p:nvSpPr>
            <p:cNvPr id="406560" name="Line 242"/>
            <p:cNvSpPr>
              <a:spLocks noChangeShapeType="1"/>
            </p:cNvSpPr>
            <p:nvPr/>
          </p:nvSpPr>
          <p:spPr bwMode="auto">
            <a:xfrm>
              <a:off x="3365" y="3578"/>
              <a:ext cx="0" cy="68"/>
            </a:xfrm>
            <a:prstGeom prst="line">
              <a:avLst/>
            </a:prstGeom>
            <a:noFill/>
            <a:ln w="12700">
              <a:solidFill>
                <a:schemeClr val="tx1"/>
              </a:solidFill>
              <a:round/>
              <a:headEnd/>
              <a:tailEnd/>
            </a:ln>
          </p:spPr>
          <p:txBody>
            <a:bodyPr wrap="none" anchor="ctr"/>
            <a:lstStyle/>
            <a:p>
              <a:endParaRPr lang="en-GB"/>
            </a:p>
          </p:txBody>
        </p:sp>
        <p:sp>
          <p:nvSpPr>
            <p:cNvPr id="406561" name="Line 243"/>
            <p:cNvSpPr>
              <a:spLocks noChangeShapeType="1"/>
            </p:cNvSpPr>
            <p:nvPr/>
          </p:nvSpPr>
          <p:spPr bwMode="auto">
            <a:xfrm>
              <a:off x="3648" y="3584"/>
              <a:ext cx="0" cy="62"/>
            </a:xfrm>
            <a:prstGeom prst="line">
              <a:avLst/>
            </a:prstGeom>
            <a:noFill/>
            <a:ln w="12700">
              <a:solidFill>
                <a:schemeClr val="tx1"/>
              </a:solidFill>
              <a:round/>
              <a:headEnd/>
              <a:tailEnd/>
            </a:ln>
          </p:spPr>
          <p:txBody>
            <a:bodyPr wrap="none" anchor="ctr"/>
            <a:lstStyle/>
            <a:p>
              <a:endParaRPr lang="en-GB"/>
            </a:p>
          </p:txBody>
        </p:sp>
        <p:sp>
          <p:nvSpPr>
            <p:cNvPr id="406562" name="Freeform 244"/>
            <p:cNvSpPr>
              <a:spLocks/>
            </p:cNvSpPr>
            <p:nvPr/>
          </p:nvSpPr>
          <p:spPr bwMode="auto">
            <a:xfrm>
              <a:off x="3648" y="3612"/>
              <a:ext cx="91" cy="45"/>
            </a:xfrm>
            <a:custGeom>
              <a:avLst/>
              <a:gdLst>
                <a:gd name="T0" fmla="*/ 0 w 80"/>
                <a:gd name="T1" fmla="*/ 19 h 40"/>
                <a:gd name="T2" fmla="*/ 26 w 80"/>
                <a:gd name="T3" fmla="*/ 44 h 40"/>
                <a:gd name="T4" fmla="*/ 26 w 80"/>
                <a:gd name="T5" fmla="*/ 31 h 40"/>
                <a:gd name="T6" fmla="*/ 90 w 80"/>
                <a:gd name="T7" fmla="*/ 31 h 40"/>
                <a:gd name="T8" fmla="*/ 90 w 80"/>
                <a:gd name="T9" fmla="*/ 12 h 40"/>
                <a:gd name="T10" fmla="*/ 26 w 80"/>
                <a:gd name="T11" fmla="*/ 12 h 40"/>
                <a:gd name="T12" fmla="*/ 26 w 80"/>
                <a:gd name="T13" fmla="*/ 0 h 40"/>
                <a:gd name="T14" fmla="*/ 0 w 80"/>
                <a:gd name="T15" fmla="*/ 19 h 40"/>
                <a:gd name="T16" fmla="*/ 0 60000 65536"/>
                <a:gd name="T17" fmla="*/ 0 60000 65536"/>
                <a:gd name="T18" fmla="*/ 0 60000 65536"/>
                <a:gd name="T19" fmla="*/ 0 60000 65536"/>
                <a:gd name="T20" fmla="*/ 0 60000 65536"/>
                <a:gd name="T21" fmla="*/ 0 60000 65536"/>
                <a:gd name="T22" fmla="*/ 0 60000 65536"/>
                <a:gd name="T23" fmla="*/ 0 60000 65536"/>
                <a:gd name="T24" fmla="*/ 0 w 80"/>
                <a:gd name="T25" fmla="*/ 0 h 40"/>
                <a:gd name="T26" fmla="*/ 80 w 80"/>
                <a:gd name="T27" fmla="*/ 40 h 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0" h="40">
                  <a:moveTo>
                    <a:pt x="0" y="17"/>
                  </a:moveTo>
                  <a:lnTo>
                    <a:pt x="23" y="39"/>
                  </a:lnTo>
                  <a:lnTo>
                    <a:pt x="23" y="28"/>
                  </a:lnTo>
                  <a:lnTo>
                    <a:pt x="79" y="28"/>
                  </a:lnTo>
                  <a:lnTo>
                    <a:pt x="79" y="11"/>
                  </a:lnTo>
                  <a:lnTo>
                    <a:pt x="23" y="11"/>
                  </a:lnTo>
                  <a:lnTo>
                    <a:pt x="23" y="0"/>
                  </a:lnTo>
                  <a:lnTo>
                    <a:pt x="0" y="17"/>
                  </a:lnTo>
                </a:path>
              </a:pathLst>
            </a:custGeom>
            <a:solidFill>
              <a:schemeClr val="tx1"/>
            </a:solidFill>
            <a:ln w="0" cap="rnd" cmpd="sng">
              <a:solidFill>
                <a:schemeClr val="tx1"/>
              </a:solidFill>
              <a:prstDash val="solid"/>
              <a:round/>
              <a:headEnd type="none" w="med" len="med"/>
              <a:tailEnd type="none" w="med" len="med"/>
            </a:ln>
          </p:spPr>
          <p:txBody>
            <a:bodyPr/>
            <a:lstStyle/>
            <a:p>
              <a:endParaRPr lang="en-GB"/>
            </a:p>
          </p:txBody>
        </p:sp>
        <p:sp>
          <p:nvSpPr>
            <p:cNvPr id="406563" name="Freeform 245"/>
            <p:cNvSpPr>
              <a:spLocks/>
            </p:cNvSpPr>
            <p:nvPr/>
          </p:nvSpPr>
          <p:spPr bwMode="auto">
            <a:xfrm>
              <a:off x="3276" y="3612"/>
              <a:ext cx="90" cy="45"/>
            </a:xfrm>
            <a:custGeom>
              <a:avLst/>
              <a:gdLst>
                <a:gd name="T0" fmla="*/ 89 w 80"/>
                <a:gd name="T1" fmla="*/ 19 h 40"/>
                <a:gd name="T2" fmla="*/ 63 w 80"/>
                <a:gd name="T3" fmla="*/ 44 h 40"/>
                <a:gd name="T4" fmla="*/ 63 w 80"/>
                <a:gd name="T5" fmla="*/ 31 h 40"/>
                <a:gd name="T6" fmla="*/ 0 w 80"/>
                <a:gd name="T7" fmla="*/ 31 h 40"/>
                <a:gd name="T8" fmla="*/ 0 w 80"/>
                <a:gd name="T9" fmla="*/ 12 h 40"/>
                <a:gd name="T10" fmla="*/ 63 w 80"/>
                <a:gd name="T11" fmla="*/ 12 h 40"/>
                <a:gd name="T12" fmla="*/ 63 w 80"/>
                <a:gd name="T13" fmla="*/ 0 h 40"/>
                <a:gd name="T14" fmla="*/ 89 w 80"/>
                <a:gd name="T15" fmla="*/ 19 h 40"/>
                <a:gd name="T16" fmla="*/ 0 60000 65536"/>
                <a:gd name="T17" fmla="*/ 0 60000 65536"/>
                <a:gd name="T18" fmla="*/ 0 60000 65536"/>
                <a:gd name="T19" fmla="*/ 0 60000 65536"/>
                <a:gd name="T20" fmla="*/ 0 60000 65536"/>
                <a:gd name="T21" fmla="*/ 0 60000 65536"/>
                <a:gd name="T22" fmla="*/ 0 60000 65536"/>
                <a:gd name="T23" fmla="*/ 0 60000 65536"/>
                <a:gd name="T24" fmla="*/ 0 w 80"/>
                <a:gd name="T25" fmla="*/ 0 h 40"/>
                <a:gd name="T26" fmla="*/ 80 w 80"/>
                <a:gd name="T27" fmla="*/ 40 h 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0" h="40">
                  <a:moveTo>
                    <a:pt x="79" y="17"/>
                  </a:moveTo>
                  <a:lnTo>
                    <a:pt x="56" y="39"/>
                  </a:lnTo>
                  <a:lnTo>
                    <a:pt x="56" y="28"/>
                  </a:lnTo>
                  <a:lnTo>
                    <a:pt x="0" y="28"/>
                  </a:lnTo>
                  <a:lnTo>
                    <a:pt x="0" y="11"/>
                  </a:lnTo>
                  <a:lnTo>
                    <a:pt x="56" y="11"/>
                  </a:lnTo>
                  <a:lnTo>
                    <a:pt x="56" y="0"/>
                  </a:lnTo>
                  <a:lnTo>
                    <a:pt x="79" y="17"/>
                  </a:lnTo>
                </a:path>
              </a:pathLst>
            </a:custGeom>
            <a:solidFill>
              <a:schemeClr val="tx1"/>
            </a:solidFill>
            <a:ln w="0" cap="rnd" cmpd="sng">
              <a:solidFill>
                <a:schemeClr val="tx1"/>
              </a:solidFill>
              <a:prstDash val="solid"/>
              <a:round/>
              <a:headEnd type="none" w="med" len="med"/>
              <a:tailEnd type="none" w="med" len="med"/>
            </a:ln>
          </p:spPr>
          <p:txBody>
            <a:bodyPr/>
            <a:lstStyle/>
            <a:p>
              <a:endParaRPr lang="en-GB"/>
            </a:p>
          </p:txBody>
        </p:sp>
        <p:sp>
          <p:nvSpPr>
            <p:cNvPr id="406564" name="Rectangle 246"/>
            <p:cNvSpPr>
              <a:spLocks noChangeArrowheads="1"/>
            </p:cNvSpPr>
            <p:nvPr/>
          </p:nvSpPr>
          <p:spPr bwMode="auto">
            <a:xfrm>
              <a:off x="3363" y="3634"/>
              <a:ext cx="921" cy="229"/>
            </a:xfrm>
            <a:prstGeom prst="rect">
              <a:avLst/>
            </a:prstGeom>
            <a:noFill/>
            <a:ln w="12700">
              <a:noFill/>
              <a:miter lim="800000"/>
              <a:headEnd/>
              <a:tailEnd/>
            </a:ln>
          </p:spPr>
          <p:txBody>
            <a:bodyPr wrap="none" lIns="90488" tIns="44450" rIns="90488" bIns="44450">
              <a:spAutoFit/>
            </a:bodyPr>
            <a:lstStyle/>
            <a:p>
              <a:pPr>
                <a:buClr>
                  <a:schemeClr val="accent1"/>
                </a:buClr>
              </a:pPr>
              <a:r>
                <a:rPr lang="en-GB" sz="1800" b="0">
                  <a:sym typeface="Symbol" pitchFamily="18" charset="2"/>
                </a:rPr>
                <a:t></a:t>
              </a:r>
              <a:r>
                <a:rPr lang="en-GB" sz="1800" b="0"/>
                <a:t>f </a:t>
              </a:r>
              <a:r>
                <a:rPr lang="en-GB" sz="1800" b="0">
                  <a:sym typeface="Symbol" pitchFamily="18" charset="2"/>
                </a:rPr>
                <a:t></a:t>
              </a:r>
              <a:r>
                <a:rPr lang="en-GB" sz="1800" b="0"/>
                <a:t> 3.3 ppm</a:t>
              </a:r>
            </a:p>
          </p:txBody>
        </p:sp>
        <p:sp>
          <p:nvSpPr>
            <p:cNvPr id="406565" name="Line 247"/>
            <p:cNvSpPr>
              <a:spLocks noChangeShapeType="1"/>
            </p:cNvSpPr>
            <p:nvPr/>
          </p:nvSpPr>
          <p:spPr bwMode="auto">
            <a:xfrm flipV="1">
              <a:off x="3507" y="3075"/>
              <a:ext cx="0" cy="503"/>
            </a:xfrm>
            <a:prstGeom prst="line">
              <a:avLst/>
            </a:prstGeom>
            <a:noFill/>
            <a:ln w="12700">
              <a:solidFill>
                <a:schemeClr val="tx1"/>
              </a:solidFill>
              <a:round/>
              <a:headEnd/>
              <a:tailEnd/>
            </a:ln>
          </p:spPr>
          <p:txBody>
            <a:bodyPr wrap="none" anchor="ctr"/>
            <a:lstStyle/>
            <a:p>
              <a:endParaRPr lang="en-GB"/>
            </a:p>
          </p:txBody>
        </p:sp>
        <p:sp>
          <p:nvSpPr>
            <p:cNvPr id="406566" name="Rectangle 248"/>
            <p:cNvSpPr>
              <a:spLocks noChangeArrowheads="1"/>
            </p:cNvSpPr>
            <p:nvPr/>
          </p:nvSpPr>
          <p:spPr bwMode="auto">
            <a:xfrm>
              <a:off x="3129" y="3074"/>
              <a:ext cx="415" cy="229"/>
            </a:xfrm>
            <a:prstGeom prst="rect">
              <a:avLst/>
            </a:prstGeom>
            <a:noFill/>
            <a:ln w="12700">
              <a:noFill/>
              <a:miter lim="800000"/>
              <a:headEnd/>
              <a:tailEnd/>
            </a:ln>
          </p:spPr>
          <p:txBody>
            <a:bodyPr wrap="none" lIns="90488" tIns="44450" rIns="90488" bIns="44450">
              <a:spAutoFit/>
            </a:bodyPr>
            <a:lstStyle/>
            <a:p>
              <a:pPr>
                <a:buClr>
                  <a:schemeClr val="accent1"/>
                </a:buClr>
              </a:pPr>
              <a:r>
                <a:rPr lang="en-GB" sz="1800" b="0">
                  <a:solidFill>
                    <a:srgbClr val="FFFF00"/>
                  </a:solidFill>
                </a:rPr>
                <a:t>CH</a:t>
              </a:r>
              <a:r>
                <a:rPr lang="en-GB" sz="1800" b="0" baseline="-25000">
                  <a:solidFill>
                    <a:srgbClr val="FFFF00"/>
                  </a:solidFill>
                </a:rPr>
                <a:t>2</a:t>
              </a:r>
              <a:r>
                <a:rPr lang="en-GB" sz="1800" b="0">
                  <a:solidFill>
                    <a:srgbClr val="FFFF00"/>
                  </a:solidFill>
                </a:rPr>
                <a:t> </a:t>
              </a:r>
            </a:p>
          </p:txBody>
        </p:sp>
        <p:grpSp>
          <p:nvGrpSpPr>
            <p:cNvPr id="406567" name="Group 249"/>
            <p:cNvGrpSpPr>
              <a:grpSpLocks/>
            </p:cNvGrpSpPr>
            <p:nvPr/>
          </p:nvGrpSpPr>
          <p:grpSpPr bwMode="auto">
            <a:xfrm>
              <a:off x="3637" y="2822"/>
              <a:ext cx="390" cy="757"/>
              <a:chOff x="3464" y="1636"/>
              <a:chExt cx="598" cy="462"/>
            </a:xfrm>
          </p:grpSpPr>
          <p:sp>
            <p:nvSpPr>
              <p:cNvPr id="406574" name="Freeform 250"/>
              <p:cNvSpPr>
                <a:spLocks/>
              </p:cNvSpPr>
              <p:nvPr/>
            </p:nvSpPr>
            <p:spPr bwMode="auto">
              <a:xfrm>
                <a:off x="3765" y="1636"/>
                <a:ext cx="297" cy="462"/>
              </a:xfrm>
              <a:custGeom>
                <a:avLst/>
                <a:gdLst>
                  <a:gd name="T0" fmla="*/ 297 w 297"/>
                  <a:gd name="T1" fmla="*/ 462 h 462"/>
                  <a:gd name="T2" fmla="*/ 225 w 297"/>
                  <a:gd name="T3" fmla="*/ 456 h 462"/>
                  <a:gd name="T4" fmla="*/ 148 w 297"/>
                  <a:gd name="T5" fmla="*/ 438 h 462"/>
                  <a:gd name="T6" fmla="*/ 102 w 297"/>
                  <a:gd name="T7" fmla="*/ 399 h 462"/>
                  <a:gd name="T8" fmla="*/ 64 w 297"/>
                  <a:gd name="T9" fmla="*/ 325 h 462"/>
                  <a:gd name="T10" fmla="*/ 34 w 297"/>
                  <a:gd name="T11" fmla="*/ 189 h 462"/>
                  <a:gd name="T12" fmla="*/ 21 w 297"/>
                  <a:gd name="T13" fmla="*/ 109 h 462"/>
                  <a:gd name="T14" fmla="*/ 12 w 297"/>
                  <a:gd name="T15" fmla="*/ 39 h 462"/>
                  <a:gd name="T16" fmla="*/ 6 w 297"/>
                  <a:gd name="T17" fmla="*/ 6 h 462"/>
                  <a:gd name="T18" fmla="*/ 0 w 297"/>
                  <a:gd name="T19" fmla="*/ 2 h 4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7"/>
                  <a:gd name="T31" fmla="*/ 0 h 462"/>
                  <a:gd name="T32" fmla="*/ 297 w 297"/>
                  <a:gd name="T33" fmla="*/ 462 h 4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7" h="462">
                    <a:moveTo>
                      <a:pt x="297" y="462"/>
                    </a:moveTo>
                    <a:cubicBezTo>
                      <a:pt x="274" y="461"/>
                      <a:pt x="250" y="460"/>
                      <a:pt x="225" y="456"/>
                    </a:cubicBezTo>
                    <a:cubicBezTo>
                      <a:pt x="200" y="452"/>
                      <a:pt x="168" y="447"/>
                      <a:pt x="148" y="438"/>
                    </a:cubicBezTo>
                    <a:cubicBezTo>
                      <a:pt x="128" y="429"/>
                      <a:pt x="116" y="418"/>
                      <a:pt x="102" y="399"/>
                    </a:cubicBezTo>
                    <a:cubicBezTo>
                      <a:pt x="88" y="380"/>
                      <a:pt x="75" y="360"/>
                      <a:pt x="64" y="325"/>
                    </a:cubicBezTo>
                    <a:cubicBezTo>
                      <a:pt x="53" y="290"/>
                      <a:pt x="41" y="225"/>
                      <a:pt x="34" y="189"/>
                    </a:cubicBezTo>
                    <a:cubicBezTo>
                      <a:pt x="27" y="153"/>
                      <a:pt x="25" y="134"/>
                      <a:pt x="21" y="109"/>
                    </a:cubicBezTo>
                    <a:cubicBezTo>
                      <a:pt x="17" y="84"/>
                      <a:pt x="14" y="56"/>
                      <a:pt x="12" y="39"/>
                    </a:cubicBezTo>
                    <a:cubicBezTo>
                      <a:pt x="10" y="22"/>
                      <a:pt x="8" y="12"/>
                      <a:pt x="6" y="6"/>
                    </a:cubicBezTo>
                    <a:cubicBezTo>
                      <a:pt x="4" y="0"/>
                      <a:pt x="1" y="3"/>
                      <a:pt x="0" y="2"/>
                    </a:cubicBezTo>
                  </a:path>
                </a:pathLst>
              </a:custGeom>
              <a:noFill/>
              <a:ln w="12700" cap="flat" cmpd="sng">
                <a:solidFill>
                  <a:srgbClr val="00FFFF"/>
                </a:solidFill>
                <a:prstDash val="solid"/>
                <a:round/>
                <a:headEnd/>
                <a:tailEnd/>
              </a:ln>
            </p:spPr>
            <p:txBody>
              <a:bodyPr wrap="none" lIns="90488" tIns="44450" rIns="90488" bIns="44450" anchor="ctr">
                <a:spAutoFit/>
              </a:bodyPr>
              <a:lstStyle/>
              <a:p>
                <a:endParaRPr lang="en-GB"/>
              </a:p>
            </p:txBody>
          </p:sp>
          <p:sp>
            <p:nvSpPr>
              <p:cNvPr id="406575" name="Freeform 251"/>
              <p:cNvSpPr>
                <a:spLocks/>
              </p:cNvSpPr>
              <p:nvPr/>
            </p:nvSpPr>
            <p:spPr bwMode="auto">
              <a:xfrm flipH="1">
                <a:off x="3464" y="1636"/>
                <a:ext cx="297" cy="462"/>
              </a:xfrm>
              <a:custGeom>
                <a:avLst/>
                <a:gdLst>
                  <a:gd name="T0" fmla="*/ 297 w 297"/>
                  <a:gd name="T1" fmla="*/ 462 h 462"/>
                  <a:gd name="T2" fmla="*/ 225 w 297"/>
                  <a:gd name="T3" fmla="*/ 456 h 462"/>
                  <a:gd name="T4" fmla="*/ 148 w 297"/>
                  <a:gd name="T5" fmla="*/ 438 h 462"/>
                  <a:gd name="T6" fmla="*/ 102 w 297"/>
                  <a:gd name="T7" fmla="*/ 399 h 462"/>
                  <a:gd name="T8" fmla="*/ 64 w 297"/>
                  <a:gd name="T9" fmla="*/ 325 h 462"/>
                  <a:gd name="T10" fmla="*/ 34 w 297"/>
                  <a:gd name="T11" fmla="*/ 189 h 462"/>
                  <a:gd name="T12" fmla="*/ 21 w 297"/>
                  <a:gd name="T13" fmla="*/ 109 h 462"/>
                  <a:gd name="T14" fmla="*/ 12 w 297"/>
                  <a:gd name="T15" fmla="*/ 39 h 462"/>
                  <a:gd name="T16" fmla="*/ 6 w 297"/>
                  <a:gd name="T17" fmla="*/ 6 h 462"/>
                  <a:gd name="T18" fmla="*/ 0 w 297"/>
                  <a:gd name="T19" fmla="*/ 2 h 4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7"/>
                  <a:gd name="T31" fmla="*/ 0 h 462"/>
                  <a:gd name="T32" fmla="*/ 297 w 297"/>
                  <a:gd name="T33" fmla="*/ 462 h 4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7" h="462">
                    <a:moveTo>
                      <a:pt x="297" y="462"/>
                    </a:moveTo>
                    <a:cubicBezTo>
                      <a:pt x="274" y="461"/>
                      <a:pt x="250" y="460"/>
                      <a:pt x="225" y="456"/>
                    </a:cubicBezTo>
                    <a:cubicBezTo>
                      <a:pt x="200" y="452"/>
                      <a:pt x="168" y="447"/>
                      <a:pt x="148" y="438"/>
                    </a:cubicBezTo>
                    <a:cubicBezTo>
                      <a:pt x="128" y="429"/>
                      <a:pt x="116" y="418"/>
                      <a:pt x="102" y="399"/>
                    </a:cubicBezTo>
                    <a:cubicBezTo>
                      <a:pt x="88" y="380"/>
                      <a:pt x="75" y="360"/>
                      <a:pt x="64" y="325"/>
                    </a:cubicBezTo>
                    <a:cubicBezTo>
                      <a:pt x="53" y="290"/>
                      <a:pt x="41" y="225"/>
                      <a:pt x="34" y="189"/>
                    </a:cubicBezTo>
                    <a:cubicBezTo>
                      <a:pt x="27" y="153"/>
                      <a:pt x="25" y="134"/>
                      <a:pt x="21" y="109"/>
                    </a:cubicBezTo>
                    <a:cubicBezTo>
                      <a:pt x="17" y="84"/>
                      <a:pt x="14" y="56"/>
                      <a:pt x="12" y="39"/>
                    </a:cubicBezTo>
                    <a:cubicBezTo>
                      <a:pt x="10" y="22"/>
                      <a:pt x="8" y="12"/>
                      <a:pt x="6" y="6"/>
                    </a:cubicBezTo>
                    <a:cubicBezTo>
                      <a:pt x="4" y="0"/>
                      <a:pt x="1" y="3"/>
                      <a:pt x="0" y="2"/>
                    </a:cubicBezTo>
                  </a:path>
                </a:pathLst>
              </a:custGeom>
              <a:noFill/>
              <a:ln w="12700" cap="flat" cmpd="sng">
                <a:solidFill>
                  <a:srgbClr val="00FFFF"/>
                </a:solidFill>
                <a:prstDash val="solid"/>
                <a:round/>
                <a:headEnd/>
                <a:tailEnd/>
              </a:ln>
            </p:spPr>
            <p:txBody>
              <a:bodyPr wrap="none" lIns="90488" tIns="44450" rIns="90488" bIns="44450" anchor="ctr">
                <a:spAutoFit/>
              </a:bodyPr>
              <a:lstStyle/>
              <a:p>
                <a:endParaRPr lang="en-GB"/>
              </a:p>
            </p:txBody>
          </p:sp>
        </p:grpSp>
        <p:grpSp>
          <p:nvGrpSpPr>
            <p:cNvPr id="406568" name="Group 252"/>
            <p:cNvGrpSpPr>
              <a:grpSpLocks/>
            </p:cNvGrpSpPr>
            <p:nvPr/>
          </p:nvGrpSpPr>
          <p:grpSpPr bwMode="auto">
            <a:xfrm>
              <a:off x="3373" y="3071"/>
              <a:ext cx="262" cy="508"/>
              <a:chOff x="3194" y="1845"/>
              <a:chExt cx="570" cy="258"/>
            </a:xfrm>
          </p:grpSpPr>
          <p:sp>
            <p:nvSpPr>
              <p:cNvPr id="406572" name="Freeform 253"/>
              <p:cNvSpPr>
                <a:spLocks/>
              </p:cNvSpPr>
              <p:nvPr/>
            </p:nvSpPr>
            <p:spPr bwMode="auto">
              <a:xfrm>
                <a:off x="3480" y="1845"/>
                <a:ext cx="284" cy="258"/>
              </a:xfrm>
              <a:custGeom>
                <a:avLst/>
                <a:gdLst>
                  <a:gd name="T0" fmla="*/ 284 w 284"/>
                  <a:gd name="T1" fmla="*/ 258 h 258"/>
                  <a:gd name="T2" fmla="*/ 191 w 284"/>
                  <a:gd name="T3" fmla="*/ 254 h 258"/>
                  <a:gd name="T4" fmla="*/ 110 w 284"/>
                  <a:gd name="T5" fmla="*/ 242 h 258"/>
                  <a:gd name="T6" fmla="*/ 70 w 284"/>
                  <a:gd name="T7" fmla="*/ 194 h 258"/>
                  <a:gd name="T8" fmla="*/ 40 w 284"/>
                  <a:gd name="T9" fmla="*/ 107 h 258"/>
                  <a:gd name="T10" fmla="*/ 20 w 284"/>
                  <a:gd name="T11" fmla="*/ 38 h 258"/>
                  <a:gd name="T12" fmla="*/ 11 w 284"/>
                  <a:gd name="T13" fmla="*/ 6 h 258"/>
                  <a:gd name="T14" fmla="*/ 0 w 284"/>
                  <a:gd name="T15" fmla="*/ 2 h 258"/>
                  <a:gd name="T16" fmla="*/ 0 60000 65536"/>
                  <a:gd name="T17" fmla="*/ 0 60000 65536"/>
                  <a:gd name="T18" fmla="*/ 0 60000 65536"/>
                  <a:gd name="T19" fmla="*/ 0 60000 65536"/>
                  <a:gd name="T20" fmla="*/ 0 60000 65536"/>
                  <a:gd name="T21" fmla="*/ 0 60000 65536"/>
                  <a:gd name="T22" fmla="*/ 0 60000 65536"/>
                  <a:gd name="T23" fmla="*/ 0 60000 65536"/>
                  <a:gd name="T24" fmla="*/ 0 w 284"/>
                  <a:gd name="T25" fmla="*/ 0 h 258"/>
                  <a:gd name="T26" fmla="*/ 284 w 284"/>
                  <a:gd name="T27" fmla="*/ 258 h 2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4" h="258">
                    <a:moveTo>
                      <a:pt x="284" y="258"/>
                    </a:moveTo>
                    <a:cubicBezTo>
                      <a:pt x="252" y="257"/>
                      <a:pt x="220" y="257"/>
                      <a:pt x="191" y="254"/>
                    </a:cubicBezTo>
                    <a:cubicBezTo>
                      <a:pt x="162" y="251"/>
                      <a:pt x="130" y="252"/>
                      <a:pt x="110" y="242"/>
                    </a:cubicBezTo>
                    <a:cubicBezTo>
                      <a:pt x="90" y="232"/>
                      <a:pt x="82" y="216"/>
                      <a:pt x="70" y="194"/>
                    </a:cubicBezTo>
                    <a:cubicBezTo>
                      <a:pt x="58" y="172"/>
                      <a:pt x="48" y="133"/>
                      <a:pt x="40" y="107"/>
                    </a:cubicBezTo>
                    <a:cubicBezTo>
                      <a:pt x="32" y="81"/>
                      <a:pt x="25" y="55"/>
                      <a:pt x="20" y="38"/>
                    </a:cubicBezTo>
                    <a:cubicBezTo>
                      <a:pt x="15" y="21"/>
                      <a:pt x="14" y="12"/>
                      <a:pt x="11" y="6"/>
                    </a:cubicBezTo>
                    <a:cubicBezTo>
                      <a:pt x="8" y="0"/>
                      <a:pt x="2" y="3"/>
                      <a:pt x="0" y="2"/>
                    </a:cubicBezTo>
                  </a:path>
                </a:pathLst>
              </a:custGeom>
              <a:noFill/>
              <a:ln w="12700" cap="flat" cmpd="sng">
                <a:solidFill>
                  <a:srgbClr val="FFFF00"/>
                </a:solidFill>
                <a:prstDash val="solid"/>
                <a:round/>
                <a:headEnd/>
                <a:tailEnd/>
              </a:ln>
            </p:spPr>
            <p:txBody>
              <a:bodyPr wrap="none" lIns="90488" tIns="44450" rIns="90488" bIns="44450" anchor="ctr">
                <a:spAutoFit/>
              </a:bodyPr>
              <a:lstStyle/>
              <a:p>
                <a:endParaRPr lang="en-GB"/>
              </a:p>
            </p:txBody>
          </p:sp>
          <p:sp>
            <p:nvSpPr>
              <p:cNvPr id="406573" name="Freeform 254"/>
              <p:cNvSpPr>
                <a:spLocks/>
              </p:cNvSpPr>
              <p:nvPr/>
            </p:nvSpPr>
            <p:spPr bwMode="auto">
              <a:xfrm flipH="1">
                <a:off x="3194" y="1845"/>
                <a:ext cx="284" cy="258"/>
              </a:xfrm>
              <a:custGeom>
                <a:avLst/>
                <a:gdLst>
                  <a:gd name="T0" fmla="*/ 284 w 284"/>
                  <a:gd name="T1" fmla="*/ 258 h 258"/>
                  <a:gd name="T2" fmla="*/ 191 w 284"/>
                  <a:gd name="T3" fmla="*/ 254 h 258"/>
                  <a:gd name="T4" fmla="*/ 110 w 284"/>
                  <a:gd name="T5" fmla="*/ 242 h 258"/>
                  <a:gd name="T6" fmla="*/ 70 w 284"/>
                  <a:gd name="T7" fmla="*/ 194 h 258"/>
                  <a:gd name="T8" fmla="*/ 40 w 284"/>
                  <a:gd name="T9" fmla="*/ 107 h 258"/>
                  <a:gd name="T10" fmla="*/ 20 w 284"/>
                  <a:gd name="T11" fmla="*/ 38 h 258"/>
                  <a:gd name="T12" fmla="*/ 11 w 284"/>
                  <a:gd name="T13" fmla="*/ 6 h 258"/>
                  <a:gd name="T14" fmla="*/ 0 w 284"/>
                  <a:gd name="T15" fmla="*/ 2 h 258"/>
                  <a:gd name="T16" fmla="*/ 0 60000 65536"/>
                  <a:gd name="T17" fmla="*/ 0 60000 65536"/>
                  <a:gd name="T18" fmla="*/ 0 60000 65536"/>
                  <a:gd name="T19" fmla="*/ 0 60000 65536"/>
                  <a:gd name="T20" fmla="*/ 0 60000 65536"/>
                  <a:gd name="T21" fmla="*/ 0 60000 65536"/>
                  <a:gd name="T22" fmla="*/ 0 60000 65536"/>
                  <a:gd name="T23" fmla="*/ 0 60000 65536"/>
                  <a:gd name="T24" fmla="*/ 0 w 284"/>
                  <a:gd name="T25" fmla="*/ 0 h 258"/>
                  <a:gd name="T26" fmla="*/ 284 w 284"/>
                  <a:gd name="T27" fmla="*/ 258 h 2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4" h="258">
                    <a:moveTo>
                      <a:pt x="284" y="258"/>
                    </a:moveTo>
                    <a:cubicBezTo>
                      <a:pt x="252" y="257"/>
                      <a:pt x="220" y="257"/>
                      <a:pt x="191" y="254"/>
                    </a:cubicBezTo>
                    <a:cubicBezTo>
                      <a:pt x="162" y="251"/>
                      <a:pt x="130" y="252"/>
                      <a:pt x="110" y="242"/>
                    </a:cubicBezTo>
                    <a:cubicBezTo>
                      <a:pt x="90" y="232"/>
                      <a:pt x="82" y="216"/>
                      <a:pt x="70" y="194"/>
                    </a:cubicBezTo>
                    <a:cubicBezTo>
                      <a:pt x="58" y="172"/>
                      <a:pt x="48" y="133"/>
                      <a:pt x="40" y="107"/>
                    </a:cubicBezTo>
                    <a:cubicBezTo>
                      <a:pt x="32" y="81"/>
                      <a:pt x="25" y="55"/>
                      <a:pt x="20" y="38"/>
                    </a:cubicBezTo>
                    <a:cubicBezTo>
                      <a:pt x="15" y="21"/>
                      <a:pt x="14" y="12"/>
                      <a:pt x="11" y="6"/>
                    </a:cubicBezTo>
                    <a:cubicBezTo>
                      <a:pt x="8" y="0"/>
                      <a:pt x="2" y="3"/>
                      <a:pt x="0" y="2"/>
                    </a:cubicBezTo>
                  </a:path>
                </a:pathLst>
              </a:custGeom>
              <a:noFill/>
              <a:ln w="12700" cap="flat" cmpd="sng">
                <a:solidFill>
                  <a:srgbClr val="FFFF00"/>
                </a:solidFill>
                <a:prstDash val="solid"/>
                <a:round/>
                <a:headEnd/>
                <a:tailEnd/>
              </a:ln>
            </p:spPr>
            <p:txBody>
              <a:bodyPr wrap="none" lIns="90488" tIns="44450" rIns="90488" bIns="44450" anchor="ctr">
                <a:spAutoFit/>
              </a:bodyPr>
              <a:lstStyle/>
              <a:p>
                <a:endParaRPr lang="en-GB"/>
              </a:p>
            </p:txBody>
          </p:sp>
        </p:grpSp>
        <p:sp>
          <p:nvSpPr>
            <p:cNvPr id="406569" name="Line 255"/>
            <p:cNvSpPr>
              <a:spLocks noChangeShapeType="1"/>
            </p:cNvSpPr>
            <p:nvPr/>
          </p:nvSpPr>
          <p:spPr bwMode="auto">
            <a:xfrm>
              <a:off x="3483" y="3329"/>
              <a:ext cx="39" cy="0"/>
            </a:xfrm>
            <a:prstGeom prst="line">
              <a:avLst/>
            </a:prstGeom>
            <a:noFill/>
            <a:ln w="34925">
              <a:solidFill>
                <a:srgbClr val="FE0000"/>
              </a:solidFill>
              <a:round/>
              <a:headEnd/>
              <a:tailEnd/>
            </a:ln>
          </p:spPr>
          <p:txBody>
            <a:bodyPr wrap="none" lIns="90488" tIns="44450" rIns="90488" bIns="44450" anchor="ctr">
              <a:spAutoFit/>
            </a:bodyPr>
            <a:lstStyle/>
            <a:p>
              <a:endParaRPr lang="en-GB"/>
            </a:p>
          </p:txBody>
        </p:sp>
        <p:sp>
          <p:nvSpPr>
            <p:cNvPr id="406570" name="Line 256"/>
            <p:cNvSpPr>
              <a:spLocks noChangeShapeType="1"/>
            </p:cNvSpPr>
            <p:nvPr/>
          </p:nvSpPr>
          <p:spPr bwMode="auto">
            <a:xfrm>
              <a:off x="3801" y="3212"/>
              <a:ext cx="60" cy="2"/>
            </a:xfrm>
            <a:prstGeom prst="line">
              <a:avLst/>
            </a:prstGeom>
            <a:noFill/>
            <a:ln w="34925">
              <a:solidFill>
                <a:srgbClr val="FE0000"/>
              </a:solidFill>
              <a:round/>
              <a:headEnd/>
              <a:tailEnd/>
            </a:ln>
          </p:spPr>
          <p:txBody>
            <a:bodyPr lIns="90488" tIns="44450" rIns="90488" bIns="44450" anchor="ctr">
              <a:spAutoFit/>
            </a:bodyPr>
            <a:lstStyle/>
            <a:p>
              <a:endParaRPr lang="en-GB"/>
            </a:p>
          </p:txBody>
        </p:sp>
        <p:sp>
          <p:nvSpPr>
            <p:cNvPr id="406571" name="Rectangle 257"/>
            <p:cNvSpPr>
              <a:spLocks noChangeArrowheads="1"/>
            </p:cNvSpPr>
            <p:nvPr/>
          </p:nvSpPr>
          <p:spPr bwMode="auto">
            <a:xfrm>
              <a:off x="3905" y="3125"/>
              <a:ext cx="383" cy="229"/>
            </a:xfrm>
            <a:prstGeom prst="rect">
              <a:avLst/>
            </a:prstGeom>
            <a:noFill/>
            <a:ln w="12700">
              <a:noFill/>
              <a:miter lim="800000"/>
              <a:headEnd/>
              <a:tailEnd/>
            </a:ln>
          </p:spPr>
          <p:txBody>
            <a:bodyPr wrap="none" lIns="90488" tIns="44450" rIns="90488" bIns="44450">
              <a:spAutoFit/>
            </a:bodyPr>
            <a:lstStyle/>
            <a:p>
              <a:pPr>
                <a:buClr>
                  <a:schemeClr val="accent1"/>
                </a:buClr>
              </a:pPr>
              <a:r>
                <a:rPr lang="en-GB" sz="1800" b="0">
                  <a:solidFill>
                    <a:srgbClr val="00FFFF"/>
                  </a:solidFill>
                </a:rPr>
                <a:t>H</a:t>
              </a:r>
              <a:r>
                <a:rPr lang="en-GB" sz="1800" b="0" baseline="-25000">
                  <a:solidFill>
                    <a:srgbClr val="00FFFF"/>
                  </a:solidFill>
                </a:rPr>
                <a:t>2</a:t>
              </a:r>
              <a:r>
                <a:rPr lang="en-GB" sz="1800" b="0">
                  <a:solidFill>
                    <a:srgbClr val="00FFFF"/>
                  </a:solidFill>
                </a:rPr>
                <a:t>O</a:t>
              </a:r>
            </a:p>
          </p:txBody>
        </p:sp>
      </p:grpSp>
      <p:grpSp>
        <p:nvGrpSpPr>
          <p:cNvPr id="14" name="Group 258"/>
          <p:cNvGrpSpPr>
            <a:grpSpLocks/>
          </p:cNvGrpSpPr>
          <p:nvPr/>
        </p:nvGrpSpPr>
        <p:grpSpPr bwMode="auto">
          <a:xfrm>
            <a:off x="1490663" y="4695825"/>
            <a:ext cx="3863975" cy="1042988"/>
            <a:chOff x="939" y="2958"/>
            <a:chExt cx="2434" cy="657"/>
          </a:xfrm>
        </p:grpSpPr>
        <p:sp>
          <p:nvSpPr>
            <p:cNvPr id="406542" name="Line 259"/>
            <p:cNvSpPr>
              <a:spLocks noChangeShapeType="1"/>
            </p:cNvSpPr>
            <p:nvPr/>
          </p:nvSpPr>
          <p:spPr bwMode="auto">
            <a:xfrm>
              <a:off x="1802" y="3348"/>
              <a:ext cx="576" cy="0"/>
            </a:xfrm>
            <a:prstGeom prst="line">
              <a:avLst/>
            </a:prstGeom>
            <a:noFill/>
            <a:ln w="12700">
              <a:solidFill>
                <a:schemeClr val="tx1"/>
              </a:solidFill>
              <a:round/>
              <a:headEnd/>
              <a:tailEnd/>
            </a:ln>
          </p:spPr>
          <p:txBody>
            <a:bodyPr wrap="none" anchor="ctr"/>
            <a:lstStyle/>
            <a:p>
              <a:endParaRPr lang="en-GB"/>
            </a:p>
          </p:txBody>
        </p:sp>
        <p:sp>
          <p:nvSpPr>
            <p:cNvPr id="406543" name="Rectangle 260"/>
            <p:cNvSpPr>
              <a:spLocks noChangeArrowheads="1"/>
            </p:cNvSpPr>
            <p:nvPr/>
          </p:nvSpPr>
          <p:spPr bwMode="auto">
            <a:xfrm>
              <a:off x="2376" y="3207"/>
              <a:ext cx="154" cy="229"/>
            </a:xfrm>
            <a:prstGeom prst="rect">
              <a:avLst/>
            </a:prstGeom>
            <a:noFill/>
            <a:ln w="12700">
              <a:noFill/>
              <a:miter lim="800000"/>
              <a:headEnd/>
              <a:tailEnd/>
            </a:ln>
          </p:spPr>
          <p:txBody>
            <a:bodyPr wrap="none" lIns="90488" tIns="44450" rIns="90488" bIns="44450">
              <a:spAutoFit/>
            </a:bodyPr>
            <a:lstStyle/>
            <a:p>
              <a:pPr>
                <a:buClr>
                  <a:schemeClr val="accent1"/>
                </a:buClr>
              </a:pPr>
              <a:r>
                <a:rPr lang="en-GB" sz="1800" b="0"/>
                <a:t>t</a:t>
              </a:r>
            </a:p>
          </p:txBody>
        </p:sp>
        <p:sp>
          <p:nvSpPr>
            <p:cNvPr id="406544" name="Freeform 261"/>
            <p:cNvSpPr>
              <a:spLocks/>
            </p:cNvSpPr>
            <p:nvPr/>
          </p:nvSpPr>
          <p:spPr bwMode="auto">
            <a:xfrm>
              <a:off x="1842" y="3432"/>
              <a:ext cx="258" cy="103"/>
            </a:xfrm>
            <a:custGeom>
              <a:avLst/>
              <a:gdLst>
                <a:gd name="T0" fmla="*/ 257 w 228"/>
                <a:gd name="T1" fmla="*/ 0 h 91"/>
                <a:gd name="T2" fmla="*/ 186 w 228"/>
                <a:gd name="T3" fmla="*/ 0 h 91"/>
                <a:gd name="T4" fmla="*/ 192 w 228"/>
                <a:gd name="T5" fmla="*/ 12 h 91"/>
                <a:gd name="T6" fmla="*/ 0 w 228"/>
                <a:gd name="T7" fmla="*/ 83 h 91"/>
                <a:gd name="T8" fmla="*/ 0 w 228"/>
                <a:gd name="T9" fmla="*/ 102 h 91"/>
                <a:gd name="T10" fmla="*/ 199 w 228"/>
                <a:gd name="T11" fmla="*/ 32 h 91"/>
                <a:gd name="T12" fmla="*/ 205 w 228"/>
                <a:gd name="T13" fmla="*/ 44 h 91"/>
                <a:gd name="T14" fmla="*/ 257 w 228"/>
                <a:gd name="T15" fmla="*/ 0 h 91"/>
                <a:gd name="T16" fmla="*/ 0 60000 65536"/>
                <a:gd name="T17" fmla="*/ 0 60000 65536"/>
                <a:gd name="T18" fmla="*/ 0 60000 65536"/>
                <a:gd name="T19" fmla="*/ 0 60000 65536"/>
                <a:gd name="T20" fmla="*/ 0 60000 65536"/>
                <a:gd name="T21" fmla="*/ 0 60000 65536"/>
                <a:gd name="T22" fmla="*/ 0 60000 65536"/>
                <a:gd name="T23" fmla="*/ 0 60000 65536"/>
                <a:gd name="T24" fmla="*/ 0 w 228"/>
                <a:gd name="T25" fmla="*/ 0 h 91"/>
                <a:gd name="T26" fmla="*/ 228 w 228"/>
                <a:gd name="T27" fmla="*/ 91 h 9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8" h="91">
                  <a:moveTo>
                    <a:pt x="227" y="0"/>
                  </a:moveTo>
                  <a:lnTo>
                    <a:pt x="164" y="0"/>
                  </a:lnTo>
                  <a:lnTo>
                    <a:pt x="170" y="11"/>
                  </a:lnTo>
                  <a:lnTo>
                    <a:pt x="0" y="73"/>
                  </a:lnTo>
                  <a:lnTo>
                    <a:pt x="0" y="90"/>
                  </a:lnTo>
                  <a:lnTo>
                    <a:pt x="176" y="28"/>
                  </a:lnTo>
                  <a:lnTo>
                    <a:pt x="181" y="39"/>
                  </a:lnTo>
                  <a:lnTo>
                    <a:pt x="227" y="0"/>
                  </a:lnTo>
                </a:path>
              </a:pathLst>
            </a:custGeom>
            <a:solidFill>
              <a:srgbClr val="FFFF00"/>
            </a:solidFill>
            <a:ln w="0" cap="rnd" cmpd="sng">
              <a:solidFill>
                <a:srgbClr val="FFFF00"/>
              </a:solidFill>
              <a:prstDash val="solid"/>
              <a:round/>
              <a:headEnd type="none" w="med" len="med"/>
              <a:tailEnd type="none" w="med" len="med"/>
            </a:ln>
          </p:spPr>
          <p:txBody>
            <a:bodyPr/>
            <a:lstStyle/>
            <a:p>
              <a:endParaRPr lang="en-GB"/>
            </a:p>
          </p:txBody>
        </p:sp>
        <p:sp>
          <p:nvSpPr>
            <p:cNvPr id="406545" name="Rectangle 262"/>
            <p:cNvSpPr>
              <a:spLocks noChangeArrowheads="1"/>
            </p:cNvSpPr>
            <p:nvPr/>
          </p:nvSpPr>
          <p:spPr bwMode="auto">
            <a:xfrm>
              <a:off x="1636" y="3361"/>
              <a:ext cx="207" cy="229"/>
            </a:xfrm>
            <a:prstGeom prst="rect">
              <a:avLst/>
            </a:prstGeom>
            <a:noFill/>
            <a:ln w="12700">
              <a:noFill/>
              <a:miter lim="800000"/>
              <a:headEnd/>
              <a:tailEnd/>
            </a:ln>
          </p:spPr>
          <p:txBody>
            <a:bodyPr wrap="none" lIns="90488" tIns="44450" rIns="90488" bIns="44450">
              <a:spAutoFit/>
            </a:bodyPr>
            <a:lstStyle/>
            <a:p>
              <a:pPr>
                <a:buClr>
                  <a:schemeClr val="accent1"/>
                </a:buClr>
              </a:pPr>
              <a:r>
                <a:rPr lang="en-GB" sz="1800" b="0">
                  <a:solidFill>
                    <a:srgbClr val="FFFF00"/>
                  </a:solidFill>
                </a:rPr>
                <a:t>f</a:t>
              </a:r>
              <a:r>
                <a:rPr lang="en-GB" sz="1800" b="0" baseline="-25000">
                  <a:solidFill>
                    <a:srgbClr val="FFFF00"/>
                  </a:solidFill>
                </a:rPr>
                <a:t>1</a:t>
              </a:r>
              <a:endParaRPr lang="en-GB" sz="1800" b="0"/>
            </a:p>
          </p:txBody>
        </p:sp>
        <p:grpSp>
          <p:nvGrpSpPr>
            <p:cNvPr id="406546" name="Group 263"/>
            <p:cNvGrpSpPr>
              <a:grpSpLocks/>
            </p:cNvGrpSpPr>
            <p:nvPr/>
          </p:nvGrpSpPr>
          <p:grpSpPr bwMode="auto">
            <a:xfrm>
              <a:off x="939" y="2958"/>
              <a:ext cx="954" cy="562"/>
              <a:chOff x="1077" y="2982"/>
              <a:chExt cx="954" cy="562"/>
            </a:xfrm>
          </p:grpSpPr>
          <p:sp>
            <p:nvSpPr>
              <p:cNvPr id="406551" name="Rectangle 264"/>
              <p:cNvSpPr>
                <a:spLocks noChangeArrowheads="1"/>
              </p:cNvSpPr>
              <p:nvPr/>
            </p:nvSpPr>
            <p:spPr bwMode="auto">
              <a:xfrm>
                <a:off x="1077" y="2982"/>
                <a:ext cx="658" cy="229"/>
              </a:xfrm>
              <a:prstGeom prst="rect">
                <a:avLst/>
              </a:prstGeom>
              <a:noFill/>
              <a:ln w="12700">
                <a:noFill/>
                <a:miter lim="800000"/>
                <a:headEnd/>
                <a:tailEnd/>
              </a:ln>
            </p:spPr>
            <p:txBody>
              <a:bodyPr wrap="none" lIns="90488" tIns="44450" rIns="90488" bIns="44450">
                <a:spAutoFit/>
              </a:bodyPr>
              <a:lstStyle/>
              <a:p>
                <a:pPr>
                  <a:buClr>
                    <a:schemeClr val="accent1"/>
                  </a:buClr>
                </a:pPr>
                <a:r>
                  <a:rPr lang="en-GB" sz="1800" b="0"/>
                  <a:t>spectral </a:t>
                </a:r>
              </a:p>
            </p:txBody>
          </p:sp>
          <p:sp>
            <p:nvSpPr>
              <p:cNvPr id="406552" name="Rectangle 265"/>
              <p:cNvSpPr>
                <a:spLocks noChangeArrowheads="1"/>
              </p:cNvSpPr>
              <p:nvPr/>
            </p:nvSpPr>
            <p:spPr bwMode="auto">
              <a:xfrm>
                <a:off x="1077" y="3142"/>
                <a:ext cx="954" cy="229"/>
              </a:xfrm>
              <a:prstGeom prst="rect">
                <a:avLst/>
              </a:prstGeom>
              <a:noFill/>
              <a:ln w="12700">
                <a:noFill/>
                <a:miter lim="800000"/>
                <a:headEnd/>
                <a:tailEnd/>
              </a:ln>
            </p:spPr>
            <p:txBody>
              <a:bodyPr wrap="none" lIns="90488" tIns="44450" rIns="90488" bIns="44450">
                <a:spAutoFit/>
              </a:bodyPr>
              <a:lstStyle/>
              <a:p>
                <a:pPr>
                  <a:buClr>
                    <a:schemeClr val="accent1"/>
                  </a:buClr>
                </a:pPr>
                <a:r>
                  <a:rPr lang="en-GB" sz="1800" b="0"/>
                  <a:t>presaturation</a:t>
                </a:r>
              </a:p>
            </p:txBody>
          </p:sp>
          <p:sp>
            <p:nvSpPr>
              <p:cNvPr id="406553" name="Rectangle 266"/>
              <p:cNvSpPr>
                <a:spLocks noChangeArrowheads="1"/>
              </p:cNvSpPr>
              <p:nvPr/>
            </p:nvSpPr>
            <p:spPr bwMode="auto">
              <a:xfrm>
                <a:off x="1077" y="3315"/>
                <a:ext cx="458" cy="229"/>
              </a:xfrm>
              <a:prstGeom prst="rect">
                <a:avLst/>
              </a:prstGeom>
              <a:noFill/>
              <a:ln w="12700">
                <a:noFill/>
                <a:miter lim="800000"/>
                <a:headEnd/>
                <a:tailEnd/>
              </a:ln>
            </p:spPr>
            <p:txBody>
              <a:bodyPr wrap="none" lIns="90488" tIns="44450" rIns="90488" bIns="44450">
                <a:spAutoFit/>
              </a:bodyPr>
              <a:lstStyle/>
              <a:p>
                <a:pPr>
                  <a:buClr>
                    <a:schemeClr val="accent1"/>
                  </a:buClr>
                </a:pPr>
                <a:r>
                  <a:rPr lang="en-GB" sz="1800" b="0"/>
                  <a:t>pulse</a:t>
                </a:r>
              </a:p>
            </p:txBody>
          </p:sp>
        </p:grpSp>
        <p:sp>
          <p:nvSpPr>
            <p:cNvPr id="406547" name="Freeform 267"/>
            <p:cNvSpPr>
              <a:spLocks/>
            </p:cNvSpPr>
            <p:nvPr/>
          </p:nvSpPr>
          <p:spPr bwMode="auto">
            <a:xfrm>
              <a:off x="2587" y="3341"/>
              <a:ext cx="786" cy="169"/>
            </a:xfrm>
            <a:custGeom>
              <a:avLst/>
              <a:gdLst>
                <a:gd name="T0" fmla="*/ 785 w 694"/>
                <a:gd name="T1" fmla="*/ 168 h 149"/>
                <a:gd name="T2" fmla="*/ 598 w 694"/>
                <a:gd name="T3" fmla="*/ 103 h 149"/>
                <a:gd name="T4" fmla="*/ 586 w 694"/>
                <a:gd name="T5" fmla="*/ 116 h 149"/>
                <a:gd name="T6" fmla="*/ 0 w 694"/>
                <a:gd name="T7" fmla="*/ 0 h 149"/>
                <a:gd name="T8" fmla="*/ 0 w 694"/>
                <a:gd name="T9" fmla="*/ 26 h 149"/>
                <a:gd name="T10" fmla="*/ 586 w 694"/>
                <a:gd name="T11" fmla="*/ 135 h 149"/>
                <a:gd name="T12" fmla="*/ 586 w 694"/>
                <a:gd name="T13" fmla="*/ 149 h 149"/>
                <a:gd name="T14" fmla="*/ 785 w 694"/>
                <a:gd name="T15" fmla="*/ 168 h 149"/>
                <a:gd name="T16" fmla="*/ 0 60000 65536"/>
                <a:gd name="T17" fmla="*/ 0 60000 65536"/>
                <a:gd name="T18" fmla="*/ 0 60000 65536"/>
                <a:gd name="T19" fmla="*/ 0 60000 65536"/>
                <a:gd name="T20" fmla="*/ 0 60000 65536"/>
                <a:gd name="T21" fmla="*/ 0 60000 65536"/>
                <a:gd name="T22" fmla="*/ 0 60000 65536"/>
                <a:gd name="T23" fmla="*/ 0 60000 65536"/>
                <a:gd name="T24" fmla="*/ 0 w 694"/>
                <a:gd name="T25" fmla="*/ 0 h 149"/>
                <a:gd name="T26" fmla="*/ 694 w 694"/>
                <a:gd name="T27" fmla="*/ 149 h 1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94" h="149">
                  <a:moveTo>
                    <a:pt x="693" y="148"/>
                  </a:moveTo>
                  <a:lnTo>
                    <a:pt x="528" y="91"/>
                  </a:lnTo>
                  <a:lnTo>
                    <a:pt x="517" y="102"/>
                  </a:lnTo>
                  <a:lnTo>
                    <a:pt x="0" y="0"/>
                  </a:lnTo>
                  <a:lnTo>
                    <a:pt x="0" y="23"/>
                  </a:lnTo>
                  <a:lnTo>
                    <a:pt x="517" y="119"/>
                  </a:lnTo>
                  <a:lnTo>
                    <a:pt x="517" y="131"/>
                  </a:lnTo>
                  <a:lnTo>
                    <a:pt x="693" y="148"/>
                  </a:lnTo>
                </a:path>
              </a:pathLst>
            </a:custGeom>
            <a:solidFill>
              <a:schemeClr val="tx1"/>
            </a:solidFill>
            <a:ln w="0" cap="rnd" cmpd="sng">
              <a:solidFill>
                <a:schemeClr val="tx1"/>
              </a:solidFill>
              <a:prstDash val="solid"/>
              <a:round/>
              <a:headEnd type="none" w="med" len="med"/>
              <a:tailEnd type="none" w="med" len="med"/>
            </a:ln>
          </p:spPr>
          <p:txBody>
            <a:bodyPr/>
            <a:lstStyle/>
            <a:p>
              <a:endParaRPr lang="en-GB"/>
            </a:p>
          </p:txBody>
        </p:sp>
        <p:sp>
          <p:nvSpPr>
            <p:cNvPr id="406548" name="Rectangle 268"/>
            <p:cNvSpPr>
              <a:spLocks noChangeArrowheads="1"/>
            </p:cNvSpPr>
            <p:nvPr/>
          </p:nvSpPr>
          <p:spPr bwMode="auto">
            <a:xfrm>
              <a:off x="2058" y="3066"/>
              <a:ext cx="126" cy="549"/>
            </a:xfrm>
            <a:prstGeom prst="rect">
              <a:avLst/>
            </a:prstGeom>
            <a:noFill/>
            <a:ln w="22225" cap="rnd">
              <a:solidFill>
                <a:srgbClr val="FE0000"/>
              </a:solidFill>
              <a:miter lim="800000"/>
              <a:headEnd/>
              <a:tailEnd/>
            </a:ln>
          </p:spPr>
          <p:txBody>
            <a:bodyPr wrap="none" anchor="ctr"/>
            <a:lstStyle/>
            <a:p>
              <a:endParaRPr lang="it-IT"/>
            </a:p>
          </p:txBody>
        </p:sp>
        <p:sp>
          <p:nvSpPr>
            <p:cNvPr id="406549" name="Freeform 269"/>
            <p:cNvSpPr>
              <a:spLocks/>
            </p:cNvSpPr>
            <p:nvPr/>
          </p:nvSpPr>
          <p:spPr bwMode="auto">
            <a:xfrm>
              <a:off x="2063" y="3060"/>
              <a:ext cx="55" cy="552"/>
            </a:xfrm>
            <a:custGeom>
              <a:avLst/>
              <a:gdLst>
                <a:gd name="T0" fmla="*/ 0 w 130"/>
                <a:gd name="T1" fmla="*/ 282 h 552"/>
                <a:gd name="T2" fmla="*/ 16 w 130"/>
                <a:gd name="T3" fmla="*/ 6 h 552"/>
                <a:gd name="T4" fmla="*/ 36 w 130"/>
                <a:gd name="T5" fmla="*/ 552 h 552"/>
                <a:gd name="T6" fmla="*/ 51 w 130"/>
                <a:gd name="T7" fmla="*/ 288 h 552"/>
                <a:gd name="T8" fmla="*/ 0 60000 65536"/>
                <a:gd name="T9" fmla="*/ 0 60000 65536"/>
                <a:gd name="T10" fmla="*/ 0 60000 65536"/>
                <a:gd name="T11" fmla="*/ 0 60000 65536"/>
                <a:gd name="T12" fmla="*/ 0 w 130"/>
                <a:gd name="T13" fmla="*/ 0 h 552"/>
                <a:gd name="T14" fmla="*/ 130 w 130"/>
                <a:gd name="T15" fmla="*/ 552 h 552"/>
              </a:gdLst>
              <a:ahLst/>
              <a:cxnLst>
                <a:cxn ang="T8">
                  <a:pos x="T0" y="T1"/>
                </a:cxn>
                <a:cxn ang="T9">
                  <a:pos x="T2" y="T3"/>
                </a:cxn>
                <a:cxn ang="T10">
                  <a:pos x="T4" y="T5"/>
                </a:cxn>
                <a:cxn ang="T11">
                  <a:pos x="T6" y="T7"/>
                </a:cxn>
              </a:cxnLst>
              <a:rect l="T12" t="T13" r="T14" b="T15"/>
              <a:pathLst>
                <a:path w="130" h="552">
                  <a:moveTo>
                    <a:pt x="0" y="282"/>
                  </a:moveTo>
                  <a:cubicBezTo>
                    <a:pt x="0" y="282"/>
                    <a:pt x="7" y="0"/>
                    <a:pt x="37" y="6"/>
                  </a:cubicBezTo>
                  <a:cubicBezTo>
                    <a:pt x="67" y="12"/>
                    <a:pt x="40" y="552"/>
                    <a:pt x="85" y="552"/>
                  </a:cubicBezTo>
                  <a:cubicBezTo>
                    <a:pt x="130" y="552"/>
                    <a:pt x="114" y="343"/>
                    <a:pt x="121" y="288"/>
                  </a:cubicBezTo>
                </a:path>
              </a:pathLst>
            </a:custGeom>
            <a:noFill/>
            <a:ln w="12700" cap="flat" cmpd="sng">
              <a:solidFill>
                <a:srgbClr val="FFFF00"/>
              </a:solidFill>
              <a:prstDash val="solid"/>
              <a:round/>
              <a:headEnd type="none" w="med" len="med"/>
              <a:tailEnd type="none" w="med" len="med"/>
            </a:ln>
          </p:spPr>
          <p:txBody>
            <a:bodyPr lIns="90488" tIns="44450" rIns="90488" bIns="44450" anchor="ctr">
              <a:spAutoFit/>
            </a:bodyPr>
            <a:lstStyle/>
            <a:p>
              <a:endParaRPr lang="en-GB"/>
            </a:p>
          </p:txBody>
        </p:sp>
        <p:sp>
          <p:nvSpPr>
            <p:cNvPr id="406550" name="Freeform 270"/>
            <p:cNvSpPr>
              <a:spLocks/>
            </p:cNvSpPr>
            <p:nvPr/>
          </p:nvSpPr>
          <p:spPr bwMode="auto">
            <a:xfrm>
              <a:off x="2120" y="3063"/>
              <a:ext cx="55" cy="552"/>
            </a:xfrm>
            <a:custGeom>
              <a:avLst/>
              <a:gdLst>
                <a:gd name="T0" fmla="*/ 0 w 130"/>
                <a:gd name="T1" fmla="*/ 282 h 552"/>
                <a:gd name="T2" fmla="*/ 16 w 130"/>
                <a:gd name="T3" fmla="*/ 6 h 552"/>
                <a:gd name="T4" fmla="*/ 36 w 130"/>
                <a:gd name="T5" fmla="*/ 552 h 552"/>
                <a:gd name="T6" fmla="*/ 51 w 130"/>
                <a:gd name="T7" fmla="*/ 288 h 552"/>
                <a:gd name="T8" fmla="*/ 0 60000 65536"/>
                <a:gd name="T9" fmla="*/ 0 60000 65536"/>
                <a:gd name="T10" fmla="*/ 0 60000 65536"/>
                <a:gd name="T11" fmla="*/ 0 60000 65536"/>
                <a:gd name="T12" fmla="*/ 0 w 130"/>
                <a:gd name="T13" fmla="*/ 0 h 552"/>
                <a:gd name="T14" fmla="*/ 130 w 130"/>
                <a:gd name="T15" fmla="*/ 552 h 552"/>
              </a:gdLst>
              <a:ahLst/>
              <a:cxnLst>
                <a:cxn ang="T8">
                  <a:pos x="T0" y="T1"/>
                </a:cxn>
                <a:cxn ang="T9">
                  <a:pos x="T2" y="T3"/>
                </a:cxn>
                <a:cxn ang="T10">
                  <a:pos x="T4" y="T5"/>
                </a:cxn>
                <a:cxn ang="T11">
                  <a:pos x="T6" y="T7"/>
                </a:cxn>
              </a:cxnLst>
              <a:rect l="T12" t="T13" r="T14" b="T15"/>
              <a:pathLst>
                <a:path w="130" h="552">
                  <a:moveTo>
                    <a:pt x="0" y="282"/>
                  </a:moveTo>
                  <a:cubicBezTo>
                    <a:pt x="0" y="282"/>
                    <a:pt x="7" y="0"/>
                    <a:pt x="37" y="6"/>
                  </a:cubicBezTo>
                  <a:cubicBezTo>
                    <a:pt x="67" y="12"/>
                    <a:pt x="40" y="552"/>
                    <a:pt x="85" y="552"/>
                  </a:cubicBezTo>
                  <a:cubicBezTo>
                    <a:pt x="130" y="552"/>
                    <a:pt x="114" y="343"/>
                    <a:pt x="121" y="288"/>
                  </a:cubicBezTo>
                </a:path>
              </a:pathLst>
            </a:custGeom>
            <a:noFill/>
            <a:ln w="12700" cap="flat" cmpd="sng">
              <a:solidFill>
                <a:srgbClr val="FFFF00"/>
              </a:solidFill>
              <a:prstDash val="solid"/>
              <a:round/>
              <a:headEnd type="none" w="med" len="med"/>
              <a:tailEnd type="none" w="med" len="med"/>
            </a:ln>
          </p:spPr>
          <p:txBody>
            <a:bodyPr lIns="90488" tIns="44450" rIns="90488" bIns="44450" anchor="ctr">
              <a:spAutoFit/>
            </a:bodyPr>
            <a:lstStyle/>
            <a:p>
              <a:endParaRPr lang="en-GB"/>
            </a:p>
          </p:txBody>
        </p:sp>
      </p:grpSp>
      <p:sp>
        <p:nvSpPr>
          <p:cNvPr id="271"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272"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73"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74"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75" name="CasellaDiTesto 274"/>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spTree>
    <p:extLst>
      <p:ext uri="{BB962C8B-B14F-4D97-AF65-F5344CB8AC3E}">
        <p14:creationId xmlns:p14="http://schemas.microsoft.com/office/powerpoint/2010/main" val="336603178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1907704" y="620688"/>
            <a:ext cx="4736232" cy="433192"/>
          </a:xfrm>
          <a:prstGeom prst="rect">
            <a:avLst/>
          </a:prstGeom>
        </p:spPr>
      </p:pic>
      <p:pic>
        <p:nvPicPr>
          <p:cNvPr id="5" name="Immagine 4"/>
          <p:cNvPicPr>
            <a:picLocks noChangeAspect="1"/>
          </p:cNvPicPr>
          <p:nvPr/>
        </p:nvPicPr>
        <p:blipFill>
          <a:blip r:embed="rId3"/>
          <a:stretch>
            <a:fillRect/>
          </a:stretch>
        </p:blipFill>
        <p:spPr>
          <a:xfrm>
            <a:off x="395536" y="1060327"/>
            <a:ext cx="4781153" cy="978819"/>
          </a:xfrm>
          <a:prstGeom prst="rect">
            <a:avLst/>
          </a:prstGeom>
        </p:spPr>
      </p:pic>
      <p:pic>
        <p:nvPicPr>
          <p:cNvPr id="6" name="Immagine 5"/>
          <p:cNvPicPr>
            <a:picLocks noChangeAspect="1"/>
          </p:cNvPicPr>
          <p:nvPr/>
        </p:nvPicPr>
        <p:blipFill>
          <a:blip r:embed="rId4"/>
          <a:stretch>
            <a:fillRect/>
          </a:stretch>
        </p:blipFill>
        <p:spPr>
          <a:xfrm>
            <a:off x="5436096" y="1075582"/>
            <a:ext cx="3450751" cy="1104786"/>
          </a:xfrm>
          <a:prstGeom prst="rect">
            <a:avLst/>
          </a:prstGeom>
        </p:spPr>
      </p:pic>
      <p:pic>
        <p:nvPicPr>
          <p:cNvPr id="7" name="Immagine 6"/>
          <p:cNvPicPr>
            <a:picLocks noChangeAspect="1"/>
          </p:cNvPicPr>
          <p:nvPr/>
        </p:nvPicPr>
        <p:blipFill>
          <a:blip r:embed="rId5"/>
          <a:stretch>
            <a:fillRect/>
          </a:stretch>
        </p:blipFill>
        <p:spPr>
          <a:xfrm>
            <a:off x="1763688" y="2276872"/>
            <a:ext cx="5407264" cy="4146436"/>
          </a:xfrm>
          <a:prstGeom prst="rect">
            <a:avLst/>
          </a:prstGeom>
        </p:spPr>
      </p:pic>
      <p:sp>
        <p:nvSpPr>
          <p:cNvPr id="8"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9"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0"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1"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2" name="CasellaDiTesto 4"/>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err="1" smtClean="0">
                <a:solidFill>
                  <a:schemeClr val="bg1"/>
                </a:solidFill>
              </a:rPr>
              <a:t>L’imaging</a:t>
            </a:r>
            <a:r>
              <a:rPr lang="en-US" altLang="it-IT" dirty="0" smtClean="0">
                <a:solidFill>
                  <a:schemeClr val="bg1"/>
                </a:solidFill>
              </a:rPr>
              <a:t> NMR </a:t>
            </a:r>
            <a:r>
              <a:rPr lang="en-US" altLang="it-IT" dirty="0" err="1" smtClean="0">
                <a:solidFill>
                  <a:schemeClr val="bg1"/>
                </a:solidFill>
              </a:rPr>
              <a:t>convenzionale</a:t>
            </a:r>
            <a:r>
              <a:rPr lang="en-US" altLang="it-IT" dirty="0" smtClean="0">
                <a:solidFill>
                  <a:schemeClr val="bg1"/>
                </a:solidFill>
              </a:rPr>
              <a:t>: imaging </a:t>
            </a:r>
            <a:r>
              <a:rPr lang="en-US" altLang="it-IT" dirty="0" err="1" smtClean="0">
                <a:solidFill>
                  <a:schemeClr val="bg1"/>
                </a:solidFill>
              </a:rPr>
              <a:t>spettroscopico</a:t>
            </a:r>
            <a:endParaRPr lang="en-US" altLang="it-IT" dirty="0">
              <a:solidFill>
                <a:schemeClr val="bg1"/>
              </a:solidFill>
            </a:endParaRPr>
          </a:p>
        </p:txBody>
      </p:sp>
    </p:spTree>
    <p:extLst>
      <p:ext uri="{BB962C8B-B14F-4D97-AF65-F5344CB8AC3E}">
        <p14:creationId xmlns:p14="http://schemas.microsoft.com/office/powerpoint/2010/main" val="132035656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0" y="0"/>
            <a:ext cx="9144000" cy="6858000"/>
            <a:chOff x="-32" y="-24"/>
            <a:chExt cx="9144032" cy="6858024"/>
          </a:xfrm>
        </p:grpSpPr>
        <p:sp>
          <p:nvSpPr>
            <p:cNvPr id="5" name="Rectangle 4"/>
            <p:cNvSpPr/>
            <p:nvPr/>
          </p:nvSpPr>
          <p:spPr>
            <a:xfrm>
              <a:off x="-32" y="-24"/>
              <a:ext cx="9144032" cy="5715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grpSp>
          <p:nvGrpSpPr>
            <p:cNvPr id="3" name="Group 18"/>
            <p:cNvGrpSpPr>
              <a:grpSpLocks/>
            </p:cNvGrpSpPr>
            <p:nvPr/>
          </p:nvGrpSpPr>
          <p:grpSpPr bwMode="auto">
            <a:xfrm>
              <a:off x="0" y="6500834"/>
              <a:ext cx="9144000" cy="357166"/>
              <a:chOff x="0" y="6286496"/>
              <a:chExt cx="9144000" cy="571504"/>
            </a:xfrm>
          </p:grpSpPr>
          <p:sp>
            <p:nvSpPr>
              <p:cNvPr id="12" name="Rectangle 11"/>
              <p:cNvSpPr/>
              <p:nvPr/>
            </p:nvSpPr>
            <p:spPr>
              <a:xfrm>
                <a:off x="-32" y="6286461"/>
                <a:ext cx="9144032" cy="5715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3" name="Rectangle 12"/>
              <p:cNvSpPr/>
              <p:nvPr/>
            </p:nvSpPr>
            <p:spPr>
              <a:xfrm>
                <a:off x="-32" y="6357586"/>
                <a:ext cx="1643069" cy="429289"/>
              </a:xfrm>
              <a:prstGeom prst="rect">
                <a:avLst/>
              </a:prstGeom>
              <a:solidFill>
                <a:srgbClr val="96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4" name="Rectangle 13"/>
              <p:cNvSpPr/>
              <p:nvPr/>
            </p:nvSpPr>
            <p:spPr>
              <a:xfrm>
                <a:off x="1714474" y="6357586"/>
                <a:ext cx="7429526" cy="429289"/>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grpSp>
      </p:grpSp>
      <p:pic>
        <p:nvPicPr>
          <p:cNvPr id="17" name="Immagine 16" descr="logo_sapienza.jpg"/>
          <p:cNvPicPr>
            <a:picLocks noChangeAspect="1"/>
          </p:cNvPicPr>
          <p:nvPr/>
        </p:nvPicPr>
        <p:blipFill>
          <a:blip r:embed="rId3" cstate="print"/>
          <a:stretch>
            <a:fillRect/>
          </a:stretch>
        </p:blipFill>
        <p:spPr>
          <a:xfrm>
            <a:off x="1986234" y="302940"/>
            <a:ext cx="1865686" cy="624531"/>
          </a:xfrm>
          <a:prstGeom prst="rect">
            <a:avLst/>
          </a:prstGeom>
        </p:spPr>
      </p:pic>
      <p:pic>
        <p:nvPicPr>
          <p:cNvPr id="18" name="Immagine 17" descr="isc.png"/>
          <p:cNvPicPr>
            <a:picLocks noChangeAspect="1"/>
          </p:cNvPicPr>
          <p:nvPr/>
        </p:nvPicPr>
        <p:blipFill>
          <a:blip r:embed="rId4" cstate="print"/>
          <a:stretch>
            <a:fillRect/>
          </a:stretch>
        </p:blipFill>
        <p:spPr>
          <a:xfrm>
            <a:off x="251520" y="196412"/>
            <a:ext cx="1584176" cy="706610"/>
          </a:xfrm>
          <a:prstGeom prst="rect">
            <a:avLst/>
          </a:prstGeom>
        </p:spPr>
      </p:pic>
      <p:sp>
        <p:nvSpPr>
          <p:cNvPr id="19" name="Rectangle 19"/>
          <p:cNvSpPr/>
          <p:nvPr/>
        </p:nvSpPr>
        <p:spPr>
          <a:xfrm>
            <a:off x="9470" y="908720"/>
            <a:ext cx="9134530" cy="7200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CasellaDiTesto 29"/>
          <p:cNvSpPr txBox="1"/>
          <p:nvPr/>
        </p:nvSpPr>
        <p:spPr>
          <a:xfrm>
            <a:off x="4427984" y="404664"/>
            <a:ext cx="2664296" cy="461665"/>
          </a:xfrm>
          <a:prstGeom prst="rect">
            <a:avLst/>
          </a:prstGeom>
          <a:noFill/>
        </p:spPr>
        <p:txBody>
          <a:bodyPr wrap="square" rtlCol="0">
            <a:spAutoFit/>
          </a:bodyPr>
          <a:lstStyle/>
          <a:p>
            <a:r>
              <a:rPr lang="en-US" sz="2400" b="1" dirty="0" smtClean="0">
                <a:latin typeface="Comic Sans MS" pitchFamily="66" charset="0"/>
              </a:rPr>
              <a:t>NMR Laboratory</a:t>
            </a:r>
            <a:endParaRPr lang="en-US" sz="2400" b="1" dirty="0">
              <a:latin typeface="Comic Sans MS" pitchFamily="66" charset="0"/>
            </a:endParaRPr>
          </a:p>
        </p:txBody>
      </p:sp>
      <p:pic>
        <p:nvPicPr>
          <p:cNvPr id="33" name="Immagine 7" descr="corso_spettroscopia a rf.jpg"/>
          <p:cNvPicPr>
            <a:picLocks noChangeAspect="1"/>
          </p:cNvPicPr>
          <p:nvPr/>
        </p:nvPicPr>
        <p:blipFill>
          <a:blip r:embed="rId5" cstate="print"/>
          <a:srcRect/>
          <a:stretch>
            <a:fillRect/>
          </a:stretch>
        </p:blipFill>
        <p:spPr bwMode="auto">
          <a:xfrm>
            <a:off x="7734976" y="72008"/>
            <a:ext cx="1301520" cy="1268760"/>
          </a:xfrm>
          <a:prstGeom prst="rect">
            <a:avLst/>
          </a:prstGeom>
          <a:noFill/>
          <a:ln w="9525">
            <a:noFill/>
            <a:miter lim="800000"/>
            <a:headEnd/>
            <a:tailEnd/>
          </a:ln>
        </p:spPr>
      </p:pic>
      <p:sp>
        <p:nvSpPr>
          <p:cNvPr id="29" name="CasellaDiTesto 28"/>
          <p:cNvSpPr txBox="1"/>
          <p:nvPr/>
        </p:nvSpPr>
        <p:spPr>
          <a:xfrm>
            <a:off x="251520" y="1052735"/>
            <a:ext cx="3787883" cy="3293209"/>
          </a:xfrm>
          <a:prstGeom prst="rect">
            <a:avLst/>
          </a:prstGeom>
          <a:noFill/>
          <a:ln w="38100">
            <a:solidFill>
              <a:srgbClr val="960000"/>
            </a:solidFill>
          </a:ln>
        </p:spPr>
        <p:txBody>
          <a:bodyPr wrap="square" rtlCol="0">
            <a:spAutoFit/>
          </a:bodyPr>
          <a:lstStyle/>
          <a:p>
            <a:pPr algn="ctr"/>
            <a:r>
              <a:rPr lang="it-IT" b="1" i="1" dirty="0" smtClean="0"/>
              <a:t>NMR </a:t>
            </a:r>
            <a:r>
              <a:rPr lang="it-IT" b="1" i="1" dirty="0" err="1" smtClean="0"/>
              <a:t>laboratory</a:t>
            </a:r>
            <a:r>
              <a:rPr lang="it-IT" b="1" i="1" dirty="0" smtClean="0"/>
              <a:t> staff</a:t>
            </a:r>
          </a:p>
          <a:p>
            <a:pPr algn="ctr"/>
            <a:r>
              <a:rPr lang="it-IT" dirty="0" smtClean="0">
                <a:solidFill>
                  <a:srgbClr val="C00000"/>
                </a:solidFill>
              </a:rPr>
              <a:t>Biomedicine:</a:t>
            </a:r>
          </a:p>
          <a:p>
            <a:r>
              <a:rPr lang="it-IT" dirty="0" smtClean="0"/>
              <a:t>  </a:t>
            </a:r>
            <a:r>
              <a:rPr lang="it-IT" dirty="0"/>
              <a:t> </a:t>
            </a:r>
            <a:r>
              <a:rPr lang="it-IT" sz="1600" dirty="0"/>
              <a:t>Maria Giovanna Di Trani </a:t>
            </a:r>
          </a:p>
          <a:p>
            <a:r>
              <a:rPr lang="it-IT" sz="1600" dirty="0"/>
              <a:t>       (</a:t>
            </a:r>
            <a:r>
              <a:rPr lang="it-IT" sz="1600" dirty="0" err="1"/>
              <a:t>PhD</a:t>
            </a:r>
            <a:r>
              <a:rPr lang="it-IT" sz="1600" dirty="0"/>
              <a:t> </a:t>
            </a:r>
            <a:r>
              <a:rPr lang="it-IT" sz="1600" dirty="0" err="1"/>
              <a:t>student</a:t>
            </a:r>
            <a:r>
              <a:rPr lang="it-IT" sz="1600" dirty="0" smtClean="0"/>
              <a:t>)</a:t>
            </a:r>
          </a:p>
          <a:p>
            <a:endParaRPr lang="it-IT" sz="1600" dirty="0"/>
          </a:p>
          <a:p>
            <a:r>
              <a:rPr lang="it-IT" sz="1600" dirty="0"/>
              <a:t>Michele </a:t>
            </a:r>
            <a:r>
              <a:rPr lang="it-IT" sz="1600" dirty="0" err="1"/>
              <a:t>Guerreri</a:t>
            </a:r>
            <a:r>
              <a:rPr lang="it-IT" sz="1600" dirty="0"/>
              <a:t> </a:t>
            </a:r>
          </a:p>
          <a:p>
            <a:r>
              <a:rPr lang="it-IT" sz="1600" dirty="0"/>
              <a:t>  (</a:t>
            </a:r>
            <a:r>
              <a:rPr lang="it-IT" sz="1600" dirty="0" err="1"/>
              <a:t>PhD</a:t>
            </a:r>
            <a:r>
              <a:rPr lang="it-IT" sz="1600" dirty="0"/>
              <a:t> </a:t>
            </a:r>
            <a:r>
              <a:rPr lang="it-IT" sz="1600" dirty="0" err="1"/>
              <a:t>student</a:t>
            </a:r>
            <a:r>
              <a:rPr lang="it-IT" sz="1600" dirty="0"/>
              <a:t>)</a:t>
            </a:r>
          </a:p>
          <a:p>
            <a:endParaRPr lang="it-IT" dirty="0" smtClean="0"/>
          </a:p>
          <a:p>
            <a:endParaRPr lang="it-IT" dirty="0" smtClean="0"/>
          </a:p>
          <a:p>
            <a:r>
              <a:rPr lang="it-IT" sz="2000" dirty="0" smtClean="0"/>
              <a:t>                      </a:t>
            </a:r>
            <a:r>
              <a:rPr lang="it-IT" sz="1600" dirty="0" smtClean="0"/>
              <a:t>Riccardo De </a:t>
            </a:r>
            <a:r>
              <a:rPr lang="it-IT" sz="1600" dirty="0" err="1" smtClean="0"/>
              <a:t>Feo</a:t>
            </a:r>
            <a:endParaRPr lang="it-IT" sz="1600" dirty="0" smtClean="0"/>
          </a:p>
          <a:p>
            <a:r>
              <a:rPr lang="it-IT" sz="1600" dirty="0"/>
              <a:t>	 </a:t>
            </a:r>
            <a:r>
              <a:rPr lang="it-IT" sz="1600" dirty="0" smtClean="0"/>
              <a:t>       (rare </a:t>
            </a:r>
            <a:r>
              <a:rPr lang="it-IT" sz="1600" dirty="0" err="1" smtClean="0"/>
              <a:t>disease</a:t>
            </a:r>
            <a:r>
              <a:rPr lang="it-IT" sz="1600" dirty="0" smtClean="0"/>
              <a:t> </a:t>
            </a:r>
            <a:r>
              <a:rPr lang="it-IT" sz="1600" dirty="0" err="1" smtClean="0"/>
              <a:t>project</a:t>
            </a:r>
            <a:r>
              <a:rPr lang="it-IT" sz="1600" dirty="0" smtClean="0"/>
              <a:t>)</a:t>
            </a:r>
          </a:p>
          <a:p>
            <a:endParaRPr lang="en-GB" dirty="0"/>
          </a:p>
        </p:txBody>
      </p:sp>
      <p:grpSp>
        <p:nvGrpSpPr>
          <p:cNvPr id="4" name="Group 6"/>
          <p:cNvGrpSpPr>
            <a:grpSpLocks/>
          </p:cNvGrpSpPr>
          <p:nvPr/>
        </p:nvGrpSpPr>
        <p:grpSpPr bwMode="auto">
          <a:xfrm>
            <a:off x="421084" y="4621988"/>
            <a:ext cx="550516" cy="535204"/>
            <a:chOff x="119" y="176"/>
            <a:chExt cx="562" cy="597"/>
          </a:xfrm>
        </p:grpSpPr>
        <p:sp>
          <p:nvSpPr>
            <p:cNvPr id="38" name="Rectangle 7"/>
            <p:cNvSpPr>
              <a:spLocks noChangeArrowheads="1"/>
            </p:cNvSpPr>
            <p:nvPr/>
          </p:nvSpPr>
          <p:spPr bwMode="auto">
            <a:xfrm>
              <a:off x="119" y="176"/>
              <a:ext cx="562" cy="597"/>
            </a:xfrm>
            <a:prstGeom prst="rect">
              <a:avLst/>
            </a:prstGeom>
            <a:solidFill>
              <a:schemeClr val="bg1"/>
            </a:solidFill>
            <a:ln w="9525">
              <a:solidFill>
                <a:srgbClr val="0000FF"/>
              </a:solidFill>
              <a:miter lim="800000"/>
              <a:headEnd/>
              <a:tailEnd/>
            </a:ln>
          </p:spPr>
          <p:txBody>
            <a:bodyPr wrap="none" anchor="ctr"/>
            <a:lstStyle/>
            <a:p>
              <a:endParaRPr lang="en-GB"/>
            </a:p>
          </p:txBody>
        </p:sp>
        <p:pic>
          <p:nvPicPr>
            <p:cNvPr id="39" name="Picture 8"/>
            <p:cNvPicPr>
              <a:picLocks noChangeAspect="1" noChangeArrowheads="1"/>
            </p:cNvPicPr>
            <p:nvPr/>
          </p:nvPicPr>
          <p:blipFill>
            <a:blip r:embed="rId6" cstate="print"/>
            <a:srcRect l="1186" t="12239" r="92162" b="78874"/>
            <a:stretch>
              <a:fillRect/>
            </a:stretch>
          </p:blipFill>
          <p:spPr bwMode="auto">
            <a:xfrm>
              <a:off x="155" y="204"/>
              <a:ext cx="511" cy="546"/>
            </a:xfrm>
            <a:prstGeom prst="rect">
              <a:avLst/>
            </a:prstGeom>
            <a:noFill/>
            <a:ln w="9525">
              <a:solidFill>
                <a:srgbClr val="0000FF"/>
              </a:solidFill>
              <a:miter lim="800000"/>
              <a:headEnd/>
              <a:tailEnd/>
            </a:ln>
          </p:spPr>
        </p:pic>
      </p:grpSp>
      <p:pic>
        <p:nvPicPr>
          <p:cNvPr id="40" name="Immagine 39" descr="TorVergata_logo.bmp"/>
          <p:cNvPicPr>
            <a:picLocks noChangeAspect="1"/>
          </p:cNvPicPr>
          <p:nvPr/>
        </p:nvPicPr>
        <p:blipFill>
          <a:blip r:embed="rId7" cstate="print"/>
          <a:stretch>
            <a:fillRect/>
          </a:stretch>
        </p:blipFill>
        <p:spPr>
          <a:xfrm>
            <a:off x="308392" y="5872026"/>
            <a:ext cx="1311280" cy="346003"/>
          </a:xfrm>
          <a:prstGeom prst="rect">
            <a:avLst/>
          </a:prstGeom>
        </p:spPr>
      </p:pic>
      <p:grpSp>
        <p:nvGrpSpPr>
          <p:cNvPr id="15" name="Gruppo 14"/>
          <p:cNvGrpSpPr/>
          <p:nvPr/>
        </p:nvGrpSpPr>
        <p:grpSpPr>
          <a:xfrm>
            <a:off x="251520" y="4437112"/>
            <a:ext cx="8711720" cy="2052000"/>
            <a:chOff x="251520" y="4437112"/>
            <a:chExt cx="8711720" cy="2052000"/>
          </a:xfrm>
        </p:grpSpPr>
        <p:sp>
          <p:nvSpPr>
            <p:cNvPr id="35" name="CasellaDiTesto 34"/>
            <p:cNvSpPr txBox="1"/>
            <p:nvPr/>
          </p:nvSpPr>
          <p:spPr>
            <a:xfrm>
              <a:off x="251520" y="4437112"/>
              <a:ext cx="8568952" cy="2052000"/>
            </a:xfrm>
            <a:prstGeom prst="rect">
              <a:avLst/>
            </a:prstGeom>
            <a:noFill/>
            <a:ln w="38100">
              <a:solidFill>
                <a:srgbClr val="015722"/>
              </a:solidFill>
            </a:ln>
          </p:spPr>
          <p:txBody>
            <a:bodyPr wrap="square" rtlCol="0">
              <a:spAutoFit/>
            </a:bodyPr>
            <a:lstStyle/>
            <a:p>
              <a:pPr>
                <a:spcBef>
                  <a:spcPts val="0"/>
                </a:spcBef>
              </a:pPr>
              <a:r>
                <a:rPr lang="it-IT" sz="1600" dirty="0" smtClean="0">
                  <a:ln>
                    <a:solidFill>
                      <a:srgbClr val="015722"/>
                    </a:solidFill>
                  </a:ln>
                  <a:latin typeface="Trebuchet MS" pitchFamily="34" charset="0"/>
                </a:rPr>
                <a:t>		</a:t>
              </a:r>
            </a:p>
            <a:p>
              <a:pPr>
                <a:spcBef>
                  <a:spcPts val="0"/>
                </a:spcBef>
              </a:pPr>
              <a:endParaRPr lang="it-IT" sz="1600" dirty="0" smtClean="0">
                <a:ln>
                  <a:solidFill>
                    <a:srgbClr val="015722"/>
                  </a:solidFill>
                </a:ln>
                <a:latin typeface="Trebuchet MS" pitchFamily="34" charset="0"/>
              </a:endParaRPr>
            </a:p>
            <a:p>
              <a:pPr>
                <a:spcBef>
                  <a:spcPts val="0"/>
                </a:spcBef>
              </a:pPr>
              <a:endParaRPr lang="it-IT" dirty="0" smtClean="0">
                <a:ln>
                  <a:solidFill>
                    <a:srgbClr val="015722"/>
                  </a:solidFill>
                </a:ln>
              </a:endParaRPr>
            </a:p>
            <a:p>
              <a:endParaRPr lang="it-IT" dirty="0" smtClean="0">
                <a:ln>
                  <a:solidFill>
                    <a:srgbClr val="015722"/>
                  </a:solidFill>
                </a:ln>
              </a:endParaRPr>
            </a:p>
            <a:p>
              <a:endParaRPr lang="it-IT" dirty="0" smtClean="0">
                <a:ln>
                  <a:solidFill>
                    <a:srgbClr val="015722"/>
                  </a:solidFill>
                </a:ln>
              </a:endParaRPr>
            </a:p>
            <a:p>
              <a:endParaRPr lang="it-IT" dirty="0" smtClean="0">
                <a:ln>
                  <a:solidFill>
                    <a:srgbClr val="015722"/>
                  </a:solidFill>
                </a:ln>
              </a:endParaRPr>
            </a:p>
            <a:p>
              <a:endParaRPr lang="en-GB" dirty="0">
                <a:ln>
                  <a:solidFill>
                    <a:srgbClr val="015722"/>
                  </a:solidFill>
                </a:ln>
              </a:endParaRPr>
            </a:p>
          </p:txBody>
        </p:sp>
        <p:sp>
          <p:nvSpPr>
            <p:cNvPr id="126977" name="Rectangle 1"/>
            <p:cNvSpPr>
              <a:spLocks noChangeArrowheads="1"/>
            </p:cNvSpPr>
            <p:nvPr/>
          </p:nvSpPr>
          <p:spPr bwMode="auto">
            <a:xfrm>
              <a:off x="753711" y="4479479"/>
              <a:ext cx="8209529"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it-IT" b="1"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Clinical</a:t>
              </a:r>
              <a:r>
                <a:rPr kumimoji="0" lang="it-IT" b="1" i="0" u="none" strike="noStrike" cap="none" normalizeH="0" dirty="0" smtClean="0">
                  <a:ln>
                    <a:noFill/>
                  </a:ln>
                  <a:solidFill>
                    <a:schemeClr val="tx1"/>
                  </a:solidFill>
                  <a:effectLst/>
                  <a:latin typeface="Calibri" pitchFamily="34" charset="0"/>
                  <a:ea typeface="Calibri" pitchFamily="34" charset="0"/>
                  <a:cs typeface="Times New Roman" pitchFamily="18" charset="0"/>
                </a:rPr>
                <a:t> </a:t>
              </a:r>
              <a:r>
                <a:rPr kumimoji="0" lang="it-IT" b="1"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collaborators</a:t>
              </a:r>
              <a:r>
                <a:rPr kumimoji="0" lang="it-IT"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it-IT" sz="14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Neuroimaging</a:t>
              </a:r>
              <a:r>
                <a:rPr kumimoji="0" lang="it-IT"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it-IT" sz="14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Laboratory</a:t>
              </a:r>
              <a:r>
                <a:rPr kumimoji="0" lang="it-IT"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endParaRPr lang="en-GB" sz="1400" dirty="0" smtClean="0">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Fondazione Santa Lucia IRCCS, Rome, </a:t>
              </a:r>
              <a:r>
                <a:rPr kumimoji="0" lang="it-IT" sz="14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Italy</a:t>
              </a:r>
              <a:r>
                <a:rPr kumimoji="0" lang="it-IT"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it-IT" sz="1600" dirty="0" smtClean="0">
                  <a:latin typeface="Calibri" pitchFamily="34" charset="0"/>
                  <a:ea typeface="Calibri" pitchFamily="34" charset="0"/>
                  <a:cs typeface="Times New Roman" pitchFamily="18" charset="0"/>
                </a:rPr>
                <a:t>	   </a:t>
              </a:r>
              <a:r>
                <a:rPr lang="it-IT" sz="1600" dirty="0" err="1" smtClean="0">
                  <a:latin typeface="Calibri" pitchFamily="34" charset="0"/>
                  <a:ea typeface="Calibri" pitchFamily="34" charset="0"/>
                  <a:cs typeface="Times New Roman" pitchFamily="18" charset="0"/>
                </a:rPr>
                <a:t>Radiology</a:t>
              </a:r>
              <a:r>
                <a:rPr lang="it-IT" sz="1600" dirty="0" smtClean="0">
                  <a:latin typeface="Calibri" pitchFamily="34" charset="0"/>
                  <a:ea typeface="Calibri" pitchFamily="34" charset="0"/>
                  <a:cs typeface="Times New Roman" pitchFamily="18" charset="0"/>
                </a:rPr>
                <a:t> </a:t>
              </a:r>
              <a:r>
                <a:rPr lang="it-IT" sz="1600" dirty="0" err="1" smtClean="0">
                  <a:latin typeface="Calibri" pitchFamily="34" charset="0"/>
                  <a:ea typeface="Calibri" pitchFamily="34" charset="0"/>
                  <a:cs typeface="Times New Roman" pitchFamily="18" charset="0"/>
                </a:rPr>
                <a:t>Dpt</a:t>
              </a:r>
              <a:r>
                <a:rPr lang="it-IT" sz="1600" dirty="0" smtClean="0">
                  <a:latin typeface="Calibri" pitchFamily="34" charset="0"/>
                  <a:ea typeface="Calibri" pitchFamily="34" charset="0"/>
                  <a:cs typeface="Times New Roman" pitchFamily="18" charset="0"/>
                </a:rPr>
                <a:t>., Policlinico Umberto I Sapienza Rome, Italy</a:t>
              </a:r>
              <a:endParaRPr kumimoji="0" lang="it-IT"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it-IT" sz="1400" dirty="0" smtClean="0">
                <a:latin typeface="Calibri" pitchFamily="34" charset="0"/>
                <a:ea typeface="Calibri" pitchFamily="34" charset="0"/>
                <a:cs typeface="Times New Roman" pitchFamily="18" charset="0"/>
              </a:endParaRPr>
            </a:p>
            <a:p>
              <a:r>
                <a:rPr lang="en-US" sz="1600" dirty="0" smtClean="0"/>
                <a:t>              </a:t>
              </a:r>
              <a:r>
                <a:rPr lang="en-US" sz="1400" dirty="0" smtClean="0"/>
                <a:t>Department of Diagnostic and Interventional Radiology, Molecular Imaging and Radiotherapy </a:t>
              </a:r>
              <a:r>
                <a:rPr lang="en-US" sz="1400" b="1" dirty="0" smtClean="0"/>
                <a:t>&amp; </a:t>
              </a:r>
              <a:r>
                <a:rPr lang="en-US" sz="1400" dirty="0" smtClean="0"/>
                <a:t>Orthopedic and Traumatology Dip. PTV </a:t>
              </a:r>
              <a:r>
                <a:rPr lang="en-US" sz="1400" dirty="0" err="1" smtClean="0"/>
                <a:t>Foundation,”Tor</a:t>
              </a:r>
              <a:r>
                <a:rPr lang="en-US" sz="1400" dirty="0" smtClean="0"/>
                <a:t> </a:t>
              </a:r>
              <a:r>
                <a:rPr lang="en-US" sz="1400" dirty="0" err="1" smtClean="0"/>
                <a:t>Vergata</a:t>
              </a:r>
              <a:r>
                <a:rPr lang="en-US" sz="1400" dirty="0" smtClean="0"/>
                <a:t>” University of Rome,</a:t>
              </a:r>
            </a:p>
          </p:txBody>
        </p:sp>
      </p:grpSp>
      <p:pic>
        <p:nvPicPr>
          <p:cNvPr id="41" name="Picture 16" descr="mri1"/>
          <p:cNvPicPr>
            <a:picLocks noChangeAspect="1" noChangeArrowheads="1"/>
          </p:cNvPicPr>
          <p:nvPr/>
        </p:nvPicPr>
        <p:blipFill>
          <a:blip r:embed="rId8" cstate="print"/>
          <a:srcRect l="3584" t="7767" b="4141"/>
          <a:stretch>
            <a:fillRect/>
          </a:stretch>
        </p:blipFill>
        <p:spPr bwMode="auto">
          <a:xfrm>
            <a:off x="7596336" y="4649415"/>
            <a:ext cx="1008112" cy="1155849"/>
          </a:xfrm>
          <a:prstGeom prst="rect">
            <a:avLst/>
          </a:prstGeom>
          <a:noFill/>
          <a:ln w="38100">
            <a:solidFill>
              <a:schemeClr val="bg1"/>
            </a:solidFill>
            <a:miter lim="800000"/>
            <a:headEnd/>
            <a:tailEnd/>
          </a:ln>
        </p:spPr>
      </p:pic>
      <p:pic>
        <p:nvPicPr>
          <p:cNvPr id="77826" name="Picture 2" descr="http://www.insalutenews.it/in-salute/wp-content/uploads/2015/07/logo-policlinico-umberto-I-def.png"/>
          <p:cNvPicPr>
            <a:picLocks noChangeAspect="1" noChangeArrowheads="1"/>
          </p:cNvPicPr>
          <p:nvPr/>
        </p:nvPicPr>
        <p:blipFill>
          <a:blip r:embed="rId9" cstate="print"/>
          <a:srcRect/>
          <a:stretch>
            <a:fillRect/>
          </a:stretch>
        </p:blipFill>
        <p:spPr bwMode="auto">
          <a:xfrm>
            <a:off x="395536" y="5301208"/>
            <a:ext cx="1443658" cy="492282"/>
          </a:xfrm>
          <a:prstGeom prst="rect">
            <a:avLst/>
          </a:prstGeom>
          <a:noFill/>
        </p:spPr>
      </p:pic>
      <p:pic>
        <p:nvPicPr>
          <p:cNvPr id="23" name="Picture 2"/>
          <p:cNvPicPr>
            <a:picLocks noChangeAspect="1" noChangeArrowheads="1"/>
          </p:cNvPicPr>
          <p:nvPr/>
        </p:nvPicPr>
        <p:blipFill>
          <a:blip r:embed="rId10" cstate="print">
            <a:lum bright="10000" contrast="10000"/>
          </a:blip>
          <a:srcRect/>
          <a:stretch>
            <a:fillRect/>
          </a:stretch>
        </p:blipFill>
        <p:spPr bwMode="auto">
          <a:xfrm>
            <a:off x="3053901" y="1414550"/>
            <a:ext cx="758187" cy="1019731"/>
          </a:xfrm>
          <a:prstGeom prst="rect">
            <a:avLst/>
          </a:prstGeom>
          <a:noFill/>
          <a:ln w="9525">
            <a:noFill/>
            <a:miter lim="800000"/>
            <a:headEnd/>
            <a:tailEnd/>
          </a:ln>
        </p:spPr>
      </p:pic>
      <p:pic>
        <p:nvPicPr>
          <p:cNvPr id="24" name="Picture 1"/>
          <p:cNvPicPr>
            <a:picLocks noChangeAspect="1" noChangeArrowheads="1"/>
          </p:cNvPicPr>
          <p:nvPr/>
        </p:nvPicPr>
        <p:blipFill>
          <a:blip r:embed="rId11" cstate="print"/>
          <a:srcRect/>
          <a:stretch>
            <a:fillRect/>
          </a:stretch>
        </p:blipFill>
        <p:spPr bwMode="auto">
          <a:xfrm>
            <a:off x="1986234" y="2276872"/>
            <a:ext cx="864096" cy="1004056"/>
          </a:xfrm>
          <a:prstGeom prst="rect">
            <a:avLst/>
          </a:prstGeom>
          <a:noFill/>
          <a:ln w="9525">
            <a:noFill/>
            <a:miter lim="800000"/>
            <a:headEnd/>
            <a:tailEnd/>
          </a:ln>
        </p:spPr>
      </p:pic>
      <p:sp>
        <p:nvSpPr>
          <p:cNvPr id="26" name="CasellaDiTesto 25"/>
          <p:cNvSpPr txBox="1"/>
          <p:nvPr/>
        </p:nvSpPr>
        <p:spPr>
          <a:xfrm>
            <a:off x="4460736" y="1081951"/>
            <a:ext cx="4176464" cy="1107996"/>
          </a:xfrm>
          <a:prstGeom prst="rect">
            <a:avLst/>
          </a:prstGeom>
          <a:noFill/>
        </p:spPr>
        <p:txBody>
          <a:bodyPr wrap="square" rtlCol="0">
            <a:spAutoFit/>
          </a:bodyPr>
          <a:lstStyle/>
          <a:p>
            <a:r>
              <a:rPr lang="it-IT" sz="1600" b="1" i="1" dirty="0" smtClean="0">
                <a:latin typeface="Comic Sans MS" pitchFamily="66" charset="0"/>
                <a:cs typeface="Arial" pitchFamily="34" charset="0"/>
              </a:rPr>
              <a:t>Edificio Fermi stanza 319, </a:t>
            </a:r>
          </a:p>
          <a:p>
            <a:r>
              <a:rPr lang="it-IT" sz="1600" b="1" i="1" dirty="0" smtClean="0">
                <a:latin typeface="Comic Sans MS" pitchFamily="66" charset="0"/>
                <a:cs typeface="Arial" pitchFamily="34" charset="0"/>
              </a:rPr>
              <a:t>Edificio </a:t>
            </a:r>
            <a:r>
              <a:rPr lang="it-IT" sz="1600" b="1" i="1" dirty="0" err="1" smtClean="0">
                <a:latin typeface="Comic Sans MS" pitchFamily="66" charset="0"/>
                <a:cs typeface="Arial" pitchFamily="34" charset="0"/>
              </a:rPr>
              <a:t>Segre</a:t>
            </a:r>
            <a:r>
              <a:rPr lang="it-IT" sz="1600" b="1" i="1" dirty="0" smtClean="0">
                <a:latin typeface="Comic Sans MS" pitchFamily="66" charset="0"/>
                <a:cs typeface="Arial" pitchFamily="34" charset="0"/>
              </a:rPr>
              <a:t>’ Laboratorio 5</a:t>
            </a:r>
          </a:p>
          <a:p>
            <a:r>
              <a:rPr lang="it-IT" sz="1600" b="1" i="1" dirty="0" smtClean="0">
                <a:solidFill>
                  <a:srgbClr val="C00000"/>
                </a:solidFill>
                <a:latin typeface="Comic Sans MS" pitchFamily="66" charset="0"/>
                <a:cs typeface="Arial" pitchFamily="34" charset="0"/>
              </a:rPr>
              <a:t>Silvia.Capuani@roma1.infn.it</a:t>
            </a:r>
            <a:endParaRPr lang="fi-FI" sz="1600" b="1" i="1" dirty="0" smtClean="0">
              <a:solidFill>
                <a:srgbClr val="C00000"/>
              </a:solidFill>
              <a:latin typeface="Comic Sans MS" pitchFamily="66" charset="0"/>
            </a:endParaRPr>
          </a:p>
          <a:p>
            <a:endParaRPr lang="en-US" dirty="0"/>
          </a:p>
        </p:txBody>
      </p:sp>
      <p:grpSp>
        <p:nvGrpSpPr>
          <p:cNvPr id="9" name="Gruppo 8"/>
          <p:cNvGrpSpPr/>
          <p:nvPr/>
        </p:nvGrpSpPr>
        <p:grpSpPr>
          <a:xfrm>
            <a:off x="4572000" y="3168843"/>
            <a:ext cx="4248472" cy="1152000"/>
            <a:chOff x="4427984" y="2132992"/>
            <a:chExt cx="4248472" cy="1178712"/>
          </a:xfrm>
        </p:grpSpPr>
        <p:sp>
          <p:nvSpPr>
            <p:cNvPr id="34" name="CasellaDiTesto 33"/>
            <p:cNvSpPr txBox="1"/>
            <p:nvPr/>
          </p:nvSpPr>
          <p:spPr>
            <a:xfrm>
              <a:off x="4427984" y="2132992"/>
              <a:ext cx="4248472" cy="1178712"/>
            </a:xfrm>
            <a:prstGeom prst="rect">
              <a:avLst/>
            </a:prstGeom>
            <a:noFill/>
            <a:ln w="38100">
              <a:solidFill>
                <a:srgbClr val="0E12B2"/>
              </a:solidFill>
            </a:ln>
          </p:spPr>
          <p:txBody>
            <a:bodyPr wrap="square" rtlCol="0">
              <a:spAutoFit/>
            </a:bodyPr>
            <a:lstStyle/>
            <a:p>
              <a:pPr algn="ctr"/>
              <a:endParaRPr lang="it-IT" sz="1600" dirty="0"/>
            </a:p>
            <a:p>
              <a:pPr algn="ctr"/>
              <a:endParaRPr lang="it-IT" sz="1600" dirty="0"/>
            </a:p>
            <a:p>
              <a:pPr algn="ctr"/>
              <a:endParaRPr lang="it-IT" sz="1600" dirty="0" smtClean="0"/>
            </a:p>
          </p:txBody>
        </p:sp>
        <p:pic>
          <p:nvPicPr>
            <p:cNvPr id="25" name="Picture 1"/>
            <p:cNvPicPr>
              <a:picLocks noChangeAspect="1" noChangeArrowheads="1"/>
            </p:cNvPicPr>
            <p:nvPr/>
          </p:nvPicPr>
          <p:blipFill>
            <a:blip r:embed="rId12" cstate="print"/>
            <a:srcRect/>
            <a:stretch>
              <a:fillRect/>
            </a:stretch>
          </p:blipFill>
          <p:spPr bwMode="auto">
            <a:xfrm rot="10800000" flipV="1">
              <a:off x="4467640" y="2239932"/>
              <a:ext cx="705627" cy="804561"/>
            </a:xfrm>
            <a:prstGeom prst="rect">
              <a:avLst/>
            </a:prstGeom>
            <a:noFill/>
            <a:ln w="9525">
              <a:noFill/>
              <a:miter lim="800000"/>
              <a:headEnd/>
              <a:tailEnd/>
            </a:ln>
          </p:spPr>
        </p:pic>
        <p:sp>
          <p:nvSpPr>
            <p:cNvPr id="6" name="CasellaDiTesto 5"/>
            <p:cNvSpPr txBox="1"/>
            <p:nvPr/>
          </p:nvSpPr>
          <p:spPr>
            <a:xfrm>
              <a:off x="5220072" y="2142821"/>
              <a:ext cx="2736304" cy="584775"/>
            </a:xfrm>
            <a:prstGeom prst="rect">
              <a:avLst/>
            </a:prstGeom>
            <a:noFill/>
          </p:spPr>
          <p:txBody>
            <a:bodyPr wrap="square" rtlCol="0">
              <a:spAutoFit/>
            </a:bodyPr>
            <a:lstStyle/>
            <a:p>
              <a:r>
                <a:rPr lang="it-IT" sz="1600" dirty="0"/>
                <a:t>Alessandra </a:t>
              </a:r>
              <a:r>
                <a:rPr lang="it-IT" sz="1600" dirty="0" smtClean="0"/>
                <a:t>Caporale</a:t>
              </a:r>
            </a:p>
            <a:p>
              <a:r>
                <a:rPr lang="it-IT" sz="1600" dirty="0"/>
                <a:t>Penn </a:t>
              </a:r>
              <a:r>
                <a:rPr lang="it-IT" sz="1600" dirty="0" err="1" smtClean="0"/>
                <a:t>University</a:t>
              </a:r>
              <a:r>
                <a:rPr lang="it-IT" sz="1600" dirty="0" smtClean="0"/>
                <a:t>  </a:t>
              </a:r>
              <a:r>
                <a:rPr lang="it-IT" sz="1600" dirty="0"/>
                <a:t>(USA</a:t>
              </a:r>
              <a:r>
                <a:rPr lang="it-IT" sz="1600" dirty="0" smtClean="0"/>
                <a:t>)</a:t>
              </a:r>
              <a:endParaRPr lang="it-IT" sz="1600" dirty="0"/>
            </a:p>
          </p:txBody>
        </p:sp>
        <p:pic>
          <p:nvPicPr>
            <p:cNvPr id="7" name="Immagine 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802527" y="2235062"/>
              <a:ext cx="729914" cy="865083"/>
            </a:xfrm>
            <a:prstGeom prst="rect">
              <a:avLst/>
            </a:prstGeom>
          </p:spPr>
        </p:pic>
        <p:sp>
          <p:nvSpPr>
            <p:cNvPr id="8" name="CasellaDiTesto 7"/>
            <p:cNvSpPr txBox="1"/>
            <p:nvPr/>
          </p:nvSpPr>
          <p:spPr>
            <a:xfrm>
              <a:off x="6124126" y="2694549"/>
              <a:ext cx="1879054" cy="584774"/>
            </a:xfrm>
            <a:prstGeom prst="rect">
              <a:avLst/>
            </a:prstGeom>
            <a:noFill/>
          </p:spPr>
          <p:txBody>
            <a:bodyPr wrap="square" rtlCol="0">
              <a:spAutoFit/>
            </a:bodyPr>
            <a:lstStyle/>
            <a:p>
              <a:r>
                <a:rPr lang="it-IT" sz="1600" dirty="0" smtClean="0"/>
                <a:t>Marco Palombo</a:t>
              </a:r>
            </a:p>
            <a:p>
              <a:r>
                <a:rPr lang="it-IT" sz="1600" dirty="0" smtClean="0"/>
                <a:t>       UCL (UK)</a:t>
              </a:r>
              <a:endParaRPr lang="it-IT" sz="1600" dirty="0"/>
            </a:p>
          </p:txBody>
        </p:sp>
      </p:grpSp>
      <p:cxnSp>
        <p:nvCxnSpPr>
          <p:cNvPr id="11" name="Connettore 2 10"/>
          <p:cNvCxnSpPr/>
          <p:nvPr/>
        </p:nvCxnSpPr>
        <p:spPr>
          <a:xfrm>
            <a:off x="4039403" y="2756974"/>
            <a:ext cx="510585" cy="816042"/>
          </a:xfrm>
          <a:prstGeom prst="straightConnector1">
            <a:avLst/>
          </a:prstGeom>
          <a:ln w="38100">
            <a:solidFill>
              <a:srgbClr val="9F302D"/>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ttore 2 15"/>
          <p:cNvCxnSpPr/>
          <p:nvPr/>
        </p:nvCxnSpPr>
        <p:spPr>
          <a:xfrm flipH="1" flipV="1">
            <a:off x="4061415" y="3439251"/>
            <a:ext cx="494832" cy="781837"/>
          </a:xfrm>
          <a:prstGeom prst="straightConnector1">
            <a:avLst/>
          </a:prstGeom>
          <a:ln w="38100">
            <a:solidFill>
              <a:srgbClr val="0A0AB6"/>
            </a:solidFill>
            <a:tailEnd type="triangle"/>
          </a:ln>
        </p:spPr>
        <p:style>
          <a:lnRef idx="1">
            <a:schemeClr val="accent1"/>
          </a:lnRef>
          <a:fillRef idx="0">
            <a:schemeClr val="accent1"/>
          </a:fillRef>
          <a:effectRef idx="0">
            <a:schemeClr val="accent1"/>
          </a:effectRef>
          <a:fontRef idx="minor">
            <a:schemeClr val="tx1"/>
          </a:fontRef>
        </p:style>
      </p:cxnSp>
      <p:grpSp>
        <p:nvGrpSpPr>
          <p:cNvPr id="20" name="Gruppo 19"/>
          <p:cNvGrpSpPr/>
          <p:nvPr/>
        </p:nvGrpSpPr>
        <p:grpSpPr>
          <a:xfrm>
            <a:off x="4283968" y="1954417"/>
            <a:ext cx="3495173" cy="1402575"/>
            <a:chOff x="4499992" y="2060845"/>
            <a:chExt cx="3223281" cy="1132988"/>
          </a:xfrm>
        </p:grpSpPr>
        <p:sp>
          <p:nvSpPr>
            <p:cNvPr id="21" name="CasellaDiTesto 20"/>
            <p:cNvSpPr txBox="1"/>
            <p:nvPr/>
          </p:nvSpPr>
          <p:spPr>
            <a:xfrm>
              <a:off x="4499992" y="2060845"/>
              <a:ext cx="3120756" cy="843334"/>
            </a:xfrm>
            <a:prstGeom prst="rect">
              <a:avLst/>
            </a:prstGeom>
            <a:noFill/>
            <a:ln w="28575">
              <a:solidFill>
                <a:schemeClr val="accent6">
                  <a:lumMod val="75000"/>
                </a:schemeClr>
              </a:solidFill>
            </a:ln>
          </p:spPr>
          <p:txBody>
            <a:bodyPr wrap="square" rtlCol="0">
              <a:spAutoFit/>
            </a:bodyPr>
            <a:lstStyle/>
            <a:p>
              <a:r>
                <a:rPr lang="it-IT" sz="1600" dirty="0" smtClean="0">
                  <a:solidFill>
                    <a:schemeClr val="accent6">
                      <a:lumMod val="75000"/>
                    </a:schemeClr>
                  </a:solidFill>
                </a:rPr>
                <a:t>	Cultural </a:t>
              </a:r>
              <a:r>
                <a:rPr lang="it-IT" sz="1600" dirty="0" err="1" smtClean="0">
                  <a:solidFill>
                    <a:schemeClr val="accent6">
                      <a:lumMod val="75000"/>
                    </a:schemeClr>
                  </a:solidFill>
                </a:rPr>
                <a:t>heritage</a:t>
              </a:r>
              <a:endParaRPr lang="it-IT" sz="1600" dirty="0" smtClean="0">
                <a:solidFill>
                  <a:schemeClr val="accent6">
                    <a:lumMod val="75000"/>
                  </a:schemeClr>
                </a:solidFill>
              </a:endParaRPr>
            </a:p>
            <a:p>
              <a:endParaRPr lang="it-IT" sz="1600" dirty="0" smtClean="0">
                <a:solidFill>
                  <a:schemeClr val="accent6">
                    <a:lumMod val="75000"/>
                  </a:schemeClr>
                </a:solidFill>
              </a:endParaRPr>
            </a:p>
            <a:p>
              <a:endParaRPr lang="it-IT" sz="1600" dirty="0">
                <a:solidFill>
                  <a:schemeClr val="accent6">
                    <a:lumMod val="75000"/>
                  </a:schemeClr>
                </a:solidFill>
              </a:endParaRPr>
            </a:p>
          </p:txBody>
        </p:sp>
        <p:pic>
          <p:nvPicPr>
            <p:cNvPr id="22" name="Immagine 2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621893" y="2169975"/>
              <a:ext cx="630063" cy="630063"/>
            </a:xfrm>
            <a:prstGeom prst="rect">
              <a:avLst/>
            </a:prstGeom>
          </p:spPr>
        </p:pic>
        <p:sp>
          <p:nvSpPr>
            <p:cNvPr id="27" name="CasellaDiTesto 26"/>
            <p:cNvSpPr txBox="1"/>
            <p:nvPr/>
          </p:nvSpPr>
          <p:spPr>
            <a:xfrm>
              <a:off x="5341710" y="2323666"/>
              <a:ext cx="2381563" cy="870167"/>
            </a:xfrm>
            <a:prstGeom prst="rect">
              <a:avLst/>
            </a:prstGeom>
            <a:noFill/>
          </p:spPr>
          <p:txBody>
            <a:bodyPr wrap="square" rtlCol="0">
              <a:spAutoFit/>
            </a:bodyPr>
            <a:lstStyle/>
            <a:p>
              <a:r>
                <a:rPr lang="it-IT" sz="1600" dirty="0" smtClean="0"/>
                <a:t>Sveva Longo</a:t>
              </a:r>
            </a:p>
            <a:p>
              <a:r>
                <a:rPr lang="it-IT" sz="1600" dirty="0" smtClean="0"/>
                <a:t>(</a:t>
              </a:r>
              <a:r>
                <a:rPr lang="it-IT" sz="1600" dirty="0" err="1" smtClean="0"/>
                <a:t>PhD</a:t>
              </a:r>
              <a:r>
                <a:rPr lang="it-IT" sz="1600" dirty="0" smtClean="0"/>
                <a:t> </a:t>
              </a:r>
              <a:r>
                <a:rPr lang="it-IT" sz="1600" dirty="0" err="1" smtClean="0"/>
                <a:t>student</a:t>
              </a:r>
              <a:r>
                <a:rPr lang="it-IT" sz="1600" dirty="0" smtClean="0"/>
                <a:t> 50%UNIMe)</a:t>
              </a:r>
            </a:p>
            <a:p>
              <a:endParaRPr lang="it-IT" sz="1600" dirty="0" smtClean="0"/>
            </a:p>
            <a:p>
              <a:endParaRPr lang="it-IT" sz="1600" dirty="0"/>
            </a:p>
          </p:txBody>
        </p:sp>
      </p:grpSp>
      <p:pic>
        <p:nvPicPr>
          <p:cNvPr id="36" name="Immagine 35" descr="Avance_400_new.jpg"/>
          <p:cNvPicPr>
            <a:picLocks noChangeAspect="1"/>
          </p:cNvPicPr>
          <p:nvPr/>
        </p:nvPicPr>
        <p:blipFill>
          <a:blip r:embed="rId15" cstate="print"/>
          <a:stretch>
            <a:fillRect/>
          </a:stretch>
        </p:blipFill>
        <p:spPr>
          <a:xfrm>
            <a:off x="7734976" y="1401040"/>
            <a:ext cx="1037262" cy="1423411"/>
          </a:xfrm>
          <a:prstGeom prst="rect">
            <a:avLst/>
          </a:prstGeom>
        </p:spPr>
      </p:pic>
      <p:pic>
        <p:nvPicPr>
          <p:cNvPr id="10" name="Immagine 9"/>
          <p:cNvPicPr>
            <a:picLocks noChangeAspect="1"/>
          </p:cNvPicPr>
          <p:nvPr/>
        </p:nvPicPr>
        <p:blipFill>
          <a:blip r:embed="rId16"/>
          <a:stretch>
            <a:fillRect/>
          </a:stretch>
        </p:blipFill>
        <p:spPr>
          <a:xfrm>
            <a:off x="753711" y="3168842"/>
            <a:ext cx="811663" cy="940971"/>
          </a:xfrm>
          <a:prstGeom prst="rect">
            <a:avLst/>
          </a:prstGeom>
        </p:spPr>
      </p:pic>
    </p:spTree>
    <p:extLst>
      <p:ext uri="{BB962C8B-B14F-4D97-AF65-F5344CB8AC3E}">
        <p14:creationId xmlns:p14="http://schemas.microsoft.com/office/powerpoint/2010/main" val="842115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1043608" y="836712"/>
            <a:ext cx="2981325" cy="4867275"/>
          </a:xfrm>
          <a:prstGeom prst="rect">
            <a:avLst/>
          </a:prstGeom>
        </p:spPr>
      </p:pic>
      <p:pic>
        <p:nvPicPr>
          <p:cNvPr id="5" name="Immagine 4"/>
          <p:cNvPicPr>
            <a:picLocks noChangeAspect="1"/>
          </p:cNvPicPr>
          <p:nvPr/>
        </p:nvPicPr>
        <p:blipFill>
          <a:blip r:embed="rId3"/>
          <a:stretch>
            <a:fillRect/>
          </a:stretch>
        </p:blipFill>
        <p:spPr>
          <a:xfrm>
            <a:off x="4644008" y="2553062"/>
            <a:ext cx="3822483" cy="2338793"/>
          </a:xfrm>
          <a:prstGeom prst="rect">
            <a:avLst/>
          </a:prstGeom>
        </p:spPr>
      </p:pic>
      <p:sp>
        <p:nvSpPr>
          <p:cNvPr id="6"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7"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8"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9"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dirty="0" err="1"/>
              <a:t>Slice</a:t>
            </a:r>
            <a:r>
              <a:rPr lang="it-IT" dirty="0"/>
              <a:t> </a:t>
            </a:r>
            <a:r>
              <a:rPr lang="it-IT" dirty="0" err="1"/>
              <a:t>selection</a:t>
            </a:r>
            <a:r>
              <a:rPr lang="it-IT" dirty="0"/>
              <a:t>: Impulso “soft” selettivo </a:t>
            </a:r>
          </a:p>
        </p:txBody>
      </p:sp>
      <p:sp>
        <p:nvSpPr>
          <p:cNvPr id="10" name="CasellaDiTesto 5"/>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spTree>
    <p:extLst>
      <p:ext uri="{BB962C8B-B14F-4D97-AF65-F5344CB8AC3E}">
        <p14:creationId xmlns:p14="http://schemas.microsoft.com/office/powerpoint/2010/main" val="1355041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asellaDiTesto 18"/>
          <p:cNvSpPr txBox="1">
            <a:spLocks noChangeArrowheads="1"/>
          </p:cNvSpPr>
          <p:nvPr/>
        </p:nvSpPr>
        <p:spPr bwMode="auto">
          <a:xfrm>
            <a:off x="1331912" y="1052513"/>
            <a:ext cx="6552455"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it-IT" altLang="it-IT" sz="1600" dirty="0"/>
              <a:t>Il segnale proveniente da ogni </a:t>
            </a:r>
            <a:r>
              <a:rPr lang="it-IT" altLang="it-IT" sz="1600" dirty="0" err="1"/>
              <a:t>slice</a:t>
            </a:r>
            <a:r>
              <a:rPr lang="it-IT" altLang="it-IT" sz="1600" dirty="0"/>
              <a:t> è infatti determinato in questo caso dalla media dei contributi di tutti gli spin che ad essa appartengono. Si può infatti dimostrare che, trascurando i tempi di rilassamento, detta  la densità degli spin e </a:t>
            </a:r>
            <a:r>
              <a:rPr lang="it-IT" altLang="it-IT" sz="1600" b="1" dirty="0"/>
              <a:t>G</a:t>
            </a:r>
            <a:r>
              <a:rPr lang="it-IT" altLang="it-IT" sz="1600" dirty="0"/>
              <a:t> un gradiente di campo magnetico qualunque agente sul sistema, il segnale MRI può essere così espresso:</a:t>
            </a:r>
          </a:p>
          <a:p>
            <a:r>
              <a:rPr lang="it-IT" altLang="it-IT" sz="1600" dirty="0"/>
              <a:t> </a:t>
            </a:r>
          </a:p>
          <a:p>
            <a:endParaRPr lang="it-IT" altLang="it-IT" sz="1600" dirty="0"/>
          </a:p>
          <a:p>
            <a:endParaRPr lang="it-IT" altLang="it-IT" sz="1600" dirty="0"/>
          </a:p>
          <a:p>
            <a:r>
              <a:rPr lang="it-IT" altLang="it-IT" sz="1600" dirty="0"/>
              <a:t>Posto:</a:t>
            </a:r>
          </a:p>
          <a:p>
            <a:r>
              <a:rPr lang="it-IT" altLang="it-IT" sz="1600" dirty="0"/>
              <a:t> </a:t>
            </a:r>
          </a:p>
          <a:p>
            <a:r>
              <a:rPr lang="it-IT" altLang="it-IT" sz="1600" dirty="0"/>
              <a:t>abbiamo che, nel formalismo dello </a:t>
            </a:r>
            <a:r>
              <a:rPr lang="it-IT" altLang="it-IT" sz="1600" b="1" dirty="0"/>
              <a:t>spazio k</a:t>
            </a:r>
            <a:r>
              <a:rPr lang="it-IT" altLang="it-IT" sz="1600" dirty="0"/>
              <a:t> ed usando il concetto della trasformata di Fourier e della sua inversa:</a:t>
            </a:r>
          </a:p>
          <a:p>
            <a:r>
              <a:rPr lang="it-IT" altLang="it-IT" sz="1600" dirty="0"/>
              <a:t> </a:t>
            </a:r>
          </a:p>
          <a:p>
            <a:r>
              <a:rPr lang="it-IT" altLang="it-IT" sz="1600" dirty="0"/>
              <a:t>			                                                  (1)</a:t>
            </a:r>
          </a:p>
          <a:p>
            <a:r>
              <a:rPr lang="it-IT" altLang="it-IT" sz="1600" dirty="0"/>
              <a:t>                                                     </a:t>
            </a:r>
          </a:p>
          <a:p>
            <a:r>
              <a:rPr lang="it-IT" altLang="it-IT" sz="1600" dirty="0"/>
              <a:t>			                                                          (2)</a:t>
            </a:r>
          </a:p>
          <a:p>
            <a:r>
              <a:rPr lang="it-IT" altLang="it-IT" sz="1600" dirty="0"/>
              <a:t> </a:t>
            </a:r>
          </a:p>
          <a:p>
            <a:endParaRPr lang="it-IT" altLang="it-IT" sz="1600" dirty="0"/>
          </a:p>
          <a:p>
            <a:r>
              <a:rPr lang="it-IT" altLang="it-IT" sz="1600" dirty="0"/>
              <a:t>Le (1) e (2) sono relazioni fondamentali dell’</a:t>
            </a:r>
            <a:r>
              <a:rPr lang="it-IT" altLang="it-IT" sz="1600" dirty="0" err="1"/>
              <a:t>imaging</a:t>
            </a:r>
            <a:r>
              <a:rPr lang="it-IT" altLang="it-IT" sz="1600" dirty="0"/>
              <a:t> NMR ed affermano che il segnale </a:t>
            </a:r>
            <a:r>
              <a:rPr lang="it-IT" altLang="it-IT" sz="1600" dirty="0" smtClean="0"/>
              <a:t>NMR </a:t>
            </a:r>
            <a:r>
              <a:rPr lang="it-IT" altLang="it-IT" sz="1600" dirty="0"/>
              <a:t>, e la densità degli spin, </a:t>
            </a:r>
            <a:r>
              <a:rPr lang="it-IT" altLang="it-IT" sz="1600" dirty="0" smtClean="0"/>
              <a:t> </a:t>
            </a:r>
            <a:r>
              <a:rPr lang="it-IT" altLang="it-IT" sz="1600" dirty="0"/>
              <a:t>sono variabili mutuamente coniugate.</a:t>
            </a:r>
          </a:p>
          <a:p>
            <a:endParaRPr lang="en-US" altLang="it-IT" sz="1600" dirty="0"/>
          </a:p>
        </p:txBody>
      </p:sp>
      <p:grpSp>
        <p:nvGrpSpPr>
          <p:cNvPr id="12291" name="Gruppo 19"/>
          <p:cNvGrpSpPr>
            <a:grpSpLocks/>
          </p:cNvGrpSpPr>
          <p:nvPr/>
        </p:nvGrpSpPr>
        <p:grpSpPr bwMode="auto">
          <a:xfrm>
            <a:off x="0" y="71438"/>
            <a:ext cx="9144000" cy="6742112"/>
            <a:chOff x="-32" y="71414"/>
            <a:chExt cx="9144032" cy="6741941"/>
          </a:xfrm>
        </p:grpSpPr>
        <p:grpSp>
          <p:nvGrpSpPr>
            <p:cNvPr id="12296" name="Gruppo 3"/>
            <p:cNvGrpSpPr>
              <a:grpSpLocks/>
            </p:cNvGrpSpPr>
            <p:nvPr/>
          </p:nvGrpSpPr>
          <p:grpSpPr bwMode="auto">
            <a:xfrm>
              <a:off x="-32" y="71414"/>
              <a:ext cx="9144032" cy="6741941"/>
              <a:chOff x="-32" y="71414"/>
              <a:chExt cx="9144032" cy="6741941"/>
            </a:xfrm>
          </p:grpSpPr>
          <p:sp>
            <p:nvSpPr>
              <p:cNvPr id="23" name="Rectangle 29"/>
              <p:cNvSpPr/>
              <p:nvPr/>
            </p:nvSpPr>
            <p:spPr>
              <a:xfrm>
                <a:off x="-32" y="71414"/>
                <a:ext cx="1643069" cy="42861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6.</a:t>
                </a:r>
              </a:p>
            </p:txBody>
          </p:sp>
          <p:sp>
            <p:nvSpPr>
              <p:cNvPr id="24" name="Rectangle 30"/>
              <p:cNvSpPr/>
              <p:nvPr/>
            </p:nvSpPr>
            <p:spPr>
              <a:xfrm>
                <a:off x="1714474" y="71414"/>
                <a:ext cx="7429526" cy="42861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5" name="Rectangle 36"/>
              <p:cNvSpPr/>
              <p:nvPr/>
            </p:nvSpPr>
            <p:spPr>
              <a:xfrm>
                <a:off x="-32" y="6545075"/>
                <a:ext cx="1643069" cy="26828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6" name="Rectangle 37"/>
              <p:cNvSpPr/>
              <p:nvPr/>
            </p:nvSpPr>
            <p:spPr>
              <a:xfrm>
                <a:off x="1714474" y="6545075"/>
                <a:ext cx="7429526" cy="26828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grpSp>
        <p:sp>
          <p:nvSpPr>
            <p:cNvPr id="12297" name="CasellaDiTesto 21"/>
            <p:cNvSpPr txBox="1">
              <a:spLocks noChangeArrowheads="1"/>
            </p:cNvSpPr>
            <p:nvPr/>
          </p:nvSpPr>
          <p:spPr bwMode="auto">
            <a:xfrm>
              <a:off x="1979712" y="116632"/>
              <a:ext cx="5400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a:solidFill>
                    <a:schemeClr val="bg1"/>
                  </a:solidFill>
                </a:rPr>
                <a:t>IMAGING NMR</a:t>
              </a:r>
            </a:p>
          </p:txBody>
        </p:sp>
      </p:grpSp>
      <p:pic>
        <p:nvPicPr>
          <p:cNvPr id="12292"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6238" y="2349500"/>
            <a:ext cx="24765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9975" y="2924175"/>
            <a:ext cx="8572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6238" y="4076700"/>
            <a:ext cx="22002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16238" y="4652963"/>
            <a:ext cx="22098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15"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6"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7"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dirty="0" smtClean="0"/>
              <a:t>Trasformata di Fourier 2D</a:t>
            </a:r>
            <a:endParaRPr lang="it-IT" dirty="0"/>
          </a:p>
        </p:txBody>
      </p:sp>
      <p:sp>
        <p:nvSpPr>
          <p:cNvPr id="18" name="CasellaDiTesto 5"/>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asellaDiTesto 3"/>
          <p:cNvSpPr txBox="1">
            <a:spLocks noChangeArrowheads="1"/>
          </p:cNvSpPr>
          <p:nvPr/>
        </p:nvSpPr>
        <p:spPr bwMode="auto">
          <a:xfrm>
            <a:off x="468313" y="836613"/>
            <a:ext cx="8207375"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it-IT" altLang="it-IT"/>
              <a:t>Se, ad esempio, </a:t>
            </a:r>
            <a:r>
              <a:rPr lang="it-IT" altLang="it-IT" b="1"/>
              <a:t>G</a:t>
            </a:r>
            <a:r>
              <a:rPr lang="it-IT" altLang="it-IT"/>
              <a:t> rappresenta il gradiente di selezione G</a:t>
            </a:r>
            <a:r>
              <a:rPr lang="it-IT" altLang="it-IT" baseline="-25000"/>
              <a:t>z</a:t>
            </a:r>
            <a:r>
              <a:rPr lang="it-IT" altLang="it-IT"/>
              <a:t> , che seleziona la fetta, si ottiene:</a:t>
            </a:r>
          </a:p>
          <a:p>
            <a:r>
              <a:rPr lang="it-IT" altLang="it-IT"/>
              <a:t> </a:t>
            </a:r>
          </a:p>
          <a:p>
            <a:endParaRPr lang="it-IT" altLang="it-IT"/>
          </a:p>
          <a:p>
            <a:r>
              <a:rPr lang="it-IT" altLang="it-IT"/>
              <a:t>da cui:</a:t>
            </a:r>
          </a:p>
          <a:p>
            <a:endParaRPr lang="it-IT" altLang="it-IT"/>
          </a:p>
          <a:p>
            <a:endParaRPr lang="it-IT" altLang="it-IT"/>
          </a:p>
          <a:p>
            <a:r>
              <a:rPr lang="it-IT" altLang="it-IT" sz="1600"/>
              <a:t>Quindi, la trasformata di Fourier del segnale FID  consente di ottenere la proiezione della densità degli spin lungo l’asse definito dalla direzione del gradiente di selezione</a:t>
            </a:r>
            <a:r>
              <a:rPr lang="it-IT" altLang="it-IT"/>
              <a:t>. </a:t>
            </a:r>
          </a:p>
          <a:p>
            <a:endParaRPr lang="en-US" altLang="it-IT"/>
          </a:p>
        </p:txBody>
      </p:sp>
      <p:grpSp>
        <p:nvGrpSpPr>
          <p:cNvPr id="13315" name="Gruppo 4"/>
          <p:cNvGrpSpPr>
            <a:grpSpLocks/>
          </p:cNvGrpSpPr>
          <p:nvPr/>
        </p:nvGrpSpPr>
        <p:grpSpPr bwMode="auto">
          <a:xfrm>
            <a:off x="0" y="71438"/>
            <a:ext cx="9144000" cy="6742112"/>
            <a:chOff x="-32" y="71414"/>
            <a:chExt cx="9144032" cy="6741941"/>
          </a:xfrm>
        </p:grpSpPr>
        <p:grpSp>
          <p:nvGrpSpPr>
            <p:cNvPr id="13319" name="Gruppo 3"/>
            <p:cNvGrpSpPr>
              <a:grpSpLocks/>
            </p:cNvGrpSpPr>
            <p:nvPr/>
          </p:nvGrpSpPr>
          <p:grpSpPr bwMode="auto">
            <a:xfrm>
              <a:off x="-32" y="71414"/>
              <a:ext cx="9144032" cy="6741941"/>
              <a:chOff x="-32" y="71414"/>
              <a:chExt cx="9144032" cy="6741941"/>
            </a:xfrm>
          </p:grpSpPr>
          <p:sp>
            <p:nvSpPr>
              <p:cNvPr id="8" name="Rectangle 29"/>
              <p:cNvSpPr/>
              <p:nvPr/>
            </p:nvSpPr>
            <p:spPr>
              <a:xfrm>
                <a:off x="-32" y="71414"/>
                <a:ext cx="1643069" cy="42861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9" name="Rectangle 30"/>
              <p:cNvSpPr/>
              <p:nvPr/>
            </p:nvSpPr>
            <p:spPr>
              <a:xfrm>
                <a:off x="1714474" y="71414"/>
                <a:ext cx="7429526" cy="42861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0" name="Rectangle 36"/>
              <p:cNvSpPr/>
              <p:nvPr/>
            </p:nvSpPr>
            <p:spPr>
              <a:xfrm>
                <a:off x="-32" y="6545075"/>
                <a:ext cx="1643069" cy="26828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1" name="Rectangle 37"/>
              <p:cNvSpPr/>
              <p:nvPr/>
            </p:nvSpPr>
            <p:spPr>
              <a:xfrm>
                <a:off x="1714474" y="6545075"/>
                <a:ext cx="7429526" cy="26828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grpSp>
        <p:sp>
          <p:nvSpPr>
            <p:cNvPr id="13320" name="CasellaDiTesto 6"/>
            <p:cNvSpPr txBox="1">
              <a:spLocks noChangeArrowheads="1"/>
            </p:cNvSpPr>
            <p:nvPr/>
          </p:nvSpPr>
          <p:spPr bwMode="auto">
            <a:xfrm>
              <a:off x="1979712" y="116632"/>
              <a:ext cx="5400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grpSp>
      <p:pic>
        <p:nvPicPr>
          <p:cNvPr id="133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1075" y="1268413"/>
            <a:ext cx="3719513"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9038" y="2060575"/>
            <a:ext cx="291306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4" descr="Fig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8888" y="3357563"/>
            <a:ext cx="2976562" cy="307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 name="CasellaDiTesto 3"/>
          <p:cNvSpPr txBox="1">
            <a:spLocks noChangeArrowheads="1"/>
          </p:cNvSpPr>
          <p:nvPr/>
        </p:nvSpPr>
        <p:spPr bwMode="auto">
          <a:xfrm>
            <a:off x="1979613" y="549275"/>
            <a:ext cx="52562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it-IT" altLang="it-IT" b="1" i="1"/>
              <a:t>Ricostruzione di immagini in due dimensioni</a:t>
            </a:r>
            <a:endParaRPr lang="it-IT" altLang="it-IT"/>
          </a:p>
          <a:p>
            <a:endParaRPr lang="en-US" altLang="it-IT"/>
          </a:p>
        </p:txBody>
      </p:sp>
      <p:grpSp>
        <p:nvGrpSpPr>
          <p:cNvPr id="3083" name="Gruppo 4"/>
          <p:cNvGrpSpPr>
            <a:grpSpLocks/>
          </p:cNvGrpSpPr>
          <p:nvPr/>
        </p:nvGrpSpPr>
        <p:grpSpPr bwMode="auto">
          <a:xfrm>
            <a:off x="0" y="71438"/>
            <a:ext cx="9144000" cy="6742112"/>
            <a:chOff x="-32" y="71414"/>
            <a:chExt cx="9144032" cy="6741941"/>
          </a:xfrm>
        </p:grpSpPr>
        <p:grpSp>
          <p:nvGrpSpPr>
            <p:cNvPr id="3099" name="Gruppo 3"/>
            <p:cNvGrpSpPr>
              <a:grpSpLocks/>
            </p:cNvGrpSpPr>
            <p:nvPr/>
          </p:nvGrpSpPr>
          <p:grpSpPr bwMode="auto">
            <a:xfrm>
              <a:off x="-32" y="71414"/>
              <a:ext cx="9144032" cy="6741941"/>
              <a:chOff x="-32" y="71414"/>
              <a:chExt cx="9144032" cy="6741941"/>
            </a:xfrm>
          </p:grpSpPr>
          <p:sp>
            <p:nvSpPr>
              <p:cNvPr id="8" name="Rectangle 29"/>
              <p:cNvSpPr/>
              <p:nvPr/>
            </p:nvSpPr>
            <p:spPr>
              <a:xfrm>
                <a:off x="-32" y="71414"/>
                <a:ext cx="1643069" cy="42861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9" name="Rectangle 30"/>
              <p:cNvSpPr/>
              <p:nvPr/>
            </p:nvSpPr>
            <p:spPr>
              <a:xfrm>
                <a:off x="1714474" y="71414"/>
                <a:ext cx="7429526" cy="42861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0" name="Rectangle 36"/>
              <p:cNvSpPr/>
              <p:nvPr/>
            </p:nvSpPr>
            <p:spPr>
              <a:xfrm>
                <a:off x="-32" y="6545075"/>
                <a:ext cx="1643069" cy="26828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1" name="Rectangle 37"/>
              <p:cNvSpPr/>
              <p:nvPr/>
            </p:nvSpPr>
            <p:spPr>
              <a:xfrm>
                <a:off x="1714474" y="6545075"/>
                <a:ext cx="7429526" cy="26828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grpSp>
        <p:sp>
          <p:nvSpPr>
            <p:cNvPr id="3100" name="CasellaDiTesto 6"/>
            <p:cNvSpPr txBox="1">
              <a:spLocks noChangeArrowheads="1"/>
            </p:cNvSpPr>
            <p:nvPr/>
          </p:nvSpPr>
          <p:spPr bwMode="auto">
            <a:xfrm>
              <a:off x="1979712" y="116632"/>
              <a:ext cx="5400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grpSp>
      <p:sp>
        <p:nvSpPr>
          <p:cNvPr id="3084" name="CasellaDiTesto 12"/>
          <p:cNvSpPr txBox="1">
            <a:spLocks noChangeArrowheads="1"/>
          </p:cNvSpPr>
          <p:nvPr/>
        </p:nvSpPr>
        <p:spPr bwMode="auto">
          <a:xfrm>
            <a:off x="611188" y="836613"/>
            <a:ext cx="7777162"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sz="1600"/>
              <a:t>Una volta selezionata la fetta….ad esempio con un gradiente lungo z…</a:t>
            </a:r>
            <a:r>
              <a:rPr lang="it-IT" altLang="it-IT" sz="1600"/>
              <a:t> </a:t>
            </a:r>
            <a:r>
              <a:rPr lang="it-IT" altLang="it-IT" sz="1400"/>
              <a:t>Consideriamo quindi la slice selezionata, di spessore </a:t>
            </a:r>
            <a:r>
              <a:rPr lang="it-IT" altLang="it-IT" sz="1400">
                <a:sym typeface="Symbol" panose="05050102010706020507" pitchFamily="18" charset="2"/>
              </a:rPr>
              <a:t></a:t>
            </a:r>
            <a:r>
              <a:rPr lang="it-IT" altLang="it-IT" sz="1400"/>
              <a:t>z, sulla quale sta agendo il gradiente di campo magnetico </a:t>
            </a:r>
            <a:r>
              <a:rPr lang="it-IT" altLang="it-IT" sz="1400" b="1"/>
              <a:t>G</a:t>
            </a:r>
            <a:r>
              <a:rPr lang="it-IT" altLang="it-IT" sz="1400">
                <a:sym typeface="Symbol" panose="05050102010706020507" pitchFamily="18" charset="2"/>
              </a:rPr>
              <a:t></a:t>
            </a:r>
            <a:r>
              <a:rPr lang="it-IT" altLang="it-IT" sz="1400"/>
              <a:t>(G</a:t>
            </a:r>
            <a:r>
              <a:rPr lang="it-IT" altLang="it-IT" sz="1400" baseline="-25000"/>
              <a:t>x</a:t>
            </a:r>
            <a:r>
              <a:rPr lang="it-IT" altLang="it-IT" sz="1400"/>
              <a:t>,G</a:t>
            </a:r>
            <a:r>
              <a:rPr lang="it-IT" altLang="it-IT" sz="1400" baseline="-25000"/>
              <a:t>y</a:t>
            </a:r>
            <a:r>
              <a:rPr lang="it-IT" altLang="it-IT" sz="1400"/>
              <a:t>,0): possiamo infatti considerare nullo il gradiente di selezione </a:t>
            </a:r>
            <a:r>
              <a:rPr lang="it-IT" altLang="it-IT" sz="1400" b="1"/>
              <a:t>G</a:t>
            </a:r>
            <a:r>
              <a:rPr lang="it-IT" altLang="it-IT" sz="1400" baseline="-25000"/>
              <a:t>z</a:t>
            </a:r>
            <a:r>
              <a:rPr lang="it-IT" altLang="it-IT" sz="1400"/>
              <a:t> al suo interno. </a:t>
            </a:r>
            <a:endParaRPr lang="en-US" altLang="it-IT" sz="1400"/>
          </a:p>
        </p:txBody>
      </p:sp>
      <p:sp>
        <p:nvSpPr>
          <p:cNvPr id="3085"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it-IT"/>
          </a:p>
        </p:txBody>
      </p:sp>
      <p:sp>
        <p:nvSpPr>
          <p:cNvPr id="3086"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it-IT"/>
          </a:p>
        </p:txBody>
      </p:sp>
      <p:sp>
        <p:nvSpPr>
          <p:cNvPr id="3087"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it-IT"/>
          </a:p>
        </p:txBody>
      </p:sp>
      <p:sp>
        <p:nvSpPr>
          <p:cNvPr id="3088" name="Rectangle 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it-IT"/>
          </a:p>
        </p:txBody>
      </p:sp>
      <p:sp>
        <p:nvSpPr>
          <p:cNvPr id="3089" name="Rectangle 1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it-IT"/>
          </a:p>
        </p:txBody>
      </p:sp>
      <p:sp>
        <p:nvSpPr>
          <p:cNvPr id="3090" name="Rectangle 1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it-IT"/>
          </a:p>
        </p:txBody>
      </p:sp>
      <p:sp>
        <p:nvSpPr>
          <p:cNvPr id="3091" name="Rectangle 1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it-IT"/>
          </a:p>
        </p:txBody>
      </p:sp>
      <p:sp>
        <p:nvSpPr>
          <p:cNvPr id="3092" name="Rectangle 1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it-IT"/>
          </a:p>
        </p:txBody>
      </p:sp>
      <p:grpSp>
        <p:nvGrpSpPr>
          <p:cNvPr id="3093" name="Gruppo 33"/>
          <p:cNvGrpSpPr>
            <a:grpSpLocks/>
          </p:cNvGrpSpPr>
          <p:nvPr/>
        </p:nvGrpSpPr>
        <p:grpSpPr bwMode="auto">
          <a:xfrm>
            <a:off x="611188" y="1700213"/>
            <a:ext cx="8166100" cy="4465637"/>
            <a:chOff x="611560" y="1700808"/>
            <a:chExt cx="8165107" cy="4464496"/>
          </a:xfrm>
        </p:grpSpPr>
        <p:grpSp>
          <p:nvGrpSpPr>
            <p:cNvPr id="3095" name="Gruppo 32"/>
            <p:cNvGrpSpPr>
              <a:grpSpLocks/>
            </p:cNvGrpSpPr>
            <p:nvPr/>
          </p:nvGrpSpPr>
          <p:grpSpPr bwMode="auto">
            <a:xfrm>
              <a:off x="611560" y="1700808"/>
              <a:ext cx="8165107" cy="4247317"/>
              <a:chOff x="611560" y="1700808"/>
              <a:chExt cx="8165107" cy="4247317"/>
            </a:xfrm>
          </p:grpSpPr>
          <p:sp>
            <p:nvSpPr>
              <p:cNvPr id="3098" name="CasellaDiTesto 13"/>
              <p:cNvSpPr txBox="1">
                <a:spLocks noChangeArrowheads="1"/>
              </p:cNvSpPr>
              <p:nvPr/>
            </p:nvSpPr>
            <p:spPr bwMode="auto">
              <a:xfrm>
                <a:off x="611560" y="1700808"/>
                <a:ext cx="792088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GB" altLang="it-IT" dirty="0"/>
                  <a:t>read gradient ( frequency encoding):</a:t>
                </a:r>
                <a:endParaRPr lang="it-IT" altLang="it-IT" dirty="0"/>
              </a:p>
              <a:p>
                <a:r>
                  <a:rPr lang="en-GB" altLang="it-IT" dirty="0"/>
                  <a:t> </a:t>
                </a:r>
                <a:endParaRPr lang="it-IT" altLang="it-IT" dirty="0"/>
              </a:p>
              <a:p>
                <a:r>
                  <a:rPr lang="en-GB" altLang="it-IT" dirty="0"/>
                  <a:t>phase encoding: </a:t>
                </a:r>
                <a:endParaRPr lang="it-IT" altLang="it-IT" dirty="0"/>
              </a:p>
              <a:p>
                <a:r>
                  <a:rPr lang="en-GB" altLang="it-IT" dirty="0"/>
                  <a:t> </a:t>
                </a:r>
                <a:endParaRPr lang="it-IT" altLang="it-IT" dirty="0"/>
              </a:p>
              <a:p>
                <a:r>
                  <a:rPr lang="en-GB" altLang="it-IT" dirty="0"/>
                  <a:t>				 </a:t>
                </a:r>
                <a:endParaRPr lang="it-IT" altLang="it-IT" dirty="0"/>
              </a:p>
              <a:p>
                <a:r>
                  <a:rPr lang="en-GB" altLang="it-IT" dirty="0"/>
                  <a:t> </a:t>
                </a:r>
                <a:endParaRPr lang="it-IT" altLang="it-IT" dirty="0"/>
              </a:p>
              <a:p>
                <a:r>
                  <a:rPr lang="en-GB" altLang="it-IT" dirty="0"/>
                  <a:t> </a:t>
                </a:r>
                <a:r>
                  <a:rPr lang="en-GB" altLang="it-IT" dirty="0" err="1"/>
                  <a:t>definendo</a:t>
                </a:r>
                <a:r>
                  <a:rPr lang="en-GB" altLang="it-IT" dirty="0"/>
                  <a:t> le </a:t>
                </a:r>
                <a:r>
                  <a:rPr lang="en-GB" altLang="it-IT" dirty="0" err="1"/>
                  <a:t>frequenze</a:t>
                </a:r>
                <a:r>
                  <a:rPr lang="en-GB" altLang="it-IT" dirty="0"/>
                  <a:t> </a:t>
                </a:r>
                <a:r>
                  <a:rPr lang="en-GB" altLang="it-IT" dirty="0" err="1"/>
                  <a:t>spaziali</a:t>
                </a:r>
                <a:r>
                  <a:rPr lang="en-GB" altLang="it-IT" dirty="0"/>
                  <a:t>:</a:t>
                </a:r>
              </a:p>
              <a:p>
                <a:endParaRPr lang="en-GB" altLang="it-IT" dirty="0"/>
              </a:p>
              <a:p>
                <a:r>
                  <a:rPr lang="en-GB" altLang="it-IT" dirty="0"/>
                  <a:t>Si </a:t>
                </a:r>
                <a:r>
                  <a:rPr lang="en-GB" altLang="it-IT" dirty="0" err="1"/>
                  <a:t>ottiene</a:t>
                </a:r>
                <a:r>
                  <a:rPr lang="en-GB" altLang="it-IT" dirty="0"/>
                  <a:t>:</a:t>
                </a:r>
              </a:p>
              <a:p>
                <a:endParaRPr lang="en-GB" altLang="it-IT" dirty="0"/>
              </a:p>
              <a:p>
                <a:endParaRPr lang="en-GB" altLang="it-IT" dirty="0"/>
              </a:p>
              <a:p>
                <a:r>
                  <a:rPr lang="it-IT" altLang="it-IT" dirty="0"/>
                  <a:t>La trasformata di Fourier rispetto a </a:t>
                </a:r>
                <a:r>
                  <a:rPr lang="it-IT" altLang="it-IT" dirty="0" err="1"/>
                  <a:t>k</a:t>
                </a:r>
                <a:r>
                  <a:rPr lang="it-IT" altLang="it-IT" baseline="-25000" dirty="0" err="1"/>
                  <a:t>x</a:t>
                </a:r>
                <a:r>
                  <a:rPr lang="it-IT" altLang="it-IT" dirty="0"/>
                  <a:t> e </a:t>
                </a:r>
                <a:r>
                  <a:rPr lang="it-IT" altLang="it-IT" dirty="0" err="1"/>
                  <a:t>k</a:t>
                </a:r>
                <a:r>
                  <a:rPr lang="it-IT" altLang="it-IT" baseline="-25000" dirty="0" err="1"/>
                  <a:t>y</a:t>
                </a:r>
                <a:r>
                  <a:rPr lang="it-IT" altLang="it-IT" dirty="0"/>
                  <a:t> del segnale fornisce l’immagine 2D di</a:t>
                </a:r>
                <a:r>
                  <a:rPr lang="en-GB" altLang="it-IT" dirty="0"/>
                  <a:t> </a:t>
                </a:r>
                <a:endParaRPr lang="it-IT" altLang="it-IT" dirty="0"/>
              </a:p>
              <a:p>
                <a:endParaRPr lang="it-IT" altLang="it-IT" dirty="0"/>
              </a:p>
              <a:p>
                <a:r>
                  <a:rPr lang="en-GB" altLang="it-IT" dirty="0"/>
                  <a:t> In </a:t>
                </a:r>
                <a:r>
                  <a:rPr lang="en-GB" altLang="it-IT" dirty="0" err="1"/>
                  <a:t>generale</a:t>
                </a:r>
                <a:r>
                  <a:rPr lang="en-GB" altLang="it-IT" dirty="0"/>
                  <a:t>:</a:t>
                </a:r>
                <a:endParaRPr lang="it-IT" altLang="it-IT" dirty="0"/>
              </a:p>
              <a:p>
                <a:endParaRPr lang="en-US" altLang="it-IT" dirty="0"/>
              </a:p>
            </p:txBody>
          </p:sp>
          <p:graphicFrame>
            <p:nvGraphicFramePr>
              <p:cNvPr id="3074" name="Object 1"/>
              <p:cNvGraphicFramePr>
                <a:graphicFrameLocks noChangeAspect="1"/>
              </p:cNvGraphicFramePr>
              <p:nvPr/>
            </p:nvGraphicFramePr>
            <p:xfrm>
              <a:off x="4572000" y="1772816"/>
              <a:ext cx="1638300" cy="295275"/>
            </p:xfrm>
            <a:graphic>
              <a:graphicData uri="http://schemas.openxmlformats.org/presentationml/2006/ole">
                <mc:AlternateContent xmlns:mc="http://schemas.openxmlformats.org/markup-compatibility/2006">
                  <mc:Choice xmlns:v="urn:schemas-microsoft-com:vml" Requires="v">
                    <p:oleObj spid="_x0000_s3281" name="Equazione" r:id="rId4" imgW="1637589" imgH="291973" progId="Equation.3">
                      <p:embed/>
                    </p:oleObj>
                  </mc:Choice>
                  <mc:Fallback>
                    <p:oleObj name="Equazione" r:id="rId4" imgW="1637589" imgH="291973" progId="Equation.3">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772816"/>
                            <a:ext cx="1638300" cy="295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5" name="Object 3"/>
              <p:cNvGraphicFramePr>
                <a:graphicFrameLocks noChangeAspect="1"/>
              </p:cNvGraphicFramePr>
              <p:nvPr/>
            </p:nvGraphicFramePr>
            <p:xfrm>
              <a:off x="3419872" y="2276872"/>
              <a:ext cx="1247775" cy="333375"/>
            </p:xfrm>
            <a:graphic>
              <a:graphicData uri="http://schemas.openxmlformats.org/presentationml/2006/ole">
                <mc:AlternateContent xmlns:mc="http://schemas.openxmlformats.org/markup-compatibility/2006">
                  <mc:Choice xmlns:v="urn:schemas-microsoft-com:vml" Requires="v">
                    <p:oleObj spid="_x0000_s3282" name="Equazione" r:id="rId6" imgW="1244600" imgH="330200" progId="Equation.3">
                      <p:embed/>
                    </p:oleObj>
                  </mc:Choice>
                  <mc:Fallback>
                    <p:oleObj name="Equazione" r:id="rId6" imgW="1244600" imgH="330200" progId="Equation.3">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19872" y="2276872"/>
                            <a:ext cx="1247775" cy="333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6" name="Object 5"/>
              <p:cNvGraphicFramePr>
                <a:graphicFrameLocks noChangeAspect="1"/>
              </p:cNvGraphicFramePr>
              <p:nvPr/>
            </p:nvGraphicFramePr>
            <p:xfrm>
              <a:off x="2195736" y="2852936"/>
              <a:ext cx="4252973" cy="432048"/>
            </p:xfrm>
            <a:graphic>
              <a:graphicData uri="http://schemas.openxmlformats.org/presentationml/2006/ole">
                <mc:AlternateContent xmlns:mc="http://schemas.openxmlformats.org/markup-compatibility/2006">
                  <mc:Choice xmlns:v="urn:schemas-microsoft-com:vml" Requires="v">
                    <p:oleObj spid="_x0000_s3283" name="Equazione" r:id="rId8" imgW="2997200" imgH="304800" progId="Equation.3">
                      <p:embed/>
                    </p:oleObj>
                  </mc:Choice>
                  <mc:Fallback>
                    <p:oleObj name="Equazione" r:id="rId8" imgW="2997200" imgH="304800" progId="Equation.3">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95736" y="2852936"/>
                            <a:ext cx="4252973" cy="4320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7" name="Object 7"/>
              <p:cNvGraphicFramePr>
                <a:graphicFrameLocks noChangeAspect="1"/>
              </p:cNvGraphicFramePr>
              <p:nvPr/>
            </p:nvGraphicFramePr>
            <p:xfrm>
              <a:off x="4788024" y="3356992"/>
              <a:ext cx="1066800" cy="695325"/>
            </p:xfrm>
            <a:graphic>
              <a:graphicData uri="http://schemas.openxmlformats.org/presentationml/2006/ole">
                <mc:AlternateContent xmlns:mc="http://schemas.openxmlformats.org/markup-compatibility/2006">
                  <mc:Choice xmlns:v="urn:schemas-microsoft-com:vml" Requires="v">
                    <p:oleObj spid="_x0000_s3284" name="Equazione" r:id="rId10" imgW="1066800" imgH="698500" progId="Equation.3">
                      <p:embed/>
                    </p:oleObj>
                  </mc:Choice>
                  <mc:Fallback>
                    <p:oleObj name="Equazione" r:id="rId10" imgW="1066800" imgH="698500" progId="Equation.3">
                      <p:embed/>
                      <p:pic>
                        <p:nvPicPr>
                          <p:cNvPr id="0" name="Object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88024" y="3356992"/>
                            <a:ext cx="1066800" cy="695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8" name="Object 9"/>
              <p:cNvGraphicFramePr>
                <a:graphicFrameLocks noChangeAspect="1"/>
              </p:cNvGraphicFramePr>
              <p:nvPr/>
            </p:nvGraphicFramePr>
            <p:xfrm>
              <a:off x="2411760" y="4221088"/>
              <a:ext cx="3876675" cy="333375"/>
            </p:xfrm>
            <a:graphic>
              <a:graphicData uri="http://schemas.openxmlformats.org/presentationml/2006/ole">
                <mc:AlternateContent xmlns:mc="http://schemas.openxmlformats.org/markup-compatibility/2006">
                  <mc:Choice xmlns:v="urn:schemas-microsoft-com:vml" Requires="v">
                    <p:oleObj spid="_x0000_s3285" name="Equazione" r:id="rId12" imgW="3873500" imgH="330200" progId="Equation.3">
                      <p:embed/>
                    </p:oleObj>
                  </mc:Choice>
                  <mc:Fallback>
                    <p:oleObj name="Equazione" r:id="rId12" imgW="3873500" imgH="330200" progId="Equation.3">
                      <p:embed/>
                      <p:pic>
                        <p:nvPicPr>
                          <p:cNvPr id="0" name="Object 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11760" y="4221088"/>
                            <a:ext cx="3876675" cy="333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9" name="Object 11"/>
              <p:cNvGraphicFramePr>
                <a:graphicFrameLocks noChangeAspect="1"/>
              </p:cNvGraphicFramePr>
              <p:nvPr/>
            </p:nvGraphicFramePr>
            <p:xfrm>
              <a:off x="8100392" y="4725144"/>
              <a:ext cx="676275" cy="276225"/>
            </p:xfrm>
            <a:graphic>
              <a:graphicData uri="http://schemas.openxmlformats.org/presentationml/2006/ole">
                <mc:AlternateContent xmlns:mc="http://schemas.openxmlformats.org/markup-compatibility/2006">
                  <mc:Choice xmlns:v="urn:schemas-microsoft-com:vml" Requires="v">
                    <p:oleObj spid="_x0000_s3286" name="Equazione" r:id="rId14" imgW="672808" imgH="279279" progId="Equation.3">
                      <p:embed/>
                    </p:oleObj>
                  </mc:Choice>
                  <mc:Fallback>
                    <p:oleObj name="Equazione" r:id="rId14" imgW="672808" imgH="279279" progId="Equation.3">
                      <p:embed/>
                      <p:pic>
                        <p:nvPicPr>
                          <p:cNvPr id="0" name="Object 1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100392" y="4725144"/>
                            <a:ext cx="676275" cy="27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3080" name="Object 13"/>
            <p:cNvGraphicFramePr>
              <a:graphicFrameLocks noChangeAspect="1"/>
            </p:cNvGraphicFramePr>
            <p:nvPr/>
          </p:nvGraphicFramePr>
          <p:xfrm>
            <a:off x="755576" y="5716488"/>
            <a:ext cx="2333625" cy="304800"/>
          </p:xfrm>
          <a:graphic>
            <a:graphicData uri="http://schemas.openxmlformats.org/presentationml/2006/ole">
              <mc:AlternateContent xmlns:mc="http://schemas.openxmlformats.org/markup-compatibility/2006">
                <mc:Choice xmlns:v="urn:schemas-microsoft-com:vml" Requires="v">
                  <p:oleObj spid="_x0000_s3287" name="Equazione" r:id="rId16" imgW="2336800" imgH="304800" progId="Equation.3">
                    <p:embed/>
                  </p:oleObj>
                </mc:Choice>
                <mc:Fallback>
                  <p:oleObj name="Equazione" r:id="rId16" imgW="2336800" imgH="304800" progId="Equation.3">
                    <p:embed/>
                    <p:pic>
                      <p:nvPicPr>
                        <p:cNvPr id="0" name="Object 1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55576" y="5716488"/>
                          <a:ext cx="2333625" cy="30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9" name="Freccia a destra 28"/>
            <p:cNvSpPr/>
            <p:nvPr/>
          </p:nvSpPr>
          <p:spPr>
            <a:xfrm>
              <a:off x="3276648" y="5660608"/>
              <a:ext cx="1942864" cy="5046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97" name="CasellaDiTesto 29"/>
            <p:cNvSpPr txBox="1">
              <a:spLocks noChangeArrowheads="1"/>
            </p:cNvSpPr>
            <p:nvPr/>
          </p:nvSpPr>
          <p:spPr bwMode="auto">
            <a:xfrm>
              <a:off x="3779912" y="5733256"/>
              <a:ext cx="8640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a:t>FT</a:t>
              </a:r>
            </a:p>
          </p:txBody>
        </p:sp>
        <p:graphicFrame>
          <p:nvGraphicFramePr>
            <p:cNvPr id="3081" name="Object 15"/>
            <p:cNvGraphicFramePr>
              <a:graphicFrameLocks noChangeAspect="1"/>
            </p:cNvGraphicFramePr>
            <p:nvPr/>
          </p:nvGraphicFramePr>
          <p:xfrm>
            <a:off x="5508104" y="5716488"/>
            <a:ext cx="2543175" cy="304800"/>
          </p:xfrm>
          <a:graphic>
            <a:graphicData uri="http://schemas.openxmlformats.org/presentationml/2006/ole">
              <mc:AlternateContent xmlns:mc="http://schemas.openxmlformats.org/markup-compatibility/2006">
                <mc:Choice xmlns:v="urn:schemas-microsoft-com:vml" Requires="v">
                  <p:oleObj spid="_x0000_s3288" name="Equazione" r:id="rId18" imgW="2540000" imgH="304800" progId="Equation.3">
                    <p:embed/>
                  </p:oleObj>
                </mc:Choice>
                <mc:Fallback>
                  <p:oleObj name="Equazione" r:id="rId18" imgW="2540000" imgH="304800" progId="Equation.3">
                    <p:embed/>
                    <p:pic>
                      <p:nvPicPr>
                        <p:cNvPr id="0" name="Object 15"/>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508104" y="5716488"/>
                          <a:ext cx="2543175" cy="30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3094" name="CasellaDiTesto 34"/>
          <p:cNvSpPr txBox="1">
            <a:spLocks noChangeArrowheads="1"/>
          </p:cNvSpPr>
          <p:nvPr/>
        </p:nvSpPr>
        <p:spPr bwMode="auto">
          <a:xfrm>
            <a:off x="1835150" y="6524625"/>
            <a:ext cx="69850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it-IT" altLang="it-IT" sz="1600" i="1">
                <a:solidFill>
                  <a:schemeClr val="bg1"/>
                </a:solidFill>
              </a:rPr>
              <a:t>Fourier imaging</a:t>
            </a:r>
            <a:r>
              <a:rPr lang="it-IT" altLang="it-IT" sz="1600">
                <a:solidFill>
                  <a:schemeClr val="bg1"/>
                </a:solidFill>
              </a:rPr>
              <a:t> (FI) o  </a:t>
            </a:r>
            <a:r>
              <a:rPr lang="it-IT" altLang="it-IT" sz="1600" i="1">
                <a:solidFill>
                  <a:schemeClr val="bg1"/>
                </a:solidFill>
              </a:rPr>
              <a:t>tecnica della trasformata bidimensionale di Fourier</a:t>
            </a:r>
            <a:r>
              <a:rPr lang="it-IT" altLang="it-IT" sz="1600">
                <a:solidFill>
                  <a:schemeClr val="bg1"/>
                </a:solidFill>
              </a:rPr>
              <a:t> (2D-FT).</a:t>
            </a:r>
          </a:p>
          <a:p>
            <a:endParaRPr lang="en-US" altLang="it-IT"/>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uppo 6"/>
          <p:cNvGrpSpPr>
            <a:grpSpLocks/>
          </p:cNvGrpSpPr>
          <p:nvPr/>
        </p:nvGrpSpPr>
        <p:grpSpPr bwMode="auto">
          <a:xfrm>
            <a:off x="0" y="71438"/>
            <a:ext cx="9144000" cy="6742112"/>
            <a:chOff x="-32" y="71414"/>
            <a:chExt cx="9144032" cy="6741941"/>
          </a:xfrm>
        </p:grpSpPr>
        <p:grpSp>
          <p:nvGrpSpPr>
            <p:cNvPr id="14347" name="Gruppo 3"/>
            <p:cNvGrpSpPr>
              <a:grpSpLocks/>
            </p:cNvGrpSpPr>
            <p:nvPr/>
          </p:nvGrpSpPr>
          <p:grpSpPr bwMode="auto">
            <a:xfrm>
              <a:off x="-32" y="71414"/>
              <a:ext cx="9144032" cy="6741941"/>
              <a:chOff x="-32" y="71414"/>
              <a:chExt cx="9144032" cy="6741941"/>
            </a:xfrm>
          </p:grpSpPr>
          <p:sp>
            <p:nvSpPr>
              <p:cNvPr id="10" name="Rectangle 29"/>
              <p:cNvSpPr/>
              <p:nvPr/>
            </p:nvSpPr>
            <p:spPr>
              <a:xfrm>
                <a:off x="-32" y="71414"/>
                <a:ext cx="1643069" cy="42861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11" name="Rectangle 30"/>
              <p:cNvSpPr/>
              <p:nvPr/>
            </p:nvSpPr>
            <p:spPr>
              <a:xfrm>
                <a:off x="1714474" y="71414"/>
                <a:ext cx="7429526" cy="42861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2" name="Rectangle 36"/>
              <p:cNvSpPr/>
              <p:nvPr/>
            </p:nvSpPr>
            <p:spPr>
              <a:xfrm>
                <a:off x="-32" y="6545075"/>
                <a:ext cx="1643069" cy="26828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3" name="Rectangle 37"/>
              <p:cNvSpPr/>
              <p:nvPr/>
            </p:nvSpPr>
            <p:spPr>
              <a:xfrm>
                <a:off x="1714474" y="6545075"/>
                <a:ext cx="7429526" cy="26828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grpSp>
        <p:sp>
          <p:nvSpPr>
            <p:cNvPr id="14348" name="CasellaDiTesto 8"/>
            <p:cNvSpPr txBox="1">
              <a:spLocks noChangeArrowheads="1"/>
            </p:cNvSpPr>
            <p:nvPr/>
          </p:nvSpPr>
          <p:spPr bwMode="auto">
            <a:xfrm>
              <a:off x="1979712" y="116632"/>
              <a:ext cx="5400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grpSp>
      <p:pic>
        <p:nvPicPr>
          <p:cNvPr id="14339" name="Picture 3" descr="3gra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7900" y="765175"/>
            <a:ext cx="4229100"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4" descr="Callagha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1052513"/>
            <a:ext cx="4262437"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ttangolo 15"/>
          <p:cNvSpPr/>
          <p:nvPr/>
        </p:nvSpPr>
        <p:spPr>
          <a:xfrm>
            <a:off x="1403350" y="1196975"/>
            <a:ext cx="288925" cy="5762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Rettangolo 16"/>
          <p:cNvSpPr/>
          <p:nvPr/>
        </p:nvSpPr>
        <p:spPr>
          <a:xfrm>
            <a:off x="1484313" y="1349375"/>
            <a:ext cx="287337" cy="144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Rettangolo 19"/>
          <p:cNvSpPr/>
          <p:nvPr/>
        </p:nvSpPr>
        <p:spPr>
          <a:xfrm>
            <a:off x="1476375" y="2133600"/>
            <a:ext cx="287338" cy="1428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344" name="CasellaDiTesto 20"/>
          <p:cNvSpPr txBox="1">
            <a:spLocks noChangeArrowheads="1"/>
          </p:cNvSpPr>
          <p:nvPr/>
        </p:nvSpPr>
        <p:spPr bwMode="auto">
          <a:xfrm>
            <a:off x="468313" y="4221163"/>
            <a:ext cx="410368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it-IT" altLang="it-IT" sz="1400"/>
              <a:t>Campionamento di S(K</a:t>
            </a:r>
            <a:r>
              <a:rPr lang="it-IT" altLang="it-IT" sz="1400" baseline="-25000"/>
              <a:t>x</a:t>
            </a:r>
            <a:r>
              <a:rPr lang="it-IT" altLang="it-IT" sz="1400"/>
              <a:t>,K</a:t>
            </a:r>
            <a:r>
              <a:rPr lang="it-IT" altLang="it-IT" sz="1400" baseline="-25000"/>
              <a:t>y</a:t>
            </a:r>
            <a:r>
              <a:rPr lang="it-IT" altLang="it-IT" sz="1400"/>
              <a:t>) con sequenza spin-echo (T</a:t>
            </a:r>
            <a:r>
              <a:rPr lang="it-IT" altLang="it-IT" sz="1400" baseline="-25000"/>
              <a:t>R</a:t>
            </a:r>
            <a:r>
              <a:rPr lang="it-IT" altLang="it-IT" sz="1400"/>
              <a:t>=tempo di ripetizione della sequenza; T</a:t>
            </a:r>
            <a:r>
              <a:rPr lang="it-IT" altLang="it-IT" sz="1400" baseline="-25000"/>
              <a:t>E</a:t>
            </a:r>
            <a:r>
              <a:rPr lang="it-IT" altLang="it-IT" sz="1400"/>
              <a:t>=tempo d’eco; t</a:t>
            </a:r>
            <a:r>
              <a:rPr lang="it-IT" altLang="it-IT" sz="1400" baseline="-25000"/>
              <a:t>x</a:t>
            </a:r>
            <a:r>
              <a:rPr lang="it-IT" altLang="it-IT" sz="1400"/>
              <a:t>=intervallo di tempo in cui agisce il gradiente </a:t>
            </a:r>
            <a:r>
              <a:rPr lang="it-IT" altLang="it-IT" sz="1400" b="1"/>
              <a:t>G</a:t>
            </a:r>
            <a:r>
              <a:rPr lang="it-IT" altLang="it-IT" sz="1400" baseline="-25000"/>
              <a:t>x</a:t>
            </a:r>
            <a:r>
              <a:rPr lang="it-IT" altLang="it-IT" sz="1400"/>
              <a:t>; t</a:t>
            </a:r>
            <a:r>
              <a:rPr lang="it-IT" altLang="it-IT" sz="1400" baseline="-25000"/>
              <a:t>y</a:t>
            </a:r>
            <a:r>
              <a:rPr lang="it-IT" altLang="it-IT" sz="1400"/>
              <a:t>=intervallo di tempo in cui agisce il gradiente </a:t>
            </a:r>
            <a:r>
              <a:rPr lang="it-IT" altLang="it-IT" sz="1400" b="1"/>
              <a:t>G</a:t>
            </a:r>
            <a:r>
              <a:rPr lang="it-IT" altLang="it-IT" sz="1400" baseline="-25000"/>
              <a:t>y</a:t>
            </a:r>
            <a:r>
              <a:rPr lang="it-IT" altLang="it-IT" sz="1400"/>
              <a:t>).</a:t>
            </a:r>
            <a:endParaRPr lang="en-US" altLang="it-IT" sz="1400"/>
          </a:p>
        </p:txBody>
      </p:sp>
      <p:pic>
        <p:nvPicPr>
          <p:cNvPr id="14345" name="Picture 5" descr="Immag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263" y="4652963"/>
            <a:ext cx="2908300"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6" name="CasellaDiTesto 22"/>
          <p:cNvSpPr txBox="1">
            <a:spLocks noChangeArrowheads="1"/>
          </p:cNvSpPr>
          <p:nvPr/>
        </p:nvSpPr>
        <p:spPr bwMode="auto">
          <a:xfrm>
            <a:off x="468313" y="5805488"/>
            <a:ext cx="4319587"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it-IT" altLang="it-IT" sz="1600"/>
              <a:t>Ricostruzione di una slice tramite la trasformata inversa di Fourier del segnale campionato S(K</a:t>
            </a:r>
            <a:r>
              <a:rPr lang="it-IT" altLang="it-IT" sz="1600" baseline="-25000"/>
              <a:t>x</a:t>
            </a:r>
            <a:r>
              <a:rPr lang="it-IT" altLang="it-IT" sz="1600"/>
              <a:t>,K</a:t>
            </a:r>
            <a:r>
              <a:rPr lang="it-IT" altLang="it-IT" sz="1600" baseline="-25000"/>
              <a:t>y</a:t>
            </a:r>
            <a:r>
              <a:rPr lang="it-IT" altLang="it-IT" sz="1600"/>
              <a:t>).</a:t>
            </a:r>
            <a:endParaRPr lang="it-IT" altLang="it-IT" sz="1600" b="1"/>
          </a:p>
          <a:p>
            <a:endParaRPr lang="en-US" altLang="it-IT"/>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6"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7"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8"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9" name="CasellaDiTesto 8"/>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grpSp>
        <p:nvGrpSpPr>
          <p:cNvPr id="18" name="Gruppo 17"/>
          <p:cNvGrpSpPr/>
          <p:nvPr/>
        </p:nvGrpSpPr>
        <p:grpSpPr>
          <a:xfrm>
            <a:off x="1193822" y="760925"/>
            <a:ext cx="7205358" cy="4900323"/>
            <a:chOff x="1193822" y="760925"/>
            <a:chExt cx="7205358" cy="4900323"/>
          </a:xfrm>
        </p:grpSpPr>
        <p:grpSp>
          <p:nvGrpSpPr>
            <p:cNvPr id="16" name="Gruppo 15"/>
            <p:cNvGrpSpPr/>
            <p:nvPr/>
          </p:nvGrpSpPr>
          <p:grpSpPr>
            <a:xfrm>
              <a:off x="1193822" y="1340768"/>
              <a:ext cx="7205358" cy="4320480"/>
              <a:chOff x="1193822" y="1340768"/>
              <a:chExt cx="7205358" cy="4320480"/>
            </a:xfrm>
          </p:grpSpPr>
          <p:pic>
            <p:nvPicPr>
              <p:cNvPr id="4" name="Immagine 3"/>
              <p:cNvPicPr>
                <a:picLocks noChangeAspect="1"/>
              </p:cNvPicPr>
              <p:nvPr/>
            </p:nvPicPr>
            <p:blipFill>
              <a:blip r:embed="rId2"/>
              <a:stretch>
                <a:fillRect/>
              </a:stretch>
            </p:blipFill>
            <p:spPr>
              <a:xfrm>
                <a:off x="1193822" y="1340768"/>
                <a:ext cx="6989334" cy="4320480"/>
              </a:xfrm>
              <a:prstGeom prst="rect">
                <a:avLst/>
              </a:prstGeom>
            </p:spPr>
          </p:pic>
          <p:sp>
            <p:nvSpPr>
              <p:cNvPr id="2" name="CasellaDiTesto 1"/>
              <p:cNvSpPr txBox="1"/>
              <p:nvPr/>
            </p:nvSpPr>
            <p:spPr>
              <a:xfrm>
                <a:off x="6588224" y="2564904"/>
                <a:ext cx="1810956" cy="369332"/>
              </a:xfrm>
              <a:prstGeom prst="rect">
                <a:avLst/>
              </a:prstGeom>
              <a:noFill/>
            </p:spPr>
            <p:txBody>
              <a:bodyPr wrap="square" rtlCol="0">
                <a:spAutoFit/>
              </a:bodyPr>
              <a:lstStyle/>
              <a:p>
                <a:r>
                  <a:rPr lang="it-IT" dirty="0" smtClean="0"/>
                  <a:t>Diversa fase</a:t>
                </a:r>
                <a:endParaRPr lang="it-IT" dirty="0"/>
              </a:p>
            </p:txBody>
          </p:sp>
          <p:cxnSp>
            <p:nvCxnSpPr>
              <p:cNvPr id="10" name="Connettore 2 9"/>
              <p:cNvCxnSpPr/>
              <p:nvPr/>
            </p:nvCxnSpPr>
            <p:spPr>
              <a:xfrm flipH="1" flipV="1">
                <a:off x="6084168" y="2060848"/>
                <a:ext cx="504056" cy="50405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Connettore 2 12"/>
              <p:cNvCxnSpPr>
                <a:stCxn id="2" idx="1"/>
              </p:cNvCxnSpPr>
              <p:nvPr/>
            </p:nvCxnSpPr>
            <p:spPr>
              <a:xfrm flipH="1">
                <a:off x="6084168" y="2749570"/>
                <a:ext cx="504056"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 name="Connettore 2 14"/>
              <p:cNvCxnSpPr/>
              <p:nvPr/>
            </p:nvCxnSpPr>
            <p:spPr>
              <a:xfrm flipH="1">
                <a:off x="6084168" y="2934236"/>
                <a:ext cx="648072" cy="42275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
          <p:nvSpPr>
            <p:cNvPr id="17" name="CasellaDiTesto 16"/>
            <p:cNvSpPr txBox="1"/>
            <p:nvPr/>
          </p:nvSpPr>
          <p:spPr>
            <a:xfrm>
              <a:off x="2065568" y="760925"/>
              <a:ext cx="4162616" cy="369332"/>
            </a:xfrm>
            <a:prstGeom prst="rect">
              <a:avLst/>
            </a:prstGeom>
            <a:noFill/>
          </p:spPr>
          <p:txBody>
            <a:bodyPr wrap="square" rtlCol="0">
              <a:spAutoFit/>
            </a:bodyPr>
            <a:lstStyle/>
            <a:p>
              <a:r>
                <a:rPr lang="it-IT" dirty="0" smtClean="0">
                  <a:solidFill>
                    <a:schemeClr val="tx2">
                      <a:lumMod val="75000"/>
                    </a:schemeClr>
                  </a:solidFill>
                </a:rPr>
                <a:t>Gradiente di fase e gradiente di lettura</a:t>
              </a:r>
              <a:endParaRPr lang="it-IT" dirty="0">
                <a:solidFill>
                  <a:schemeClr val="tx2">
                    <a:lumMod val="75000"/>
                  </a:schemeClr>
                </a:solidFill>
              </a:endParaRPr>
            </a:p>
          </p:txBody>
        </p:sp>
      </p:grpSp>
    </p:spTree>
    <p:extLst>
      <p:ext uri="{BB962C8B-B14F-4D97-AF65-F5344CB8AC3E}">
        <p14:creationId xmlns:p14="http://schemas.microsoft.com/office/powerpoint/2010/main" val="15208538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827584" y="1052736"/>
            <a:ext cx="7772731" cy="5124500"/>
          </a:xfrm>
          <a:prstGeom prst="rect">
            <a:avLst/>
          </a:prstGeom>
        </p:spPr>
      </p:pic>
      <p:sp>
        <p:nvSpPr>
          <p:cNvPr id="5"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6"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7"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8"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9" name="CasellaDiTesto 8"/>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spTree>
    <p:extLst>
      <p:ext uri="{BB962C8B-B14F-4D97-AF65-F5344CB8AC3E}">
        <p14:creationId xmlns:p14="http://schemas.microsoft.com/office/powerpoint/2010/main" val="15322758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4" name="CasellaDiTesto 3"/>
          <p:cNvSpPr txBox="1">
            <a:spLocks noChangeArrowheads="1"/>
          </p:cNvSpPr>
          <p:nvPr/>
        </p:nvSpPr>
        <p:spPr bwMode="auto">
          <a:xfrm>
            <a:off x="468313" y="765175"/>
            <a:ext cx="820737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it-IT" altLang="it-IT"/>
              <a:t>Per la ricostruzione di una immagine è necessario quindi il campionamento del segnale MR  nello spazio k, l’acquisizione cioè di per un numero finito di punti  (k</a:t>
            </a:r>
            <a:r>
              <a:rPr lang="it-IT" altLang="it-IT" baseline="-25000"/>
              <a:t>x</a:t>
            </a:r>
            <a:r>
              <a:rPr lang="it-IT" altLang="it-IT"/>
              <a:t>, k</a:t>
            </a:r>
            <a:r>
              <a:rPr lang="it-IT" altLang="it-IT" baseline="-25000"/>
              <a:t>y</a:t>
            </a:r>
            <a:r>
              <a:rPr lang="it-IT" altLang="it-IT"/>
              <a:t>).</a:t>
            </a:r>
          </a:p>
          <a:p>
            <a:endParaRPr lang="en-US" altLang="it-IT"/>
          </a:p>
        </p:txBody>
      </p:sp>
      <p:grpSp>
        <p:nvGrpSpPr>
          <p:cNvPr id="4105" name="Gruppo 4"/>
          <p:cNvGrpSpPr>
            <a:grpSpLocks/>
          </p:cNvGrpSpPr>
          <p:nvPr/>
        </p:nvGrpSpPr>
        <p:grpSpPr bwMode="auto">
          <a:xfrm>
            <a:off x="0" y="71438"/>
            <a:ext cx="9144000" cy="6742112"/>
            <a:chOff x="-32" y="71414"/>
            <a:chExt cx="9144032" cy="6741941"/>
          </a:xfrm>
        </p:grpSpPr>
        <p:grpSp>
          <p:nvGrpSpPr>
            <p:cNvPr id="4117" name="Gruppo 3"/>
            <p:cNvGrpSpPr>
              <a:grpSpLocks/>
            </p:cNvGrpSpPr>
            <p:nvPr/>
          </p:nvGrpSpPr>
          <p:grpSpPr bwMode="auto">
            <a:xfrm>
              <a:off x="-32" y="71414"/>
              <a:ext cx="9144032" cy="6741941"/>
              <a:chOff x="-32" y="71414"/>
              <a:chExt cx="9144032" cy="6741941"/>
            </a:xfrm>
          </p:grpSpPr>
          <p:sp>
            <p:nvSpPr>
              <p:cNvPr id="8" name="Rectangle 29"/>
              <p:cNvSpPr/>
              <p:nvPr/>
            </p:nvSpPr>
            <p:spPr>
              <a:xfrm>
                <a:off x="-32" y="71414"/>
                <a:ext cx="1643069" cy="42861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9" name="Rectangle 30"/>
              <p:cNvSpPr/>
              <p:nvPr/>
            </p:nvSpPr>
            <p:spPr>
              <a:xfrm>
                <a:off x="1714474" y="71414"/>
                <a:ext cx="7429526" cy="42861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0" name="Rectangle 36"/>
              <p:cNvSpPr/>
              <p:nvPr/>
            </p:nvSpPr>
            <p:spPr>
              <a:xfrm>
                <a:off x="-32" y="6545075"/>
                <a:ext cx="1643069" cy="26828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1" name="Rectangle 37"/>
              <p:cNvSpPr/>
              <p:nvPr/>
            </p:nvSpPr>
            <p:spPr>
              <a:xfrm>
                <a:off x="1714474" y="6545075"/>
                <a:ext cx="7429526" cy="26828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grpSp>
        <p:sp>
          <p:nvSpPr>
            <p:cNvPr id="4118" name="CasellaDiTesto 6"/>
            <p:cNvSpPr txBox="1">
              <a:spLocks noChangeArrowheads="1"/>
            </p:cNvSpPr>
            <p:nvPr/>
          </p:nvSpPr>
          <p:spPr bwMode="auto">
            <a:xfrm>
              <a:off x="1979712" y="116632"/>
              <a:ext cx="5400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grpSp>
      <p:sp>
        <p:nvSpPr>
          <p:cNvPr id="4106" name="CasellaDiTesto 11"/>
          <p:cNvSpPr txBox="1">
            <a:spLocks noChangeArrowheads="1"/>
          </p:cNvSpPr>
          <p:nvPr/>
        </p:nvSpPr>
        <p:spPr bwMode="auto">
          <a:xfrm>
            <a:off x="2051050" y="6519863"/>
            <a:ext cx="39608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it-IT" altLang="it-IT" sz="1600">
                <a:solidFill>
                  <a:schemeClr val="bg1"/>
                </a:solidFill>
              </a:rPr>
              <a:t>Spin warp imaging</a:t>
            </a:r>
            <a:endParaRPr lang="en-US" altLang="it-IT" sz="1600">
              <a:solidFill>
                <a:schemeClr val="bg1"/>
              </a:solidFill>
            </a:endParaRPr>
          </a:p>
        </p:txBody>
      </p:sp>
      <p:pic>
        <p:nvPicPr>
          <p:cNvPr id="4107" name="Picture 2" descr="spazio_k_imm_bis cop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1484313"/>
            <a:ext cx="3846512"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8" name="CasellaDiTesto 13"/>
          <p:cNvSpPr txBox="1">
            <a:spLocks noChangeArrowheads="1"/>
          </p:cNvSpPr>
          <p:nvPr/>
        </p:nvSpPr>
        <p:spPr bwMode="auto">
          <a:xfrm>
            <a:off x="395288" y="3284538"/>
            <a:ext cx="374491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it-IT" altLang="it-IT" sz="1400"/>
              <a:t>Il reticolo dello spazio k (sinistra) rappresenta le combinazioni dei punti K</a:t>
            </a:r>
            <a:r>
              <a:rPr lang="it-IT" altLang="it-IT" sz="1400" baseline="-25000"/>
              <a:t>x</a:t>
            </a:r>
            <a:r>
              <a:rPr lang="it-IT" altLang="it-IT" sz="1400"/>
              <a:t> K</a:t>
            </a:r>
            <a:r>
              <a:rPr lang="it-IT" altLang="it-IT" sz="1400" baseline="-25000"/>
              <a:t>y</a:t>
            </a:r>
            <a:r>
              <a:rPr lang="it-IT" altLang="it-IT" sz="1400"/>
              <a:t> di cui è necessario conoscere il valore S per ricostruire l’immagine nel piano xy.</a:t>
            </a:r>
            <a:endParaRPr lang="en-US" altLang="it-IT" sz="1400"/>
          </a:p>
        </p:txBody>
      </p:sp>
      <p:pic>
        <p:nvPicPr>
          <p:cNvPr id="4109" name="Picture 3" descr="Callagha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7900" y="1628775"/>
            <a:ext cx="3702050" cy="253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098" name="Object 5"/>
          <p:cNvGraphicFramePr>
            <a:graphicFrameLocks noChangeAspect="1"/>
          </p:cNvGraphicFramePr>
          <p:nvPr/>
        </p:nvGraphicFramePr>
        <p:xfrm>
          <a:off x="4427538" y="3213100"/>
          <a:ext cx="838200" cy="390525"/>
        </p:xfrm>
        <a:graphic>
          <a:graphicData uri="http://schemas.openxmlformats.org/presentationml/2006/ole">
            <mc:AlternateContent xmlns:mc="http://schemas.openxmlformats.org/markup-compatibility/2006">
              <mc:Choice xmlns:v="urn:schemas-microsoft-com:vml" Requires="v">
                <p:oleObj spid="_x0000_s4255" r:id="rId6" imgW="837836" imgH="393529" progId="">
                  <p:embed/>
                </p:oleObj>
              </mc:Choice>
              <mc:Fallback>
                <p:oleObj r:id="rId6" imgW="837836" imgH="393529" progId="">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27538" y="3213100"/>
                        <a:ext cx="838200" cy="390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099" name="Object 4"/>
          <p:cNvGraphicFramePr>
            <a:graphicFrameLocks noChangeAspect="1"/>
          </p:cNvGraphicFramePr>
          <p:nvPr/>
        </p:nvGraphicFramePr>
        <p:xfrm>
          <a:off x="4427538" y="3716338"/>
          <a:ext cx="838200" cy="409575"/>
        </p:xfrm>
        <a:graphic>
          <a:graphicData uri="http://schemas.openxmlformats.org/presentationml/2006/ole">
            <mc:AlternateContent xmlns:mc="http://schemas.openxmlformats.org/markup-compatibility/2006">
              <mc:Choice xmlns:v="urn:schemas-microsoft-com:vml" Requires="v">
                <p:oleObj spid="_x0000_s4256" r:id="rId8" imgW="837836" imgH="406224" progId="">
                  <p:embed/>
                </p:oleObj>
              </mc:Choice>
              <mc:Fallback>
                <p:oleObj r:id="rId8" imgW="837836" imgH="406224" progId="">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27538" y="3716338"/>
                        <a:ext cx="838200"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10" name="Rectangle 6"/>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it-IT"/>
          </a:p>
        </p:txBody>
      </p:sp>
      <p:sp>
        <p:nvSpPr>
          <p:cNvPr id="4111" name="Rectangle 7"/>
          <p:cNvSpPr>
            <a:spLocks noChangeArrowheads="1"/>
          </p:cNvSpPr>
          <p:nvPr/>
        </p:nvSpPr>
        <p:spPr bwMode="auto">
          <a:xfrm>
            <a:off x="0" y="847725"/>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it-IT"/>
          </a:p>
        </p:txBody>
      </p:sp>
      <p:sp>
        <p:nvSpPr>
          <p:cNvPr id="4112" name="CasellaDiTesto 19"/>
          <p:cNvSpPr txBox="1">
            <a:spLocks noChangeArrowheads="1"/>
          </p:cNvSpPr>
          <p:nvPr/>
        </p:nvSpPr>
        <p:spPr bwMode="auto">
          <a:xfrm>
            <a:off x="395288" y="4221163"/>
            <a:ext cx="8569325" cy="338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it-IT" altLang="it-IT" sz="1400" dirty="0"/>
              <a:t>Campionamento di una riga nello spazio k con una sequenza spin-</a:t>
            </a:r>
            <a:r>
              <a:rPr lang="it-IT" altLang="it-IT" sz="1400" dirty="0" err="1"/>
              <a:t>echo</a:t>
            </a:r>
            <a:r>
              <a:rPr lang="it-IT" altLang="it-IT" sz="1400" dirty="0"/>
              <a:t>.</a:t>
            </a:r>
          </a:p>
          <a:p>
            <a:r>
              <a:rPr lang="it-IT" altLang="it-IT" sz="1400" dirty="0"/>
              <a:t> Lo spostamento obliquo che porta sul primo punto campionato è dovuto all’applicazione simultanea dei due gradienti di codifica, </a:t>
            </a:r>
            <a:r>
              <a:rPr lang="it-IT" altLang="it-IT" sz="1400" b="1" dirty="0" err="1"/>
              <a:t>G</a:t>
            </a:r>
            <a:r>
              <a:rPr lang="it-IT" altLang="it-IT" sz="1400" baseline="-25000" dirty="0" err="1"/>
              <a:t>x</a:t>
            </a:r>
            <a:r>
              <a:rPr lang="it-IT" altLang="it-IT" sz="1400" dirty="0"/>
              <a:t> e </a:t>
            </a:r>
            <a:r>
              <a:rPr lang="it-IT" altLang="it-IT" sz="1400" b="1" dirty="0" err="1"/>
              <a:t>G</a:t>
            </a:r>
            <a:r>
              <a:rPr lang="it-IT" altLang="it-IT" sz="1400" baseline="-25000" dirty="0" err="1"/>
              <a:t>y</a:t>
            </a:r>
            <a:r>
              <a:rPr lang="it-IT" altLang="it-IT" sz="1400" dirty="0"/>
              <a:t>, durante </a:t>
            </a:r>
            <a:r>
              <a:rPr lang="it-IT" altLang="it-IT" sz="1400" dirty="0" err="1"/>
              <a:t>t</a:t>
            </a:r>
            <a:r>
              <a:rPr lang="it-IT" altLang="it-IT" sz="1400" baseline="-25000" dirty="0" err="1"/>
              <a:t>y</a:t>
            </a:r>
            <a:r>
              <a:rPr lang="it-IT" altLang="it-IT" sz="1400" dirty="0"/>
              <a:t>. La seguente applicazione del gradiente di lettura </a:t>
            </a:r>
            <a:r>
              <a:rPr lang="it-IT" altLang="it-IT" sz="1400" b="1" dirty="0" err="1"/>
              <a:t>G</a:t>
            </a:r>
            <a:r>
              <a:rPr lang="it-IT" altLang="it-IT" sz="1400" dirty="0" err="1"/>
              <a:t>x</a:t>
            </a:r>
            <a:r>
              <a:rPr lang="it-IT" altLang="it-IT" sz="1400" dirty="0"/>
              <a:t> consente il campionamento, nell’intervallo di tempo </a:t>
            </a:r>
            <a:r>
              <a:rPr lang="it-IT" altLang="it-IT" sz="1400" dirty="0" err="1"/>
              <a:t>t</a:t>
            </a:r>
            <a:r>
              <a:rPr lang="it-IT" altLang="it-IT" sz="1400" baseline="-25000" dirty="0" err="1"/>
              <a:t>x</a:t>
            </a:r>
            <a:r>
              <a:rPr lang="it-IT" altLang="it-IT" sz="1400" dirty="0"/>
              <a:t> , di tutti i punti della riga precedentemente selezionata.</a:t>
            </a:r>
          </a:p>
          <a:p>
            <a:endParaRPr lang="it-IT" altLang="it-IT" sz="1400" dirty="0"/>
          </a:p>
          <a:p>
            <a:r>
              <a:rPr lang="it-IT" altLang="it-IT" sz="1400" dirty="0"/>
              <a:t>L’intercetta di questa riga sull’asse </a:t>
            </a:r>
            <a:r>
              <a:rPr lang="it-IT" altLang="it-IT" sz="1400" dirty="0" err="1"/>
              <a:t>k</a:t>
            </a:r>
            <a:r>
              <a:rPr lang="it-IT" altLang="it-IT" sz="1400" baseline="-25000" dirty="0" err="1"/>
              <a:t>y</a:t>
            </a:r>
            <a:r>
              <a:rPr lang="it-IT" altLang="it-IT" sz="1400" dirty="0"/>
              <a:t> viene cambiata ad ogni sequenza, prima che inizi il campionamento, variando l’intensità del gradiente di codifica di fase </a:t>
            </a:r>
            <a:r>
              <a:rPr lang="it-IT" altLang="it-IT" sz="1400" b="1" dirty="0" err="1"/>
              <a:t>G</a:t>
            </a:r>
            <a:r>
              <a:rPr lang="it-IT" altLang="it-IT" sz="1400" baseline="-25000" dirty="0" err="1"/>
              <a:t>y</a:t>
            </a:r>
            <a:r>
              <a:rPr lang="it-IT" altLang="it-IT" sz="1400" dirty="0"/>
              <a:t>, ma mantenendo costante l’intervallo temporale    . Questo tipo di approccio (non è l’unico possibile, potendosi ottenere lo stesso risultato tenendo costante </a:t>
            </a:r>
            <a:r>
              <a:rPr lang="it-IT" altLang="it-IT" sz="1400" b="1" dirty="0" err="1"/>
              <a:t>G</a:t>
            </a:r>
            <a:r>
              <a:rPr lang="it-IT" altLang="it-IT" sz="1400" baseline="-25000" dirty="0" err="1"/>
              <a:t>y</a:t>
            </a:r>
            <a:r>
              <a:rPr lang="it-IT" altLang="it-IT" sz="1400" dirty="0"/>
              <a:t> e variando      ) è noto come </a:t>
            </a:r>
            <a:r>
              <a:rPr lang="it-IT" altLang="it-IT" sz="1400" i="1" dirty="0"/>
              <a:t>spin </a:t>
            </a:r>
            <a:r>
              <a:rPr lang="it-IT" altLang="it-IT" sz="1400" i="1" dirty="0" err="1"/>
              <a:t>warp</a:t>
            </a:r>
            <a:r>
              <a:rPr lang="it-IT" altLang="it-IT" sz="1400" i="1" dirty="0"/>
              <a:t> </a:t>
            </a:r>
            <a:r>
              <a:rPr lang="it-IT" altLang="it-IT" sz="1400" i="1" dirty="0" err="1"/>
              <a:t>imaging</a:t>
            </a:r>
            <a:r>
              <a:rPr lang="it-IT" altLang="it-IT" sz="1400" dirty="0"/>
              <a:t>. Con N sequenze di questo tipo verrebbero acquisiti N</a:t>
            </a:r>
            <a:r>
              <a:rPr lang="it-IT" altLang="it-IT" sz="1400" baseline="30000" dirty="0"/>
              <a:t>2</a:t>
            </a:r>
            <a:r>
              <a:rPr lang="it-IT" altLang="it-IT" sz="1400" dirty="0"/>
              <a:t> valori di              (es.: 256</a:t>
            </a:r>
            <a:r>
              <a:rPr lang="it-IT" altLang="it-IT" sz="1400" baseline="30000" dirty="0"/>
              <a:t>2</a:t>
            </a:r>
            <a:r>
              <a:rPr lang="it-IT" altLang="it-IT" sz="1400" dirty="0"/>
              <a:t>) necessari per il calcolo di            e per la ricostruzione dell’immagine.</a:t>
            </a:r>
          </a:p>
          <a:p>
            <a:endParaRPr lang="it-IT" altLang="it-IT" sz="1400" dirty="0"/>
          </a:p>
          <a:p>
            <a:endParaRPr lang="it-IT" altLang="it-IT" sz="1400" dirty="0"/>
          </a:p>
          <a:p>
            <a:endParaRPr lang="it-IT" altLang="it-IT" sz="1400" dirty="0"/>
          </a:p>
          <a:p>
            <a:endParaRPr lang="it-IT" altLang="it-IT" sz="1400" dirty="0"/>
          </a:p>
          <a:p>
            <a:endParaRPr lang="en-US" altLang="it-IT" dirty="0"/>
          </a:p>
        </p:txBody>
      </p:sp>
      <p:sp>
        <p:nvSpPr>
          <p:cNvPr id="4113" name="Rectangle 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it-IT"/>
          </a:p>
        </p:txBody>
      </p:sp>
      <p:graphicFrame>
        <p:nvGraphicFramePr>
          <p:cNvPr id="4100" name="Object 8"/>
          <p:cNvGraphicFramePr>
            <a:graphicFrameLocks noChangeAspect="1"/>
          </p:cNvGraphicFramePr>
          <p:nvPr/>
        </p:nvGraphicFramePr>
        <p:xfrm>
          <a:off x="7235825" y="5516563"/>
          <a:ext cx="152400" cy="288925"/>
        </p:xfrm>
        <a:graphic>
          <a:graphicData uri="http://schemas.openxmlformats.org/presentationml/2006/ole">
            <mc:AlternateContent xmlns:mc="http://schemas.openxmlformats.org/markup-compatibility/2006">
              <mc:Choice xmlns:v="urn:schemas-microsoft-com:vml" Requires="v">
                <p:oleObj spid="_x0000_s4257" r:id="rId10" imgW="152334" imgH="228501" progId="">
                  <p:embed/>
                </p:oleObj>
              </mc:Choice>
              <mc:Fallback>
                <p:oleObj r:id="rId10" imgW="152334" imgH="228501" progId="">
                  <p:embed/>
                  <p:pic>
                    <p:nvPicPr>
                      <p:cNvPr id="0" name="Object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35825" y="5516563"/>
                        <a:ext cx="152400" cy="288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14" name="Rectangle 1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it-IT"/>
          </a:p>
        </p:txBody>
      </p:sp>
      <p:graphicFrame>
        <p:nvGraphicFramePr>
          <p:cNvPr id="4101" name="Object 10"/>
          <p:cNvGraphicFramePr>
            <a:graphicFrameLocks noChangeAspect="1"/>
          </p:cNvGraphicFramePr>
          <p:nvPr/>
        </p:nvGraphicFramePr>
        <p:xfrm>
          <a:off x="8027988" y="5732463"/>
          <a:ext cx="152400" cy="228600"/>
        </p:xfrm>
        <a:graphic>
          <a:graphicData uri="http://schemas.openxmlformats.org/presentationml/2006/ole">
            <mc:AlternateContent xmlns:mc="http://schemas.openxmlformats.org/markup-compatibility/2006">
              <mc:Choice xmlns:v="urn:schemas-microsoft-com:vml" Requires="v">
                <p:oleObj spid="_x0000_s4258" r:id="rId12" imgW="152334" imgH="228501" progId="">
                  <p:embed/>
                </p:oleObj>
              </mc:Choice>
              <mc:Fallback>
                <p:oleObj r:id="rId12" imgW="152334" imgH="228501" progId="">
                  <p:embed/>
                  <p:pic>
                    <p:nvPicPr>
                      <p:cNvPr id="0" name="Object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27988" y="5732463"/>
                        <a:ext cx="152400" cy="22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15" name="Rectangle 1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it-IT"/>
          </a:p>
        </p:txBody>
      </p:sp>
      <p:graphicFrame>
        <p:nvGraphicFramePr>
          <p:cNvPr id="4102" name="Object 12"/>
          <p:cNvGraphicFramePr>
            <a:graphicFrameLocks noChangeAspect="1"/>
          </p:cNvGraphicFramePr>
          <p:nvPr/>
        </p:nvGraphicFramePr>
        <p:xfrm>
          <a:off x="1547813" y="6165850"/>
          <a:ext cx="466725" cy="219075"/>
        </p:xfrm>
        <a:graphic>
          <a:graphicData uri="http://schemas.openxmlformats.org/presentationml/2006/ole">
            <mc:AlternateContent xmlns:mc="http://schemas.openxmlformats.org/markup-compatibility/2006">
              <mc:Choice xmlns:v="urn:schemas-microsoft-com:vml" Requires="v">
                <p:oleObj spid="_x0000_s4259" r:id="rId13" imgW="469696" imgH="215806" progId="">
                  <p:embed/>
                </p:oleObj>
              </mc:Choice>
              <mc:Fallback>
                <p:oleObj r:id="rId13" imgW="469696" imgH="215806" progId="">
                  <p:embed/>
                  <p:pic>
                    <p:nvPicPr>
                      <p:cNvPr id="0" name="Object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47813" y="6165850"/>
                        <a:ext cx="466725" cy="219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16" name="Rectangle 1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it-IT"/>
          </a:p>
        </p:txBody>
      </p:sp>
      <p:graphicFrame>
        <p:nvGraphicFramePr>
          <p:cNvPr id="4103" name="Object 14"/>
          <p:cNvGraphicFramePr>
            <a:graphicFrameLocks noChangeAspect="1"/>
          </p:cNvGraphicFramePr>
          <p:nvPr/>
        </p:nvGraphicFramePr>
        <p:xfrm>
          <a:off x="6875463" y="6021388"/>
          <a:ext cx="571500" cy="228600"/>
        </p:xfrm>
        <a:graphic>
          <a:graphicData uri="http://schemas.openxmlformats.org/presentationml/2006/ole">
            <mc:AlternateContent xmlns:mc="http://schemas.openxmlformats.org/markup-compatibility/2006">
              <mc:Choice xmlns:v="urn:schemas-microsoft-com:vml" Requires="v">
                <p:oleObj spid="_x0000_s4260" r:id="rId15" imgW="571252" imgH="228501" progId="">
                  <p:embed/>
                </p:oleObj>
              </mc:Choice>
              <mc:Fallback>
                <p:oleObj r:id="rId15" imgW="571252" imgH="228501" progId="">
                  <p:embed/>
                  <p:pic>
                    <p:nvPicPr>
                      <p:cNvPr id="0" name="Object 1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875463" y="6021388"/>
                        <a:ext cx="571500" cy="22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uppo 2"/>
          <p:cNvGrpSpPr>
            <a:grpSpLocks/>
          </p:cNvGrpSpPr>
          <p:nvPr/>
        </p:nvGrpSpPr>
        <p:grpSpPr bwMode="auto">
          <a:xfrm>
            <a:off x="0" y="71438"/>
            <a:ext cx="9144000" cy="6742112"/>
            <a:chOff x="-32" y="71414"/>
            <a:chExt cx="9144032" cy="6741941"/>
          </a:xfrm>
        </p:grpSpPr>
        <p:grpSp>
          <p:nvGrpSpPr>
            <p:cNvPr id="6149" name="Gruppo 3"/>
            <p:cNvGrpSpPr>
              <a:grpSpLocks/>
            </p:cNvGrpSpPr>
            <p:nvPr/>
          </p:nvGrpSpPr>
          <p:grpSpPr bwMode="auto">
            <a:xfrm>
              <a:off x="-32" y="71414"/>
              <a:ext cx="9144032" cy="6741941"/>
              <a:chOff x="-32" y="71414"/>
              <a:chExt cx="9144032" cy="6741941"/>
            </a:xfrm>
          </p:grpSpPr>
          <p:sp>
            <p:nvSpPr>
              <p:cNvPr id="6" name="Rectangle 29"/>
              <p:cNvSpPr/>
              <p:nvPr/>
            </p:nvSpPr>
            <p:spPr>
              <a:xfrm>
                <a:off x="-32" y="71414"/>
                <a:ext cx="1643069" cy="42861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7" name="Rectangle 30"/>
              <p:cNvSpPr/>
              <p:nvPr/>
            </p:nvSpPr>
            <p:spPr>
              <a:xfrm>
                <a:off x="1714474" y="71414"/>
                <a:ext cx="7429526" cy="42861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8" name="Rectangle 36"/>
              <p:cNvSpPr/>
              <p:nvPr/>
            </p:nvSpPr>
            <p:spPr>
              <a:xfrm>
                <a:off x="-32" y="6545075"/>
                <a:ext cx="1643069" cy="26828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9" name="Rectangle 37"/>
              <p:cNvSpPr/>
              <p:nvPr/>
            </p:nvSpPr>
            <p:spPr>
              <a:xfrm>
                <a:off x="1714474" y="6545075"/>
                <a:ext cx="7429526" cy="26828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grpSp>
        <p:sp>
          <p:nvSpPr>
            <p:cNvPr id="6150" name="CasellaDiTesto 4"/>
            <p:cNvSpPr txBox="1">
              <a:spLocks noChangeArrowheads="1"/>
            </p:cNvSpPr>
            <p:nvPr/>
          </p:nvSpPr>
          <p:spPr bwMode="auto">
            <a:xfrm>
              <a:off x="1979712" y="116632"/>
              <a:ext cx="5400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err="1" smtClean="0">
                  <a:solidFill>
                    <a:schemeClr val="bg1"/>
                  </a:solidFill>
                </a:rPr>
                <a:t>L’imaging</a:t>
              </a:r>
              <a:r>
                <a:rPr lang="en-US" altLang="it-IT" dirty="0" smtClean="0">
                  <a:solidFill>
                    <a:schemeClr val="bg1"/>
                  </a:solidFill>
                </a:rPr>
                <a:t> NMR </a:t>
              </a:r>
              <a:r>
                <a:rPr lang="en-US" altLang="it-IT" dirty="0" err="1" smtClean="0">
                  <a:solidFill>
                    <a:schemeClr val="bg1"/>
                  </a:solidFill>
                </a:rPr>
                <a:t>convenzionale</a:t>
              </a:r>
              <a:endParaRPr lang="en-US" altLang="it-IT" dirty="0">
                <a:solidFill>
                  <a:schemeClr val="bg1"/>
                </a:solidFill>
              </a:endParaRPr>
            </a:p>
          </p:txBody>
        </p:sp>
      </p:grpSp>
      <p:sp>
        <p:nvSpPr>
          <p:cNvPr id="6148" name="CasellaDiTesto 10"/>
          <p:cNvSpPr txBox="1">
            <a:spLocks noChangeArrowheads="1"/>
          </p:cNvSpPr>
          <p:nvPr/>
        </p:nvSpPr>
        <p:spPr bwMode="auto">
          <a:xfrm>
            <a:off x="4690749" y="473175"/>
            <a:ext cx="27610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err="1"/>
              <a:t>Struttura</a:t>
            </a:r>
            <a:r>
              <a:rPr lang="en-US" altLang="it-IT" dirty="0"/>
              <a:t> di un </a:t>
            </a:r>
            <a:r>
              <a:rPr lang="en-US" altLang="it-IT" dirty="0" err="1" smtClean="0"/>
              <a:t>tomografo</a:t>
            </a:r>
            <a:r>
              <a:rPr lang="en-US" altLang="it-IT" dirty="0" smtClean="0"/>
              <a:t> NMR: </a:t>
            </a:r>
            <a:r>
              <a:rPr lang="en-US" altLang="it-IT" dirty="0"/>
              <a:t>schema a </a:t>
            </a:r>
            <a:r>
              <a:rPr lang="en-US" altLang="it-IT" dirty="0" err="1"/>
              <a:t>blocchi</a:t>
            </a:r>
            <a:r>
              <a:rPr lang="en-US" altLang="it-IT" dirty="0"/>
              <a:t>.</a:t>
            </a:r>
          </a:p>
        </p:txBody>
      </p:sp>
      <p:pic>
        <p:nvPicPr>
          <p:cNvPr id="2" name="Immagine 1"/>
          <p:cNvPicPr>
            <a:picLocks noChangeAspect="1"/>
          </p:cNvPicPr>
          <p:nvPr/>
        </p:nvPicPr>
        <p:blipFill>
          <a:blip r:embed="rId3"/>
          <a:stretch>
            <a:fillRect/>
          </a:stretch>
        </p:blipFill>
        <p:spPr>
          <a:xfrm>
            <a:off x="3400425" y="1138784"/>
            <a:ext cx="5743575" cy="5305425"/>
          </a:xfrm>
          <a:prstGeom prst="rect">
            <a:avLst/>
          </a:prstGeom>
        </p:spPr>
      </p:pic>
      <p:sp>
        <p:nvSpPr>
          <p:cNvPr id="12" name="CasellaDiTesto 4"/>
          <p:cNvSpPr txBox="1">
            <a:spLocks noChangeArrowheads="1"/>
          </p:cNvSpPr>
          <p:nvPr/>
        </p:nvSpPr>
        <p:spPr bwMode="auto">
          <a:xfrm>
            <a:off x="1990460" y="6502723"/>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smtClean="0">
                <a:solidFill>
                  <a:schemeClr val="bg1"/>
                </a:solidFill>
              </a:rPr>
              <a:t>MRI </a:t>
            </a:r>
            <a:r>
              <a:rPr lang="en-US" altLang="it-IT" dirty="0" err="1">
                <a:solidFill>
                  <a:schemeClr val="bg1"/>
                </a:solidFill>
              </a:rPr>
              <a:t>apparato</a:t>
            </a:r>
            <a:r>
              <a:rPr lang="en-US" altLang="it-IT" dirty="0">
                <a:solidFill>
                  <a:schemeClr val="bg1"/>
                </a:solidFill>
              </a:rPr>
              <a:t> </a:t>
            </a:r>
            <a:r>
              <a:rPr lang="en-US" altLang="it-IT" dirty="0" err="1">
                <a:solidFill>
                  <a:schemeClr val="bg1"/>
                </a:solidFill>
              </a:rPr>
              <a:t>sperimentale</a:t>
            </a:r>
            <a:endParaRPr lang="en-US" altLang="it-IT" dirty="0">
              <a:solidFill>
                <a:schemeClr val="bg1"/>
              </a:solidFill>
            </a:endParaRPr>
          </a:p>
        </p:txBody>
      </p:sp>
      <p:pic>
        <p:nvPicPr>
          <p:cNvPr id="3" name="Immagine 2"/>
          <p:cNvPicPr>
            <a:picLocks noChangeAspect="1"/>
          </p:cNvPicPr>
          <p:nvPr/>
        </p:nvPicPr>
        <p:blipFill>
          <a:blip r:embed="rId4"/>
          <a:stretch>
            <a:fillRect/>
          </a:stretch>
        </p:blipFill>
        <p:spPr>
          <a:xfrm>
            <a:off x="61398" y="657448"/>
            <a:ext cx="3339027" cy="3339027"/>
          </a:xfrm>
          <a:prstGeom prst="rect">
            <a:avLst/>
          </a:prstGeom>
        </p:spPr>
      </p:pic>
      <p:pic>
        <p:nvPicPr>
          <p:cNvPr id="4" name="Immagine 3"/>
          <p:cNvPicPr>
            <a:picLocks noChangeAspect="1"/>
          </p:cNvPicPr>
          <p:nvPr/>
        </p:nvPicPr>
        <p:blipFill>
          <a:blip r:embed="rId5"/>
          <a:stretch>
            <a:fillRect/>
          </a:stretch>
        </p:blipFill>
        <p:spPr>
          <a:xfrm>
            <a:off x="508413" y="4320816"/>
            <a:ext cx="2495550" cy="215265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asellaDiTesto 3"/>
          <p:cNvSpPr txBox="1">
            <a:spLocks noChangeArrowheads="1"/>
          </p:cNvSpPr>
          <p:nvPr/>
        </p:nvSpPr>
        <p:spPr bwMode="auto">
          <a:xfrm>
            <a:off x="1763713" y="836613"/>
            <a:ext cx="46085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it-IT" altLang="it-IT" b="1" i="1"/>
              <a:t>Sequenza EPI</a:t>
            </a:r>
            <a:endParaRPr lang="it-IT" altLang="it-IT"/>
          </a:p>
          <a:p>
            <a:endParaRPr lang="en-US" altLang="it-IT"/>
          </a:p>
        </p:txBody>
      </p:sp>
      <p:pic>
        <p:nvPicPr>
          <p:cNvPr id="3" name="Immagine 2"/>
          <p:cNvPicPr>
            <a:picLocks noChangeAspect="1"/>
          </p:cNvPicPr>
          <p:nvPr/>
        </p:nvPicPr>
        <p:blipFill>
          <a:blip r:embed="rId3"/>
          <a:stretch>
            <a:fillRect/>
          </a:stretch>
        </p:blipFill>
        <p:spPr>
          <a:xfrm>
            <a:off x="588665" y="1159669"/>
            <a:ext cx="5783560" cy="4017108"/>
          </a:xfrm>
          <a:prstGeom prst="rect">
            <a:avLst/>
          </a:prstGeom>
        </p:spPr>
      </p:pic>
      <p:sp>
        <p:nvSpPr>
          <p:cNvPr id="4" name="CasellaDiTesto 3"/>
          <p:cNvSpPr txBox="1"/>
          <p:nvPr/>
        </p:nvSpPr>
        <p:spPr>
          <a:xfrm>
            <a:off x="6539161" y="1159669"/>
            <a:ext cx="2016224" cy="1754326"/>
          </a:xfrm>
          <a:prstGeom prst="rect">
            <a:avLst/>
          </a:prstGeom>
          <a:noFill/>
        </p:spPr>
        <p:txBody>
          <a:bodyPr wrap="square" rtlCol="0">
            <a:spAutoFit/>
          </a:bodyPr>
          <a:lstStyle/>
          <a:p>
            <a:r>
              <a:rPr lang="it-IT" dirty="0" smtClean="0"/>
              <a:t>Veloce. Con una acquisizione si ottiene tutta l’immagine.</a:t>
            </a:r>
          </a:p>
          <a:p>
            <a:r>
              <a:rPr lang="it-IT" dirty="0" smtClean="0"/>
              <a:t>Pesa il segnale in T2*</a:t>
            </a:r>
            <a:endParaRPr lang="it-IT" dirty="0"/>
          </a:p>
        </p:txBody>
      </p:sp>
      <p:pic>
        <p:nvPicPr>
          <p:cNvPr id="5" name="Immagine 4"/>
          <p:cNvPicPr>
            <a:picLocks noChangeAspect="1"/>
          </p:cNvPicPr>
          <p:nvPr/>
        </p:nvPicPr>
        <p:blipFill>
          <a:blip r:embed="rId4"/>
          <a:stretch>
            <a:fillRect/>
          </a:stretch>
        </p:blipFill>
        <p:spPr>
          <a:xfrm>
            <a:off x="683568" y="5176777"/>
            <a:ext cx="6362700" cy="942975"/>
          </a:xfrm>
          <a:prstGeom prst="rect">
            <a:avLst/>
          </a:prstGeom>
        </p:spPr>
      </p:pic>
      <p:pic>
        <p:nvPicPr>
          <p:cNvPr id="6" name="Immagine 5"/>
          <p:cNvPicPr>
            <a:picLocks noChangeAspect="1"/>
          </p:cNvPicPr>
          <p:nvPr/>
        </p:nvPicPr>
        <p:blipFill>
          <a:blip r:embed="rId5"/>
          <a:stretch>
            <a:fillRect/>
          </a:stretch>
        </p:blipFill>
        <p:spPr>
          <a:xfrm>
            <a:off x="6372225" y="2976502"/>
            <a:ext cx="2343150" cy="2200275"/>
          </a:xfrm>
          <a:prstGeom prst="rect">
            <a:avLst/>
          </a:prstGeom>
        </p:spPr>
      </p:pic>
      <p:sp>
        <p:nvSpPr>
          <p:cNvPr id="7"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8" name="CasellaDiTesto 6"/>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sp>
        <p:nvSpPr>
          <p:cNvPr id="9"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10"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1"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dirty="0" err="1" smtClean="0">
                <a:solidFill>
                  <a:schemeClr val="bg1"/>
                </a:solidFill>
              </a:rPr>
              <a:t>Imaging</a:t>
            </a:r>
            <a:r>
              <a:rPr lang="it-IT" dirty="0" smtClean="0">
                <a:solidFill>
                  <a:schemeClr val="bg1"/>
                </a:solidFill>
              </a:rPr>
              <a:t> veloce</a:t>
            </a:r>
            <a:endParaRPr lang="it-IT" dirty="0">
              <a:solidFill>
                <a:schemeClr val="bg1"/>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im_lpf (12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059" y="2642934"/>
            <a:ext cx="1759458" cy="1759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4" descr="k_lpf (4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8308" y="2666651"/>
            <a:ext cx="1759458" cy="1759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6" descr="im_hpf (12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6060" y="4605958"/>
            <a:ext cx="1759458" cy="1759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8" descr="k_hpf (4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29261" y="4605957"/>
            <a:ext cx="1759458" cy="1759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CasellaDiTesto 7"/>
          <p:cNvSpPr txBox="1">
            <a:spLocks noChangeArrowheads="1"/>
          </p:cNvSpPr>
          <p:nvPr/>
        </p:nvSpPr>
        <p:spPr bwMode="auto">
          <a:xfrm>
            <a:off x="5052020" y="5407026"/>
            <a:ext cx="1871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err="1"/>
              <a:t>Passa</a:t>
            </a:r>
            <a:r>
              <a:rPr lang="en-US" altLang="it-IT" dirty="0"/>
              <a:t> alto</a:t>
            </a:r>
          </a:p>
        </p:txBody>
      </p:sp>
      <p:sp>
        <p:nvSpPr>
          <p:cNvPr id="17415" name="CasellaDiTesto 8"/>
          <p:cNvSpPr txBox="1">
            <a:spLocks noChangeArrowheads="1"/>
          </p:cNvSpPr>
          <p:nvPr/>
        </p:nvSpPr>
        <p:spPr bwMode="auto">
          <a:xfrm>
            <a:off x="5054970" y="3390480"/>
            <a:ext cx="1657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err="1"/>
              <a:t>Passa</a:t>
            </a:r>
            <a:r>
              <a:rPr lang="en-US" altLang="it-IT" dirty="0"/>
              <a:t> basso</a:t>
            </a:r>
          </a:p>
        </p:txBody>
      </p:sp>
      <p:grpSp>
        <p:nvGrpSpPr>
          <p:cNvPr id="17416" name="Gruppo 9"/>
          <p:cNvGrpSpPr>
            <a:grpSpLocks/>
          </p:cNvGrpSpPr>
          <p:nvPr/>
        </p:nvGrpSpPr>
        <p:grpSpPr bwMode="auto">
          <a:xfrm>
            <a:off x="0" y="71438"/>
            <a:ext cx="9144000" cy="6742112"/>
            <a:chOff x="-32" y="71414"/>
            <a:chExt cx="9144032" cy="6741941"/>
          </a:xfrm>
        </p:grpSpPr>
        <p:grpSp>
          <p:nvGrpSpPr>
            <p:cNvPr id="17417" name="Gruppo 3"/>
            <p:cNvGrpSpPr>
              <a:grpSpLocks/>
            </p:cNvGrpSpPr>
            <p:nvPr/>
          </p:nvGrpSpPr>
          <p:grpSpPr bwMode="auto">
            <a:xfrm>
              <a:off x="-32" y="71414"/>
              <a:ext cx="9144032" cy="6741941"/>
              <a:chOff x="-32" y="71414"/>
              <a:chExt cx="9144032" cy="6741941"/>
            </a:xfrm>
          </p:grpSpPr>
          <p:sp>
            <p:nvSpPr>
              <p:cNvPr id="13" name="Rectangle 29"/>
              <p:cNvSpPr/>
              <p:nvPr/>
            </p:nvSpPr>
            <p:spPr>
              <a:xfrm>
                <a:off x="-32" y="71414"/>
                <a:ext cx="1643069" cy="42861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14" name="Rectangle 30"/>
              <p:cNvSpPr/>
              <p:nvPr/>
            </p:nvSpPr>
            <p:spPr>
              <a:xfrm>
                <a:off x="1714474" y="71414"/>
                <a:ext cx="7429526" cy="42861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5" name="Rectangle 36"/>
              <p:cNvSpPr/>
              <p:nvPr/>
            </p:nvSpPr>
            <p:spPr>
              <a:xfrm>
                <a:off x="-32" y="6545075"/>
                <a:ext cx="1643069" cy="26828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6" name="Rectangle 37"/>
              <p:cNvSpPr/>
              <p:nvPr/>
            </p:nvSpPr>
            <p:spPr>
              <a:xfrm>
                <a:off x="1714474" y="6545075"/>
                <a:ext cx="7429526" cy="26828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grpSp>
        <p:sp>
          <p:nvSpPr>
            <p:cNvPr id="17418" name="CasellaDiTesto 11"/>
            <p:cNvSpPr txBox="1">
              <a:spLocks noChangeArrowheads="1"/>
            </p:cNvSpPr>
            <p:nvPr/>
          </p:nvSpPr>
          <p:spPr bwMode="auto">
            <a:xfrm>
              <a:off x="1979712" y="116632"/>
              <a:ext cx="5400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grpSp>
      <p:pic>
        <p:nvPicPr>
          <p:cNvPr id="17" name="Picture 2" descr="imoriginal (11K)"/>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81172" y="553214"/>
            <a:ext cx="1871985" cy="1871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 descr="koriginal (45K)"/>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55104" y="553214"/>
            <a:ext cx="1871985" cy="1871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2070949"/>
            <a:ext cx="5957460" cy="2625849"/>
          </a:xfrm>
          <a:prstGeom prst="rect">
            <a:avLst/>
          </a:prstGeom>
        </p:spPr>
      </p:pic>
      <p:pic>
        <p:nvPicPr>
          <p:cNvPr id="5" name="Picture 4"/>
          <p:cNvPicPr>
            <a:picLocks noChangeAspect="1" noChangeArrowheads="1"/>
          </p:cNvPicPr>
          <p:nvPr/>
        </p:nvPicPr>
        <p:blipFill>
          <a:blip r:embed="rId3" cstate="print"/>
          <a:srcRect/>
          <a:stretch>
            <a:fillRect/>
          </a:stretch>
        </p:blipFill>
        <p:spPr bwMode="auto">
          <a:xfrm>
            <a:off x="2843808" y="4710863"/>
            <a:ext cx="4671433" cy="1820335"/>
          </a:xfrm>
          <a:prstGeom prst="rect">
            <a:avLst/>
          </a:prstGeom>
          <a:noFill/>
          <a:ln w="9525">
            <a:noFill/>
            <a:miter lim="800000"/>
            <a:headEnd/>
            <a:tailEnd/>
          </a:ln>
        </p:spPr>
      </p:pic>
      <p:sp>
        <p:nvSpPr>
          <p:cNvPr id="6"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7"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8"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9"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dirty="0" smtClean="0"/>
              <a:t>Rapporto segnale rumore</a:t>
            </a:r>
            <a:endParaRPr lang="it-IT" dirty="0"/>
          </a:p>
        </p:txBody>
      </p:sp>
      <p:sp>
        <p:nvSpPr>
          <p:cNvPr id="10" name="CasellaDiTesto 11"/>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sp>
        <p:nvSpPr>
          <p:cNvPr id="2" name="CasellaDiTesto 1"/>
          <p:cNvSpPr txBox="1"/>
          <p:nvPr/>
        </p:nvSpPr>
        <p:spPr>
          <a:xfrm>
            <a:off x="323528" y="836712"/>
            <a:ext cx="5957460" cy="738664"/>
          </a:xfrm>
          <a:prstGeom prst="rect">
            <a:avLst/>
          </a:prstGeom>
          <a:noFill/>
        </p:spPr>
        <p:txBody>
          <a:bodyPr wrap="square" rtlCol="0">
            <a:spAutoFit/>
          </a:bodyPr>
          <a:lstStyle/>
          <a:p>
            <a:r>
              <a:rPr lang="it-IT" sz="1400" dirty="0" smtClean="0"/>
              <a:t>Il rapporto </a:t>
            </a:r>
            <a:r>
              <a:rPr lang="it-IT" sz="1400" dirty="0"/>
              <a:t>segnale-rumore (SNR) di un tessuto in un'immagine è il rapporto tra il valor medio del segnale del tessuto e la deviazione standard del rumore nello sfondo dell'immagine</a:t>
            </a:r>
          </a:p>
        </p:txBody>
      </p:sp>
      <p:pic>
        <p:nvPicPr>
          <p:cNvPr id="3" name="Immagine 2"/>
          <p:cNvPicPr>
            <a:picLocks noChangeAspect="1"/>
          </p:cNvPicPr>
          <p:nvPr/>
        </p:nvPicPr>
        <p:blipFill>
          <a:blip r:embed="rId4"/>
          <a:stretch>
            <a:fillRect/>
          </a:stretch>
        </p:blipFill>
        <p:spPr>
          <a:xfrm>
            <a:off x="6140361" y="1095251"/>
            <a:ext cx="2479914" cy="2062937"/>
          </a:xfrm>
          <a:prstGeom prst="rect">
            <a:avLst/>
          </a:prstGeom>
        </p:spPr>
      </p:pic>
    </p:spTree>
    <p:extLst>
      <p:ext uri="{BB962C8B-B14F-4D97-AF65-F5344CB8AC3E}">
        <p14:creationId xmlns:p14="http://schemas.microsoft.com/office/powerpoint/2010/main" val="3579010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1844824"/>
            <a:ext cx="4093641" cy="3933106"/>
          </a:xfrm>
          <a:prstGeom prst="rect">
            <a:avLst/>
          </a:prstGeom>
        </p:spPr>
      </p:pic>
      <p:sp>
        <p:nvSpPr>
          <p:cNvPr id="5" name="Rettangolo 4"/>
          <p:cNvSpPr/>
          <p:nvPr/>
        </p:nvSpPr>
        <p:spPr>
          <a:xfrm>
            <a:off x="5292080" y="836712"/>
            <a:ext cx="3240360" cy="5478423"/>
          </a:xfrm>
          <a:prstGeom prst="rect">
            <a:avLst/>
          </a:prstGeom>
        </p:spPr>
        <p:txBody>
          <a:bodyPr wrap="square">
            <a:spAutoFit/>
          </a:bodyPr>
          <a:lstStyle/>
          <a:p>
            <a:r>
              <a:rPr lang="en-US" sz="1400" b="0" i="0" u="none" strike="noStrike" dirty="0" err="1" smtClean="0">
                <a:solidFill>
                  <a:srgbClr val="000000"/>
                </a:solidFill>
                <a:effectLst/>
                <a:latin typeface="Verdana" panose="020B0604030504040204" pitchFamily="34" charset="0"/>
              </a:rPr>
              <a:t>Cryoprobes</a:t>
            </a:r>
            <a:r>
              <a:rPr lang="en-US" sz="1400" b="0" i="0" u="none" strike="noStrike" dirty="0" smtClean="0">
                <a:solidFill>
                  <a:srgbClr val="000000"/>
                </a:solidFill>
                <a:effectLst/>
                <a:latin typeface="Verdana" panose="020B0604030504040204" pitchFamily="34" charset="0"/>
              </a:rPr>
              <a:t> differ from conventional NMR probes in that the </a:t>
            </a:r>
            <a:r>
              <a:rPr lang="en-US" sz="1400" b="0" i="0" u="sng" dirty="0" err="1" smtClean="0">
                <a:solidFill>
                  <a:srgbClr val="0066CC"/>
                </a:solidFill>
                <a:effectLst/>
                <a:latin typeface="Verdana" panose="020B0604030504040204" pitchFamily="34" charset="0"/>
                <a:hlinkClick r:id="rId3"/>
              </a:rPr>
              <a:t>rf</a:t>
            </a:r>
            <a:r>
              <a:rPr lang="en-US" sz="1400" b="0" i="0" u="sng" dirty="0" smtClean="0">
                <a:solidFill>
                  <a:srgbClr val="0066CC"/>
                </a:solidFill>
                <a:effectLst/>
                <a:latin typeface="Verdana" panose="020B0604030504040204" pitchFamily="34" charset="0"/>
                <a:hlinkClick r:id="rId3"/>
              </a:rPr>
              <a:t> circuits</a:t>
            </a:r>
            <a:r>
              <a:rPr lang="en-US" sz="1400" b="0" i="0" u="none" strike="noStrike" dirty="0" smtClean="0">
                <a:solidFill>
                  <a:srgbClr val="000000"/>
                </a:solidFill>
                <a:effectLst/>
                <a:latin typeface="Verdana" panose="020B0604030504040204" pitchFamily="34" charset="0"/>
              </a:rPr>
              <a:t> and preamplifiers are cooled with cold helium gas while the sample is maintained at ambient temperature.  The benefit of cryogenically cooled electronics compared to room temperature electronics is that the thermal noise in the system is reduced at cryogenic temperatures while the NMR signal remains constant for the sample at ambient temperature.  The signal-to-noise ratio in an NMR spectrum acquired in a </a:t>
            </a:r>
            <a:r>
              <a:rPr lang="en-US" sz="1400" b="0" i="0" u="none" strike="noStrike" dirty="0" err="1" smtClean="0">
                <a:solidFill>
                  <a:srgbClr val="000000"/>
                </a:solidFill>
                <a:effectLst/>
                <a:latin typeface="Verdana" panose="020B0604030504040204" pitchFamily="34" charset="0"/>
              </a:rPr>
              <a:t>cryoprobe</a:t>
            </a:r>
            <a:r>
              <a:rPr lang="en-US" sz="1400" b="0" i="0" u="none" strike="noStrike" dirty="0" smtClean="0">
                <a:solidFill>
                  <a:srgbClr val="000000"/>
                </a:solidFill>
                <a:effectLst/>
                <a:latin typeface="Verdana" panose="020B0604030504040204" pitchFamily="34" charset="0"/>
              </a:rPr>
              <a:t> is therefore increased dramatically compared to a conventional probe, typically by a factor of 4.  This allows for data collection times on the order of 16 times shorter than those using conventional probes as well as lower detection limits.</a:t>
            </a:r>
            <a:endParaRPr lang="it-IT" sz="1400" dirty="0"/>
          </a:p>
        </p:txBody>
      </p:sp>
      <p:sp>
        <p:nvSpPr>
          <p:cNvPr id="6"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7"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8"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9"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0" name="CasellaDiTesto 11"/>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spTree>
    <p:extLst>
      <p:ext uri="{BB962C8B-B14F-4D97-AF65-F5344CB8AC3E}">
        <p14:creationId xmlns:p14="http://schemas.microsoft.com/office/powerpoint/2010/main" val="37393325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24" y="1268760"/>
            <a:ext cx="6084168" cy="4563126"/>
          </a:xfrm>
          <a:prstGeom prst="rect">
            <a:avLst/>
          </a:prstGeom>
        </p:spPr>
      </p:pic>
      <p:sp>
        <p:nvSpPr>
          <p:cNvPr id="3"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5"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6"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7"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8" name="CasellaDiTesto 11"/>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spTree>
    <p:extLst>
      <p:ext uri="{BB962C8B-B14F-4D97-AF65-F5344CB8AC3E}">
        <p14:creationId xmlns:p14="http://schemas.microsoft.com/office/powerpoint/2010/main" val="23818150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2627784" y="836712"/>
            <a:ext cx="3420380" cy="360040"/>
          </a:xfrm>
          <a:prstGeom prst="rect">
            <a:avLst/>
          </a:prstGeom>
        </p:spPr>
      </p:pic>
      <p:pic>
        <p:nvPicPr>
          <p:cNvPr id="5" name="Immagine 4"/>
          <p:cNvPicPr>
            <a:picLocks noChangeAspect="1"/>
          </p:cNvPicPr>
          <p:nvPr/>
        </p:nvPicPr>
        <p:blipFill>
          <a:blip r:embed="rId3"/>
          <a:stretch>
            <a:fillRect/>
          </a:stretch>
        </p:blipFill>
        <p:spPr>
          <a:xfrm>
            <a:off x="467544" y="1484784"/>
            <a:ext cx="8198550" cy="4434235"/>
          </a:xfrm>
          <a:prstGeom prst="rect">
            <a:avLst/>
          </a:prstGeom>
        </p:spPr>
      </p:pic>
      <p:sp>
        <p:nvSpPr>
          <p:cNvPr id="6"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7"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8"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9"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0" name="CasellaDiTesto 11"/>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spTree>
    <p:extLst>
      <p:ext uri="{BB962C8B-B14F-4D97-AF65-F5344CB8AC3E}">
        <p14:creationId xmlns:p14="http://schemas.microsoft.com/office/powerpoint/2010/main" val="14124946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2040" y="1158627"/>
            <a:ext cx="3834426" cy="3067541"/>
          </a:xfrm>
          <a:prstGeom prst="rect">
            <a:avLst/>
          </a:prstGeo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201" y="1254368"/>
            <a:ext cx="3810000" cy="2971800"/>
          </a:xfrm>
          <a:prstGeom prst="rect">
            <a:avLst/>
          </a:prstGeom>
        </p:spPr>
      </p:pic>
      <p:sp>
        <p:nvSpPr>
          <p:cNvPr id="6" name="CasellaDiTesto 5"/>
          <p:cNvSpPr txBox="1"/>
          <p:nvPr/>
        </p:nvSpPr>
        <p:spPr>
          <a:xfrm>
            <a:off x="1835696" y="4995122"/>
            <a:ext cx="2304256" cy="523220"/>
          </a:xfrm>
          <a:prstGeom prst="rect">
            <a:avLst/>
          </a:prstGeom>
          <a:noFill/>
        </p:spPr>
        <p:txBody>
          <a:bodyPr wrap="square" rtlCol="0">
            <a:spAutoFit/>
          </a:bodyPr>
          <a:lstStyle/>
          <a:p>
            <a:r>
              <a:rPr lang="it-IT" sz="2800" dirty="0" smtClean="0"/>
              <a:t>S/N </a:t>
            </a:r>
            <a:r>
              <a:rPr lang="it-IT" sz="2800" dirty="0" smtClean="0">
                <a:sym typeface="Symbol" panose="05050102010706020507" pitchFamily="18" charset="2"/>
              </a:rPr>
              <a:t>(N)</a:t>
            </a:r>
            <a:r>
              <a:rPr lang="it-IT" sz="2800" baseline="30000" dirty="0" smtClean="0">
                <a:sym typeface="Symbol" panose="05050102010706020507" pitchFamily="18" charset="2"/>
              </a:rPr>
              <a:t>1/2</a:t>
            </a:r>
            <a:endParaRPr lang="it-IT" sz="2800" dirty="0"/>
          </a:p>
        </p:txBody>
      </p:sp>
      <p:sp>
        <p:nvSpPr>
          <p:cNvPr id="7" name="CasellaDiTesto 6"/>
          <p:cNvSpPr txBox="1"/>
          <p:nvPr/>
        </p:nvSpPr>
        <p:spPr>
          <a:xfrm>
            <a:off x="821531" y="5784946"/>
            <a:ext cx="4968552" cy="369332"/>
          </a:xfrm>
          <a:prstGeom prst="rect">
            <a:avLst/>
          </a:prstGeom>
          <a:noFill/>
        </p:spPr>
        <p:txBody>
          <a:bodyPr wrap="square" rtlCol="0">
            <a:spAutoFit/>
          </a:bodyPr>
          <a:lstStyle/>
          <a:p>
            <a:r>
              <a:rPr lang="it-IT" dirty="0" smtClean="0"/>
              <a:t>!    TR&gt; (3-5) T</a:t>
            </a:r>
            <a:r>
              <a:rPr lang="it-IT" sz="1200" dirty="0" smtClean="0"/>
              <a:t>1   </a:t>
            </a:r>
            <a:r>
              <a:rPr lang="it-IT" dirty="0" smtClean="0"/>
              <a:t>per mediare segnali identici </a:t>
            </a:r>
            <a:r>
              <a:rPr lang="it-IT" sz="1200" dirty="0" smtClean="0"/>
              <a:t>  </a:t>
            </a:r>
            <a:endParaRPr lang="it-IT" sz="1200" dirty="0"/>
          </a:p>
        </p:txBody>
      </p:sp>
      <p:sp>
        <p:nvSpPr>
          <p:cNvPr id="8"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9"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0"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1"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2" name="CasellaDiTesto 11"/>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spTree>
    <p:extLst>
      <p:ext uri="{BB962C8B-B14F-4D97-AF65-F5344CB8AC3E}">
        <p14:creationId xmlns:p14="http://schemas.microsoft.com/office/powerpoint/2010/main" val="9072870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539552" y="1196752"/>
            <a:ext cx="8136904" cy="369332"/>
          </a:xfrm>
          <a:prstGeom prst="rect">
            <a:avLst/>
          </a:prstGeom>
          <a:noFill/>
        </p:spPr>
        <p:txBody>
          <a:bodyPr wrap="square" rtlCol="0">
            <a:spAutoFit/>
          </a:bodyPr>
          <a:lstStyle/>
          <a:p>
            <a:r>
              <a:rPr lang="it-IT" dirty="0" smtClean="0"/>
              <a:t>La risoluzione dello spettro è legata all’intensità del campo magnetico statico</a:t>
            </a:r>
            <a:endParaRPr lang="it-IT" dirty="0"/>
          </a:p>
        </p:txBody>
      </p:sp>
      <p:sp>
        <p:nvSpPr>
          <p:cNvPr id="6" name="CasellaDiTesto 5"/>
          <p:cNvSpPr txBox="1"/>
          <p:nvPr/>
        </p:nvSpPr>
        <p:spPr>
          <a:xfrm>
            <a:off x="251520" y="2132856"/>
            <a:ext cx="8568952" cy="369332"/>
          </a:xfrm>
          <a:prstGeom prst="rect">
            <a:avLst/>
          </a:prstGeom>
          <a:noFill/>
        </p:spPr>
        <p:txBody>
          <a:bodyPr wrap="square" rtlCol="0">
            <a:spAutoFit/>
          </a:bodyPr>
          <a:lstStyle/>
          <a:p>
            <a:r>
              <a:rPr lang="it-IT" dirty="0" smtClean="0"/>
              <a:t>La risoluzione dell’immagine è legata all’intensità dei gradienti di campo magnetico </a:t>
            </a:r>
            <a:endParaRPr lang="it-IT" dirty="0"/>
          </a:p>
        </p:txBody>
      </p:sp>
      <p:sp>
        <p:nvSpPr>
          <p:cNvPr id="12" name="Ovale 11"/>
          <p:cNvSpPr/>
          <p:nvPr/>
        </p:nvSpPr>
        <p:spPr>
          <a:xfrm>
            <a:off x="4355976" y="5157192"/>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Ovale 12"/>
          <p:cNvSpPr/>
          <p:nvPr/>
        </p:nvSpPr>
        <p:spPr>
          <a:xfrm>
            <a:off x="5162116" y="5157192"/>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Ovale 13"/>
          <p:cNvSpPr/>
          <p:nvPr/>
        </p:nvSpPr>
        <p:spPr>
          <a:xfrm>
            <a:off x="4793692" y="5551472"/>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Ovale 14"/>
          <p:cNvSpPr/>
          <p:nvPr/>
        </p:nvSpPr>
        <p:spPr>
          <a:xfrm>
            <a:off x="4355976" y="4457671"/>
            <a:ext cx="125691" cy="1363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Ovale 15"/>
          <p:cNvSpPr/>
          <p:nvPr/>
        </p:nvSpPr>
        <p:spPr>
          <a:xfrm>
            <a:off x="4508376" y="4610071"/>
            <a:ext cx="125691" cy="1363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Ovale 16"/>
          <p:cNvSpPr/>
          <p:nvPr/>
        </p:nvSpPr>
        <p:spPr>
          <a:xfrm>
            <a:off x="4793692" y="4843764"/>
            <a:ext cx="125691" cy="1363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Ovale 17"/>
          <p:cNvSpPr/>
          <p:nvPr/>
        </p:nvSpPr>
        <p:spPr>
          <a:xfrm>
            <a:off x="4946092" y="4996164"/>
            <a:ext cx="125691" cy="1363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Ovale 18"/>
          <p:cNvSpPr/>
          <p:nvPr/>
        </p:nvSpPr>
        <p:spPr>
          <a:xfrm>
            <a:off x="3995936" y="4817609"/>
            <a:ext cx="125691" cy="1363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Ovale 19"/>
          <p:cNvSpPr/>
          <p:nvPr/>
        </p:nvSpPr>
        <p:spPr>
          <a:xfrm>
            <a:off x="4148336" y="4970009"/>
            <a:ext cx="125691" cy="1363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Ovale 20"/>
          <p:cNvSpPr/>
          <p:nvPr/>
        </p:nvSpPr>
        <p:spPr>
          <a:xfrm>
            <a:off x="4148336" y="4793201"/>
            <a:ext cx="125691" cy="1363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3" name="Picture 4" descr="Fig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30877" y="3106758"/>
            <a:ext cx="2521235" cy="260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uppo 4"/>
          <p:cNvGrpSpPr/>
          <p:nvPr/>
        </p:nvGrpSpPr>
        <p:grpSpPr>
          <a:xfrm>
            <a:off x="606140" y="2784759"/>
            <a:ext cx="4916016" cy="3482178"/>
            <a:chOff x="606140" y="2784759"/>
            <a:chExt cx="4916016" cy="3482178"/>
          </a:xfrm>
        </p:grpSpPr>
        <p:grpSp>
          <p:nvGrpSpPr>
            <p:cNvPr id="2" name="Gruppo 1"/>
            <p:cNvGrpSpPr/>
            <p:nvPr/>
          </p:nvGrpSpPr>
          <p:grpSpPr>
            <a:xfrm>
              <a:off x="606140" y="2784759"/>
              <a:ext cx="4916016" cy="3482178"/>
              <a:chOff x="1763688" y="2852936"/>
              <a:chExt cx="4916016" cy="3482178"/>
            </a:xfrm>
          </p:grpSpPr>
          <p:pic>
            <p:nvPicPr>
              <p:cNvPr id="7" name="Immagine 6"/>
              <p:cNvPicPr>
                <a:picLocks noChangeAspect="1"/>
              </p:cNvPicPr>
              <p:nvPr/>
            </p:nvPicPr>
            <p:blipFill>
              <a:blip r:embed="rId3"/>
              <a:stretch>
                <a:fillRect/>
              </a:stretch>
            </p:blipFill>
            <p:spPr>
              <a:xfrm>
                <a:off x="1763688" y="2852936"/>
                <a:ext cx="4916016" cy="3482178"/>
              </a:xfrm>
              <a:prstGeom prst="rect">
                <a:avLst/>
              </a:prstGeom>
            </p:spPr>
          </p:pic>
          <p:sp>
            <p:nvSpPr>
              <p:cNvPr id="22" name="CasellaDiTesto 21"/>
              <p:cNvSpPr txBox="1"/>
              <p:nvPr/>
            </p:nvSpPr>
            <p:spPr>
              <a:xfrm>
                <a:off x="1927504" y="4196061"/>
                <a:ext cx="1497788" cy="523220"/>
              </a:xfrm>
              <a:prstGeom prst="rect">
                <a:avLst/>
              </a:prstGeom>
              <a:noFill/>
            </p:spPr>
            <p:txBody>
              <a:bodyPr wrap="square" rtlCol="0">
                <a:spAutoFit/>
              </a:bodyPr>
              <a:lstStyle/>
              <a:p>
                <a:r>
                  <a:rPr lang="it-IT" sz="1400" b="1" dirty="0" err="1" smtClean="0"/>
                  <a:t>Partial</a:t>
                </a:r>
                <a:r>
                  <a:rPr lang="it-IT" sz="1400" b="1" dirty="0" smtClean="0"/>
                  <a:t> volume </a:t>
                </a:r>
                <a:r>
                  <a:rPr lang="it-IT" sz="1400" b="1" dirty="0" err="1" smtClean="0"/>
                  <a:t>averaging</a:t>
                </a:r>
                <a:r>
                  <a:rPr lang="it-IT" sz="1400" b="1" dirty="0" smtClean="0"/>
                  <a:t> PVA</a:t>
                </a:r>
                <a:endParaRPr lang="it-IT" sz="1400" b="1" dirty="0"/>
              </a:p>
            </p:txBody>
          </p:sp>
          <p:sp>
            <p:nvSpPr>
              <p:cNvPr id="24" name="CasellaDiTesto 23"/>
              <p:cNvSpPr txBox="1"/>
              <p:nvPr/>
            </p:nvSpPr>
            <p:spPr>
              <a:xfrm>
                <a:off x="1945978" y="4929555"/>
                <a:ext cx="1256512" cy="523220"/>
              </a:xfrm>
              <a:prstGeom prst="rect">
                <a:avLst/>
              </a:prstGeom>
              <a:noFill/>
            </p:spPr>
            <p:txBody>
              <a:bodyPr wrap="square" rtlCol="0">
                <a:spAutoFit/>
              </a:bodyPr>
              <a:lstStyle/>
              <a:p>
                <a:r>
                  <a:rPr lang="it-IT" sz="1400" b="1" dirty="0" smtClean="0"/>
                  <a:t>Field of </a:t>
                </a:r>
                <a:r>
                  <a:rPr lang="it-IT" sz="1400" b="1" dirty="0" err="1" smtClean="0"/>
                  <a:t>view</a:t>
                </a:r>
                <a:r>
                  <a:rPr lang="it-IT" sz="1400" b="1" dirty="0" smtClean="0"/>
                  <a:t> FOV</a:t>
                </a:r>
                <a:endParaRPr lang="it-IT" sz="1400" b="1" dirty="0"/>
              </a:p>
            </p:txBody>
          </p:sp>
          <p:sp>
            <p:nvSpPr>
              <p:cNvPr id="25" name="CasellaDiTesto 24"/>
              <p:cNvSpPr txBox="1"/>
              <p:nvPr/>
            </p:nvSpPr>
            <p:spPr>
              <a:xfrm>
                <a:off x="1927504" y="5517232"/>
                <a:ext cx="1132328" cy="369332"/>
              </a:xfrm>
              <a:prstGeom prst="rect">
                <a:avLst/>
              </a:prstGeom>
              <a:noFill/>
            </p:spPr>
            <p:txBody>
              <a:bodyPr wrap="square" rtlCol="0">
                <a:spAutoFit/>
              </a:bodyPr>
              <a:lstStyle/>
              <a:p>
                <a:r>
                  <a:rPr lang="it-IT" b="1" dirty="0" smtClean="0"/>
                  <a:t>Matrix</a:t>
                </a:r>
                <a:endParaRPr lang="it-IT" b="1" dirty="0"/>
              </a:p>
            </p:txBody>
          </p:sp>
        </p:grpSp>
        <p:sp>
          <p:nvSpPr>
            <p:cNvPr id="3" name="Ovale 2"/>
            <p:cNvSpPr/>
            <p:nvPr/>
          </p:nvSpPr>
          <p:spPr>
            <a:xfrm>
              <a:off x="3203848" y="5106363"/>
              <a:ext cx="360040" cy="342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Ovale 25"/>
            <p:cNvSpPr/>
            <p:nvPr/>
          </p:nvSpPr>
          <p:spPr>
            <a:xfrm>
              <a:off x="3611556" y="5485104"/>
              <a:ext cx="360040" cy="342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Ovale 26"/>
            <p:cNvSpPr/>
            <p:nvPr/>
          </p:nvSpPr>
          <p:spPr>
            <a:xfrm>
              <a:off x="3988348" y="5096412"/>
              <a:ext cx="360040" cy="342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Ovale 27"/>
            <p:cNvSpPr/>
            <p:nvPr/>
          </p:nvSpPr>
          <p:spPr>
            <a:xfrm>
              <a:off x="3393162" y="4861378"/>
              <a:ext cx="162315" cy="1713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Ovale 28"/>
            <p:cNvSpPr/>
            <p:nvPr/>
          </p:nvSpPr>
          <p:spPr>
            <a:xfrm>
              <a:off x="3192624" y="4731936"/>
              <a:ext cx="162315" cy="1713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Ovale 29"/>
            <p:cNvSpPr/>
            <p:nvPr/>
          </p:nvSpPr>
          <p:spPr>
            <a:xfrm>
              <a:off x="3629261" y="4303821"/>
              <a:ext cx="162315" cy="1713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Ovale 30"/>
            <p:cNvSpPr/>
            <p:nvPr/>
          </p:nvSpPr>
          <p:spPr>
            <a:xfrm>
              <a:off x="3791576" y="4411077"/>
              <a:ext cx="162315" cy="1713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Ovale 31"/>
            <p:cNvSpPr/>
            <p:nvPr/>
          </p:nvSpPr>
          <p:spPr>
            <a:xfrm>
              <a:off x="3603715" y="4496750"/>
              <a:ext cx="162315" cy="1713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34"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35"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6"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7"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dirty="0" smtClean="0"/>
              <a:t>Risoluzione spaziale</a:t>
            </a:r>
            <a:endParaRPr lang="it-IT" dirty="0"/>
          </a:p>
        </p:txBody>
      </p:sp>
      <p:sp>
        <p:nvSpPr>
          <p:cNvPr id="38" name="CasellaDiTesto 37"/>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spTree>
    <p:extLst>
      <p:ext uri="{BB962C8B-B14F-4D97-AF65-F5344CB8AC3E}">
        <p14:creationId xmlns:p14="http://schemas.microsoft.com/office/powerpoint/2010/main" val="319446168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5"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6"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7"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8" name="CasellaDiTesto 7"/>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pic>
        <p:nvPicPr>
          <p:cNvPr id="9" name="Immagine 8"/>
          <p:cNvPicPr>
            <a:picLocks noChangeAspect="1"/>
          </p:cNvPicPr>
          <p:nvPr/>
        </p:nvPicPr>
        <p:blipFill>
          <a:blip r:embed="rId2"/>
          <a:stretch>
            <a:fillRect/>
          </a:stretch>
        </p:blipFill>
        <p:spPr>
          <a:xfrm>
            <a:off x="4708567" y="4621618"/>
            <a:ext cx="4191000" cy="1743075"/>
          </a:xfrm>
          <a:prstGeom prst="rect">
            <a:avLst/>
          </a:prstGeom>
        </p:spPr>
      </p:pic>
      <p:pic>
        <p:nvPicPr>
          <p:cNvPr id="10" name="Immagine 9"/>
          <p:cNvPicPr>
            <a:picLocks noChangeAspect="1"/>
          </p:cNvPicPr>
          <p:nvPr/>
        </p:nvPicPr>
        <p:blipFill>
          <a:blip r:embed="rId3"/>
          <a:stretch>
            <a:fillRect/>
          </a:stretch>
        </p:blipFill>
        <p:spPr>
          <a:xfrm>
            <a:off x="395536" y="884440"/>
            <a:ext cx="5314950" cy="3352800"/>
          </a:xfrm>
          <a:prstGeom prst="rect">
            <a:avLst/>
          </a:prstGeom>
        </p:spPr>
      </p:pic>
    </p:spTree>
    <p:extLst>
      <p:ext uri="{BB962C8B-B14F-4D97-AF65-F5344CB8AC3E}">
        <p14:creationId xmlns:p14="http://schemas.microsoft.com/office/powerpoint/2010/main" val="8785344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a:xfrm>
            <a:off x="539552" y="1330922"/>
            <a:ext cx="7715200" cy="796950"/>
          </a:xfrm>
          <a:noFill/>
        </p:spPr>
        <p:txBody>
          <a:bodyPr lIns="90488" tIns="44450" rIns="90488" bIns="44450" anchor="b"/>
          <a:lstStyle/>
          <a:p>
            <a:r>
              <a:rPr lang="en-GB" dirty="0" smtClean="0"/>
              <a:t>MR Imaging</a:t>
            </a:r>
            <a:br>
              <a:rPr lang="en-GB" dirty="0" smtClean="0"/>
            </a:br>
            <a:r>
              <a:rPr lang="en-GB" dirty="0" smtClean="0"/>
              <a:t>Spatial encoding</a:t>
            </a:r>
          </a:p>
        </p:txBody>
      </p:sp>
      <p:sp>
        <p:nvSpPr>
          <p:cNvPr id="2121731" name="Rectangle 3"/>
          <p:cNvSpPr>
            <a:spLocks noGrp="1" noChangeArrowheads="1"/>
          </p:cNvSpPr>
          <p:nvPr>
            <p:ph type="body" idx="1"/>
          </p:nvPr>
        </p:nvSpPr>
        <p:spPr>
          <a:xfrm>
            <a:off x="1619672" y="3220308"/>
            <a:ext cx="6408712" cy="1951038"/>
          </a:xfrm>
          <a:noFill/>
        </p:spPr>
        <p:txBody>
          <a:bodyPr lIns="90488" tIns="44450" rIns="90488" bIns="44450"/>
          <a:lstStyle/>
          <a:p>
            <a:r>
              <a:rPr lang="en-GB" dirty="0" smtClean="0"/>
              <a:t>1e dimension: </a:t>
            </a:r>
            <a:r>
              <a:rPr lang="en-GB" dirty="0" smtClean="0">
                <a:solidFill>
                  <a:srgbClr val="FAFD00"/>
                </a:solidFill>
              </a:rPr>
              <a:t>selective excitation</a:t>
            </a:r>
            <a:endParaRPr lang="en-GB" dirty="0" smtClean="0"/>
          </a:p>
          <a:p>
            <a:r>
              <a:rPr lang="en-GB" dirty="0" smtClean="0"/>
              <a:t>2e dimension: </a:t>
            </a:r>
            <a:r>
              <a:rPr lang="en-GB" dirty="0" smtClean="0">
                <a:solidFill>
                  <a:srgbClr val="FAFD00"/>
                </a:solidFill>
              </a:rPr>
              <a:t>phase encoding</a:t>
            </a:r>
          </a:p>
          <a:p>
            <a:r>
              <a:rPr lang="en-GB" dirty="0" smtClean="0"/>
              <a:t>3e dimension: </a:t>
            </a:r>
            <a:r>
              <a:rPr lang="en-GB" dirty="0" smtClean="0">
                <a:solidFill>
                  <a:srgbClr val="FAFD00"/>
                </a:solidFill>
              </a:rPr>
              <a:t>frequency encoding</a:t>
            </a:r>
            <a:endParaRPr lang="en-GB" dirty="0" smtClean="0"/>
          </a:p>
        </p:txBody>
      </p:sp>
      <p:sp>
        <p:nvSpPr>
          <p:cNvPr id="192516" name="Rectangle 4"/>
          <p:cNvSpPr>
            <a:spLocks noChangeArrowheads="1"/>
          </p:cNvSpPr>
          <p:nvPr/>
        </p:nvSpPr>
        <p:spPr bwMode="auto">
          <a:xfrm>
            <a:off x="1909763" y="2139950"/>
            <a:ext cx="4471987" cy="892175"/>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2200" b="0"/>
              <a:t>Spatial encoding is achieved by </a:t>
            </a:r>
          </a:p>
          <a:p>
            <a:pPr marL="279400" indent="-279400" defTabSz="766763">
              <a:lnSpc>
                <a:spcPct val="120000"/>
              </a:lnSpc>
              <a:buClr>
                <a:schemeClr val="accent1"/>
              </a:buClr>
              <a:tabLst>
                <a:tab pos="2381250" algn="l"/>
              </a:tabLst>
            </a:pPr>
            <a:r>
              <a:rPr lang="en-GB" sz="2200" b="0"/>
              <a:t>applying gradients in 3 dimensions</a:t>
            </a:r>
          </a:p>
        </p:txBody>
      </p:sp>
      <p:sp>
        <p:nvSpPr>
          <p:cNvPr id="5"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6"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7"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8"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9" name="CasellaDiTesto 8"/>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spTree>
    <p:extLst>
      <p:ext uri="{BB962C8B-B14F-4D97-AF65-F5344CB8AC3E}">
        <p14:creationId xmlns:p14="http://schemas.microsoft.com/office/powerpoint/2010/main" val="11341270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21731">
                                            <p:txEl>
                                              <p:pRg st="0" end="0"/>
                                            </p:txEl>
                                          </p:spTgt>
                                        </p:tgtEl>
                                        <p:attrNameLst>
                                          <p:attrName>style.visibility</p:attrName>
                                        </p:attrNameLst>
                                      </p:cBhvr>
                                      <p:to>
                                        <p:strVal val="visible"/>
                                      </p:to>
                                    </p:set>
                                    <p:animEffect transition="in" filter="dissolve">
                                      <p:cBhvr>
                                        <p:cTn id="7" dur="500"/>
                                        <p:tgtEl>
                                          <p:spTgt spid="21217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21731">
                                            <p:txEl>
                                              <p:pRg st="1" end="1"/>
                                            </p:txEl>
                                          </p:spTgt>
                                        </p:tgtEl>
                                        <p:attrNameLst>
                                          <p:attrName>style.visibility</p:attrName>
                                        </p:attrNameLst>
                                      </p:cBhvr>
                                      <p:to>
                                        <p:strVal val="visible"/>
                                      </p:to>
                                    </p:set>
                                    <p:animEffect transition="in" filter="dissolve">
                                      <p:cBhvr>
                                        <p:cTn id="12" dur="500"/>
                                        <p:tgtEl>
                                          <p:spTgt spid="21217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121731">
                                            <p:txEl>
                                              <p:pRg st="2" end="2"/>
                                            </p:txEl>
                                          </p:spTgt>
                                        </p:tgtEl>
                                        <p:attrNameLst>
                                          <p:attrName>style.visibility</p:attrName>
                                        </p:attrNameLst>
                                      </p:cBhvr>
                                      <p:to>
                                        <p:strVal val="visible"/>
                                      </p:to>
                                    </p:set>
                                    <p:animEffect transition="in" filter="dissolve">
                                      <p:cBhvr>
                                        <p:cTn id="17" dur="500"/>
                                        <p:tgtEl>
                                          <p:spTgt spid="21217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1731"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2" name="Gruppo 3"/>
          <p:cNvGrpSpPr>
            <a:grpSpLocks/>
          </p:cNvGrpSpPr>
          <p:nvPr/>
        </p:nvGrpSpPr>
        <p:grpSpPr bwMode="auto">
          <a:xfrm>
            <a:off x="0" y="71438"/>
            <a:ext cx="9144000" cy="6742112"/>
            <a:chOff x="-32" y="71414"/>
            <a:chExt cx="9144032" cy="6741941"/>
          </a:xfrm>
        </p:grpSpPr>
        <p:sp>
          <p:nvSpPr>
            <p:cNvPr id="5" name="Rectangle 29"/>
            <p:cNvSpPr/>
            <p:nvPr/>
          </p:nvSpPr>
          <p:spPr>
            <a:xfrm>
              <a:off x="-32" y="71414"/>
              <a:ext cx="1643069" cy="42861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6" name="Rectangle 30"/>
            <p:cNvSpPr/>
            <p:nvPr/>
          </p:nvSpPr>
          <p:spPr>
            <a:xfrm>
              <a:off x="1714474" y="71414"/>
              <a:ext cx="7429526" cy="42861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7" name="Rectangle 36"/>
            <p:cNvSpPr/>
            <p:nvPr/>
          </p:nvSpPr>
          <p:spPr>
            <a:xfrm>
              <a:off x="-32" y="6545075"/>
              <a:ext cx="1643069" cy="26828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8" name="Rectangle 37"/>
            <p:cNvSpPr/>
            <p:nvPr/>
          </p:nvSpPr>
          <p:spPr>
            <a:xfrm>
              <a:off x="1714474" y="6545075"/>
              <a:ext cx="7429526" cy="26828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grpSp>
      <p:sp>
        <p:nvSpPr>
          <p:cNvPr id="7171" name="CasellaDiTesto 8"/>
          <p:cNvSpPr txBox="1">
            <a:spLocks noChangeArrowheads="1"/>
          </p:cNvSpPr>
          <p:nvPr/>
        </p:nvSpPr>
        <p:spPr bwMode="auto">
          <a:xfrm>
            <a:off x="1116012" y="1052512"/>
            <a:ext cx="7128395" cy="461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it-IT" altLang="it-IT" sz="1400" dirty="0" smtClean="0"/>
              <a:t>Relazione fondamentale dell’NMR:</a:t>
            </a:r>
          </a:p>
          <a:p>
            <a:endParaRPr lang="it-IT" altLang="it-IT" sz="1400" dirty="0" smtClean="0"/>
          </a:p>
          <a:p>
            <a:r>
              <a:rPr lang="it-IT" altLang="it-IT" sz="1400" dirty="0"/>
              <a:t> </a:t>
            </a:r>
          </a:p>
          <a:p>
            <a:r>
              <a:rPr lang="it-IT" altLang="it-IT" sz="1400" dirty="0">
                <a:sym typeface="Symbol" panose="05050102010706020507" pitchFamily="18" charset="2"/>
              </a:rPr>
              <a:t>			</a:t>
            </a:r>
            <a:r>
              <a:rPr lang="it-IT" altLang="it-IT" sz="1400" baseline="-25000" dirty="0"/>
              <a:t>0 </a:t>
            </a:r>
            <a:r>
              <a:rPr lang="it-IT" altLang="it-IT" sz="1400" dirty="0"/>
              <a:t>= </a:t>
            </a:r>
            <a:r>
              <a:rPr lang="it-IT" altLang="it-IT" sz="1400" dirty="0">
                <a:sym typeface="Symbol" panose="05050102010706020507" pitchFamily="18" charset="2"/>
              </a:rPr>
              <a:t></a:t>
            </a:r>
            <a:r>
              <a:rPr lang="it-IT" altLang="it-IT" sz="1400" dirty="0"/>
              <a:t> H</a:t>
            </a:r>
            <a:r>
              <a:rPr lang="it-IT" altLang="it-IT" sz="1400" baseline="-25000" dirty="0"/>
              <a:t>0</a:t>
            </a:r>
            <a:r>
              <a:rPr lang="it-IT" altLang="it-IT" sz="1400" dirty="0"/>
              <a:t>.</a:t>
            </a:r>
          </a:p>
          <a:p>
            <a:r>
              <a:rPr lang="it-IT" altLang="it-IT" sz="1400" baseline="-25000" dirty="0"/>
              <a:t> </a:t>
            </a:r>
            <a:endParaRPr lang="it-IT" altLang="it-IT" sz="1400" dirty="0"/>
          </a:p>
          <a:p>
            <a:endParaRPr lang="it-IT" altLang="it-IT" sz="1400" dirty="0" smtClean="0"/>
          </a:p>
          <a:p>
            <a:r>
              <a:rPr lang="it-IT" altLang="it-IT" sz="1400" dirty="0" smtClean="0"/>
              <a:t>In </a:t>
            </a:r>
            <a:r>
              <a:rPr lang="it-IT" altLang="it-IT" sz="1400" dirty="0"/>
              <a:t>questo caso, lo spettro che fornisce l’intensità del segnale in funzione della frequenza non permette di distinguere il contributo di spin che appartengono ad un certo volume piuttosto che ad un altro. Per discriminare spazialmente questi contributi bisogna sovrapporre un gradiente di campo magnetico, </a:t>
            </a:r>
            <a:r>
              <a:rPr lang="it-IT" altLang="it-IT" sz="1400" b="1" dirty="0"/>
              <a:t>G</a:t>
            </a:r>
            <a:r>
              <a:rPr lang="it-IT" altLang="it-IT" sz="1400" dirty="0"/>
              <a:t>, al campo statico </a:t>
            </a:r>
            <a:r>
              <a:rPr lang="it-IT" altLang="it-IT" sz="1400" b="1" dirty="0"/>
              <a:t>H</a:t>
            </a:r>
            <a:r>
              <a:rPr lang="it-IT" altLang="it-IT" sz="1400" baseline="-25000" dirty="0"/>
              <a:t>0</a:t>
            </a:r>
            <a:r>
              <a:rPr lang="it-IT" altLang="it-IT" sz="1400" dirty="0"/>
              <a:t>. Tale gradiente introduce una dipendenza spaziale nel campo magnetico totale, che si ripercuote sulla frequenza di risonanza degli spin</a:t>
            </a:r>
            <a:r>
              <a:rPr lang="it-IT" altLang="it-IT" sz="1400" dirty="0" smtClean="0"/>
              <a:t>:</a:t>
            </a:r>
          </a:p>
          <a:p>
            <a:endParaRPr lang="it-IT" altLang="it-IT" sz="1400" dirty="0" smtClean="0"/>
          </a:p>
          <a:p>
            <a:endParaRPr lang="it-IT" altLang="it-IT" sz="1400" dirty="0"/>
          </a:p>
          <a:p>
            <a:r>
              <a:rPr lang="it-IT" altLang="it-IT" sz="1400" dirty="0"/>
              <a:t> </a:t>
            </a:r>
          </a:p>
          <a:p>
            <a:r>
              <a:rPr lang="it-IT" altLang="it-IT" sz="1400" dirty="0">
                <a:sym typeface="Symbol" panose="05050102010706020507" pitchFamily="18" charset="2"/>
              </a:rPr>
              <a:t>			</a:t>
            </a:r>
            <a:r>
              <a:rPr lang="en-GB" altLang="it-IT" sz="1400" dirty="0"/>
              <a:t>(</a:t>
            </a:r>
            <a:r>
              <a:rPr lang="en-GB" altLang="it-IT" sz="1400" b="1" dirty="0"/>
              <a:t>r</a:t>
            </a:r>
            <a:r>
              <a:rPr lang="en-GB" altLang="it-IT" sz="1400" dirty="0"/>
              <a:t>)</a:t>
            </a:r>
            <a:r>
              <a:rPr lang="en-GB" altLang="it-IT" sz="1400" baseline="-25000" dirty="0"/>
              <a:t> </a:t>
            </a:r>
            <a:r>
              <a:rPr lang="en-GB" altLang="it-IT" sz="1400" dirty="0"/>
              <a:t>= </a:t>
            </a:r>
            <a:r>
              <a:rPr lang="it-IT" altLang="it-IT" sz="1400" dirty="0">
                <a:sym typeface="Symbol" panose="05050102010706020507" pitchFamily="18" charset="2"/>
              </a:rPr>
              <a:t></a:t>
            </a:r>
            <a:r>
              <a:rPr lang="en-GB" altLang="it-IT" sz="1400" dirty="0"/>
              <a:t> (H</a:t>
            </a:r>
            <a:r>
              <a:rPr lang="en-GB" altLang="it-IT" sz="1400" baseline="-25000" dirty="0"/>
              <a:t>0 </a:t>
            </a:r>
            <a:r>
              <a:rPr lang="en-GB" altLang="it-IT" sz="1400" dirty="0"/>
              <a:t>+ </a:t>
            </a:r>
            <a:r>
              <a:rPr lang="en-GB" altLang="it-IT" sz="1400" b="1" dirty="0"/>
              <a:t>G</a:t>
            </a:r>
            <a:r>
              <a:rPr lang="it-IT" altLang="it-IT" sz="1400" dirty="0">
                <a:sym typeface="Symbol" panose="05050102010706020507" pitchFamily="18" charset="2"/>
              </a:rPr>
              <a:t></a:t>
            </a:r>
            <a:r>
              <a:rPr lang="en-GB" altLang="it-IT" sz="1400" b="1" dirty="0"/>
              <a:t>r</a:t>
            </a:r>
            <a:r>
              <a:rPr lang="en-GB" altLang="it-IT" sz="1400" dirty="0" smtClean="0"/>
              <a:t>)</a:t>
            </a:r>
          </a:p>
          <a:p>
            <a:endParaRPr lang="en-GB" altLang="it-IT" sz="1400" dirty="0"/>
          </a:p>
          <a:p>
            <a:endParaRPr lang="it-IT" altLang="it-IT" sz="1400" dirty="0"/>
          </a:p>
          <a:p>
            <a:r>
              <a:rPr lang="en-GB" altLang="it-IT" sz="1400" dirty="0"/>
              <a:t> </a:t>
            </a:r>
            <a:endParaRPr lang="it-IT" altLang="it-IT" sz="1400" dirty="0"/>
          </a:p>
          <a:p>
            <a:r>
              <a:rPr lang="it-IT" altLang="it-IT" sz="1400" dirty="0"/>
              <a:t>La frequenza di precessione diventa così funzione delle coordinate spaziali  </a:t>
            </a:r>
            <a:r>
              <a:rPr lang="it-IT" altLang="it-IT" sz="1400" b="1" dirty="0"/>
              <a:t>r</a:t>
            </a:r>
            <a:r>
              <a:rPr lang="it-IT" altLang="it-IT" sz="1400" dirty="0"/>
              <a:t> ed è quindi in grado di fornire informazioni sulla distribuzione degli spin nello spazio. </a:t>
            </a:r>
          </a:p>
          <a:p>
            <a:endParaRPr lang="en-US" altLang="it-IT" sz="1400" dirty="0"/>
          </a:p>
        </p:txBody>
      </p:sp>
      <p:sp>
        <p:nvSpPr>
          <p:cNvPr id="2" name="Rettangolo 1"/>
          <p:cNvSpPr/>
          <p:nvPr/>
        </p:nvSpPr>
        <p:spPr>
          <a:xfrm>
            <a:off x="3563888" y="1556792"/>
            <a:ext cx="1584176" cy="648072"/>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p:cNvSpPr/>
          <p:nvPr/>
        </p:nvSpPr>
        <p:spPr>
          <a:xfrm>
            <a:off x="3707904" y="3861048"/>
            <a:ext cx="1584176" cy="648072"/>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CasellaDiTesto 4"/>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err="1" smtClean="0">
                <a:solidFill>
                  <a:schemeClr val="bg1"/>
                </a:solidFill>
              </a:rPr>
              <a:t>L’imaging</a:t>
            </a:r>
            <a:r>
              <a:rPr lang="en-US" altLang="it-IT" dirty="0" smtClean="0">
                <a:solidFill>
                  <a:schemeClr val="bg1"/>
                </a:solidFill>
              </a:rPr>
              <a:t> NMR </a:t>
            </a:r>
            <a:r>
              <a:rPr lang="en-US" altLang="it-IT" dirty="0" err="1" smtClean="0">
                <a:solidFill>
                  <a:schemeClr val="bg1"/>
                </a:solidFill>
              </a:rPr>
              <a:t>convenzionale</a:t>
            </a:r>
            <a:endParaRPr lang="en-US" altLang="it-IT" dirty="0">
              <a:solidFill>
                <a:schemeClr val="bg1"/>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a:noFill/>
        </p:spPr>
        <p:txBody>
          <a:bodyPr lIns="90488" tIns="44450" rIns="90488" bIns="44450" anchor="b"/>
          <a:lstStyle/>
          <a:p>
            <a:r>
              <a:rPr lang="en-GB" dirty="0" smtClean="0"/>
              <a:t/>
            </a:r>
            <a:br>
              <a:rPr lang="en-GB" dirty="0" smtClean="0"/>
            </a:br>
            <a:r>
              <a:rPr lang="en-GB" dirty="0" smtClean="0"/>
              <a:t>Slice selection</a:t>
            </a:r>
          </a:p>
        </p:txBody>
      </p:sp>
      <p:sp>
        <p:nvSpPr>
          <p:cNvPr id="193539" name="Freeform 3"/>
          <p:cNvSpPr>
            <a:spLocks/>
          </p:cNvSpPr>
          <p:nvPr/>
        </p:nvSpPr>
        <p:spPr bwMode="auto">
          <a:xfrm>
            <a:off x="1865313" y="4497388"/>
            <a:ext cx="1876425" cy="1587"/>
          </a:xfrm>
          <a:custGeom>
            <a:avLst/>
            <a:gdLst>
              <a:gd name="T0" fmla="*/ 0 w 1182"/>
              <a:gd name="T1" fmla="*/ 0 h 1"/>
              <a:gd name="T2" fmla="*/ 1876425 w 1182"/>
              <a:gd name="T3" fmla="*/ 0 h 1"/>
              <a:gd name="T4" fmla="*/ 0 60000 65536"/>
              <a:gd name="T5" fmla="*/ 0 60000 65536"/>
              <a:gd name="T6" fmla="*/ 0 w 1182"/>
              <a:gd name="T7" fmla="*/ 0 h 1"/>
              <a:gd name="T8" fmla="*/ 1182 w 1182"/>
              <a:gd name="T9" fmla="*/ 1 h 1"/>
            </a:gdLst>
            <a:ahLst/>
            <a:cxnLst>
              <a:cxn ang="T4">
                <a:pos x="T0" y="T1"/>
              </a:cxn>
              <a:cxn ang="T5">
                <a:pos x="T2" y="T3"/>
              </a:cxn>
            </a:cxnLst>
            <a:rect l="T6" t="T7" r="T8" b="T9"/>
            <a:pathLst>
              <a:path w="1182" h="1">
                <a:moveTo>
                  <a:pt x="0" y="0"/>
                </a:moveTo>
                <a:lnTo>
                  <a:pt x="1182" y="0"/>
                </a:lnTo>
              </a:path>
            </a:pathLst>
          </a:custGeom>
          <a:noFill/>
          <a:ln w="25400">
            <a:solidFill>
              <a:srgbClr val="00FF00"/>
            </a:solidFill>
            <a:round/>
            <a:headEnd type="none" w="med" len="med"/>
            <a:tailEnd type="none" w="med" len="med"/>
          </a:ln>
        </p:spPr>
        <p:txBody>
          <a:bodyPr wrap="none" anchor="ctr"/>
          <a:lstStyle/>
          <a:p>
            <a:endParaRPr lang="en-GB"/>
          </a:p>
        </p:txBody>
      </p:sp>
      <p:sp>
        <p:nvSpPr>
          <p:cNvPr id="193540" name="AutoShape 4"/>
          <p:cNvSpPr>
            <a:spLocks noChangeArrowheads="1"/>
          </p:cNvSpPr>
          <p:nvPr/>
        </p:nvSpPr>
        <p:spPr bwMode="auto">
          <a:xfrm rot="-673486">
            <a:off x="7002463" y="4495800"/>
            <a:ext cx="865187" cy="231775"/>
          </a:xfrm>
          <a:prstGeom prst="leftArrow">
            <a:avLst>
              <a:gd name="adj1" fmla="val 49694"/>
              <a:gd name="adj2" fmla="val 93391"/>
            </a:avLst>
          </a:prstGeom>
          <a:solidFill>
            <a:srgbClr val="00FF00"/>
          </a:solidFill>
          <a:ln w="12700">
            <a:noFill/>
            <a:miter lim="800000"/>
            <a:headEnd/>
            <a:tailEnd/>
          </a:ln>
        </p:spPr>
        <p:txBody>
          <a:bodyPr wrap="none" anchor="ctr"/>
          <a:lstStyle/>
          <a:p>
            <a:endParaRPr lang="it-IT"/>
          </a:p>
        </p:txBody>
      </p:sp>
      <p:sp>
        <p:nvSpPr>
          <p:cNvPr id="193541" name="AutoShape 5"/>
          <p:cNvSpPr>
            <a:spLocks noChangeArrowheads="1"/>
          </p:cNvSpPr>
          <p:nvPr/>
        </p:nvSpPr>
        <p:spPr bwMode="auto">
          <a:xfrm rot="-673486">
            <a:off x="4778375" y="4919663"/>
            <a:ext cx="922338" cy="258762"/>
          </a:xfrm>
          <a:prstGeom prst="leftArrow">
            <a:avLst>
              <a:gd name="adj1" fmla="val 49694"/>
              <a:gd name="adj2" fmla="val 89177"/>
            </a:avLst>
          </a:prstGeom>
          <a:solidFill>
            <a:srgbClr val="00FF00"/>
          </a:solidFill>
          <a:ln w="12700">
            <a:noFill/>
            <a:miter lim="800000"/>
            <a:headEnd/>
            <a:tailEnd/>
          </a:ln>
        </p:spPr>
        <p:txBody>
          <a:bodyPr wrap="none" anchor="ctr"/>
          <a:lstStyle/>
          <a:p>
            <a:endParaRPr lang="it-IT"/>
          </a:p>
        </p:txBody>
      </p:sp>
      <p:sp>
        <p:nvSpPr>
          <p:cNvPr id="193542" name="Line 6"/>
          <p:cNvSpPr>
            <a:spLocks noChangeShapeType="1"/>
          </p:cNvSpPr>
          <p:nvPr/>
        </p:nvSpPr>
        <p:spPr bwMode="auto">
          <a:xfrm>
            <a:off x="5384800" y="2692400"/>
            <a:ext cx="2552700" cy="0"/>
          </a:xfrm>
          <a:prstGeom prst="line">
            <a:avLst/>
          </a:prstGeom>
          <a:noFill/>
          <a:ln w="25400">
            <a:solidFill>
              <a:srgbClr val="00FF00"/>
            </a:solidFill>
            <a:round/>
            <a:headEnd/>
            <a:tailEnd/>
          </a:ln>
        </p:spPr>
        <p:txBody>
          <a:bodyPr wrap="none" anchor="ctr"/>
          <a:lstStyle/>
          <a:p>
            <a:endParaRPr lang="en-GB"/>
          </a:p>
        </p:txBody>
      </p:sp>
      <p:sp>
        <p:nvSpPr>
          <p:cNvPr id="193543" name="AutoShape 7"/>
          <p:cNvSpPr>
            <a:spLocks noChangeArrowheads="1"/>
          </p:cNvSpPr>
          <p:nvPr/>
        </p:nvSpPr>
        <p:spPr bwMode="auto">
          <a:xfrm rot="-673486">
            <a:off x="5908675" y="4703763"/>
            <a:ext cx="922338" cy="258762"/>
          </a:xfrm>
          <a:prstGeom prst="leftArrow">
            <a:avLst>
              <a:gd name="adj1" fmla="val 49694"/>
              <a:gd name="adj2" fmla="val 89177"/>
            </a:avLst>
          </a:prstGeom>
          <a:solidFill>
            <a:srgbClr val="00FF00"/>
          </a:solidFill>
          <a:ln w="12700">
            <a:noFill/>
            <a:miter lim="800000"/>
            <a:headEnd/>
            <a:tailEnd/>
          </a:ln>
        </p:spPr>
        <p:txBody>
          <a:bodyPr wrap="none" anchor="ctr"/>
          <a:lstStyle/>
          <a:p>
            <a:endParaRPr lang="it-IT"/>
          </a:p>
        </p:txBody>
      </p:sp>
      <p:sp>
        <p:nvSpPr>
          <p:cNvPr id="193544" name="Line 8"/>
          <p:cNvSpPr>
            <a:spLocks noChangeShapeType="1"/>
          </p:cNvSpPr>
          <p:nvPr/>
        </p:nvSpPr>
        <p:spPr bwMode="auto">
          <a:xfrm flipH="1">
            <a:off x="1793875" y="2660650"/>
            <a:ext cx="1920875" cy="0"/>
          </a:xfrm>
          <a:prstGeom prst="line">
            <a:avLst/>
          </a:prstGeom>
          <a:noFill/>
          <a:ln w="25400">
            <a:solidFill>
              <a:schemeClr val="tx1"/>
            </a:solidFill>
            <a:round/>
            <a:headEnd/>
            <a:tailEnd/>
          </a:ln>
        </p:spPr>
        <p:txBody>
          <a:bodyPr wrap="none" anchor="ctr"/>
          <a:lstStyle/>
          <a:p>
            <a:endParaRPr lang="en-GB"/>
          </a:p>
        </p:txBody>
      </p:sp>
      <p:sp>
        <p:nvSpPr>
          <p:cNvPr id="193545" name="Rectangle 9"/>
          <p:cNvSpPr>
            <a:spLocks noChangeArrowheads="1"/>
          </p:cNvSpPr>
          <p:nvPr/>
        </p:nvSpPr>
        <p:spPr bwMode="auto">
          <a:xfrm>
            <a:off x="623888" y="3938588"/>
            <a:ext cx="1082675" cy="749300"/>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800" b="0"/>
              <a:t>selection</a:t>
            </a:r>
          </a:p>
          <a:p>
            <a:pPr marL="279400" indent="-279400" defTabSz="766763">
              <a:lnSpc>
                <a:spcPct val="120000"/>
              </a:lnSpc>
              <a:buClr>
                <a:schemeClr val="accent1"/>
              </a:buClr>
              <a:tabLst>
                <a:tab pos="2381250" algn="l"/>
              </a:tabLst>
            </a:pPr>
            <a:r>
              <a:rPr lang="en-GB" sz="1800" b="0"/>
              <a:t>gradient</a:t>
            </a:r>
            <a:endParaRPr lang="en-GB" sz="1600" b="0"/>
          </a:p>
        </p:txBody>
      </p:sp>
      <p:sp>
        <p:nvSpPr>
          <p:cNvPr id="193546" name="Line 10"/>
          <p:cNvSpPr>
            <a:spLocks noChangeShapeType="1"/>
          </p:cNvSpPr>
          <p:nvPr/>
        </p:nvSpPr>
        <p:spPr bwMode="auto">
          <a:xfrm>
            <a:off x="4724400" y="3733800"/>
            <a:ext cx="3429000" cy="0"/>
          </a:xfrm>
          <a:prstGeom prst="line">
            <a:avLst/>
          </a:prstGeom>
          <a:noFill/>
          <a:ln w="28575">
            <a:solidFill>
              <a:schemeClr val="tx1"/>
            </a:solidFill>
            <a:round/>
            <a:headEnd/>
            <a:tailEnd type="arrow" w="med" len="med"/>
          </a:ln>
        </p:spPr>
        <p:txBody>
          <a:bodyPr wrap="none" anchor="ctr"/>
          <a:lstStyle/>
          <a:p>
            <a:endParaRPr lang="en-GB"/>
          </a:p>
        </p:txBody>
      </p:sp>
      <p:sp>
        <p:nvSpPr>
          <p:cNvPr id="193547" name="Line 11"/>
          <p:cNvSpPr>
            <a:spLocks noChangeShapeType="1"/>
          </p:cNvSpPr>
          <p:nvPr/>
        </p:nvSpPr>
        <p:spPr bwMode="auto">
          <a:xfrm flipV="1">
            <a:off x="4724400" y="1828800"/>
            <a:ext cx="0" cy="1905000"/>
          </a:xfrm>
          <a:prstGeom prst="line">
            <a:avLst/>
          </a:prstGeom>
          <a:noFill/>
          <a:ln w="28575">
            <a:solidFill>
              <a:schemeClr val="tx1"/>
            </a:solidFill>
            <a:round/>
            <a:headEnd/>
            <a:tailEnd type="arrow" w="med" len="med"/>
          </a:ln>
        </p:spPr>
        <p:txBody>
          <a:bodyPr wrap="none" anchor="ctr"/>
          <a:lstStyle/>
          <a:p>
            <a:endParaRPr lang="en-GB"/>
          </a:p>
        </p:txBody>
      </p:sp>
      <p:sp>
        <p:nvSpPr>
          <p:cNvPr id="193548" name="Rectangle 12"/>
          <p:cNvSpPr>
            <a:spLocks noChangeArrowheads="1"/>
          </p:cNvSpPr>
          <p:nvPr/>
        </p:nvSpPr>
        <p:spPr bwMode="auto">
          <a:xfrm>
            <a:off x="4362450" y="1427163"/>
            <a:ext cx="657225" cy="419100"/>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800" b="0"/>
              <a:t>f ~ B</a:t>
            </a:r>
          </a:p>
        </p:txBody>
      </p:sp>
      <p:sp>
        <p:nvSpPr>
          <p:cNvPr id="193549" name="Rectangle 13"/>
          <p:cNvSpPr>
            <a:spLocks noChangeArrowheads="1"/>
          </p:cNvSpPr>
          <p:nvPr/>
        </p:nvSpPr>
        <p:spPr bwMode="auto">
          <a:xfrm>
            <a:off x="534988" y="2260600"/>
            <a:ext cx="1387475" cy="749300"/>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800" b="0"/>
              <a:t>Transmitted</a:t>
            </a:r>
          </a:p>
          <a:p>
            <a:pPr marL="279400" indent="-279400" defTabSz="766763">
              <a:lnSpc>
                <a:spcPct val="120000"/>
              </a:lnSpc>
              <a:buClr>
                <a:schemeClr val="accent1"/>
              </a:buClr>
              <a:tabLst>
                <a:tab pos="2381250" algn="l"/>
              </a:tabLst>
            </a:pPr>
            <a:r>
              <a:rPr lang="en-GB" sz="1800" b="0"/>
              <a:t>RF pulse</a:t>
            </a:r>
          </a:p>
        </p:txBody>
      </p:sp>
      <p:grpSp>
        <p:nvGrpSpPr>
          <p:cNvPr id="193550" name="Group 14"/>
          <p:cNvGrpSpPr>
            <a:grpSpLocks/>
          </p:cNvGrpSpPr>
          <p:nvPr/>
        </p:nvGrpSpPr>
        <p:grpSpPr bwMode="auto">
          <a:xfrm>
            <a:off x="4953000" y="3971925"/>
            <a:ext cx="2259013" cy="1927225"/>
            <a:chOff x="3612" y="2403"/>
            <a:chExt cx="971" cy="903"/>
          </a:xfrm>
        </p:grpSpPr>
        <p:sp>
          <p:nvSpPr>
            <p:cNvPr id="193552" name="Freeform 15"/>
            <p:cNvSpPr>
              <a:spLocks/>
            </p:cNvSpPr>
            <p:nvPr/>
          </p:nvSpPr>
          <p:spPr bwMode="auto">
            <a:xfrm>
              <a:off x="3612" y="2403"/>
              <a:ext cx="971" cy="903"/>
            </a:xfrm>
            <a:custGeom>
              <a:avLst/>
              <a:gdLst>
                <a:gd name="T0" fmla="*/ 111 w 971"/>
                <a:gd name="T1" fmla="*/ 903 h 903"/>
                <a:gd name="T2" fmla="*/ 225 w 971"/>
                <a:gd name="T3" fmla="*/ 813 h 903"/>
                <a:gd name="T4" fmla="*/ 438 w 971"/>
                <a:gd name="T5" fmla="*/ 864 h 903"/>
                <a:gd name="T6" fmla="*/ 663 w 971"/>
                <a:gd name="T7" fmla="*/ 885 h 903"/>
                <a:gd name="T8" fmla="*/ 777 w 971"/>
                <a:gd name="T9" fmla="*/ 855 h 903"/>
                <a:gd name="T10" fmla="*/ 903 w 971"/>
                <a:gd name="T11" fmla="*/ 702 h 903"/>
                <a:gd name="T12" fmla="*/ 963 w 971"/>
                <a:gd name="T13" fmla="*/ 549 h 903"/>
                <a:gd name="T14" fmla="*/ 951 w 971"/>
                <a:gd name="T15" fmla="*/ 390 h 903"/>
                <a:gd name="T16" fmla="*/ 900 w 971"/>
                <a:gd name="T17" fmla="*/ 267 h 903"/>
                <a:gd name="T18" fmla="*/ 849 w 971"/>
                <a:gd name="T19" fmla="*/ 186 h 903"/>
                <a:gd name="T20" fmla="*/ 747 w 971"/>
                <a:gd name="T21" fmla="*/ 87 h 903"/>
                <a:gd name="T22" fmla="*/ 663 w 971"/>
                <a:gd name="T23" fmla="*/ 54 h 903"/>
                <a:gd name="T24" fmla="*/ 624 w 971"/>
                <a:gd name="T25" fmla="*/ 54 h 903"/>
                <a:gd name="T26" fmla="*/ 561 w 971"/>
                <a:gd name="T27" fmla="*/ 72 h 903"/>
                <a:gd name="T28" fmla="*/ 516 w 971"/>
                <a:gd name="T29" fmla="*/ 78 h 903"/>
                <a:gd name="T30" fmla="*/ 462 w 971"/>
                <a:gd name="T31" fmla="*/ 57 h 903"/>
                <a:gd name="T32" fmla="*/ 423 w 971"/>
                <a:gd name="T33" fmla="*/ 18 h 903"/>
                <a:gd name="T34" fmla="*/ 399 w 971"/>
                <a:gd name="T35" fmla="*/ 9 h 903"/>
                <a:gd name="T36" fmla="*/ 351 w 971"/>
                <a:gd name="T37" fmla="*/ 75 h 903"/>
                <a:gd name="T38" fmla="*/ 327 w 971"/>
                <a:gd name="T39" fmla="*/ 96 h 903"/>
                <a:gd name="T40" fmla="*/ 282 w 971"/>
                <a:gd name="T41" fmla="*/ 102 h 903"/>
                <a:gd name="T42" fmla="*/ 198 w 971"/>
                <a:gd name="T43" fmla="*/ 117 h 903"/>
                <a:gd name="T44" fmla="*/ 162 w 971"/>
                <a:gd name="T45" fmla="*/ 138 h 903"/>
                <a:gd name="T46" fmla="*/ 120 w 971"/>
                <a:gd name="T47" fmla="*/ 141 h 903"/>
                <a:gd name="T48" fmla="*/ 78 w 971"/>
                <a:gd name="T49" fmla="*/ 177 h 903"/>
                <a:gd name="T50" fmla="*/ 30 w 971"/>
                <a:gd name="T51" fmla="*/ 252 h 903"/>
                <a:gd name="T52" fmla="*/ 0 w 971"/>
                <a:gd name="T53" fmla="*/ 285 h 90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971"/>
                <a:gd name="T82" fmla="*/ 0 h 903"/>
                <a:gd name="T83" fmla="*/ 971 w 971"/>
                <a:gd name="T84" fmla="*/ 903 h 90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971" h="903">
                  <a:moveTo>
                    <a:pt x="111" y="903"/>
                  </a:moveTo>
                  <a:cubicBezTo>
                    <a:pt x="141" y="861"/>
                    <a:pt x="171" y="819"/>
                    <a:pt x="225" y="813"/>
                  </a:cubicBezTo>
                  <a:cubicBezTo>
                    <a:pt x="279" y="807"/>
                    <a:pt x="365" y="852"/>
                    <a:pt x="438" y="864"/>
                  </a:cubicBezTo>
                  <a:cubicBezTo>
                    <a:pt x="511" y="876"/>
                    <a:pt x="607" y="886"/>
                    <a:pt x="663" y="885"/>
                  </a:cubicBezTo>
                  <a:cubicBezTo>
                    <a:pt x="719" y="884"/>
                    <a:pt x="737" y="886"/>
                    <a:pt x="777" y="855"/>
                  </a:cubicBezTo>
                  <a:cubicBezTo>
                    <a:pt x="817" y="824"/>
                    <a:pt x="872" y="753"/>
                    <a:pt x="903" y="702"/>
                  </a:cubicBezTo>
                  <a:cubicBezTo>
                    <a:pt x="934" y="651"/>
                    <a:pt x="955" y="601"/>
                    <a:pt x="963" y="549"/>
                  </a:cubicBezTo>
                  <a:cubicBezTo>
                    <a:pt x="971" y="497"/>
                    <a:pt x="961" y="437"/>
                    <a:pt x="951" y="390"/>
                  </a:cubicBezTo>
                  <a:cubicBezTo>
                    <a:pt x="941" y="343"/>
                    <a:pt x="917" y="301"/>
                    <a:pt x="900" y="267"/>
                  </a:cubicBezTo>
                  <a:cubicBezTo>
                    <a:pt x="883" y="233"/>
                    <a:pt x="874" y="216"/>
                    <a:pt x="849" y="186"/>
                  </a:cubicBezTo>
                  <a:cubicBezTo>
                    <a:pt x="824" y="156"/>
                    <a:pt x="778" y="109"/>
                    <a:pt x="747" y="87"/>
                  </a:cubicBezTo>
                  <a:cubicBezTo>
                    <a:pt x="716" y="65"/>
                    <a:pt x="683" y="59"/>
                    <a:pt x="663" y="54"/>
                  </a:cubicBezTo>
                  <a:cubicBezTo>
                    <a:pt x="643" y="49"/>
                    <a:pt x="641" y="51"/>
                    <a:pt x="624" y="54"/>
                  </a:cubicBezTo>
                  <a:cubicBezTo>
                    <a:pt x="607" y="57"/>
                    <a:pt x="579" y="68"/>
                    <a:pt x="561" y="72"/>
                  </a:cubicBezTo>
                  <a:cubicBezTo>
                    <a:pt x="543" y="76"/>
                    <a:pt x="532" y="80"/>
                    <a:pt x="516" y="78"/>
                  </a:cubicBezTo>
                  <a:cubicBezTo>
                    <a:pt x="500" y="76"/>
                    <a:pt x="477" y="67"/>
                    <a:pt x="462" y="57"/>
                  </a:cubicBezTo>
                  <a:cubicBezTo>
                    <a:pt x="447" y="47"/>
                    <a:pt x="434" y="26"/>
                    <a:pt x="423" y="18"/>
                  </a:cubicBezTo>
                  <a:cubicBezTo>
                    <a:pt x="412" y="10"/>
                    <a:pt x="411" y="0"/>
                    <a:pt x="399" y="9"/>
                  </a:cubicBezTo>
                  <a:cubicBezTo>
                    <a:pt x="387" y="18"/>
                    <a:pt x="363" y="61"/>
                    <a:pt x="351" y="75"/>
                  </a:cubicBezTo>
                  <a:cubicBezTo>
                    <a:pt x="339" y="89"/>
                    <a:pt x="338" y="92"/>
                    <a:pt x="327" y="96"/>
                  </a:cubicBezTo>
                  <a:cubicBezTo>
                    <a:pt x="316" y="100"/>
                    <a:pt x="303" y="99"/>
                    <a:pt x="282" y="102"/>
                  </a:cubicBezTo>
                  <a:cubicBezTo>
                    <a:pt x="261" y="105"/>
                    <a:pt x="218" y="111"/>
                    <a:pt x="198" y="117"/>
                  </a:cubicBezTo>
                  <a:cubicBezTo>
                    <a:pt x="178" y="123"/>
                    <a:pt x="175" y="134"/>
                    <a:pt x="162" y="138"/>
                  </a:cubicBezTo>
                  <a:cubicBezTo>
                    <a:pt x="149" y="142"/>
                    <a:pt x="134" y="135"/>
                    <a:pt x="120" y="141"/>
                  </a:cubicBezTo>
                  <a:cubicBezTo>
                    <a:pt x="106" y="147"/>
                    <a:pt x="93" y="159"/>
                    <a:pt x="78" y="177"/>
                  </a:cubicBezTo>
                  <a:cubicBezTo>
                    <a:pt x="63" y="195"/>
                    <a:pt x="43" y="234"/>
                    <a:pt x="30" y="252"/>
                  </a:cubicBezTo>
                  <a:cubicBezTo>
                    <a:pt x="17" y="270"/>
                    <a:pt x="6" y="278"/>
                    <a:pt x="0" y="285"/>
                  </a:cubicBezTo>
                </a:path>
              </a:pathLst>
            </a:custGeom>
            <a:noFill/>
            <a:ln w="12700">
              <a:solidFill>
                <a:schemeClr val="tx1"/>
              </a:solidFill>
              <a:round/>
              <a:headEnd/>
              <a:tailEnd/>
            </a:ln>
          </p:spPr>
          <p:txBody>
            <a:bodyPr wrap="none" anchor="ctr"/>
            <a:lstStyle/>
            <a:p>
              <a:endParaRPr lang="en-GB"/>
            </a:p>
          </p:txBody>
        </p:sp>
        <p:sp>
          <p:nvSpPr>
            <p:cNvPr id="193553" name="Freeform 16"/>
            <p:cNvSpPr>
              <a:spLocks/>
            </p:cNvSpPr>
            <p:nvPr/>
          </p:nvSpPr>
          <p:spPr bwMode="auto">
            <a:xfrm>
              <a:off x="3999" y="2525"/>
              <a:ext cx="39" cy="29"/>
            </a:xfrm>
            <a:custGeom>
              <a:avLst/>
              <a:gdLst>
                <a:gd name="T0" fmla="*/ 0 w 39"/>
                <a:gd name="T1" fmla="*/ 12 h 29"/>
                <a:gd name="T2" fmla="*/ 27 w 39"/>
                <a:gd name="T3" fmla="*/ 27 h 29"/>
                <a:gd name="T4" fmla="*/ 39 w 39"/>
                <a:gd name="T5" fmla="*/ 0 h 29"/>
                <a:gd name="T6" fmla="*/ 0 60000 65536"/>
                <a:gd name="T7" fmla="*/ 0 60000 65536"/>
                <a:gd name="T8" fmla="*/ 0 60000 65536"/>
                <a:gd name="T9" fmla="*/ 0 w 39"/>
                <a:gd name="T10" fmla="*/ 0 h 29"/>
                <a:gd name="T11" fmla="*/ 39 w 39"/>
                <a:gd name="T12" fmla="*/ 29 h 29"/>
              </a:gdLst>
              <a:ahLst/>
              <a:cxnLst>
                <a:cxn ang="T6">
                  <a:pos x="T0" y="T1"/>
                </a:cxn>
                <a:cxn ang="T7">
                  <a:pos x="T2" y="T3"/>
                </a:cxn>
                <a:cxn ang="T8">
                  <a:pos x="T4" y="T5"/>
                </a:cxn>
              </a:cxnLst>
              <a:rect l="T9" t="T10" r="T11" b="T12"/>
              <a:pathLst>
                <a:path w="39" h="29">
                  <a:moveTo>
                    <a:pt x="0" y="12"/>
                  </a:moveTo>
                  <a:cubicBezTo>
                    <a:pt x="10" y="20"/>
                    <a:pt x="21" y="29"/>
                    <a:pt x="27" y="27"/>
                  </a:cubicBezTo>
                  <a:cubicBezTo>
                    <a:pt x="33" y="25"/>
                    <a:pt x="36" y="12"/>
                    <a:pt x="39" y="0"/>
                  </a:cubicBezTo>
                </a:path>
              </a:pathLst>
            </a:custGeom>
            <a:noFill/>
            <a:ln w="12700">
              <a:solidFill>
                <a:schemeClr val="tx1"/>
              </a:solidFill>
              <a:round/>
              <a:headEnd/>
              <a:tailEnd/>
            </a:ln>
          </p:spPr>
          <p:txBody>
            <a:bodyPr wrap="none" anchor="ctr"/>
            <a:lstStyle/>
            <a:p>
              <a:endParaRPr lang="en-GB"/>
            </a:p>
          </p:txBody>
        </p:sp>
        <p:sp>
          <p:nvSpPr>
            <p:cNvPr id="193554" name="Freeform 17"/>
            <p:cNvSpPr>
              <a:spLocks/>
            </p:cNvSpPr>
            <p:nvPr/>
          </p:nvSpPr>
          <p:spPr bwMode="auto">
            <a:xfrm>
              <a:off x="3994" y="2471"/>
              <a:ext cx="26" cy="45"/>
            </a:xfrm>
            <a:custGeom>
              <a:avLst/>
              <a:gdLst>
                <a:gd name="T0" fmla="*/ 16 w 26"/>
                <a:gd name="T1" fmla="*/ 0 h 45"/>
                <a:gd name="T2" fmla="*/ 1 w 26"/>
                <a:gd name="T3" fmla="*/ 24 h 45"/>
                <a:gd name="T4" fmla="*/ 7 w 26"/>
                <a:gd name="T5" fmla="*/ 45 h 45"/>
                <a:gd name="T6" fmla="*/ 23 w 26"/>
                <a:gd name="T7" fmla="*/ 25 h 45"/>
                <a:gd name="T8" fmla="*/ 16 w 26"/>
                <a:gd name="T9" fmla="*/ 0 h 45"/>
                <a:gd name="T10" fmla="*/ 0 60000 65536"/>
                <a:gd name="T11" fmla="*/ 0 60000 65536"/>
                <a:gd name="T12" fmla="*/ 0 60000 65536"/>
                <a:gd name="T13" fmla="*/ 0 60000 65536"/>
                <a:gd name="T14" fmla="*/ 0 60000 65536"/>
                <a:gd name="T15" fmla="*/ 0 w 26"/>
                <a:gd name="T16" fmla="*/ 0 h 45"/>
                <a:gd name="T17" fmla="*/ 26 w 26"/>
                <a:gd name="T18" fmla="*/ 45 h 45"/>
              </a:gdLst>
              <a:ahLst/>
              <a:cxnLst>
                <a:cxn ang="T10">
                  <a:pos x="T0" y="T1"/>
                </a:cxn>
                <a:cxn ang="T11">
                  <a:pos x="T2" y="T3"/>
                </a:cxn>
                <a:cxn ang="T12">
                  <a:pos x="T4" y="T5"/>
                </a:cxn>
                <a:cxn ang="T13">
                  <a:pos x="T6" y="T7"/>
                </a:cxn>
                <a:cxn ang="T14">
                  <a:pos x="T8" y="T9"/>
                </a:cxn>
              </a:cxnLst>
              <a:rect l="T15" t="T16" r="T17" b="T18"/>
              <a:pathLst>
                <a:path w="26" h="45">
                  <a:moveTo>
                    <a:pt x="16" y="0"/>
                  </a:moveTo>
                  <a:cubicBezTo>
                    <a:pt x="12" y="0"/>
                    <a:pt x="2" y="17"/>
                    <a:pt x="1" y="24"/>
                  </a:cubicBezTo>
                  <a:cubicBezTo>
                    <a:pt x="0" y="31"/>
                    <a:pt x="3" y="45"/>
                    <a:pt x="7" y="45"/>
                  </a:cubicBezTo>
                  <a:cubicBezTo>
                    <a:pt x="11" y="45"/>
                    <a:pt x="20" y="32"/>
                    <a:pt x="23" y="25"/>
                  </a:cubicBezTo>
                  <a:cubicBezTo>
                    <a:pt x="26" y="18"/>
                    <a:pt x="20" y="0"/>
                    <a:pt x="16" y="0"/>
                  </a:cubicBezTo>
                  <a:close/>
                </a:path>
              </a:pathLst>
            </a:custGeom>
            <a:noFill/>
            <a:ln w="12700">
              <a:solidFill>
                <a:schemeClr val="tx1"/>
              </a:solidFill>
              <a:round/>
              <a:headEnd/>
              <a:tailEnd/>
            </a:ln>
          </p:spPr>
          <p:txBody>
            <a:bodyPr wrap="none" anchor="ctr"/>
            <a:lstStyle/>
            <a:p>
              <a:endParaRPr lang="en-GB"/>
            </a:p>
          </p:txBody>
        </p:sp>
        <p:sp>
          <p:nvSpPr>
            <p:cNvPr id="193555" name="Freeform 18"/>
            <p:cNvSpPr>
              <a:spLocks/>
            </p:cNvSpPr>
            <p:nvPr/>
          </p:nvSpPr>
          <p:spPr bwMode="auto">
            <a:xfrm>
              <a:off x="3887" y="2504"/>
              <a:ext cx="49" cy="48"/>
            </a:xfrm>
            <a:custGeom>
              <a:avLst/>
              <a:gdLst>
                <a:gd name="T0" fmla="*/ 0 w 49"/>
                <a:gd name="T1" fmla="*/ 0 h 48"/>
                <a:gd name="T2" fmla="*/ 37 w 49"/>
                <a:gd name="T3" fmla="*/ 16 h 48"/>
                <a:gd name="T4" fmla="*/ 49 w 49"/>
                <a:gd name="T5" fmla="*/ 48 h 48"/>
                <a:gd name="T6" fmla="*/ 0 60000 65536"/>
                <a:gd name="T7" fmla="*/ 0 60000 65536"/>
                <a:gd name="T8" fmla="*/ 0 60000 65536"/>
                <a:gd name="T9" fmla="*/ 0 w 49"/>
                <a:gd name="T10" fmla="*/ 0 h 48"/>
                <a:gd name="T11" fmla="*/ 49 w 49"/>
                <a:gd name="T12" fmla="*/ 48 h 48"/>
              </a:gdLst>
              <a:ahLst/>
              <a:cxnLst>
                <a:cxn ang="T6">
                  <a:pos x="T0" y="T1"/>
                </a:cxn>
                <a:cxn ang="T7">
                  <a:pos x="T2" y="T3"/>
                </a:cxn>
                <a:cxn ang="T8">
                  <a:pos x="T4" y="T5"/>
                </a:cxn>
              </a:cxnLst>
              <a:rect l="T9" t="T10" r="T11" b="T12"/>
              <a:pathLst>
                <a:path w="49" h="48">
                  <a:moveTo>
                    <a:pt x="0" y="0"/>
                  </a:moveTo>
                  <a:cubicBezTo>
                    <a:pt x="14" y="4"/>
                    <a:pt x="29" y="8"/>
                    <a:pt x="37" y="16"/>
                  </a:cubicBezTo>
                  <a:cubicBezTo>
                    <a:pt x="45" y="24"/>
                    <a:pt x="47" y="36"/>
                    <a:pt x="49" y="48"/>
                  </a:cubicBezTo>
                </a:path>
              </a:pathLst>
            </a:custGeom>
            <a:noFill/>
            <a:ln w="12700">
              <a:solidFill>
                <a:schemeClr val="tx1"/>
              </a:solidFill>
              <a:round/>
              <a:headEnd/>
              <a:tailEnd/>
            </a:ln>
          </p:spPr>
          <p:txBody>
            <a:bodyPr wrap="none" anchor="ctr"/>
            <a:lstStyle/>
            <a:p>
              <a:endParaRPr lang="en-GB"/>
            </a:p>
          </p:txBody>
        </p:sp>
        <p:sp>
          <p:nvSpPr>
            <p:cNvPr id="193556" name="Freeform 19"/>
            <p:cNvSpPr>
              <a:spLocks/>
            </p:cNvSpPr>
            <p:nvPr/>
          </p:nvSpPr>
          <p:spPr bwMode="auto">
            <a:xfrm>
              <a:off x="3803" y="2520"/>
              <a:ext cx="103" cy="39"/>
            </a:xfrm>
            <a:custGeom>
              <a:avLst/>
              <a:gdLst>
                <a:gd name="T0" fmla="*/ 0 w 103"/>
                <a:gd name="T1" fmla="*/ 0 h 39"/>
                <a:gd name="T2" fmla="*/ 67 w 103"/>
                <a:gd name="T3" fmla="*/ 12 h 39"/>
                <a:gd name="T4" fmla="*/ 103 w 103"/>
                <a:gd name="T5" fmla="*/ 39 h 39"/>
                <a:gd name="T6" fmla="*/ 0 60000 65536"/>
                <a:gd name="T7" fmla="*/ 0 60000 65536"/>
                <a:gd name="T8" fmla="*/ 0 60000 65536"/>
                <a:gd name="T9" fmla="*/ 0 w 103"/>
                <a:gd name="T10" fmla="*/ 0 h 39"/>
                <a:gd name="T11" fmla="*/ 103 w 103"/>
                <a:gd name="T12" fmla="*/ 39 h 39"/>
              </a:gdLst>
              <a:ahLst/>
              <a:cxnLst>
                <a:cxn ang="T6">
                  <a:pos x="T0" y="T1"/>
                </a:cxn>
                <a:cxn ang="T7">
                  <a:pos x="T2" y="T3"/>
                </a:cxn>
                <a:cxn ang="T8">
                  <a:pos x="T4" y="T5"/>
                </a:cxn>
              </a:cxnLst>
              <a:rect l="T9" t="T10" r="T11" b="T12"/>
              <a:pathLst>
                <a:path w="103" h="39">
                  <a:moveTo>
                    <a:pt x="0" y="0"/>
                  </a:moveTo>
                  <a:cubicBezTo>
                    <a:pt x="25" y="3"/>
                    <a:pt x="50" y="6"/>
                    <a:pt x="67" y="12"/>
                  </a:cubicBezTo>
                  <a:cubicBezTo>
                    <a:pt x="84" y="18"/>
                    <a:pt x="93" y="28"/>
                    <a:pt x="103" y="39"/>
                  </a:cubicBezTo>
                </a:path>
              </a:pathLst>
            </a:custGeom>
            <a:noFill/>
            <a:ln w="12700">
              <a:solidFill>
                <a:schemeClr val="tx1"/>
              </a:solidFill>
              <a:round/>
              <a:headEnd/>
              <a:tailEnd/>
            </a:ln>
          </p:spPr>
          <p:txBody>
            <a:bodyPr wrap="none" anchor="ctr"/>
            <a:lstStyle/>
            <a:p>
              <a:endParaRPr lang="en-GB"/>
            </a:p>
          </p:txBody>
        </p:sp>
        <p:sp>
          <p:nvSpPr>
            <p:cNvPr id="193557" name="Freeform 20"/>
            <p:cNvSpPr>
              <a:spLocks/>
            </p:cNvSpPr>
            <p:nvPr/>
          </p:nvSpPr>
          <p:spPr bwMode="auto">
            <a:xfrm>
              <a:off x="3753" y="2541"/>
              <a:ext cx="87" cy="48"/>
            </a:xfrm>
            <a:custGeom>
              <a:avLst/>
              <a:gdLst>
                <a:gd name="T0" fmla="*/ 0 w 87"/>
                <a:gd name="T1" fmla="*/ 0 h 48"/>
                <a:gd name="T2" fmla="*/ 57 w 87"/>
                <a:gd name="T3" fmla="*/ 20 h 48"/>
                <a:gd name="T4" fmla="*/ 87 w 87"/>
                <a:gd name="T5" fmla="*/ 48 h 48"/>
                <a:gd name="T6" fmla="*/ 0 60000 65536"/>
                <a:gd name="T7" fmla="*/ 0 60000 65536"/>
                <a:gd name="T8" fmla="*/ 0 60000 65536"/>
                <a:gd name="T9" fmla="*/ 0 w 87"/>
                <a:gd name="T10" fmla="*/ 0 h 48"/>
                <a:gd name="T11" fmla="*/ 87 w 87"/>
                <a:gd name="T12" fmla="*/ 48 h 48"/>
              </a:gdLst>
              <a:ahLst/>
              <a:cxnLst>
                <a:cxn ang="T6">
                  <a:pos x="T0" y="T1"/>
                </a:cxn>
                <a:cxn ang="T7">
                  <a:pos x="T2" y="T3"/>
                </a:cxn>
                <a:cxn ang="T8">
                  <a:pos x="T4" y="T5"/>
                </a:cxn>
              </a:cxnLst>
              <a:rect l="T9" t="T10" r="T11" b="T12"/>
              <a:pathLst>
                <a:path w="87" h="48">
                  <a:moveTo>
                    <a:pt x="0" y="0"/>
                  </a:moveTo>
                  <a:cubicBezTo>
                    <a:pt x="21" y="6"/>
                    <a:pt x="43" y="12"/>
                    <a:pt x="57" y="20"/>
                  </a:cubicBezTo>
                  <a:cubicBezTo>
                    <a:pt x="71" y="28"/>
                    <a:pt x="79" y="38"/>
                    <a:pt x="87" y="48"/>
                  </a:cubicBezTo>
                </a:path>
              </a:pathLst>
            </a:custGeom>
            <a:noFill/>
            <a:ln w="12700">
              <a:solidFill>
                <a:schemeClr val="tx1"/>
              </a:solidFill>
              <a:round/>
              <a:headEnd/>
              <a:tailEnd/>
            </a:ln>
          </p:spPr>
          <p:txBody>
            <a:bodyPr wrap="none" anchor="ctr"/>
            <a:lstStyle/>
            <a:p>
              <a:endParaRPr lang="en-GB"/>
            </a:p>
          </p:txBody>
        </p:sp>
      </p:grpSp>
      <p:sp>
        <p:nvSpPr>
          <p:cNvPr id="193551" name="Rectangle 21"/>
          <p:cNvSpPr>
            <a:spLocks noChangeArrowheads="1"/>
          </p:cNvSpPr>
          <p:nvPr/>
        </p:nvSpPr>
        <p:spPr bwMode="auto">
          <a:xfrm>
            <a:off x="7162800" y="3733800"/>
            <a:ext cx="792163" cy="344488"/>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tabLst>
                <a:tab pos="2381250" algn="l"/>
              </a:tabLst>
            </a:pPr>
            <a:r>
              <a:rPr lang="en-US" sz="1400" b="0"/>
              <a:t>position</a:t>
            </a:r>
          </a:p>
        </p:txBody>
      </p:sp>
      <p:sp>
        <p:nvSpPr>
          <p:cNvPr id="22"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23"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4"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5"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6" name="CasellaDiTesto 25"/>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spTree>
    <p:extLst>
      <p:ext uri="{BB962C8B-B14F-4D97-AF65-F5344CB8AC3E}">
        <p14:creationId xmlns:p14="http://schemas.microsoft.com/office/powerpoint/2010/main" val="36145723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a:xfrm>
            <a:off x="467544" y="-5266"/>
            <a:ext cx="8229600" cy="1143000"/>
          </a:xfrm>
          <a:noFill/>
        </p:spPr>
        <p:txBody>
          <a:bodyPr lIns="90488" tIns="44450" rIns="90488" bIns="44450" anchor="b"/>
          <a:lstStyle/>
          <a:p>
            <a:r>
              <a:rPr lang="en-GB" dirty="0" smtClean="0"/>
              <a:t/>
            </a:r>
            <a:br>
              <a:rPr lang="en-GB" dirty="0" smtClean="0"/>
            </a:br>
            <a:r>
              <a:rPr lang="en-GB" dirty="0" smtClean="0"/>
              <a:t>Slice position</a:t>
            </a:r>
          </a:p>
        </p:txBody>
      </p:sp>
      <p:sp>
        <p:nvSpPr>
          <p:cNvPr id="194563" name="Rectangle 3"/>
          <p:cNvSpPr>
            <a:spLocks noChangeArrowheads="1"/>
          </p:cNvSpPr>
          <p:nvPr/>
        </p:nvSpPr>
        <p:spPr bwMode="auto">
          <a:xfrm>
            <a:off x="623888" y="3938588"/>
            <a:ext cx="1082675" cy="749300"/>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800" b="0"/>
              <a:t>selection</a:t>
            </a:r>
          </a:p>
          <a:p>
            <a:pPr marL="279400" indent="-279400" defTabSz="766763">
              <a:lnSpc>
                <a:spcPct val="120000"/>
              </a:lnSpc>
              <a:buClr>
                <a:schemeClr val="accent1"/>
              </a:buClr>
              <a:tabLst>
                <a:tab pos="2381250" algn="l"/>
              </a:tabLst>
            </a:pPr>
            <a:r>
              <a:rPr lang="en-GB" sz="1800" b="0"/>
              <a:t>gradient</a:t>
            </a:r>
            <a:endParaRPr lang="en-GB" sz="1600" b="0"/>
          </a:p>
        </p:txBody>
      </p:sp>
      <p:sp>
        <p:nvSpPr>
          <p:cNvPr id="194564" name="Freeform 4"/>
          <p:cNvSpPr>
            <a:spLocks/>
          </p:cNvSpPr>
          <p:nvPr/>
        </p:nvSpPr>
        <p:spPr bwMode="auto">
          <a:xfrm>
            <a:off x="1878013" y="4002088"/>
            <a:ext cx="1876425" cy="495300"/>
          </a:xfrm>
          <a:custGeom>
            <a:avLst/>
            <a:gdLst>
              <a:gd name="T0" fmla="*/ 0 w 1182"/>
              <a:gd name="T1" fmla="*/ 495300 h 312"/>
              <a:gd name="T2" fmla="*/ 307975 w 1182"/>
              <a:gd name="T3" fmla="*/ 493713 h 312"/>
              <a:gd name="T4" fmla="*/ 357187 w 1182"/>
              <a:gd name="T5" fmla="*/ 0 h 312"/>
              <a:gd name="T6" fmla="*/ 1289050 w 1182"/>
              <a:gd name="T7" fmla="*/ 0 h 312"/>
              <a:gd name="T8" fmla="*/ 1341437 w 1182"/>
              <a:gd name="T9" fmla="*/ 493713 h 312"/>
              <a:gd name="T10" fmla="*/ 1876425 w 1182"/>
              <a:gd name="T11" fmla="*/ 495300 h 312"/>
              <a:gd name="T12" fmla="*/ 0 60000 65536"/>
              <a:gd name="T13" fmla="*/ 0 60000 65536"/>
              <a:gd name="T14" fmla="*/ 0 60000 65536"/>
              <a:gd name="T15" fmla="*/ 0 60000 65536"/>
              <a:gd name="T16" fmla="*/ 0 60000 65536"/>
              <a:gd name="T17" fmla="*/ 0 60000 65536"/>
              <a:gd name="T18" fmla="*/ 0 w 1182"/>
              <a:gd name="T19" fmla="*/ 0 h 312"/>
              <a:gd name="T20" fmla="*/ 1182 w 1182"/>
              <a:gd name="T21" fmla="*/ 312 h 312"/>
            </a:gdLst>
            <a:ahLst/>
            <a:cxnLst>
              <a:cxn ang="T12">
                <a:pos x="T0" y="T1"/>
              </a:cxn>
              <a:cxn ang="T13">
                <a:pos x="T2" y="T3"/>
              </a:cxn>
              <a:cxn ang="T14">
                <a:pos x="T4" y="T5"/>
              </a:cxn>
              <a:cxn ang="T15">
                <a:pos x="T6" y="T7"/>
              </a:cxn>
              <a:cxn ang="T16">
                <a:pos x="T8" y="T9"/>
              </a:cxn>
              <a:cxn ang="T17">
                <a:pos x="T10" y="T11"/>
              </a:cxn>
            </a:cxnLst>
            <a:rect l="T18" t="T19" r="T20" b="T21"/>
            <a:pathLst>
              <a:path w="1182" h="312">
                <a:moveTo>
                  <a:pt x="0" y="312"/>
                </a:moveTo>
                <a:lnTo>
                  <a:pt x="194" y="311"/>
                </a:lnTo>
                <a:lnTo>
                  <a:pt x="225" y="0"/>
                </a:lnTo>
                <a:lnTo>
                  <a:pt x="812" y="0"/>
                </a:lnTo>
                <a:lnTo>
                  <a:pt x="845" y="311"/>
                </a:lnTo>
                <a:lnTo>
                  <a:pt x="1182" y="312"/>
                </a:lnTo>
              </a:path>
            </a:pathLst>
          </a:custGeom>
          <a:noFill/>
          <a:ln w="22225">
            <a:solidFill>
              <a:srgbClr val="00FF00"/>
            </a:solidFill>
            <a:round/>
            <a:headEnd type="none" w="med" len="med"/>
            <a:tailEnd type="none" w="med" len="med"/>
          </a:ln>
        </p:spPr>
        <p:txBody>
          <a:bodyPr wrap="none" anchor="ctr"/>
          <a:lstStyle/>
          <a:p>
            <a:endParaRPr lang="en-GB"/>
          </a:p>
        </p:txBody>
      </p:sp>
      <p:sp>
        <p:nvSpPr>
          <p:cNvPr id="2123781" name="Line 5"/>
          <p:cNvSpPr>
            <a:spLocks noChangeShapeType="1"/>
          </p:cNvSpPr>
          <p:nvPr/>
        </p:nvSpPr>
        <p:spPr bwMode="auto">
          <a:xfrm>
            <a:off x="5457825" y="2147888"/>
            <a:ext cx="0" cy="1562100"/>
          </a:xfrm>
          <a:prstGeom prst="line">
            <a:avLst/>
          </a:prstGeom>
          <a:noFill/>
          <a:ln w="19050">
            <a:solidFill>
              <a:srgbClr val="FF0000"/>
            </a:solidFill>
            <a:prstDash val="sysDot"/>
            <a:round/>
            <a:headEnd/>
            <a:tailEnd type="stealth" w="med" len="med"/>
          </a:ln>
        </p:spPr>
        <p:txBody>
          <a:bodyPr wrap="none" anchor="ctr"/>
          <a:lstStyle/>
          <a:p>
            <a:endParaRPr lang="en-GB"/>
          </a:p>
        </p:txBody>
      </p:sp>
      <p:grpSp>
        <p:nvGrpSpPr>
          <p:cNvPr id="2" name="Group 6"/>
          <p:cNvGrpSpPr>
            <a:grpSpLocks/>
          </p:cNvGrpSpPr>
          <p:nvPr/>
        </p:nvGrpSpPr>
        <p:grpSpPr bwMode="auto">
          <a:xfrm>
            <a:off x="1787525" y="1627188"/>
            <a:ext cx="3690938" cy="714375"/>
            <a:chOff x="1126" y="1025"/>
            <a:chExt cx="2325" cy="450"/>
          </a:xfrm>
        </p:grpSpPr>
        <p:sp>
          <p:nvSpPr>
            <p:cNvPr id="194624" name="Line 7"/>
            <p:cNvSpPr>
              <a:spLocks noChangeShapeType="1"/>
            </p:cNvSpPr>
            <p:nvPr/>
          </p:nvSpPr>
          <p:spPr bwMode="auto">
            <a:xfrm flipH="1">
              <a:off x="1126" y="1326"/>
              <a:ext cx="322" cy="0"/>
            </a:xfrm>
            <a:prstGeom prst="line">
              <a:avLst/>
            </a:prstGeom>
            <a:noFill/>
            <a:ln w="25400">
              <a:solidFill>
                <a:schemeClr val="tx1"/>
              </a:solidFill>
              <a:round/>
              <a:headEnd/>
              <a:tailEnd/>
            </a:ln>
          </p:spPr>
          <p:txBody>
            <a:bodyPr wrap="none" anchor="ctr"/>
            <a:lstStyle/>
            <a:p>
              <a:endParaRPr lang="en-GB"/>
            </a:p>
          </p:txBody>
        </p:sp>
        <p:sp>
          <p:nvSpPr>
            <p:cNvPr id="194625" name="Line 8"/>
            <p:cNvSpPr>
              <a:spLocks noChangeShapeType="1"/>
            </p:cNvSpPr>
            <p:nvPr/>
          </p:nvSpPr>
          <p:spPr bwMode="auto">
            <a:xfrm>
              <a:off x="1922" y="1326"/>
              <a:ext cx="438" cy="0"/>
            </a:xfrm>
            <a:prstGeom prst="line">
              <a:avLst/>
            </a:prstGeom>
            <a:noFill/>
            <a:ln w="25400">
              <a:solidFill>
                <a:schemeClr val="tx1"/>
              </a:solidFill>
              <a:round/>
              <a:headEnd/>
              <a:tailEnd/>
            </a:ln>
          </p:spPr>
          <p:txBody>
            <a:bodyPr wrap="none" anchor="ctr"/>
            <a:lstStyle/>
            <a:p>
              <a:endParaRPr lang="en-GB"/>
            </a:p>
          </p:txBody>
        </p:sp>
        <p:sp>
          <p:nvSpPr>
            <p:cNvPr id="194626" name="Rectangle 9"/>
            <p:cNvSpPr>
              <a:spLocks noChangeArrowheads="1"/>
            </p:cNvSpPr>
            <p:nvPr/>
          </p:nvSpPr>
          <p:spPr bwMode="auto">
            <a:xfrm>
              <a:off x="1940" y="1025"/>
              <a:ext cx="230" cy="309"/>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2200" b="0">
                  <a:solidFill>
                    <a:srgbClr val="FC0128"/>
                  </a:solidFill>
                </a:rPr>
                <a:t>f</a:t>
              </a:r>
              <a:r>
                <a:rPr lang="en-GB" sz="2200" b="0" baseline="-25000">
                  <a:solidFill>
                    <a:srgbClr val="FC0128"/>
                  </a:solidFill>
                </a:rPr>
                <a:t>1</a:t>
              </a:r>
              <a:endParaRPr lang="en-GB" sz="2200" b="0" baseline="-25000">
                <a:solidFill>
                  <a:srgbClr val="FAFD00"/>
                </a:solidFill>
              </a:endParaRPr>
            </a:p>
          </p:txBody>
        </p:sp>
        <p:sp>
          <p:nvSpPr>
            <p:cNvPr id="194627" name="Rectangle 10"/>
            <p:cNvSpPr>
              <a:spLocks noChangeArrowheads="1"/>
            </p:cNvSpPr>
            <p:nvPr/>
          </p:nvSpPr>
          <p:spPr bwMode="auto">
            <a:xfrm>
              <a:off x="1439" y="1175"/>
              <a:ext cx="482" cy="284"/>
            </a:xfrm>
            <a:prstGeom prst="rect">
              <a:avLst/>
            </a:prstGeom>
            <a:noFill/>
            <a:ln w="15875">
              <a:solidFill>
                <a:schemeClr val="tx1"/>
              </a:solidFill>
              <a:miter lim="800000"/>
              <a:headEnd/>
              <a:tailEnd/>
            </a:ln>
          </p:spPr>
          <p:txBody>
            <a:bodyPr wrap="none" anchor="ctr"/>
            <a:lstStyle/>
            <a:p>
              <a:endParaRPr lang="it-IT"/>
            </a:p>
          </p:txBody>
        </p:sp>
        <p:grpSp>
          <p:nvGrpSpPr>
            <p:cNvPr id="194628" name="Group 11"/>
            <p:cNvGrpSpPr>
              <a:grpSpLocks/>
            </p:cNvGrpSpPr>
            <p:nvPr/>
          </p:nvGrpSpPr>
          <p:grpSpPr bwMode="auto">
            <a:xfrm>
              <a:off x="1443" y="1161"/>
              <a:ext cx="476" cy="314"/>
              <a:chOff x="4547" y="2687"/>
              <a:chExt cx="247" cy="117"/>
            </a:xfrm>
          </p:grpSpPr>
          <p:sp>
            <p:nvSpPr>
              <p:cNvPr id="194630" name="Freeform 12"/>
              <p:cNvSpPr>
                <a:spLocks/>
              </p:cNvSpPr>
              <p:nvPr/>
            </p:nvSpPr>
            <p:spPr bwMode="auto">
              <a:xfrm>
                <a:off x="4547" y="2687"/>
                <a:ext cx="31" cy="117"/>
              </a:xfrm>
              <a:custGeom>
                <a:avLst/>
                <a:gdLst>
                  <a:gd name="T0" fmla="*/ 0 w 365"/>
                  <a:gd name="T1" fmla="*/ 60 h 394"/>
                  <a:gd name="T2" fmla="*/ 8 w 365"/>
                  <a:gd name="T3" fmla="*/ 8 h 394"/>
                  <a:gd name="T4" fmla="*/ 22 w 365"/>
                  <a:gd name="T5" fmla="*/ 108 h 394"/>
                  <a:gd name="T6" fmla="*/ 31 w 365"/>
                  <a:gd name="T7" fmla="*/ 59 h 394"/>
                  <a:gd name="T8" fmla="*/ 0 60000 65536"/>
                  <a:gd name="T9" fmla="*/ 0 60000 65536"/>
                  <a:gd name="T10" fmla="*/ 0 60000 65536"/>
                  <a:gd name="T11" fmla="*/ 0 60000 65536"/>
                  <a:gd name="T12" fmla="*/ 0 w 365"/>
                  <a:gd name="T13" fmla="*/ 0 h 394"/>
                  <a:gd name="T14" fmla="*/ 365 w 365"/>
                  <a:gd name="T15" fmla="*/ 394 h 394"/>
                </a:gdLst>
                <a:ahLst/>
                <a:cxnLst>
                  <a:cxn ang="T8">
                    <a:pos x="T0" y="T1"/>
                  </a:cxn>
                  <a:cxn ang="T9">
                    <a:pos x="T2" y="T3"/>
                  </a:cxn>
                  <a:cxn ang="T10">
                    <a:pos x="T4" y="T5"/>
                  </a:cxn>
                  <a:cxn ang="T11">
                    <a:pos x="T6" y="T7"/>
                  </a:cxn>
                </a:cxnLst>
                <a:rect l="T12" t="T13" r="T14" b="T15"/>
                <a:pathLst>
                  <a:path w="365" h="394">
                    <a:moveTo>
                      <a:pt x="0" y="201"/>
                    </a:moveTo>
                    <a:cubicBezTo>
                      <a:pt x="15" y="172"/>
                      <a:pt x="50" y="0"/>
                      <a:pt x="93" y="27"/>
                    </a:cubicBezTo>
                    <a:cubicBezTo>
                      <a:pt x="136" y="54"/>
                      <a:pt x="213" y="336"/>
                      <a:pt x="258" y="365"/>
                    </a:cubicBezTo>
                    <a:cubicBezTo>
                      <a:pt x="303" y="394"/>
                      <a:pt x="343" y="234"/>
                      <a:pt x="365" y="200"/>
                    </a:cubicBezTo>
                  </a:path>
                </a:pathLst>
              </a:custGeom>
              <a:noFill/>
              <a:ln w="12700">
                <a:solidFill>
                  <a:srgbClr val="FC0128"/>
                </a:solidFill>
                <a:round/>
                <a:headEnd/>
                <a:tailEnd/>
              </a:ln>
            </p:spPr>
            <p:txBody>
              <a:bodyPr wrap="none" anchor="ctr"/>
              <a:lstStyle/>
              <a:p>
                <a:endParaRPr lang="en-GB"/>
              </a:p>
            </p:txBody>
          </p:sp>
          <p:sp>
            <p:nvSpPr>
              <p:cNvPr id="194631" name="Freeform 13"/>
              <p:cNvSpPr>
                <a:spLocks/>
              </p:cNvSpPr>
              <p:nvPr/>
            </p:nvSpPr>
            <p:spPr bwMode="auto">
              <a:xfrm>
                <a:off x="4578" y="2687"/>
                <a:ext cx="31" cy="117"/>
              </a:xfrm>
              <a:custGeom>
                <a:avLst/>
                <a:gdLst>
                  <a:gd name="T0" fmla="*/ 0 w 365"/>
                  <a:gd name="T1" fmla="*/ 60 h 394"/>
                  <a:gd name="T2" fmla="*/ 8 w 365"/>
                  <a:gd name="T3" fmla="*/ 8 h 394"/>
                  <a:gd name="T4" fmla="*/ 22 w 365"/>
                  <a:gd name="T5" fmla="*/ 108 h 394"/>
                  <a:gd name="T6" fmla="*/ 31 w 365"/>
                  <a:gd name="T7" fmla="*/ 59 h 394"/>
                  <a:gd name="T8" fmla="*/ 0 60000 65536"/>
                  <a:gd name="T9" fmla="*/ 0 60000 65536"/>
                  <a:gd name="T10" fmla="*/ 0 60000 65536"/>
                  <a:gd name="T11" fmla="*/ 0 60000 65536"/>
                  <a:gd name="T12" fmla="*/ 0 w 365"/>
                  <a:gd name="T13" fmla="*/ 0 h 394"/>
                  <a:gd name="T14" fmla="*/ 365 w 365"/>
                  <a:gd name="T15" fmla="*/ 394 h 394"/>
                </a:gdLst>
                <a:ahLst/>
                <a:cxnLst>
                  <a:cxn ang="T8">
                    <a:pos x="T0" y="T1"/>
                  </a:cxn>
                  <a:cxn ang="T9">
                    <a:pos x="T2" y="T3"/>
                  </a:cxn>
                  <a:cxn ang="T10">
                    <a:pos x="T4" y="T5"/>
                  </a:cxn>
                  <a:cxn ang="T11">
                    <a:pos x="T6" y="T7"/>
                  </a:cxn>
                </a:cxnLst>
                <a:rect l="T12" t="T13" r="T14" b="T15"/>
                <a:pathLst>
                  <a:path w="365" h="394">
                    <a:moveTo>
                      <a:pt x="0" y="201"/>
                    </a:moveTo>
                    <a:cubicBezTo>
                      <a:pt x="15" y="172"/>
                      <a:pt x="50" y="0"/>
                      <a:pt x="93" y="27"/>
                    </a:cubicBezTo>
                    <a:cubicBezTo>
                      <a:pt x="136" y="54"/>
                      <a:pt x="213" y="336"/>
                      <a:pt x="258" y="365"/>
                    </a:cubicBezTo>
                    <a:cubicBezTo>
                      <a:pt x="303" y="394"/>
                      <a:pt x="343" y="234"/>
                      <a:pt x="365" y="200"/>
                    </a:cubicBezTo>
                  </a:path>
                </a:pathLst>
              </a:custGeom>
              <a:noFill/>
              <a:ln w="12700">
                <a:solidFill>
                  <a:srgbClr val="FC0128"/>
                </a:solidFill>
                <a:round/>
                <a:headEnd/>
                <a:tailEnd/>
              </a:ln>
            </p:spPr>
            <p:txBody>
              <a:bodyPr wrap="none" anchor="ctr"/>
              <a:lstStyle/>
              <a:p>
                <a:endParaRPr lang="en-GB"/>
              </a:p>
            </p:txBody>
          </p:sp>
          <p:sp>
            <p:nvSpPr>
              <p:cNvPr id="194632" name="Freeform 14"/>
              <p:cNvSpPr>
                <a:spLocks/>
              </p:cNvSpPr>
              <p:nvPr/>
            </p:nvSpPr>
            <p:spPr bwMode="auto">
              <a:xfrm>
                <a:off x="4609" y="2687"/>
                <a:ext cx="31" cy="117"/>
              </a:xfrm>
              <a:custGeom>
                <a:avLst/>
                <a:gdLst>
                  <a:gd name="T0" fmla="*/ 0 w 365"/>
                  <a:gd name="T1" fmla="*/ 60 h 394"/>
                  <a:gd name="T2" fmla="*/ 8 w 365"/>
                  <a:gd name="T3" fmla="*/ 8 h 394"/>
                  <a:gd name="T4" fmla="*/ 22 w 365"/>
                  <a:gd name="T5" fmla="*/ 108 h 394"/>
                  <a:gd name="T6" fmla="*/ 31 w 365"/>
                  <a:gd name="T7" fmla="*/ 59 h 394"/>
                  <a:gd name="T8" fmla="*/ 0 60000 65536"/>
                  <a:gd name="T9" fmla="*/ 0 60000 65536"/>
                  <a:gd name="T10" fmla="*/ 0 60000 65536"/>
                  <a:gd name="T11" fmla="*/ 0 60000 65536"/>
                  <a:gd name="T12" fmla="*/ 0 w 365"/>
                  <a:gd name="T13" fmla="*/ 0 h 394"/>
                  <a:gd name="T14" fmla="*/ 365 w 365"/>
                  <a:gd name="T15" fmla="*/ 394 h 394"/>
                </a:gdLst>
                <a:ahLst/>
                <a:cxnLst>
                  <a:cxn ang="T8">
                    <a:pos x="T0" y="T1"/>
                  </a:cxn>
                  <a:cxn ang="T9">
                    <a:pos x="T2" y="T3"/>
                  </a:cxn>
                  <a:cxn ang="T10">
                    <a:pos x="T4" y="T5"/>
                  </a:cxn>
                  <a:cxn ang="T11">
                    <a:pos x="T6" y="T7"/>
                  </a:cxn>
                </a:cxnLst>
                <a:rect l="T12" t="T13" r="T14" b="T15"/>
                <a:pathLst>
                  <a:path w="365" h="394">
                    <a:moveTo>
                      <a:pt x="0" y="201"/>
                    </a:moveTo>
                    <a:cubicBezTo>
                      <a:pt x="15" y="172"/>
                      <a:pt x="50" y="0"/>
                      <a:pt x="93" y="27"/>
                    </a:cubicBezTo>
                    <a:cubicBezTo>
                      <a:pt x="136" y="54"/>
                      <a:pt x="213" y="336"/>
                      <a:pt x="258" y="365"/>
                    </a:cubicBezTo>
                    <a:cubicBezTo>
                      <a:pt x="303" y="394"/>
                      <a:pt x="343" y="234"/>
                      <a:pt x="365" y="200"/>
                    </a:cubicBezTo>
                  </a:path>
                </a:pathLst>
              </a:custGeom>
              <a:noFill/>
              <a:ln w="12700">
                <a:solidFill>
                  <a:srgbClr val="FC0128"/>
                </a:solidFill>
                <a:round/>
                <a:headEnd/>
                <a:tailEnd/>
              </a:ln>
            </p:spPr>
            <p:txBody>
              <a:bodyPr wrap="none" anchor="ctr"/>
              <a:lstStyle/>
              <a:p>
                <a:endParaRPr lang="en-GB"/>
              </a:p>
            </p:txBody>
          </p:sp>
          <p:sp>
            <p:nvSpPr>
              <p:cNvPr id="194633" name="Freeform 15"/>
              <p:cNvSpPr>
                <a:spLocks/>
              </p:cNvSpPr>
              <p:nvPr/>
            </p:nvSpPr>
            <p:spPr bwMode="auto">
              <a:xfrm>
                <a:off x="4639" y="2687"/>
                <a:ext cx="31" cy="117"/>
              </a:xfrm>
              <a:custGeom>
                <a:avLst/>
                <a:gdLst>
                  <a:gd name="T0" fmla="*/ 0 w 365"/>
                  <a:gd name="T1" fmla="*/ 60 h 394"/>
                  <a:gd name="T2" fmla="*/ 8 w 365"/>
                  <a:gd name="T3" fmla="*/ 8 h 394"/>
                  <a:gd name="T4" fmla="*/ 22 w 365"/>
                  <a:gd name="T5" fmla="*/ 108 h 394"/>
                  <a:gd name="T6" fmla="*/ 31 w 365"/>
                  <a:gd name="T7" fmla="*/ 59 h 394"/>
                  <a:gd name="T8" fmla="*/ 0 60000 65536"/>
                  <a:gd name="T9" fmla="*/ 0 60000 65536"/>
                  <a:gd name="T10" fmla="*/ 0 60000 65536"/>
                  <a:gd name="T11" fmla="*/ 0 60000 65536"/>
                  <a:gd name="T12" fmla="*/ 0 w 365"/>
                  <a:gd name="T13" fmla="*/ 0 h 394"/>
                  <a:gd name="T14" fmla="*/ 365 w 365"/>
                  <a:gd name="T15" fmla="*/ 394 h 394"/>
                </a:gdLst>
                <a:ahLst/>
                <a:cxnLst>
                  <a:cxn ang="T8">
                    <a:pos x="T0" y="T1"/>
                  </a:cxn>
                  <a:cxn ang="T9">
                    <a:pos x="T2" y="T3"/>
                  </a:cxn>
                  <a:cxn ang="T10">
                    <a:pos x="T4" y="T5"/>
                  </a:cxn>
                  <a:cxn ang="T11">
                    <a:pos x="T6" y="T7"/>
                  </a:cxn>
                </a:cxnLst>
                <a:rect l="T12" t="T13" r="T14" b="T15"/>
                <a:pathLst>
                  <a:path w="365" h="394">
                    <a:moveTo>
                      <a:pt x="0" y="201"/>
                    </a:moveTo>
                    <a:cubicBezTo>
                      <a:pt x="15" y="172"/>
                      <a:pt x="50" y="0"/>
                      <a:pt x="93" y="27"/>
                    </a:cubicBezTo>
                    <a:cubicBezTo>
                      <a:pt x="136" y="54"/>
                      <a:pt x="213" y="336"/>
                      <a:pt x="258" y="365"/>
                    </a:cubicBezTo>
                    <a:cubicBezTo>
                      <a:pt x="303" y="394"/>
                      <a:pt x="343" y="234"/>
                      <a:pt x="365" y="200"/>
                    </a:cubicBezTo>
                  </a:path>
                </a:pathLst>
              </a:custGeom>
              <a:noFill/>
              <a:ln w="12700">
                <a:solidFill>
                  <a:srgbClr val="FC0128"/>
                </a:solidFill>
                <a:round/>
                <a:headEnd/>
                <a:tailEnd/>
              </a:ln>
            </p:spPr>
            <p:txBody>
              <a:bodyPr wrap="none" anchor="ctr"/>
              <a:lstStyle/>
              <a:p>
                <a:endParaRPr lang="en-GB"/>
              </a:p>
            </p:txBody>
          </p:sp>
          <p:sp>
            <p:nvSpPr>
              <p:cNvPr id="194634" name="Freeform 16"/>
              <p:cNvSpPr>
                <a:spLocks/>
              </p:cNvSpPr>
              <p:nvPr/>
            </p:nvSpPr>
            <p:spPr bwMode="auto">
              <a:xfrm>
                <a:off x="4671" y="2687"/>
                <a:ext cx="31" cy="117"/>
              </a:xfrm>
              <a:custGeom>
                <a:avLst/>
                <a:gdLst>
                  <a:gd name="T0" fmla="*/ 0 w 365"/>
                  <a:gd name="T1" fmla="*/ 60 h 394"/>
                  <a:gd name="T2" fmla="*/ 8 w 365"/>
                  <a:gd name="T3" fmla="*/ 8 h 394"/>
                  <a:gd name="T4" fmla="*/ 22 w 365"/>
                  <a:gd name="T5" fmla="*/ 108 h 394"/>
                  <a:gd name="T6" fmla="*/ 31 w 365"/>
                  <a:gd name="T7" fmla="*/ 59 h 394"/>
                  <a:gd name="T8" fmla="*/ 0 60000 65536"/>
                  <a:gd name="T9" fmla="*/ 0 60000 65536"/>
                  <a:gd name="T10" fmla="*/ 0 60000 65536"/>
                  <a:gd name="T11" fmla="*/ 0 60000 65536"/>
                  <a:gd name="T12" fmla="*/ 0 w 365"/>
                  <a:gd name="T13" fmla="*/ 0 h 394"/>
                  <a:gd name="T14" fmla="*/ 365 w 365"/>
                  <a:gd name="T15" fmla="*/ 394 h 394"/>
                </a:gdLst>
                <a:ahLst/>
                <a:cxnLst>
                  <a:cxn ang="T8">
                    <a:pos x="T0" y="T1"/>
                  </a:cxn>
                  <a:cxn ang="T9">
                    <a:pos x="T2" y="T3"/>
                  </a:cxn>
                  <a:cxn ang="T10">
                    <a:pos x="T4" y="T5"/>
                  </a:cxn>
                  <a:cxn ang="T11">
                    <a:pos x="T6" y="T7"/>
                  </a:cxn>
                </a:cxnLst>
                <a:rect l="T12" t="T13" r="T14" b="T15"/>
                <a:pathLst>
                  <a:path w="365" h="394">
                    <a:moveTo>
                      <a:pt x="0" y="201"/>
                    </a:moveTo>
                    <a:cubicBezTo>
                      <a:pt x="15" y="172"/>
                      <a:pt x="50" y="0"/>
                      <a:pt x="93" y="27"/>
                    </a:cubicBezTo>
                    <a:cubicBezTo>
                      <a:pt x="136" y="54"/>
                      <a:pt x="213" y="336"/>
                      <a:pt x="258" y="365"/>
                    </a:cubicBezTo>
                    <a:cubicBezTo>
                      <a:pt x="303" y="394"/>
                      <a:pt x="343" y="234"/>
                      <a:pt x="365" y="200"/>
                    </a:cubicBezTo>
                  </a:path>
                </a:pathLst>
              </a:custGeom>
              <a:noFill/>
              <a:ln w="12700">
                <a:solidFill>
                  <a:srgbClr val="FC0128"/>
                </a:solidFill>
                <a:round/>
                <a:headEnd/>
                <a:tailEnd/>
              </a:ln>
            </p:spPr>
            <p:txBody>
              <a:bodyPr wrap="none" anchor="ctr"/>
              <a:lstStyle/>
              <a:p>
                <a:endParaRPr lang="en-GB"/>
              </a:p>
            </p:txBody>
          </p:sp>
          <p:sp>
            <p:nvSpPr>
              <p:cNvPr id="194635" name="Freeform 17"/>
              <p:cNvSpPr>
                <a:spLocks/>
              </p:cNvSpPr>
              <p:nvPr/>
            </p:nvSpPr>
            <p:spPr bwMode="auto">
              <a:xfrm>
                <a:off x="4701" y="2687"/>
                <a:ext cx="31" cy="117"/>
              </a:xfrm>
              <a:custGeom>
                <a:avLst/>
                <a:gdLst>
                  <a:gd name="T0" fmla="*/ 0 w 365"/>
                  <a:gd name="T1" fmla="*/ 60 h 394"/>
                  <a:gd name="T2" fmla="*/ 8 w 365"/>
                  <a:gd name="T3" fmla="*/ 8 h 394"/>
                  <a:gd name="T4" fmla="*/ 22 w 365"/>
                  <a:gd name="T5" fmla="*/ 108 h 394"/>
                  <a:gd name="T6" fmla="*/ 31 w 365"/>
                  <a:gd name="T7" fmla="*/ 59 h 394"/>
                  <a:gd name="T8" fmla="*/ 0 60000 65536"/>
                  <a:gd name="T9" fmla="*/ 0 60000 65536"/>
                  <a:gd name="T10" fmla="*/ 0 60000 65536"/>
                  <a:gd name="T11" fmla="*/ 0 60000 65536"/>
                  <a:gd name="T12" fmla="*/ 0 w 365"/>
                  <a:gd name="T13" fmla="*/ 0 h 394"/>
                  <a:gd name="T14" fmla="*/ 365 w 365"/>
                  <a:gd name="T15" fmla="*/ 394 h 394"/>
                </a:gdLst>
                <a:ahLst/>
                <a:cxnLst>
                  <a:cxn ang="T8">
                    <a:pos x="T0" y="T1"/>
                  </a:cxn>
                  <a:cxn ang="T9">
                    <a:pos x="T2" y="T3"/>
                  </a:cxn>
                  <a:cxn ang="T10">
                    <a:pos x="T4" y="T5"/>
                  </a:cxn>
                  <a:cxn ang="T11">
                    <a:pos x="T6" y="T7"/>
                  </a:cxn>
                </a:cxnLst>
                <a:rect l="T12" t="T13" r="T14" b="T15"/>
                <a:pathLst>
                  <a:path w="365" h="394">
                    <a:moveTo>
                      <a:pt x="0" y="201"/>
                    </a:moveTo>
                    <a:cubicBezTo>
                      <a:pt x="15" y="172"/>
                      <a:pt x="50" y="0"/>
                      <a:pt x="93" y="27"/>
                    </a:cubicBezTo>
                    <a:cubicBezTo>
                      <a:pt x="136" y="54"/>
                      <a:pt x="213" y="336"/>
                      <a:pt x="258" y="365"/>
                    </a:cubicBezTo>
                    <a:cubicBezTo>
                      <a:pt x="303" y="394"/>
                      <a:pt x="343" y="234"/>
                      <a:pt x="365" y="200"/>
                    </a:cubicBezTo>
                  </a:path>
                </a:pathLst>
              </a:custGeom>
              <a:noFill/>
              <a:ln w="12700">
                <a:solidFill>
                  <a:srgbClr val="FC0128"/>
                </a:solidFill>
                <a:round/>
                <a:headEnd/>
                <a:tailEnd/>
              </a:ln>
            </p:spPr>
            <p:txBody>
              <a:bodyPr wrap="none" anchor="ctr"/>
              <a:lstStyle/>
              <a:p>
                <a:endParaRPr lang="en-GB"/>
              </a:p>
            </p:txBody>
          </p:sp>
          <p:sp>
            <p:nvSpPr>
              <p:cNvPr id="194636" name="Freeform 18"/>
              <p:cNvSpPr>
                <a:spLocks/>
              </p:cNvSpPr>
              <p:nvPr/>
            </p:nvSpPr>
            <p:spPr bwMode="auto">
              <a:xfrm>
                <a:off x="4733" y="2687"/>
                <a:ext cx="31" cy="117"/>
              </a:xfrm>
              <a:custGeom>
                <a:avLst/>
                <a:gdLst>
                  <a:gd name="T0" fmla="*/ 0 w 365"/>
                  <a:gd name="T1" fmla="*/ 60 h 394"/>
                  <a:gd name="T2" fmla="*/ 8 w 365"/>
                  <a:gd name="T3" fmla="*/ 8 h 394"/>
                  <a:gd name="T4" fmla="*/ 22 w 365"/>
                  <a:gd name="T5" fmla="*/ 108 h 394"/>
                  <a:gd name="T6" fmla="*/ 31 w 365"/>
                  <a:gd name="T7" fmla="*/ 59 h 394"/>
                  <a:gd name="T8" fmla="*/ 0 60000 65536"/>
                  <a:gd name="T9" fmla="*/ 0 60000 65536"/>
                  <a:gd name="T10" fmla="*/ 0 60000 65536"/>
                  <a:gd name="T11" fmla="*/ 0 60000 65536"/>
                  <a:gd name="T12" fmla="*/ 0 w 365"/>
                  <a:gd name="T13" fmla="*/ 0 h 394"/>
                  <a:gd name="T14" fmla="*/ 365 w 365"/>
                  <a:gd name="T15" fmla="*/ 394 h 394"/>
                </a:gdLst>
                <a:ahLst/>
                <a:cxnLst>
                  <a:cxn ang="T8">
                    <a:pos x="T0" y="T1"/>
                  </a:cxn>
                  <a:cxn ang="T9">
                    <a:pos x="T2" y="T3"/>
                  </a:cxn>
                  <a:cxn ang="T10">
                    <a:pos x="T4" y="T5"/>
                  </a:cxn>
                  <a:cxn ang="T11">
                    <a:pos x="T6" y="T7"/>
                  </a:cxn>
                </a:cxnLst>
                <a:rect l="T12" t="T13" r="T14" b="T15"/>
                <a:pathLst>
                  <a:path w="365" h="394">
                    <a:moveTo>
                      <a:pt x="0" y="201"/>
                    </a:moveTo>
                    <a:cubicBezTo>
                      <a:pt x="15" y="172"/>
                      <a:pt x="50" y="0"/>
                      <a:pt x="93" y="27"/>
                    </a:cubicBezTo>
                    <a:cubicBezTo>
                      <a:pt x="136" y="54"/>
                      <a:pt x="213" y="336"/>
                      <a:pt x="258" y="365"/>
                    </a:cubicBezTo>
                    <a:cubicBezTo>
                      <a:pt x="303" y="394"/>
                      <a:pt x="343" y="234"/>
                      <a:pt x="365" y="200"/>
                    </a:cubicBezTo>
                  </a:path>
                </a:pathLst>
              </a:custGeom>
              <a:noFill/>
              <a:ln w="12700">
                <a:solidFill>
                  <a:srgbClr val="FC0128"/>
                </a:solidFill>
                <a:round/>
                <a:headEnd/>
                <a:tailEnd/>
              </a:ln>
            </p:spPr>
            <p:txBody>
              <a:bodyPr wrap="none" anchor="ctr"/>
              <a:lstStyle/>
              <a:p>
                <a:endParaRPr lang="en-GB"/>
              </a:p>
            </p:txBody>
          </p:sp>
          <p:sp>
            <p:nvSpPr>
              <p:cNvPr id="194637" name="Freeform 19"/>
              <p:cNvSpPr>
                <a:spLocks/>
              </p:cNvSpPr>
              <p:nvPr/>
            </p:nvSpPr>
            <p:spPr bwMode="auto">
              <a:xfrm>
                <a:off x="4763" y="2687"/>
                <a:ext cx="31" cy="117"/>
              </a:xfrm>
              <a:custGeom>
                <a:avLst/>
                <a:gdLst>
                  <a:gd name="T0" fmla="*/ 0 w 365"/>
                  <a:gd name="T1" fmla="*/ 60 h 394"/>
                  <a:gd name="T2" fmla="*/ 8 w 365"/>
                  <a:gd name="T3" fmla="*/ 8 h 394"/>
                  <a:gd name="T4" fmla="*/ 22 w 365"/>
                  <a:gd name="T5" fmla="*/ 108 h 394"/>
                  <a:gd name="T6" fmla="*/ 31 w 365"/>
                  <a:gd name="T7" fmla="*/ 59 h 394"/>
                  <a:gd name="T8" fmla="*/ 0 60000 65536"/>
                  <a:gd name="T9" fmla="*/ 0 60000 65536"/>
                  <a:gd name="T10" fmla="*/ 0 60000 65536"/>
                  <a:gd name="T11" fmla="*/ 0 60000 65536"/>
                  <a:gd name="T12" fmla="*/ 0 w 365"/>
                  <a:gd name="T13" fmla="*/ 0 h 394"/>
                  <a:gd name="T14" fmla="*/ 365 w 365"/>
                  <a:gd name="T15" fmla="*/ 394 h 394"/>
                </a:gdLst>
                <a:ahLst/>
                <a:cxnLst>
                  <a:cxn ang="T8">
                    <a:pos x="T0" y="T1"/>
                  </a:cxn>
                  <a:cxn ang="T9">
                    <a:pos x="T2" y="T3"/>
                  </a:cxn>
                  <a:cxn ang="T10">
                    <a:pos x="T4" y="T5"/>
                  </a:cxn>
                  <a:cxn ang="T11">
                    <a:pos x="T6" y="T7"/>
                  </a:cxn>
                </a:cxnLst>
                <a:rect l="T12" t="T13" r="T14" b="T15"/>
                <a:pathLst>
                  <a:path w="365" h="394">
                    <a:moveTo>
                      <a:pt x="0" y="201"/>
                    </a:moveTo>
                    <a:cubicBezTo>
                      <a:pt x="15" y="172"/>
                      <a:pt x="50" y="0"/>
                      <a:pt x="93" y="27"/>
                    </a:cubicBezTo>
                    <a:cubicBezTo>
                      <a:pt x="136" y="54"/>
                      <a:pt x="213" y="336"/>
                      <a:pt x="258" y="365"/>
                    </a:cubicBezTo>
                    <a:cubicBezTo>
                      <a:pt x="303" y="394"/>
                      <a:pt x="343" y="234"/>
                      <a:pt x="365" y="200"/>
                    </a:cubicBezTo>
                  </a:path>
                </a:pathLst>
              </a:custGeom>
              <a:noFill/>
              <a:ln w="12700">
                <a:solidFill>
                  <a:srgbClr val="FC0128"/>
                </a:solidFill>
                <a:round/>
                <a:headEnd/>
                <a:tailEnd/>
              </a:ln>
            </p:spPr>
            <p:txBody>
              <a:bodyPr wrap="none" anchor="ctr"/>
              <a:lstStyle/>
              <a:p>
                <a:endParaRPr lang="en-GB"/>
              </a:p>
            </p:txBody>
          </p:sp>
        </p:grpSp>
        <p:sp>
          <p:nvSpPr>
            <p:cNvPr id="194629" name="Line 20"/>
            <p:cNvSpPr>
              <a:spLocks noChangeShapeType="1"/>
            </p:cNvSpPr>
            <p:nvPr/>
          </p:nvSpPr>
          <p:spPr bwMode="auto">
            <a:xfrm>
              <a:off x="2980" y="1346"/>
              <a:ext cx="471" cy="0"/>
            </a:xfrm>
            <a:prstGeom prst="line">
              <a:avLst/>
            </a:prstGeom>
            <a:noFill/>
            <a:ln w="19050">
              <a:solidFill>
                <a:srgbClr val="FC0128"/>
              </a:solidFill>
              <a:prstDash val="sysDot"/>
              <a:round/>
              <a:headEnd/>
              <a:tailEnd type="stealth" w="med" len="med"/>
            </a:ln>
          </p:spPr>
          <p:txBody>
            <a:bodyPr wrap="none" anchor="ctr"/>
            <a:lstStyle/>
            <a:p>
              <a:endParaRPr lang="en-GB"/>
            </a:p>
          </p:txBody>
        </p:sp>
      </p:grpSp>
      <p:sp>
        <p:nvSpPr>
          <p:cNvPr id="194567" name="Line 21"/>
          <p:cNvSpPr>
            <a:spLocks noChangeShapeType="1"/>
          </p:cNvSpPr>
          <p:nvPr/>
        </p:nvSpPr>
        <p:spPr bwMode="auto">
          <a:xfrm>
            <a:off x="4724400" y="3733800"/>
            <a:ext cx="3429000" cy="0"/>
          </a:xfrm>
          <a:prstGeom prst="line">
            <a:avLst/>
          </a:prstGeom>
          <a:noFill/>
          <a:ln w="28575">
            <a:solidFill>
              <a:schemeClr val="tx1"/>
            </a:solidFill>
            <a:round/>
            <a:headEnd/>
            <a:tailEnd type="arrow" w="med" len="med"/>
          </a:ln>
        </p:spPr>
        <p:txBody>
          <a:bodyPr wrap="none" anchor="ctr"/>
          <a:lstStyle/>
          <a:p>
            <a:endParaRPr lang="en-GB"/>
          </a:p>
        </p:txBody>
      </p:sp>
      <p:sp>
        <p:nvSpPr>
          <p:cNvPr id="194568" name="Line 22"/>
          <p:cNvSpPr>
            <a:spLocks noChangeShapeType="1"/>
          </p:cNvSpPr>
          <p:nvPr/>
        </p:nvSpPr>
        <p:spPr bwMode="auto">
          <a:xfrm flipV="1">
            <a:off x="4724400" y="1828800"/>
            <a:ext cx="0" cy="1905000"/>
          </a:xfrm>
          <a:prstGeom prst="line">
            <a:avLst/>
          </a:prstGeom>
          <a:noFill/>
          <a:ln w="28575">
            <a:solidFill>
              <a:schemeClr val="tx1"/>
            </a:solidFill>
            <a:round/>
            <a:headEnd/>
            <a:tailEnd type="arrow" w="med" len="med"/>
          </a:ln>
        </p:spPr>
        <p:txBody>
          <a:bodyPr wrap="none" anchor="ctr"/>
          <a:lstStyle/>
          <a:p>
            <a:endParaRPr lang="en-GB"/>
          </a:p>
        </p:txBody>
      </p:sp>
      <p:sp>
        <p:nvSpPr>
          <p:cNvPr id="194569" name="Rectangle 23"/>
          <p:cNvSpPr>
            <a:spLocks noChangeArrowheads="1"/>
          </p:cNvSpPr>
          <p:nvPr/>
        </p:nvSpPr>
        <p:spPr bwMode="auto">
          <a:xfrm>
            <a:off x="7162800" y="3733800"/>
            <a:ext cx="792163" cy="344488"/>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tabLst>
                <a:tab pos="2381250" algn="l"/>
              </a:tabLst>
            </a:pPr>
            <a:r>
              <a:rPr lang="en-US" sz="1400" b="0"/>
              <a:t>position</a:t>
            </a:r>
          </a:p>
        </p:txBody>
      </p:sp>
      <p:sp>
        <p:nvSpPr>
          <p:cNvPr id="194570" name="Rectangle 24"/>
          <p:cNvSpPr>
            <a:spLocks noChangeArrowheads="1"/>
          </p:cNvSpPr>
          <p:nvPr/>
        </p:nvSpPr>
        <p:spPr bwMode="auto">
          <a:xfrm>
            <a:off x="4362450" y="1427163"/>
            <a:ext cx="657225" cy="419100"/>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800" b="0"/>
              <a:t>f ~ B</a:t>
            </a:r>
          </a:p>
        </p:txBody>
      </p:sp>
      <p:sp>
        <p:nvSpPr>
          <p:cNvPr id="194571" name="Rectangle 25"/>
          <p:cNvSpPr>
            <a:spLocks noChangeArrowheads="1"/>
          </p:cNvSpPr>
          <p:nvPr/>
        </p:nvSpPr>
        <p:spPr bwMode="auto">
          <a:xfrm>
            <a:off x="534988" y="2260600"/>
            <a:ext cx="1387475" cy="749300"/>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800" b="0"/>
              <a:t>Transmitted</a:t>
            </a:r>
          </a:p>
          <a:p>
            <a:pPr marL="279400" indent="-279400" defTabSz="766763">
              <a:lnSpc>
                <a:spcPct val="120000"/>
              </a:lnSpc>
              <a:buClr>
                <a:schemeClr val="accent1"/>
              </a:buClr>
              <a:tabLst>
                <a:tab pos="2381250" algn="l"/>
              </a:tabLst>
            </a:pPr>
            <a:r>
              <a:rPr lang="en-GB" sz="1800" b="0"/>
              <a:t>RF pulse</a:t>
            </a:r>
          </a:p>
        </p:txBody>
      </p:sp>
      <p:grpSp>
        <p:nvGrpSpPr>
          <p:cNvPr id="194572" name="Group 26"/>
          <p:cNvGrpSpPr>
            <a:grpSpLocks/>
          </p:cNvGrpSpPr>
          <p:nvPr/>
        </p:nvGrpSpPr>
        <p:grpSpPr bwMode="auto">
          <a:xfrm>
            <a:off x="4953000" y="3971925"/>
            <a:ext cx="2259013" cy="1927225"/>
            <a:chOff x="3612" y="2403"/>
            <a:chExt cx="971" cy="903"/>
          </a:xfrm>
        </p:grpSpPr>
        <p:sp>
          <p:nvSpPr>
            <p:cNvPr id="194618" name="Freeform 27"/>
            <p:cNvSpPr>
              <a:spLocks/>
            </p:cNvSpPr>
            <p:nvPr/>
          </p:nvSpPr>
          <p:spPr bwMode="auto">
            <a:xfrm>
              <a:off x="3612" y="2403"/>
              <a:ext cx="971" cy="903"/>
            </a:xfrm>
            <a:custGeom>
              <a:avLst/>
              <a:gdLst>
                <a:gd name="T0" fmla="*/ 111 w 971"/>
                <a:gd name="T1" fmla="*/ 903 h 903"/>
                <a:gd name="T2" fmla="*/ 225 w 971"/>
                <a:gd name="T3" fmla="*/ 813 h 903"/>
                <a:gd name="T4" fmla="*/ 438 w 971"/>
                <a:gd name="T5" fmla="*/ 864 h 903"/>
                <a:gd name="T6" fmla="*/ 663 w 971"/>
                <a:gd name="T7" fmla="*/ 885 h 903"/>
                <a:gd name="T8" fmla="*/ 777 w 971"/>
                <a:gd name="T9" fmla="*/ 855 h 903"/>
                <a:gd name="T10" fmla="*/ 903 w 971"/>
                <a:gd name="T11" fmla="*/ 702 h 903"/>
                <a:gd name="T12" fmla="*/ 963 w 971"/>
                <a:gd name="T13" fmla="*/ 549 h 903"/>
                <a:gd name="T14" fmla="*/ 951 w 971"/>
                <a:gd name="T15" fmla="*/ 390 h 903"/>
                <a:gd name="T16" fmla="*/ 900 w 971"/>
                <a:gd name="T17" fmla="*/ 267 h 903"/>
                <a:gd name="T18" fmla="*/ 849 w 971"/>
                <a:gd name="T19" fmla="*/ 186 h 903"/>
                <a:gd name="T20" fmla="*/ 747 w 971"/>
                <a:gd name="T21" fmla="*/ 87 h 903"/>
                <a:gd name="T22" fmla="*/ 663 w 971"/>
                <a:gd name="T23" fmla="*/ 54 h 903"/>
                <a:gd name="T24" fmla="*/ 624 w 971"/>
                <a:gd name="T25" fmla="*/ 54 h 903"/>
                <a:gd name="T26" fmla="*/ 561 w 971"/>
                <a:gd name="T27" fmla="*/ 72 h 903"/>
                <a:gd name="T28" fmla="*/ 516 w 971"/>
                <a:gd name="T29" fmla="*/ 78 h 903"/>
                <a:gd name="T30" fmla="*/ 462 w 971"/>
                <a:gd name="T31" fmla="*/ 57 h 903"/>
                <a:gd name="T32" fmla="*/ 423 w 971"/>
                <a:gd name="T33" fmla="*/ 18 h 903"/>
                <a:gd name="T34" fmla="*/ 399 w 971"/>
                <a:gd name="T35" fmla="*/ 9 h 903"/>
                <a:gd name="T36" fmla="*/ 351 w 971"/>
                <a:gd name="T37" fmla="*/ 75 h 903"/>
                <a:gd name="T38" fmla="*/ 327 w 971"/>
                <a:gd name="T39" fmla="*/ 96 h 903"/>
                <a:gd name="T40" fmla="*/ 282 w 971"/>
                <a:gd name="T41" fmla="*/ 102 h 903"/>
                <a:gd name="T42" fmla="*/ 198 w 971"/>
                <a:gd name="T43" fmla="*/ 117 h 903"/>
                <a:gd name="T44" fmla="*/ 162 w 971"/>
                <a:gd name="T45" fmla="*/ 138 h 903"/>
                <a:gd name="T46" fmla="*/ 120 w 971"/>
                <a:gd name="T47" fmla="*/ 141 h 903"/>
                <a:gd name="T48" fmla="*/ 78 w 971"/>
                <a:gd name="T49" fmla="*/ 177 h 903"/>
                <a:gd name="T50" fmla="*/ 30 w 971"/>
                <a:gd name="T51" fmla="*/ 252 h 903"/>
                <a:gd name="T52" fmla="*/ 0 w 971"/>
                <a:gd name="T53" fmla="*/ 285 h 90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971"/>
                <a:gd name="T82" fmla="*/ 0 h 903"/>
                <a:gd name="T83" fmla="*/ 971 w 971"/>
                <a:gd name="T84" fmla="*/ 903 h 90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971" h="903">
                  <a:moveTo>
                    <a:pt x="111" y="903"/>
                  </a:moveTo>
                  <a:cubicBezTo>
                    <a:pt x="141" y="861"/>
                    <a:pt x="171" y="819"/>
                    <a:pt x="225" y="813"/>
                  </a:cubicBezTo>
                  <a:cubicBezTo>
                    <a:pt x="279" y="807"/>
                    <a:pt x="365" y="852"/>
                    <a:pt x="438" y="864"/>
                  </a:cubicBezTo>
                  <a:cubicBezTo>
                    <a:pt x="511" y="876"/>
                    <a:pt x="607" y="886"/>
                    <a:pt x="663" y="885"/>
                  </a:cubicBezTo>
                  <a:cubicBezTo>
                    <a:pt x="719" y="884"/>
                    <a:pt x="737" y="886"/>
                    <a:pt x="777" y="855"/>
                  </a:cubicBezTo>
                  <a:cubicBezTo>
                    <a:pt x="817" y="824"/>
                    <a:pt x="872" y="753"/>
                    <a:pt x="903" y="702"/>
                  </a:cubicBezTo>
                  <a:cubicBezTo>
                    <a:pt x="934" y="651"/>
                    <a:pt x="955" y="601"/>
                    <a:pt x="963" y="549"/>
                  </a:cubicBezTo>
                  <a:cubicBezTo>
                    <a:pt x="971" y="497"/>
                    <a:pt x="961" y="437"/>
                    <a:pt x="951" y="390"/>
                  </a:cubicBezTo>
                  <a:cubicBezTo>
                    <a:pt x="941" y="343"/>
                    <a:pt x="917" y="301"/>
                    <a:pt x="900" y="267"/>
                  </a:cubicBezTo>
                  <a:cubicBezTo>
                    <a:pt x="883" y="233"/>
                    <a:pt x="874" y="216"/>
                    <a:pt x="849" y="186"/>
                  </a:cubicBezTo>
                  <a:cubicBezTo>
                    <a:pt x="824" y="156"/>
                    <a:pt x="778" y="109"/>
                    <a:pt x="747" y="87"/>
                  </a:cubicBezTo>
                  <a:cubicBezTo>
                    <a:pt x="716" y="65"/>
                    <a:pt x="683" y="59"/>
                    <a:pt x="663" y="54"/>
                  </a:cubicBezTo>
                  <a:cubicBezTo>
                    <a:pt x="643" y="49"/>
                    <a:pt x="641" y="51"/>
                    <a:pt x="624" y="54"/>
                  </a:cubicBezTo>
                  <a:cubicBezTo>
                    <a:pt x="607" y="57"/>
                    <a:pt x="579" y="68"/>
                    <a:pt x="561" y="72"/>
                  </a:cubicBezTo>
                  <a:cubicBezTo>
                    <a:pt x="543" y="76"/>
                    <a:pt x="532" y="80"/>
                    <a:pt x="516" y="78"/>
                  </a:cubicBezTo>
                  <a:cubicBezTo>
                    <a:pt x="500" y="76"/>
                    <a:pt x="477" y="67"/>
                    <a:pt x="462" y="57"/>
                  </a:cubicBezTo>
                  <a:cubicBezTo>
                    <a:pt x="447" y="47"/>
                    <a:pt x="434" y="26"/>
                    <a:pt x="423" y="18"/>
                  </a:cubicBezTo>
                  <a:cubicBezTo>
                    <a:pt x="412" y="10"/>
                    <a:pt x="411" y="0"/>
                    <a:pt x="399" y="9"/>
                  </a:cubicBezTo>
                  <a:cubicBezTo>
                    <a:pt x="387" y="18"/>
                    <a:pt x="363" y="61"/>
                    <a:pt x="351" y="75"/>
                  </a:cubicBezTo>
                  <a:cubicBezTo>
                    <a:pt x="339" y="89"/>
                    <a:pt x="338" y="92"/>
                    <a:pt x="327" y="96"/>
                  </a:cubicBezTo>
                  <a:cubicBezTo>
                    <a:pt x="316" y="100"/>
                    <a:pt x="303" y="99"/>
                    <a:pt x="282" y="102"/>
                  </a:cubicBezTo>
                  <a:cubicBezTo>
                    <a:pt x="261" y="105"/>
                    <a:pt x="218" y="111"/>
                    <a:pt x="198" y="117"/>
                  </a:cubicBezTo>
                  <a:cubicBezTo>
                    <a:pt x="178" y="123"/>
                    <a:pt x="175" y="134"/>
                    <a:pt x="162" y="138"/>
                  </a:cubicBezTo>
                  <a:cubicBezTo>
                    <a:pt x="149" y="142"/>
                    <a:pt x="134" y="135"/>
                    <a:pt x="120" y="141"/>
                  </a:cubicBezTo>
                  <a:cubicBezTo>
                    <a:pt x="106" y="147"/>
                    <a:pt x="93" y="159"/>
                    <a:pt x="78" y="177"/>
                  </a:cubicBezTo>
                  <a:cubicBezTo>
                    <a:pt x="63" y="195"/>
                    <a:pt x="43" y="234"/>
                    <a:pt x="30" y="252"/>
                  </a:cubicBezTo>
                  <a:cubicBezTo>
                    <a:pt x="17" y="270"/>
                    <a:pt x="6" y="278"/>
                    <a:pt x="0" y="285"/>
                  </a:cubicBezTo>
                </a:path>
              </a:pathLst>
            </a:custGeom>
            <a:noFill/>
            <a:ln w="12700">
              <a:solidFill>
                <a:schemeClr val="tx1"/>
              </a:solidFill>
              <a:round/>
              <a:headEnd/>
              <a:tailEnd/>
            </a:ln>
          </p:spPr>
          <p:txBody>
            <a:bodyPr wrap="none" anchor="ctr"/>
            <a:lstStyle/>
            <a:p>
              <a:endParaRPr lang="en-GB"/>
            </a:p>
          </p:txBody>
        </p:sp>
        <p:sp>
          <p:nvSpPr>
            <p:cNvPr id="194619" name="Freeform 28"/>
            <p:cNvSpPr>
              <a:spLocks/>
            </p:cNvSpPr>
            <p:nvPr/>
          </p:nvSpPr>
          <p:spPr bwMode="auto">
            <a:xfrm>
              <a:off x="3999" y="2525"/>
              <a:ext cx="39" cy="29"/>
            </a:xfrm>
            <a:custGeom>
              <a:avLst/>
              <a:gdLst>
                <a:gd name="T0" fmla="*/ 0 w 39"/>
                <a:gd name="T1" fmla="*/ 12 h 29"/>
                <a:gd name="T2" fmla="*/ 27 w 39"/>
                <a:gd name="T3" fmla="*/ 27 h 29"/>
                <a:gd name="T4" fmla="*/ 39 w 39"/>
                <a:gd name="T5" fmla="*/ 0 h 29"/>
                <a:gd name="T6" fmla="*/ 0 60000 65536"/>
                <a:gd name="T7" fmla="*/ 0 60000 65536"/>
                <a:gd name="T8" fmla="*/ 0 60000 65536"/>
                <a:gd name="T9" fmla="*/ 0 w 39"/>
                <a:gd name="T10" fmla="*/ 0 h 29"/>
                <a:gd name="T11" fmla="*/ 39 w 39"/>
                <a:gd name="T12" fmla="*/ 29 h 29"/>
              </a:gdLst>
              <a:ahLst/>
              <a:cxnLst>
                <a:cxn ang="T6">
                  <a:pos x="T0" y="T1"/>
                </a:cxn>
                <a:cxn ang="T7">
                  <a:pos x="T2" y="T3"/>
                </a:cxn>
                <a:cxn ang="T8">
                  <a:pos x="T4" y="T5"/>
                </a:cxn>
              </a:cxnLst>
              <a:rect l="T9" t="T10" r="T11" b="T12"/>
              <a:pathLst>
                <a:path w="39" h="29">
                  <a:moveTo>
                    <a:pt x="0" y="12"/>
                  </a:moveTo>
                  <a:cubicBezTo>
                    <a:pt x="10" y="20"/>
                    <a:pt x="21" y="29"/>
                    <a:pt x="27" y="27"/>
                  </a:cubicBezTo>
                  <a:cubicBezTo>
                    <a:pt x="33" y="25"/>
                    <a:pt x="36" y="12"/>
                    <a:pt x="39" y="0"/>
                  </a:cubicBezTo>
                </a:path>
              </a:pathLst>
            </a:custGeom>
            <a:noFill/>
            <a:ln w="12700">
              <a:solidFill>
                <a:schemeClr val="tx1"/>
              </a:solidFill>
              <a:round/>
              <a:headEnd/>
              <a:tailEnd/>
            </a:ln>
          </p:spPr>
          <p:txBody>
            <a:bodyPr wrap="none" anchor="ctr"/>
            <a:lstStyle/>
            <a:p>
              <a:endParaRPr lang="en-GB"/>
            </a:p>
          </p:txBody>
        </p:sp>
        <p:sp>
          <p:nvSpPr>
            <p:cNvPr id="194620" name="Freeform 29"/>
            <p:cNvSpPr>
              <a:spLocks/>
            </p:cNvSpPr>
            <p:nvPr/>
          </p:nvSpPr>
          <p:spPr bwMode="auto">
            <a:xfrm>
              <a:off x="3994" y="2471"/>
              <a:ext cx="26" cy="45"/>
            </a:xfrm>
            <a:custGeom>
              <a:avLst/>
              <a:gdLst>
                <a:gd name="T0" fmla="*/ 16 w 26"/>
                <a:gd name="T1" fmla="*/ 0 h 45"/>
                <a:gd name="T2" fmla="*/ 1 w 26"/>
                <a:gd name="T3" fmla="*/ 24 h 45"/>
                <a:gd name="T4" fmla="*/ 7 w 26"/>
                <a:gd name="T5" fmla="*/ 45 h 45"/>
                <a:gd name="T6" fmla="*/ 23 w 26"/>
                <a:gd name="T7" fmla="*/ 25 h 45"/>
                <a:gd name="T8" fmla="*/ 16 w 26"/>
                <a:gd name="T9" fmla="*/ 0 h 45"/>
                <a:gd name="T10" fmla="*/ 0 60000 65536"/>
                <a:gd name="T11" fmla="*/ 0 60000 65536"/>
                <a:gd name="T12" fmla="*/ 0 60000 65536"/>
                <a:gd name="T13" fmla="*/ 0 60000 65536"/>
                <a:gd name="T14" fmla="*/ 0 60000 65536"/>
                <a:gd name="T15" fmla="*/ 0 w 26"/>
                <a:gd name="T16" fmla="*/ 0 h 45"/>
                <a:gd name="T17" fmla="*/ 26 w 26"/>
                <a:gd name="T18" fmla="*/ 45 h 45"/>
              </a:gdLst>
              <a:ahLst/>
              <a:cxnLst>
                <a:cxn ang="T10">
                  <a:pos x="T0" y="T1"/>
                </a:cxn>
                <a:cxn ang="T11">
                  <a:pos x="T2" y="T3"/>
                </a:cxn>
                <a:cxn ang="T12">
                  <a:pos x="T4" y="T5"/>
                </a:cxn>
                <a:cxn ang="T13">
                  <a:pos x="T6" y="T7"/>
                </a:cxn>
                <a:cxn ang="T14">
                  <a:pos x="T8" y="T9"/>
                </a:cxn>
              </a:cxnLst>
              <a:rect l="T15" t="T16" r="T17" b="T18"/>
              <a:pathLst>
                <a:path w="26" h="45">
                  <a:moveTo>
                    <a:pt x="16" y="0"/>
                  </a:moveTo>
                  <a:cubicBezTo>
                    <a:pt x="12" y="0"/>
                    <a:pt x="2" y="17"/>
                    <a:pt x="1" y="24"/>
                  </a:cubicBezTo>
                  <a:cubicBezTo>
                    <a:pt x="0" y="31"/>
                    <a:pt x="3" y="45"/>
                    <a:pt x="7" y="45"/>
                  </a:cubicBezTo>
                  <a:cubicBezTo>
                    <a:pt x="11" y="45"/>
                    <a:pt x="20" y="32"/>
                    <a:pt x="23" y="25"/>
                  </a:cubicBezTo>
                  <a:cubicBezTo>
                    <a:pt x="26" y="18"/>
                    <a:pt x="20" y="0"/>
                    <a:pt x="16" y="0"/>
                  </a:cubicBezTo>
                  <a:close/>
                </a:path>
              </a:pathLst>
            </a:custGeom>
            <a:noFill/>
            <a:ln w="12700">
              <a:solidFill>
                <a:schemeClr val="tx1"/>
              </a:solidFill>
              <a:round/>
              <a:headEnd/>
              <a:tailEnd/>
            </a:ln>
          </p:spPr>
          <p:txBody>
            <a:bodyPr wrap="none" anchor="ctr"/>
            <a:lstStyle/>
            <a:p>
              <a:endParaRPr lang="en-GB"/>
            </a:p>
          </p:txBody>
        </p:sp>
        <p:sp>
          <p:nvSpPr>
            <p:cNvPr id="194621" name="Freeform 30"/>
            <p:cNvSpPr>
              <a:spLocks/>
            </p:cNvSpPr>
            <p:nvPr/>
          </p:nvSpPr>
          <p:spPr bwMode="auto">
            <a:xfrm>
              <a:off x="3887" y="2504"/>
              <a:ext cx="49" cy="48"/>
            </a:xfrm>
            <a:custGeom>
              <a:avLst/>
              <a:gdLst>
                <a:gd name="T0" fmla="*/ 0 w 49"/>
                <a:gd name="T1" fmla="*/ 0 h 48"/>
                <a:gd name="T2" fmla="*/ 37 w 49"/>
                <a:gd name="T3" fmla="*/ 16 h 48"/>
                <a:gd name="T4" fmla="*/ 49 w 49"/>
                <a:gd name="T5" fmla="*/ 48 h 48"/>
                <a:gd name="T6" fmla="*/ 0 60000 65536"/>
                <a:gd name="T7" fmla="*/ 0 60000 65536"/>
                <a:gd name="T8" fmla="*/ 0 60000 65536"/>
                <a:gd name="T9" fmla="*/ 0 w 49"/>
                <a:gd name="T10" fmla="*/ 0 h 48"/>
                <a:gd name="T11" fmla="*/ 49 w 49"/>
                <a:gd name="T12" fmla="*/ 48 h 48"/>
              </a:gdLst>
              <a:ahLst/>
              <a:cxnLst>
                <a:cxn ang="T6">
                  <a:pos x="T0" y="T1"/>
                </a:cxn>
                <a:cxn ang="T7">
                  <a:pos x="T2" y="T3"/>
                </a:cxn>
                <a:cxn ang="T8">
                  <a:pos x="T4" y="T5"/>
                </a:cxn>
              </a:cxnLst>
              <a:rect l="T9" t="T10" r="T11" b="T12"/>
              <a:pathLst>
                <a:path w="49" h="48">
                  <a:moveTo>
                    <a:pt x="0" y="0"/>
                  </a:moveTo>
                  <a:cubicBezTo>
                    <a:pt x="14" y="4"/>
                    <a:pt x="29" y="8"/>
                    <a:pt x="37" y="16"/>
                  </a:cubicBezTo>
                  <a:cubicBezTo>
                    <a:pt x="45" y="24"/>
                    <a:pt x="47" y="36"/>
                    <a:pt x="49" y="48"/>
                  </a:cubicBezTo>
                </a:path>
              </a:pathLst>
            </a:custGeom>
            <a:noFill/>
            <a:ln w="12700">
              <a:solidFill>
                <a:schemeClr val="tx1"/>
              </a:solidFill>
              <a:round/>
              <a:headEnd/>
              <a:tailEnd/>
            </a:ln>
          </p:spPr>
          <p:txBody>
            <a:bodyPr wrap="none" anchor="ctr"/>
            <a:lstStyle/>
            <a:p>
              <a:endParaRPr lang="en-GB"/>
            </a:p>
          </p:txBody>
        </p:sp>
        <p:sp>
          <p:nvSpPr>
            <p:cNvPr id="194622" name="Freeform 31"/>
            <p:cNvSpPr>
              <a:spLocks/>
            </p:cNvSpPr>
            <p:nvPr/>
          </p:nvSpPr>
          <p:spPr bwMode="auto">
            <a:xfrm>
              <a:off x="3803" y="2520"/>
              <a:ext cx="103" cy="39"/>
            </a:xfrm>
            <a:custGeom>
              <a:avLst/>
              <a:gdLst>
                <a:gd name="T0" fmla="*/ 0 w 103"/>
                <a:gd name="T1" fmla="*/ 0 h 39"/>
                <a:gd name="T2" fmla="*/ 67 w 103"/>
                <a:gd name="T3" fmla="*/ 12 h 39"/>
                <a:gd name="T4" fmla="*/ 103 w 103"/>
                <a:gd name="T5" fmla="*/ 39 h 39"/>
                <a:gd name="T6" fmla="*/ 0 60000 65536"/>
                <a:gd name="T7" fmla="*/ 0 60000 65536"/>
                <a:gd name="T8" fmla="*/ 0 60000 65536"/>
                <a:gd name="T9" fmla="*/ 0 w 103"/>
                <a:gd name="T10" fmla="*/ 0 h 39"/>
                <a:gd name="T11" fmla="*/ 103 w 103"/>
                <a:gd name="T12" fmla="*/ 39 h 39"/>
              </a:gdLst>
              <a:ahLst/>
              <a:cxnLst>
                <a:cxn ang="T6">
                  <a:pos x="T0" y="T1"/>
                </a:cxn>
                <a:cxn ang="T7">
                  <a:pos x="T2" y="T3"/>
                </a:cxn>
                <a:cxn ang="T8">
                  <a:pos x="T4" y="T5"/>
                </a:cxn>
              </a:cxnLst>
              <a:rect l="T9" t="T10" r="T11" b="T12"/>
              <a:pathLst>
                <a:path w="103" h="39">
                  <a:moveTo>
                    <a:pt x="0" y="0"/>
                  </a:moveTo>
                  <a:cubicBezTo>
                    <a:pt x="25" y="3"/>
                    <a:pt x="50" y="6"/>
                    <a:pt x="67" y="12"/>
                  </a:cubicBezTo>
                  <a:cubicBezTo>
                    <a:pt x="84" y="18"/>
                    <a:pt x="93" y="28"/>
                    <a:pt x="103" y="39"/>
                  </a:cubicBezTo>
                </a:path>
              </a:pathLst>
            </a:custGeom>
            <a:noFill/>
            <a:ln w="12700">
              <a:solidFill>
                <a:schemeClr val="tx1"/>
              </a:solidFill>
              <a:round/>
              <a:headEnd/>
              <a:tailEnd/>
            </a:ln>
          </p:spPr>
          <p:txBody>
            <a:bodyPr wrap="none" anchor="ctr"/>
            <a:lstStyle/>
            <a:p>
              <a:endParaRPr lang="en-GB"/>
            </a:p>
          </p:txBody>
        </p:sp>
        <p:sp>
          <p:nvSpPr>
            <p:cNvPr id="194623" name="Freeform 32"/>
            <p:cNvSpPr>
              <a:spLocks/>
            </p:cNvSpPr>
            <p:nvPr/>
          </p:nvSpPr>
          <p:spPr bwMode="auto">
            <a:xfrm>
              <a:off x="3753" y="2541"/>
              <a:ext cx="87" cy="48"/>
            </a:xfrm>
            <a:custGeom>
              <a:avLst/>
              <a:gdLst>
                <a:gd name="T0" fmla="*/ 0 w 87"/>
                <a:gd name="T1" fmla="*/ 0 h 48"/>
                <a:gd name="T2" fmla="*/ 57 w 87"/>
                <a:gd name="T3" fmla="*/ 20 h 48"/>
                <a:gd name="T4" fmla="*/ 87 w 87"/>
                <a:gd name="T5" fmla="*/ 48 h 48"/>
                <a:gd name="T6" fmla="*/ 0 60000 65536"/>
                <a:gd name="T7" fmla="*/ 0 60000 65536"/>
                <a:gd name="T8" fmla="*/ 0 60000 65536"/>
                <a:gd name="T9" fmla="*/ 0 w 87"/>
                <a:gd name="T10" fmla="*/ 0 h 48"/>
                <a:gd name="T11" fmla="*/ 87 w 87"/>
                <a:gd name="T12" fmla="*/ 48 h 48"/>
              </a:gdLst>
              <a:ahLst/>
              <a:cxnLst>
                <a:cxn ang="T6">
                  <a:pos x="T0" y="T1"/>
                </a:cxn>
                <a:cxn ang="T7">
                  <a:pos x="T2" y="T3"/>
                </a:cxn>
                <a:cxn ang="T8">
                  <a:pos x="T4" y="T5"/>
                </a:cxn>
              </a:cxnLst>
              <a:rect l="T9" t="T10" r="T11" b="T12"/>
              <a:pathLst>
                <a:path w="87" h="48">
                  <a:moveTo>
                    <a:pt x="0" y="0"/>
                  </a:moveTo>
                  <a:cubicBezTo>
                    <a:pt x="21" y="6"/>
                    <a:pt x="43" y="12"/>
                    <a:pt x="57" y="20"/>
                  </a:cubicBezTo>
                  <a:cubicBezTo>
                    <a:pt x="71" y="28"/>
                    <a:pt x="79" y="38"/>
                    <a:pt x="87" y="48"/>
                  </a:cubicBezTo>
                </a:path>
              </a:pathLst>
            </a:custGeom>
            <a:noFill/>
            <a:ln w="12700">
              <a:solidFill>
                <a:schemeClr val="tx1"/>
              </a:solidFill>
              <a:round/>
              <a:headEnd/>
              <a:tailEnd/>
            </a:ln>
          </p:spPr>
          <p:txBody>
            <a:bodyPr wrap="none" anchor="ctr"/>
            <a:lstStyle/>
            <a:p>
              <a:endParaRPr lang="en-GB"/>
            </a:p>
          </p:txBody>
        </p:sp>
      </p:grpSp>
      <p:sp>
        <p:nvSpPr>
          <p:cNvPr id="194573" name="AutoShape 33"/>
          <p:cNvSpPr>
            <a:spLocks noChangeArrowheads="1"/>
          </p:cNvSpPr>
          <p:nvPr/>
        </p:nvSpPr>
        <p:spPr bwMode="auto">
          <a:xfrm rot="-676740">
            <a:off x="7005638" y="4511675"/>
            <a:ext cx="603250" cy="258763"/>
          </a:xfrm>
          <a:prstGeom prst="leftArrow">
            <a:avLst>
              <a:gd name="adj1" fmla="val 49694"/>
              <a:gd name="adj2" fmla="val 58325"/>
            </a:avLst>
          </a:prstGeom>
          <a:solidFill>
            <a:srgbClr val="00FF00"/>
          </a:solidFill>
          <a:ln w="12700">
            <a:noFill/>
            <a:miter lim="800000"/>
            <a:headEnd/>
            <a:tailEnd/>
          </a:ln>
        </p:spPr>
        <p:txBody>
          <a:bodyPr wrap="none" anchor="ctr"/>
          <a:lstStyle/>
          <a:p>
            <a:endParaRPr lang="it-IT"/>
          </a:p>
        </p:txBody>
      </p:sp>
      <p:grpSp>
        <p:nvGrpSpPr>
          <p:cNvPr id="5" name="Group 34"/>
          <p:cNvGrpSpPr>
            <a:grpSpLocks/>
          </p:cNvGrpSpPr>
          <p:nvPr/>
        </p:nvGrpSpPr>
        <p:grpSpPr bwMode="auto">
          <a:xfrm>
            <a:off x="6300788" y="4160838"/>
            <a:ext cx="738187" cy="1749425"/>
            <a:chOff x="4213" y="2461"/>
            <a:chExt cx="465" cy="1102"/>
          </a:xfrm>
        </p:grpSpPr>
        <p:sp>
          <p:nvSpPr>
            <p:cNvPr id="194616" name="Freeform 35"/>
            <p:cNvSpPr>
              <a:spLocks/>
            </p:cNvSpPr>
            <p:nvPr/>
          </p:nvSpPr>
          <p:spPr bwMode="auto">
            <a:xfrm>
              <a:off x="4278" y="2461"/>
              <a:ext cx="400" cy="1102"/>
            </a:xfrm>
            <a:custGeom>
              <a:avLst/>
              <a:gdLst>
                <a:gd name="T0" fmla="*/ 399 w 273"/>
                <a:gd name="T1" fmla="*/ 527 h 819"/>
                <a:gd name="T2" fmla="*/ 399 w 273"/>
                <a:gd name="T3" fmla="*/ 474 h 819"/>
                <a:gd name="T4" fmla="*/ 399 w 273"/>
                <a:gd name="T5" fmla="*/ 421 h 819"/>
                <a:gd name="T6" fmla="*/ 399 w 273"/>
                <a:gd name="T7" fmla="*/ 367 h 819"/>
                <a:gd name="T8" fmla="*/ 399 w 273"/>
                <a:gd name="T9" fmla="*/ 322 h 819"/>
                <a:gd name="T10" fmla="*/ 390 w 273"/>
                <a:gd name="T11" fmla="*/ 268 h 819"/>
                <a:gd name="T12" fmla="*/ 382 w 273"/>
                <a:gd name="T13" fmla="*/ 229 h 819"/>
                <a:gd name="T14" fmla="*/ 374 w 273"/>
                <a:gd name="T15" fmla="*/ 183 h 819"/>
                <a:gd name="T16" fmla="*/ 365 w 273"/>
                <a:gd name="T17" fmla="*/ 145 h 819"/>
                <a:gd name="T18" fmla="*/ 349 w 273"/>
                <a:gd name="T19" fmla="*/ 114 h 819"/>
                <a:gd name="T20" fmla="*/ 333 w 273"/>
                <a:gd name="T21" fmla="*/ 85 h 819"/>
                <a:gd name="T22" fmla="*/ 315 w 273"/>
                <a:gd name="T23" fmla="*/ 54 h 819"/>
                <a:gd name="T24" fmla="*/ 299 w 273"/>
                <a:gd name="T25" fmla="*/ 38 h 819"/>
                <a:gd name="T26" fmla="*/ 283 w 273"/>
                <a:gd name="T27" fmla="*/ 15 h 819"/>
                <a:gd name="T28" fmla="*/ 258 w 273"/>
                <a:gd name="T29" fmla="*/ 8 h 819"/>
                <a:gd name="T30" fmla="*/ 240 w 273"/>
                <a:gd name="T31" fmla="*/ 0 h 819"/>
                <a:gd name="T32" fmla="*/ 215 w 273"/>
                <a:gd name="T33" fmla="*/ 8 h 819"/>
                <a:gd name="T34" fmla="*/ 190 w 273"/>
                <a:gd name="T35" fmla="*/ 15 h 819"/>
                <a:gd name="T36" fmla="*/ 166 w 273"/>
                <a:gd name="T37" fmla="*/ 31 h 819"/>
                <a:gd name="T38" fmla="*/ 149 w 273"/>
                <a:gd name="T39" fmla="*/ 54 h 819"/>
                <a:gd name="T40" fmla="*/ 132 w 273"/>
                <a:gd name="T41" fmla="*/ 77 h 819"/>
                <a:gd name="T42" fmla="*/ 107 w 273"/>
                <a:gd name="T43" fmla="*/ 108 h 819"/>
                <a:gd name="T44" fmla="*/ 91 w 273"/>
                <a:gd name="T45" fmla="*/ 137 h 819"/>
                <a:gd name="T46" fmla="*/ 75 w 273"/>
                <a:gd name="T47" fmla="*/ 176 h 819"/>
                <a:gd name="T48" fmla="*/ 57 w 273"/>
                <a:gd name="T49" fmla="*/ 222 h 819"/>
                <a:gd name="T50" fmla="*/ 50 w 273"/>
                <a:gd name="T51" fmla="*/ 268 h 819"/>
                <a:gd name="T52" fmla="*/ 32 w 273"/>
                <a:gd name="T53" fmla="*/ 314 h 819"/>
                <a:gd name="T54" fmla="*/ 25 w 273"/>
                <a:gd name="T55" fmla="*/ 359 h 819"/>
                <a:gd name="T56" fmla="*/ 16 w 273"/>
                <a:gd name="T57" fmla="*/ 413 h 819"/>
                <a:gd name="T58" fmla="*/ 7 w 273"/>
                <a:gd name="T59" fmla="*/ 467 h 819"/>
                <a:gd name="T60" fmla="*/ 0 w 273"/>
                <a:gd name="T61" fmla="*/ 519 h 819"/>
                <a:gd name="T62" fmla="*/ 0 w 273"/>
                <a:gd name="T63" fmla="*/ 573 h 819"/>
                <a:gd name="T64" fmla="*/ 0 w 273"/>
                <a:gd name="T65" fmla="*/ 627 h 819"/>
                <a:gd name="T66" fmla="*/ 0 w 273"/>
                <a:gd name="T67" fmla="*/ 681 h 819"/>
                <a:gd name="T68" fmla="*/ 0 w 273"/>
                <a:gd name="T69" fmla="*/ 735 h 819"/>
                <a:gd name="T70" fmla="*/ 0 w 273"/>
                <a:gd name="T71" fmla="*/ 780 h 819"/>
                <a:gd name="T72" fmla="*/ 7 w 273"/>
                <a:gd name="T73" fmla="*/ 833 h 819"/>
                <a:gd name="T74" fmla="*/ 16 w 273"/>
                <a:gd name="T75" fmla="*/ 872 h 819"/>
                <a:gd name="T76" fmla="*/ 25 w 273"/>
                <a:gd name="T77" fmla="*/ 918 h 819"/>
                <a:gd name="T78" fmla="*/ 32 w 273"/>
                <a:gd name="T79" fmla="*/ 955 h 819"/>
                <a:gd name="T80" fmla="*/ 50 w 273"/>
                <a:gd name="T81" fmla="*/ 986 h 819"/>
                <a:gd name="T82" fmla="*/ 66 w 273"/>
                <a:gd name="T83" fmla="*/ 1017 h 819"/>
                <a:gd name="T84" fmla="*/ 82 w 273"/>
                <a:gd name="T85" fmla="*/ 1048 h 819"/>
                <a:gd name="T86" fmla="*/ 100 w 273"/>
                <a:gd name="T87" fmla="*/ 1063 h 819"/>
                <a:gd name="T88" fmla="*/ 116 w 273"/>
                <a:gd name="T89" fmla="*/ 1086 h 819"/>
                <a:gd name="T90" fmla="*/ 141 w 273"/>
                <a:gd name="T91" fmla="*/ 1094 h 819"/>
                <a:gd name="T92" fmla="*/ 157 w 273"/>
                <a:gd name="T93" fmla="*/ 1101 h 819"/>
                <a:gd name="T94" fmla="*/ 182 w 273"/>
                <a:gd name="T95" fmla="*/ 1094 h 819"/>
                <a:gd name="T96" fmla="*/ 207 w 273"/>
                <a:gd name="T97" fmla="*/ 1086 h 819"/>
                <a:gd name="T98" fmla="*/ 233 w 273"/>
                <a:gd name="T99" fmla="*/ 1071 h 819"/>
                <a:gd name="T100" fmla="*/ 249 w 273"/>
                <a:gd name="T101" fmla="*/ 1048 h 819"/>
                <a:gd name="T102" fmla="*/ 265 w 273"/>
                <a:gd name="T103" fmla="*/ 1025 h 819"/>
                <a:gd name="T104" fmla="*/ 290 w 273"/>
                <a:gd name="T105" fmla="*/ 994 h 819"/>
                <a:gd name="T106" fmla="*/ 308 w 273"/>
                <a:gd name="T107" fmla="*/ 963 h 819"/>
                <a:gd name="T108" fmla="*/ 324 w 273"/>
                <a:gd name="T109" fmla="*/ 926 h 819"/>
                <a:gd name="T110" fmla="*/ 340 w 273"/>
                <a:gd name="T111" fmla="*/ 880 h 819"/>
                <a:gd name="T112" fmla="*/ 349 w 273"/>
                <a:gd name="T113" fmla="*/ 833 h 819"/>
                <a:gd name="T114" fmla="*/ 365 w 273"/>
                <a:gd name="T115" fmla="*/ 787 h 819"/>
                <a:gd name="T116" fmla="*/ 374 w 273"/>
                <a:gd name="T117" fmla="*/ 741 h 819"/>
                <a:gd name="T118" fmla="*/ 382 w 273"/>
                <a:gd name="T119" fmla="*/ 688 h 819"/>
                <a:gd name="T120" fmla="*/ 390 w 273"/>
                <a:gd name="T121" fmla="*/ 635 h 819"/>
                <a:gd name="T122" fmla="*/ 399 w 273"/>
                <a:gd name="T123" fmla="*/ 581 h 81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73"/>
                <a:gd name="T187" fmla="*/ 0 h 819"/>
                <a:gd name="T188" fmla="*/ 273 w 273"/>
                <a:gd name="T189" fmla="*/ 819 h 81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73" h="819">
                  <a:moveTo>
                    <a:pt x="272" y="421"/>
                  </a:moveTo>
                  <a:lnTo>
                    <a:pt x="272" y="403"/>
                  </a:lnTo>
                  <a:lnTo>
                    <a:pt x="272" y="392"/>
                  </a:lnTo>
                  <a:lnTo>
                    <a:pt x="272" y="381"/>
                  </a:lnTo>
                  <a:lnTo>
                    <a:pt x="272" y="364"/>
                  </a:lnTo>
                  <a:lnTo>
                    <a:pt x="272" y="352"/>
                  </a:lnTo>
                  <a:lnTo>
                    <a:pt x="272" y="341"/>
                  </a:lnTo>
                  <a:lnTo>
                    <a:pt x="272" y="324"/>
                  </a:lnTo>
                  <a:lnTo>
                    <a:pt x="272" y="313"/>
                  </a:lnTo>
                  <a:lnTo>
                    <a:pt x="272" y="301"/>
                  </a:lnTo>
                  <a:lnTo>
                    <a:pt x="272" y="284"/>
                  </a:lnTo>
                  <a:lnTo>
                    <a:pt x="272" y="273"/>
                  </a:lnTo>
                  <a:lnTo>
                    <a:pt x="272" y="261"/>
                  </a:lnTo>
                  <a:lnTo>
                    <a:pt x="272" y="250"/>
                  </a:lnTo>
                  <a:lnTo>
                    <a:pt x="272" y="239"/>
                  </a:lnTo>
                  <a:lnTo>
                    <a:pt x="266" y="227"/>
                  </a:lnTo>
                  <a:lnTo>
                    <a:pt x="266" y="216"/>
                  </a:lnTo>
                  <a:lnTo>
                    <a:pt x="266" y="199"/>
                  </a:lnTo>
                  <a:lnTo>
                    <a:pt x="266" y="188"/>
                  </a:lnTo>
                  <a:lnTo>
                    <a:pt x="261" y="182"/>
                  </a:lnTo>
                  <a:lnTo>
                    <a:pt x="261" y="170"/>
                  </a:lnTo>
                  <a:lnTo>
                    <a:pt x="261" y="159"/>
                  </a:lnTo>
                  <a:lnTo>
                    <a:pt x="255" y="148"/>
                  </a:lnTo>
                  <a:lnTo>
                    <a:pt x="255" y="136"/>
                  </a:lnTo>
                  <a:lnTo>
                    <a:pt x="249" y="125"/>
                  </a:lnTo>
                  <a:lnTo>
                    <a:pt x="249" y="119"/>
                  </a:lnTo>
                  <a:lnTo>
                    <a:pt x="249" y="108"/>
                  </a:lnTo>
                  <a:lnTo>
                    <a:pt x="244" y="102"/>
                  </a:lnTo>
                  <a:lnTo>
                    <a:pt x="244" y="91"/>
                  </a:lnTo>
                  <a:lnTo>
                    <a:pt x="238" y="85"/>
                  </a:lnTo>
                  <a:lnTo>
                    <a:pt x="232" y="74"/>
                  </a:lnTo>
                  <a:lnTo>
                    <a:pt x="232" y="68"/>
                  </a:lnTo>
                  <a:lnTo>
                    <a:pt x="227" y="63"/>
                  </a:lnTo>
                  <a:lnTo>
                    <a:pt x="227" y="51"/>
                  </a:lnTo>
                  <a:lnTo>
                    <a:pt x="221" y="45"/>
                  </a:lnTo>
                  <a:lnTo>
                    <a:pt x="215" y="40"/>
                  </a:lnTo>
                  <a:lnTo>
                    <a:pt x="215" y="34"/>
                  </a:lnTo>
                  <a:lnTo>
                    <a:pt x="210" y="28"/>
                  </a:lnTo>
                  <a:lnTo>
                    <a:pt x="204" y="28"/>
                  </a:lnTo>
                  <a:lnTo>
                    <a:pt x="204" y="23"/>
                  </a:lnTo>
                  <a:lnTo>
                    <a:pt x="198" y="17"/>
                  </a:lnTo>
                  <a:lnTo>
                    <a:pt x="193" y="11"/>
                  </a:lnTo>
                  <a:lnTo>
                    <a:pt x="187" y="6"/>
                  </a:lnTo>
                  <a:lnTo>
                    <a:pt x="181" y="6"/>
                  </a:lnTo>
                  <a:lnTo>
                    <a:pt x="176" y="6"/>
                  </a:lnTo>
                  <a:lnTo>
                    <a:pt x="176" y="0"/>
                  </a:lnTo>
                  <a:lnTo>
                    <a:pt x="170" y="0"/>
                  </a:lnTo>
                  <a:lnTo>
                    <a:pt x="164" y="0"/>
                  </a:lnTo>
                  <a:lnTo>
                    <a:pt x="159" y="0"/>
                  </a:lnTo>
                  <a:lnTo>
                    <a:pt x="153" y="0"/>
                  </a:lnTo>
                  <a:lnTo>
                    <a:pt x="147" y="6"/>
                  </a:lnTo>
                  <a:lnTo>
                    <a:pt x="141" y="6"/>
                  </a:lnTo>
                  <a:lnTo>
                    <a:pt x="136" y="6"/>
                  </a:lnTo>
                  <a:lnTo>
                    <a:pt x="130" y="11"/>
                  </a:lnTo>
                  <a:lnTo>
                    <a:pt x="124" y="17"/>
                  </a:lnTo>
                  <a:lnTo>
                    <a:pt x="119" y="17"/>
                  </a:lnTo>
                  <a:lnTo>
                    <a:pt x="113" y="23"/>
                  </a:lnTo>
                  <a:lnTo>
                    <a:pt x="107" y="28"/>
                  </a:lnTo>
                  <a:lnTo>
                    <a:pt x="107" y="34"/>
                  </a:lnTo>
                  <a:lnTo>
                    <a:pt x="102" y="40"/>
                  </a:lnTo>
                  <a:lnTo>
                    <a:pt x="96" y="45"/>
                  </a:lnTo>
                  <a:lnTo>
                    <a:pt x="90" y="51"/>
                  </a:lnTo>
                  <a:lnTo>
                    <a:pt x="90" y="57"/>
                  </a:lnTo>
                  <a:lnTo>
                    <a:pt x="85" y="63"/>
                  </a:lnTo>
                  <a:lnTo>
                    <a:pt x="79" y="74"/>
                  </a:lnTo>
                  <a:lnTo>
                    <a:pt x="73" y="80"/>
                  </a:lnTo>
                  <a:lnTo>
                    <a:pt x="73" y="85"/>
                  </a:lnTo>
                  <a:lnTo>
                    <a:pt x="68" y="97"/>
                  </a:lnTo>
                  <a:lnTo>
                    <a:pt x="62" y="102"/>
                  </a:lnTo>
                  <a:lnTo>
                    <a:pt x="62" y="114"/>
                  </a:lnTo>
                  <a:lnTo>
                    <a:pt x="56" y="125"/>
                  </a:lnTo>
                  <a:lnTo>
                    <a:pt x="51" y="131"/>
                  </a:lnTo>
                  <a:lnTo>
                    <a:pt x="51" y="142"/>
                  </a:lnTo>
                  <a:lnTo>
                    <a:pt x="45" y="153"/>
                  </a:lnTo>
                  <a:lnTo>
                    <a:pt x="39" y="165"/>
                  </a:lnTo>
                  <a:lnTo>
                    <a:pt x="39" y="176"/>
                  </a:lnTo>
                  <a:lnTo>
                    <a:pt x="34" y="188"/>
                  </a:lnTo>
                  <a:lnTo>
                    <a:pt x="34" y="199"/>
                  </a:lnTo>
                  <a:lnTo>
                    <a:pt x="28" y="210"/>
                  </a:lnTo>
                  <a:lnTo>
                    <a:pt x="28" y="222"/>
                  </a:lnTo>
                  <a:lnTo>
                    <a:pt x="22" y="233"/>
                  </a:lnTo>
                  <a:lnTo>
                    <a:pt x="22" y="244"/>
                  </a:lnTo>
                  <a:lnTo>
                    <a:pt x="17" y="256"/>
                  </a:lnTo>
                  <a:lnTo>
                    <a:pt x="17" y="267"/>
                  </a:lnTo>
                  <a:lnTo>
                    <a:pt x="17" y="284"/>
                  </a:lnTo>
                  <a:lnTo>
                    <a:pt x="11" y="296"/>
                  </a:lnTo>
                  <a:lnTo>
                    <a:pt x="11" y="307"/>
                  </a:lnTo>
                  <a:lnTo>
                    <a:pt x="5" y="318"/>
                  </a:lnTo>
                  <a:lnTo>
                    <a:pt x="5" y="335"/>
                  </a:lnTo>
                  <a:lnTo>
                    <a:pt x="5" y="347"/>
                  </a:lnTo>
                  <a:lnTo>
                    <a:pt x="5" y="358"/>
                  </a:lnTo>
                  <a:lnTo>
                    <a:pt x="0" y="375"/>
                  </a:lnTo>
                  <a:lnTo>
                    <a:pt x="0" y="386"/>
                  </a:lnTo>
                  <a:lnTo>
                    <a:pt x="0" y="398"/>
                  </a:lnTo>
                  <a:lnTo>
                    <a:pt x="0" y="415"/>
                  </a:lnTo>
                  <a:lnTo>
                    <a:pt x="0" y="426"/>
                  </a:lnTo>
                  <a:lnTo>
                    <a:pt x="0" y="438"/>
                  </a:lnTo>
                  <a:lnTo>
                    <a:pt x="0" y="455"/>
                  </a:lnTo>
                  <a:lnTo>
                    <a:pt x="0" y="466"/>
                  </a:lnTo>
                  <a:lnTo>
                    <a:pt x="0" y="477"/>
                  </a:lnTo>
                  <a:lnTo>
                    <a:pt x="0" y="494"/>
                  </a:lnTo>
                  <a:lnTo>
                    <a:pt x="0" y="506"/>
                  </a:lnTo>
                  <a:lnTo>
                    <a:pt x="0" y="517"/>
                  </a:lnTo>
                  <a:lnTo>
                    <a:pt x="0" y="534"/>
                  </a:lnTo>
                  <a:lnTo>
                    <a:pt x="0" y="546"/>
                  </a:lnTo>
                  <a:lnTo>
                    <a:pt x="0" y="557"/>
                  </a:lnTo>
                  <a:lnTo>
                    <a:pt x="0" y="568"/>
                  </a:lnTo>
                  <a:lnTo>
                    <a:pt x="0" y="580"/>
                  </a:lnTo>
                  <a:lnTo>
                    <a:pt x="5" y="591"/>
                  </a:lnTo>
                  <a:lnTo>
                    <a:pt x="5" y="602"/>
                  </a:lnTo>
                  <a:lnTo>
                    <a:pt x="5" y="619"/>
                  </a:lnTo>
                  <a:lnTo>
                    <a:pt x="5" y="631"/>
                  </a:lnTo>
                  <a:lnTo>
                    <a:pt x="11" y="636"/>
                  </a:lnTo>
                  <a:lnTo>
                    <a:pt x="11" y="648"/>
                  </a:lnTo>
                  <a:lnTo>
                    <a:pt x="11" y="659"/>
                  </a:lnTo>
                  <a:lnTo>
                    <a:pt x="17" y="671"/>
                  </a:lnTo>
                  <a:lnTo>
                    <a:pt x="17" y="682"/>
                  </a:lnTo>
                  <a:lnTo>
                    <a:pt x="22" y="693"/>
                  </a:lnTo>
                  <a:lnTo>
                    <a:pt x="22" y="699"/>
                  </a:lnTo>
                  <a:lnTo>
                    <a:pt x="22" y="710"/>
                  </a:lnTo>
                  <a:lnTo>
                    <a:pt x="28" y="716"/>
                  </a:lnTo>
                  <a:lnTo>
                    <a:pt x="28" y="727"/>
                  </a:lnTo>
                  <a:lnTo>
                    <a:pt x="34" y="733"/>
                  </a:lnTo>
                  <a:lnTo>
                    <a:pt x="39" y="744"/>
                  </a:lnTo>
                  <a:lnTo>
                    <a:pt x="39" y="750"/>
                  </a:lnTo>
                  <a:lnTo>
                    <a:pt x="45" y="756"/>
                  </a:lnTo>
                  <a:lnTo>
                    <a:pt x="45" y="767"/>
                  </a:lnTo>
                  <a:lnTo>
                    <a:pt x="51" y="773"/>
                  </a:lnTo>
                  <a:lnTo>
                    <a:pt x="56" y="779"/>
                  </a:lnTo>
                  <a:lnTo>
                    <a:pt x="56" y="784"/>
                  </a:lnTo>
                  <a:lnTo>
                    <a:pt x="62" y="790"/>
                  </a:lnTo>
                  <a:lnTo>
                    <a:pt x="68" y="790"/>
                  </a:lnTo>
                  <a:lnTo>
                    <a:pt x="68" y="796"/>
                  </a:lnTo>
                  <a:lnTo>
                    <a:pt x="73" y="801"/>
                  </a:lnTo>
                  <a:lnTo>
                    <a:pt x="79" y="807"/>
                  </a:lnTo>
                  <a:lnTo>
                    <a:pt x="85" y="813"/>
                  </a:lnTo>
                  <a:lnTo>
                    <a:pt x="90" y="813"/>
                  </a:lnTo>
                  <a:lnTo>
                    <a:pt x="96" y="813"/>
                  </a:lnTo>
                  <a:lnTo>
                    <a:pt x="96" y="818"/>
                  </a:lnTo>
                  <a:lnTo>
                    <a:pt x="102" y="818"/>
                  </a:lnTo>
                  <a:lnTo>
                    <a:pt x="107" y="818"/>
                  </a:lnTo>
                  <a:lnTo>
                    <a:pt x="113" y="818"/>
                  </a:lnTo>
                  <a:lnTo>
                    <a:pt x="119" y="818"/>
                  </a:lnTo>
                  <a:lnTo>
                    <a:pt x="124" y="813"/>
                  </a:lnTo>
                  <a:lnTo>
                    <a:pt x="130" y="813"/>
                  </a:lnTo>
                  <a:lnTo>
                    <a:pt x="136" y="813"/>
                  </a:lnTo>
                  <a:lnTo>
                    <a:pt x="141" y="807"/>
                  </a:lnTo>
                  <a:lnTo>
                    <a:pt x="147" y="801"/>
                  </a:lnTo>
                  <a:lnTo>
                    <a:pt x="153" y="801"/>
                  </a:lnTo>
                  <a:lnTo>
                    <a:pt x="159" y="796"/>
                  </a:lnTo>
                  <a:lnTo>
                    <a:pt x="164" y="790"/>
                  </a:lnTo>
                  <a:lnTo>
                    <a:pt x="164" y="784"/>
                  </a:lnTo>
                  <a:lnTo>
                    <a:pt x="170" y="779"/>
                  </a:lnTo>
                  <a:lnTo>
                    <a:pt x="176" y="773"/>
                  </a:lnTo>
                  <a:lnTo>
                    <a:pt x="181" y="767"/>
                  </a:lnTo>
                  <a:lnTo>
                    <a:pt x="181" y="762"/>
                  </a:lnTo>
                  <a:lnTo>
                    <a:pt x="187" y="756"/>
                  </a:lnTo>
                  <a:lnTo>
                    <a:pt x="193" y="744"/>
                  </a:lnTo>
                  <a:lnTo>
                    <a:pt x="198" y="739"/>
                  </a:lnTo>
                  <a:lnTo>
                    <a:pt x="198" y="733"/>
                  </a:lnTo>
                  <a:lnTo>
                    <a:pt x="204" y="722"/>
                  </a:lnTo>
                  <a:lnTo>
                    <a:pt x="210" y="716"/>
                  </a:lnTo>
                  <a:lnTo>
                    <a:pt x="210" y="705"/>
                  </a:lnTo>
                  <a:lnTo>
                    <a:pt x="215" y="693"/>
                  </a:lnTo>
                  <a:lnTo>
                    <a:pt x="221" y="688"/>
                  </a:lnTo>
                  <a:lnTo>
                    <a:pt x="221" y="676"/>
                  </a:lnTo>
                  <a:lnTo>
                    <a:pt x="227" y="665"/>
                  </a:lnTo>
                  <a:lnTo>
                    <a:pt x="232" y="654"/>
                  </a:lnTo>
                  <a:lnTo>
                    <a:pt x="232" y="642"/>
                  </a:lnTo>
                  <a:lnTo>
                    <a:pt x="238" y="631"/>
                  </a:lnTo>
                  <a:lnTo>
                    <a:pt x="238" y="619"/>
                  </a:lnTo>
                  <a:lnTo>
                    <a:pt x="244" y="608"/>
                  </a:lnTo>
                  <a:lnTo>
                    <a:pt x="244" y="597"/>
                  </a:lnTo>
                  <a:lnTo>
                    <a:pt x="249" y="585"/>
                  </a:lnTo>
                  <a:lnTo>
                    <a:pt x="249" y="574"/>
                  </a:lnTo>
                  <a:lnTo>
                    <a:pt x="255" y="563"/>
                  </a:lnTo>
                  <a:lnTo>
                    <a:pt x="255" y="551"/>
                  </a:lnTo>
                  <a:lnTo>
                    <a:pt x="255" y="534"/>
                  </a:lnTo>
                  <a:lnTo>
                    <a:pt x="261" y="523"/>
                  </a:lnTo>
                  <a:lnTo>
                    <a:pt x="261" y="511"/>
                  </a:lnTo>
                  <a:lnTo>
                    <a:pt x="266" y="500"/>
                  </a:lnTo>
                  <a:lnTo>
                    <a:pt x="266" y="483"/>
                  </a:lnTo>
                  <a:lnTo>
                    <a:pt x="266" y="472"/>
                  </a:lnTo>
                  <a:lnTo>
                    <a:pt x="266" y="460"/>
                  </a:lnTo>
                  <a:lnTo>
                    <a:pt x="272" y="443"/>
                  </a:lnTo>
                  <a:lnTo>
                    <a:pt x="272" y="432"/>
                  </a:lnTo>
                  <a:lnTo>
                    <a:pt x="272" y="421"/>
                  </a:lnTo>
                </a:path>
              </a:pathLst>
            </a:custGeom>
            <a:solidFill>
              <a:srgbClr val="000000"/>
            </a:solidFill>
            <a:ln w="12700" cap="rnd" cmpd="sng">
              <a:solidFill>
                <a:schemeClr val="tx1"/>
              </a:solidFill>
              <a:prstDash val="solid"/>
              <a:round/>
              <a:headEnd type="none" w="med" len="med"/>
              <a:tailEnd type="none" w="med" len="med"/>
            </a:ln>
          </p:spPr>
          <p:txBody>
            <a:bodyPr/>
            <a:lstStyle/>
            <a:p>
              <a:endParaRPr lang="en-GB"/>
            </a:p>
          </p:txBody>
        </p:sp>
        <p:sp>
          <p:nvSpPr>
            <p:cNvPr id="194617" name="Freeform 36"/>
            <p:cNvSpPr>
              <a:spLocks/>
            </p:cNvSpPr>
            <p:nvPr/>
          </p:nvSpPr>
          <p:spPr bwMode="auto">
            <a:xfrm>
              <a:off x="4213" y="2461"/>
              <a:ext cx="391" cy="1093"/>
            </a:xfrm>
            <a:custGeom>
              <a:avLst/>
              <a:gdLst>
                <a:gd name="T0" fmla="*/ 390 w 267"/>
                <a:gd name="T1" fmla="*/ 523 h 813"/>
                <a:gd name="T2" fmla="*/ 390 w 267"/>
                <a:gd name="T3" fmla="*/ 469 h 813"/>
                <a:gd name="T4" fmla="*/ 390 w 267"/>
                <a:gd name="T5" fmla="*/ 418 h 813"/>
                <a:gd name="T6" fmla="*/ 390 w 267"/>
                <a:gd name="T7" fmla="*/ 364 h 813"/>
                <a:gd name="T8" fmla="*/ 390 w 267"/>
                <a:gd name="T9" fmla="*/ 319 h 813"/>
                <a:gd name="T10" fmla="*/ 382 w 267"/>
                <a:gd name="T11" fmla="*/ 266 h 813"/>
                <a:gd name="T12" fmla="*/ 373 w 267"/>
                <a:gd name="T13" fmla="*/ 227 h 813"/>
                <a:gd name="T14" fmla="*/ 365 w 267"/>
                <a:gd name="T15" fmla="*/ 181 h 813"/>
                <a:gd name="T16" fmla="*/ 357 w 267"/>
                <a:gd name="T17" fmla="*/ 144 h 813"/>
                <a:gd name="T18" fmla="*/ 341 w 267"/>
                <a:gd name="T19" fmla="*/ 113 h 813"/>
                <a:gd name="T20" fmla="*/ 325 w 267"/>
                <a:gd name="T21" fmla="*/ 83 h 813"/>
                <a:gd name="T22" fmla="*/ 309 w 267"/>
                <a:gd name="T23" fmla="*/ 54 h 813"/>
                <a:gd name="T24" fmla="*/ 293 w 267"/>
                <a:gd name="T25" fmla="*/ 38 h 813"/>
                <a:gd name="T26" fmla="*/ 277 w 267"/>
                <a:gd name="T27" fmla="*/ 15 h 813"/>
                <a:gd name="T28" fmla="*/ 252 w 267"/>
                <a:gd name="T29" fmla="*/ 8 h 813"/>
                <a:gd name="T30" fmla="*/ 234 w 267"/>
                <a:gd name="T31" fmla="*/ 0 h 813"/>
                <a:gd name="T32" fmla="*/ 211 w 267"/>
                <a:gd name="T33" fmla="*/ 8 h 813"/>
                <a:gd name="T34" fmla="*/ 186 w 267"/>
                <a:gd name="T35" fmla="*/ 15 h 813"/>
                <a:gd name="T36" fmla="*/ 163 w 267"/>
                <a:gd name="T37" fmla="*/ 31 h 813"/>
                <a:gd name="T38" fmla="*/ 146 w 267"/>
                <a:gd name="T39" fmla="*/ 54 h 813"/>
                <a:gd name="T40" fmla="*/ 130 w 267"/>
                <a:gd name="T41" fmla="*/ 77 h 813"/>
                <a:gd name="T42" fmla="*/ 105 w 267"/>
                <a:gd name="T43" fmla="*/ 106 h 813"/>
                <a:gd name="T44" fmla="*/ 89 w 267"/>
                <a:gd name="T45" fmla="*/ 136 h 813"/>
                <a:gd name="T46" fmla="*/ 73 w 267"/>
                <a:gd name="T47" fmla="*/ 175 h 813"/>
                <a:gd name="T48" fmla="*/ 57 w 267"/>
                <a:gd name="T49" fmla="*/ 220 h 813"/>
                <a:gd name="T50" fmla="*/ 48 w 267"/>
                <a:gd name="T51" fmla="*/ 266 h 813"/>
                <a:gd name="T52" fmla="*/ 32 w 267"/>
                <a:gd name="T53" fmla="*/ 311 h 813"/>
                <a:gd name="T54" fmla="*/ 25 w 267"/>
                <a:gd name="T55" fmla="*/ 356 h 813"/>
                <a:gd name="T56" fmla="*/ 16 w 267"/>
                <a:gd name="T57" fmla="*/ 410 h 813"/>
                <a:gd name="T58" fmla="*/ 7 w 267"/>
                <a:gd name="T59" fmla="*/ 462 h 813"/>
                <a:gd name="T60" fmla="*/ 0 w 267"/>
                <a:gd name="T61" fmla="*/ 515 h 813"/>
                <a:gd name="T62" fmla="*/ 0 w 267"/>
                <a:gd name="T63" fmla="*/ 569 h 813"/>
                <a:gd name="T64" fmla="*/ 0 w 267"/>
                <a:gd name="T65" fmla="*/ 622 h 813"/>
                <a:gd name="T66" fmla="*/ 0 w 267"/>
                <a:gd name="T67" fmla="*/ 675 h 813"/>
                <a:gd name="T68" fmla="*/ 0 w 267"/>
                <a:gd name="T69" fmla="*/ 729 h 813"/>
                <a:gd name="T70" fmla="*/ 0 w 267"/>
                <a:gd name="T71" fmla="*/ 774 h 813"/>
                <a:gd name="T72" fmla="*/ 7 w 267"/>
                <a:gd name="T73" fmla="*/ 825 h 813"/>
                <a:gd name="T74" fmla="*/ 16 w 267"/>
                <a:gd name="T75" fmla="*/ 864 h 813"/>
                <a:gd name="T76" fmla="*/ 25 w 267"/>
                <a:gd name="T77" fmla="*/ 910 h 813"/>
                <a:gd name="T78" fmla="*/ 32 w 267"/>
                <a:gd name="T79" fmla="*/ 948 h 813"/>
                <a:gd name="T80" fmla="*/ 48 w 267"/>
                <a:gd name="T81" fmla="*/ 979 h 813"/>
                <a:gd name="T82" fmla="*/ 64 w 267"/>
                <a:gd name="T83" fmla="*/ 1008 h 813"/>
                <a:gd name="T84" fmla="*/ 82 w 267"/>
                <a:gd name="T85" fmla="*/ 1039 h 813"/>
                <a:gd name="T86" fmla="*/ 98 w 267"/>
                <a:gd name="T87" fmla="*/ 1054 h 813"/>
                <a:gd name="T88" fmla="*/ 113 w 267"/>
                <a:gd name="T89" fmla="*/ 1077 h 813"/>
                <a:gd name="T90" fmla="*/ 138 w 267"/>
                <a:gd name="T91" fmla="*/ 1085 h 813"/>
                <a:gd name="T92" fmla="*/ 155 w 267"/>
                <a:gd name="T93" fmla="*/ 1092 h 813"/>
                <a:gd name="T94" fmla="*/ 179 w 267"/>
                <a:gd name="T95" fmla="*/ 1085 h 813"/>
                <a:gd name="T96" fmla="*/ 204 w 267"/>
                <a:gd name="T97" fmla="*/ 1077 h 813"/>
                <a:gd name="T98" fmla="*/ 227 w 267"/>
                <a:gd name="T99" fmla="*/ 1062 h 813"/>
                <a:gd name="T100" fmla="*/ 243 w 267"/>
                <a:gd name="T101" fmla="*/ 1039 h 813"/>
                <a:gd name="T102" fmla="*/ 259 w 267"/>
                <a:gd name="T103" fmla="*/ 1015 h 813"/>
                <a:gd name="T104" fmla="*/ 286 w 267"/>
                <a:gd name="T105" fmla="*/ 987 h 813"/>
                <a:gd name="T106" fmla="*/ 300 w 267"/>
                <a:gd name="T107" fmla="*/ 956 h 813"/>
                <a:gd name="T108" fmla="*/ 316 w 267"/>
                <a:gd name="T109" fmla="*/ 918 h 813"/>
                <a:gd name="T110" fmla="*/ 334 w 267"/>
                <a:gd name="T111" fmla="*/ 871 h 813"/>
                <a:gd name="T112" fmla="*/ 341 w 267"/>
                <a:gd name="T113" fmla="*/ 825 h 813"/>
                <a:gd name="T114" fmla="*/ 357 w 267"/>
                <a:gd name="T115" fmla="*/ 781 h 813"/>
                <a:gd name="T116" fmla="*/ 365 w 267"/>
                <a:gd name="T117" fmla="*/ 735 h 813"/>
                <a:gd name="T118" fmla="*/ 373 w 267"/>
                <a:gd name="T119" fmla="*/ 682 h 813"/>
                <a:gd name="T120" fmla="*/ 382 w 267"/>
                <a:gd name="T121" fmla="*/ 631 h 813"/>
                <a:gd name="T122" fmla="*/ 390 w 267"/>
                <a:gd name="T123" fmla="*/ 577 h 81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67"/>
                <a:gd name="T187" fmla="*/ 0 h 813"/>
                <a:gd name="T188" fmla="*/ 267 w 267"/>
                <a:gd name="T189" fmla="*/ 813 h 81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67" h="813">
                  <a:moveTo>
                    <a:pt x="266" y="417"/>
                  </a:moveTo>
                  <a:lnTo>
                    <a:pt x="266" y="400"/>
                  </a:lnTo>
                  <a:lnTo>
                    <a:pt x="266" y="389"/>
                  </a:lnTo>
                  <a:lnTo>
                    <a:pt x="266" y="378"/>
                  </a:lnTo>
                  <a:lnTo>
                    <a:pt x="266" y="361"/>
                  </a:lnTo>
                  <a:lnTo>
                    <a:pt x="266" y="349"/>
                  </a:lnTo>
                  <a:lnTo>
                    <a:pt x="266" y="338"/>
                  </a:lnTo>
                  <a:lnTo>
                    <a:pt x="266" y="322"/>
                  </a:lnTo>
                  <a:lnTo>
                    <a:pt x="266" y="311"/>
                  </a:lnTo>
                  <a:lnTo>
                    <a:pt x="266" y="299"/>
                  </a:lnTo>
                  <a:lnTo>
                    <a:pt x="266" y="282"/>
                  </a:lnTo>
                  <a:lnTo>
                    <a:pt x="266" y="271"/>
                  </a:lnTo>
                  <a:lnTo>
                    <a:pt x="266" y="259"/>
                  </a:lnTo>
                  <a:lnTo>
                    <a:pt x="266" y="248"/>
                  </a:lnTo>
                  <a:lnTo>
                    <a:pt x="266" y="237"/>
                  </a:lnTo>
                  <a:lnTo>
                    <a:pt x="261" y="225"/>
                  </a:lnTo>
                  <a:lnTo>
                    <a:pt x="261" y="214"/>
                  </a:lnTo>
                  <a:lnTo>
                    <a:pt x="261" y="198"/>
                  </a:lnTo>
                  <a:lnTo>
                    <a:pt x="261" y="186"/>
                  </a:lnTo>
                  <a:lnTo>
                    <a:pt x="255" y="181"/>
                  </a:lnTo>
                  <a:lnTo>
                    <a:pt x="255" y="169"/>
                  </a:lnTo>
                  <a:lnTo>
                    <a:pt x="255" y="158"/>
                  </a:lnTo>
                  <a:lnTo>
                    <a:pt x="249" y="147"/>
                  </a:lnTo>
                  <a:lnTo>
                    <a:pt x="249" y="135"/>
                  </a:lnTo>
                  <a:lnTo>
                    <a:pt x="244" y="124"/>
                  </a:lnTo>
                  <a:lnTo>
                    <a:pt x="244" y="118"/>
                  </a:lnTo>
                  <a:lnTo>
                    <a:pt x="244" y="107"/>
                  </a:lnTo>
                  <a:lnTo>
                    <a:pt x="239" y="101"/>
                  </a:lnTo>
                  <a:lnTo>
                    <a:pt x="239" y="90"/>
                  </a:lnTo>
                  <a:lnTo>
                    <a:pt x="233" y="84"/>
                  </a:lnTo>
                  <a:lnTo>
                    <a:pt x="228" y="73"/>
                  </a:lnTo>
                  <a:lnTo>
                    <a:pt x="228" y="68"/>
                  </a:lnTo>
                  <a:lnTo>
                    <a:pt x="222" y="62"/>
                  </a:lnTo>
                  <a:lnTo>
                    <a:pt x="222" y="51"/>
                  </a:lnTo>
                  <a:lnTo>
                    <a:pt x="216" y="45"/>
                  </a:lnTo>
                  <a:lnTo>
                    <a:pt x="211" y="40"/>
                  </a:lnTo>
                  <a:lnTo>
                    <a:pt x="211" y="34"/>
                  </a:lnTo>
                  <a:lnTo>
                    <a:pt x="205" y="28"/>
                  </a:lnTo>
                  <a:lnTo>
                    <a:pt x="200" y="28"/>
                  </a:lnTo>
                  <a:lnTo>
                    <a:pt x="200" y="23"/>
                  </a:lnTo>
                  <a:lnTo>
                    <a:pt x="195" y="17"/>
                  </a:lnTo>
                  <a:lnTo>
                    <a:pt x="189" y="11"/>
                  </a:lnTo>
                  <a:lnTo>
                    <a:pt x="183" y="6"/>
                  </a:lnTo>
                  <a:lnTo>
                    <a:pt x="177" y="6"/>
                  </a:lnTo>
                  <a:lnTo>
                    <a:pt x="172" y="6"/>
                  </a:lnTo>
                  <a:lnTo>
                    <a:pt x="172" y="0"/>
                  </a:lnTo>
                  <a:lnTo>
                    <a:pt x="166" y="0"/>
                  </a:lnTo>
                  <a:lnTo>
                    <a:pt x="160" y="0"/>
                  </a:lnTo>
                  <a:lnTo>
                    <a:pt x="155" y="0"/>
                  </a:lnTo>
                  <a:lnTo>
                    <a:pt x="150" y="0"/>
                  </a:lnTo>
                  <a:lnTo>
                    <a:pt x="144" y="6"/>
                  </a:lnTo>
                  <a:lnTo>
                    <a:pt x="139" y="6"/>
                  </a:lnTo>
                  <a:lnTo>
                    <a:pt x="133" y="6"/>
                  </a:lnTo>
                  <a:lnTo>
                    <a:pt x="127" y="11"/>
                  </a:lnTo>
                  <a:lnTo>
                    <a:pt x="122" y="17"/>
                  </a:lnTo>
                  <a:lnTo>
                    <a:pt x="116" y="17"/>
                  </a:lnTo>
                  <a:lnTo>
                    <a:pt x="111" y="23"/>
                  </a:lnTo>
                  <a:lnTo>
                    <a:pt x="106" y="28"/>
                  </a:lnTo>
                  <a:lnTo>
                    <a:pt x="106" y="34"/>
                  </a:lnTo>
                  <a:lnTo>
                    <a:pt x="100" y="40"/>
                  </a:lnTo>
                  <a:lnTo>
                    <a:pt x="94" y="45"/>
                  </a:lnTo>
                  <a:lnTo>
                    <a:pt x="89" y="51"/>
                  </a:lnTo>
                  <a:lnTo>
                    <a:pt x="89" y="57"/>
                  </a:lnTo>
                  <a:lnTo>
                    <a:pt x="83" y="62"/>
                  </a:lnTo>
                  <a:lnTo>
                    <a:pt x="77" y="73"/>
                  </a:lnTo>
                  <a:lnTo>
                    <a:pt x="72" y="79"/>
                  </a:lnTo>
                  <a:lnTo>
                    <a:pt x="72" y="84"/>
                  </a:lnTo>
                  <a:lnTo>
                    <a:pt x="67" y="96"/>
                  </a:lnTo>
                  <a:lnTo>
                    <a:pt x="61" y="101"/>
                  </a:lnTo>
                  <a:lnTo>
                    <a:pt x="61" y="113"/>
                  </a:lnTo>
                  <a:lnTo>
                    <a:pt x="56" y="124"/>
                  </a:lnTo>
                  <a:lnTo>
                    <a:pt x="50" y="130"/>
                  </a:lnTo>
                  <a:lnTo>
                    <a:pt x="50" y="141"/>
                  </a:lnTo>
                  <a:lnTo>
                    <a:pt x="44" y="152"/>
                  </a:lnTo>
                  <a:lnTo>
                    <a:pt x="39" y="164"/>
                  </a:lnTo>
                  <a:lnTo>
                    <a:pt x="39" y="175"/>
                  </a:lnTo>
                  <a:lnTo>
                    <a:pt x="33" y="186"/>
                  </a:lnTo>
                  <a:lnTo>
                    <a:pt x="33" y="198"/>
                  </a:lnTo>
                  <a:lnTo>
                    <a:pt x="27" y="208"/>
                  </a:lnTo>
                  <a:lnTo>
                    <a:pt x="27" y="220"/>
                  </a:lnTo>
                  <a:lnTo>
                    <a:pt x="22" y="231"/>
                  </a:lnTo>
                  <a:lnTo>
                    <a:pt x="22" y="242"/>
                  </a:lnTo>
                  <a:lnTo>
                    <a:pt x="17" y="254"/>
                  </a:lnTo>
                  <a:lnTo>
                    <a:pt x="17" y="265"/>
                  </a:lnTo>
                  <a:lnTo>
                    <a:pt x="17" y="282"/>
                  </a:lnTo>
                  <a:lnTo>
                    <a:pt x="11" y="293"/>
                  </a:lnTo>
                  <a:lnTo>
                    <a:pt x="11" y="305"/>
                  </a:lnTo>
                  <a:lnTo>
                    <a:pt x="5" y="316"/>
                  </a:lnTo>
                  <a:lnTo>
                    <a:pt x="5" y="333"/>
                  </a:lnTo>
                  <a:lnTo>
                    <a:pt x="5" y="344"/>
                  </a:lnTo>
                  <a:lnTo>
                    <a:pt x="5" y="355"/>
                  </a:lnTo>
                  <a:lnTo>
                    <a:pt x="0" y="372"/>
                  </a:lnTo>
                  <a:lnTo>
                    <a:pt x="0" y="383"/>
                  </a:lnTo>
                  <a:lnTo>
                    <a:pt x="0" y="395"/>
                  </a:lnTo>
                  <a:lnTo>
                    <a:pt x="0" y="412"/>
                  </a:lnTo>
                  <a:lnTo>
                    <a:pt x="0" y="423"/>
                  </a:lnTo>
                  <a:lnTo>
                    <a:pt x="0" y="435"/>
                  </a:lnTo>
                  <a:lnTo>
                    <a:pt x="0" y="452"/>
                  </a:lnTo>
                  <a:lnTo>
                    <a:pt x="0" y="463"/>
                  </a:lnTo>
                  <a:lnTo>
                    <a:pt x="0" y="474"/>
                  </a:lnTo>
                  <a:lnTo>
                    <a:pt x="0" y="490"/>
                  </a:lnTo>
                  <a:lnTo>
                    <a:pt x="0" y="502"/>
                  </a:lnTo>
                  <a:lnTo>
                    <a:pt x="0" y="513"/>
                  </a:lnTo>
                  <a:lnTo>
                    <a:pt x="0" y="530"/>
                  </a:lnTo>
                  <a:lnTo>
                    <a:pt x="0" y="542"/>
                  </a:lnTo>
                  <a:lnTo>
                    <a:pt x="0" y="553"/>
                  </a:lnTo>
                  <a:lnTo>
                    <a:pt x="0" y="564"/>
                  </a:lnTo>
                  <a:lnTo>
                    <a:pt x="0" y="576"/>
                  </a:lnTo>
                  <a:lnTo>
                    <a:pt x="5" y="587"/>
                  </a:lnTo>
                  <a:lnTo>
                    <a:pt x="5" y="598"/>
                  </a:lnTo>
                  <a:lnTo>
                    <a:pt x="5" y="614"/>
                  </a:lnTo>
                  <a:lnTo>
                    <a:pt x="5" y="626"/>
                  </a:lnTo>
                  <a:lnTo>
                    <a:pt x="11" y="631"/>
                  </a:lnTo>
                  <a:lnTo>
                    <a:pt x="11" y="643"/>
                  </a:lnTo>
                  <a:lnTo>
                    <a:pt x="11" y="654"/>
                  </a:lnTo>
                  <a:lnTo>
                    <a:pt x="17" y="666"/>
                  </a:lnTo>
                  <a:lnTo>
                    <a:pt x="17" y="677"/>
                  </a:lnTo>
                  <a:lnTo>
                    <a:pt x="22" y="688"/>
                  </a:lnTo>
                  <a:lnTo>
                    <a:pt x="22" y="694"/>
                  </a:lnTo>
                  <a:lnTo>
                    <a:pt x="22" y="705"/>
                  </a:lnTo>
                  <a:lnTo>
                    <a:pt x="27" y="711"/>
                  </a:lnTo>
                  <a:lnTo>
                    <a:pt x="27" y="722"/>
                  </a:lnTo>
                  <a:lnTo>
                    <a:pt x="33" y="728"/>
                  </a:lnTo>
                  <a:lnTo>
                    <a:pt x="39" y="739"/>
                  </a:lnTo>
                  <a:lnTo>
                    <a:pt x="39" y="744"/>
                  </a:lnTo>
                  <a:lnTo>
                    <a:pt x="44" y="750"/>
                  </a:lnTo>
                  <a:lnTo>
                    <a:pt x="44" y="761"/>
                  </a:lnTo>
                  <a:lnTo>
                    <a:pt x="50" y="767"/>
                  </a:lnTo>
                  <a:lnTo>
                    <a:pt x="56" y="773"/>
                  </a:lnTo>
                  <a:lnTo>
                    <a:pt x="56" y="778"/>
                  </a:lnTo>
                  <a:lnTo>
                    <a:pt x="61" y="784"/>
                  </a:lnTo>
                  <a:lnTo>
                    <a:pt x="67" y="784"/>
                  </a:lnTo>
                  <a:lnTo>
                    <a:pt x="67" y="790"/>
                  </a:lnTo>
                  <a:lnTo>
                    <a:pt x="72" y="795"/>
                  </a:lnTo>
                  <a:lnTo>
                    <a:pt x="77" y="801"/>
                  </a:lnTo>
                  <a:lnTo>
                    <a:pt x="83" y="807"/>
                  </a:lnTo>
                  <a:lnTo>
                    <a:pt x="89" y="807"/>
                  </a:lnTo>
                  <a:lnTo>
                    <a:pt x="94" y="807"/>
                  </a:lnTo>
                  <a:lnTo>
                    <a:pt x="94" y="812"/>
                  </a:lnTo>
                  <a:lnTo>
                    <a:pt x="100" y="812"/>
                  </a:lnTo>
                  <a:lnTo>
                    <a:pt x="106" y="812"/>
                  </a:lnTo>
                  <a:lnTo>
                    <a:pt x="111" y="812"/>
                  </a:lnTo>
                  <a:lnTo>
                    <a:pt x="116" y="812"/>
                  </a:lnTo>
                  <a:lnTo>
                    <a:pt x="122" y="807"/>
                  </a:lnTo>
                  <a:lnTo>
                    <a:pt x="127" y="807"/>
                  </a:lnTo>
                  <a:lnTo>
                    <a:pt x="133" y="807"/>
                  </a:lnTo>
                  <a:lnTo>
                    <a:pt x="139" y="801"/>
                  </a:lnTo>
                  <a:lnTo>
                    <a:pt x="144" y="795"/>
                  </a:lnTo>
                  <a:lnTo>
                    <a:pt x="150" y="795"/>
                  </a:lnTo>
                  <a:lnTo>
                    <a:pt x="155" y="790"/>
                  </a:lnTo>
                  <a:lnTo>
                    <a:pt x="160" y="784"/>
                  </a:lnTo>
                  <a:lnTo>
                    <a:pt x="160" y="778"/>
                  </a:lnTo>
                  <a:lnTo>
                    <a:pt x="166" y="773"/>
                  </a:lnTo>
                  <a:lnTo>
                    <a:pt x="172" y="767"/>
                  </a:lnTo>
                  <a:lnTo>
                    <a:pt x="177" y="761"/>
                  </a:lnTo>
                  <a:lnTo>
                    <a:pt x="177" y="755"/>
                  </a:lnTo>
                  <a:lnTo>
                    <a:pt x="183" y="750"/>
                  </a:lnTo>
                  <a:lnTo>
                    <a:pt x="189" y="739"/>
                  </a:lnTo>
                  <a:lnTo>
                    <a:pt x="195" y="734"/>
                  </a:lnTo>
                  <a:lnTo>
                    <a:pt x="195" y="728"/>
                  </a:lnTo>
                  <a:lnTo>
                    <a:pt x="200" y="717"/>
                  </a:lnTo>
                  <a:lnTo>
                    <a:pt x="205" y="711"/>
                  </a:lnTo>
                  <a:lnTo>
                    <a:pt x="205" y="700"/>
                  </a:lnTo>
                  <a:lnTo>
                    <a:pt x="211" y="688"/>
                  </a:lnTo>
                  <a:lnTo>
                    <a:pt x="216" y="683"/>
                  </a:lnTo>
                  <a:lnTo>
                    <a:pt x="216" y="671"/>
                  </a:lnTo>
                  <a:lnTo>
                    <a:pt x="222" y="660"/>
                  </a:lnTo>
                  <a:lnTo>
                    <a:pt x="228" y="648"/>
                  </a:lnTo>
                  <a:lnTo>
                    <a:pt x="228" y="637"/>
                  </a:lnTo>
                  <a:lnTo>
                    <a:pt x="233" y="626"/>
                  </a:lnTo>
                  <a:lnTo>
                    <a:pt x="233" y="614"/>
                  </a:lnTo>
                  <a:lnTo>
                    <a:pt x="239" y="604"/>
                  </a:lnTo>
                  <a:lnTo>
                    <a:pt x="239" y="593"/>
                  </a:lnTo>
                  <a:lnTo>
                    <a:pt x="244" y="581"/>
                  </a:lnTo>
                  <a:lnTo>
                    <a:pt x="244" y="570"/>
                  </a:lnTo>
                  <a:lnTo>
                    <a:pt x="249" y="559"/>
                  </a:lnTo>
                  <a:lnTo>
                    <a:pt x="249" y="547"/>
                  </a:lnTo>
                  <a:lnTo>
                    <a:pt x="249" y="530"/>
                  </a:lnTo>
                  <a:lnTo>
                    <a:pt x="255" y="519"/>
                  </a:lnTo>
                  <a:lnTo>
                    <a:pt x="255" y="507"/>
                  </a:lnTo>
                  <a:lnTo>
                    <a:pt x="261" y="496"/>
                  </a:lnTo>
                  <a:lnTo>
                    <a:pt x="261" y="479"/>
                  </a:lnTo>
                  <a:lnTo>
                    <a:pt x="261" y="469"/>
                  </a:lnTo>
                  <a:lnTo>
                    <a:pt x="261" y="457"/>
                  </a:lnTo>
                  <a:lnTo>
                    <a:pt x="266" y="440"/>
                  </a:lnTo>
                  <a:lnTo>
                    <a:pt x="266" y="429"/>
                  </a:lnTo>
                  <a:lnTo>
                    <a:pt x="266" y="417"/>
                  </a:lnTo>
                </a:path>
              </a:pathLst>
            </a:custGeom>
            <a:solidFill>
              <a:srgbClr val="00FFFF">
                <a:alpha val="50195"/>
              </a:srgbClr>
            </a:solidFill>
            <a:ln w="12700" cap="rnd" cmpd="sng">
              <a:solidFill>
                <a:schemeClr val="tx1"/>
              </a:solidFill>
              <a:prstDash val="solid"/>
              <a:round/>
              <a:headEnd type="none" w="med" len="med"/>
              <a:tailEnd type="none" w="med" len="med"/>
            </a:ln>
          </p:spPr>
          <p:txBody>
            <a:bodyPr/>
            <a:lstStyle/>
            <a:p>
              <a:endParaRPr lang="en-GB"/>
            </a:p>
          </p:txBody>
        </p:sp>
      </p:grpSp>
      <p:grpSp>
        <p:nvGrpSpPr>
          <p:cNvPr id="6" name="Group 37"/>
          <p:cNvGrpSpPr>
            <a:grpSpLocks/>
          </p:cNvGrpSpPr>
          <p:nvPr/>
        </p:nvGrpSpPr>
        <p:grpSpPr bwMode="auto">
          <a:xfrm>
            <a:off x="1811338" y="2735263"/>
            <a:ext cx="5048250" cy="742950"/>
            <a:chOff x="1141" y="1723"/>
            <a:chExt cx="3180" cy="468"/>
          </a:xfrm>
        </p:grpSpPr>
        <p:sp>
          <p:nvSpPr>
            <p:cNvPr id="194604" name="Rectangle 38"/>
            <p:cNvSpPr>
              <a:spLocks noChangeArrowheads="1"/>
            </p:cNvSpPr>
            <p:nvPr/>
          </p:nvSpPr>
          <p:spPr bwMode="auto">
            <a:xfrm>
              <a:off x="1937" y="1723"/>
              <a:ext cx="230" cy="309"/>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2200" b="0">
                  <a:solidFill>
                    <a:srgbClr val="00FEFE"/>
                  </a:solidFill>
                </a:rPr>
                <a:t>f</a:t>
              </a:r>
              <a:r>
                <a:rPr lang="en-GB" sz="2200" b="0" baseline="-25000">
                  <a:solidFill>
                    <a:srgbClr val="00FEFE"/>
                  </a:solidFill>
                </a:rPr>
                <a:t>2</a:t>
              </a:r>
              <a:endParaRPr lang="en-GB" sz="2200" b="0" baseline="-25000">
                <a:solidFill>
                  <a:srgbClr val="FAFD00"/>
                </a:solidFill>
              </a:endParaRPr>
            </a:p>
          </p:txBody>
        </p:sp>
        <p:grpSp>
          <p:nvGrpSpPr>
            <p:cNvPr id="194605" name="Group 39"/>
            <p:cNvGrpSpPr>
              <a:grpSpLocks/>
            </p:cNvGrpSpPr>
            <p:nvPr/>
          </p:nvGrpSpPr>
          <p:grpSpPr bwMode="auto">
            <a:xfrm>
              <a:off x="1141" y="1873"/>
              <a:ext cx="3180" cy="318"/>
              <a:chOff x="1141" y="1873"/>
              <a:chExt cx="3180" cy="318"/>
            </a:xfrm>
          </p:grpSpPr>
          <p:grpSp>
            <p:nvGrpSpPr>
              <p:cNvPr id="194606" name="Group 40"/>
              <p:cNvGrpSpPr>
                <a:grpSpLocks/>
              </p:cNvGrpSpPr>
              <p:nvPr/>
            </p:nvGrpSpPr>
            <p:grpSpPr bwMode="auto">
              <a:xfrm>
                <a:off x="1141" y="1873"/>
                <a:ext cx="1234" cy="318"/>
                <a:chOff x="1141" y="1873"/>
                <a:chExt cx="1234" cy="318"/>
              </a:xfrm>
            </p:grpSpPr>
            <p:sp>
              <p:nvSpPr>
                <p:cNvPr id="194608" name="Line 41"/>
                <p:cNvSpPr>
                  <a:spLocks noChangeShapeType="1"/>
                </p:cNvSpPr>
                <p:nvPr/>
              </p:nvSpPr>
              <p:spPr bwMode="auto">
                <a:xfrm flipH="1">
                  <a:off x="1141" y="2040"/>
                  <a:ext cx="322" cy="0"/>
                </a:xfrm>
                <a:prstGeom prst="line">
                  <a:avLst/>
                </a:prstGeom>
                <a:noFill/>
                <a:ln w="25400">
                  <a:solidFill>
                    <a:schemeClr val="tx1"/>
                  </a:solidFill>
                  <a:round/>
                  <a:headEnd/>
                  <a:tailEnd/>
                </a:ln>
              </p:spPr>
              <p:txBody>
                <a:bodyPr wrap="none" anchor="ctr"/>
                <a:lstStyle/>
                <a:p>
                  <a:endParaRPr lang="en-GB"/>
                </a:p>
              </p:txBody>
            </p:sp>
            <p:sp>
              <p:nvSpPr>
                <p:cNvPr id="194609" name="Line 42"/>
                <p:cNvSpPr>
                  <a:spLocks noChangeShapeType="1"/>
                </p:cNvSpPr>
                <p:nvPr/>
              </p:nvSpPr>
              <p:spPr bwMode="auto">
                <a:xfrm>
                  <a:off x="1937" y="2040"/>
                  <a:ext cx="438" cy="0"/>
                </a:xfrm>
                <a:prstGeom prst="line">
                  <a:avLst/>
                </a:prstGeom>
                <a:noFill/>
                <a:ln w="25400">
                  <a:solidFill>
                    <a:schemeClr val="tx1"/>
                  </a:solidFill>
                  <a:round/>
                  <a:headEnd/>
                  <a:tailEnd/>
                </a:ln>
              </p:spPr>
              <p:txBody>
                <a:bodyPr wrap="none" anchor="ctr"/>
                <a:lstStyle/>
                <a:p>
                  <a:endParaRPr lang="en-GB"/>
                </a:p>
              </p:txBody>
            </p:sp>
            <p:grpSp>
              <p:nvGrpSpPr>
                <p:cNvPr id="194610" name="Group 43"/>
                <p:cNvGrpSpPr>
                  <a:grpSpLocks/>
                </p:cNvGrpSpPr>
                <p:nvPr/>
              </p:nvGrpSpPr>
              <p:grpSpPr bwMode="auto">
                <a:xfrm>
                  <a:off x="1462" y="1873"/>
                  <a:ext cx="476" cy="318"/>
                  <a:chOff x="3801" y="3056"/>
                  <a:chExt cx="254" cy="238"/>
                </a:xfrm>
              </p:grpSpPr>
              <p:sp>
                <p:nvSpPr>
                  <p:cNvPr id="194612" name="Freeform 44"/>
                  <p:cNvSpPr>
                    <a:spLocks/>
                  </p:cNvSpPr>
                  <p:nvPr/>
                </p:nvSpPr>
                <p:spPr bwMode="auto">
                  <a:xfrm>
                    <a:off x="3801" y="3056"/>
                    <a:ext cx="64" cy="238"/>
                  </a:xfrm>
                  <a:custGeom>
                    <a:avLst/>
                    <a:gdLst>
                      <a:gd name="T0" fmla="*/ 0 w 365"/>
                      <a:gd name="T1" fmla="*/ 121 h 394"/>
                      <a:gd name="T2" fmla="*/ 16 w 365"/>
                      <a:gd name="T3" fmla="*/ 16 h 394"/>
                      <a:gd name="T4" fmla="*/ 45 w 365"/>
                      <a:gd name="T5" fmla="*/ 220 h 394"/>
                      <a:gd name="T6" fmla="*/ 64 w 365"/>
                      <a:gd name="T7" fmla="*/ 121 h 394"/>
                      <a:gd name="T8" fmla="*/ 0 60000 65536"/>
                      <a:gd name="T9" fmla="*/ 0 60000 65536"/>
                      <a:gd name="T10" fmla="*/ 0 60000 65536"/>
                      <a:gd name="T11" fmla="*/ 0 60000 65536"/>
                      <a:gd name="T12" fmla="*/ 0 w 365"/>
                      <a:gd name="T13" fmla="*/ 0 h 394"/>
                      <a:gd name="T14" fmla="*/ 365 w 365"/>
                      <a:gd name="T15" fmla="*/ 394 h 394"/>
                    </a:gdLst>
                    <a:ahLst/>
                    <a:cxnLst>
                      <a:cxn ang="T8">
                        <a:pos x="T0" y="T1"/>
                      </a:cxn>
                      <a:cxn ang="T9">
                        <a:pos x="T2" y="T3"/>
                      </a:cxn>
                      <a:cxn ang="T10">
                        <a:pos x="T4" y="T5"/>
                      </a:cxn>
                      <a:cxn ang="T11">
                        <a:pos x="T6" y="T7"/>
                      </a:cxn>
                    </a:cxnLst>
                    <a:rect l="T12" t="T13" r="T14" b="T15"/>
                    <a:pathLst>
                      <a:path w="365" h="394">
                        <a:moveTo>
                          <a:pt x="0" y="201"/>
                        </a:moveTo>
                        <a:cubicBezTo>
                          <a:pt x="15" y="172"/>
                          <a:pt x="50" y="0"/>
                          <a:pt x="93" y="27"/>
                        </a:cubicBezTo>
                        <a:cubicBezTo>
                          <a:pt x="136" y="54"/>
                          <a:pt x="213" y="336"/>
                          <a:pt x="258" y="365"/>
                        </a:cubicBezTo>
                        <a:cubicBezTo>
                          <a:pt x="303" y="394"/>
                          <a:pt x="343" y="234"/>
                          <a:pt x="365" y="200"/>
                        </a:cubicBezTo>
                      </a:path>
                    </a:pathLst>
                  </a:custGeom>
                  <a:noFill/>
                  <a:ln w="12700">
                    <a:solidFill>
                      <a:srgbClr val="00FFFE"/>
                    </a:solidFill>
                    <a:round/>
                    <a:headEnd/>
                    <a:tailEnd/>
                  </a:ln>
                </p:spPr>
                <p:txBody>
                  <a:bodyPr wrap="none" anchor="ctr"/>
                  <a:lstStyle/>
                  <a:p>
                    <a:endParaRPr lang="en-GB"/>
                  </a:p>
                </p:txBody>
              </p:sp>
              <p:sp>
                <p:nvSpPr>
                  <p:cNvPr id="194613" name="Freeform 45"/>
                  <p:cNvSpPr>
                    <a:spLocks/>
                  </p:cNvSpPr>
                  <p:nvPr/>
                </p:nvSpPr>
                <p:spPr bwMode="auto">
                  <a:xfrm>
                    <a:off x="3865" y="3056"/>
                    <a:ext cx="63" cy="238"/>
                  </a:xfrm>
                  <a:custGeom>
                    <a:avLst/>
                    <a:gdLst>
                      <a:gd name="T0" fmla="*/ 0 w 365"/>
                      <a:gd name="T1" fmla="*/ 121 h 394"/>
                      <a:gd name="T2" fmla="*/ 16 w 365"/>
                      <a:gd name="T3" fmla="*/ 16 h 394"/>
                      <a:gd name="T4" fmla="*/ 45 w 365"/>
                      <a:gd name="T5" fmla="*/ 220 h 394"/>
                      <a:gd name="T6" fmla="*/ 63 w 365"/>
                      <a:gd name="T7" fmla="*/ 121 h 394"/>
                      <a:gd name="T8" fmla="*/ 0 60000 65536"/>
                      <a:gd name="T9" fmla="*/ 0 60000 65536"/>
                      <a:gd name="T10" fmla="*/ 0 60000 65536"/>
                      <a:gd name="T11" fmla="*/ 0 60000 65536"/>
                      <a:gd name="T12" fmla="*/ 0 w 365"/>
                      <a:gd name="T13" fmla="*/ 0 h 394"/>
                      <a:gd name="T14" fmla="*/ 365 w 365"/>
                      <a:gd name="T15" fmla="*/ 394 h 394"/>
                    </a:gdLst>
                    <a:ahLst/>
                    <a:cxnLst>
                      <a:cxn ang="T8">
                        <a:pos x="T0" y="T1"/>
                      </a:cxn>
                      <a:cxn ang="T9">
                        <a:pos x="T2" y="T3"/>
                      </a:cxn>
                      <a:cxn ang="T10">
                        <a:pos x="T4" y="T5"/>
                      </a:cxn>
                      <a:cxn ang="T11">
                        <a:pos x="T6" y="T7"/>
                      </a:cxn>
                    </a:cxnLst>
                    <a:rect l="T12" t="T13" r="T14" b="T15"/>
                    <a:pathLst>
                      <a:path w="365" h="394">
                        <a:moveTo>
                          <a:pt x="0" y="201"/>
                        </a:moveTo>
                        <a:cubicBezTo>
                          <a:pt x="15" y="172"/>
                          <a:pt x="50" y="0"/>
                          <a:pt x="93" y="27"/>
                        </a:cubicBezTo>
                        <a:cubicBezTo>
                          <a:pt x="136" y="54"/>
                          <a:pt x="213" y="336"/>
                          <a:pt x="258" y="365"/>
                        </a:cubicBezTo>
                        <a:cubicBezTo>
                          <a:pt x="303" y="394"/>
                          <a:pt x="343" y="234"/>
                          <a:pt x="365" y="200"/>
                        </a:cubicBezTo>
                      </a:path>
                    </a:pathLst>
                  </a:custGeom>
                  <a:noFill/>
                  <a:ln w="12700">
                    <a:solidFill>
                      <a:srgbClr val="00FFFE"/>
                    </a:solidFill>
                    <a:round/>
                    <a:headEnd/>
                    <a:tailEnd/>
                  </a:ln>
                </p:spPr>
                <p:txBody>
                  <a:bodyPr wrap="none" anchor="ctr"/>
                  <a:lstStyle/>
                  <a:p>
                    <a:endParaRPr lang="en-GB"/>
                  </a:p>
                </p:txBody>
              </p:sp>
              <p:sp>
                <p:nvSpPr>
                  <p:cNvPr id="194614" name="Freeform 46"/>
                  <p:cNvSpPr>
                    <a:spLocks/>
                  </p:cNvSpPr>
                  <p:nvPr/>
                </p:nvSpPr>
                <p:spPr bwMode="auto">
                  <a:xfrm>
                    <a:off x="3929" y="3056"/>
                    <a:ext cx="64" cy="238"/>
                  </a:xfrm>
                  <a:custGeom>
                    <a:avLst/>
                    <a:gdLst>
                      <a:gd name="T0" fmla="*/ 0 w 365"/>
                      <a:gd name="T1" fmla="*/ 121 h 394"/>
                      <a:gd name="T2" fmla="*/ 16 w 365"/>
                      <a:gd name="T3" fmla="*/ 16 h 394"/>
                      <a:gd name="T4" fmla="*/ 45 w 365"/>
                      <a:gd name="T5" fmla="*/ 220 h 394"/>
                      <a:gd name="T6" fmla="*/ 64 w 365"/>
                      <a:gd name="T7" fmla="*/ 121 h 394"/>
                      <a:gd name="T8" fmla="*/ 0 60000 65536"/>
                      <a:gd name="T9" fmla="*/ 0 60000 65536"/>
                      <a:gd name="T10" fmla="*/ 0 60000 65536"/>
                      <a:gd name="T11" fmla="*/ 0 60000 65536"/>
                      <a:gd name="T12" fmla="*/ 0 w 365"/>
                      <a:gd name="T13" fmla="*/ 0 h 394"/>
                      <a:gd name="T14" fmla="*/ 365 w 365"/>
                      <a:gd name="T15" fmla="*/ 394 h 394"/>
                    </a:gdLst>
                    <a:ahLst/>
                    <a:cxnLst>
                      <a:cxn ang="T8">
                        <a:pos x="T0" y="T1"/>
                      </a:cxn>
                      <a:cxn ang="T9">
                        <a:pos x="T2" y="T3"/>
                      </a:cxn>
                      <a:cxn ang="T10">
                        <a:pos x="T4" y="T5"/>
                      </a:cxn>
                      <a:cxn ang="T11">
                        <a:pos x="T6" y="T7"/>
                      </a:cxn>
                    </a:cxnLst>
                    <a:rect l="T12" t="T13" r="T14" b="T15"/>
                    <a:pathLst>
                      <a:path w="365" h="394">
                        <a:moveTo>
                          <a:pt x="0" y="201"/>
                        </a:moveTo>
                        <a:cubicBezTo>
                          <a:pt x="15" y="172"/>
                          <a:pt x="50" y="0"/>
                          <a:pt x="93" y="27"/>
                        </a:cubicBezTo>
                        <a:cubicBezTo>
                          <a:pt x="136" y="54"/>
                          <a:pt x="213" y="336"/>
                          <a:pt x="258" y="365"/>
                        </a:cubicBezTo>
                        <a:cubicBezTo>
                          <a:pt x="303" y="394"/>
                          <a:pt x="343" y="234"/>
                          <a:pt x="365" y="200"/>
                        </a:cubicBezTo>
                      </a:path>
                    </a:pathLst>
                  </a:custGeom>
                  <a:noFill/>
                  <a:ln w="12700">
                    <a:solidFill>
                      <a:srgbClr val="00FFFE"/>
                    </a:solidFill>
                    <a:round/>
                    <a:headEnd/>
                    <a:tailEnd/>
                  </a:ln>
                </p:spPr>
                <p:txBody>
                  <a:bodyPr wrap="none" anchor="ctr"/>
                  <a:lstStyle/>
                  <a:p>
                    <a:endParaRPr lang="en-GB"/>
                  </a:p>
                </p:txBody>
              </p:sp>
              <p:sp>
                <p:nvSpPr>
                  <p:cNvPr id="194615" name="Freeform 47"/>
                  <p:cNvSpPr>
                    <a:spLocks/>
                  </p:cNvSpPr>
                  <p:nvPr/>
                </p:nvSpPr>
                <p:spPr bwMode="auto">
                  <a:xfrm>
                    <a:off x="3991" y="3056"/>
                    <a:ext cx="64" cy="238"/>
                  </a:xfrm>
                  <a:custGeom>
                    <a:avLst/>
                    <a:gdLst>
                      <a:gd name="T0" fmla="*/ 0 w 365"/>
                      <a:gd name="T1" fmla="*/ 121 h 394"/>
                      <a:gd name="T2" fmla="*/ 16 w 365"/>
                      <a:gd name="T3" fmla="*/ 16 h 394"/>
                      <a:gd name="T4" fmla="*/ 45 w 365"/>
                      <a:gd name="T5" fmla="*/ 220 h 394"/>
                      <a:gd name="T6" fmla="*/ 64 w 365"/>
                      <a:gd name="T7" fmla="*/ 121 h 394"/>
                      <a:gd name="T8" fmla="*/ 0 60000 65536"/>
                      <a:gd name="T9" fmla="*/ 0 60000 65536"/>
                      <a:gd name="T10" fmla="*/ 0 60000 65536"/>
                      <a:gd name="T11" fmla="*/ 0 60000 65536"/>
                      <a:gd name="T12" fmla="*/ 0 w 365"/>
                      <a:gd name="T13" fmla="*/ 0 h 394"/>
                      <a:gd name="T14" fmla="*/ 365 w 365"/>
                      <a:gd name="T15" fmla="*/ 394 h 394"/>
                    </a:gdLst>
                    <a:ahLst/>
                    <a:cxnLst>
                      <a:cxn ang="T8">
                        <a:pos x="T0" y="T1"/>
                      </a:cxn>
                      <a:cxn ang="T9">
                        <a:pos x="T2" y="T3"/>
                      </a:cxn>
                      <a:cxn ang="T10">
                        <a:pos x="T4" y="T5"/>
                      </a:cxn>
                      <a:cxn ang="T11">
                        <a:pos x="T6" y="T7"/>
                      </a:cxn>
                    </a:cxnLst>
                    <a:rect l="T12" t="T13" r="T14" b="T15"/>
                    <a:pathLst>
                      <a:path w="365" h="394">
                        <a:moveTo>
                          <a:pt x="0" y="201"/>
                        </a:moveTo>
                        <a:cubicBezTo>
                          <a:pt x="15" y="172"/>
                          <a:pt x="50" y="0"/>
                          <a:pt x="93" y="27"/>
                        </a:cubicBezTo>
                        <a:cubicBezTo>
                          <a:pt x="136" y="54"/>
                          <a:pt x="213" y="336"/>
                          <a:pt x="258" y="365"/>
                        </a:cubicBezTo>
                        <a:cubicBezTo>
                          <a:pt x="303" y="394"/>
                          <a:pt x="343" y="234"/>
                          <a:pt x="365" y="200"/>
                        </a:cubicBezTo>
                      </a:path>
                    </a:pathLst>
                  </a:custGeom>
                  <a:noFill/>
                  <a:ln w="12700">
                    <a:solidFill>
                      <a:srgbClr val="00FFFE"/>
                    </a:solidFill>
                    <a:round/>
                    <a:headEnd/>
                    <a:tailEnd/>
                  </a:ln>
                </p:spPr>
                <p:txBody>
                  <a:bodyPr wrap="none" anchor="ctr"/>
                  <a:lstStyle/>
                  <a:p>
                    <a:endParaRPr lang="en-GB"/>
                  </a:p>
                </p:txBody>
              </p:sp>
            </p:grpSp>
            <p:sp>
              <p:nvSpPr>
                <p:cNvPr id="194611" name="Rectangle 48"/>
                <p:cNvSpPr>
                  <a:spLocks noChangeArrowheads="1"/>
                </p:cNvSpPr>
                <p:nvPr/>
              </p:nvSpPr>
              <p:spPr bwMode="auto">
                <a:xfrm>
                  <a:off x="1454" y="1889"/>
                  <a:ext cx="482" cy="284"/>
                </a:xfrm>
                <a:prstGeom prst="rect">
                  <a:avLst/>
                </a:prstGeom>
                <a:noFill/>
                <a:ln w="15875">
                  <a:solidFill>
                    <a:schemeClr val="tx1"/>
                  </a:solidFill>
                  <a:miter lim="800000"/>
                  <a:headEnd/>
                  <a:tailEnd/>
                </a:ln>
              </p:spPr>
              <p:txBody>
                <a:bodyPr wrap="none" anchor="ctr"/>
                <a:lstStyle/>
                <a:p>
                  <a:endParaRPr lang="it-IT"/>
                </a:p>
              </p:txBody>
            </p:sp>
          </p:grpSp>
          <p:sp>
            <p:nvSpPr>
              <p:cNvPr id="194607" name="Line 49"/>
              <p:cNvSpPr>
                <a:spLocks noChangeShapeType="1"/>
              </p:cNvSpPr>
              <p:nvPr/>
            </p:nvSpPr>
            <p:spPr bwMode="auto">
              <a:xfrm>
                <a:off x="2987" y="2023"/>
                <a:ext cx="1334" cy="0"/>
              </a:xfrm>
              <a:prstGeom prst="line">
                <a:avLst/>
              </a:prstGeom>
              <a:noFill/>
              <a:ln w="19050">
                <a:solidFill>
                  <a:srgbClr val="00FFFF"/>
                </a:solidFill>
                <a:prstDash val="sysDot"/>
                <a:round/>
                <a:headEnd/>
                <a:tailEnd type="stealth" w="med" len="med"/>
              </a:ln>
            </p:spPr>
            <p:txBody>
              <a:bodyPr wrap="none" anchor="ctr"/>
              <a:lstStyle/>
              <a:p>
                <a:endParaRPr lang="en-GB"/>
              </a:p>
            </p:txBody>
          </p:sp>
        </p:grpSp>
      </p:grpSp>
      <p:sp>
        <p:nvSpPr>
          <p:cNvPr id="2123826" name="Line 50"/>
          <p:cNvSpPr>
            <a:spLocks noChangeShapeType="1"/>
          </p:cNvSpPr>
          <p:nvPr/>
        </p:nvSpPr>
        <p:spPr bwMode="auto">
          <a:xfrm>
            <a:off x="6848475" y="3219450"/>
            <a:ext cx="0" cy="511175"/>
          </a:xfrm>
          <a:prstGeom prst="line">
            <a:avLst/>
          </a:prstGeom>
          <a:noFill/>
          <a:ln w="19050">
            <a:solidFill>
              <a:srgbClr val="00FFFF"/>
            </a:solidFill>
            <a:prstDash val="sysDot"/>
            <a:round/>
            <a:headEnd/>
            <a:tailEnd type="stealth" w="med" len="med"/>
          </a:ln>
        </p:spPr>
        <p:txBody>
          <a:bodyPr wrap="none" anchor="ctr"/>
          <a:lstStyle/>
          <a:p>
            <a:endParaRPr lang="en-GB"/>
          </a:p>
        </p:txBody>
      </p:sp>
      <p:grpSp>
        <p:nvGrpSpPr>
          <p:cNvPr id="10" name="Group 51"/>
          <p:cNvGrpSpPr>
            <a:grpSpLocks/>
          </p:cNvGrpSpPr>
          <p:nvPr/>
        </p:nvGrpSpPr>
        <p:grpSpPr bwMode="auto">
          <a:xfrm>
            <a:off x="5722938" y="4141788"/>
            <a:ext cx="738187" cy="1749425"/>
            <a:chOff x="3949" y="2473"/>
            <a:chExt cx="465" cy="1102"/>
          </a:xfrm>
        </p:grpSpPr>
        <p:sp>
          <p:nvSpPr>
            <p:cNvPr id="194602" name="Freeform 52"/>
            <p:cNvSpPr>
              <a:spLocks/>
            </p:cNvSpPr>
            <p:nvPr/>
          </p:nvSpPr>
          <p:spPr bwMode="auto">
            <a:xfrm>
              <a:off x="4014" y="2473"/>
              <a:ext cx="400" cy="1102"/>
            </a:xfrm>
            <a:custGeom>
              <a:avLst/>
              <a:gdLst>
                <a:gd name="T0" fmla="*/ 399 w 273"/>
                <a:gd name="T1" fmla="*/ 527 h 819"/>
                <a:gd name="T2" fmla="*/ 399 w 273"/>
                <a:gd name="T3" fmla="*/ 474 h 819"/>
                <a:gd name="T4" fmla="*/ 399 w 273"/>
                <a:gd name="T5" fmla="*/ 421 h 819"/>
                <a:gd name="T6" fmla="*/ 399 w 273"/>
                <a:gd name="T7" fmla="*/ 367 h 819"/>
                <a:gd name="T8" fmla="*/ 399 w 273"/>
                <a:gd name="T9" fmla="*/ 322 h 819"/>
                <a:gd name="T10" fmla="*/ 390 w 273"/>
                <a:gd name="T11" fmla="*/ 268 h 819"/>
                <a:gd name="T12" fmla="*/ 382 w 273"/>
                <a:gd name="T13" fmla="*/ 229 h 819"/>
                <a:gd name="T14" fmla="*/ 374 w 273"/>
                <a:gd name="T15" fmla="*/ 183 h 819"/>
                <a:gd name="T16" fmla="*/ 365 w 273"/>
                <a:gd name="T17" fmla="*/ 145 h 819"/>
                <a:gd name="T18" fmla="*/ 349 w 273"/>
                <a:gd name="T19" fmla="*/ 114 h 819"/>
                <a:gd name="T20" fmla="*/ 333 w 273"/>
                <a:gd name="T21" fmla="*/ 85 h 819"/>
                <a:gd name="T22" fmla="*/ 315 w 273"/>
                <a:gd name="T23" fmla="*/ 54 h 819"/>
                <a:gd name="T24" fmla="*/ 299 w 273"/>
                <a:gd name="T25" fmla="*/ 38 h 819"/>
                <a:gd name="T26" fmla="*/ 283 w 273"/>
                <a:gd name="T27" fmla="*/ 15 h 819"/>
                <a:gd name="T28" fmla="*/ 258 w 273"/>
                <a:gd name="T29" fmla="*/ 8 h 819"/>
                <a:gd name="T30" fmla="*/ 240 w 273"/>
                <a:gd name="T31" fmla="*/ 0 h 819"/>
                <a:gd name="T32" fmla="*/ 215 w 273"/>
                <a:gd name="T33" fmla="*/ 8 h 819"/>
                <a:gd name="T34" fmla="*/ 190 w 273"/>
                <a:gd name="T35" fmla="*/ 15 h 819"/>
                <a:gd name="T36" fmla="*/ 166 w 273"/>
                <a:gd name="T37" fmla="*/ 31 h 819"/>
                <a:gd name="T38" fmla="*/ 149 w 273"/>
                <a:gd name="T39" fmla="*/ 54 h 819"/>
                <a:gd name="T40" fmla="*/ 132 w 273"/>
                <a:gd name="T41" fmla="*/ 77 h 819"/>
                <a:gd name="T42" fmla="*/ 107 w 273"/>
                <a:gd name="T43" fmla="*/ 108 h 819"/>
                <a:gd name="T44" fmla="*/ 91 w 273"/>
                <a:gd name="T45" fmla="*/ 137 h 819"/>
                <a:gd name="T46" fmla="*/ 75 w 273"/>
                <a:gd name="T47" fmla="*/ 176 h 819"/>
                <a:gd name="T48" fmla="*/ 57 w 273"/>
                <a:gd name="T49" fmla="*/ 222 h 819"/>
                <a:gd name="T50" fmla="*/ 50 w 273"/>
                <a:gd name="T51" fmla="*/ 268 h 819"/>
                <a:gd name="T52" fmla="*/ 32 w 273"/>
                <a:gd name="T53" fmla="*/ 314 h 819"/>
                <a:gd name="T54" fmla="*/ 25 w 273"/>
                <a:gd name="T55" fmla="*/ 359 h 819"/>
                <a:gd name="T56" fmla="*/ 16 w 273"/>
                <a:gd name="T57" fmla="*/ 413 h 819"/>
                <a:gd name="T58" fmla="*/ 7 w 273"/>
                <a:gd name="T59" fmla="*/ 467 h 819"/>
                <a:gd name="T60" fmla="*/ 0 w 273"/>
                <a:gd name="T61" fmla="*/ 519 h 819"/>
                <a:gd name="T62" fmla="*/ 0 w 273"/>
                <a:gd name="T63" fmla="*/ 573 h 819"/>
                <a:gd name="T64" fmla="*/ 0 w 273"/>
                <a:gd name="T65" fmla="*/ 627 h 819"/>
                <a:gd name="T66" fmla="*/ 0 w 273"/>
                <a:gd name="T67" fmla="*/ 681 h 819"/>
                <a:gd name="T68" fmla="*/ 0 w 273"/>
                <a:gd name="T69" fmla="*/ 735 h 819"/>
                <a:gd name="T70" fmla="*/ 0 w 273"/>
                <a:gd name="T71" fmla="*/ 780 h 819"/>
                <a:gd name="T72" fmla="*/ 7 w 273"/>
                <a:gd name="T73" fmla="*/ 833 h 819"/>
                <a:gd name="T74" fmla="*/ 16 w 273"/>
                <a:gd name="T75" fmla="*/ 872 h 819"/>
                <a:gd name="T76" fmla="*/ 25 w 273"/>
                <a:gd name="T77" fmla="*/ 918 h 819"/>
                <a:gd name="T78" fmla="*/ 32 w 273"/>
                <a:gd name="T79" fmla="*/ 955 h 819"/>
                <a:gd name="T80" fmla="*/ 50 w 273"/>
                <a:gd name="T81" fmla="*/ 986 h 819"/>
                <a:gd name="T82" fmla="*/ 66 w 273"/>
                <a:gd name="T83" fmla="*/ 1017 h 819"/>
                <a:gd name="T84" fmla="*/ 82 w 273"/>
                <a:gd name="T85" fmla="*/ 1048 h 819"/>
                <a:gd name="T86" fmla="*/ 100 w 273"/>
                <a:gd name="T87" fmla="*/ 1063 h 819"/>
                <a:gd name="T88" fmla="*/ 116 w 273"/>
                <a:gd name="T89" fmla="*/ 1086 h 819"/>
                <a:gd name="T90" fmla="*/ 141 w 273"/>
                <a:gd name="T91" fmla="*/ 1094 h 819"/>
                <a:gd name="T92" fmla="*/ 157 w 273"/>
                <a:gd name="T93" fmla="*/ 1101 h 819"/>
                <a:gd name="T94" fmla="*/ 182 w 273"/>
                <a:gd name="T95" fmla="*/ 1094 h 819"/>
                <a:gd name="T96" fmla="*/ 207 w 273"/>
                <a:gd name="T97" fmla="*/ 1086 h 819"/>
                <a:gd name="T98" fmla="*/ 233 w 273"/>
                <a:gd name="T99" fmla="*/ 1071 h 819"/>
                <a:gd name="T100" fmla="*/ 249 w 273"/>
                <a:gd name="T101" fmla="*/ 1048 h 819"/>
                <a:gd name="T102" fmla="*/ 265 w 273"/>
                <a:gd name="T103" fmla="*/ 1025 h 819"/>
                <a:gd name="T104" fmla="*/ 290 w 273"/>
                <a:gd name="T105" fmla="*/ 994 h 819"/>
                <a:gd name="T106" fmla="*/ 308 w 273"/>
                <a:gd name="T107" fmla="*/ 963 h 819"/>
                <a:gd name="T108" fmla="*/ 324 w 273"/>
                <a:gd name="T109" fmla="*/ 926 h 819"/>
                <a:gd name="T110" fmla="*/ 340 w 273"/>
                <a:gd name="T111" fmla="*/ 880 h 819"/>
                <a:gd name="T112" fmla="*/ 349 w 273"/>
                <a:gd name="T113" fmla="*/ 833 h 819"/>
                <a:gd name="T114" fmla="*/ 365 w 273"/>
                <a:gd name="T115" fmla="*/ 787 h 819"/>
                <a:gd name="T116" fmla="*/ 374 w 273"/>
                <a:gd name="T117" fmla="*/ 741 h 819"/>
                <a:gd name="T118" fmla="*/ 382 w 273"/>
                <a:gd name="T119" fmla="*/ 688 h 819"/>
                <a:gd name="T120" fmla="*/ 390 w 273"/>
                <a:gd name="T121" fmla="*/ 635 h 819"/>
                <a:gd name="T122" fmla="*/ 399 w 273"/>
                <a:gd name="T123" fmla="*/ 581 h 81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73"/>
                <a:gd name="T187" fmla="*/ 0 h 819"/>
                <a:gd name="T188" fmla="*/ 273 w 273"/>
                <a:gd name="T189" fmla="*/ 819 h 81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73" h="819">
                  <a:moveTo>
                    <a:pt x="272" y="421"/>
                  </a:moveTo>
                  <a:lnTo>
                    <a:pt x="272" y="403"/>
                  </a:lnTo>
                  <a:lnTo>
                    <a:pt x="272" y="392"/>
                  </a:lnTo>
                  <a:lnTo>
                    <a:pt x="272" y="381"/>
                  </a:lnTo>
                  <a:lnTo>
                    <a:pt x="272" y="364"/>
                  </a:lnTo>
                  <a:lnTo>
                    <a:pt x="272" y="352"/>
                  </a:lnTo>
                  <a:lnTo>
                    <a:pt x="272" y="341"/>
                  </a:lnTo>
                  <a:lnTo>
                    <a:pt x="272" y="324"/>
                  </a:lnTo>
                  <a:lnTo>
                    <a:pt x="272" y="313"/>
                  </a:lnTo>
                  <a:lnTo>
                    <a:pt x="272" y="301"/>
                  </a:lnTo>
                  <a:lnTo>
                    <a:pt x="272" y="284"/>
                  </a:lnTo>
                  <a:lnTo>
                    <a:pt x="272" y="273"/>
                  </a:lnTo>
                  <a:lnTo>
                    <a:pt x="272" y="261"/>
                  </a:lnTo>
                  <a:lnTo>
                    <a:pt x="272" y="250"/>
                  </a:lnTo>
                  <a:lnTo>
                    <a:pt x="272" y="239"/>
                  </a:lnTo>
                  <a:lnTo>
                    <a:pt x="266" y="227"/>
                  </a:lnTo>
                  <a:lnTo>
                    <a:pt x="266" y="216"/>
                  </a:lnTo>
                  <a:lnTo>
                    <a:pt x="266" y="199"/>
                  </a:lnTo>
                  <a:lnTo>
                    <a:pt x="266" y="188"/>
                  </a:lnTo>
                  <a:lnTo>
                    <a:pt x="261" y="182"/>
                  </a:lnTo>
                  <a:lnTo>
                    <a:pt x="261" y="170"/>
                  </a:lnTo>
                  <a:lnTo>
                    <a:pt x="261" y="159"/>
                  </a:lnTo>
                  <a:lnTo>
                    <a:pt x="255" y="148"/>
                  </a:lnTo>
                  <a:lnTo>
                    <a:pt x="255" y="136"/>
                  </a:lnTo>
                  <a:lnTo>
                    <a:pt x="249" y="125"/>
                  </a:lnTo>
                  <a:lnTo>
                    <a:pt x="249" y="119"/>
                  </a:lnTo>
                  <a:lnTo>
                    <a:pt x="249" y="108"/>
                  </a:lnTo>
                  <a:lnTo>
                    <a:pt x="244" y="102"/>
                  </a:lnTo>
                  <a:lnTo>
                    <a:pt x="244" y="91"/>
                  </a:lnTo>
                  <a:lnTo>
                    <a:pt x="238" y="85"/>
                  </a:lnTo>
                  <a:lnTo>
                    <a:pt x="232" y="74"/>
                  </a:lnTo>
                  <a:lnTo>
                    <a:pt x="232" y="68"/>
                  </a:lnTo>
                  <a:lnTo>
                    <a:pt x="227" y="63"/>
                  </a:lnTo>
                  <a:lnTo>
                    <a:pt x="227" y="51"/>
                  </a:lnTo>
                  <a:lnTo>
                    <a:pt x="221" y="45"/>
                  </a:lnTo>
                  <a:lnTo>
                    <a:pt x="215" y="40"/>
                  </a:lnTo>
                  <a:lnTo>
                    <a:pt x="215" y="34"/>
                  </a:lnTo>
                  <a:lnTo>
                    <a:pt x="210" y="28"/>
                  </a:lnTo>
                  <a:lnTo>
                    <a:pt x="204" y="28"/>
                  </a:lnTo>
                  <a:lnTo>
                    <a:pt x="204" y="23"/>
                  </a:lnTo>
                  <a:lnTo>
                    <a:pt x="198" y="17"/>
                  </a:lnTo>
                  <a:lnTo>
                    <a:pt x="193" y="11"/>
                  </a:lnTo>
                  <a:lnTo>
                    <a:pt x="187" y="6"/>
                  </a:lnTo>
                  <a:lnTo>
                    <a:pt x="181" y="6"/>
                  </a:lnTo>
                  <a:lnTo>
                    <a:pt x="176" y="6"/>
                  </a:lnTo>
                  <a:lnTo>
                    <a:pt x="176" y="0"/>
                  </a:lnTo>
                  <a:lnTo>
                    <a:pt x="170" y="0"/>
                  </a:lnTo>
                  <a:lnTo>
                    <a:pt x="164" y="0"/>
                  </a:lnTo>
                  <a:lnTo>
                    <a:pt x="159" y="0"/>
                  </a:lnTo>
                  <a:lnTo>
                    <a:pt x="153" y="0"/>
                  </a:lnTo>
                  <a:lnTo>
                    <a:pt x="147" y="6"/>
                  </a:lnTo>
                  <a:lnTo>
                    <a:pt x="141" y="6"/>
                  </a:lnTo>
                  <a:lnTo>
                    <a:pt x="136" y="6"/>
                  </a:lnTo>
                  <a:lnTo>
                    <a:pt x="130" y="11"/>
                  </a:lnTo>
                  <a:lnTo>
                    <a:pt x="124" y="17"/>
                  </a:lnTo>
                  <a:lnTo>
                    <a:pt x="119" y="17"/>
                  </a:lnTo>
                  <a:lnTo>
                    <a:pt x="113" y="23"/>
                  </a:lnTo>
                  <a:lnTo>
                    <a:pt x="107" y="28"/>
                  </a:lnTo>
                  <a:lnTo>
                    <a:pt x="107" y="34"/>
                  </a:lnTo>
                  <a:lnTo>
                    <a:pt x="102" y="40"/>
                  </a:lnTo>
                  <a:lnTo>
                    <a:pt x="96" y="45"/>
                  </a:lnTo>
                  <a:lnTo>
                    <a:pt x="90" y="51"/>
                  </a:lnTo>
                  <a:lnTo>
                    <a:pt x="90" y="57"/>
                  </a:lnTo>
                  <a:lnTo>
                    <a:pt x="85" y="63"/>
                  </a:lnTo>
                  <a:lnTo>
                    <a:pt x="79" y="74"/>
                  </a:lnTo>
                  <a:lnTo>
                    <a:pt x="73" y="80"/>
                  </a:lnTo>
                  <a:lnTo>
                    <a:pt x="73" y="85"/>
                  </a:lnTo>
                  <a:lnTo>
                    <a:pt x="68" y="97"/>
                  </a:lnTo>
                  <a:lnTo>
                    <a:pt x="62" y="102"/>
                  </a:lnTo>
                  <a:lnTo>
                    <a:pt x="62" y="114"/>
                  </a:lnTo>
                  <a:lnTo>
                    <a:pt x="56" y="125"/>
                  </a:lnTo>
                  <a:lnTo>
                    <a:pt x="51" y="131"/>
                  </a:lnTo>
                  <a:lnTo>
                    <a:pt x="51" y="142"/>
                  </a:lnTo>
                  <a:lnTo>
                    <a:pt x="45" y="153"/>
                  </a:lnTo>
                  <a:lnTo>
                    <a:pt x="39" y="165"/>
                  </a:lnTo>
                  <a:lnTo>
                    <a:pt x="39" y="176"/>
                  </a:lnTo>
                  <a:lnTo>
                    <a:pt x="34" y="188"/>
                  </a:lnTo>
                  <a:lnTo>
                    <a:pt x="34" y="199"/>
                  </a:lnTo>
                  <a:lnTo>
                    <a:pt x="28" y="210"/>
                  </a:lnTo>
                  <a:lnTo>
                    <a:pt x="28" y="222"/>
                  </a:lnTo>
                  <a:lnTo>
                    <a:pt x="22" y="233"/>
                  </a:lnTo>
                  <a:lnTo>
                    <a:pt x="22" y="244"/>
                  </a:lnTo>
                  <a:lnTo>
                    <a:pt x="17" y="256"/>
                  </a:lnTo>
                  <a:lnTo>
                    <a:pt x="17" y="267"/>
                  </a:lnTo>
                  <a:lnTo>
                    <a:pt x="17" y="284"/>
                  </a:lnTo>
                  <a:lnTo>
                    <a:pt x="11" y="296"/>
                  </a:lnTo>
                  <a:lnTo>
                    <a:pt x="11" y="307"/>
                  </a:lnTo>
                  <a:lnTo>
                    <a:pt x="5" y="318"/>
                  </a:lnTo>
                  <a:lnTo>
                    <a:pt x="5" y="335"/>
                  </a:lnTo>
                  <a:lnTo>
                    <a:pt x="5" y="347"/>
                  </a:lnTo>
                  <a:lnTo>
                    <a:pt x="5" y="358"/>
                  </a:lnTo>
                  <a:lnTo>
                    <a:pt x="0" y="375"/>
                  </a:lnTo>
                  <a:lnTo>
                    <a:pt x="0" y="386"/>
                  </a:lnTo>
                  <a:lnTo>
                    <a:pt x="0" y="398"/>
                  </a:lnTo>
                  <a:lnTo>
                    <a:pt x="0" y="415"/>
                  </a:lnTo>
                  <a:lnTo>
                    <a:pt x="0" y="426"/>
                  </a:lnTo>
                  <a:lnTo>
                    <a:pt x="0" y="438"/>
                  </a:lnTo>
                  <a:lnTo>
                    <a:pt x="0" y="455"/>
                  </a:lnTo>
                  <a:lnTo>
                    <a:pt x="0" y="466"/>
                  </a:lnTo>
                  <a:lnTo>
                    <a:pt x="0" y="477"/>
                  </a:lnTo>
                  <a:lnTo>
                    <a:pt x="0" y="494"/>
                  </a:lnTo>
                  <a:lnTo>
                    <a:pt x="0" y="506"/>
                  </a:lnTo>
                  <a:lnTo>
                    <a:pt x="0" y="517"/>
                  </a:lnTo>
                  <a:lnTo>
                    <a:pt x="0" y="534"/>
                  </a:lnTo>
                  <a:lnTo>
                    <a:pt x="0" y="546"/>
                  </a:lnTo>
                  <a:lnTo>
                    <a:pt x="0" y="557"/>
                  </a:lnTo>
                  <a:lnTo>
                    <a:pt x="0" y="568"/>
                  </a:lnTo>
                  <a:lnTo>
                    <a:pt x="0" y="580"/>
                  </a:lnTo>
                  <a:lnTo>
                    <a:pt x="5" y="591"/>
                  </a:lnTo>
                  <a:lnTo>
                    <a:pt x="5" y="602"/>
                  </a:lnTo>
                  <a:lnTo>
                    <a:pt x="5" y="619"/>
                  </a:lnTo>
                  <a:lnTo>
                    <a:pt x="5" y="631"/>
                  </a:lnTo>
                  <a:lnTo>
                    <a:pt x="11" y="636"/>
                  </a:lnTo>
                  <a:lnTo>
                    <a:pt x="11" y="648"/>
                  </a:lnTo>
                  <a:lnTo>
                    <a:pt x="11" y="659"/>
                  </a:lnTo>
                  <a:lnTo>
                    <a:pt x="17" y="671"/>
                  </a:lnTo>
                  <a:lnTo>
                    <a:pt x="17" y="682"/>
                  </a:lnTo>
                  <a:lnTo>
                    <a:pt x="22" y="693"/>
                  </a:lnTo>
                  <a:lnTo>
                    <a:pt x="22" y="699"/>
                  </a:lnTo>
                  <a:lnTo>
                    <a:pt x="22" y="710"/>
                  </a:lnTo>
                  <a:lnTo>
                    <a:pt x="28" y="716"/>
                  </a:lnTo>
                  <a:lnTo>
                    <a:pt x="28" y="727"/>
                  </a:lnTo>
                  <a:lnTo>
                    <a:pt x="34" y="733"/>
                  </a:lnTo>
                  <a:lnTo>
                    <a:pt x="39" y="744"/>
                  </a:lnTo>
                  <a:lnTo>
                    <a:pt x="39" y="750"/>
                  </a:lnTo>
                  <a:lnTo>
                    <a:pt x="45" y="756"/>
                  </a:lnTo>
                  <a:lnTo>
                    <a:pt x="45" y="767"/>
                  </a:lnTo>
                  <a:lnTo>
                    <a:pt x="51" y="773"/>
                  </a:lnTo>
                  <a:lnTo>
                    <a:pt x="56" y="779"/>
                  </a:lnTo>
                  <a:lnTo>
                    <a:pt x="56" y="784"/>
                  </a:lnTo>
                  <a:lnTo>
                    <a:pt x="62" y="790"/>
                  </a:lnTo>
                  <a:lnTo>
                    <a:pt x="68" y="790"/>
                  </a:lnTo>
                  <a:lnTo>
                    <a:pt x="68" y="796"/>
                  </a:lnTo>
                  <a:lnTo>
                    <a:pt x="73" y="801"/>
                  </a:lnTo>
                  <a:lnTo>
                    <a:pt x="79" y="807"/>
                  </a:lnTo>
                  <a:lnTo>
                    <a:pt x="85" y="813"/>
                  </a:lnTo>
                  <a:lnTo>
                    <a:pt x="90" y="813"/>
                  </a:lnTo>
                  <a:lnTo>
                    <a:pt x="96" y="813"/>
                  </a:lnTo>
                  <a:lnTo>
                    <a:pt x="96" y="818"/>
                  </a:lnTo>
                  <a:lnTo>
                    <a:pt x="102" y="818"/>
                  </a:lnTo>
                  <a:lnTo>
                    <a:pt x="107" y="818"/>
                  </a:lnTo>
                  <a:lnTo>
                    <a:pt x="113" y="818"/>
                  </a:lnTo>
                  <a:lnTo>
                    <a:pt x="119" y="818"/>
                  </a:lnTo>
                  <a:lnTo>
                    <a:pt x="124" y="813"/>
                  </a:lnTo>
                  <a:lnTo>
                    <a:pt x="130" y="813"/>
                  </a:lnTo>
                  <a:lnTo>
                    <a:pt x="136" y="813"/>
                  </a:lnTo>
                  <a:lnTo>
                    <a:pt x="141" y="807"/>
                  </a:lnTo>
                  <a:lnTo>
                    <a:pt x="147" y="801"/>
                  </a:lnTo>
                  <a:lnTo>
                    <a:pt x="153" y="801"/>
                  </a:lnTo>
                  <a:lnTo>
                    <a:pt x="159" y="796"/>
                  </a:lnTo>
                  <a:lnTo>
                    <a:pt x="164" y="790"/>
                  </a:lnTo>
                  <a:lnTo>
                    <a:pt x="164" y="784"/>
                  </a:lnTo>
                  <a:lnTo>
                    <a:pt x="170" y="779"/>
                  </a:lnTo>
                  <a:lnTo>
                    <a:pt x="176" y="773"/>
                  </a:lnTo>
                  <a:lnTo>
                    <a:pt x="181" y="767"/>
                  </a:lnTo>
                  <a:lnTo>
                    <a:pt x="181" y="762"/>
                  </a:lnTo>
                  <a:lnTo>
                    <a:pt x="187" y="756"/>
                  </a:lnTo>
                  <a:lnTo>
                    <a:pt x="193" y="744"/>
                  </a:lnTo>
                  <a:lnTo>
                    <a:pt x="198" y="739"/>
                  </a:lnTo>
                  <a:lnTo>
                    <a:pt x="198" y="733"/>
                  </a:lnTo>
                  <a:lnTo>
                    <a:pt x="204" y="722"/>
                  </a:lnTo>
                  <a:lnTo>
                    <a:pt x="210" y="716"/>
                  </a:lnTo>
                  <a:lnTo>
                    <a:pt x="210" y="705"/>
                  </a:lnTo>
                  <a:lnTo>
                    <a:pt x="215" y="693"/>
                  </a:lnTo>
                  <a:lnTo>
                    <a:pt x="221" y="688"/>
                  </a:lnTo>
                  <a:lnTo>
                    <a:pt x="221" y="676"/>
                  </a:lnTo>
                  <a:lnTo>
                    <a:pt x="227" y="665"/>
                  </a:lnTo>
                  <a:lnTo>
                    <a:pt x="232" y="654"/>
                  </a:lnTo>
                  <a:lnTo>
                    <a:pt x="232" y="642"/>
                  </a:lnTo>
                  <a:lnTo>
                    <a:pt x="238" y="631"/>
                  </a:lnTo>
                  <a:lnTo>
                    <a:pt x="238" y="619"/>
                  </a:lnTo>
                  <a:lnTo>
                    <a:pt x="244" y="608"/>
                  </a:lnTo>
                  <a:lnTo>
                    <a:pt x="244" y="597"/>
                  </a:lnTo>
                  <a:lnTo>
                    <a:pt x="249" y="585"/>
                  </a:lnTo>
                  <a:lnTo>
                    <a:pt x="249" y="574"/>
                  </a:lnTo>
                  <a:lnTo>
                    <a:pt x="255" y="563"/>
                  </a:lnTo>
                  <a:lnTo>
                    <a:pt x="255" y="551"/>
                  </a:lnTo>
                  <a:lnTo>
                    <a:pt x="255" y="534"/>
                  </a:lnTo>
                  <a:lnTo>
                    <a:pt x="261" y="523"/>
                  </a:lnTo>
                  <a:lnTo>
                    <a:pt x="261" y="511"/>
                  </a:lnTo>
                  <a:lnTo>
                    <a:pt x="266" y="500"/>
                  </a:lnTo>
                  <a:lnTo>
                    <a:pt x="266" y="483"/>
                  </a:lnTo>
                  <a:lnTo>
                    <a:pt x="266" y="472"/>
                  </a:lnTo>
                  <a:lnTo>
                    <a:pt x="266" y="460"/>
                  </a:lnTo>
                  <a:lnTo>
                    <a:pt x="272" y="443"/>
                  </a:lnTo>
                  <a:lnTo>
                    <a:pt x="272" y="432"/>
                  </a:lnTo>
                  <a:lnTo>
                    <a:pt x="272" y="421"/>
                  </a:lnTo>
                </a:path>
              </a:pathLst>
            </a:custGeom>
            <a:solidFill>
              <a:srgbClr val="000000"/>
            </a:solidFill>
            <a:ln w="12700" cap="rnd" cmpd="sng">
              <a:solidFill>
                <a:schemeClr val="tx1"/>
              </a:solidFill>
              <a:prstDash val="solid"/>
              <a:round/>
              <a:headEnd type="none" w="med" len="med"/>
              <a:tailEnd type="none" w="med" len="med"/>
            </a:ln>
          </p:spPr>
          <p:txBody>
            <a:bodyPr/>
            <a:lstStyle/>
            <a:p>
              <a:endParaRPr lang="en-GB"/>
            </a:p>
          </p:txBody>
        </p:sp>
        <p:sp>
          <p:nvSpPr>
            <p:cNvPr id="194603" name="Freeform 53"/>
            <p:cNvSpPr>
              <a:spLocks/>
            </p:cNvSpPr>
            <p:nvPr/>
          </p:nvSpPr>
          <p:spPr bwMode="auto">
            <a:xfrm>
              <a:off x="3949" y="2473"/>
              <a:ext cx="391" cy="1093"/>
            </a:xfrm>
            <a:custGeom>
              <a:avLst/>
              <a:gdLst>
                <a:gd name="T0" fmla="*/ 390 w 267"/>
                <a:gd name="T1" fmla="*/ 523 h 813"/>
                <a:gd name="T2" fmla="*/ 390 w 267"/>
                <a:gd name="T3" fmla="*/ 469 h 813"/>
                <a:gd name="T4" fmla="*/ 390 w 267"/>
                <a:gd name="T5" fmla="*/ 418 h 813"/>
                <a:gd name="T6" fmla="*/ 390 w 267"/>
                <a:gd name="T7" fmla="*/ 364 h 813"/>
                <a:gd name="T8" fmla="*/ 390 w 267"/>
                <a:gd name="T9" fmla="*/ 319 h 813"/>
                <a:gd name="T10" fmla="*/ 382 w 267"/>
                <a:gd name="T11" fmla="*/ 266 h 813"/>
                <a:gd name="T12" fmla="*/ 373 w 267"/>
                <a:gd name="T13" fmla="*/ 227 h 813"/>
                <a:gd name="T14" fmla="*/ 365 w 267"/>
                <a:gd name="T15" fmla="*/ 181 h 813"/>
                <a:gd name="T16" fmla="*/ 357 w 267"/>
                <a:gd name="T17" fmla="*/ 144 h 813"/>
                <a:gd name="T18" fmla="*/ 341 w 267"/>
                <a:gd name="T19" fmla="*/ 113 h 813"/>
                <a:gd name="T20" fmla="*/ 325 w 267"/>
                <a:gd name="T21" fmla="*/ 83 h 813"/>
                <a:gd name="T22" fmla="*/ 309 w 267"/>
                <a:gd name="T23" fmla="*/ 54 h 813"/>
                <a:gd name="T24" fmla="*/ 293 w 267"/>
                <a:gd name="T25" fmla="*/ 38 h 813"/>
                <a:gd name="T26" fmla="*/ 277 w 267"/>
                <a:gd name="T27" fmla="*/ 15 h 813"/>
                <a:gd name="T28" fmla="*/ 252 w 267"/>
                <a:gd name="T29" fmla="*/ 8 h 813"/>
                <a:gd name="T30" fmla="*/ 234 w 267"/>
                <a:gd name="T31" fmla="*/ 0 h 813"/>
                <a:gd name="T32" fmla="*/ 211 w 267"/>
                <a:gd name="T33" fmla="*/ 8 h 813"/>
                <a:gd name="T34" fmla="*/ 186 w 267"/>
                <a:gd name="T35" fmla="*/ 15 h 813"/>
                <a:gd name="T36" fmla="*/ 163 w 267"/>
                <a:gd name="T37" fmla="*/ 31 h 813"/>
                <a:gd name="T38" fmla="*/ 146 w 267"/>
                <a:gd name="T39" fmla="*/ 54 h 813"/>
                <a:gd name="T40" fmla="*/ 130 w 267"/>
                <a:gd name="T41" fmla="*/ 77 h 813"/>
                <a:gd name="T42" fmla="*/ 105 w 267"/>
                <a:gd name="T43" fmla="*/ 106 h 813"/>
                <a:gd name="T44" fmla="*/ 89 w 267"/>
                <a:gd name="T45" fmla="*/ 136 h 813"/>
                <a:gd name="T46" fmla="*/ 73 w 267"/>
                <a:gd name="T47" fmla="*/ 175 h 813"/>
                <a:gd name="T48" fmla="*/ 57 w 267"/>
                <a:gd name="T49" fmla="*/ 220 h 813"/>
                <a:gd name="T50" fmla="*/ 48 w 267"/>
                <a:gd name="T51" fmla="*/ 266 h 813"/>
                <a:gd name="T52" fmla="*/ 32 w 267"/>
                <a:gd name="T53" fmla="*/ 311 h 813"/>
                <a:gd name="T54" fmla="*/ 25 w 267"/>
                <a:gd name="T55" fmla="*/ 356 h 813"/>
                <a:gd name="T56" fmla="*/ 16 w 267"/>
                <a:gd name="T57" fmla="*/ 410 h 813"/>
                <a:gd name="T58" fmla="*/ 7 w 267"/>
                <a:gd name="T59" fmla="*/ 462 h 813"/>
                <a:gd name="T60" fmla="*/ 0 w 267"/>
                <a:gd name="T61" fmla="*/ 515 h 813"/>
                <a:gd name="T62" fmla="*/ 0 w 267"/>
                <a:gd name="T63" fmla="*/ 569 h 813"/>
                <a:gd name="T64" fmla="*/ 0 w 267"/>
                <a:gd name="T65" fmla="*/ 622 h 813"/>
                <a:gd name="T66" fmla="*/ 0 w 267"/>
                <a:gd name="T67" fmla="*/ 675 h 813"/>
                <a:gd name="T68" fmla="*/ 0 w 267"/>
                <a:gd name="T69" fmla="*/ 729 h 813"/>
                <a:gd name="T70" fmla="*/ 0 w 267"/>
                <a:gd name="T71" fmla="*/ 774 h 813"/>
                <a:gd name="T72" fmla="*/ 7 w 267"/>
                <a:gd name="T73" fmla="*/ 825 h 813"/>
                <a:gd name="T74" fmla="*/ 16 w 267"/>
                <a:gd name="T75" fmla="*/ 864 h 813"/>
                <a:gd name="T76" fmla="*/ 25 w 267"/>
                <a:gd name="T77" fmla="*/ 910 h 813"/>
                <a:gd name="T78" fmla="*/ 32 w 267"/>
                <a:gd name="T79" fmla="*/ 948 h 813"/>
                <a:gd name="T80" fmla="*/ 48 w 267"/>
                <a:gd name="T81" fmla="*/ 979 h 813"/>
                <a:gd name="T82" fmla="*/ 64 w 267"/>
                <a:gd name="T83" fmla="*/ 1008 h 813"/>
                <a:gd name="T84" fmla="*/ 82 w 267"/>
                <a:gd name="T85" fmla="*/ 1039 h 813"/>
                <a:gd name="T86" fmla="*/ 98 w 267"/>
                <a:gd name="T87" fmla="*/ 1054 h 813"/>
                <a:gd name="T88" fmla="*/ 113 w 267"/>
                <a:gd name="T89" fmla="*/ 1077 h 813"/>
                <a:gd name="T90" fmla="*/ 138 w 267"/>
                <a:gd name="T91" fmla="*/ 1085 h 813"/>
                <a:gd name="T92" fmla="*/ 155 w 267"/>
                <a:gd name="T93" fmla="*/ 1092 h 813"/>
                <a:gd name="T94" fmla="*/ 179 w 267"/>
                <a:gd name="T95" fmla="*/ 1085 h 813"/>
                <a:gd name="T96" fmla="*/ 204 w 267"/>
                <a:gd name="T97" fmla="*/ 1077 h 813"/>
                <a:gd name="T98" fmla="*/ 227 w 267"/>
                <a:gd name="T99" fmla="*/ 1062 h 813"/>
                <a:gd name="T100" fmla="*/ 243 w 267"/>
                <a:gd name="T101" fmla="*/ 1039 h 813"/>
                <a:gd name="T102" fmla="*/ 259 w 267"/>
                <a:gd name="T103" fmla="*/ 1015 h 813"/>
                <a:gd name="T104" fmla="*/ 286 w 267"/>
                <a:gd name="T105" fmla="*/ 987 h 813"/>
                <a:gd name="T106" fmla="*/ 300 w 267"/>
                <a:gd name="T107" fmla="*/ 956 h 813"/>
                <a:gd name="T108" fmla="*/ 316 w 267"/>
                <a:gd name="T109" fmla="*/ 918 h 813"/>
                <a:gd name="T110" fmla="*/ 334 w 267"/>
                <a:gd name="T111" fmla="*/ 871 h 813"/>
                <a:gd name="T112" fmla="*/ 341 w 267"/>
                <a:gd name="T113" fmla="*/ 825 h 813"/>
                <a:gd name="T114" fmla="*/ 357 w 267"/>
                <a:gd name="T115" fmla="*/ 781 h 813"/>
                <a:gd name="T116" fmla="*/ 365 w 267"/>
                <a:gd name="T117" fmla="*/ 735 h 813"/>
                <a:gd name="T118" fmla="*/ 373 w 267"/>
                <a:gd name="T119" fmla="*/ 682 h 813"/>
                <a:gd name="T120" fmla="*/ 382 w 267"/>
                <a:gd name="T121" fmla="*/ 631 h 813"/>
                <a:gd name="T122" fmla="*/ 390 w 267"/>
                <a:gd name="T123" fmla="*/ 577 h 81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67"/>
                <a:gd name="T187" fmla="*/ 0 h 813"/>
                <a:gd name="T188" fmla="*/ 267 w 267"/>
                <a:gd name="T189" fmla="*/ 813 h 81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67" h="813">
                  <a:moveTo>
                    <a:pt x="266" y="417"/>
                  </a:moveTo>
                  <a:lnTo>
                    <a:pt x="266" y="400"/>
                  </a:lnTo>
                  <a:lnTo>
                    <a:pt x="266" y="389"/>
                  </a:lnTo>
                  <a:lnTo>
                    <a:pt x="266" y="378"/>
                  </a:lnTo>
                  <a:lnTo>
                    <a:pt x="266" y="361"/>
                  </a:lnTo>
                  <a:lnTo>
                    <a:pt x="266" y="349"/>
                  </a:lnTo>
                  <a:lnTo>
                    <a:pt x="266" y="338"/>
                  </a:lnTo>
                  <a:lnTo>
                    <a:pt x="266" y="322"/>
                  </a:lnTo>
                  <a:lnTo>
                    <a:pt x="266" y="311"/>
                  </a:lnTo>
                  <a:lnTo>
                    <a:pt x="266" y="299"/>
                  </a:lnTo>
                  <a:lnTo>
                    <a:pt x="266" y="282"/>
                  </a:lnTo>
                  <a:lnTo>
                    <a:pt x="266" y="271"/>
                  </a:lnTo>
                  <a:lnTo>
                    <a:pt x="266" y="259"/>
                  </a:lnTo>
                  <a:lnTo>
                    <a:pt x="266" y="248"/>
                  </a:lnTo>
                  <a:lnTo>
                    <a:pt x="266" y="237"/>
                  </a:lnTo>
                  <a:lnTo>
                    <a:pt x="261" y="225"/>
                  </a:lnTo>
                  <a:lnTo>
                    <a:pt x="261" y="214"/>
                  </a:lnTo>
                  <a:lnTo>
                    <a:pt x="261" y="198"/>
                  </a:lnTo>
                  <a:lnTo>
                    <a:pt x="261" y="186"/>
                  </a:lnTo>
                  <a:lnTo>
                    <a:pt x="255" y="181"/>
                  </a:lnTo>
                  <a:lnTo>
                    <a:pt x="255" y="169"/>
                  </a:lnTo>
                  <a:lnTo>
                    <a:pt x="255" y="158"/>
                  </a:lnTo>
                  <a:lnTo>
                    <a:pt x="249" y="147"/>
                  </a:lnTo>
                  <a:lnTo>
                    <a:pt x="249" y="135"/>
                  </a:lnTo>
                  <a:lnTo>
                    <a:pt x="244" y="124"/>
                  </a:lnTo>
                  <a:lnTo>
                    <a:pt x="244" y="118"/>
                  </a:lnTo>
                  <a:lnTo>
                    <a:pt x="244" y="107"/>
                  </a:lnTo>
                  <a:lnTo>
                    <a:pt x="239" y="101"/>
                  </a:lnTo>
                  <a:lnTo>
                    <a:pt x="239" y="90"/>
                  </a:lnTo>
                  <a:lnTo>
                    <a:pt x="233" y="84"/>
                  </a:lnTo>
                  <a:lnTo>
                    <a:pt x="228" y="73"/>
                  </a:lnTo>
                  <a:lnTo>
                    <a:pt x="228" y="68"/>
                  </a:lnTo>
                  <a:lnTo>
                    <a:pt x="222" y="62"/>
                  </a:lnTo>
                  <a:lnTo>
                    <a:pt x="222" y="51"/>
                  </a:lnTo>
                  <a:lnTo>
                    <a:pt x="216" y="45"/>
                  </a:lnTo>
                  <a:lnTo>
                    <a:pt x="211" y="40"/>
                  </a:lnTo>
                  <a:lnTo>
                    <a:pt x="211" y="34"/>
                  </a:lnTo>
                  <a:lnTo>
                    <a:pt x="205" y="28"/>
                  </a:lnTo>
                  <a:lnTo>
                    <a:pt x="200" y="28"/>
                  </a:lnTo>
                  <a:lnTo>
                    <a:pt x="200" y="23"/>
                  </a:lnTo>
                  <a:lnTo>
                    <a:pt x="195" y="17"/>
                  </a:lnTo>
                  <a:lnTo>
                    <a:pt x="189" y="11"/>
                  </a:lnTo>
                  <a:lnTo>
                    <a:pt x="183" y="6"/>
                  </a:lnTo>
                  <a:lnTo>
                    <a:pt x="177" y="6"/>
                  </a:lnTo>
                  <a:lnTo>
                    <a:pt x="172" y="6"/>
                  </a:lnTo>
                  <a:lnTo>
                    <a:pt x="172" y="0"/>
                  </a:lnTo>
                  <a:lnTo>
                    <a:pt x="166" y="0"/>
                  </a:lnTo>
                  <a:lnTo>
                    <a:pt x="160" y="0"/>
                  </a:lnTo>
                  <a:lnTo>
                    <a:pt x="155" y="0"/>
                  </a:lnTo>
                  <a:lnTo>
                    <a:pt x="150" y="0"/>
                  </a:lnTo>
                  <a:lnTo>
                    <a:pt x="144" y="6"/>
                  </a:lnTo>
                  <a:lnTo>
                    <a:pt x="139" y="6"/>
                  </a:lnTo>
                  <a:lnTo>
                    <a:pt x="133" y="6"/>
                  </a:lnTo>
                  <a:lnTo>
                    <a:pt x="127" y="11"/>
                  </a:lnTo>
                  <a:lnTo>
                    <a:pt x="122" y="17"/>
                  </a:lnTo>
                  <a:lnTo>
                    <a:pt x="116" y="17"/>
                  </a:lnTo>
                  <a:lnTo>
                    <a:pt x="111" y="23"/>
                  </a:lnTo>
                  <a:lnTo>
                    <a:pt x="106" y="28"/>
                  </a:lnTo>
                  <a:lnTo>
                    <a:pt x="106" y="34"/>
                  </a:lnTo>
                  <a:lnTo>
                    <a:pt x="100" y="40"/>
                  </a:lnTo>
                  <a:lnTo>
                    <a:pt x="94" y="45"/>
                  </a:lnTo>
                  <a:lnTo>
                    <a:pt x="89" y="51"/>
                  </a:lnTo>
                  <a:lnTo>
                    <a:pt x="89" y="57"/>
                  </a:lnTo>
                  <a:lnTo>
                    <a:pt x="83" y="62"/>
                  </a:lnTo>
                  <a:lnTo>
                    <a:pt x="77" y="73"/>
                  </a:lnTo>
                  <a:lnTo>
                    <a:pt x="72" y="79"/>
                  </a:lnTo>
                  <a:lnTo>
                    <a:pt x="72" y="84"/>
                  </a:lnTo>
                  <a:lnTo>
                    <a:pt x="67" y="96"/>
                  </a:lnTo>
                  <a:lnTo>
                    <a:pt x="61" y="101"/>
                  </a:lnTo>
                  <a:lnTo>
                    <a:pt x="61" y="113"/>
                  </a:lnTo>
                  <a:lnTo>
                    <a:pt x="56" y="124"/>
                  </a:lnTo>
                  <a:lnTo>
                    <a:pt x="50" y="130"/>
                  </a:lnTo>
                  <a:lnTo>
                    <a:pt x="50" y="141"/>
                  </a:lnTo>
                  <a:lnTo>
                    <a:pt x="44" y="152"/>
                  </a:lnTo>
                  <a:lnTo>
                    <a:pt x="39" y="164"/>
                  </a:lnTo>
                  <a:lnTo>
                    <a:pt x="39" y="175"/>
                  </a:lnTo>
                  <a:lnTo>
                    <a:pt x="33" y="186"/>
                  </a:lnTo>
                  <a:lnTo>
                    <a:pt x="33" y="198"/>
                  </a:lnTo>
                  <a:lnTo>
                    <a:pt x="27" y="208"/>
                  </a:lnTo>
                  <a:lnTo>
                    <a:pt x="27" y="220"/>
                  </a:lnTo>
                  <a:lnTo>
                    <a:pt x="22" y="231"/>
                  </a:lnTo>
                  <a:lnTo>
                    <a:pt x="22" y="242"/>
                  </a:lnTo>
                  <a:lnTo>
                    <a:pt x="17" y="254"/>
                  </a:lnTo>
                  <a:lnTo>
                    <a:pt x="17" y="265"/>
                  </a:lnTo>
                  <a:lnTo>
                    <a:pt x="17" y="282"/>
                  </a:lnTo>
                  <a:lnTo>
                    <a:pt x="11" y="293"/>
                  </a:lnTo>
                  <a:lnTo>
                    <a:pt x="11" y="305"/>
                  </a:lnTo>
                  <a:lnTo>
                    <a:pt x="5" y="316"/>
                  </a:lnTo>
                  <a:lnTo>
                    <a:pt x="5" y="333"/>
                  </a:lnTo>
                  <a:lnTo>
                    <a:pt x="5" y="344"/>
                  </a:lnTo>
                  <a:lnTo>
                    <a:pt x="5" y="355"/>
                  </a:lnTo>
                  <a:lnTo>
                    <a:pt x="0" y="372"/>
                  </a:lnTo>
                  <a:lnTo>
                    <a:pt x="0" y="383"/>
                  </a:lnTo>
                  <a:lnTo>
                    <a:pt x="0" y="395"/>
                  </a:lnTo>
                  <a:lnTo>
                    <a:pt x="0" y="412"/>
                  </a:lnTo>
                  <a:lnTo>
                    <a:pt x="0" y="423"/>
                  </a:lnTo>
                  <a:lnTo>
                    <a:pt x="0" y="435"/>
                  </a:lnTo>
                  <a:lnTo>
                    <a:pt x="0" y="452"/>
                  </a:lnTo>
                  <a:lnTo>
                    <a:pt x="0" y="463"/>
                  </a:lnTo>
                  <a:lnTo>
                    <a:pt x="0" y="474"/>
                  </a:lnTo>
                  <a:lnTo>
                    <a:pt x="0" y="490"/>
                  </a:lnTo>
                  <a:lnTo>
                    <a:pt x="0" y="502"/>
                  </a:lnTo>
                  <a:lnTo>
                    <a:pt x="0" y="513"/>
                  </a:lnTo>
                  <a:lnTo>
                    <a:pt x="0" y="530"/>
                  </a:lnTo>
                  <a:lnTo>
                    <a:pt x="0" y="542"/>
                  </a:lnTo>
                  <a:lnTo>
                    <a:pt x="0" y="553"/>
                  </a:lnTo>
                  <a:lnTo>
                    <a:pt x="0" y="564"/>
                  </a:lnTo>
                  <a:lnTo>
                    <a:pt x="0" y="576"/>
                  </a:lnTo>
                  <a:lnTo>
                    <a:pt x="5" y="587"/>
                  </a:lnTo>
                  <a:lnTo>
                    <a:pt x="5" y="598"/>
                  </a:lnTo>
                  <a:lnTo>
                    <a:pt x="5" y="614"/>
                  </a:lnTo>
                  <a:lnTo>
                    <a:pt x="5" y="626"/>
                  </a:lnTo>
                  <a:lnTo>
                    <a:pt x="11" y="631"/>
                  </a:lnTo>
                  <a:lnTo>
                    <a:pt x="11" y="643"/>
                  </a:lnTo>
                  <a:lnTo>
                    <a:pt x="11" y="654"/>
                  </a:lnTo>
                  <a:lnTo>
                    <a:pt x="17" y="666"/>
                  </a:lnTo>
                  <a:lnTo>
                    <a:pt x="17" y="677"/>
                  </a:lnTo>
                  <a:lnTo>
                    <a:pt x="22" y="688"/>
                  </a:lnTo>
                  <a:lnTo>
                    <a:pt x="22" y="694"/>
                  </a:lnTo>
                  <a:lnTo>
                    <a:pt x="22" y="705"/>
                  </a:lnTo>
                  <a:lnTo>
                    <a:pt x="27" y="711"/>
                  </a:lnTo>
                  <a:lnTo>
                    <a:pt x="27" y="722"/>
                  </a:lnTo>
                  <a:lnTo>
                    <a:pt x="33" y="728"/>
                  </a:lnTo>
                  <a:lnTo>
                    <a:pt x="39" y="739"/>
                  </a:lnTo>
                  <a:lnTo>
                    <a:pt x="39" y="744"/>
                  </a:lnTo>
                  <a:lnTo>
                    <a:pt x="44" y="750"/>
                  </a:lnTo>
                  <a:lnTo>
                    <a:pt x="44" y="761"/>
                  </a:lnTo>
                  <a:lnTo>
                    <a:pt x="50" y="767"/>
                  </a:lnTo>
                  <a:lnTo>
                    <a:pt x="56" y="773"/>
                  </a:lnTo>
                  <a:lnTo>
                    <a:pt x="56" y="778"/>
                  </a:lnTo>
                  <a:lnTo>
                    <a:pt x="61" y="784"/>
                  </a:lnTo>
                  <a:lnTo>
                    <a:pt x="67" y="784"/>
                  </a:lnTo>
                  <a:lnTo>
                    <a:pt x="67" y="790"/>
                  </a:lnTo>
                  <a:lnTo>
                    <a:pt x="72" y="795"/>
                  </a:lnTo>
                  <a:lnTo>
                    <a:pt x="77" y="801"/>
                  </a:lnTo>
                  <a:lnTo>
                    <a:pt x="83" y="807"/>
                  </a:lnTo>
                  <a:lnTo>
                    <a:pt x="89" y="807"/>
                  </a:lnTo>
                  <a:lnTo>
                    <a:pt x="94" y="807"/>
                  </a:lnTo>
                  <a:lnTo>
                    <a:pt x="94" y="812"/>
                  </a:lnTo>
                  <a:lnTo>
                    <a:pt x="100" y="812"/>
                  </a:lnTo>
                  <a:lnTo>
                    <a:pt x="106" y="812"/>
                  </a:lnTo>
                  <a:lnTo>
                    <a:pt x="111" y="812"/>
                  </a:lnTo>
                  <a:lnTo>
                    <a:pt x="116" y="812"/>
                  </a:lnTo>
                  <a:lnTo>
                    <a:pt x="122" y="807"/>
                  </a:lnTo>
                  <a:lnTo>
                    <a:pt x="127" y="807"/>
                  </a:lnTo>
                  <a:lnTo>
                    <a:pt x="133" y="807"/>
                  </a:lnTo>
                  <a:lnTo>
                    <a:pt x="139" y="801"/>
                  </a:lnTo>
                  <a:lnTo>
                    <a:pt x="144" y="795"/>
                  </a:lnTo>
                  <a:lnTo>
                    <a:pt x="150" y="795"/>
                  </a:lnTo>
                  <a:lnTo>
                    <a:pt x="155" y="790"/>
                  </a:lnTo>
                  <a:lnTo>
                    <a:pt x="160" y="784"/>
                  </a:lnTo>
                  <a:lnTo>
                    <a:pt x="160" y="778"/>
                  </a:lnTo>
                  <a:lnTo>
                    <a:pt x="166" y="773"/>
                  </a:lnTo>
                  <a:lnTo>
                    <a:pt x="172" y="767"/>
                  </a:lnTo>
                  <a:lnTo>
                    <a:pt x="177" y="761"/>
                  </a:lnTo>
                  <a:lnTo>
                    <a:pt x="177" y="755"/>
                  </a:lnTo>
                  <a:lnTo>
                    <a:pt x="183" y="750"/>
                  </a:lnTo>
                  <a:lnTo>
                    <a:pt x="189" y="739"/>
                  </a:lnTo>
                  <a:lnTo>
                    <a:pt x="195" y="734"/>
                  </a:lnTo>
                  <a:lnTo>
                    <a:pt x="195" y="728"/>
                  </a:lnTo>
                  <a:lnTo>
                    <a:pt x="200" y="717"/>
                  </a:lnTo>
                  <a:lnTo>
                    <a:pt x="205" y="711"/>
                  </a:lnTo>
                  <a:lnTo>
                    <a:pt x="205" y="700"/>
                  </a:lnTo>
                  <a:lnTo>
                    <a:pt x="211" y="688"/>
                  </a:lnTo>
                  <a:lnTo>
                    <a:pt x="216" y="683"/>
                  </a:lnTo>
                  <a:lnTo>
                    <a:pt x="216" y="671"/>
                  </a:lnTo>
                  <a:lnTo>
                    <a:pt x="222" y="660"/>
                  </a:lnTo>
                  <a:lnTo>
                    <a:pt x="228" y="648"/>
                  </a:lnTo>
                  <a:lnTo>
                    <a:pt x="228" y="637"/>
                  </a:lnTo>
                  <a:lnTo>
                    <a:pt x="233" y="626"/>
                  </a:lnTo>
                  <a:lnTo>
                    <a:pt x="233" y="614"/>
                  </a:lnTo>
                  <a:lnTo>
                    <a:pt x="239" y="604"/>
                  </a:lnTo>
                  <a:lnTo>
                    <a:pt x="239" y="593"/>
                  </a:lnTo>
                  <a:lnTo>
                    <a:pt x="244" y="581"/>
                  </a:lnTo>
                  <a:lnTo>
                    <a:pt x="244" y="570"/>
                  </a:lnTo>
                  <a:lnTo>
                    <a:pt x="249" y="559"/>
                  </a:lnTo>
                  <a:lnTo>
                    <a:pt x="249" y="547"/>
                  </a:lnTo>
                  <a:lnTo>
                    <a:pt x="249" y="530"/>
                  </a:lnTo>
                  <a:lnTo>
                    <a:pt x="255" y="519"/>
                  </a:lnTo>
                  <a:lnTo>
                    <a:pt x="255" y="507"/>
                  </a:lnTo>
                  <a:lnTo>
                    <a:pt x="261" y="496"/>
                  </a:lnTo>
                  <a:lnTo>
                    <a:pt x="261" y="479"/>
                  </a:lnTo>
                  <a:lnTo>
                    <a:pt x="261" y="469"/>
                  </a:lnTo>
                  <a:lnTo>
                    <a:pt x="261" y="457"/>
                  </a:lnTo>
                  <a:lnTo>
                    <a:pt x="266" y="440"/>
                  </a:lnTo>
                  <a:lnTo>
                    <a:pt x="266" y="429"/>
                  </a:lnTo>
                  <a:lnTo>
                    <a:pt x="266" y="417"/>
                  </a:lnTo>
                </a:path>
              </a:pathLst>
            </a:custGeom>
            <a:solidFill>
              <a:srgbClr val="FAFD00">
                <a:alpha val="50195"/>
              </a:srgbClr>
            </a:solidFill>
            <a:ln w="12700" cap="rnd" cmpd="sng">
              <a:solidFill>
                <a:schemeClr val="tx1"/>
              </a:solidFill>
              <a:prstDash val="solid"/>
              <a:round/>
              <a:headEnd type="none" w="med" len="med"/>
              <a:tailEnd type="none" w="med" len="med"/>
            </a:ln>
          </p:spPr>
          <p:txBody>
            <a:bodyPr/>
            <a:lstStyle/>
            <a:p>
              <a:endParaRPr lang="en-GB"/>
            </a:p>
          </p:txBody>
        </p:sp>
      </p:grpSp>
      <p:sp>
        <p:nvSpPr>
          <p:cNvPr id="2123830" name="Line 54"/>
          <p:cNvSpPr>
            <a:spLocks noChangeShapeType="1"/>
          </p:cNvSpPr>
          <p:nvPr/>
        </p:nvSpPr>
        <p:spPr bwMode="auto">
          <a:xfrm>
            <a:off x="6181725" y="2681288"/>
            <a:ext cx="0" cy="1054100"/>
          </a:xfrm>
          <a:prstGeom prst="line">
            <a:avLst/>
          </a:prstGeom>
          <a:noFill/>
          <a:ln w="19050">
            <a:solidFill>
              <a:srgbClr val="FAFD00"/>
            </a:solidFill>
            <a:prstDash val="sysDot"/>
            <a:round/>
            <a:headEnd/>
            <a:tailEnd type="stealth" w="med" len="med"/>
          </a:ln>
        </p:spPr>
        <p:txBody>
          <a:bodyPr wrap="none" anchor="ctr"/>
          <a:lstStyle/>
          <a:p>
            <a:endParaRPr lang="en-GB"/>
          </a:p>
        </p:txBody>
      </p:sp>
      <p:sp>
        <p:nvSpPr>
          <p:cNvPr id="194579" name="Line 55"/>
          <p:cNvSpPr>
            <a:spLocks noChangeShapeType="1"/>
          </p:cNvSpPr>
          <p:nvPr/>
        </p:nvSpPr>
        <p:spPr bwMode="auto">
          <a:xfrm>
            <a:off x="5245100" y="1955800"/>
            <a:ext cx="1841500" cy="1435100"/>
          </a:xfrm>
          <a:prstGeom prst="line">
            <a:avLst/>
          </a:prstGeom>
          <a:noFill/>
          <a:ln w="25400">
            <a:solidFill>
              <a:srgbClr val="00FF00"/>
            </a:solidFill>
            <a:round/>
            <a:headEnd/>
            <a:tailEnd/>
          </a:ln>
        </p:spPr>
        <p:txBody>
          <a:bodyPr wrap="none" anchor="ctr"/>
          <a:lstStyle/>
          <a:p>
            <a:endParaRPr lang="en-GB"/>
          </a:p>
        </p:txBody>
      </p:sp>
      <p:grpSp>
        <p:nvGrpSpPr>
          <p:cNvPr id="11" name="Group 56"/>
          <p:cNvGrpSpPr>
            <a:grpSpLocks/>
          </p:cNvGrpSpPr>
          <p:nvPr/>
        </p:nvGrpSpPr>
        <p:grpSpPr bwMode="auto">
          <a:xfrm>
            <a:off x="5159375" y="4178300"/>
            <a:ext cx="738188" cy="1562100"/>
            <a:chOff x="3250" y="2632"/>
            <a:chExt cx="465" cy="984"/>
          </a:xfrm>
        </p:grpSpPr>
        <p:sp>
          <p:nvSpPr>
            <p:cNvPr id="194600" name="Freeform 57"/>
            <p:cNvSpPr>
              <a:spLocks/>
            </p:cNvSpPr>
            <p:nvPr/>
          </p:nvSpPr>
          <p:spPr bwMode="auto">
            <a:xfrm>
              <a:off x="3315" y="2632"/>
              <a:ext cx="400" cy="984"/>
            </a:xfrm>
            <a:custGeom>
              <a:avLst/>
              <a:gdLst>
                <a:gd name="T0" fmla="*/ 399 w 273"/>
                <a:gd name="T1" fmla="*/ 471 h 819"/>
                <a:gd name="T2" fmla="*/ 399 w 273"/>
                <a:gd name="T3" fmla="*/ 423 h 819"/>
                <a:gd name="T4" fmla="*/ 399 w 273"/>
                <a:gd name="T5" fmla="*/ 376 h 819"/>
                <a:gd name="T6" fmla="*/ 399 w 273"/>
                <a:gd name="T7" fmla="*/ 328 h 819"/>
                <a:gd name="T8" fmla="*/ 399 w 273"/>
                <a:gd name="T9" fmla="*/ 287 h 819"/>
                <a:gd name="T10" fmla="*/ 390 w 273"/>
                <a:gd name="T11" fmla="*/ 239 h 819"/>
                <a:gd name="T12" fmla="*/ 382 w 273"/>
                <a:gd name="T13" fmla="*/ 204 h 819"/>
                <a:gd name="T14" fmla="*/ 374 w 273"/>
                <a:gd name="T15" fmla="*/ 163 h 819"/>
                <a:gd name="T16" fmla="*/ 365 w 273"/>
                <a:gd name="T17" fmla="*/ 130 h 819"/>
                <a:gd name="T18" fmla="*/ 349 w 273"/>
                <a:gd name="T19" fmla="*/ 102 h 819"/>
                <a:gd name="T20" fmla="*/ 333 w 273"/>
                <a:gd name="T21" fmla="*/ 76 h 819"/>
                <a:gd name="T22" fmla="*/ 315 w 273"/>
                <a:gd name="T23" fmla="*/ 48 h 819"/>
                <a:gd name="T24" fmla="*/ 299 w 273"/>
                <a:gd name="T25" fmla="*/ 34 h 819"/>
                <a:gd name="T26" fmla="*/ 283 w 273"/>
                <a:gd name="T27" fmla="*/ 13 h 819"/>
                <a:gd name="T28" fmla="*/ 258 w 273"/>
                <a:gd name="T29" fmla="*/ 7 h 819"/>
                <a:gd name="T30" fmla="*/ 240 w 273"/>
                <a:gd name="T31" fmla="*/ 0 h 819"/>
                <a:gd name="T32" fmla="*/ 215 w 273"/>
                <a:gd name="T33" fmla="*/ 7 h 819"/>
                <a:gd name="T34" fmla="*/ 190 w 273"/>
                <a:gd name="T35" fmla="*/ 13 h 819"/>
                <a:gd name="T36" fmla="*/ 166 w 273"/>
                <a:gd name="T37" fmla="*/ 28 h 819"/>
                <a:gd name="T38" fmla="*/ 149 w 273"/>
                <a:gd name="T39" fmla="*/ 48 h 819"/>
                <a:gd name="T40" fmla="*/ 132 w 273"/>
                <a:gd name="T41" fmla="*/ 68 h 819"/>
                <a:gd name="T42" fmla="*/ 107 w 273"/>
                <a:gd name="T43" fmla="*/ 96 h 819"/>
                <a:gd name="T44" fmla="*/ 91 w 273"/>
                <a:gd name="T45" fmla="*/ 123 h 819"/>
                <a:gd name="T46" fmla="*/ 75 w 273"/>
                <a:gd name="T47" fmla="*/ 157 h 819"/>
                <a:gd name="T48" fmla="*/ 57 w 273"/>
                <a:gd name="T49" fmla="*/ 198 h 819"/>
                <a:gd name="T50" fmla="*/ 50 w 273"/>
                <a:gd name="T51" fmla="*/ 239 h 819"/>
                <a:gd name="T52" fmla="*/ 32 w 273"/>
                <a:gd name="T53" fmla="*/ 280 h 819"/>
                <a:gd name="T54" fmla="*/ 25 w 273"/>
                <a:gd name="T55" fmla="*/ 321 h 819"/>
                <a:gd name="T56" fmla="*/ 16 w 273"/>
                <a:gd name="T57" fmla="*/ 369 h 819"/>
                <a:gd name="T58" fmla="*/ 7 w 273"/>
                <a:gd name="T59" fmla="*/ 417 h 819"/>
                <a:gd name="T60" fmla="*/ 0 w 273"/>
                <a:gd name="T61" fmla="*/ 464 h 819"/>
                <a:gd name="T62" fmla="*/ 0 w 273"/>
                <a:gd name="T63" fmla="*/ 512 h 819"/>
                <a:gd name="T64" fmla="*/ 0 w 273"/>
                <a:gd name="T65" fmla="*/ 560 h 819"/>
                <a:gd name="T66" fmla="*/ 0 w 273"/>
                <a:gd name="T67" fmla="*/ 608 h 819"/>
                <a:gd name="T68" fmla="*/ 0 w 273"/>
                <a:gd name="T69" fmla="*/ 656 h 819"/>
                <a:gd name="T70" fmla="*/ 0 w 273"/>
                <a:gd name="T71" fmla="*/ 697 h 819"/>
                <a:gd name="T72" fmla="*/ 7 w 273"/>
                <a:gd name="T73" fmla="*/ 744 h 819"/>
                <a:gd name="T74" fmla="*/ 16 w 273"/>
                <a:gd name="T75" fmla="*/ 779 h 819"/>
                <a:gd name="T76" fmla="*/ 25 w 273"/>
                <a:gd name="T77" fmla="*/ 819 h 819"/>
                <a:gd name="T78" fmla="*/ 32 w 273"/>
                <a:gd name="T79" fmla="*/ 853 h 819"/>
                <a:gd name="T80" fmla="*/ 50 w 273"/>
                <a:gd name="T81" fmla="*/ 881 h 819"/>
                <a:gd name="T82" fmla="*/ 66 w 273"/>
                <a:gd name="T83" fmla="*/ 908 h 819"/>
                <a:gd name="T84" fmla="*/ 82 w 273"/>
                <a:gd name="T85" fmla="*/ 936 h 819"/>
                <a:gd name="T86" fmla="*/ 100 w 273"/>
                <a:gd name="T87" fmla="*/ 949 h 819"/>
                <a:gd name="T88" fmla="*/ 116 w 273"/>
                <a:gd name="T89" fmla="*/ 970 h 819"/>
                <a:gd name="T90" fmla="*/ 141 w 273"/>
                <a:gd name="T91" fmla="*/ 977 h 819"/>
                <a:gd name="T92" fmla="*/ 157 w 273"/>
                <a:gd name="T93" fmla="*/ 983 h 819"/>
                <a:gd name="T94" fmla="*/ 182 w 273"/>
                <a:gd name="T95" fmla="*/ 977 h 819"/>
                <a:gd name="T96" fmla="*/ 207 w 273"/>
                <a:gd name="T97" fmla="*/ 970 h 819"/>
                <a:gd name="T98" fmla="*/ 233 w 273"/>
                <a:gd name="T99" fmla="*/ 956 h 819"/>
                <a:gd name="T100" fmla="*/ 249 w 273"/>
                <a:gd name="T101" fmla="*/ 936 h 819"/>
                <a:gd name="T102" fmla="*/ 265 w 273"/>
                <a:gd name="T103" fmla="*/ 916 h 819"/>
                <a:gd name="T104" fmla="*/ 290 w 273"/>
                <a:gd name="T105" fmla="*/ 888 h 819"/>
                <a:gd name="T106" fmla="*/ 308 w 273"/>
                <a:gd name="T107" fmla="*/ 860 h 819"/>
                <a:gd name="T108" fmla="*/ 324 w 273"/>
                <a:gd name="T109" fmla="*/ 827 h 819"/>
                <a:gd name="T110" fmla="*/ 340 w 273"/>
                <a:gd name="T111" fmla="*/ 786 h 819"/>
                <a:gd name="T112" fmla="*/ 349 w 273"/>
                <a:gd name="T113" fmla="*/ 744 h 819"/>
                <a:gd name="T114" fmla="*/ 365 w 273"/>
                <a:gd name="T115" fmla="*/ 703 h 819"/>
                <a:gd name="T116" fmla="*/ 374 w 273"/>
                <a:gd name="T117" fmla="*/ 662 h 819"/>
                <a:gd name="T118" fmla="*/ 382 w 273"/>
                <a:gd name="T119" fmla="*/ 614 h 819"/>
                <a:gd name="T120" fmla="*/ 390 w 273"/>
                <a:gd name="T121" fmla="*/ 567 h 819"/>
                <a:gd name="T122" fmla="*/ 399 w 273"/>
                <a:gd name="T123" fmla="*/ 519 h 81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73"/>
                <a:gd name="T187" fmla="*/ 0 h 819"/>
                <a:gd name="T188" fmla="*/ 273 w 273"/>
                <a:gd name="T189" fmla="*/ 819 h 81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73" h="819">
                  <a:moveTo>
                    <a:pt x="272" y="421"/>
                  </a:moveTo>
                  <a:lnTo>
                    <a:pt x="272" y="403"/>
                  </a:lnTo>
                  <a:lnTo>
                    <a:pt x="272" y="392"/>
                  </a:lnTo>
                  <a:lnTo>
                    <a:pt x="272" y="381"/>
                  </a:lnTo>
                  <a:lnTo>
                    <a:pt x="272" y="364"/>
                  </a:lnTo>
                  <a:lnTo>
                    <a:pt x="272" y="352"/>
                  </a:lnTo>
                  <a:lnTo>
                    <a:pt x="272" y="341"/>
                  </a:lnTo>
                  <a:lnTo>
                    <a:pt x="272" y="324"/>
                  </a:lnTo>
                  <a:lnTo>
                    <a:pt x="272" y="313"/>
                  </a:lnTo>
                  <a:lnTo>
                    <a:pt x="272" y="301"/>
                  </a:lnTo>
                  <a:lnTo>
                    <a:pt x="272" y="284"/>
                  </a:lnTo>
                  <a:lnTo>
                    <a:pt x="272" y="273"/>
                  </a:lnTo>
                  <a:lnTo>
                    <a:pt x="272" y="261"/>
                  </a:lnTo>
                  <a:lnTo>
                    <a:pt x="272" y="250"/>
                  </a:lnTo>
                  <a:lnTo>
                    <a:pt x="272" y="239"/>
                  </a:lnTo>
                  <a:lnTo>
                    <a:pt x="266" y="227"/>
                  </a:lnTo>
                  <a:lnTo>
                    <a:pt x="266" y="216"/>
                  </a:lnTo>
                  <a:lnTo>
                    <a:pt x="266" y="199"/>
                  </a:lnTo>
                  <a:lnTo>
                    <a:pt x="266" y="188"/>
                  </a:lnTo>
                  <a:lnTo>
                    <a:pt x="261" y="182"/>
                  </a:lnTo>
                  <a:lnTo>
                    <a:pt x="261" y="170"/>
                  </a:lnTo>
                  <a:lnTo>
                    <a:pt x="261" y="159"/>
                  </a:lnTo>
                  <a:lnTo>
                    <a:pt x="255" y="148"/>
                  </a:lnTo>
                  <a:lnTo>
                    <a:pt x="255" y="136"/>
                  </a:lnTo>
                  <a:lnTo>
                    <a:pt x="249" y="125"/>
                  </a:lnTo>
                  <a:lnTo>
                    <a:pt x="249" y="119"/>
                  </a:lnTo>
                  <a:lnTo>
                    <a:pt x="249" y="108"/>
                  </a:lnTo>
                  <a:lnTo>
                    <a:pt x="244" y="102"/>
                  </a:lnTo>
                  <a:lnTo>
                    <a:pt x="244" y="91"/>
                  </a:lnTo>
                  <a:lnTo>
                    <a:pt x="238" y="85"/>
                  </a:lnTo>
                  <a:lnTo>
                    <a:pt x="232" y="74"/>
                  </a:lnTo>
                  <a:lnTo>
                    <a:pt x="232" y="68"/>
                  </a:lnTo>
                  <a:lnTo>
                    <a:pt x="227" y="63"/>
                  </a:lnTo>
                  <a:lnTo>
                    <a:pt x="227" y="51"/>
                  </a:lnTo>
                  <a:lnTo>
                    <a:pt x="221" y="45"/>
                  </a:lnTo>
                  <a:lnTo>
                    <a:pt x="215" y="40"/>
                  </a:lnTo>
                  <a:lnTo>
                    <a:pt x="215" y="34"/>
                  </a:lnTo>
                  <a:lnTo>
                    <a:pt x="210" y="28"/>
                  </a:lnTo>
                  <a:lnTo>
                    <a:pt x="204" y="28"/>
                  </a:lnTo>
                  <a:lnTo>
                    <a:pt x="204" y="23"/>
                  </a:lnTo>
                  <a:lnTo>
                    <a:pt x="198" y="17"/>
                  </a:lnTo>
                  <a:lnTo>
                    <a:pt x="193" y="11"/>
                  </a:lnTo>
                  <a:lnTo>
                    <a:pt x="187" y="6"/>
                  </a:lnTo>
                  <a:lnTo>
                    <a:pt x="181" y="6"/>
                  </a:lnTo>
                  <a:lnTo>
                    <a:pt x="176" y="6"/>
                  </a:lnTo>
                  <a:lnTo>
                    <a:pt x="176" y="0"/>
                  </a:lnTo>
                  <a:lnTo>
                    <a:pt x="170" y="0"/>
                  </a:lnTo>
                  <a:lnTo>
                    <a:pt x="164" y="0"/>
                  </a:lnTo>
                  <a:lnTo>
                    <a:pt x="159" y="0"/>
                  </a:lnTo>
                  <a:lnTo>
                    <a:pt x="153" y="0"/>
                  </a:lnTo>
                  <a:lnTo>
                    <a:pt x="147" y="6"/>
                  </a:lnTo>
                  <a:lnTo>
                    <a:pt x="141" y="6"/>
                  </a:lnTo>
                  <a:lnTo>
                    <a:pt x="136" y="6"/>
                  </a:lnTo>
                  <a:lnTo>
                    <a:pt x="130" y="11"/>
                  </a:lnTo>
                  <a:lnTo>
                    <a:pt x="124" y="17"/>
                  </a:lnTo>
                  <a:lnTo>
                    <a:pt x="119" y="17"/>
                  </a:lnTo>
                  <a:lnTo>
                    <a:pt x="113" y="23"/>
                  </a:lnTo>
                  <a:lnTo>
                    <a:pt x="107" y="28"/>
                  </a:lnTo>
                  <a:lnTo>
                    <a:pt x="107" y="34"/>
                  </a:lnTo>
                  <a:lnTo>
                    <a:pt x="102" y="40"/>
                  </a:lnTo>
                  <a:lnTo>
                    <a:pt x="96" y="45"/>
                  </a:lnTo>
                  <a:lnTo>
                    <a:pt x="90" y="51"/>
                  </a:lnTo>
                  <a:lnTo>
                    <a:pt x="90" y="57"/>
                  </a:lnTo>
                  <a:lnTo>
                    <a:pt x="85" y="63"/>
                  </a:lnTo>
                  <a:lnTo>
                    <a:pt x="79" y="74"/>
                  </a:lnTo>
                  <a:lnTo>
                    <a:pt x="73" y="80"/>
                  </a:lnTo>
                  <a:lnTo>
                    <a:pt x="73" y="85"/>
                  </a:lnTo>
                  <a:lnTo>
                    <a:pt x="68" y="97"/>
                  </a:lnTo>
                  <a:lnTo>
                    <a:pt x="62" y="102"/>
                  </a:lnTo>
                  <a:lnTo>
                    <a:pt x="62" y="114"/>
                  </a:lnTo>
                  <a:lnTo>
                    <a:pt x="56" y="125"/>
                  </a:lnTo>
                  <a:lnTo>
                    <a:pt x="51" y="131"/>
                  </a:lnTo>
                  <a:lnTo>
                    <a:pt x="51" y="142"/>
                  </a:lnTo>
                  <a:lnTo>
                    <a:pt x="45" y="153"/>
                  </a:lnTo>
                  <a:lnTo>
                    <a:pt x="39" y="165"/>
                  </a:lnTo>
                  <a:lnTo>
                    <a:pt x="39" y="176"/>
                  </a:lnTo>
                  <a:lnTo>
                    <a:pt x="34" y="188"/>
                  </a:lnTo>
                  <a:lnTo>
                    <a:pt x="34" y="199"/>
                  </a:lnTo>
                  <a:lnTo>
                    <a:pt x="28" y="210"/>
                  </a:lnTo>
                  <a:lnTo>
                    <a:pt x="28" y="222"/>
                  </a:lnTo>
                  <a:lnTo>
                    <a:pt x="22" y="233"/>
                  </a:lnTo>
                  <a:lnTo>
                    <a:pt x="22" y="244"/>
                  </a:lnTo>
                  <a:lnTo>
                    <a:pt x="17" y="256"/>
                  </a:lnTo>
                  <a:lnTo>
                    <a:pt x="17" y="267"/>
                  </a:lnTo>
                  <a:lnTo>
                    <a:pt x="17" y="284"/>
                  </a:lnTo>
                  <a:lnTo>
                    <a:pt x="11" y="296"/>
                  </a:lnTo>
                  <a:lnTo>
                    <a:pt x="11" y="307"/>
                  </a:lnTo>
                  <a:lnTo>
                    <a:pt x="5" y="318"/>
                  </a:lnTo>
                  <a:lnTo>
                    <a:pt x="5" y="335"/>
                  </a:lnTo>
                  <a:lnTo>
                    <a:pt x="5" y="347"/>
                  </a:lnTo>
                  <a:lnTo>
                    <a:pt x="5" y="358"/>
                  </a:lnTo>
                  <a:lnTo>
                    <a:pt x="0" y="375"/>
                  </a:lnTo>
                  <a:lnTo>
                    <a:pt x="0" y="386"/>
                  </a:lnTo>
                  <a:lnTo>
                    <a:pt x="0" y="398"/>
                  </a:lnTo>
                  <a:lnTo>
                    <a:pt x="0" y="415"/>
                  </a:lnTo>
                  <a:lnTo>
                    <a:pt x="0" y="426"/>
                  </a:lnTo>
                  <a:lnTo>
                    <a:pt x="0" y="438"/>
                  </a:lnTo>
                  <a:lnTo>
                    <a:pt x="0" y="455"/>
                  </a:lnTo>
                  <a:lnTo>
                    <a:pt x="0" y="466"/>
                  </a:lnTo>
                  <a:lnTo>
                    <a:pt x="0" y="477"/>
                  </a:lnTo>
                  <a:lnTo>
                    <a:pt x="0" y="494"/>
                  </a:lnTo>
                  <a:lnTo>
                    <a:pt x="0" y="506"/>
                  </a:lnTo>
                  <a:lnTo>
                    <a:pt x="0" y="517"/>
                  </a:lnTo>
                  <a:lnTo>
                    <a:pt x="0" y="534"/>
                  </a:lnTo>
                  <a:lnTo>
                    <a:pt x="0" y="546"/>
                  </a:lnTo>
                  <a:lnTo>
                    <a:pt x="0" y="557"/>
                  </a:lnTo>
                  <a:lnTo>
                    <a:pt x="0" y="568"/>
                  </a:lnTo>
                  <a:lnTo>
                    <a:pt x="0" y="580"/>
                  </a:lnTo>
                  <a:lnTo>
                    <a:pt x="5" y="591"/>
                  </a:lnTo>
                  <a:lnTo>
                    <a:pt x="5" y="602"/>
                  </a:lnTo>
                  <a:lnTo>
                    <a:pt x="5" y="619"/>
                  </a:lnTo>
                  <a:lnTo>
                    <a:pt x="5" y="631"/>
                  </a:lnTo>
                  <a:lnTo>
                    <a:pt x="11" y="636"/>
                  </a:lnTo>
                  <a:lnTo>
                    <a:pt x="11" y="648"/>
                  </a:lnTo>
                  <a:lnTo>
                    <a:pt x="11" y="659"/>
                  </a:lnTo>
                  <a:lnTo>
                    <a:pt x="17" y="671"/>
                  </a:lnTo>
                  <a:lnTo>
                    <a:pt x="17" y="682"/>
                  </a:lnTo>
                  <a:lnTo>
                    <a:pt x="22" y="693"/>
                  </a:lnTo>
                  <a:lnTo>
                    <a:pt x="22" y="699"/>
                  </a:lnTo>
                  <a:lnTo>
                    <a:pt x="22" y="710"/>
                  </a:lnTo>
                  <a:lnTo>
                    <a:pt x="28" y="716"/>
                  </a:lnTo>
                  <a:lnTo>
                    <a:pt x="28" y="727"/>
                  </a:lnTo>
                  <a:lnTo>
                    <a:pt x="34" y="733"/>
                  </a:lnTo>
                  <a:lnTo>
                    <a:pt x="39" y="744"/>
                  </a:lnTo>
                  <a:lnTo>
                    <a:pt x="39" y="750"/>
                  </a:lnTo>
                  <a:lnTo>
                    <a:pt x="45" y="756"/>
                  </a:lnTo>
                  <a:lnTo>
                    <a:pt x="45" y="767"/>
                  </a:lnTo>
                  <a:lnTo>
                    <a:pt x="51" y="773"/>
                  </a:lnTo>
                  <a:lnTo>
                    <a:pt x="56" y="779"/>
                  </a:lnTo>
                  <a:lnTo>
                    <a:pt x="56" y="784"/>
                  </a:lnTo>
                  <a:lnTo>
                    <a:pt x="62" y="790"/>
                  </a:lnTo>
                  <a:lnTo>
                    <a:pt x="68" y="790"/>
                  </a:lnTo>
                  <a:lnTo>
                    <a:pt x="68" y="796"/>
                  </a:lnTo>
                  <a:lnTo>
                    <a:pt x="73" y="801"/>
                  </a:lnTo>
                  <a:lnTo>
                    <a:pt x="79" y="807"/>
                  </a:lnTo>
                  <a:lnTo>
                    <a:pt x="85" y="813"/>
                  </a:lnTo>
                  <a:lnTo>
                    <a:pt x="90" y="813"/>
                  </a:lnTo>
                  <a:lnTo>
                    <a:pt x="96" y="813"/>
                  </a:lnTo>
                  <a:lnTo>
                    <a:pt x="96" y="818"/>
                  </a:lnTo>
                  <a:lnTo>
                    <a:pt x="102" y="818"/>
                  </a:lnTo>
                  <a:lnTo>
                    <a:pt x="107" y="818"/>
                  </a:lnTo>
                  <a:lnTo>
                    <a:pt x="113" y="818"/>
                  </a:lnTo>
                  <a:lnTo>
                    <a:pt x="119" y="818"/>
                  </a:lnTo>
                  <a:lnTo>
                    <a:pt x="124" y="813"/>
                  </a:lnTo>
                  <a:lnTo>
                    <a:pt x="130" y="813"/>
                  </a:lnTo>
                  <a:lnTo>
                    <a:pt x="136" y="813"/>
                  </a:lnTo>
                  <a:lnTo>
                    <a:pt x="141" y="807"/>
                  </a:lnTo>
                  <a:lnTo>
                    <a:pt x="147" y="801"/>
                  </a:lnTo>
                  <a:lnTo>
                    <a:pt x="153" y="801"/>
                  </a:lnTo>
                  <a:lnTo>
                    <a:pt x="159" y="796"/>
                  </a:lnTo>
                  <a:lnTo>
                    <a:pt x="164" y="790"/>
                  </a:lnTo>
                  <a:lnTo>
                    <a:pt x="164" y="784"/>
                  </a:lnTo>
                  <a:lnTo>
                    <a:pt x="170" y="779"/>
                  </a:lnTo>
                  <a:lnTo>
                    <a:pt x="176" y="773"/>
                  </a:lnTo>
                  <a:lnTo>
                    <a:pt x="181" y="767"/>
                  </a:lnTo>
                  <a:lnTo>
                    <a:pt x="181" y="762"/>
                  </a:lnTo>
                  <a:lnTo>
                    <a:pt x="187" y="756"/>
                  </a:lnTo>
                  <a:lnTo>
                    <a:pt x="193" y="744"/>
                  </a:lnTo>
                  <a:lnTo>
                    <a:pt x="198" y="739"/>
                  </a:lnTo>
                  <a:lnTo>
                    <a:pt x="198" y="733"/>
                  </a:lnTo>
                  <a:lnTo>
                    <a:pt x="204" y="722"/>
                  </a:lnTo>
                  <a:lnTo>
                    <a:pt x="210" y="716"/>
                  </a:lnTo>
                  <a:lnTo>
                    <a:pt x="210" y="705"/>
                  </a:lnTo>
                  <a:lnTo>
                    <a:pt x="215" y="693"/>
                  </a:lnTo>
                  <a:lnTo>
                    <a:pt x="221" y="688"/>
                  </a:lnTo>
                  <a:lnTo>
                    <a:pt x="221" y="676"/>
                  </a:lnTo>
                  <a:lnTo>
                    <a:pt x="227" y="665"/>
                  </a:lnTo>
                  <a:lnTo>
                    <a:pt x="232" y="654"/>
                  </a:lnTo>
                  <a:lnTo>
                    <a:pt x="232" y="642"/>
                  </a:lnTo>
                  <a:lnTo>
                    <a:pt x="238" y="631"/>
                  </a:lnTo>
                  <a:lnTo>
                    <a:pt x="238" y="619"/>
                  </a:lnTo>
                  <a:lnTo>
                    <a:pt x="244" y="608"/>
                  </a:lnTo>
                  <a:lnTo>
                    <a:pt x="244" y="597"/>
                  </a:lnTo>
                  <a:lnTo>
                    <a:pt x="249" y="585"/>
                  </a:lnTo>
                  <a:lnTo>
                    <a:pt x="249" y="574"/>
                  </a:lnTo>
                  <a:lnTo>
                    <a:pt x="255" y="563"/>
                  </a:lnTo>
                  <a:lnTo>
                    <a:pt x="255" y="551"/>
                  </a:lnTo>
                  <a:lnTo>
                    <a:pt x="255" y="534"/>
                  </a:lnTo>
                  <a:lnTo>
                    <a:pt x="261" y="523"/>
                  </a:lnTo>
                  <a:lnTo>
                    <a:pt x="261" y="511"/>
                  </a:lnTo>
                  <a:lnTo>
                    <a:pt x="266" y="500"/>
                  </a:lnTo>
                  <a:lnTo>
                    <a:pt x="266" y="483"/>
                  </a:lnTo>
                  <a:lnTo>
                    <a:pt x="266" y="472"/>
                  </a:lnTo>
                  <a:lnTo>
                    <a:pt x="266" y="460"/>
                  </a:lnTo>
                  <a:lnTo>
                    <a:pt x="272" y="443"/>
                  </a:lnTo>
                  <a:lnTo>
                    <a:pt x="272" y="432"/>
                  </a:lnTo>
                  <a:lnTo>
                    <a:pt x="272" y="421"/>
                  </a:lnTo>
                </a:path>
              </a:pathLst>
            </a:custGeom>
            <a:solidFill>
              <a:srgbClr val="000000"/>
            </a:solidFill>
            <a:ln w="12700" cap="rnd" cmpd="sng">
              <a:solidFill>
                <a:schemeClr val="tx1"/>
              </a:solidFill>
              <a:prstDash val="solid"/>
              <a:round/>
              <a:headEnd type="none" w="med" len="med"/>
              <a:tailEnd type="none" w="med" len="med"/>
            </a:ln>
          </p:spPr>
          <p:txBody>
            <a:bodyPr/>
            <a:lstStyle/>
            <a:p>
              <a:endParaRPr lang="en-GB"/>
            </a:p>
          </p:txBody>
        </p:sp>
        <p:sp>
          <p:nvSpPr>
            <p:cNvPr id="194601" name="Freeform 58"/>
            <p:cNvSpPr>
              <a:spLocks/>
            </p:cNvSpPr>
            <p:nvPr/>
          </p:nvSpPr>
          <p:spPr bwMode="auto">
            <a:xfrm>
              <a:off x="3250" y="2632"/>
              <a:ext cx="391" cy="976"/>
            </a:xfrm>
            <a:custGeom>
              <a:avLst/>
              <a:gdLst>
                <a:gd name="T0" fmla="*/ 390 w 267"/>
                <a:gd name="T1" fmla="*/ 467 h 813"/>
                <a:gd name="T2" fmla="*/ 390 w 267"/>
                <a:gd name="T3" fmla="*/ 419 h 813"/>
                <a:gd name="T4" fmla="*/ 390 w 267"/>
                <a:gd name="T5" fmla="*/ 373 h 813"/>
                <a:gd name="T6" fmla="*/ 390 w 267"/>
                <a:gd name="T7" fmla="*/ 325 h 813"/>
                <a:gd name="T8" fmla="*/ 390 w 267"/>
                <a:gd name="T9" fmla="*/ 285 h 813"/>
                <a:gd name="T10" fmla="*/ 382 w 267"/>
                <a:gd name="T11" fmla="*/ 238 h 813"/>
                <a:gd name="T12" fmla="*/ 373 w 267"/>
                <a:gd name="T13" fmla="*/ 203 h 813"/>
                <a:gd name="T14" fmla="*/ 365 w 267"/>
                <a:gd name="T15" fmla="*/ 162 h 813"/>
                <a:gd name="T16" fmla="*/ 357 w 267"/>
                <a:gd name="T17" fmla="*/ 128 h 813"/>
                <a:gd name="T18" fmla="*/ 341 w 267"/>
                <a:gd name="T19" fmla="*/ 101 h 813"/>
                <a:gd name="T20" fmla="*/ 325 w 267"/>
                <a:gd name="T21" fmla="*/ 74 h 813"/>
                <a:gd name="T22" fmla="*/ 309 w 267"/>
                <a:gd name="T23" fmla="*/ 48 h 813"/>
                <a:gd name="T24" fmla="*/ 293 w 267"/>
                <a:gd name="T25" fmla="*/ 34 h 813"/>
                <a:gd name="T26" fmla="*/ 277 w 267"/>
                <a:gd name="T27" fmla="*/ 13 h 813"/>
                <a:gd name="T28" fmla="*/ 252 w 267"/>
                <a:gd name="T29" fmla="*/ 7 h 813"/>
                <a:gd name="T30" fmla="*/ 234 w 267"/>
                <a:gd name="T31" fmla="*/ 0 h 813"/>
                <a:gd name="T32" fmla="*/ 211 w 267"/>
                <a:gd name="T33" fmla="*/ 7 h 813"/>
                <a:gd name="T34" fmla="*/ 186 w 267"/>
                <a:gd name="T35" fmla="*/ 13 h 813"/>
                <a:gd name="T36" fmla="*/ 163 w 267"/>
                <a:gd name="T37" fmla="*/ 28 h 813"/>
                <a:gd name="T38" fmla="*/ 146 w 267"/>
                <a:gd name="T39" fmla="*/ 48 h 813"/>
                <a:gd name="T40" fmla="*/ 130 w 267"/>
                <a:gd name="T41" fmla="*/ 68 h 813"/>
                <a:gd name="T42" fmla="*/ 105 w 267"/>
                <a:gd name="T43" fmla="*/ 95 h 813"/>
                <a:gd name="T44" fmla="*/ 89 w 267"/>
                <a:gd name="T45" fmla="*/ 121 h 813"/>
                <a:gd name="T46" fmla="*/ 73 w 267"/>
                <a:gd name="T47" fmla="*/ 156 h 813"/>
                <a:gd name="T48" fmla="*/ 57 w 267"/>
                <a:gd name="T49" fmla="*/ 197 h 813"/>
                <a:gd name="T50" fmla="*/ 48 w 267"/>
                <a:gd name="T51" fmla="*/ 238 h 813"/>
                <a:gd name="T52" fmla="*/ 32 w 267"/>
                <a:gd name="T53" fmla="*/ 277 h 813"/>
                <a:gd name="T54" fmla="*/ 25 w 267"/>
                <a:gd name="T55" fmla="*/ 318 h 813"/>
                <a:gd name="T56" fmla="*/ 16 w 267"/>
                <a:gd name="T57" fmla="*/ 366 h 813"/>
                <a:gd name="T58" fmla="*/ 7 w 267"/>
                <a:gd name="T59" fmla="*/ 413 h 813"/>
                <a:gd name="T60" fmla="*/ 0 w 267"/>
                <a:gd name="T61" fmla="*/ 460 h 813"/>
                <a:gd name="T62" fmla="*/ 0 w 267"/>
                <a:gd name="T63" fmla="*/ 508 h 813"/>
                <a:gd name="T64" fmla="*/ 0 w 267"/>
                <a:gd name="T65" fmla="*/ 556 h 813"/>
                <a:gd name="T66" fmla="*/ 0 w 267"/>
                <a:gd name="T67" fmla="*/ 603 h 813"/>
                <a:gd name="T68" fmla="*/ 0 w 267"/>
                <a:gd name="T69" fmla="*/ 651 h 813"/>
                <a:gd name="T70" fmla="*/ 0 w 267"/>
                <a:gd name="T71" fmla="*/ 691 h 813"/>
                <a:gd name="T72" fmla="*/ 7 w 267"/>
                <a:gd name="T73" fmla="*/ 737 h 813"/>
                <a:gd name="T74" fmla="*/ 16 w 267"/>
                <a:gd name="T75" fmla="*/ 772 h 813"/>
                <a:gd name="T76" fmla="*/ 25 w 267"/>
                <a:gd name="T77" fmla="*/ 813 h 813"/>
                <a:gd name="T78" fmla="*/ 32 w 267"/>
                <a:gd name="T79" fmla="*/ 846 h 813"/>
                <a:gd name="T80" fmla="*/ 48 w 267"/>
                <a:gd name="T81" fmla="*/ 874 h 813"/>
                <a:gd name="T82" fmla="*/ 64 w 267"/>
                <a:gd name="T83" fmla="*/ 900 h 813"/>
                <a:gd name="T84" fmla="*/ 82 w 267"/>
                <a:gd name="T85" fmla="*/ 928 h 813"/>
                <a:gd name="T86" fmla="*/ 98 w 267"/>
                <a:gd name="T87" fmla="*/ 941 h 813"/>
                <a:gd name="T88" fmla="*/ 113 w 267"/>
                <a:gd name="T89" fmla="*/ 962 h 813"/>
                <a:gd name="T90" fmla="*/ 138 w 267"/>
                <a:gd name="T91" fmla="*/ 969 h 813"/>
                <a:gd name="T92" fmla="*/ 155 w 267"/>
                <a:gd name="T93" fmla="*/ 975 h 813"/>
                <a:gd name="T94" fmla="*/ 179 w 267"/>
                <a:gd name="T95" fmla="*/ 969 h 813"/>
                <a:gd name="T96" fmla="*/ 204 w 267"/>
                <a:gd name="T97" fmla="*/ 962 h 813"/>
                <a:gd name="T98" fmla="*/ 227 w 267"/>
                <a:gd name="T99" fmla="*/ 948 h 813"/>
                <a:gd name="T100" fmla="*/ 243 w 267"/>
                <a:gd name="T101" fmla="*/ 928 h 813"/>
                <a:gd name="T102" fmla="*/ 259 w 267"/>
                <a:gd name="T103" fmla="*/ 906 h 813"/>
                <a:gd name="T104" fmla="*/ 286 w 267"/>
                <a:gd name="T105" fmla="*/ 881 h 813"/>
                <a:gd name="T106" fmla="*/ 300 w 267"/>
                <a:gd name="T107" fmla="*/ 854 h 813"/>
                <a:gd name="T108" fmla="*/ 316 w 267"/>
                <a:gd name="T109" fmla="*/ 820 h 813"/>
                <a:gd name="T110" fmla="*/ 334 w 267"/>
                <a:gd name="T111" fmla="*/ 778 h 813"/>
                <a:gd name="T112" fmla="*/ 341 w 267"/>
                <a:gd name="T113" fmla="*/ 737 h 813"/>
                <a:gd name="T114" fmla="*/ 357 w 267"/>
                <a:gd name="T115" fmla="*/ 697 h 813"/>
                <a:gd name="T116" fmla="*/ 365 w 267"/>
                <a:gd name="T117" fmla="*/ 657 h 813"/>
                <a:gd name="T118" fmla="*/ 373 w 267"/>
                <a:gd name="T119" fmla="*/ 609 h 813"/>
                <a:gd name="T120" fmla="*/ 382 w 267"/>
                <a:gd name="T121" fmla="*/ 563 h 813"/>
                <a:gd name="T122" fmla="*/ 390 w 267"/>
                <a:gd name="T123" fmla="*/ 515 h 81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67"/>
                <a:gd name="T187" fmla="*/ 0 h 813"/>
                <a:gd name="T188" fmla="*/ 267 w 267"/>
                <a:gd name="T189" fmla="*/ 813 h 81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67" h="813">
                  <a:moveTo>
                    <a:pt x="266" y="417"/>
                  </a:moveTo>
                  <a:lnTo>
                    <a:pt x="266" y="400"/>
                  </a:lnTo>
                  <a:lnTo>
                    <a:pt x="266" y="389"/>
                  </a:lnTo>
                  <a:lnTo>
                    <a:pt x="266" y="378"/>
                  </a:lnTo>
                  <a:lnTo>
                    <a:pt x="266" y="361"/>
                  </a:lnTo>
                  <a:lnTo>
                    <a:pt x="266" y="349"/>
                  </a:lnTo>
                  <a:lnTo>
                    <a:pt x="266" y="338"/>
                  </a:lnTo>
                  <a:lnTo>
                    <a:pt x="266" y="322"/>
                  </a:lnTo>
                  <a:lnTo>
                    <a:pt x="266" y="311"/>
                  </a:lnTo>
                  <a:lnTo>
                    <a:pt x="266" y="299"/>
                  </a:lnTo>
                  <a:lnTo>
                    <a:pt x="266" y="282"/>
                  </a:lnTo>
                  <a:lnTo>
                    <a:pt x="266" y="271"/>
                  </a:lnTo>
                  <a:lnTo>
                    <a:pt x="266" y="259"/>
                  </a:lnTo>
                  <a:lnTo>
                    <a:pt x="266" y="248"/>
                  </a:lnTo>
                  <a:lnTo>
                    <a:pt x="266" y="237"/>
                  </a:lnTo>
                  <a:lnTo>
                    <a:pt x="261" y="225"/>
                  </a:lnTo>
                  <a:lnTo>
                    <a:pt x="261" y="214"/>
                  </a:lnTo>
                  <a:lnTo>
                    <a:pt x="261" y="198"/>
                  </a:lnTo>
                  <a:lnTo>
                    <a:pt x="261" y="186"/>
                  </a:lnTo>
                  <a:lnTo>
                    <a:pt x="255" y="181"/>
                  </a:lnTo>
                  <a:lnTo>
                    <a:pt x="255" y="169"/>
                  </a:lnTo>
                  <a:lnTo>
                    <a:pt x="255" y="158"/>
                  </a:lnTo>
                  <a:lnTo>
                    <a:pt x="249" y="147"/>
                  </a:lnTo>
                  <a:lnTo>
                    <a:pt x="249" y="135"/>
                  </a:lnTo>
                  <a:lnTo>
                    <a:pt x="244" y="124"/>
                  </a:lnTo>
                  <a:lnTo>
                    <a:pt x="244" y="118"/>
                  </a:lnTo>
                  <a:lnTo>
                    <a:pt x="244" y="107"/>
                  </a:lnTo>
                  <a:lnTo>
                    <a:pt x="239" y="101"/>
                  </a:lnTo>
                  <a:lnTo>
                    <a:pt x="239" y="90"/>
                  </a:lnTo>
                  <a:lnTo>
                    <a:pt x="233" y="84"/>
                  </a:lnTo>
                  <a:lnTo>
                    <a:pt x="228" y="73"/>
                  </a:lnTo>
                  <a:lnTo>
                    <a:pt x="228" y="68"/>
                  </a:lnTo>
                  <a:lnTo>
                    <a:pt x="222" y="62"/>
                  </a:lnTo>
                  <a:lnTo>
                    <a:pt x="222" y="51"/>
                  </a:lnTo>
                  <a:lnTo>
                    <a:pt x="216" y="45"/>
                  </a:lnTo>
                  <a:lnTo>
                    <a:pt x="211" y="40"/>
                  </a:lnTo>
                  <a:lnTo>
                    <a:pt x="211" y="34"/>
                  </a:lnTo>
                  <a:lnTo>
                    <a:pt x="205" y="28"/>
                  </a:lnTo>
                  <a:lnTo>
                    <a:pt x="200" y="28"/>
                  </a:lnTo>
                  <a:lnTo>
                    <a:pt x="200" y="23"/>
                  </a:lnTo>
                  <a:lnTo>
                    <a:pt x="195" y="17"/>
                  </a:lnTo>
                  <a:lnTo>
                    <a:pt x="189" y="11"/>
                  </a:lnTo>
                  <a:lnTo>
                    <a:pt x="183" y="6"/>
                  </a:lnTo>
                  <a:lnTo>
                    <a:pt x="177" y="6"/>
                  </a:lnTo>
                  <a:lnTo>
                    <a:pt x="172" y="6"/>
                  </a:lnTo>
                  <a:lnTo>
                    <a:pt x="172" y="0"/>
                  </a:lnTo>
                  <a:lnTo>
                    <a:pt x="166" y="0"/>
                  </a:lnTo>
                  <a:lnTo>
                    <a:pt x="160" y="0"/>
                  </a:lnTo>
                  <a:lnTo>
                    <a:pt x="155" y="0"/>
                  </a:lnTo>
                  <a:lnTo>
                    <a:pt x="150" y="0"/>
                  </a:lnTo>
                  <a:lnTo>
                    <a:pt x="144" y="6"/>
                  </a:lnTo>
                  <a:lnTo>
                    <a:pt x="139" y="6"/>
                  </a:lnTo>
                  <a:lnTo>
                    <a:pt x="133" y="6"/>
                  </a:lnTo>
                  <a:lnTo>
                    <a:pt x="127" y="11"/>
                  </a:lnTo>
                  <a:lnTo>
                    <a:pt x="122" y="17"/>
                  </a:lnTo>
                  <a:lnTo>
                    <a:pt x="116" y="17"/>
                  </a:lnTo>
                  <a:lnTo>
                    <a:pt x="111" y="23"/>
                  </a:lnTo>
                  <a:lnTo>
                    <a:pt x="106" y="28"/>
                  </a:lnTo>
                  <a:lnTo>
                    <a:pt x="106" y="34"/>
                  </a:lnTo>
                  <a:lnTo>
                    <a:pt x="100" y="40"/>
                  </a:lnTo>
                  <a:lnTo>
                    <a:pt x="94" y="45"/>
                  </a:lnTo>
                  <a:lnTo>
                    <a:pt x="89" y="51"/>
                  </a:lnTo>
                  <a:lnTo>
                    <a:pt x="89" y="57"/>
                  </a:lnTo>
                  <a:lnTo>
                    <a:pt x="83" y="62"/>
                  </a:lnTo>
                  <a:lnTo>
                    <a:pt x="77" y="73"/>
                  </a:lnTo>
                  <a:lnTo>
                    <a:pt x="72" y="79"/>
                  </a:lnTo>
                  <a:lnTo>
                    <a:pt x="72" y="84"/>
                  </a:lnTo>
                  <a:lnTo>
                    <a:pt x="67" y="96"/>
                  </a:lnTo>
                  <a:lnTo>
                    <a:pt x="61" y="101"/>
                  </a:lnTo>
                  <a:lnTo>
                    <a:pt x="61" y="113"/>
                  </a:lnTo>
                  <a:lnTo>
                    <a:pt x="56" y="124"/>
                  </a:lnTo>
                  <a:lnTo>
                    <a:pt x="50" y="130"/>
                  </a:lnTo>
                  <a:lnTo>
                    <a:pt x="50" y="141"/>
                  </a:lnTo>
                  <a:lnTo>
                    <a:pt x="44" y="152"/>
                  </a:lnTo>
                  <a:lnTo>
                    <a:pt x="39" y="164"/>
                  </a:lnTo>
                  <a:lnTo>
                    <a:pt x="39" y="175"/>
                  </a:lnTo>
                  <a:lnTo>
                    <a:pt x="33" y="186"/>
                  </a:lnTo>
                  <a:lnTo>
                    <a:pt x="33" y="198"/>
                  </a:lnTo>
                  <a:lnTo>
                    <a:pt x="27" y="208"/>
                  </a:lnTo>
                  <a:lnTo>
                    <a:pt x="27" y="220"/>
                  </a:lnTo>
                  <a:lnTo>
                    <a:pt x="22" y="231"/>
                  </a:lnTo>
                  <a:lnTo>
                    <a:pt x="22" y="242"/>
                  </a:lnTo>
                  <a:lnTo>
                    <a:pt x="17" y="254"/>
                  </a:lnTo>
                  <a:lnTo>
                    <a:pt x="17" y="265"/>
                  </a:lnTo>
                  <a:lnTo>
                    <a:pt x="17" y="282"/>
                  </a:lnTo>
                  <a:lnTo>
                    <a:pt x="11" y="293"/>
                  </a:lnTo>
                  <a:lnTo>
                    <a:pt x="11" y="305"/>
                  </a:lnTo>
                  <a:lnTo>
                    <a:pt x="5" y="316"/>
                  </a:lnTo>
                  <a:lnTo>
                    <a:pt x="5" y="333"/>
                  </a:lnTo>
                  <a:lnTo>
                    <a:pt x="5" y="344"/>
                  </a:lnTo>
                  <a:lnTo>
                    <a:pt x="5" y="355"/>
                  </a:lnTo>
                  <a:lnTo>
                    <a:pt x="0" y="372"/>
                  </a:lnTo>
                  <a:lnTo>
                    <a:pt x="0" y="383"/>
                  </a:lnTo>
                  <a:lnTo>
                    <a:pt x="0" y="395"/>
                  </a:lnTo>
                  <a:lnTo>
                    <a:pt x="0" y="412"/>
                  </a:lnTo>
                  <a:lnTo>
                    <a:pt x="0" y="423"/>
                  </a:lnTo>
                  <a:lnTo>
                    <a:pt x="0" y="435"/>
                  </a:lnTo>
                  <a:lnTo>
                    <a:pt x="0" y="452"/>
                  </a:lnTo>
                  <a:lnTo>
                    <a:pt x="0" y="463"/>
                  </a:lnTo>
                  <a:lnTo>
                    <a:pt x="0" y="474"/>
                  </a:lnTo>
                  <a:lnTo>
                    <a:pt x="0" y="490"/>
                  </a:lnTo>
                  <a:lnTo>
                    <a:pt x="0" y="502"/>
                  </a:lnTo>
                  <a:lnTo>
                    <a:pt x="0" y="513"/>
                  </a:lnTo>
                  <a:lnTo>
                    <a:pt x="0" y="530"/>
                  </a:lnTo>
                  <a:lnTo>
                    <a:pt x="0" y="542"/>
                  </a:lnTo>
                  <a:lnTo>
                    <a:pt x="0" y="553"/>
                  </a:lnTo>
                  <a:lnTo>
                    <a:pt x="0" y="564"/>
                  </a:lnTo>
                  <a:lnTo>
                    <a:pt x="0" y="576"/>
                  </a:lnTo>
                  <a:lnTo>
                    <a:pt x="5" y="587"/>
                  </a:lnTo>
                  <a:lnTo>
                    <a:pt x="5" y="598"/>
                  </a:lnTo>
                  <a:lnTo>
                    <a:pt x="5" y="614"/>
                  </a:lnTo>
                  <a:lnTo>
                    <a:pt x="5" y="626"/>
                  </a:lnTo>
                  <a:lnTo>
                    <a:pt x="11" y="631"/>
                  </a:lnTo>
                  <a:lnTo>
                    <a:pt x="11" y="643"/>
                  </a:lnTo>
                  <a:lnTo>
                    <a:pt x="11" y="654"/>
                  </a:lnTo>
                  <a:lnTo>
                    <a:pt x="17" y="666"/>
                  </a:lnTo>
                  <a:lnTo>
                    <a:pt x="17" y="677"/>
                  </a:lnTo>
                  <a:lnTo>
                    <a:pt x="22" y="688"/>
                  </a:lnTo>
                  <a:lnTo>
                    <a:pt x="22" y="694"/>
                  </a:lnTo>
                  <a:lnTo>
                    <a:pt x="22" y="705"/>
                  </a:lnTo>
                  <a:lnTo>
                    <a:pt x="27" y="711"/>
                  </a:lnTo>
                  <a:lnTo>
                    <a:pt x="27" y="722"/>
                  </a:lnTo>
                  <a:lnTo>
                    <a:pt x="33" y="728"/>
                  </a:lnTo>
                  <a:lnTo>
                    <a:pt x="39" y="739"/>
                  </a:lnTo>
                  <a:lnTo>
                    <a:pt x="39" y="744"/>
                  </a:lnTo>
                  <a:lnTo>
                    <a:pt x="44" y="750"/>
                  </a:lnTo>
                  <a:lnTo>
                    <a:pt x="44" y="761"/>
                  </a:lnTo>
                  <a:lnTo>
                    <a:pt x="50" y="767"/>
                  </a:lnTo>
                  <a:lnTo>
                    <a:pt x="56" y="773"/>
                  </a:lnTo>
                  <a:lnTo>
                    <a:pt x="56" y="778"/>
                  </a:lnTo>
                  <a:lnTo>
                    <a:pt x="61" y="784"/>
                  </a:lnTo>
                  <a:lnTo>
                    <a:pt x="67" y="784"/>
                  </a:lnTo>
                  <a:lnTo>
                    <a:pt x="67" y="790"/>
                  </a:lnTo>
                  <a:lnTo>
                    <a:pt x="72" y="795"/>
                  </a:lnTo>
                  <a:lnTo>
                    <a:pt x="77" y="801"/>
                  </a:lnTo>
                  <a:lnTo>
                    <a:pt x="83" y="807"/>
                  </a:lnTo>
                  <a:lnTo>
                    <a:pt x="89" y="807"/>
                  </a:lnTo>
                  <a:lnTo>
                    <a:pt x="94" y="807"/>
                  </a:lnTo>
                  <a:lnTo>
                    <a:pt x="94" y="812"/>
                  </a:lnTo>
                  <a:lnTo>
                    <a:pt x="100" y="812"/>
                  </a:lnTo>
                  <a:lnTo>
                    <a:pt x="106" y="812"/>
                  </a:lnTo>
                  <a:lnTo>
                    <a:pt x="111" y="812"/>
                  </a:lnTo>
                  <a:lnTo>
                    <a:pt x="116" y="812"/>
                  </a:lnTo>
                  <a:lnTo>
                    <a:pt x="122" y="807"/>
                  </a:lnTo>
                  <a:lnTo>
                    <a:pt x="127" y="807"/>
                  </a:lnTo>
                  <a:lnTo>
                    <a:pt x="133" y="807"/>
                  </a:lnTo>
                  <a:lnTo>
                    <a:pt x="139" y="801"/>
                  </a:lnTo>
                  <a:lnTo>
                    <a:pt x="144" y="795"/>
                  </a:lnTo>
                  <a:lnTo>
                    <a:pt x="150" y="795"/>
                  </a:lnTo>
                  <a:lnTo>
                    <a:pt x="155" y="790"/>
                  </a:lnTo>
                  <a:lnTo>
                    <a:pt x="160" y="784"/>
                  </a:lnTo>
                  <a:lnTo>
                    <a:pt x="160" y="778"/>
                  </a:lnTo>
                  <a:lnTo>
                    <a:pt x="166" y="773"/>
                  </a:lnTo>
                  <a:lnTo>
                    <a:pt x="172" y="767"/>
                  </a:lnTo>
                  <a:lnTo>
                    <a:pt x="177" y="761"/>
                  </a:lnTo>
                  <a:lnTo>
                    <a:pt x="177" y="755"/>
                  </a:lnTo>
                  <a:lnTo>
                    <a:pt x="183" y="750"/>
                  </a:lnTo>
                  <a:lnTo>
                    <a:pt x="189" y="739"/>
                  </a:lnTo>
                  <a:lnTo>
                    <a:pt x="195" y="734"/>
                  </a:lnTo>
                  <a:lnTo>
                    <a:pt x="195" y="728"/>
                  </a:lnTo>
                  <a:lnTo>
                    <a:pt x="200" y="717"/>
                  </a:lnTo>
                  <a:lnTo>
                    <a:pt x="205" y="711"/>
                  </a:lnTo>
                  <a:lnTo>
                    <a:pt x="205" y="700"/>
                  </a:lnTo>
                  <a:lnTo>
                    <a:pt x="211" y="688"/>
                  </a:lnTo>
                  <a:lnTo>
                    <a:pt x="216" y="683"/>
                  </a:lnTo>
                  <a:lnTo>
                    <a:pt x="216" y="671"/>
                  </a:lnTo>
                  <a:lnTo>
                    <a:pt x="222" y="660"/>
                  </a:lnTo>
                  <a:lnTo>
                    <a:pt x="228" y="648"/>
                  </a:lnTo>
                  <a:lnTo>
                    <a:pt x="228" y="637"/>
                  </a:lnTo>
                  <a:lnTo>
                    <a:pt x="233" y="626"/>
                  </a:lnTo>
                  <a:lnTo>
                    <a:pt x="233" y="614"/>
                  </a:lnTo>
                  <a:lnTo>
                    <a:pt x="239" y="604"/>
                  </a:lnTo>
                  <a:lnTo>
                    <a:pt x="239" y="593"/>
                  </a:lnTo>
                  <a:lnTo>
                    <a:pt x="244" y="581"/>
                  </a:lnTo>
                  <a:lnTo>
                    <a:pt x="244" y="570"/>
                  </a:lnTo>
                  <a:lnTo>
                    <a:pt x="249" y="559"/>
                  </a:lnTo>
                  <a:lnTo>
                    <a:pt x="249" y="547"/>
                  </a:lnTo>
                  <a:lnTo>
                    <a:pt x="249" y="530"/>
                  </a:lnTo>
                  <a:lnTo>
                    <a:pt x="255" y="519"/>
                  </a:lnTo>
                  <a:lnTo>
                    <a:pt x="255" y="507"/>
                  </a:lnTo>
                  <a:lnTo>
                    <a:pt x="261" y="496"/>
                  </a:lnTo>
                  <a:lnTo>
                    <a:pt x="261" y="479"/>
                  </a:lnTo>
                  <a:lnTo>
                    <a:pt x="261" y="469"/>
                  </a:lnTo>
                  <a:lnTo>
                    <a:pt x="261" y="457"/>
                  </a:lnTo>
                  <a:lnTo>
                    <a:pt x="266" y="440"/>
                  </a:lnTo>
                  <a:lnTo>
                    <a:pt x="266" y="429"/>
                  </a:lnTo>
                  <a:lnTo>
                    <a:pt x="266" y="417"/>
                  </a:lnTo>
                </a:path>
              </a:pathLst>
            </a:custGeom>
            <a:solidFill>
              <a:srgbClr val="FC0128">
                <a:alpha val="50195"/>
              </a:srgbClr>
            </a:solidFill>
            <a:ln w="12700" cap="rnd" cmpd="sng">
              <a:solidFill>
                <a:schemeClr val="tx1"/>
              </a:solidFill>
              <a:prstDash val="solid"/>
              <a:round/>
              <a:headEnd type="none" w="med" len="med"/>
              <a:tailEnd type="none" w="med" len="med"/>
            </a:ln>
          </p:spPr>
          <p:txBody>
            <a:bodyPr/>
            <a:lstStyle/>
            <a:p>
              <a:endParaRPr lang="en-GB"/>
            </a:p>
          </p:txBody>
        </p:sp>
      </p:grpSp>
      <p:sp>
        <p:nvSpPr>
          <p:cNvPr id="194581" name="AutoShape 59"/>
          <p:cNvSpPr>
            <a:spLocks noChangeArrowheads="1"/>
          </p:cNvSpPr>
          <p:nvPr/>
        </p:nvSpPr>
        <p:spPr bwMode="auto">
          <a:xfrm rot="-672230">
            <a:off x="4408488" y="4946650"/>
            <a:ext cx="1316037" cy="258763"/>
          </a:xfrm>
          <a:prstGeom prst="leftArrow">
            <a:avLst>
              <a:gd name="adj1" fmla="val 49694"/>
              <a:gd name="adj2" fmla="val 127241"/>
            </a:avLst>
          </a:prstGeom>
          <a:solidFill>
            <a:srgbClr val="00FF00"/>
          </a:solidFill>
          <a:ln w="12700">
            <a:noFill/>
            <a:miter lim="800000"/>
            <a:headEnd/>
            <a:tailEnd/>
          </a:ln>
        </p:spPr>
        <p:txBody>
          <a:bodyPr wrap="none" anchor="ctr"/>
          <a:lstStyle/>
          <a:p>
            <a:endParaRPr lang="it-IT"/>
          </a:p>
        </p:txBody>
      </p:sp>
      <p:sp>
        <p:nvSpPr>
          <p:cNvPr id="194582" name="AutoShape 60"/>
          <p:cNvSpPr>
            <a:spLocks noChangeArrowheads="1"/>
          </p:cNvSpPr>
          <p:nvPr/>
        </p:nvSpPr>
        <p:spPr bwMode="auto">
          <a:xfrm rot="-673486">
            <a:off x="5908675" y="4703763"/>
            <a:ext cx="922338" cy="258762"/>
          </a:xfrm>
          <a:prstGeom prst="leftArrow">
            <a:avLst>
              <a:gd name="adj1" fmla="val 49694"/>
              <a:gd name="adj2" fmla="val 89177"/>
            </a:avLst>
          </a:prstGeom>
          <a:solidFill>
            <a:srgbClr val="00FF00"/>
          </a:solidFill>
          <a:ln w="12700">
            <a:noFill/>
            <a:miter lim="800000"/>
            <a:headEnd/>
            <a:tailEnd/>
          </a:ln>
        </p:spPr>
        <p:txBody>
          <a:bodyPr wrap="none" anchor="ctr"/>
          <a:lstStyle/>
          <a:p>
            <a:endParaRPr lang="it-IT"/>
          </a:p>
        </p:txBody>
      </p:sp>
      <p:grpSp>
        <p:nvGrpSpPr>
          <p:cNvPr id="12" name="Group 61"/>
          <p:cNvGrpSpPr>
            <a:grpSpLocks/>
          </p:cNvGrpSpPr>
          <p:nvPr/>
        </p:nvGrpSpPr>
        <p:grpSpPr bwMode="auto">
          <a:xfrm>
            <a:off x="6345238" y="4672013"/>
            <a:ext cx="114300" cy="282575"/>
            <a:chOff x="4341" y="2807"/>
            <a:chExt cx="65" cy="178"/>
          </a:xfrm>
        </p:grpSpPr>
        <p:sp>
          <p:nvSpPr>
            <p:cNvPr id="194597" name="Freeform 62"/>
            <p:cNvSpPr>
              <a:spLocks/>
            </p:cNvSpPr>
            <p:nvPr/>
          </p:nvSpPr>
          <p:spPr bwMode="auto">
            <a:xfrm>
              <a:off x="4345" y="2818"/>
              <a:ext cx="60" cy="150"/>
            </a:xfrm>
            <a:custGeom>
              <a:avLst/>
              <a:gdLst>
                <a:gd name="T0" fmla="*/ 0 w 41"/>
                <a:gd name="T1" fmla="*/ 7 h 103"/>
                <a:gd name="T2" fmla="*/ 0 w 41"/>
                <a:gd name="T3" fmla="*/ 149 h 103"/>
                <a:gd name="T4" fmla="*/ 59 w 41"/>
                <a:gd name="T5" fmla="*/ 140 h 103"/>
                <a:gd name="T6" fmla="*/ 59 w 41"/>
                <a:gd name="T7" fmla="*/ 0 h 103"/>
                <a:gd name="T8" fmla="*/ 0 w 41"/>
                <a:gd name="T9" fmla="*/ 7 h 103"/>
                <a:gd name="T10" fmla="*/ 0 60000 65536"/>
                <a:gd name="T11" fmla="*/ 0 60000 65536"/>
                <a:gd name="T12" fmla="*/ 0 60000 65536"/>
                <a:gd name="T13" fmla="*/ 0 60000 65536"/>
                <a:gd name="T14" fmla="*/ 0 60000 65536"/>
                <a:gd name="T15" fmla="*/ 0 w 41"/>
                <a:gd name="T16" fmla="*/ 0 h 103"/>
                <a:gd name="T17" fmla="*/ 41 w 41"/>
                <a:gd name="T18" fmla="*/ 103 h 103"/>
              </a:gdLst>
              <a:ahLst/>
              <a:cxnLst>
                <a:cxn ang="T10">
                  <a:pos x="T0" y="T1"/>
                </a:cxn>
                <a:cxn ang="T11">
                  <a:pos x="T2" y="T3"/>
                </a:cxn>
                <a:cxn ang="T12">
                  <a:pos x="T4" y="T5"/>
                </a:cxn>
                <a:cxn ang="T13">
                  <a:pos x="T6" y="T7"/>
                </a:cxn>
                <a:cxn ang="T14">
                  <a:pos x="T8" y="T9"/>
                </a:cxn>
              </a:cxnLst>
              <a:rect l="T15" t="T16" r="T17" b="T18"/>
              <a:pathLst>
                <a:path w="41" h="103">
                  <a:moveTo>
                    <a:pt x="0" y="5"/>
                  </a:moveTo>
                  <a:lnTo>
                    <a:pt x="0" y="102"/>
                  </a:lnTo>
                  <a:lnTo>
                    <a:pt x="40" y="96"/>
                  </a:lnTo>
                  <a:lnTo>
                    <a:pt x="40" y="0"/>
                  </a:lnTo>
                  <a:lnTo>
                    <a:pt x="0" y="5"/>
                  </a:lnTo>
                </a:path>
              </a:pathLst>
            </a:custGeom>
            <a:solidFill>
              <a:srgbClr val="000000"/>
            </a:solidFill>
            <a:ln w="12700" cap="rnd" cmpd="sng">
              <a:noFill/>
              <a:prstDash val="solid"/>
              <a:round/>
              <a:headEnd type="none" w="med" len="med"/>
              <a:tailEnd type="none" w="med" len="med"/>
            </a:ln>
          </p:spPr>
          <p:txBody>
            <a:bodyPr/>
            <a:lstStyle/>
            <a:p>
              <a:endParaRPr lang="en-GB"/>
            </a:p>
          </p:txBody>
        </p:sp>
        <p:sp>
          <p:nvSpPr>
            <p:cNvPr id="194598" name="Line 63"/>
            <p:cNvSpPr>
              <a:spLocks noChangeShapeType="1"/>
            </p:cNvSpPr>
            <p:nvPr/>
          </p:nvSpPr>
          <p:spPr bwMode="auto">
            <a:xfrm>
              <a:off x="4341" y="2807"/>
              <a:ext cx="0" cy="174"/>
            </a:xfrm>
            <a:prstGeom prst="line">
              <a:avLst/>
            </a:prstGeom>
            <a:noFill/>
            <a:ln w="12700">
              <a:solidFill>
                <a:schemeClr val="tx1"/>
              </a:solidFill>
              <a:round/>
              <a:headEnd/>
              <a:tailEnd/>
            </a:ln>
          </p:spPr>
          <p:txBody>
            <a:bodyPr wrap="none" anchor="ctr"/>
            <a:lstStyle/>
            <a:p>
              <a:endParaRPr lang="en-GB"/>
            </a:p>
          </p:txBody>
        </p:sp>
        <p:sp>
          <p:nvSpPr>
            <p:cNvPr id="194599" name="Line 64"/>
            <p:cNvSpPr>
              <a:spLocks noChangeShapeType="1"/>
            </p:cNvSpPr>
            <p:nvPr/>
          </p:nvSpPr>
          <p:spPr bwMode="auto">
            <a:xfrm>
              <a:off x="4406" y="2811"/>
              <a:ext cx="0" cy="174"/>
            </a:xfrm>
            <a:prstGeom prst="line">
              <a:avLst/>
            </a:prstGeom>
            <a:noFill/>
            <a:ln w="12700">
              <a:solidFill>
                <a:schemeClr val="tx1"/>
              </a:solidFill>
              <a:round/>
              <a:headEnd/>
              <a:tailEnd/>
            </a:ln>
          </p:spPr>
          <p:txBody>
            <a:bodyPr wrap="none" anchor="ctr"/>
            <a:lstStyle/>
            <a:p>
              <a:endParaRPr lang="en-GB"/>
            </a:p>
          </p:txBody>
        </p:sp>
      </p:grpSp>
      <p:grpSp>
        <p:nvGrpSpPr>
          <p:cNvPr id="194584" name="Group 65"/>
          <p:cNvGrpSpPr>
            <a:grpSpLocks/>
          </p:cNvGrpSpPr>
          <p:nvPr/>
        </p:nvGrpSpPr>
        <p:grpSpPr bwMode="auto">
          <a:xfrm>
            <a:off x="1793875" y="2174875"/>
            <a:ext cx="1958975" cy="719138"/>
            <a:chOff x="1130" y="1370"/>
            <a:chExt cx="1234" cy="453"/>
          </a:xfrm>
        </p:grpSpPr>
        <p:sp>
          <p:nvSpPr>
            <p:cNvPr id="194586" name="Line 66"/>
            <p:cNvSpPr>
              <a:spLocks noChangeShapeType="1"/>
            </p:cNvSpPr>
            <p:nvPr/>
          </p:nvSpPr>
          <p:spPr bwMode="auto">
            <a:xfrm flipH="1">
              <a:off x="1130" y="1676"/>
              <a:ext cx="322" cy="0"/>
            </a:xfrm>
            <a:prstGeom prst="line">
              <a:avLst/>
            </a:prstGeom>
            <a:noFill/>
            <a:ln w="25400">
              <a:solidFill>
                <a:schemeClr val="tx1"/>
              </a:solidFill>
              <a:round/>
              <a:headEnd/>
              <a:tailEnd/>
            </a:ln>
          </p:spPr>
          <p:txBody>
            <a:bodyPr wrap="none" anchor="ctr"/>
            <a:lstStyle/>
            <a:p>
              <a:endParaRPr lang="en-GB"/>
            </a:p>
          </p:txBody>
        </p:sp>
        <p:sp>
          <p:nvSpPr>
            <p:cNvPr id="194587" name="Line 67"/>
            <p:cNvSpPr>
              <a:spLocks noChangeShapeType="1"/>
            </p:cNvSpPr>
            <p:nvPr/>
          </p:nvSpPr>
          <p:spPr bwMode="auto">
            <a:xfrm>
              <a:off x="1926" y="1676"/>
              <a:ext cx="438" cy="0"/>
            </a:xfrm>
            <a:prstGeom prst="line">
              <a:avLst/>
            </a:prstGeom>
            <a:noFill/>
            <a:ln w="25400">
              <a:solidFill>
                <a:schemeClr val="tx1"/>
              </a:solidFill>
              <a:round/>
              <a:headEnd/>
              <a:tailEnd/>
            </a:ln>
          </p:spPr>
          <p:txBody>
            <a:bodyPr wrap="none" anchor="ctr"/>
            <a:lstStyle/>
            <a:p>
              <a:endParaRPr lang="en-GB"/>
            </a:p>
          </p:txBody>
        </p:sp>
        <p:sp>
          <p:nvSpPr>
            <p:cNvPr id="194588" name="Rectangle 68"/>
            <p:cNvSpPr>
              <a:spLocks noChangeArrowheads="1"/>
            </p:cNvSpPr>
            <p:nvPr/>
          </p:nvSpPr>
          <p:spPr bwMode="auto">
            <a:xfrm>
              <a:off x="1930" y="1370"/>
              <a:ext cx="230" cy="309"/>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2200" b="0">
                  <a:solidFill>
                    <a:srgbClr val="FAFD00"/>
                  </a:solidFill>
                </a:rPr>
                <a:t>f</a:t>
              </a:r>
              <a:r>
                <a:rPr lang="en-GB" sz="2200" b="0" baseline="-25000">
                  <a:solidFill>
                    <a:srgbClr val="FAFD00"/>
                  </a:solidFill>
                </a:rPr>
                <a:t>o</a:t>
              </a:r>
            </a:p>
          </p:txBody>
        </p:sp>
        <p:sp>
          <p:nvSpPr>
            <p:cNvPr id="194589" name="Rectangle 69"/>
            <p:cNvSpPr>
              <a:spLocks noChangeArrowheads="1"/>
            </p:cNvSpPr>
            <p:nvPr/>
          </p:nvSpPr>
          <p:spPr bwMode="auto">
            <a:xfrm>
              <a:off x="1443" y="1525"/>
              <a:ext cx="482" cy="284"/>
            </a:xfrm>
            <a:prstGeom prst="rect">
              <a:avLst/>
            </a:prstGeom>
            <a:noFill/>
            <a:ln w="15875">
              <a:solidFill>
                <a:schemeClr val="tx1"/>
              </a:solidFill>
              <a:miter lim="800000"/>
              <a:headEnd/>
              <a:tailEnd/>
            </a:ln>
          </p:spPr>
          <p:txBody>
            <a:bodyPr wrap="none" anchor="ctr"/>
            <a:lstStyle/>
            <a:p>
              <a:endParaRPr lang="it-IT"/>
            </a:p>
          </p:txBody>
        </p:sp>
        <p:grpSp>
          <p:nvGrpSpPr>
            <p:cNvPr id="194590" name="Group 70"/>
            <p:cNvGrpSpPr>
              <a:grpSpLocks/>
            </p:cNvGrpSpPr>
            <p:nvPr/>
          </p:nvGrpSpPr>
          <p:grpSpPr bwMode="auto">
            <a:xfrm>
              <a:off x="1443" y="1515"/>
              <a:ext cx="476" cy="308"/>
              <a:chOff x="4181" y="2858"/>
              <a:chExt cx="236" cy="188"/>
            </a:xfrm>
          </p:grpSpPr>
          <p:sp>
            <p:nvSpPr>
              <p:cNvPr id="194591" name="Freeform 71"/>
              <p:cNvSpPr>
                <a:spLocks/>
              </p:cNvSpPr>
              <p:nvPr/>
            </p:nvSpPr>
            <p:spPr bwMode="auto">
              <a:xfrm>
                <a:off x="4181" y="2858"/>
                <a:ext cx="40" cy="188"/>
              </a:xfrm>
              <a:custGeom>
                <a:avLst/>
                <a:gdLst>
                  <a:gd name="T0" fmla="*/ 0 w 365"/>
                  <a:gd name="T1" fmla="*/ 96 h 394"/>
                  <a:gd name="T2" fmla="*/ 10 w 365"/>
                  <a:gd name="T3" fmla="*/ 13 h 394"/>
                  <a:gd name="T4" fmla="*/ 28 w 365"/>
                  <a:gd name="T5" fmla="*/ 174 h 394"/>
                  <a:gd name="T6" fmla="*/ 40 w 365"/>
                  <a:gd name="T7" fmla="*/ 95 h 394"/>
                  <a:gd name="T8" fmla="*/ 0 60000 65536"/>
                  <a:gd name="T9" fmla="*/ 0 60000 65536"/>
                  <a:gd name="T10" fmla="*/ 0 60000 65536"/>
                  <a:gd name="T11" fmla="*/ 0 60000 65536"/>
                  <a:gd name="T12" fmla="*/ 0 w 365"/>
                  <a:gd name="T13" fmla="*/ 0 h 394"/>
                  <a:gd name="T14" fmla="*/ 365 w 365"/>
                  <a:gd name="T15" fmla="*/ 394 h 394"/>
                </a:gdLst>
                <a:ahLst/>
                <a:cxnLst>
                  <a:cxn ang="T8">
                    <a:pos x="T0" y="T1"/>
                  </a:cxn>
                  <a:cxn ang="T9">
                    <a:pos x="T2" y="T3"/>
                  </a:cxn>
                  <a:cxn ang="T10">
                    <a:pos x="T4" y="T5"/>
                  </a:cxn>
                  <a:cxn ang="T11">
                    <a:pos x="T6" y="T7"/>
                  </a:cxn>
                </a:cxnLst>
                <a:rect l="T12" t="T13" r="T14" b="T15"/>
                <a:pathLst>
                  <a:path w="365" h="394">
                    <a:moveTo>
                      <a:pt x="0" y="201"/>
                    </a:moveTo>
                    <a:cubicBezTo>
                      <a:pt x="15" y="172"/>
                      <a:pt x="50" y="0"/>
                      <a:pt x="93" y="27"/>
                    </a:cubicBezTo>
                    <a:cubicBezTo>
                      <a:pt x="136" y="54"/>
                      <a:pt x="213" y="336"/>
                      <a:pt x="258" y="365"/>
                    </a:cubicBezTo>
                    <a:cubicBezTo>
                      <a:pt x="303" y="394"/>
                      <a:pt x="343" y="234"/>
                      <a:pt x="365" y="200"/>
                    </a:cubicBezTo>
                  </a:path>
                </a:pathLst>
              </a:custGeom>
              <a:noFill/>
              <a:ln w="12700">
                <a:solidFill>
                  <a:srgbClr val="FAFD00"/>
                </a:solidFill>
                <a:round/>
                <a:headEnd/>
                <a:tailEnd/>
              </a:ln>
            </p:spPr>
            <p:txBody>
              <a:bodyPr wrap="none" anchor="ctr"/>
              <a:lstStyle/>
              <a:p>
                <a:endParaRPr lang="en-GB"/>
              </a:p>
            </p:txBody>
          </p:sp>
          <p:sp>
            <p:nvSpPr>
              <p:cNvPr id="194592" name="Freeform 72"/>
              <p:cNvSpPr>
                <a:spLocks/>
              </p:cNvSpPr>
              <p:nvPr/>
            </p:nvSpPr>
            <p:spPr bwMode="auto">
              <a:xfrm>
                <a:off x="4221" y="2858"/>
                <a:ext cx="39" cy="188"/>
              </a:xfrm>
              <a:custGeom>
                <a:avLst/>
                <a:gdLst>
                  <a:gd name="T0" fmla="*/ 0 w 365"/>
                  <a:gd name="T1" fmla="*/ 96 h 394"/>
                  <a:gd name="T2" fmla="*/ 10 w 365"/>
                  <a:gd name="T3" fmla="*/ 13 h 394"/>
                  <a:gd name="T4" fmla="*/ 28 w 365"/>
                  <a:gd name="T5" fmla="*/ 174 h 394"/>
                  <a:gd name="T6" fmla="*/ 39 w 365"/>
                  <a:gd name="T7" fmla="*/ 95 h 394"/>
                  <a:gd name="T8" fmla="*/ 0 60000 65536"/>
                  <a:gd name="T9" fmla="*/ 0 60000 65536"/>
                  <a:gd name="T10" fmla="*/ 0 60000 65536"/>
                  <a:gd name="T11" fmla="*/ 0 60000 65536"/>
                  <a:gd name="T12" fmla="*/ 0 w 365"/>
                  <a:gd name="T13" fmla="*/ 0 h 394"/>
                  <a:gd name="T14" fmla="*/ 365 w 365"/>
                  <a:gd name="T15" fmla="*/ 394 h 394"/>
                </a:gdLst>
                <a:ahLst/>
                <a:cxnLst>
                  <a:cxn ang="T8">
                    <a:pos x="T0" y="T1"/>
                  </a:cxn>
                  <a:cxn ang="T9">
                    <a:pos x="T2" y="T3"/>
                  </a:cxn>
                  <a:cxn ang="T10">
                    <a:pos x="T4" y="T5"/>
                  </a:cxn>
                  <a:cxn ang="T11">
                    <a:pos x="T6" y="T7"/>
                  </a:cxn>
                </a:cxnLst>
                <a:rect l="T12" t="T13" r="T14" b="T15"/>
                <a:pathLst>
                  <a:path w="365" h="394">
                    <a:moveTo>
                      <a:pt x="0" y="201"/>
                    </a:moveTo>
                    <a:cubicBezTo>
                      <a:pt x="15" y="172"/>
                      <a:pt x="50" y="0"/>
                      <a:pt x="93" y="27"/>
                    </a:cubicBezTo>
                    <a:cubicBezTo>
                      <a:pt x="136" y="54"/>
                      <a:pt x="213" y="336"/>
                      <a:pt x="258" y="365"/>
                    </a:cubicBezTo>
                    <a:cubicBezTo>
                      <a:pt x="303" y="394"/>
                      <a:pt x="343" y="234"/>
                      <a:pt x="365" y="200"/>
                    </a:cubicBezTo>
                  </a:path>
                </a:pathLst>
              </a:custGeom>
              <a:noFill/>
              <a:ln w="12700">
                <a:solidFill>
                  <a:srgbClr val="FAFD00"/>
                </a:solidFill>
                <a:round/>
                <a:headEnd/>
                <a:tailEnd/>
              </a:ln>
            </p:spPr>
            <p:txBody>
              <a:bodyPr wrap="none" anchor="ctr"/>
              <a:lstStyle/>
              <a:p>
                <a:endParaRPr lang="en-GB"/>
              </a:p>
            </p:txBody>
          </p:sp>
          <p:sp>
            <p:nvSpPr>
              <p:cNvPr id="194593" name="Freeform 73"/>
              <p:cNvSpPr>
                <a:spLocks/>
              </p:cNvSpPr>
              <p:nvPr/>
            </p:nvSpPr>
            <p:spPr bwMode="auto">
              <a:xfrm>
                <a:off x="4260" y="2858"/>
                <a:ext cx="40" cy="188"/>
              </a:xfrm>
              <a:custGeom>
                <a:avLst/>
                <a:gdLst>
                  <a:gd name="T0" fmla="*/ 0 w 365"/>
                  <a:gd name="T1" fmla="*/ 96 h 394"/>
                  <a:gd name="T2" fmla="*/ 10 w 365"/>
                  <a:gd name="T3" fmla="*/ 13 h 394"/>
                  <a:gd name="T4" fmla="*/ 28 w 365"/>
                  <a:gd name="T5" fmla="*/ 174 h 394"/>
                  <a:gd name="T6" fmla="*/ 40 w 365"/>
                  <a:gd name="T7" fmla="*/ 95 h 394"/>
                  <a:gd name="T8" fmla="*/ 0 60000 65536"/>
                  <a:gd name="T9" fmla="*/ 0 60000 65536"/>
                  <a:gd name="T10" fmla="*/ 0 60000 65536"/>
                  <a:gd name="T11" fmla="*/ 0 60000 65536"/>
                  <a:gd name="T12" fmla="*/ 0 w 365"/>
                  <a:gd name="T13" fmla="*/ 0 h 394"/>
                  <a:gd name="T14" fmla="*/ 365 w 365"/>
                  <a:gd name="T15" fmla="*/ 394 h 394"/>
                </a:gdLst>
                <a:ahLst/>
                <a:cxnLst>
                  <a:cxn ang="T8">
                    <a:pos x="T0" y="T1"/>
                  </a:cxn>
                  <a:cxn ang="T9">
                    <a:pos x="T2" y="T3"/>
                  </a:cxn>
                  <a:cxn ang="T10">
                    <a:pos x="T4" y="T5"/>
                  </a:cxn>
                  <a:cxn ang="T11">
                    <a:pos x="T6" y="T7"/>
                  </a:cxn>
                </a:cxnLst>
                <a:rect l="T12" t="T13" r="T14" b="T15"/>
                <a:pathLst>
                  <a:path w="365" h="394">
                    <a:moveTo>
                      <a:pt x="0" y="201"/>
                    </a:moveTo>
                    <a:cubicBezTo>
                      <a:pt x="15" y="172"/>
                      <a:pt x="50" y="0"/>
                      <a:pt x="93" y="27"/>
                    </a:cubicBezTo>
                    <a:cubicBezTo>
                      <a:pt x="136" y="54"/>
                      <a:pt x="213" y="336"/>
                      <a:pt x="258" y="365"/>
                    </a:cubicBezTo>
                    <a:cubicBezTo>
                      <a:pt x="303" y="394"/>
                      <a:pt x="343" y="234"/>
                      <a:pt x="365" y="200"/>
                    </a:cubicBezTo>
                  </a:path>
                </a:pathLst>
              </a:custGeom>
              <a:noFill/>
              <a:ln w="12700">
                <a:solidFill>
                  <a:srgbClr val="FAFD00"/>
                </a:solidFill>
                <a:round/>
                <a:headEnd/>
                <a:tailEnd/>
              </a:ln>
            </p:spPr>
            <p:txBody>
              <a:bodyPr wrap="none" anchor="ctr"/>
              <a:lstStyle/>
              <a:p>
                <a:endParaRPr lang="en-GB"/>
              </a:p>
            </p:txBody>
          </p:sp>
          <p:sp>
            <p:nvSpPr>
              <p:cNvPr id="194594" name="Freeform 74"/>
              <p:cNvSpPr>
                <a:spLocks/>
              </p:cNvSpPr>
              <p:nvPr/>
            </p:nvSpPr>
            <p:spPr bwMode="auto">
              <a:xfrm>
                <a:off x="4298" y="2858"/>
                <a:ext cx="40" cy="188"/>
              </a:xfrm>
              <a:custGeom>
                <a:avLst/>
                <a:gdLst>
                  <a:gd name="T0" fmla="*/ 0 w 365"/>
                  <a:gd name="T1" fmla="*/ 96 h 394"/>
                  <a:gd name="T2" fmla="*/ 10 w 365"/>
                  <a:gd name="T3" fmla="*/ 13 h 394"/>
                  <a:gd name="T4" fmla="*/ 28 w 365"/>
                  <a:gd name="T5" fmla="*/ 174 h 394"/>
                  <a:gd name="T6" fmla="*/ 40 w 365"/>
                  <a:gd name="T7" fmla="*/ 95 h 394"/>
                  <a:gd name="T8" fmla="*/ 0 60000 65536"/>
                  <a:gd name="T9" fmla="*/ 0 60000 65536"/>
                  <a:gd name="T10" fmla="*/ 0 60000 65536"/>
                  <a:gd name="T11" fmla="*/ 0 60000 65536"/>
                  <a:gd name="T12" fmla="*/ 0 w 365"/>
                  <a:gd name="T13" fmla="*/ 0 h 394"/>
                  <a:gd name="T14" fmla="*/ 365 w 365"/>
                  <a:gd name="T15" fmla="*/ 394 h 394"/>
                </a:gdLst>
                <a:ahLst/>
                <a:cxnLst>
                  <a:cxn ang="T8">
                    <a:pos x="T0" y="T1"/>
                  </a:cxn>
                  <a:cxn ang="T9">
                    <a:pos x="T2" y="T3"/>
                  </a:cxn>
                  <a:cxn ang="T10">
                    <a:pos x="T4" y="T5"/>
                  </a:cxn>
                  <a:cxn ang="T11">
                    <a:pos x="T6" y="T7"/>
                  </a:cxn>
                </a:cxnLst>
                <a:rect l="T12" t="T13" r="T14" b="T15"/>
                <a:pathLst>
                  <a:path w="365" h="394">
                    <a:moveTo>
                      <a:pt x="0" y="201"/>
                    </a:moveTo>
                    <a:cubicBezTo>
                      <a:pt x="15" y="172"/>
                      <a:pt x="50" y="0"/>
                      <a:pt x="93" y="27"/>
                    </a:cubicBezTo>
                    <a:cubicBezTo>
                      <a:pt x="136" y="54"/>
                      <a:pt x="213" y="336"/>
                      <a:pt x="258" y="365"/>
                    </a:cubicBezTo>
                    <a:cubicBezTo>
                      <a:pt x="303" y="394"/>
                      <a:pt x="343" y="234"/>
                      <a:pt x="365" y="200"/>
                    </a:cubicBezTo>
                  </a:path>
                </a:pathLst>
              </a:custGeom>
              <a:noFill/>
              <a:ln w="12700">
                <a:solidFill>
                  <a:srgbClr val="FAFD00"/>
                </a:solidFill>
                <a:round/>
                <a:headEnd/>
                <a:tailEnd/>
              </a:ln>
            </p:spPr>
            <p:txBody>
              <a:bodyPr wrap="none" anchor="ctr"/>
              <a:lstStyle/>
              <a:p>
                <a:endParaRPr lang="en-GB"/>
              </a:p>
            </p:txBody>
          </p:sp>
          <p:sp>
            <p:nvSpPr>
              <p:cNvPr id="194595" name="Freeform 75"/>
              <p:cNvSpPr>
                <a:spLocks/>
              </p:cNvSpPr>
              <p:nvPr/>
            </p:nvSpPr>
            <p:spPr bwMode="auto">
              <a:xfrm>
                <a:off x="4339" y="2858"/>
                <a:ext cx="40" cy="188"/>
              </a:xfrm>
              <a:custGeom>
                <a:avLst/>
                <a:gdLst>
                  <a:gd name="T0" fmla="*/ 0 w 365"/>
                  <a:gd name="T1" fmla="*/ 96 h 394"/>
                  <a:gd name="T2" fmla="*/ 10 w 365"/>
                  <a:gd name="T3" fmla="*/ 13 h 394"/>
                  <a:gd name="T4" fmla="*/ 28 w 365"/>
                  <a:gd name="T5" fmla="*/ 174 h 394"/>
                  <a:gd name="T6" fmla="*/ 40 w 365"/>
                  <a:gd name="T7" fmla="*/ 95 h 394"/>
                  <a:gd name="T8" fmla="*/ 0 60000 65536"/>
                  <a:gd name="T9" fmla="*/ 0 60000 65536"/>
                  <a:gd name="T10" fmla="*/ 0 60000 65536"/>
                  <a:gd name="T11" fmla="*/ 0 60000 65536"/>
                  <a:gd name="T12" fmla="*/ 0 w 365"/>
                  <a:gd name="T13" fmla="*/ 0 h 394"/>
                  <a:gd name="T14" fmla="*/ 365 w 365"/>
                  <a:gd name="T15" fmla="*/ 394 h 394"/>
                </a:gdLst>
                <a:ahLst/>
                <a:cxnLst>
                  <a:cxn ang="T8">
                    <a:pos x="T0" y="T1"/>
                  </a:cxn>
                  <a:cxn ang="T9">
                    <a:pos x="T2" y="T3"/>
                  </a:cxn>
                  <a:cxn ang="T10">
                    <a:pos x="T4" y="T5"/>
                  </a:cxn>
                  <a:cxn ang="T11">
                    <a:pos x="T6" y="T7"/>
                  </a:cxn>
                </a:cxnLst>
                <a:rect l="T12" t="T13" r="T14" b="T15"/>
                <a:pathLst>
                  <a:path w="365" h="394">
                    <a:moveTo>
                      <a:pt x="0" y="201"/>
                    </a:moveTo>
                    <a:cubicBezTo>
                      <a:pt x="15" y="172"/>
                      <a:pt x="50" y="0"/>
                      <a:pt x="93" y="27"/>
                    </a:cubicBezTo>
                    <a:cubicBezTo>
                      <a:pt x="136" y="54"/>
                      <a:pt x="213" y="336"/>
                      <a:pt x="258" y="365"/>
                    </a:cubicBezTo>
                    <a:cubicBezTo>
                      <a:pt x="303" y="394"/>
                      <a:pt x="343" y="234"/>
                      <a:pt x="365" y="200"/>
                    </a:cubicBezTo>
                  </a:path>
                </a:pathLst>
              </a:custGeom>
              <a:noFill/>
              <a:ln w="12700">
                <a:solidFill>
                  <a:srgbClr val="FAFD00"/>
                </a:solidFill>
                <a:round/>
                <a:headEnd/>
                <a:tailEnd/>
              </a:ln>
            </p:spPr>
            <p:txBody>
              <a:bodyPr wrap="none" anchor="ctr"/>
              <a:lstStyle/>
              <a:p>
                <a:endParaRPr lang="en-GB"/>
              </a:p>
            </p:txBody>
          </p:sp>
          <p:sp>
            <p:nvSpPr>
              <p:cNvPr id="194596" name="Freeform 76"/>
              <p:cNvSpPr>
                <a:spLocks/>
              </p:cNvSpPr>
              <p:nvPr/>
            </p:nvSpPr>
            <p:spPr bwMode="auto">
              <a:xfrm>
                <a:off x="4377" y="2858"/>
                <a:ext cx="40" cy="188"/>
              </a:xfrm>
              <a:custGeom>
                <a:avLst/>
                <a:gdLst>
                  <a:gd name="T0" fmla="*/ 0 w 365"/>
                  <a:gd name="T1" fmla="*/ 96 h 394"/>
                  <a:gd name="T2" fmla="*/ 10 w 365"/>
                  <a:gd name="T3" fmla="*/ 13 h 394"/>
                  <a:gd name="T4" fmla="*/ 28 w 365"/>
                  <a:gd name="T5" fmla="*/ 174 h 394"/>
                  <a:gd name="T6" fmla="*/ 40 w 365"/>
                  <a:gd name="T7" fmla="*/ 95 h 394"/>
                  <a:gd name="T8" fmla="*/ 0 60000 65536"/>
                  <a:gd name="T9" fmla="*/ 0 60000 65536"/>
                  <a:gd name="T10" fmla="*/ 0 60000 65536"/>
                  <a:gd name="T11" fmla="*/ 0 60000 65536"/>
                  <a:gd name="T12" fmla="*/ 0 w 365"/>
                  <a:gd name="T13" fmla="*/ 0 h 394"/>
                  <a:gd name="T14" fmla="*/ 365 w 365"/>
                  <a:gd name="T15" fmla="*/ 394 h 394"/>
                </a:gdLst>
                <a:ahLst/>
                <a:cxnLst>
                  <a:cxn ang="T8">
                    <a:pos x="T0" y="T1"/>
                  </a:cxn>
                  <a:cxn ang="T9">
                    <a:pos x="T2" y="T3"/>
                  </a:cxn>
                  <a:cxn ang="T10">
                    <a:pos x="T4" y="T5"/>
                  </a:cxn>
                  <a:cxn ang="T11">
                    <a:pos x="T6" y="T7"/>
                  </a:cxn>
                </a:cxnLst>
                <a:rect l="T12" t="T13" r="T14" b="T15"/>
                <a:pathLst>
                  <a:path w="365" h="394">
                    <a:moveTo>
                      <a:pt x="0" y="201"/>
                    </a:moveTo>
                    <a:cubicBezTo>
                      <a:pt x="15" y="172"/>
                      <a:pt x="50" y="0"/>
                      <a:pt x="93" y="27"/>
                    </a:cubicBezTo>
                    <a:cubicBezTo>
                      <a:pt x="136" y="54"/>
                      <a:pt x="213" y="336"/>
                      <a:pt x="258" y="365"/>
                    </a:cubicBezTo>
                    <a:cubicBezTo>
                      <a:pt x="303" y="394"/>
                      <a:pt x="343" y="234"/>
                      <a:pt x="365" y="200"/>
                    </a:cubicBezTo>
                  </a:path>
                </a:pathLst>
              </a:custGeom>
              <a:noFill/>
              <a:ln w="12700">
                <a:solidFill>
                  <a:srgbClr val="FAFD00"/>
                </a:solidFill>
                <a:round/>
                <a:headEnd/>
                <a:tailEnd/>
              </a:ln>
            </p:spPr>
            <p:txBody>
              <a:bodyPr wrap="none" anchor="ctr"/>
              <a:lstStyle/>
              <a:p>
                <a:endParaRPr lang="en-GB"/>
              </a:p>
            </p:txBody>
          </p:sp>
        </p:grpSp>
      </p:grpSp>
      <p:sp>
        <p:nvSpPr>
          <p:cNvPr id="2123853" name="Line 77"/>
          <p:cNvSpPr>
            <a:spLocks noChangeShapeType="1"/>
          </p:cNvSpPr>
          <p:nvPr/>
        </p:nvSpPr>
        <p:spPr bwMode="auto">
          <a:xfrm>
            <a:off x="4711700" y="2671763"/>
            <a:ext cx="1484313" cy="0"/>
          </a:xfrm>
          <a:prstGeom prst="line">
            <a:avLst/>
          </a:prstGeom>
          <a:noFill/>
          <a:ln w="19050">
            <a:solidFill>
              <a:srgbClr val="FFFF00"/>
            </a:solidFill>
            <a:prstDash val="sysDot"/>
            <a:round/>
            <a:headEnd/>
            <a:tailEnd type="stealth" w="med" len="med"/>
          </a:ln>
        </p:spPr>
        <p:txBody>
          <a:bodyPr wrap="none" anchor="ctr"/>
          <a:lstStyle/>
          <a:p>
            <a:endParaRPr lang="en-GB"/>
          </a:p>
        </p:txBody>
      </p:sp>
      <p:pic>
        <p:nvPicPr>
          <p:cNvPr id="4" name="Immagine 3"/>
          <p:cNvPicPr>
            <a:picLocks noChangeAspect="1"/>
          </p:cNvPicPr>
          <p:nvPr/>
        </p:nvPicPr>
        <p:blipFill>
          <a:blip r:embed="rId3"/>
          <a:stretch>
            <a:fillRect/>
          </a:stretch>
        </p:blipFill>
        <p:spPr>
          <a:xfrm>
            <a:off x="6762189" y="774005"/>
            <a:ext cx="2157969" cy="2046659"/>
          </a:xfrm>
          <a:prstGeom prst="rect">
            <a:avLst/>
          </a:prstGeom>
        </p:spPr>
      </p:pic>
      <p:sp>
        <p:nvSpPr>
          <p:cNvPr id="79"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80"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81"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82"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83" name="CasellaDiTesto 82"/>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spTree>
    <p:extLst>
      <p:ext uri="{BB962C8B-B14F-4D97-AF65-F5344CB8AC3E}">
        <p14:creationId xmlns:p14="http://schemas.microsoft.com/office/powerpoint/2010/main" val="3914517183"/>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23853"/>
                                        </p:tgtEl>
                                        <p:attrNameLst>
                                          <p:attrName>style.visibility</p:attrName>
                                        </p:attrNameLst>
                                      </p:cBhvr>
                                      <p:to>
                                        <p:strVal val="visible"/>
                                      </p:to>
                                    </p:set>
                                    <p:animEffect transition="in" filter="wipe(left)">
                                      <p:cBhvr>
                                        <p:cTn id="7" dur="500"/>
                                        <p:tgtEl>
                                          <p:spTgt spid="212385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123830"/>
                                        </p:tgtEl>
                                        <p:attrNameLst>
                                          <p:attrName>style.visibility</p:attrName>
                                        </p:attrNameLst>
                                      </p:cBhvr>
                                      <p:to>
                                        <p:strVal val="visible"/>
                                      </p:to>
                                    </p:set>
                                    <p:animEffect transition="in" filter="wipe(up)">
                                      <p:cBhvr>
                                        <p:cTn id="11" dur="500"/>
                                        <p:tgtEl>
                                          <p:spTgt spid="2123830"/>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childTnLst>
                          </p:cTn>
                        </p:par>
                        <p:par>
                          <p:cTn id="16" fill="hold">
                            <p:stCondLst>
                              <p:cond delay="1500"/>
                            </p:stCondLst>
                            <p:childTnLst>
                              <p:par>
                                <p:cTn id="17" presetID="1" presetClass="entr" presetSubtype="0" fill="hold" nodeType="afterEffect">
                                  <p:stCondLst>
                                    <p:cond delay="0"/>
                                  </p:stCondLst>
                                  <p:childTnLst>
                                    <p:set>
                                      <p:cBhvr>
                                        <p:cTn id="18" dur="1" fill="hold">
                                          <p:stCondLst>
                                            <p:cond delay="499"/>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childTnLst>
                          </p:cTn>
                        </p:par>
                        <p:par>
                          <p:cTn id="24" fill="hold">
                            <p:stCondLst>
                              <p:cond delay="500"/>
                            </p:stCondLst>
                            <p:childTnLst>
                              <p:par>
                                <p:cTn id="25" presetID="22" presetClass="entr" presetSubtype="1" fill="hold" grpId="0" nodeType="afterEffect">
                                  <p:stCondLst>
                                    <p:cond delay="0"/>
                                  </p:stCondLst>
                                  <p:childTnLst>
                                    <p:set>
                                      <p:cBhvr>
                                        <p:cTn id="26" dur="1" fill="hold">
                                          <p:stCondLst>
                                            <p:cond delay="0"/>
                                          </p:stCondLst>
                                        </p:cTn>
                                        <p:tgtEl>
                                          <p:spTgt spid="2123781"/>
                                        </p:tgtEl>
                                        <p:attrNameLst>
                                          <p:attrName>style.visibility</p:attrName>
                                        </p:attrNameLst>
                                      </p:cBhvr>
                                      <p:to>
                                        <p:strVal val="visible"/>
                                      </p:to>
                                    </p:set>
                                    <p:animEffect transition="in" filter="wipe(up)">
                                      <p:cBhvr>
                                        <p:cTn id="27" dur="500"/>
                                        <p:tgtEl>
                                          <p:spTgt spid="2123781"/>
                                        </p:tgtEl>
                                      </p:cBhvr>
                                    </p:animEffect>
                                  </p:childTnLst>
                                </p:cTn>
                              </p:par>
                            </p:childTnLst>
                          </p:cTn>
                        </p:par>
                        <p:par>
                          <p:cTn id="28" fill="hold">
                            <p:stCondLst>
                              <p:cond delay="1000"/>
                            </p:stCondLst>
                            <p:childTnLst>
                              <p:par>
                                <p:cTn id="29" presetID="9" presetClass="entr" presetSubtype="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dissolv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childTnLst>
                          </p:cTn>
                        </p:par>
                        <p:par>
                          <p:cTn id="37" fill="hold">
                            <p:stCondLst>
                              <p:cond delay="500"/>
                            </p:stCondLst>
                            <p:childTnLst>
                              <p:par>
                                <p:cTn id="38" presetID="22" presetClass="entr" presetSubtype="1" fill="hold" grpId="0" nodeType="afterEffect">
                                  <p:stCondLst>
                                    <p:cond delay="0"/>
                                  </p:stCondLst>
                                  <p:childTnLst>
                                    <p:set>
                                      <p:cBhvr>
                                        <p:cTn id="39" dur="1" fill="hold">
                                          <p:stCondLst>
                                            <p:cond delay="0"/>
                                          </p:stCondLst>
                                        </p:cTn>
                                        <p:tgtEl>
                                          <p:spTgt spid="2123826"/>
                                        </p:tgtEl>
                                        <p:attrNameLst>
                                          <p:attrName>style.visibility</p:attrName>
                                        </p:attrNameLst>
                                      </p:cBhvr>
                                      <p:to>
                                        <p:strVal val="visible"/>
                                      </p:to>
                                    </p:set>
                                    <p:animEffect transition="in" filter="wipe(up)">
                                      <p:cBhvr>
                                        <p:cTn id="40" dur="500"/>
                                        <p:tgtEl>
                                          <p:spTgt spid="2123826"/>
                                        </p:tgtEl>
                                      </p:cBhvr>
                                    </p:animEffect>
                                  </p:childTnLst>
                                </p:cTn>
                              </p:par>
                            </p:childTnLst>
                          </p:cTn>
                        </p:par>
                        <p:par>
                          <p:cTn id="41" fill="hold">
                            <p:stCondLst>
                              <p:cond delay="1000"/>
                            </p:stCondLst>
                            <p:childTnLst>
                              <p:par>
                                <p:cTn id="42" presetID="9" presetClass="entr" presetSubtype="0" fill="hold" nodeType="after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dissolve">
                                      <p:cBhvr>
                                        <p:cTn id="4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3781" grpId="0" animBg="1"/>
      <p:bldP spid="2123826" grpId="0" animBg="1"/>
      <p:bldP spid="2123830" grpId="0" animBg="1"/>
      <p:bldP spid="212385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noFill/>
        </p:spPr>
        <p:txBody>
          <a:bodyPr lIns="90488" tIns="44450" rIns="90488" bIns="44450" anchor="b"/>
          <a:lstStyle/>
          <a:p>
            <a:r>
              <a:rPr lang="en-GB" dirty="0" smtClean="0"/>
              <a:t/>
            </a:r>
            <a:br>
              <a:rPr lang="en-GB" dirty="0" smtClean="0"/>
            </a:br>
            <a:r>
              <a:rPr lang="en-GB" dirty="0" smtClean="0"/>
              <a:t>Slice orientation</a:t>
            </a:r>
          </a:p>
        </p:txBody>
      </p:sp>
      <p:sp>
        <p:nvSpPr>
          <p:cNvPr id="195587" name="Rectangle 3"/>
          <p:cNvSpPr>
            <a:spLocks noChangeArrowheads="1"/>
          </p:cNvSpPr>
          <p:nvPr/>
        </p:nvSpPr>
        <p:spPr bwMode="auto">
          <a:xfrm>
            <a:off x="534988" y="2260600"/>
            <a:ext cx="1095375" cy="749300"/>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800" b="0"/>
              <a:t>No</a:t>
            </a:r>
          </a:p>
          <a:p>
            <a:pPr marL="279400" indent="-279400" defTabSz="766763">
              <a:lnSpc>
                <a:spcPct val="120000"/>
              </a:lnSpc>
              <a:buClr>
                <a:schemeClr val="accent1"/>
              </a:buClr>
              <a:tabLst>
                <a:tab pos="2381250" algn="l"/>
              </a:tabLst>
            </a:pPr>
            <a:r>
              <a:rPr lang="en-GB" sz="1800" b="0"/>
              <a:t>RF pulse</a:t>
            </a:r>
          </a:p>
        </p:txBody>
      </p:sp>
      <p:sp>
        <p:nvSpPr>
          <p:cNvPr id="195588" name="Line 4"/>
          <p:cNvSpPr>
            <a:spLocks noChangeShapeType="1"/>
          </p:cNvSpPr>
          <p:nvPr/>
        </p:nvSpPr>
        <p:spPr bwMode="auto">
          <a:xfrm>
            <a:off x="1816100" y="2679700"/>
            <a:ext cx="1943100" cy="0"/>
          </a:xfrm>
          <a:prstGeom prst="line">
            <a:avLst/>
          </a:prstGeom>
          <a:noFill/>
          <a:ln w="25400">
            <a:solidFill>
              <a:schemeClr val="tx1"/>
            </a:solidFill>
            <a:round/>
            <a:headEnd/>
            <a:tailEnd/>
          </a:ln>
        </p:spPr>
        <p:txBody>
          <a:bodyPr wrap="none" anchor="ctr"/>
          <a:lstStyle/>
          <a:p>
            <a:endParaRPr lang="en-GB"/>
          </a:p>
        </p:txBody>
      </p:sp>
      <p:sp>
        <p:nvSpPr>
          <p:cNvPr id="195589" name="Freeform 5"/>
          <p:cNvSpPr>
            <a:spLocks/>
          </p:cNvSpPr>
          <p:nvPr/>
        </p:nvSpPr>
        <p:spPr bwMode="auto">
          <a:xfrm>
            <a:off x="1865313" y="3773488"/>
            <a:ext cx="1876425" cy="1587"/>
          </a:xfrm>
          <a:custGeom>
            <a:avLst/>
            <a:gdLst>
              <a:gd name="T0" fmla="*/ 0 w 1182"/>
              <a:gd name="T1" fmla="*/ 0 h 1"/>
              <a:gd name="T2" fmla="*/ 1876425 w 1182"/>
              <a:gd name="T3" fmla="*/ 0 h 1"/>
              <a:gd name="T4" fmla="*/ 0 60000 65536"/>
              <a:gd name="T5" fmla="*/ 0 60000 65536"/>
              <a:gd name="T6" fmla="*/ 0 w 1182"/>
              <a:gd name="T7" fmla="*/ 0 h 1"/>
              <a:gd name="T8" fmla="*/ 1182 w 1182"/>
              <a:gd name="T9" fmla="*/ 1 h 1"/>
            </a:gdLst>
            <a:ahLst/>
            <a:cxnLst>
              <a:cxn ang="T4">
                <a:pos x="T0" y="T1"/>
              </a:cxn>
              <a:cxn ang="T5">
                <a:pos x="T2" y="T3"/>
              </a:cxn>
            </a:cxnLst>
            <a:rect l="T6" t="T7" r="T8" b="T9"/>
            <a:pathLst>
              <a:path w="1182" h="1">
                <a:moveTo>
                  <a:pt x="0" y="0"/>
                </a:moveTo>
                <a:lnTo>
                  <a:pt x="1182" y="0"/>
                </a:lnTo>
              </a:path>
            </a:pathLst>
          </a:custGeom>
          <a:noFill/>
          <a:ln w="22225">
            <a:solidFill>
              <a:srgbClr val="00FF00"/>
            </a:solidFill>
            <a:round/>
            <a:headEnd type="none" w="med" len="med"/>
            <a:tailEnd type="none" w="med" len="med"/>
          </a:ln>
        </p:spPr>
        <p:txBody>
          <a:bodyPr wrap="none" anchor="ctr"/>
          <a:lstStyle/>
          <a:p>
            <a:endParaRPr lang="en-GB"/>
          </a:p>
        </p:txBody>
      </p:sp>
      <p:sp>
        <p:nvSpPr>
          <p:cNvPr id="195590" name="Rectangle 6"/>
          <p:cNvSpPr>
            <a:spLocks noChangeArrowheads="1"/>
          </p:cNvSpPr>
          <p:nvPr/>
        </p:nvSpPr>
        <p:spPr bwMode="auto">
          <a:xfrm>
            <a:off x="611188" y="3186113"/>
            <a:ext cx="1438275" cy="749300"/>
          </a:xfrm>
          <a:prstGeom prst="rect">
            <a:avLst/>
          </a:prstGeom>
          <a:noFill/>
          <a:ln w="12700">
            <a:noFill/>
            <a:miter lim="800000"/>
            <a:headEnd/>
            <a:tailEnd/>
          </a:ln>
        </p:spPr>
        <p:txBody>
          <a:bodyPr lIns="90488" tIns="44450" rIns="90488" bIns="44450">
            <a:spAutoFit/>
          </a:bodyPr>
          <a:lstStyle/>
          <a:p>
            <a:pPr marL="279400" indent="-279400" defTabSz="766763">
              <a:lnSpc>
                <a:spcPct val="120000"/>
              </a:lnSpc>
              <a:buClr>
                <a:schemeClr val="accent1"/>
              </a:buClr>
              <a:tabLst>
                <a:tab pos="2381250" algn="l"/>
              </a:tabLst>
            </a:pPr>
            <a:r>
              <a:rPr lang="en-GB" sz="1800" b="0"/>
              <a:t>no selection</a:t>
            </a:r>
          </a:p>
          <a:p>
            <a:pPr marL="279400" indent="-279400" defTabSz="766763">
              <a:lnSpc>
                <a:spcPct val="120000"/>
              </a:lnSpc>
              <a:buClr>
                <a:schemeClr val="accent1"/>
              </a:buClr>
              <a:tabLst>
                <a:tab pos="2381250" algn="l"/>
              </a:tabLst>
            </a:pPr>
            <a:r>
              <a:rPr lang="en-GB" sz="1800" b="0"/>
              <a:t>gradient</a:t>
            </a:r>
            <a:endParaRPr lang="en-GB" sz="1600" b="0"/>
          </a:p>
        </p:txBody>
      </p:sp>
      <p:sp>
        <p:nvSpPr>
          <p:cNvPr id="195591" name="Line 7"/>
          <p:cNvSpPr>
            <a:spLocks noChangeShapeType="1"/>
          </p:cNvSpPr>
          <p:nvPr/>
        </p:nvSpPr>
        <p:spPr bwMode="auto">
          <a:xfrm>
            <a:off x="4724400" y="3733800"/>
            <a:ext cx="3429000" cy="0"/>
          </a:xfrm>
          <a:prstGeom prst="line">
            <a:avLst/>
          </a:prstGeom>
          <a:noFill/>
          <a:ln w="28575">
            <a:solidFill>
              <a:schemeClr val="tx1"/>
            </a:solidFill>
            <a:round/>
            <a:headEnd/>
            <a:tailEnd type="arrow" w="med" len="med"/>
          </a:ln>
        </p:spPr>
        <p:txBody>
          <a:bodyPr wrap="none" anchor="ctr"/>
          <a:lstStyle/>
          <a:p>
            <a:endParaRPr lang="en-GB"/>
          </a:p>
        </p:txBody>
      </p:sp>
      <p:sp>
        <p:nvSpPr>
          <p:cNvPr id="195592" name="Line 8"/>
          <p:cNvSpPr>
            <a:spLocks noChangeShapeType="1"/>
          </p:cNvSpPr>
          <p:nvPr/>
        </p:nvSpPr>
        <p:spPr bwMode="auto">
          <a:xfrm flipV="1">
            <a:off x="4724400" y="1828800"/>
            <a:ext cx="0" cy="1905000"/>
          </a:xfrm>
          <a:prstGeom prst="line">
            <a:avLst/>
          </a:prstGeom>
          <a:noFill/>
          <a:ln w="28575">
            <a:solidFill>
              <a:schemeClr val="tx1"/>
            </a:solidFill>
            <a:round/>
            <a:headEnd/>
            <a:tailEnd type="arrow" w="med" len="med"/>
          </a:ln>
        </p:spPr>
        <p:txBody>
          <a:bodyPr wrap="none" anchor="ctr"/>
          <a:lstStyle/>
          <a:p>
            <a:endParaRPr lang="en-GB"/>
          </a:p>
        </p:txBody>
      </p:sp>
      <p:sp>
        <p:nvSpPr>
          <p:cNvPr id="195593" name="Rectangle 9"/>
          <p:cNvSpPr>
            <a:spLocks noChangeArrowheads="1"/>
          </p:cNvSpPr>
          <p:nvPr/>
        </p:nvSpPr>
        <p:spPr bwMode="auto">
          <a:xfrm>
            <a:off x="7162800" y="3733800"/>
            <a:ext cx="792163" cy="344488"/>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tabLst>
                <a:tab pos="2381250" algn="l"/>
              </a:tabLst>
            </a:pPr>
            <a:r>
              <a:rPr lang="en-US" sz="1400" b="0"/>
              <a:t>position</a:t>
            </a:r>
          </a:p>
        </p:txBody>
      </p:sp>
      <p:sp>
        <p:nvSpPr>
          <p:cNvPr id="195594" name="Rectangle 10"/>
          <p:cNvSpPr>
            <a:spLocks noChangeArrowheads="1"/>
          </p:cNvSpPr>
          <p:nvPr/>
        </p:nvSpPr>
        <p:spPr bwMode="auto">
          <a:xfrm>
            <a:off x="4362450" y="1427163"/>
            <a:ext cx="657225" cy="419100"/>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800" b="0"/>
              <a:t>f ~ B</a:t>
            </a:r>
          </a:p>
        </p:txBody>
      </p:sp>
      <p:sp>
        <p:nvSpPr>
          <p:cNvPr id="195595" name="Line 11"/>
          <p:cNvSpPr>
            <a:spLocks noChangeShapeType="1"/>
          </p:cNvSpPr>
          <p:nvPr/>
        </p:nvSpPr>
        <p:spPr bwMode="auto">
          <a:xfrm>
            <a:off x="4762500" y="2705100"/>
            <a:ext cx="3276600" cy="0"/>
          </a:xfrm>
          <a:prstGeom prst="line">
            <a:avLst/>
          </a:prstGeom>
          <a:noFill/>
          <a:ln w="25400">
            <a:solidFill>
              <a:srgbClr val="00FF00"/>
            </a:solidFill>
            <a:round/>
            <a:headEnd/>
            <a:tailEnd/>
          </a:ln>
        </p:spPr>
        <p:txBody>
          <a:bodyPr wrap="none" anchor="ctr"/>
          <a:lstStyle/>
          <a:p>
            <a:endParaRPr lang="en-GB"/>
          </a:p>
        </p:txBody>
      </p:sp>
      <p:sp>
        <p:nvSpPr>
          <p:cNvPr id="195596" name="AutoShape 12"/>
          <p:cNvSpPr>
            <a:spLocks noChangeArrowheads="1"/>
          </p:cNvSpPr>
          <p:nvPr/>
        </p:nvSpPr>
        <p:spPr bwMode="auto">
          <a:xfrm rot="-673486">
            <a:off x="5961063" y="4708525"/>
            <a:ext cx="922337" cy="258763"/>
          </a:xfrm>
          <a:prstGeom prst="leftArrow">
            <a:avLst>
              <a:gd name="adj1" fmla="val 49694"/>
              <a:gd name="adj2" fmla="val 89176"/>
            </a:avLst>
          </a:prstGeom>
          <a:solidFill>
            <a:srgbClr val="00FF00"/>
          </a:solidFill>
          <a:ln w="12700">
            <a:noFill/>
            <a:miter lim="800000"/>
            <a:headEnd/>
            <a:tailEnd/>
          </a:ln>
        </p:spPr>
        <p:txBody>
          <a:bodyPr wrap="none" anchor="ctr"/>
          <a:lstStyle/>
          <a:p>
            <a:endParaRPr lang="it-IT"/>
          </a:p>
        </p:txBody>
      </p:sp>
      <p:sp>
        <p:nvSpPr>
          <p:cNvPr id="195597" name="AutoShape 13"/>
          <p:cNvSpPr>
            <a:spLocks noChangeArrowheads="1"/>
          </p:cNvSpPr>
          <p:nvPr/>
        </p:nvSpPr>
        <p:spPr bwMode="auto">
          <a:xfrm rot="-673486">
            <a:off x="7026275" y="4462463"/>
            <a:ext cx="922338" cy="258762"/>
          </a:xfrm>
          <a:prstGeom prst="leftArrow">
            <a:avLst>
              <a:gd name="adj1" fmla="val 49694"/>
              <a:gd name="adj2" fmla="val 89177"/>
            </a:avLst>
          </a:prstGeom>
          <a:solidFill>
            <a:srgbClr val="00FF00"/>
          </a:solidFill>
          <a:ln w="12700">
            <a:noFill/>
            <a:miter lim="800000"/>
            <a:headEnd/>
            <a:tailEnd/>
          </a:ln>
        </p:spPr>
        <p:txBody>
          <a:bodyPr wrap="none" anchor="ctr"/>
          <a:lstStyle/>
          <a:p>
            <a:endParaRPr lang="it-IT"/>
          </a:p>
        </p:txBody>
      </p:sp>
      <p:sp>
        <p:nvSpPr>
          <p:cNvPr id="195598" name="AutoShape 14"/>
          <p:cNvSpPr>
            <a:spLocks noChangeArrowheads="1"/>
          </p:cNvSpPr>
          <p:nvPr/>
        </p:nvSpPr>
        <p:spPr bwMode="auto">
          <a:xfrm rot="-673486">
            <a:off x="4841875" y="4894263"/>
            <a:ext cx="922338" cy="258762"/>
          </a:xfrm>
          <a:prstGeom prst="leftArrow">
            <a:avLst>
              <a:gd name="adj1" fmla="val 49694"/>
              <a:gd name="adj2" fmla="val 89177"/>
            </a:avLst>
          </a:prstGeom>
          <a:solidFill>
            <a:srgbClr val="00FF00"/>
          </a:solidFill>
          <a:ln w="12700">
            <a:noFill/>
            <a:miter lim="800000"/>
            <a:headEnd/>
            <a:tailEnd/>
          </a:ln>
        </p:spPr>
        <p:txBody>
          <a:bodyPr wrap="none" anchor="ctr"/>
          <a:lstStyle/>
          <a:p>
            <a:endParaRPr lang="it-IT"/>
          </a:p>
        </p:txBody>
      </p:sp>
      <p:grpSp>
        <p:nvGrpSpPr>
          <p:cNvPr id="195599" name="Group 15"/>
          <p:cNvGrpSpPr>
            <a:grpSpLocks/>
          </p:cNvGrpSpPr>
          <p:nvPr/>
        </p:nvGrpSpPr>
        <p:grpSpPr bwMode="auto">
          <a:xfrm>
            <a:off x="4953000" y="3971925"/>
            <a:ext cx="2259013" cy="1927225"/>
            <a:chOff x="3612" y="2403"/>
            <a:chExt cx="971" cy="903"/>
          </a:xfrm>
        </p:grpSpPr>
        <p:sp>
          <p:nvSpPr>
            <p:cNvPr id="195600" name="Freeform 16"/>
            <p:cNvSpPr>
              <a:spLocks/>
            </p:cNvSpPr>
            <p:nvPr/>
          </p:nvSpPr>
          <p:spPr bwMode="auto">
            <a:xfrm>
              <a:off x="3612" y="2403"/>
              <a:ext cx="971" cy="903"/>
            </a:xfrm>
            <a:custGeom>
              <a:avLst/>
              <a:gdLst>
                <a:gd name="T0" fmla="*/ 111 w 971"/>
                <a:gd name="T1" fmla="*/ 903 h 903"/>
                <a:gd name="T2" fmla="*/ 225 w 971"/>
                <a:gd name="T3" fmla="*/ 813 h 903"/>
                <a:gd name="T4" fmla="*/ 438 w 971"/>
                <a:gd name="T5" fmla="*/ 864 h 903"/>
                <a:gd name="T6" fmla="*/ 663 w 971"/>
                <a:gd name="T7" fmla="*/ 885 h 903"/>
                <a:gd name="T8" fmla="*/ 777 w 971"/>
                <a:gd name="T9" fmla="*/ 855 h 903"/>
                <a:gd name="T10" fmla="*/ 903 w 971"/>
                <a:gd name="T11" fmla="*/ 702 h 903"/>
                <a:gd name="T12" fmla="*/ 963 w 971"/>
                <a:gd name="T13" fmla="*/ 549 h 903"/>
                <a:gd name="T14" fmla="*/ 951 w 971"/>
                <a:gd name="T15" fmla="*/ 390 h 903"/>
                <a:gd name="T16" fmla="*/ 900 w 971"/>
                <a:gd name="T17" fmla="*/ 267 h 903"/>
                <a:gd name="T18" fmla="*/ 849 w 971"/>
                <a:gd name="T19" fmla="*/ 186 h 903"/>
                <a:gd name="T20" fmla="*/ 747 w 971"/>
                <a:gd name="T21" fmla="*/ 87 h 903"/>
                <a:gd name="T22" fmla="*/ 663 w 971"/>
                <a:gd name="T23" fmla="*/ 54 h 903"/>
                <a:gd name="T24" fmla="*/ 624 w 971"/>
                <a:gd name="T25" fmla="*/ 54 h 903"/>
                <a:gd name="T26" fmla="*/ 561 w 971"/>
                <a:gd name="T27" fmla="*/ 72 h 903"/>
                <a:gd name="T28" fmla="*/ 516 w 971"/>
                <a:gd name="T29" fmla="*/ 78 h 903"/>
                <a:gd name="T30" fmla="*/ 462 w 971"/>
                <a:gd name="T31" fmla="*/ 57 h 903"/>
                <a:gd name="T32" fmla="*/ 423 w 971"/>
                <a:gd name="T33" fmla="*/ 18 h 903"/>
                <a:gd name="T34" fmla="*/ 399 w 971"/>
                <a:gd name="T35" fmla="*/ 9 h 903"/>
                <a:gd name="T36" fmla="*/ 351 w 971"/>
                <a:gd name="T37" fmla="*/ 75 h 903"/>
                <a:gd name="T38" fmla="*/ 327 w 971"/>
                <a:gd name="T39" fmla="*/ 96 h 903"/>
                <a:gd name="T40" fmla="*/ 282 w 971"/>
                <a:gd name="T41" fmla="*/ 102 h 903"/>
                <a:gd name="T42" fmla="*/ 198 w 971"/>
                <a:gd name="T43" fmla="*/ 117 h 903"/>
                <a:gd name="T44" fmla="*/ 162 w 971"/>
                <a:gd name="T45" fmla="*/ 138 h 903"/>
                <a:gd name="T46" fmla="*/ 120 w 971"/>
                <a:gd name="T47" fmla="*/ 141 h 903"/>
                <a:gd name="T48" fmla="*/ 78 w 971"/>
                <a:gd name="T49" fmla="*/ 177 h 903"/>
                <a:gd name="T50" fmla="*/ 30 w 971"/>
                <a:gd name="T51" fmla="*/ 252 h 903"/>
                <a:gd name="T52" fmla="*/ 0 w 971"/>
                <a:gd name="T53" fmla="*/ 285 h 90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971"/>
                <a:gd name="T82" fmla="*/ 0 h 903"/>
                <a:gd name="T83" fmla="*/ 971 w 971"/>
                <a:gd name="T84" fmla="*/ 903 h 90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971" h="903">
                  <a:moveTo>
                    <a:pt x="111" y="903"/>
                  </a:moveTo>
                  <a:cubicBezTo>
                    <a:pt x="141" y="861"/>
                    <a:pt x="171" y="819"/>
                    <a:pt x="225" y="813"/>
                  </a:cubicBezTo>
                  <a:cubicBezTo>
                    <a:pt x="279" y="807"/>
                    <a:pt x="365" y="852"/>
                    <a:pt x="438" y="864"/>
                  </a:cubicBezTo>
                  <a:cubicBezTo>
                    <a:pt x="511" y="876"/>
                    <a:pt x="607" y="886"/>
                    <a:pt x="663" y="885"/>
                  </a:cubicBezTo>
                  <a:cubicBezTo>
                    <a:pt x="719" y="884"/>
                    <a:pt x="737" y="886"/>
                    <a:pt x="777" y="855"/>
                  </a:cubicBezTo>
                  <a:cubicBezTo>
                    <a:pt x="817" y="824"/>
                    <a:pt x="872" y="753"/>
                    <a:pt x="903" y="702"/>
                  </a:cubicBezTo>
                  <a:cubicBezTo>
                    <a:pt x="934" y="651"/>
                    <a:pt x="955" y="601"/>
                    <a:pt x="963" y="549"/>
                  </a:cubicBezTo>
                  <a:cubicBezTo>
                    <a:pt x="971" y="497"/>
                    <a:pt x="961" y="437"/>
                    <a:pt x="951" y="390"/>
                  </a:cubicBezTo>
                  <a:cubicBezTo>
                    <a:pt x="941" y="343"/>
                    <a:pt x="917" y="301"/>
                    <a:pt x="900" y="267"/>
                  </a:cubicBezTo>
                  <a:cubicBezTo>
                    <a:pt x="883" y="233"/>
                    <a:pt x="874" y="216"/>
                    <a:pt x="849" y="186"/>
                  </a:cubicBezTo>
                  <a:cubicBezTo>
                    <a:pt x="824" y="156"/>
                    <a:pt x="778" y="109"/>
                    <a:pt x="747" y="87"/>
                  </a:cubicBezTo>
                  <a:cubicBezTo>
                    <a:pt x="716" y="65"/>
                    <a:pt x="683" y="59"/>
                    <a:pt x="663" y="54"/>
                  </a:cubicBezTo>
                  <a:cubicBezTo>
                    <a:pt x="643" y="49"/>
                    <a:pt x="641" y="51"/>
                    <a:pt x="624" y="54"/>
                  </a:cubicBezTo>
                  <a:cubicBezTo>
                    <a:pt x="607" y="57"/>
                    <a:pt x="579" y="68"/>
                    <a:pt x="561" y="72"/>
                  </a:cubicBezTo>
                  <a:cubicBezTo>
                    <a:pt x="543" y="76"/>
                    <a:pt x="532" y="80"/>
                    <a:pt x="516" y="78"/>
                  </a:cubicBezTo>
                  <a:cubicBezTo>
                    <a:pt x="500" y="76"/>
                    <a:pt x="477" y="67"/>
                    <a:pt x="462" y="57"/>
                  </a:cubicBezTo>
                  <a:cubicBezTo>
                    <a:pt x="447" y="47"/>
                    <a:pt x="434" y="26"/>
                    <a:pt x="423" y="18"/>
                  </a:cubicBezTo>
                  <a:cubicBezTo>
                    <a:pt x="412" y="10"/>
                    <a:pt x="411" y="0"/>
                    <a:pt x="399" y="9"/>
                  </a:cubicBezTo>
                  <a:cubicBezTo>
                    <a:pt x="387" y="18"/>
                    <a:pt x="363" y="61"/>
                    <a:pt x="351" y="75"/>
                  </a:cubicBezTo>
                  <a:cubicBezTo>
                    <a:pt x="339" y="89"/>
                    <a:pt x="338" y="92"/>
                    <a:pt x="327" y="96"/>
                  </a:cubicBezTo>
                  <a:cubicBezTo>
                    <a:pt x="316" y="100"/>
                    <a:pt x="303" y="99"/>
                    <a:pt x="282" y="102"/>
                  </a:cubicBezTo>
                  <a:cubicBezTo>
                    <a:pt x="261" y="105"/>
                    <a:pt x="218" y="111"/>
                    <a:pt x="198" y="117"/>
                  </a:cubicBezTo>
                  <a:cubicBezTo>
                    <a:pt x="178" y="123"/>
                    <a:pt x="175" y="134"/>
                    <a:pt x="162" y="138"/>
                  </a:cubicBezTo>
                  <a:cubicBezTo>
                    <a:pt x="149" y="142"/>
                    <a:pt x="134" y="135"/>
                    <a:pt x="120" y="141"/>
                  </a:cubicBezTo>
                  <a:cubicBezTo>
                    <a:pt x="106" y="147"/>
                    <a:pt x="93" y="159"/>
                    <a:pt x="78" y="177"/>
                  </a:cubicBezTo>
                  <a:cubicBezTo>
                    <a:pt x="63" y="195"/>
                    <a:pt x="43" y="234"/>
                    <a:pt x="30" y="252"/>
                  </a:cubicBezTo>
                  <a:cubicBezTo>
                    <a:pt x="17" y="270"/>
                    <a:pt x="6" y="278"/>
                    <a:pt x="0" y="285"/>
                  </a:cubicBezTo>
                </a:path>
              </a:pathLst>
            </a:custGeom>
            <a:noFill/>
            <a:ln w="12700">
              <a:solidFill>
                <a:schemeClr val="tx1"/>
              </a:solidFill>
              <a:round/>
              <a:headEnd/>
              <a:tailEnd/>
            </a:ln>
          </p:spPr>
          <p:txBody>
            <a:bodyPr wrap="none" anchor="ctr"/>
            <a:lstStyle/>
            <a:p>
              <a:endParaRPr lang="en-GB"/>
            </a:p>
          </p:txBody>
        </p:sp>
        <p:sp>
          <p:nvSpPr>
            <p:cNvPr id="195601" name="Freeform 17"/>
            <p:cNvSpPr>
              <a:spLocks/>
            </p:cNvSpPr>
            <p:nvPr/>
          </p:nvSpPr>
          <p:spPr bwMode="auto">
            <a:xfrm>
              <a:off x="3999" y="2525"/>
              <a:ext cx="39" cy="29"/>
            </a:xfrm>
            <a:custGeom>
              <a:avLst/>
              <a:gdLst>
                <a:gd name="T0" fmla="*/ 0 w 39"/>
                <a:gd name="T1" fmla="*/ 12 h 29"/>
                <a:gd name="T2" fmla="*/ 27 w 39"/>
                <a:gd name="T3" fmla="*/ 27 h 29"/>
                <a:gd name="T4" fmla="*/ 39 w 39"/>
                <a:gd name="T5" fmla="*/ 0 h 29"/>
                <a:gd name="T6" fmla="*/ 0 60000 65536"/>
                <a:gd name="T7" fmla="*/ 0 60000 65536"/>
                <a:gd name="T8" fmla="*/ 0 60000 65536"/>
                <a:gd name="T9" fmla="*/ 0 w 39"/>
                <a:gd name="T10" fmla="*/ 0 h 29"/>
                <a:gd name="T11" fmla="*/ 39 w 39"/>
                <a:gd name="T12" fmla="*/ 29 h 29"/>
              </a:gdLst>
              <a:ahLst/>
              <a:cxnLst>
                <a:cxn ang="T6">
                  <a:pos x="T0" y="T1"/>
                </a:cxn>
                <a:cxn ang="T7">
                  <a:pos x="T2" y="T3"/>
                </a:cxn>
                <a:cxn ang="T8">
                  <a:pos x="T4" y="T5"/>
                </a:cxn>
              </a:cxnLst>
              <a:rect l="T9" t="T10" r="T11" b="T12"/>
              <a:pathLst>
                <a:path w="39" h="29">
                  <a:moveTo>
                    <a:pt x="0" y="12"/>
                  </a:moveTo>
                  <a:cubicBezTo>
                    <a:pt x="10" y="20"/>
                    <a:pt x="21" y="29"/>
                    <a:pt x="27" y="27"/>
                  </a:cubicBezTo>
                  <a:cubicBezTo>
                    <a:pt x="33" y="25"/>
                    <a:pt x="36" y="12"/>
                    <a:pt x="39" y="0"/>
                  </a:cubicBezTo>
                </a:path>
              </a:pathLst>
            </a:custGeom>
            <a:noFill/>
            <a:ln w="12700">
              <a:solidFill>
                <a:schemeClr val="tx1"/>
              </a:solidFill>
              <a:round/>
              <a:headEnd/>
              <a:tailEnd/>
            </a:ln>
          </p:spPr>
          <p:txBody>
            <a:bodyPr wrap="none" anchor="ctr"/>
            <a:lstStyle/>
            <a:p>
              <a:endParaRPr lang="en-GB"/>
            </a:p>
          </p:txBody>
        </p:sp>
        <p:sp>
          <p:nvSpPr>
            <p:cNvPr id="195602" name="Freeform 18"/>
            <p:cNvSpPr>
              <a:spLocks/>
            </p:cNvSpPr>
            <p:nvPr/>
          </p:nvSpPr>
          <p:spPr bwMode="auto">
            <a:xfrm>
              <a:off x="3994" y="2471"/>
              <a:ext cx="26" cy="45"/>
            </a:xfrm>
            <a:custGeom>
              <a:avLst/>
              <a:gdLst>
                <a:gd name="T0" fmla="*/ 16 w 26"/>
                <a:gd name="T1" fmla="*/ 0 h 45"/>
                <a:gd name="T2" fmla="*/ 1 w 26"/>
                <a:gd name="T3" fmla="*/ 24 h 45"/>
                <a:gd name="T4" fmla="*/ 7 w 26"/>
                <a:gd name="T5" fmla="*/ 45 h 45"/>
                <a:gd name="T6" fmla="*/ 23 w 26"/>
                <a:gd name="T7" fmla="*/ 25 h 45"/>
                <a:gd name="T8" fmla="*/ 16 w 26"/>
                <a:gd name="T9" fmla="*/ 0 h 45"/>
                <a:gd name="T10" fmla="*/ 0 60000 65536"/>
                <a:gd name="T11" fmla="*/ 0 60000 65536"/>
                <a:gd name="T12" fmla="*/ 0 60000 65536"/>
                <a:gd name="T13" fmla="*/ 0 60000 65536"/>
                <a:gd name="T14" fmla="*/ 0 60000 65536"/>
                <a:gd name="T15" fmla="*/ 0 w 26"/>
                <a:gd name="T16" fmla="*/ 0 h 45"/>
                <a:gd name="T17" fmla="*/ 26 w 26"/>
                <a:gd name="T18" fmla="*/ 45 h 45"/>
              </a:gdLst>
              <a:ahLst/>
              <a:cxnLst>
                <a:cxn ang="T10">
                  <a:pos x="T0" y="T1"/>
                </a:cxn>
                <a:cxn ang="T11">
                  <a:pos x="T2" y="T3"/>
                </a:cxn>
                <a:cxn ang="T12">
                  <a:pos x="T4" y="T5"/>
                </a:cxn>
                <a:cxn ang="T13">
                  <a:pos x="T6" y="T7"/>
                </a:cxn>
                <a:cxn ang="T14">
                  <a:pos x="T8" y="T9"/>
                </a:cxn>
              </a:cxnLst>
              <a:rect l="T15" t="T16" r="T17" b="T18"/>
              <a:pathLst>
                <a:path w="26" h="45">
                  <a:moveTo>
                    <a:pt x="16" y="0"/>
                  </a:moveTo>
                  <a:cubicBezTo>
                    <a:pt x="12" y="0"/>
                    <a:pt x="2" y="17"/>
                    <a:pt x="1" y="24"/>
                  </a:cubicBezTo>
                  <a:cubicBezTo>
                    <a:pt x="0" y="31"/>
                    <a:pt x="3" y="45"/>
                    <a:pt x="7" y="45"/>
                  </a:cubicBezTo>
                  <a:cubicBezTo>
                    <a:pt x="11" y="45"/>
                    <a:pt x="20" y="32"/>
                    <a:pt x="23" y="25"/>
                  </a:cubicBezTo>
                  <a:cubicBezTo>
                    <a:pt x="26" y="18"/>
                    <a:pt x="20" y="0"/>
                    <a:pt x="16" y="0"/>
                  </a:cubicBezTo>
                  <a:close/>
                </a:path>
              </a:pathLst>
            </a:custGeom>
            <a:noFill/>
            <a:ln w="12700">
              <a:solidFill>
                <a:schemeClr val="tx1"/>
              </a:solidFill>
              <a:round/>
              <a:headEnd/>
              <a:tailEnd/>
            </a:ln>
          </p:spPr>
          <p:txBody>
            <a:bodyPr wrap="none" anchor="ctr"/>
            <a:lstStyle/>
            <a:p>
              <a:endParaRPr lang="en-GB"/>
            </a:p>
          </p:txBody>
        </p:sp>
        <p:sp>
          <p:nvSpPr>
            <p:cNvPr id="195603" name="Freeform 19"/>
            <p:cNvSpPr>
              <a:spLocks/>
            </p:cNvSpPr>
            <p:nvPr/>
          </p:nvSpPr>
          <p:spPr bwMode="auto">
            <a:xfrm>
              <a:off x="3887" y="2504"/>
              <a:ext cx="49" cy="48"/>
            </a:xfrm>
            <a:custGeom>
              <a:avLst/>
              <a:gdLst>
                <a:gd name="T0" fmla="*/ 0 w 49"/>
                <a:gd name="T1" fmla="*/ 0 h 48"/>
                <a:gd name="T2" fmla="*/ 37 w 49"/>
                <a:gd name="T3" fmla="*/ 16 h 48"/>
                <a:gd name="T4" fmla="*/ 49 w 49"/>
                <a:gd name="T5" fmla="*/ 48 h 48"/>
                <a:gd name="T6" fmla="*/ 0 60000 65536"/>
                <a:gd name="T7" fmla="*/ 0 60000 65536"/>
                <a:gd name="T8" fmla="*/ 0 60000 65536"/>
                <a:gd name="T9" fmla="*/ 0 w 49"/>
                <a:gd name="T10" fmla="*/ 0 h 48"/>
                <a:gd name="T11" fmla="*/ 49 w 49"/>
                <a:gd name="T12" fmla="*/ 48 h 48"/>
              </a:gdLst>
              <a:ahLst/>
              <a:cxnLst>
                <a:cxn ang="T6">
                  <a:pos x="T0" y="T1"/>
                </a:cxn>
                <a:cxn ang="T7">
                  <a:pos x="T2" y="T3"/>
                </a:cxn>
                <a:cxn ang="T8">
                  <a:pos x="T4" y="T5"/>
                </a:cxn>
              </a:cxnLst>
              <a:rect l="T9" t="T10" r="T11" b="T12"/>
              <a:pathLst>
                <a:path w="49" h="48">
                  <a:moveTo>
                    <a:pt x="0" y="0"/>
                  </a:moveTo>
                  <a:cubicBezTo>
                    <a:pt x="14" y="4"/>
                    <a:pt x="29" y="8"/>
                    <a:pt x="37" y="16"/>
                  </a:cubicBezTo>
                  <a:cubicBezTo>
                    <a:pt x="45" y="24"/>
                    <a:pt x="47" y="36"/>
                    <a:pt x="49" y="48"/>
                  </a:cubicBezTo>
                </a:path>
              </a:pathLst>
            </a:custGeom>
            <a:noFill/>
            <a:ln w="12700">
              <a:solidFill>
                <a:schemeClr val="tx1"/>
              </a:solidFill>
              <a:round/>
              <a:headEnd/>
              <a:tailEnd/>
            </a:ln>
          </p:spPr>
          <p:txBody>
            <a:bodyPr wrap="none" anchor="ctr"/>
            <a:lstStyle/>
            <a:p>
              <a:endParaRPr lang="en-GB"/>
            </a:p>
          </p:txBody>
        </p:sp>
        <p:sp>
          <p:nvSpPr>
            <p:cNvPr id="195604" name="Freeform 20"/>
            <p:cNvSpPr>
              <a:spLocks/>
            </p:cNvSpPr>
            <p:nvPr/>
          </p:nvSpPr>
          <p:spPr bwMode="auto">
            <a:xfrm>
              <a:off x="3803" y="2520"/>
              <a:ext cx="103" cy="39"/>
            </a:xfrm>
            <a:custGeom>
              <a:avLst/>
              <a:gdLst>
                <a:gd name="T0" fmla="*/ 0 w 103"/>
                <a:gd name="T1" fmla="*/ 0 h 39"/>
                <a:gd name="T2" fmla="*/ 67 w 103"/>
                <a:gd name="T3" fmla="*/ 12 h 39"/>
                <a:gd name="T4" fmla="*/ 103 w 103"/>
                <a:gd name="T5" fmla="*/ 39 h 39"/>
                <a:gd name="T6" fmla="*/ 0 60000 65536"/>
                <a:gd name="T7" fmla="*/ 0 60000 65536"/>
                <a:gd name="T8" fmla="*/ 0 60000 65536"/>
                <a:gd name="T9" fmla="*/ 0 w 103"/>
                <a:gd name="T10" fmla="*/ 0 h 39"/>
                <a:gd name="T11" fmla="*/ 103 w 103"/>
                <a:gd name="T12" fmla="*/ 39 h 39"/>
              </a:gdLst>
              <a:ahLst/>
              <a:cxnLst>
                <a:cxn ang="T6">
                  <a:pos x="T0" y="T1"/>
                </a:cxn>
                <a:cxn ang="T7">
                  <a:pos x="T2" y="T3"/>
                </a:cxn>
                <a:cxn ang="T8">
                  <a:pos x="T4" y="T5"/>
                </a:cxn>
              </a:cxnLst>
              <a:rect l="T9" t="T10" r="T11" b="T12"/>
              <a:pathLst>
                <a:path w="103" h="39">
                  <a:moveTo>
                    <a:pt x="0" y="0"/>
                  </a:moveTo>
                  <a:cubicBezTo>
                    <a:pt x="25" y="3"/>
                    <a:pt x="50" y="6"/>
                    <a:pt x="67" y="12"/>
                  </a:cubicBezTo>
                  <a:cubicBezTo>
                    <a:pt x="84" y="18"/>
                    <a:pt x="93" y="28"/>
                    <a:pt x="103" y="39"/>
                  </a:cubicBezTo>
                </a:path>
              </a:pathLst>
            </a:custGeom>
            <a:noFill/>
            <a:ln w="12700">
              <a:solidFill>
                <a:schemeClr val="tx1"/>
              </a:solidFill>
              <a:round/>
              <a:headEnd/>
              <a:tailEnd/>
            </a:ln>
          </p:spPr>
          <p:txBody>
            <a:bodyPr wrap="none" anchor="ctr"/>
            <a:lstStyle/>
            <a:p>
              <a:endParaRPr lang="en-GB"/>
            </a:p>
          </p:txBody>
        </p:sp>
        <p:sp>
          <p:nvSpPr>
            <p:cNvPr id="195605" name="Freeform 21"/>
            <p:cNvSpPr>
              <a:spLocks/>
            </p:cNvSpPr>
            <p:nvPr/>
          </p:nvSpPr>
          <p:spPr bwMode="auto">
            <a:xfrm>
              <a:off x="3753" y="2541"/>
              <a:ext cx="87" cy="48"/>
            </a:xfrm>
            <a:custGeom>
              <a:avLst/>
              <a:gdLst>
                <a:gd name="T0" fmla="*/ 0 w 87"/>
                <a:gd name="T1" fmla="*/ 0 h 48"/>
                <a:gd name="T2" fmla="*/ 57 w 87"/>
                <a:gd name="T3" fmla="*/ 20 h 48"/>
                <a:gd name="T4" fmla="*/ 87 w 87"/>
                <a:gd name="T5" fmla="*/ 48 h 48"/>
                <a:gd name="T6" fmla="*/ 0 60000 65536"/>
                <a:gd name="T7" fmla="*/ 0 60000 65536"/>
                <a:gd name="T8" fmla="*/ 0 60000 65536"/>
                <a:gd name="T9" fmla="*/ 0 w 87"/>
                <a:gd name="T10" fmla="*/ 0 h 48"/>
                <a:gd name="T11" fmla="*/ 87 w 87"/>
                <a:gd name="T12" fmla="*/ 48 h 48"/>
              </a:gdLst>
              <a:ahLst/>
              <a:cxnLst>
                <a:cxn ang="T6">
                  <a:pos x="T0" y="T1"/>
                </a:cxn>
                <a:cxn ang="T7">
                  <a:pos x="T2" y="T3"/>
                </a:cxn>
                <a:cxn ang="T8">
                  <a:pos x="T4" y="T5"/>
                </a:cxn>
              </a:cxnLst>
              <a:rect l="T9" t="T10" r="T11" b="T12"/>
              <a:pathLst>
                <a:path w="87" h="48">
                  <a:moveTo>
                    <a:pt x="0" y="0"/>
                  </a:moveTo>
                  <a:cubicBezTo>
                    <a:pt x="21" y="6"/>
                    <a:pt x="43" y="12"/>
                    <a:pt x="57" y="20"/>
                  </a:cubicBezTo>
                  <a:cubicBezTo>
                    <a:pt x="71" y="28"/>
                    <a:pt x="79" y="38"/>
                    <a:pt x="87" y="48"/>
                  </a:cubicBezTo>
                </a:path>
              </a:pathLst>
            </a:custGeom>
            <a:noFill/>
            <a:ln w="12700">
              <a:solidFill>
                <a:schemeClr val="tx1"/>
              </a:solidFill>
              <a:round/>
              <a:headEnd/>
              <a:tailEnd/>
            </a:ln>
          </p:spPr>
          <p:txBody>
            <a:bodyPr wrap="none" anchor="ctr"/>
            <a:lstStyle/>
            <a:p>
              <a:endParaRPr lang="en-GB"/>
            </a:p>
          </p:txBody>
        </p:sp>
      </p:grpSp>
      <p:sp>
        <p:nvSpPr>
          <p:cNvPr id="22"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23"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4"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5"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6" name="CasellaDiTesto 25"/>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spTree>
    <p:extLst>
      <p:ext uri="{BB962C8B-B14F-4D97-AF65-F5344CB8AC3E}">
        <p14:creationId xmlns:p14="http://schemas.microsoft.com/office/powerpoint/2010/main" val="2963486453"/>
      </p:ext>
    </p:extLst>
  </p:cSld>
  <p:clrMapOvr>
    <a:masterClrMapping/>
  </p:clrMapOvr>
  <p:transition>
    <p:wipe dir="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a:noFill/>
        </p:spPr>
        <p:txBody>
          <a:bodyPr lIns="90488" tIns="44450" rIns="90488" bIns="44450" anchor="b"/>
          <a:lstStyle/>
          <a:p>
            <a:r>
              <a:rPr lang="en-GB" dirty="0" smtClean="0"/>
              <a:t>Slice orientation</a:t>
            </a:r>
          </a:p>
        </p:txBody>
      </p:sp>
      <p:sp>
        <p:nvSpPr>
          <p:cNvPr id="2125827" name="Line 3"/>
          <p:cNvSpPr>
            <a:spLocks noChangeShapeType="1"/>
          </p:cNvSpPr>
          <p:nvPr/>
        </p:nvSpPr>
        <p:spPr bwMode="auto">
          <a:xfrm>
            <a:off x="4711700" y="2671763"/>
            <a:ext cx="1484313" cy="0"/>
          </a:xfrm>
          <a:prstGeom prst="line">
            <a:avLst/>
          </a:prstGeom>
          <a:noFill/>
          <a:ln w="19050">
            <a:solidFill>
              <a:srgbClr val="FFFF00"/>
            </a:solidFill>
            <a:prstDash val="sysDot"/>
            <a:round/>
            <a:headEnd/>
            <a:tailEnd type="stealth" w="med" len="med"/>
          </a:ln>
        </p:spPr>
        <p:txBody>
          <a:bodyPr wrap="none" anchor="ctr"/>
          <a:lstStyle/>
          <a:p>
            <a:endParaRPr lang="en-GB"/>
          </a:p>
        </p:txBody>
      </p:sp>
      <p:sp>
        <p:nvSpPr>
          <p:cNvPr id="2125828" name="Line 4"/>
          <p:cNvSpPr>
            <a:spLocks noChangeShapeType="1"/>
          </p:cNvSpPr>
          <p:nvPr/>
        </p:nvSpPr>
        <p:spPr bwMode="auto">
          <a:xfrm>
            <a:off x="6181725" y="2681288"/>
            <a:ext cx="0" cy="1054100"/>
          </a:xfrm>
          <a:prstGeom prst="line">
            <a:avLst/>
          </a:prstGeom>
          <a:noFill/>
          <a:ln w="19050">
            <a:solidFill>
              <a:srgbClr val="FAFD00"/>
            </a:solidFill>
            <a:prstDash val="sysDot"/>
            <a:round/>
            <a:headEnd/>
            <a:tailEnd type="stealth" w="med" len="med"/>
          </a:ln>
        </p:spPr>
        <p:txBody>
          <a:bodyPr wrap="none" anchor="ctr"/>
          <a:lstStyle/>
          <a:p>
            <a:endParaRPr lang="en-GB"/>
          </a:p>
        </p:txBody>
      </p:sp>
      <p:sp>
        <p:nvSpPr>
          <p:cNvPr id="196613" name="Line 5"/>
          <p:cNvSpPr>
            <a:spLocks noChangeShapeType="1"/>
          </p:cNvSpPr>
          <p:nvPr/>
        </p:nvSpPr>
        <p:spPr bwMode="auto">
          <a:xfrm>
            <a:off x="4724400" y="3733800"/>
            <a:ext cx="3429000" cy="0"/>
          </a:xfrm>
          <a:prstGeom prst="line">
            <a:avLst/>
          </a:prstGeom>
          <a:noFill/>
          <a:ln w="28575">
            <a:solidFill>
              <a:schemeClr val="tx1"/>
            </a:solidFill>
            <a:round/>
            <a:headEnd/>
            <a:tailEnd type="arrow" w="med" len="med"/>
          </a:ln>
        </p:spPr>
        <p:txBody>
          <a:bodyPr wrap="none" anchor="ctr"/>
          <a:lstStyle/>
          <a:p>
            <a:endParaRPr lang="en-GB"/>
          </a:p>
        </p:txBody>
      </p:sp>
      <p:sp>
        <p:nvSpPr>
          <p:cNvPr id="196614" name="Line 6"/>
          <p:cNvSpPr>
            <a:spLocks noChangeShapeType="1"/>
          </p:cNvSpPr>
          <p:nvPr/>
        </p:nvSpPr>
        <p:spPr bwMode="auto">
          <a:xfrm flipV="1">
            <a:off x="4724400" y="1828800"/>
            <a:ext cx="0" cy="1905000"/>
          </a:xfrm>
          <a:prstGeom prst="line">
            <a:avLst/>
          </a:prstGeom>
          <a:noFill/>
          <a:ln w="28575">
            <a:solidFill>
              <a:schemeClr val="tx1"/>
            </a:solidFill>
            <a:round/>
            <a:headEnd/>
            <a:tailEnd type="arrow" w="med" len="med"/>
          </a:ln>
        </p:spPr>
        <p:txBody>
          <a:bodyPr wrap="none" anchor="ctr"/>
          <a:lstStyle/>
          <a:p>
            <a:endParaRPr lang="en-GB"/>
          </a:p>
        </p:txBody>
      </p:sp>
      <p:sp>
        <p:nvSpPr>
          <p:cNvPr id="196615" name="Rectangle 7"/>
          <p:cNvSpPr>
            <a:spLocks noChangeArrowheads="1"/>
          </p:cNvSpPr>
          <p:nvPr/>
        </p:nvSpPr>
        <p:spPr bwMode="auto">
          <a:xfrm>
            <a:off x="7162800" y="3733800"/>
            <a:ext cx="792163" cy="344488"/>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tabLst>
                <a:tab pos="2381250" algn="l"/>
              </a:tabLst>
            </a:pPr>
            <a:r>
              <a:rPr lang="en-US" sz="1400" b="0"/>
              <a:t>position</a:t>
            </a:r>
          </a:p>
        </p:txBody>
      </p:sp>
      <p:sp>
        <p:nvSpPr>
          <p:cNvPr id="196616" name="Rectangle 8"/>
          <p:cNvSpPr>
            <a:spLocks noChangeArrowheads="1"/>
          </p:cNvSpPr>
          <p:nvPr/>
        </p:nvSpPr>
        <p:spPr bwMode="auto">
          <a:xfrm>
            <a:off x="4362450" y="1427163"/>
            <a:ext cx="657225" cy="419100"/>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800" b="0"/>
              <a:t>f ~ B</a:t>
            </a:r>
          </a:p>
        </p:txBody>
      </p:sp>
      <p:sp>
        <p:nvSpPr>
          <p:cNvPr id="196617" name="Rectangle 9"/>
          <p:cNvSpPr>
            <a:spLocks noChangeArrowheads="1"/>
          </p:cNvSpPr>
          <p:nvPr/>
        </p:nvSpPr>
        <p:spPr bwMode="auto">
          <a:xfrm>
            <a:off x="534988" y="2260600"/>
            <a:ext cx="1387475" cy="749300"/>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800" b="0"/>
              <a:t>Transmitted</a:t>
            </a:r>
          </a:p>
          <a:p>
            <a:pPr marL="279400" indent="-279400" defTabSz="766763">
              <a:lnSpc>
                <a:spcPct val="120000"/>
              </a:lnSpc>
              <a:buClr>
                <a:schemeClr val="accent1"/>
              </a:buClr>
              <a:tabLst>
                <a:tab pos="2381250" algn="l"/>
              </a:tabLst>
            </a:pPr>
            <a:r>
              <a:rPr lang="en-GB" sz="1800" b="0"/>
              <a:t>RF pulse</a:t>
            </a:r>
          </a:p>
        </p:txBody>
      </p:sp>
      <p:sp>
        <p:nvSpPr>
          <p:cNvPr id="196618" name="Rectangle 10"/>
          <p:cNvSpPr>
            <a:spLocks noChangeArrowheads="1"/>
          </p:cNvSpPr>
          <p:nvPr/>
        </p:nvSpPr>
        <p:spPr bwMode="auto">
          <a:xfrm>
            <a:off x="3076575" y="2187575"/>
            <a:ext cx="365125" cy="490538"/>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2200" b="0">
                <a:solidFill>
                  <a:srgbClr val="FAFD00"/>
                </a:solidFill>
              </a:rPr>
              <a:t>f</a:t>
            </a:r>
            <a:r>
              <a:rPr lang="en-GB" sz="2200" b="0" baseline="-25000">
                <a:solidFill>
                  <a:srgbClr val="FAFD00"/>
                </a:solidFill>
              </a:rPr>
              <a:t>o</a:t>
            </a:r>
          </a:p>
        </p:txBody>
      </p:sp>
      <p:sp>
        <p:nvSpPr>
          <p:cNvPr id="196619" name="Rectangle 11"/>
          <p:cNvSpPr>
            <a:spLocks noChangeArrowheads="1"/>
          </p:cNvSpPr>
          <p:nvPr/>
        </p:nvSpPr>
        <p:spPr bwMode="auto">
          <a:xfrm>
            <a:off x="2303463" y="2433638"/>
            <a:ext cx="765175" cy="450850"/>
          </a:xfrm>
          <a:prstGeom prst="rect">
            <a:avLst/>
          </a:prstGeom>
          <a:noFill/>
          <a:ln w="15875">
            <a:solidFill>
              <a:schemeClr val="tx1"/>
            </a:solidFill>
            <a:miter lim="800000"/>
            <a:headEnd/>
            <a:tailEnd/>
          </a:ln>
        </p:spPr>
        <p:txBody>
          <a:bodyPr wrap="none" anchor="ctr"/>
          <a:lstStyle/>
          <a:p>
            <a:endParaRPr lang="it-IT"/>
          </a:p>
        </p:txBody>
      </p:sp>
      <p:grpSp>
        <p:nvGrpSpPr>
          <p:cNvPr id="196620" name="Group 12"/>
          <p:cNvGrpSpPr>
            <a:grpSpLocks/>
          </p:cNvGrpSpPr>
          <p:nvPr/>
        </p:nvGrpSpPr>
        <p:grpSpPr bwMode="auto">
          <a:xfrm>
            <a:off x="2303463" y="2417763"/>
            <a:ext cx="755650" cy="488950"/>
            <a:chOff x="4181" y="2858"/>
            <a:chExt cx="236" cy="188"/>
          </a:xfrm>
        </p:grpSpPr>
        <p:sp>
          <p:nvSpPr>
            <p:cNvPr id="196648" name="Freeform 13"/>
            <p:cNvSpPr>
              <a:spLocks/>
            </p:cNvSpPr>
            <p:nvPr/>
          </p:nvSpPr>
          <p:spPr bwMode="auto">
            <a:xfrm>
              <a:off x="4181" y="2858"/>
              <a:ext cx="40" cy="188"/>
            </a:xfrm>
            <a:custGeom>
              <a:avLst/>
              <a:gdLst>
                <a:gd name="T0" fmla="*/ 0 w 365"/>
                <a:gd name="T1" fmla="*/ 96 h 394"/>
                <a:gd name="T2" fmla="*/ 10 w 365"/>
                <a:gd name="T3" fmla="*/ 13 h 394"/>
                <a:gd name="T4" fmla="*/ 28 w 365"/>
                <a:gd name="T5" fmla="*/ 174 h 394"/>
                <a:gd name="T6" fmla="*/ 40 w 365"/>
                <a:gd name="T7" fmla="*/ 95 h 394"/>
                <a:gd name="T8" fmla="*/ 0 60000 65536"/>
                <a:gd name="T9" fmla="*/ 0 60000 65536"/>
                <a:gd name="T10" fmla="*/ 0 60000 65536"/>
                <a:gd name="T11" fmla="*/ 0 60000 65536"/>
                <a:gd name="T12" fmla="*/ 0 w 365"/>
                <a:gd name="T13" fmla="*/ 0 h 394"/>
                <a:gd name="T14" fmla="*/ 365 w 365"/>
                <a:gd name="T15" fmla="*/ 394 h 394"/>
              </a:gdLst>
              <a:ahLst/>
              <a:cxnLst>
                <a:cxn ang="T8">
                  <a:pos x="T0" y="T1"/>
                </a:cxn>
                <a:cxn ang="T9">
                  <a:pos x="T2" y="T3"/>
                </a:cxn>
                <a:cxn ang="T10">
                  <a:pos x="T4" y="T5"/>
                </a:cxn>
                <a:cxn ang="T11">
                  <a:pos x="T6" y="T7"/>
                </a:cxn>
              </a:cxnLst>
              <a:rect l="T12" t="T13" r="T14" b="T15"/>
              <a:pathLst>
                <a:path w="365" h="394">
                  <a:moveTo>
                    <a:pt x="0" y="201"/>
                  </a:moveTo>
                  <a:cubicBezTo>
                    <a:pt x="15" y="172"/>
                    <a:pt x="50" y="0"/>
                    <a:pt x="93" y="27"/>
                  </a:cubicBezTo>
                  <a:cubicBezTo>
                    <a:pt x="136" y="54"/>
                    <a:pt x="213" y="336"/>
                    <a:pt x="258" y="365"/>
                  </a:cubicBezTo>
                  <a:cubicBezTo>
                    <a:pt x="303" y="394"/>
                    <a:pt x="343" y="234"/>
                    <a:pt x="365" y="200"/>
                  </a:cubicBezTo>
                </a:path>
              </a:pathLst>
            </a:custGeom>
            <a:noFill/>
            <a:ln w="12700">
              <a:solidFill>
                <a:srgbClr val="FAFD00"/>
              </a:solidFill>
              <a:round/>
              <a:headEnd/>
              <a:tailEnd/>
            </a:ln>
          </p:spPr>
          <p:txBody>
            <a:bodyPr wrap="none" anchor="ctr"/>
            <a:lstStyle/>
            <a:p>
              <a:endParaRPr lang="en-GB"/>
            </a:p>
          </p:txBody>
        </p:sp>
        <p:sp>
          <p:nvSpPr>
            <p:cNvPr id="196649" name="Freeform 14"/>
            <p:cNvSpPr>
              <a:spLocks/>
            </p:cNvSpPr>
            <p:nvPr/>
          </p:nvSpPr>
          <p:spPr bwMode="auto">
            <a:xfrm>
              <a:off x="4221" y="2858"/>
              <a:ext cx="39" cy="188"/>
            </a:xfrm>
            <a:custGeom>
              <a:avLst/>
              <a:gdLst>
                <a:gd name="T0" fmla="*/ 0 w 365"/>
                <a:gd name="T1" fmla="*/ 96 h 394"/>
                <a:gd name="T2" fmla="*/ 10 w 365"/>
                <a:gd name="T3" fmla="*/ 13 h 394"/>
                <a:gd name="T4" fmla="*/ 28 w 365"/>
                <a:gd name="T5" fmla="*/ 174 h 394"/>
                <a:gd name="T6" fmla="*/ 39 w 365"/>
                <a:gd name="T7" fmla="*/ 95 h 394"/>
                <a:gd name="T8" fmla="*/ 0 60000 65536"/>
                <a:gd name="T9" fmla="*/ 0 60000 65536"/>
                <a:gd name="T10" fmla="*/ 0 60000 65536"/>
                <a:gd name="T11" fmla="*/ 0 60000 65536"/>
                <a:gd name="T12" fmla="*/ 0 w 365"/>
                <a:gd name="T13" fmla="*/ 0 h 394"/>
                <a:gd name="T14" fmla="*/ 365 w 365"/>
                <a:gd name="T15" fmla="*/ 394 h 394"/>
              </a:gdLst>
              <a:ahLst/>
              <a:cxnLst>
                <a:cxn ang="T8">
                  <a:pos x="T0" y="T1"/>
                </a:cxn>
                <a:cxn ang="T9">
                  <a:pos x="T2" y="T3"/>
                </a:cxn>
                <a:cxn ang="T10">
                  <a:pos x="T4" y="T5"/>
                </a:cxn>
                <a:cxn ang="T11">
                  <a:pos x="T6" y="T7"/>
                </a:cxn>
              </a:cxnLst>
              <a:rect l="T12" t="T13" r="T14" b="T15"/>
              <a:pathLst>
                <a:path w="365" h="394">
                  <a:moveTo>
                    <a:pt x="0" y="201"/>
                  </a:moveTo>
                  <a:cubicBezTo>
                    <a:pt x="15" y="172"/>
                    <a:pt x="50" y="0"/>
                    <a:pt x="93" y="27"/>
                  </a:cubicBezTo>
                  <a:cubicBezTo>
                    <a:pt x="136" y="54"/>
                    <a:pt x="213" y="336"/>
                    <a:pt x="258" y="365"/>
                  </a:cubicBezTo>
                  <a:cubicBezTo>
                    <a:pt x="303" y="394"/>
                    <a:pt x="343" y="234"/>
                    <a:pt x="365" y="200"/>
                  </a:cubicBezTo>
                </a:path>
              </a:pathLst>
            </a:custGeom>
            <a:noFill/>
            <a:ln w="12700">
              <a:solidFill>
                <a:srgbClr val="FAFD00"/>
              </a:solidFill>
              <a:round/>
              <a:headEnd/>
              <a:tailEnd/>
            </a:ln>
          </p:spPr>
          <p:txBody>
            <a:bodyPr wrap="none" anchor="ctr"/>
            <a:lstStyle/>
            <a:p>
              <a:endParaRPr lang="en-GB"/>
            </a:p>
          </p:txBody>
        </p:sp>
        <p:sp>
          <p:nvSpPr>
            <p:cNvPr id="196650" name="Freeform 15"/>
            <p:cNvSpPr>
              <a:spLocks/>
            </p:cNvSpPr>
            <p:nvPr/>
          </p:nvSpPr>
          <p:spPr bwMode="auto">
            <a:xfrm>
              <a:off x="4260" y="2858"/>
              <a:ext cx="40" cy="188"/>
            </a:xfrm>
            <a:custGeom>
              <a:avLst/>
              <a:gdLst>
                <a:gd name="T0" fmla="*/ 0 w 365"/>
                <a:gd name="T1" fmla="*/ 96 h 394"/>
                <a:gd name="T2" fmla="*/ 10 w 365"/>
                <a:gd name="T3" fmla="*/ 13 h 394"/>
                <a:gd name="T4" fmla="*/ 28 w 365"/>
                <a:gd name="T5" fmla="*/ 174 h 394"/>
                <a:gd name="T6" fmla="*/ 40 w 365"/>
                <a:gd name="T7" fmla="*/ 95 h 394"/>
                <a:gd name="T8" fmla="*/ 0 60000 65536"/>
                <a:gd name="T9" fmla="*/ 0 60000 65536"/>
                <a:gd name="T10" fmla="*/ 0 60000 65536"/>
                <a:gd name="T11" fmla="*/ 0 60000 65536"/>
                <a:gd name="T12" fmla="*/ 0 w 365"/>
                <a:gd name="T13" fmla="*/ 0 h 394"/>
                <a:gd name="T14" fmla="*/ 365 w 365"/>
                <a:gd name="T15" fmla="*/ 394 h 394"/>
              </a:gdLst>
              <a:ahLst/>
              <a:cxnLst>
                <a:cxn ang="T8">
                  <a:pos x="T0" y="T1"/>
                </a:cxn>
                <a:cxn ang="T9">
                  <a:pos x="T2" y="T3"/>
                </a:cxn>
                <a:cxn ang="T10">
                  <a:pos x="T4" y="T5"/>
                </a:cxn>
                <a:cxn ang="T11">
                  <a:pos x="T6" y="T7"/>
                </a:cxn>
              </a:cxnLst>
              <a:rect l="T12" t="T13" r="T14" b="T15"/>
              <a:pathLst>
                <a:path w="365" h="394">
                  <a:moveTo>
                    <a:pt x="0" y="201"/>
                  </a:moveTo>
                  <a:cubicBezTo>
                    <a:pt x="15" y="172"/>
                    <a:pt x="50" y="0"/>
                    <a:pt x="93" y="27"/>
                  </a:cubicBezTo>
                  <a:cubicBezTo>
                    <a:pt x="136" y="54"/>
                    <a:pt x="213" y="336"/>
                    <a:pt x="258" y="365"/>
                  </a:cubicBezTo>
                  <a:cubicBezTo>
                    <a:pt x="303" y="394"/>
                    <a:pt x="343" y="234"/>
                    <a:pt x="365" y="200"/>
                  </a:cubicBezTo>
                </a:path>
              </a:pathLst>
            </a:custGeom>
            <a:noFill/>
            <a:ln w="12700">
              <a:solidFill>
                <a:srgbClr val="FAFD00"/>
              </a:solidFill>
              <a:round/>
              <a:headEnd/>
              <a:tailEnd/>
            </a:ln>
          </p:spPr>
          <p:txBody>
            <a:bodyPr wrap="none" anchor="ctr"/>
            <a:lstStyle/>
            <a:p>
              <a:endParaRPr lang="en-GB"/>
            </a:p>
          </p:txBody>
        </p:sp>
        <p:sp>
          <p:nvSpPr>
            <p:cNvPr id="196651" name="Freeform 16"/>
            <p:cNvSpPr>
              <a:spLocks/>
            </p:cNvSpPr>
            <p:nvPr/>
          </p:nvSpPr>
          <p:spPr bwMode="auto">
            <a:xfrm>
              <a:off x="4298" y="2858"/>
              <a:ext cx="40" cy="188"/>
            </a:xfrm>
            <a:custGeom>
              <a:avLst/>
              <a:gdLst>
                <a:gd name="T0" fmla="*/ 0 w 365"/>
                <a:gd name="T1" fmla="*/ 96 h 394"/>
                <a:gd name="T2" fmla="*/ 10 w 365"/>
                <a:gd name="T3" fmla="*/ 13 h 394"/>
                <a:gd name="T4" fmla="*/ 28 w 365"/>
                <a:gd name="T5" fmla="*/ 174 h 394"/>
                <a:gd name="T6" fmla="*/ 40 w 365"/>
                <a:gd name="T7" fmla="*/ 95 h 394"/>
                <a:gd name="T8" fmla="*/ 0 60000 65536"/>
                <a:gd name="T9" fmla="*/ 0 60000 65536"/>
                <a:gd name="T10" fmla="*/ 0 60000 65536"/>
                <a:gd name="T11" fmla="*/ 0 60000 65536"/>
                <a:gd name="T12" fmla="*/ 0 w 365"/>
                <a:gd name="T13" fmla="*/ 0 h 394"/>
                <a:gd name="T14" fmla="*/ 365 w 365"/>
                <a:gd name="T15" fmla="*/ 394 h 394"/>
              </a:gdLst>
              <a:ahLst/>
              <a:cxnLst>
                <a:cxn ang="T8">
                  <a:pos x="T0" y="T1"/>
                </a:cxn>
                <a:cxn ang="T9">
                  <a:pos x="T2" y="T3"/>
                </a:cxn>
                <a:cxn ang="T10">
                  <a:pos x="T4" y="T5"/>
                </a:cxn>
                <a:cxn ang="T11">
                  <a:pos x="T6" y="T7"/>
                </a:cxn>
              </a:cxnLst>
              <a:rect l="T12" t="T13" r="T14" b="T15"/>
              <a:pathLst>
                <a:path w="365" h="394">
                  <a:moveTo>
                    <a:pt x="0" y="201"/>
                  </a:moveTo>
                  <a:cubicBezTo>
                    <a:pt x="15" y="172"/>
                    <a:pt x="50" y="0"/>
                    <a:pt x="93" y="27"/>
                  </a:cubicBezTo>
                  <a:cubicBezTo>
                    <a:pt x="136" y="54"/>
                    <a:pt x="213" y="336"/>
                    <a:pt x="258" y="365"/>
                  </a:cubicBezTo>
                  <a:cubicBezTo>
                    <a:pt x="303" y="394"/>
                    <a:pt x="343" y="234"/>
                    <a:pt x="365" y="200"/>
                  </a:cubicBezTo>
                </a:path>
              </a:pathLst>
            </a:custGeom>
            <a:noFill/>
            <a:ln w="12700">
              <a:solidFill>
                <a:srgbClr val="FAFD00"/>
              </a:solidFill>
              <a:round/>
              <a:headEnd/>
              <a:tailEnd/>
            </a:ln>
          </p:spPr>
          <p:txBody>
            <a:bodyPr wrap="none" anchor="ctr"/>
            <a:lstStyle/>
            <a:p>
              <a:endParaRPr lang="en-GB"/>
            </a:p>
          </p:txBody>
        </p:sp>
        <p:sp>
          <p:nvSpPr>
            <p:cNvPr id="196652" name="Freeform 17"/>
            <p:cNvSpPr>
              <a:spLocks/>
            </p:cNvSpPr>
            <p:nvPr/>
          </p:nvSpPr>
          <p:spPr bwMode="auto">
            <a:xfrm>
              <a:off x="4339" y="2858"/>
              <a:ext cx="40" cy="188"/>
            </a:xfrm>
            <a:custGeom>
              <a:avLst/>
              <a:gdLst>
                <a:gd name="T0" fmla="*/ 0 w 365"/>
                <a:gd name="T1" fmla="*/ 96 h 394"/>
                <a:gd name="T2" fmla="*/ 10 w 365"/>
                <a:gd name="T3" fmla="*/ 13 h 394"/>
                <a:gd name="T4" fmla="*/ 28 w 365"/>
                <a:gd name="T5" fmla="*/ 174 h 394"/>
                <a:gd name="T6" fmla="*/ 40 w 365"/>
                <a:gd name="T7" fmla="*/ 95 h 394"/>
                <a:gd name="T8" fmla="*/ 0 60000 65536"/>
                <a:gd name="T9" fmla="*/ 0 60000 65536"/>
                <a:gd name="T10" fmla="*/ 0 60000 65536"/>
                <a:gd name="T11" fmla="*/ 0 60000 65536"/>
                <a:gd name="T12" fmla="*/ 0 w 365"/>
                <a:gd name="T13" fmla="*/ 0 h 394"/>
                <a:gd name="T14" fmla="*/ 365 w 365"/>
                <a:gd name="T15" fmla="*/ 394 h 394"/>
              </a:gdLst>
              <a:ahLst/>
              <a:cxnLst>
                <a:cxn ang="T8">
                  <a:pos x="T0" y="T1"/>
                </a:cxn>
                <a:cxn ang="T9">
                  <a:pos x="T2" y="T3"/>
                </a:cxn>
                <a:cxn ang="T10">
                  <a:pos x="T4" y="T5"/>
                </a:cxn>
                <a:cxn ang="T11">
                  <a:pos x="T6" y="T7"/>
                </a:cxn>
              </a:cxnLst>
              <a:rect l="T12" t="T13" r="T14" b="T15"/>
              <a:pathLst>
                <a:path w="365" h="394">
                  <a:moveTo>
                    <a:pt x="0" y="201"/>
                  </a:moveTo>
                  <a:cubicBezTo>
                    <a:pt x="15" y="172"/>
                    <a:pt x="50" y="0"/>
                    <a:pt x="93" y="27"/>
                  </a:cubicBezTo>
                  <a:cubicBezTo>
                    <a:pt x="136" y="54"/>
                    <a:pt x="213" y="336"/>
                    <a:pt x="258" y="365"/>
                  </a:cubicBezTo>
                  <a:cubicBezTo>
                    <a:pt x="303" y="394"/>
                    <a:pt x="343" y="234"/>
                    <a:pt x="365" y="200"/>
                  </a:cubicBezTo>
                </a:path>
              </a:pathLst>
            </a:custGeom>
            <a:noFill/>
            <a:ln w="12700">
              <a:solidFill>
                <a:srgbClr val="FAFD00"/>
              </a:solidFill>
              <a:round/>
              <a:headEnd/>
              <a:tailEnd/>
            </a:ln>
          </p:spPr>
          <p:txBody>
            <a:bodyPr wrap="none" anchor="ctr"/>
            <a:lstStyle/>
            <a:p>
              <a:endParaRPr lang="en-GB"/>
            </a:p>
          </p:txBody>
        </p:sp>
        <p:sp>
          <p:nvSpPr>
            <p:cNvPr id="196653" name="Freeform 18"/>
            <p:cNvSpPr>
              <a:spLocks/>
            </p:cNvSpPr>
            <p:nvPr/>
          </p:nvSpPr>
          <p:spPr bwMode="auto">
            <a:xfrm>
              <a:off x="4377" y="2858"/>
              <a:ext cx="40" cy="188"/>
            </a:xfrm>
            <a:custGeom>
              <a:avLst/>
              <a:gdLst>
                <a:gd name="T0" fmla="*/ 0 w 365"/>
                <a:gd name="T1" fmla="*/ 96 h 394"/>
                <a:gd name="T2" fmla="*/ 10 w 365"/>
                <a:gd name="T3" fmla="*/ 13 h 394"/>
                <a:gd name="T4" fmla="*/ 28 w 365"/>
                <a:gd name="T5" fmla="*/ 174 h 394"/>
                <a:gd name="T6" fmla="*/ 40 w 365"/>
                <a:gd name="T7" fmla="*/ 95 h 394"/>
                <a:gd name="T8" fmla="*/ 0 60000 65536"/>
                <a:gd name="T9" fmla="*/ 0 60000 65536"/>
                <a:gd name="T10" fmla="*/ 0 60000 65536"/>
                <a:gd name="T11" fmla="*/ 0 60000 65536"/>
                <a:gd name="T12" fmla="*/ 0 w 365"/>
                <a:gd name="T13" fmla="*/ 0 h 394"/>
                <a:gd name="T14" fmla="*/ 365 w 365"/>
                <a:gd name="T15" fmla="*/ 394 h 394"/>
              </a:gdLst>
              <a:ahLst/>
              <a:cxnLst>
                <a:cxn ang="T8">
                  <a:pos x="T0" y="T1"/>
                </a:cxn>
                <a:cxn ang="T9">
                  <a:pos x="T2" y="T3"/>
                </a:cxn>
                <a:cxn ang="T10">
                  <a:pos x="T4" y="T5"/>
                </a:cxn>
                <a:cxn ang="T11">
                  <a:pos x="T6" y="T7"/>
                </a:cxn>
              </a:cxnLst>
              <a:rect l="T12" t="T13" r="T14" b="T15"/>
              <a:pathLst>
                <a:path w="365" h="394">
                  <a:moveTo>
                    <a:pt x="0" y="201"/>
                  </a:moveTo>
                  <a:cubicBezTo>
                    <a:pt x="15" y="172"/>
                    <a:pt x="50" y="0"/>
                    <a:pt x="93" y="27"/>
                  </a:cubicBezTo>
                  <a:cubicBezTo>
                    <a:pt x="136" y="54"/>
                    <a:pt x="213" y="336"/>
                    <a:pt x="258" y="365"/>
                  </a:cubicBezTo>
                  <a:cubicBezTo>
                    <a:pt x="303" y="394"/>
                    <a:pt x="343" y="234"/>
                    <a:pt x="365" y="200"/>
                  </a:cubicBezTo>
                </a:path>
              </a:pathLst>
            </a:custGeom>
            <a:noFill/>
            <a:ln w="12700">
              <a:solidFill>
                <a:srgbClr val="FAFD00"/>
              </a:solidFill>
              <a:round/>
              <a:headEnd/>
              <a:tailEnd/>
            </a:ln>
          </p:spPr>
          <p:txBody>
            <a:bodyPr wrap="none" anchor="ctr"/>
            <a:lstStyle/>
            <a:p>
              <a:endParaRPr lang="en-GB"/>
            </a:p>
          </p:txBody>
        </p:sp>
      </p:grpSp>
      <p:sp>
        <p:nvSpPr>
          <p:cNvPr id="196621" name="Freeform 19"/>
          <p:cNvSpPr>
            <a:spLocks/>
          </p:cNvSpPr>
          <p:nvPr/>
        </p:nvSpPr>
        <p:spPr bwMode="auto">
          <a:xfrm>
            <a:off x="1865313" y="3494088"/>
            <a:ext cx="1876425" cy="279400"/>
          </a:xfrm>
          <a:custGeom>
            <a:avLst/>
            <a:gdLst>
              <a:gd name="T0" fmla="*/ 0 w 1182"/>
              <a:gd name="T1" fmla="*/ 279400 h 312"/>
              <a:gd name="T2" fmla="*/ 307975 w 1182"/>
              <a:gd name="T3" fmla="*/ 278504 h 312"/>
              <a:gd name="T4" fmla="*/ 357187 w 1182"/>
              <a:gd name="T5" fmla="*/ 0 h 312"/>
              <a:gd name="T6" fmla="*/ 1289050 w 1182"/>
              <a:gd name="T7" fmla="*/ 0 h 312"/>
              <a:gd name="T8" fmla="*/ 1341437 w 1182"/>
              <a:gd name="T9" fmla="*/ 278504 h 312"/>
              <a:gd name="T10" fmla="*/ 1876425 w 1182"/>
              <a:gd name="T11" fmla="*/ 279400 h 312"/>
              <a:gd name="T12" fmla="*/ 0 60000 65536"/>
              <a:gd name="T13" fmla="*/ 0 60000 65536"/>
              <a:gd name="T14" fmla="*/ 0 60000 65536"/>
              <a:gd name="T15" fmla="*/ 0 60000 65536"/>
              <a:gd name="T16" fmla="*/ 0 60000 65536"/>
              <a:gd name="T17" fmla="*/ 0 60000 65536"/>
              <a:gd name="T18" fmla="*/ 0 w 1182"/>
              <a:gd name="T19" fmla="*/ 0 h 312"/>
              <a:gd name="T20" fmla="*/ 1182 w 1182"/>
              <a:gd name="T21" fmla="*/ 312 h 312"/>
            </a:gdLst>
            <a:ahLst/>
            <a:cxnLst>
              <a:cxn ang="T12">
                <a:pos x="T0" y="T1"/>
              </a:cxn>
              <a:cxn ang="T13">
                <a:pos x="T2" y="T3"/>
              </a:cxn>
              <a:cxn ang="T14">
                <a:pos x="T4" y="T5"/>
              </a:cxn>
              <a:cxn ang="T15">
                <a:pos x="T6" y="T7"/>
              </a:cxn>
              <a:cxn ang="T16">
                <a:pos x="T8" y="T9"/>
              </a:cxn>
              <a:cxn ang="T17">
                <a:pos x="T10" y="T11"/>
              </a:cxn>
            </a:cxnLst>
            <a:rect l="T18" t="T19" r="T20" b="T21"/>
            <a:pathLst>
              <a:path w="1182" h="312">
                <a:moveTo>
                  <a:pt x="0" y="312"/>
                </a:moveTo>
                <a:lnTo>
                  <a:pt x="194" y="311"/>
                </a:lnTo>
                <a:lnTo>
                  <a:pt x="225" y="0"/>
                </a:lnTo>
                <a:lnTo>
                  <a:pt x="812" y="0"/>
                </a:lnTo>
                <a:lnTo>
                  <a:pt x="845" y="311"/>
                </a:lnTo>
                <a:lnTo>
                  <a:pt x="1182" y="312"/>
                </a:lnTo>
              </a:path>
            </a:pathLst>
          </a:custGeom>
          <a:noFill/>
          <a:ln w="22225">
            <a:solidFill>
              <a:srgbClr val="00FF00"/>
            </a:solidFill>
            <a:round/>
            <a:headEnd type="none" w="med" len="med"/>
            <a:tailEnd type="none" w="med" len="med"/>
          </a:ln>
        </p:spPr>
        <p:txBody>
          <a:bodyPr wrap="none" anchor="ctr"/>
          <a:lstStyle/>
          <a:p>
            <a:endParaRPr lang="en-GB"/>
          </a:p>
        </p:txBody>
      </p:sp>
      <p:sp>
        <p:nvSpPr>
          <p:cNvPr id="196622" name="Rectangle 20"/>
          <p:cNvSpPr>
            <a:spLocks noChangeArrowheads="1"/>
          </p:cNvSpPr>
          <p:nvPr/>
        </p:nvSpPr>
        <p:spPr bwMode="auto">
          <a:xfrm>
            <a:off x="611188" y="3186113"/>
            <a:ext cx="1349375" cy="749300"/>
          </a:xfrm>
          <a:prstGeom prst="rect">
            <a:avLst/>
          </a:prstGeom>
          <a:noFill/>
          <a:ln w="12700">
            <a:noFill/>
            <a:miter lim="800000"/>
            <a:headEnd/>
            <a:tailEnd/>
          </a:ln>
        </p:spPr>
        <p:txBody>
          <a:bodyPr lIns="90488" tIns="44450" rIns="90488" bIns="44450">
            <a:spAutoFit/>
          </a:bodyPr>
          <a:lstStyle/>
          <a:p>
            <a:pPr marL="279400" indent="-279400" defTabSz="766763">
              <a:lnSpc>
                <a:spcPct val="120000"/>
              </a:lnSpc>
              <a:buClr>
                <a:schemeClr val="accent1"/>
              </a:buClr>
              <a:tabLst>
                <a:tab pos="2381250" algn="l"/>
              </a:tabLst>
            </a:pPr>
            <a:r>
              <a:rPr lang="en-GB" sz="1800" b="0"/>
              <a:t>z selection</a:t>
            </a:r>
          </a:p>
          <a:p>
            <a:pPr marL="279400" indent="-279400" defTabSz="766763">
              <a:lnSpc>
                <a:spcPct val="120000"/>
              </a:lnSpc>
              <a:buClr>
                <a:schemeClr val="accent1"/>
              </a:buClr>
              <a:tabLst>
                <a:tab pos="2381250" algn="l"/>
              </a:tabLst>
            </a:pPr>
            <a:r>
              <a:rPr lang="en-GB" sz="1800" b="0"/>
              <a:t>gradient</a:t>
            </a:r>
            <a:endParaRPr lang="en-GB" sz="1600" b="0"/>
          </a:p>
        </p:txBody>
      </p:sp>
      <p:pic>
        <p:nvPicPr>
          <p:cNvPr id="2125845" name="Picture 21" descr="C:\DATA\powerpoint\jpeg\head_neck\brain\t1\ffe_35_12_35_3d.jpg"/>
          <p:cNvPicPr>
            <a:picLocks noChangeAspect="1" noChangeArrowheads="1"/>
          </p:cNvPicPr>
          <p:nvPr/>
        </p:nvPicPr>
        <p:blipFill>
          <a:blip r:embed="rId3" cstate="print"/>
          <a:srcRect/>
          <a:stretch>
            <a:fillRect/>
          </a:stretch>
        </p:blipFill>
        <p:spPr bwMode="auto">
          <a:xfrm>
            <a:off x="1835150" y="4197350"/>
            <a:ext cx="1841500" cy="1841500"/>
          </a:xfrm>
          <a:prstGeom prst="rect">
            <a:avLst/>
          </a:prstGeom>
          <a:noFill/>
          <a:ln w="9525">
            <a:noFill/>
            <a:miter lim="800000"/>
            <a:headEnd/>
            <a:tailEnd/>
          </a:ln>
        </p:spPr>
      </p:pic>
      <p:grpSp>
        <p:nvGrpSpPr>
          <p:cNvPr id="196624" name="Group 22"/>
          <p:cNvGrpSpPr>
            <a:grpSpLocks/>
          </p:cNvGrpSpPr>
          <p:nvPr/>
        </p:nvGrpSpPr>
        <p:grpSpPr bwMode="auto">
          <a:xfrm>
            <a:off x="4953000" y="3971925"/>
            <a:ext cx="2259013" cy="1927225"/>
            <a:chOff x="3612" y="2403"/>
            <a:chExt cx="971" cy="903"/>
          </a:xfrm>
        </p:grpSpPr>
        <p:sp>
          <p:nvSpPr>
            <p:cNvPr id="196642" name="Freeform 23"/>
            <p:cNvSpPr>
              <a:spLocks/>
            </p:cNvSpPr>
            <p:nvPr/>
          </p:nvSpPr>
          <p:spPr bwMode="auto">
            <a:xfrm>
              <a:off x="3612" y="2403"/>
              <a:ext cx="971" cy="903"/>
            </a:xfrm>
            <a:custGeom>
              <a:avLst/>
              <a:gdLst>
                <a:gd name="T0" fmla="*/ 111 w 971"/>
                <a:gd name="T1" fmla="*/ 903 h 903"/>
                <a:gd name="T2" fmla="*/ 225 w 971"/>
                <a:gd name="T3" fmla="*/ 813 h 903"/>
                <a:gd name="T4" fmla="*/ 438 w 971"/>
                <a:gd name="T5" fmla="*/ 864 h 903"/>
                <a:gd name="T6" fmla="*/ 663 w 971"/>
                <a:gd name="T7" fmla="*/ 885 h 903"/>
                <a:gd name="T8" fmla="*/ 777 w 971"/>
                <a:gd name="T9" fmla="*/ 855 h 903"/>
                <a:gd name="T10" fmla="*/ 903 w 971"/>
                <a:gd name="T11" fmla="*/ 702 h 903"/>
                <a:gd name="T12" fmla="*/ 963 w 971"/>
                <a:gd name="T13" fmla="*/ 549 h 903"/>
                <a:gd name="T14" fmla="*/ 951 w 971"/>
                <a:gd name="T15" fmla="*/ 390 h 903"/>
                <a:gd name="T16" fmla="*/ 900 w 971"/>
                <a:gd name="T17" fmla="*/ 267 h 903"/>
                <a:gd name="T18" fmla="*/ 849 w 971"/>
                <a:gd name="T19" fmla="*/ 186 h 903"/>
                <a:gd name="T20" fmla="*/ 747 w 971"/>
                <a:gd name="T21" fmla="*/ 87 h 903"/>
                <a:gd name="T22" fmla="*/ 663 w 971"/>
                <a:gd name="T23" fmla="*/ 54 h 903"/>
                <a:gd name="T24" fmla="*/ 624 w 971"/>
                <a:gd name="T25" fmla="*/ 54 h 903"/>
                <a:gd name="T26" fmla="*/ 561 w 971"/>
                <a:gd name="T27" fmla="*/ 72 h 903"/>
                <a:gd name="T28" fmla="*/ 516 w 971"/>
                <a:gd name="T29" fmla="*/ 78 h 903"/>
                <a:gd name="T30" fmla="*/ 462 w 971"/>
                <a:gd name="T31" fmla="*/ 57 h 903"/>
                <a:gd name="T32" fmla="*/ 423 w 971"/>
                <a:gd name="T33" fmla="*/ 18 h 903"/>
                <a:gd name="T34" fmla="*/ 399 w 971"/>
                <a:gd name="T35" fmla="*/ 9 h 903"/>
                <a:gd name="T36" fmla="*/ 351 w 971"/>
                <a:gd name="T37" fmla="*/ 75 h 903"/>
                <a:gd name="T38" fmla="*/ 327 w 971"/>
                <a:gd name="T39" fmla="*/ 96 h 903"/>
                <a:gd name="T40" fmla="*/ 282 w 971"/>
                <a:gd name="T41" fmla="*/ 102 h 903"/>
                <a:gd name="T42" fmla="*/ 198 w 971"/>
                <a:gd name="T43" fmla="*/ 117 h 903"/>
                <a:gd name="T44" fmla="*/ 162 w 971"/>
                <a:gd name="T45" fmla="*/ 138 h 903"/>
                <a:gd name="T46" fmla="*/ 120 w 971"/>
                <a:gd name="T47" fmla="*/ 141 h 903"/>
                <a:gd name="T48" fmla="*/ 78 w 971"/>
                <a:gd name="T49" fmla="*/ 177 h 903"/>
                <a:gd name="T50" fmla="*/ 30 w 971"/>
                <a:gd name="T51" fmla="*/ 252 h 903"/>
                <a:gd name="T52" fmla="*/ 0 w 971"/>
                <a:gd name="T53" fmla="*/ 285 h 90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971"/>
                <a:gd name="T82" fmla="*/ 0 h 903"/>
                <a:gd name="T83" fmla="*/ 971 w 971"/>
                <a:gd name="T84" fmla="*/ 903 h 90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971" h="903">
                  <a:moveTo>
                    <a:pt x="111" y="903"/>
                  </a:moveTo>
                  <a:cubicBezTo>
                    <a:pt x="141" y="861"/>
                    <a:pt x="171" y="819"/>
                    <a:pt x="225" y="813"/>
                  </a:cubicBezTo>
                  <a:cubicBezTo>
                    <a:pt x="279" y="807"/>
                    <a:pt x="365" y="852"/>
                    <a:pt x="438" y="864"/>
                  </a:cubicBezTo>
                  <a:cubicBezTo>
                    <a:pt x="511" y="876"/>
                    <a:pt x="607" y="886"/>
                    <a:pt x="663" y="885"/>
                  </a:cubicBezTo>
                  <a:cubicBezTo>
                    <a:pt x="719" y="884"/>
                    <a:pt x="737" y="886"/>
                    <a:pt x="777" y="855"/>
                  </a:cubicBezTo>
                  <a:cubicBezTo>
                    <a:pt x="817" y="824"/>
                    <a:pt x="872" y="753"/>
                    <a:pt x="903" y="702"/>
                  </a:cubicBezTo>
                  <a:cubicBezTo>
                    <a:pt x="934" y="651"/>
                    <a:pt x="955" y="601"/>
                    <a:pt x="963" y="549"/>
                  </a:cubicBezTo>
                  <a:cubicBezTo>
                    <a:pt x="971" y="497"/>
                    <a:pt x="961" y="437"/>
                    <a:pt x="951" y="390"/>
                  </a:cubicBezTo>
                  <a:cubicBezTo>
                    <a:pt x="941" y="343"/>
                    <a:pt x="917" y="301"/>
                    <a:pt x="900" y="267"/>
                  </a:cubicBezTo>
                  <a:cubicBezTo>
                    <a:pt x="883" y="233"/>
                    <a:pt x="874" y="216"/>
                    <a:pt x="849" y="186"/>
                  </a:cubicBezTo>
                  <a:cubicBezTo>
                    <a:pt x="824" y="156"/>
                    <a:pt x="778" y="109"/>
                    <a:pt x="747" y="87"/>
                  </a:cubicBezTo>
                  <a:cubicBezTo>
                    <a:pt x="716" y="65"/>
                    <a:pt x="683" y="59"/>
                    <a:pt x="663" y="54"/>
                  </a:cubicBezTo>
                  <a:cubicBezTo>
                    <a:pt x="643" y="49"/>
                    <a:pt x="641" y="51"/>
                    <a:pt x="624" y="54"/>
                  </a:cubicBezTo>
                  <a:cubicBezTo>
                    <a:pt x="607" y="57"/>
                    <a:pt x="579" y="68"/>
                    <a:pt x="561" y="72"/>
                  </a:cubicBezTo>
                  <a:cubicBezTo>
                    <a:pt x="543" y="76"/>
                    <a:pt x="532" y="80"/>
                    <a:pt x="516" y="78"/>
                  </a:cubicBezTo>
                  <a:cubicBezTo>
                    <a:pt x="500" y="76"/>
                    <a:pt x="477" y="67"/>
                    <a:pt x="462" y="57"/>
                  </a:cubicBezTo>
                  <a:cubicBezTo>
                    <a:pt x="447" y="47"/>
                    <a:pt x="434" y="26"/>
                    <a:pt x="423" y="18"/>
                  </a:cubicBezTo>
                  <a:cubicBezTo>
                    <a:pt x="412" y="10"/>
                    <a:pt x="411" y="0"/>
                    <a:pt x="399" y="9"/>
                  </a:cubicBezTo>
                  <a:cubicBezTo>
                    <a:pt x="387" y="18"/>
                    <a:pt x="363" y="61"/>
                    <a:pt x="351" y="75"/>
                  </a:cubicBezTo>
                  <a:cubicBezTo>
                    <a:pt x="339" y="89"/>
                    <a:pt x="338" y="92"/>
                    <a:pt x="327" y="96"/>
                  </a:cubicBezTo>
                  <a:cubicBezTo>
                    <a:pt x="316" y="100"/>
                    <a:pt x="303" y="99"/>
                    <a:pt x="282" y="102"/>
                  </a:cubicBezTo>
                  <a:cubicBezTo>
                    <a:pt x="261" y="105"/>
                    <a:pt x="218" y="111"/>
                    <a:pt x="198" y="117"/>
                  </a:cubicBezTo>
                  <a:cubicBezTo>
                    <a:pt x="178" y="123"/>
                    <a:pt x="175" y="134"/>
                    <a:pt x="162" y="138"/>
                  </a:cubicBezTo>
                  <a:cubicBezTo>
                    <a:pt x="149" y="142"/>
                    <a:pt x="134" y="135"/>
                    <a:pt x="120" y="141"/>
                  </a:cubicBezTo>
                  <a:cubicBezTo>
                    <a:pt x="106" y="147"/>
                    <a:pt x="93" y="159"/>
                    <a:pt x="78" y="177"/>
                  </a:cubicBezTo>
                  <a:cubicBezTo>
                    <a:pt x="63" y="195"/>
                    <a:pt x="43" y="234"/>
                    <a:pt x="30" y="252"/>
                  </a:cubicBezTo>
                  <a:cubicBezTo>
                    <a:pt x="17" y="270"/>
                    <a:pt x="6" y="278"/>
                    <a:pt x="0" y="285"/>
                  </a:cubicBezTo>
                </a:path>
              </a:pathLst>
            </a:custGeom>
            <a:noFill/>
            <a:ln w="12700">
              <a:solidFill>
                <a:schemeClr val="tx1"/>
              </a:solidFill>
              <a:round/>
              <a:headEnd/>
              <a:tailEnd/>
            </a:ln>
          </p:spPr>
          <p:txBody>
            <a:bodyPr wrap="none" anchor="ctr"/>
            <a:lstStyle/>
            <a:p>
              <a:endParaRPr lang="en-GB"/>
            </a:p>
          </p:txBody>
        </p:sp>
        <p:sp>
          <p:nvSpPr>
            <p:cNvPr id="196643" name="Freeform 24"/>
            <p:cNvSpPr>
              <a:spLocks/>
            </p:cNvSpPr>
            <p:nvPr/>
          </p:nvSpPr>
          <p:spPr bwMode="auto">
            <a:xfrm>
              <a:off x="3999" y="2525"/>
              <a:ext cx="39" cy="29"/>
            </a:xfrm>
            <a:custGeom>
              <a:avLst/>
              <a:gdLst>
                <a:gd name="T0" fmla="*/ 0 w 39"/>
                <a:gd name="T1" fmla="*/ 12 h 29"/>
                <a:gd name="T2" fmla="*/ 27 w 39"/>
                <a:gd name="T3" fmla="*/ 27 h 29"/>
                <a:gd name="T4" fmla="*/ 39 w 39"/>
                <a:gd name="T5" fmla="*/ 0 h 29"/>
                <a:gd name="T6" fmla="*/ 0 60000 65536"/>
                <a:gd name="T7" fmla="*/ 0 60000 65536"/>
                <a:gd name="T8" fmla="*/ 0 60000 65536"/>
                <a:gd name="T9" fmla="*/ 0 w 39"/>
                <a:gd name="T10" fmla="*/ 0 h 29"/>
                <a:gd name="T11" fmla="*/ 39 w 39"/>
                <a:gd name="T12" fmla="*/ 29 h 29"/>
              </a:gdLst>
              <a:ahLst/>
              <a:cxnLst>
                <a:cxn ang="T6">
                  <a:pos x="T0" y="T1"/>
                </a:cxn>
                <a:cxn ang="T7">
                  <a:pos x="T2" y="T3"/>
                </a:cxn>
                <a:cxn ang="T8">
                  <a:pos x="T4" y="T5"/>
                </a:cxn>
              </a:cxnLst>
              <a:rect l="T9" t="T10" r="T11" b="T12"/>
              <a:pathLst>
                <a:path w="39" h="29">
                  <a:moveTo>
                    <a:pt x="0" y="12"/>
                  </a:moveTo>
                  <a:cubicBezTo>
                    <a:pt x="10" y="20"/>
                    <a:pt x="21" y="29"/>
                    <a:pt x="27" y="27"/>
                  </a:cubicBezTo>
                  <a:cubicBezTo>
                    <a:pt x="33" y="25"/>
                    <a:pt x="36" y="12"/>
                    <a:pt x="39" y="0"/>
                  </a:cubicBezTo>
                </a:path>
              </a:pathLst>
            </a:custGeom>
            <a:noFill/>
            <a:ln w="12700">
              <a:solidFill>
                <a:schemeClr val="tx1"/>
              </a:solidFill>
              <a:round/>
              <a:headEnd/>
              <a:tailEnd/>
            </a:ln>
          </p:spPr>
          <p:txBody>
            <a:bodyPr wrap="none" anchor="ctr"/>
            <a:lstStyle/>
            <a:p>
              <a:endParaRPr lang="en-GB"/>
            </a:p>
          </p:txBody>
        </p:sp>
        <p:sp>
          <p:nvSpPr>
            <p:cNvPr id="196644" name="Freeform 25"/>
            <p:cNvSpPr>
              <a:spLocks/>
            </p:cNvSpPr>
            <p:nvPr/>
          </p:nvSpPr>
          <p:spPr bwMode="auto">
            <a:xfrm>
              <a:off x="3994" y="2471"/>
              <a:ext cx="26" cy="45"/>
            </a:xfrm>
            <a:custGeom>
              <a:avLst/>
              <a:gdLst>
                <a:gd name="T0" fmla="*/ 16 w 26"/>
                <a:gd name="T1" fmla="*/ 0 h 45"/>
                <a:gd name="T2" fmla="*/ 1 w 26"/>
                <a:gd name="T3" fmla="*/ 24 h 45"/>
                <a:gd name="T4" fmla="*/ 7 w 26"/>
                <a:gd name="T5" fmla="*/ 45 h 45"/>
                <a:gd name="T6" fmla="*/ 23 w 26"/>
                <a:gd name="T7" fmla="*/ 25 h 45"/>
                <a:gd name="T8" fmla="*/ 16 w 26"/>
                <a:gd name="T9" fmla="*/ 0 h 45"/>
                <a:gd name="T10" fmla="*/ 0 60000 65536"/>
                <a:gd name="T11" fmla="*/ 0 60000 65536"/>
                <a:gd name="T12" fmla="*/ 0 60000 65536"/>
                <a:gd name="T13" fmla="*/ 0 60000 65536"/>
                <a:gd name="T14" fmla="*/ 0 60000 65536"/>
                <a:gd name="T15" fmla="*/ 0 w 26"/>
                <a:gd name="T16" fmla="*/ 0 h 45"/>
                <a:gd name="T17" fmla="*/ 26 w 26"/>
                <a:gd name="T18" fmla="*/ 45 h 45"/>
              </a:gdLst>
              <a:ahLst/>
              <a:cxnLst>
                <a:cxn ang="T10">
                  <a:pos x="T0" y="T1"/>
                </a:cxn>
                <a:cxn ang="T11">
                  <a:pos x="T2" y="T3"/>
                </a:cxn>
                <a:cxn ang="T12">
                  <a:pos x="T4" y="T5"/>
                </a:cxn>
                <a:cxn ang="T13">
                  <a:pos x="T6" y="T7"/>
                </a:cxn>
                <a:cxn ang="T14">
                  <a:pos x="T8" y="T9"/>
                </a:cxn>
              </a:cxnLst>
              <a:rect l="T15" t="T16" r="T17" b="T18"/>
              <a:pathLst>
                <a:path w="26" h="45">
                  <a:moveTo>
                    <a:pt x="16" y="0"/>
                  </a:moveTo>
                  <a:cubicBezTo>
                    <a:pt x="12" y="0"/>
                    <a:pt x="2" y="17"/>
                    <a:pt x="1" y="24"/>
                  </a:cubicBezTo>
                  <a:cubicBezTo>
                    <a:pt x="0" y="31"/>
                    <a:pt x="3" y="45"/>
                    <a:pt x="7" y="45"/>
                  </a:cubicBezTo>
                  <a:cubicBezTo>
                    <a:pt x="11" y="45"/>
                    <a:pt x="20" y="32"/>
                    <a:pt x="23" y="25"/>
                  </a:cubicBezTo>
                  <a:cubicBezTo>
                    <a:pt x="26" y="18"/>
                    <a:pt x="20" y="0"/>
                    <a:pt x="16" y="0"/>
                  </a:cubicBezTo>
                  <a:close/>
                </a:path>
              </a:pathLst>
            </a:custGeom>
            <a:noFill/>
            <a:ln w="12700">
              <a:solidFill>
                <a:schemeClr val="tx1"/>
              </a:solidFill>
              <a:round/>
              <a:headEnd/>
              <a:tailEnd/>
            </a:ln>
          </p:spPr>
          <p:txBody>
            <a:bodyPr wrap="none" anchor="ctr"/>
            <a:lstStyle/>
            <a:p>
              <a:endParaRPr lang="en-GB"/>
            </a:p>
          </p:txBody>
        </p:sp>
        <p:sp>
          <p:nvSpPr>
            <p:cNvPr id="196645" name="Freeform 26"/>
            <p:cNvSpPr>
              <a:spLocks/>
            </p:cNvSpPr>
            <p:nvPr/>
          </p:nvSpPr>
          <p:spPr bwMode="auto">
            <a:xfrm>
              <a:off x="3887" y="2504"/>
              <a:ext cx="49" cy="48"/>
            </a:xfrm>
            <a:custGeom>
              <a:avLst/>
              <a:gdLst>
                <a:gd name="T0" fmla="*/ 0 w 49"/>
                <a:gd name="T1" fmla="*/ 0 h 48"/>
                <a:gd name="T2" fmla="*/ 37 w 49"/>
                <a:gd name="T3" fmla="*/ 16 h 48"/>
                <a:gd name="T4" fmla="*/ 49 w 49"/>
                <a:gd name="T5" fmla="*/ 48 h 48"/>
                <a:gd name="T6" fmla="*/ 0 60000 65536"/>
                <a:gd name="T7" fmla="*/ 0 60000 65536"/>
                <a:gd name="T8" fmla="*/ 0 60000 65536"/>
                <a:gd name="T9" fmla="*/ 0 w 49"/>
                <a:gd name="T10" fmla="*/ 0 h 48"/>
                <a:gd name="T11" fmla="*/ 49 w 49"/>
                <a:gd name="T12" fmla="*/ 48 h 48"/>
              </a:gdLst>
              <a:ahLst/>
              <a:cxnLst>
                <a:cxn ang="T6">
                  <a:pos x="T0" y="T1"/>
                </a:cxn>
                <a:cxn ang="T7">
                  <a:pos x="T2" y="T3"/>
                </a:cxn>
                <a:cxn ang="T8">
                  <a:pos x="T4" y="T5"/>
                </a:cxn>
              </a:cxnLst>
              <a:rect l="T9" t="T10" r="T11" b="T12"/>
              <a:pathLst>
                <a:path w="49" h="48">
                  <a:moveTo>
                    <a:pt x="0" y="0"/>
                  </a:moveTo>
                  <a:cubicBezTo>
                    <a:pt x="14" y="4"/>
                    <a:pt x="29" y="8"/>
                    <a:pt x="37" y="16"/>
                  </a:cubicBezTo>
                  <a:cubicBezTo>
                    <a:pt x="45" y="24"/>
                    <a:pt x="47" y="36"/>
                    <a:pt x="49" y="48"/>
                  </a:cubicBezTo>
                </a:path>
              </a:pathLst>
            </a:custGeom>
            <a:noFill/>
            <a:ln w="12700">
              <a:solidFill>
                <a:schemeClr val="tx1"/>
              </a:solidFill>
              <a:round/>
              <a:headEnd/>
              <a:tailEnd/>
            </a:ln>
          </p:spPr>
          <p:txBody>
            <a:bodyPr wrap="none" anchor="ctr"/>
            <a:lstStyle/>
            <a:p>
              <a:endParaRPr lang="en-GB"/>
            </a:p>
          </p:txBody>
        </p:sp>
        <p:sp>
          <p:nvSpPr>
            <p:cNvPr id="196646" name="Freeform 27"/>
            <p:cNvSpPr>
              <a:spLocks/>
            </p:cNvSpPr>
            <p:nvPr/>
          </p:nvSpPr>
          <p:spPr bwMode="auto">
            <a:xfrm>
              <a:off x="3803" y="2520"/>
              <a:ext cx="103" cy="39"/>
            </a:xfrm>
            <a:custGeom>
              <a:avLst/>
              <a:gdLst>
                <a:gd name="T0" fmla="*/ 0 w 103"/>
                <a:gd name="T1" fmla="*/ 0 h 39"/>
                <a:gd name="T2" fmla="*/ 67 w 103"/>
                <a:gd name="T3" fmla="*/ 12 h 39"/>
                <a:gd name="T4" fmla="*/ 103 w 103"/>
                <a:gd name="T5" fmla="*/ 39 h 39"/>
                <a:gd name="T6" fmla="*/ 0 60000 65536"/>
                <a:gd name="T7" fmla="*/ 0 60000 65536"/>
                <a:gd name="T8" fmla="*/ 0 60000 65536"/>
                <a:gd name="T9" fmla="*/ 0 w 103"/>
                <a:gd name="T10" fmla="*/ 0 h 39"/>
                <a:gd name="T11" fmla="*/ 103 w 103"/>
                <a:gd name="T12" fmla="*/ 39 h 39"/>
              </a:gdLst>
              <a:ahLst/>
              <a:cxnLst>
                <a:cxn ang="T6">
                  <a:pos x="T0" y="T1"/>
                </a:cxn>
                <a:cxn ang="T7">
                  <a:pos x="T2" y="T3"/>
                </a:cxn>
                <a:cxn ang="T8">
                  <a:pos x="T4" y="T5"/>
                </a:cxn>
              </a:cxnLst>
              <a:rect l="T9" t="T10" r="T11" b="T12"/>
              <a:pathLst>
                <a:path w="103" h="39">
                  <a:moveTo>
                    <a:pt x="0" y="0"/>
                  </a:moveTo>
                  <a:cubicBezTo>
                    <a:pt x="25" y="3"/>
                    <a:pt x="50" y="6"/>
                    <a:pt x="67" y="12"/>
                  </a:cubicBezTo>
                  <a:cubicBezTo>
                    <a:pt x="84" y="18"/>
                    <a:pt x="93" y="28"/>
                    <a:pt x="103" y="39"/>
                  </a:cubicBezTo>
                </a:path>
              </a:pathLst>
            </a:custGeom>
            <a:noFill/>
            <a:ln w="12700">
              <a:solidFill>
                <a:schemeClr val="tx1"/>
              </a:solidFill>
              <a:round/>
              <a:headEnd/>
              <a:tailEnd/>
            </a:ln>
          </p:spPr>
          <p:txBody>
            <a:bodyPr wrap="none" anchor="ctr"/>
            <a:lstStyle/>
            <a:p>
              <a:endParaRPr lang="en-GB"/>
            </a:p>
          </p:txBody>
        </p:sp>
        <p:sp>
          <p:nvSpPr>
            <p:cNvPr id="196647" name="Freeform 28"/>
            <p:cNvSpPr>
              <a:spLocks/>
            </p:cNvSpPr>
            <p:nvPr/>
          </p:nvSpPr>
          <p:spPr bwMode="auto">
            <a:xfrm>
              <a:off x="3753" y="2541"/>
              <a:ext cx="87" cy="48"/>
            </a:xfrm>
            <a:custGeom>
              <a:avLst/>
              <a:gdLst>
                <a:gd name="T0" fmla="*/ 0 w 87"/>
                <a:gd name="T1" fmla="*/ 0 h 48"/>
                <a:gd name="T2" fmla="*/ 57 w 87"/>
                <a:gd name="T3" fmla="*/ 20 h 48"/>
                <a:gd name="T4" fmla="*/ 87 w 87"/>
                <a:gd name="T5" fmla="*/ 48 h 48"/>
                <a:gd name="T6" fmla="*/ 0 60000 65536"/>
                <a:gd name="T7" fmla="*/ 0 60000 65536"/>
                <a:gd name="T8" fmla="*/ 0 60000 65536"/>
                <a:gd name="T9" fmla="*/ 0 w 87"/>
                <a:gd name="T10" fmla="*/ 0 h 48"/>
                <a:gd name="T11" fmla="*/ 87 w 87"/>
                <a:gd name="T12" fmla="*/ 48 h 48"/>
              </a:gdLst>
              <a:ahLst/>
              <a:cxnLst>
                <a:cxn ang="T6">
                  <a:pos x="T0" y="T1"/>
                </a:cxn>
                <a:cxn ang="T7">
                  <a:pos x="T2" y="T3"/>
                </a:cxn>
                <a:cxn ang="T8">
                  <a:pos x="T4" y="T5"/>
                </a:cxn>
              </a:cxnLst>
              <a:rect l="T9" t="T10" r="T11" b="T12"/>
              <a:pathLst>
                <a:path w="87" h="48">
                  <a:moveTo>
                    <a:pt x="0" y="0"/>
                  </a:moveTo>
                  <a:cubicBezTo>
                    <a:pt x="21" y="6"/>
                    <a:pt x="43" y="12"/>
                    <a:pt x="57" y="20"/>
                  </a:cubicBezTo>
                  <a:cubicBezTo>
                    <a:pt x="71" y="28"/>
                    <a:pt x="79" y="38"/>
                    <a:pt x="87" y="48"/>
                  </a:cubicBezTo>
                </a:path>
              </a:pathLst>
            </a:custGeom>
            <a:noFill/>
            <a:ln w="12700">
              <a:solidFill>
                <a:schemeClr val="tx1"/>
              </a:solidFill>
              <a:round/>
              <a:headEnd/>
              <a:tailEnd/>
            </a:ln>
          </p:spPr>
          <p:txBody>
            <a:bodyPr wrap="none" anchor="ctr"/>
            <a:lstStyle/>
            <a:p>
              <a:endParaRPr lang="en-GB"/>
            </a:p>
          </p:txBody>
        </p:sp>
      </p:grpSp>
      <p:grpSp>
        <p:nvGrpSpPr>
          <p:cNvPr id="196625" name="Group 29"/>
          <p:cNvGrpSpPr>
            <a:grpSpLocks/>
          </p:cNvGrpSpPr>
          <p:nvPr/>
        </p:nvGrpSpPr>
        <p:grpSpPr bwMode="auto">
          <a:xfrm>
            <a:off x="4395788" y="2001838"/>
            <a:ext cx="3395662" cy="3190875"/>
            <a:chOff x="2769" y="1261"/>
            <a:chExt cx="2139" cy="2010"/>
          </a:xfrm>
        </p:grpSpPr>
        <p:sp>
          <p:nvSpPr>
            <p:cNvPr id="196637" name="Freeform 30"/>
            <p:cNvSpPr>
              <a:spLocks noChangeArrowheads="1"/>
            </p:cNvSpPr>
            <p:nvPr/>
          </p:nvSpPr>
          <p:spPr bwMode="auto">
            <a:xfrm>
              <a:off x="3076" y="1261"/>
              <a:ext cx="1832" cy="898"/>
            </a:xfrm>
            <a:custGeom>
              <a:avLst/>
              <a:gdLst>
                <a:gd name="T0" fmla="*/ 0 w 1408"/>
                <a:gd name="T1" fmla="*/ 0 h 690"/>
                <a:gd name="T2" fmla="*/ 1832 w 1408"/>
                <a:gd name="T3" fmla="*/ 898 h 690"/>
                <a:gd name="T4" fmla="*/ 0 60000 65536"/>
                <a:gd name="T5" fmla="*/ 0 60000 65536"/>
                <a:gd name="T6" fmla="*/ 0 w 1408"/>
                <a:gd name="T7" fmla="*/ 0 h 690"/>
                <a:gd name="T8" fmla="*/ 1408 w 1408"/>
                <a:gd name="T9" fmla="*/ 690 h 690"/>
              </a:gdLst>
              <a:ahLst/>
              <a:cxnLst>
                <a:cxn ang="T4">
                  <a:pos x="T0" y="T1"/>
                </a:cxn>
                <a:cxn ang="T5">
                  <a:pos x="T2" y="T3"/>
                </a:cxn>
              </a:cxnLst>
              <a:rect l="T6" t="T7" r="T8" b="T9"/>
              <a:pathLst>
                <a:path w="1408" h="690">
                  <a:moveTo>
                    <a:pt x="0" y="0"/>
                  </a:moveTo>
                  <a:lnTo>
                    <a:pt x="1408" y="690"/>
                  </a:lnTo>
                </a:path>
              </a:pathLst>
            </a:custGeom>
            <a:noFill/>
            <a:ln w="25400">
              <a:solidFill>
                <a:srgbClr val="00FF00"/>
              </a:solidFill>
              <a:round/>
              <a:headEnd/>
              <a:tailEnd/>
            </a:ln>
          </p:spPr>
          <p:txBody>
            <a:bodyPr wrap="none" anchor="ctr"/>
            <a:lstStyle/>
            <a:p>
              <a:endParaRPr lang="en-GB"/>
            </a:p>
          </p:txBody>
        </p:sp>
        <p:grpSp>
          <p:nvGrpSpPr>
            <p:cNvPr id="196638" name="Group 31"/>
            <p:cNvGrpSpPr>
              <a:grpSpLocks/>
            </p:cNvGrpSpPr>
            <p:nvPr/>
          </p:nvGrpSpPr>
          <p:grpSpPr bwMode="auto">
            <a:xfrm>
              <a:off x="2769" y="2834"/>
              <a:ext cx="2032" cy="437"/>
              <a:chOff x="3065" y="2706"/>
              <a:chExt cx="2032" cy="437"/>
            </a:xfrm>
          </p:grpSpPr>
          <p:sp>
            <p:nvSpPr>
              <p:cNvPr id="196639" name="AutoShape 32"/>
              <p:cNvSpPr>
                <a:spLocks noChangeArrowheads="1"/>
              </p:cNvSpPr>
              <p:nvPr/>
            </p:nvSpPr>
            <p:spPr bwMode="auto">
              <a:xfrm rot="-676740">
                <a:off x="4717" y="2706"/>
                <a:ext cx="380" cy="163"/>
              </a:xfrm>
              <a:prstGeom prst="leftArrow">
                <a:avLst>
                  <a:gd name="adj1" fmla="val 49694"/>
                  <a:gd name="adj2" fmla="val 58325"/>
                </a:avLst>
              </a:prstGeom>
              <a:solidFill>
                <a:srgbClr val="00FF00"/>
              </a:solidFill>
              <a:ln w="12700">
                <a:noFill/>
                <a:miter lim="800000"/>
                <a:headEnd/>
                <a:tailEnd/>
              </a:ln>
            </p:spPr>
            <p:txBody>
              <a:bodyPr wrap="none" anchor="ctr"/>
              <a:lstStyle/>
              <a:p>
                <a:endParaRPr lang="it-IT"/>
              </a:p>
            </p:txBody>
          </p:sp>
          <p:sp>
            <p:nvSpPr>
              <p:cNvPr id="196640" name="AutoShape 33"/>
              <p:cNvSpPr>
                <a:spLocks noChangeArrowheads="1"/>
              </p:cNvSpPr>
              <p:nvPr/>
            </p:nvSpPr>
            <p:spPr bwMode="auto">
              <a:xfrm rot="-672230">
                <a:off x="3065" y="2980"/>
                <a:ext cx="829" cy="163"/>
              </a:xfrm>
              <a:prstGeom prst="leftArrow">
                <a:avLst>
                  <a:gd name="adj1" fmla="val 49694"/>
                  <a:gd name="adj2" fmla="val 127241"/>
                </a:avLst>
              </a:prstGeom>
              <a:solidFill>
                <a:srgbClr val="00FF00"/>
              </a:solidFill>
              <a:ln w="12700">
                <a:noFill/>
                <a:miter lim="800000"/>
                <a:headEnd/>
                <a:tailEnd/>
              </a:ln>
            </p:spPr>
            <p:txBody>
              <a:bodyPr wrap="none" anchor="ctr"/>
              <a:lstStyle/>
              <a:p>
                <a:endParaRPr lang="it-IT"/>
              </a:p>
            </p:txBody>
          </p:sp>
          <p:sp>
            <p:nvSpPr>
              <p:cNvPr id="196641" name="AutoShape 34"/>
              <p:cNvSpPr>
                <a:spLocks noChangeArrowheads="1"/>
              </p:cNvSpPr>
              <p:nvPr/>
            </p:nvSpPr>
            <p:spPr bwMode="auto">
              <a:xfrm rot="-673486">
                <a:off x="4026" y="2827"/>
                <a:ext cx="581" cy="163"/>
              </a:xfrm>
              <a:prstGeom prst="leftArrow">
                <a:avLst>
                  <a:gd name="adj1" fmla="val 49694"/>
                  <a:gd name="adj2" fmla="val 89176"/>
                </a:avLst>
              </a:prstGeom>
              <a:solidFill>
                <a:srgbClr val="00FF00"/>
              </a:solidFill>
              <a:ln w="12700">
                <a:noFill/>
                <a:miter lim="800000"/>
                <a:headEnd/>
                <a:tailEnd/>
              </a:ln>
            </p:spPr>
            <p:txBody>
              <a:bodyPr wrap="none" anchor="ctr"/>
              <a:lstStyle/>
              <a:p>
                <a:endParaRPr lang="it-IT"/>
              </a:p>
            </p:txBody>
          </p:sp>
        </p:grpSp>
      </p:grpSp>
      <p:grpSp>
        <p:nvGrpSpPr>
          <p:cNvPr id="6" name="Group 35"/>
          <p:cNvGrpSpPr>
            <a:grpSpLocks/>
          </p:cNvGrpSpPr>
          <p:nvPr/>
        </p:nvGrpSpPr>
        <p:grpSpPr bwMode="auto">
          <a:xfrm>
            <a:off x="5811838" y="4129088"/>
            <a:ext cx="1044575" cy="1749425"/>
            <a:chOff x="3949" y="2473"/>
            <a:chExt cx="658" cy="1102"/>
          </a:xfrm>
        </p:grpSpPr>
        <p:grpSp>
          <p:nvGrpSpPr>
            <p:cNvPr id="196629" name="Group 36"/>
            <p:cNvGrpSpPr>
              <a:grpSpLocks/>
            </p:cNvGrpSpPr>
            <p:nvPr/>
          </p:nvGrpSpPr>
          <p:grpSpPr bwMode="auto">
            <a:xfrm>
              <a:off x="3949" y="2473"/>
              <a:ext cx="465" cy="1102"/>
              <a:chOff x="3949" y="2473"/>
              <a:chExt cx="465" cy="1102"/>
            </a:xfrm>
          </p:grpSpPr>
          <p:sp>
            <p:nvSpPr>
              <p:cNvPr id="196635" name="Freeform 37"/>
              <p:cNvSpPr>
                <a:spLocks/>
              </p:cNvSpPr>
              <p:nvPr/>
            </p:nvSpPr>
            <p:spPr bwMode="auto">
              <a:xfrm>
                <a:off x="4014" y="2473"/>
                <a:ext cx="400" cy="1102"/>
              </a:xfrm>
              <a:custGeom>
                <a:avLst/>
                <a:gdLst>
                  <a:gd name="T0" fmla="*/ 399 w 273"/>
                  <a:gd name="T1" fmla="*/ 527 h 819"/>
                  <a:gd name="T2" fmla="*/ 399 w 273"/>
                  <a:gd name="T3" fmla="*/ 474 h 819"/>
                  <a:gd name="T4" fmla="*/ 399 w 273"/>
                  <a:gd name="T5" fmla="*/ 421 h 819"/>
                  <a:gd name="T6" fmla="*/ 399 w 273"/>
                  <a:gd name="T7" fmla="*/ 367 h 819"/>
                  <a:gd name="T8" fmla="*/ 399 w 273"/>
                  <a:gd name="T9" fmla="*/ 322 h 819"/>
                  <a:gd name="T10" fmla="*/ 390 w 273"/>
                  <a:gd name="T11" fmla="*/ 268 h 819"/>
                  <a:gd name="T12" fmla="*/ 382 w 273"/>
                  <a:gd name="T13" fmla="*/ 229 h 819"/>
                  <a:gd name="T14" fmla="*/ 374 w 273"/>
                  <a:gd name="T15" fmla="*/ 183 h 819"/>
                  <a:gd name="T16" fmla="*/ 365 w 273"/>
                  <a:gd name="T17" fmla="*/ 145 h 819"/>
                  <a:gd name="T18" fmla="*/ 349 w 273"/>
                  <a:gd name="T19" fmla="*/ 114 h 819"/>
                  <a:gd name="T20" fmla="*/ 333 w 273"/>
                  <a:gd name="T21" fmla="*/ 85 h 819"/>
                  <a:gd name="T22" fmla="*/ 315 w 273"/>
                  <a:gd name="T23" fmla="*/ 54 h 819"/>
                  <a:gd name="T24" fmla="*/ 299 w 273"/>
                  <a:gd name="T25" fmla="*/ 38 h 819"/>
                  <a:gd name="T26" fmla="*/ 283 w 273"/>
                  <a:gd name="T27" fmla="*/ 15 h 819"/>
                  <a:gd name="T28" fmla="*/ 258 w 273"/>
                  <a:gd name="T29" fmla="*/ 8 h 819"/>
                  <a:gd name="T30" fmla="*/ 240 w 273"/>
                  <a:gd name="T31" fmla="*/ 0 h 819"/>
                  <a:gd name="T32" fmla="*/ 215 w 273"/>
                  <a:gd name="T33" fmla="*/ 8 h 819"/>
                  <a:gd name="T34" fmla="*/ 190 w 273"/>
                  <a:gd name="T35" fmla="*/ 15 h 819"/>
                  <a:gd name="T36" fmla="*/ 166 w 273"/>
                  <a:gd name="T37" fmla="*/ 31 h 819"/>
                  <a:gd name="T38" fmla="*/ 149 w 273"/>
                  <a:gd name="T39" fmla="*/ 54 h 819"/>
                  <a:gd name="T40" fmla="*/ 132 w 273"/>
                  <a:gd name="T41" fmla="*/ 77 h 819"/>
                  <a:gd name="T42" fmla="*/ 107 w 273"/>
                  <a:gd name="T43" fmla="*/ 108 h 819"/>
                  <a:gd name="T44" fmla="*/ 91 w 273"/>
                  <a:gd name="T45" fmla="*/ 137 h 819"/>
                  <a:gd name="T46" fmla="*/ 75 w 273"/>
                  <a:gd name="T47" fmla="*/ 176 h 819"/>
                  <a:gd name="T48" fmla="*/ 57 w 273"/>
                  <a:gd name="T49" fmla="*/ 222 h 819"/>
                  <a:gd name="T50" fmla="*/ 50 w 273"/>
                  <a:gd name="T51" fmla="*/ 268 h 819"/>
                  <a:gd name="T52" fmla="*/ 32 w 273"/>
                  <a:gd name="T53" fmla="*/ 314 h 819"/>
                  <a:gd name="T54" fmla="*/ 25 w 273"/>
                  <a:gd name="T55" fmla="*/ 359 h 819"/>
                  <a:gd name="T56" fmla="*/ 16 w 273"/>
                  <a:gd name="T57" fmla="*/ 413 h 819"/>
                  <a:gd name="T58" fmla="*/ 7 w 273"/>
                  <a:gd name="T59" fmla="*/ 467 h 819"/>
                  <a:gd name="T60" fmla="*/ 0 w 273"/>
                  <a:gd name="T61" fmla="*/ 519 h 819"/>
                  <a:gd name="T62" fmla="*/ 0 w 273"/>
                  <a:gd name="T63" fmla="*/ 573 h 819"/>
                  <a:gd name="T64" fmla="*/ 0 w 273"/>
                  <a:gd name="T65" fmla="*/ 627 h 819"/>
                  <a:gd name="T66" fmla="*/ 0 w 273"/>
                  <a:gd name="T67" fmla="*/ 681 h 819"/>
                  <a:gd name="T68" fmla="*/ 0 w 273"/>
                  <a:gd name="T69" fmla="*/ 735 h 819"/>
                  <a:gd name="T70" fmla="*/ 0 w 273"/>
                  <a:gd name="T71" fmla="*/ 780 h 819"/>
                  <a:gd name="T72" fmla="*/ 7 w 273"/>
                  <a:gd name="T73" fmla="*/ 833 h 819"/>
                  <a:gd name="T74" fmla="*/ 16 w 273"/>
                  <a:gd name="T75" fmla="*/ 872 h 819"/>
                  <a:gd name="T76" fmla="*/ 25 w 273"/>
                  <a:gd name="T77" fmla="*/ 918 h 819"/>
                  <a:gd name="T78" fmla="*/ 32 w 273"/>
                  <a:gd name="T79" fmla="*/ 955 h 819"/>
                  <a:gd name="T80" fmla="*/ 50 w 273"/>
                  <a:gd name="T81" fmla="*/ 986 h 819"/>
                  <a:gd name="T82" fmla="*/ 66 w 273"/>
                  <a:gd name="T83" fmla="*/ 1017 h 819"/>
                  <a:gd name="T84" fmla="*/ 82 w 273"/>
                  <a:gd name="T85" fmla="*/ 1048 h 819"/>
                  <a:gd name="T86" fmla="*/ 100 w 273"/>
                  <a:gd name="T87" fmla="*/ 1063 h 819"/>
                  <a:gd name="T88" fmla="*/ 116 w 273"/>
                  <a:gd name="T89" fmla="*/ 1086 h 819"/>
                  <a:gd name="T90" fmla="*/ 141 w 273"/>
                  <a:gd name="T91" fmla="*/ 1094 h 819"/>
                  <a:gd name="T92" fmla="*/ 157 w 273"/>
                  <a:gd name="T93" fmla="*/ 1101 h 819"/>
                  <a:gd name="T94" fmla="*/ 182 w 273"/>
                  <a:gd name="T95" fmla="*/ 1094 h 819"/>
                  <a:gd name="T96" fmla="*/ 207 w 273"/>
                  <a:gd name="T97" fmla="*/ 1086 h 819"/>
                  <a:gd name="T98" fmla="*/ 233 w 273"/>
                  <a:gd name="T99" fmla="*/ 1071 h 819"/>
                  <a:gd name="T100" fmla="*/ 249 w 273"/>
                  <a:gd name="T101" fmla="*/ 1048 h 819"/>
                  <a:gd name="T102" fmla="*/ 265 w 273"/>
                  <a:gd name="T103" fmla="*/ 1025 h 819"/>
                  <a:gd name="T104" fmla="*/ 290 w 273"/>
                  <a:gd name="T105" fmla="*/ 994 h 819"/>
                  <a:gd name="T106" fmla="*/ 308 w 273"/>
                  <a:gd name="T107" fmla="*/ 963 h 819"/>
                  <a:gd name="T108" fmla="*/ 324 w 273"/>
                  <a:gd name="T109" fmla="*/ 926 h 819"/>
                  <a:gd name="T110" fmla="*/ 340 w 273"/>
                  <a:gd name="T111" fmla="*/ 880 h 819"/>
                  <a:gd name="T112" fmla="*/ 349 w 273"/>
                  <a:gd name="T113" fmla="*/ 833 h 819"/>
                  <a:gd name="T114" fmla="*/ 365 w 273"/>
                  <a:gd name="T115" fmla="*/ 787 h 819"/>
                  <a:gd name="T116" fmla="*/ 374 w 273"/>
                  <a:gd name="T117" fmla="*/ 741 h 819"/>
                  <a:gd name="T118" fmla="*/ 382 w 273"/>
                  <a:gd name="T119" fmla="*/ 688 h 819"/>
                  <a:gd name="T120" fmla="*/ 390 w 273"/>
                  <a:gd name="T121" fmla="*/ 635 h 819"/>
                  <a:gd name="T122" fmla="*/ 399 w 273"/>
                  <a:gd name="T123" fmla="*/ 581 h 81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73"/>
                  <a:gd name="T187" fmla="*/ 0 h 819"/>
                  <a:gd name="T188" fmla="*/ 273 w 273"/>
                  <a:gd name="T189" fmla="*/ 819 h 81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73" h="819">
                    <a:moveTo>
                      <a:pt x="272" y="421"/>
                    </a:moveTo>
                    <a:lnTo>
                      <a:pt x="272" y="403"/>
                    </a:lnTo>
                    <a:lnTo>
                      <a:pt x="272" y="392"/>
                    </a:lnTo>
                    <a:lnTo>
                      <a:pt x="272" y="381"/>
                    </a:lnTo>
                    <a:lnTo>
                      <a:pt x="272" y="364"/>
                    </a:lnTo>
                    <a:lnTo>
                      <a:pt x="272" y="352"/>
                    </a:lnTo>
                    <a:lnTo>
                      <a:pt x="272" y="341"/>
                    </a:lnTo>
                    <a:lnTo>
                      <a:pt x="272" y="324"/>
                    </a:lnTo>
                    <a:lnTo>
                      <a:pt x="272" y="313"/>
                    </a:lnTo>
                    <a:lnTo>
                      <a:pt x="272" y="301"/>
                    </a:lnTo>
                    <a:lnTo>
                      <a:pt x="272" y="284"/>
                    </a:lnTo>
                    <a:lnTo>
                      <a:pt x="272" y="273"/>
                    </a:lnTo>
                    <a:lnTo>
                      <a:pt x="272" y="261"/>
                    </a:lnTo>
                    <a:lnTo>
                      <a:pt x="272" y="250"/>
                    </a:lnTo>
                    <a:lnTo>
                      <a:pt x="272" y="239"/>
                    </a:lnTo>
                    <a:lnTo>
                      <a:pt x="266" y="227"/>
                    </a:lnTo>
                    <a:lnTo>
                      <a:pt x="266" y="216"/>
                    </a:lnTo>
                    <a:lnTo>
                      <a:pt x="266" y="199"/>
                    </a:lnTo>
                    <a:lnTo>
                      <a:pt x="266" y="188"/>
                    </a:lnTo>
                    <a:lnTo>
                      <a:pt x="261" y="182"/>
                    </a:lnTo>
                    <a:lnTo>
                      <a:pt x="261" y="170"/>
                    </a:lnTo>
                    <a:lnTo>
                      <a:pt x="261" y="159"/>
                    </a:lnTo>
                    <a:lnTo>
                      <a:pt x="255" y="148"/>
                    </a:lnTo>
                    <a:lnTo>
                      <a:pt x="255" y="136"/>
                    </a:lnTo>
                    <a:lnTo>
                      <a:pt x="249" y="125"/>
                    </a:lnTo>
                    <a:lnTo>
                      <a:pt x="249" y="119"/>
                    </a:lnTo>
                    <a:lnTo>
                      <a:pt x="249" y="108"/>
                    </a:lnTo>
                    <a:lnTo>
                      <a:pt x="244" y="102"/>
                    </a:lnTo>
                    <a:lnTo>
                      <a:pt x="244" y="91"/>
                    </a:lnTo>
                    <a:lnTo>
                      <a:pt x="238" y="85"/>
                    </a:lnTo>
                    <a:lnTo>
                      <a:pt x="232" y="74"/>
                    </a:lnTo>
                    <a:lnTo>
                      <a:pt x="232" y="68"/>
                    </a:lnTo>
                    <a:lnTo>
                      <a:pt x="227" y="63"/>
                    </a:lnTo>
                    <a:lnTo>
                      <a:pt x="227" y="51"/>
                    </a:lnTo>
                    <a:lnTo>
                      <a:pt x="221" y="45"/>
                    </a:lnTo>
                    <a:lnTo>
                      <a:pt x="215" y="40"/>
                    </a:lnTo>
                    <a:lnTo>
                      <a:pt x="215" y="34"/>
                    </a:lnTo>
                    <a:lnTo>
                      <a:pt x="210" y="28"/>
                    </a:lnTo>
                    <a:lnTo>
                      <a:pt x="204" y="28"/>
                    </a:lnTo>
                    <a:lnTo>
                      <a:pt x="204" y="23"/>
                    </a:lnTo>
                    <a:lnTo>
                      <a:pt x="198" y="17"/>
                    </a:lnTo>
                    <a:lnTo>
                      <a:pt x="193" y="11"/>
                    </a:lnTo>
                    <a:lnTo>
                      <a:pt x="187" y="6"/>
                    </a:lnTo>
                    <a:lnTo>
                      <a:pt x="181" y="6"/>
                    </a:lnTo>
                    <a:lnTo>
                      <a:pt x="176" y="6"/>
                    </a:lnTo>
                    <a:lnTo>
                      <a:pt x="176" y="0"/>
                    </a:lnTo>
                    <a:lnTo>
                      <a:pt x="170" y="0"/>
                    </a:lnTo>
                    <a:lnTo>
                      <a:pt x="164" y="0"/>
                    </a:lnTo>
                    <a:lnTo>
                      <a:pt x="159" y="0"/>
                    </a:lnTo>
                    <a:lnTo>
                      <a:pt x="153" y="0"/>
                    </a:lnTo>
                    <a:lnTo>
                      <a:pt x="147" y="6"/>
                    </a:lnTo>
                    <a:lnTo>
                      <a:pt x="141" y="6"/>
                    </a:lnTo>
                    <a:lnTo>
                      <a:pt x="136" y="6"/>
                    </a:lnTo>
                    <a:lnTo>
                      <a:pt x="130" y="11"/>
                    </a:lnTo>
                    <a:lnTo>
                      <a:pt x="124" y="17"/>
                    </a:lnTo>
                    <a:lnTo>
                      <a:pt x="119" y="17"/>
                    </a:lnTo>
                    <a:lnTo>
                      <a:pt x="113" y="23"/>
                    </a:lnTo>
                    <a:lnTo>
                      <a:pt x="107" y="28"/>
                    </a:lnTo>
                    <a:lnTo>
                      <a:pt x="107" y="34"/>
                    </a:lnTo>
                    <a:lnTo>
                      <a:pt x="102" y="40"/>
                    </a:lnTo>
                    <a:lnTo>
                      <a:pt x="96" y="45"/>
                    </a:lnTo>
                    <a:lnTo>
                      <a:pt x="90" y="51"/>
                    </a:lnTo>
                    <a:lnTo>
                      <a:pt x="90" y="57"/>
                    </a:lnTo>
                    <a:lnTo>
                      <a:pt x="85" y="63"/>
                    </a:lnTo>
                    <a:lnTo>
                      <a:pt x="79" y="74"/>
                    </a:lnTo>
                    <a:lnTo>
                      <a:pt x="73" y="80"/>
                    </a:lnTo>
                    <a:lnTo>
                      <a:pt x="73" y="85"/>
                    </a:lnTo>
                    <a:lnTo>
                      <a:pt x="68" y="97"/>
                    </a:lnTo>
                    <a:lnTo>
                      <a:pt x="62" y="102"/>
                    </a:lnTo>
                    <a:lnTo>
                      <a:pt x="62" y="114"/>
                    </a:lnTo>
                    <a:lnTo>
                      <a:pt x="56" y="125"/>
                    </a:lnTo>
                    <a:lnTo>
                      <a:pt x="51" y="131"/>
                    </a:lnTo>
                    <a:lnTo>
                      <a:pt x="51" y="142"/>
                    </a:lnTo>
                    <a:lnTo>
                      <a:pt x="45" y="153"/>
                    </a:lnTo>
                    <a:lnTo>
                      <a:pt x="39" y="165"/>
                    </a:lnTo>
                    <a:lnTo>
                      <a:pt x="39" y="176"/>
                    </a:lnTo>
                    <a:lnTo>
                      <a:pt x="34" y="188"/>
                    </a:lnTo>
                    <a:lnTo>
                      <a:pt x="34" y="199"/>
                    </a:lnTo>
                    <a:lnTo>
                      <a:pt x="28" y="210"/>
                    </a:lnTo>
                    <a:lnTo>
                      <a:pt x="28" y="222"/>
                    </a:lnTo>
                    <a:lnTo>
                      <a:pt x="22" y="233"/>
                    </a:lnTo>
                    <a:lnTo>
                      <a:pt x="22" y="244"/>
                    </a:lnTo>
                    <a:lnTo>
                      <a:pt x="17" y="256"/>
                    </a:lnTo>
                    <a:lnTo>
                      <a:pt x="17" y="267"/>
                    </a:lnTo>
                    <a:lnTo>
                      <a:pt x="17" y="284"/>
                    </a:lnTo>
                    <a:lnTo>
                      <a:pt x="11" y="296"/>
                    </a:lnTo>
                    <a:lnTo>
                      <a:pt x="11" y="307"/>
                    </a:lnTo>
                    <a:lnTo>
                      <a:pt x="5" y="318"/>
                    </a:lnTo>
                    <a:lnTo>
                      <a:pt x="5" y="335"/>
                    </a:lnTo>
                    <a:lnTo>
                      <a:pt x="5" y="347"/>
                    </a:lnTo>
                    <a:lnTo>
                      <a:pt x="5" y="358"/>
                    </a:lnTo>
                    <a:lnTo>
                      <a:pt x="0" y="375"/>
                    </a:lnTo>
                    <a:lnTo>
                      <a:pt x="0" y="386"/>
                    </a:lnTo>
                    <a:lnTo>
                      <a:pt x="0" y="398"/>
                    </a:lnTo>
                    <a:lnTo>
                      <a:pt x="0" y="415"/>
                    </a:lnTo>
                    <a:lnTo>
                      <a:pt x="0" y="426"/>
                    </a:lnTo>
                    <a:lnTo>
                      <a:pt x="0" y="438"/>
                    </a:lnTo>
                    <a:lnTo>
                      <a:pt x="0" y="455"/>
                    </a:lnTo>
                    <a:lnTo>
                      <a:pt x="0" y="466"/>
                    </a:lnTo>
                    <a:lnTo>
                      <a:pt x="0" y="477"/>
                    </a:lnTo>
                    <a:lnTo>
                      <a:pt x="0" y="494"/>
                    </a:lnTo>
                    <a:lnTo>
                      <a:pt x="0" y="506"/>
                    </a:lnTo>
                    <a:lnTo>
                      <a:pt x="0" y="517"/>
                    </a:lnTo>
                    <a:lnTo>
                      <a:pt x="0" y="534"/>
                    </a:lnTo>
                    <a:lnTo>
                      <a:pt x="0" y="546"/>
                    </a:lnTo>
                    <a:lnTo>
                      <a:pt x="0" y="557"/>
                    </a:lnTo>
                    <a:lnTo>
                      <a:pt x="0" y="568"/>
                    </a:lnTo>
                    <a:lnTo>
                      <a:pt x="0" y="580"/>
                    </a:lnTo>
                    <a:lnTo>
                      <a:pt x="5" y="591"/>
                    </a:lnTo>
                    <a:lnTo>
                      <a:pt x="5" y="602"/>
                    </a:lnTo>
                    <a:lnTo>
                      <a:pt x="5" y="619"/>
                    </a:lnTo>
                    <a:lnTo>
                      <a:pt x="5" y="631"/>
                    </a:lnTo>
                    <a:lnTo>
                      <a:pt x="11" y="636"/>
                    </a:lnTo>
                    <a:lnTo>
                      <a:pt x="11" y="648"/>
                    </a:lnTo>
                    <a:lnTo>
                      <a:pt x="11" y="659"/>
                    </a:lnTo>
                    <a:lnTo>
                      <a:pt x="17" y="671"/>
                    </a:lnTo>
                    <a:lnTo>
                      <a:pt x="17" y="682"/>
                    </a:lnTo>
                    <a:lnTo>
                      <a:pt x="22" y="693"/>
                    </a:lnTo>
                    <a:lnTo>
                      <a:pt x="22" y="699"/>
                    </a:lnTo>
                    <a:lnTo>
                      <a:pt x="22" y="710"/>
                    </a:lnTo>
                    <a:lnTo>
                      <a:pt x="28" y="716"/>
                    </a:lnTo>
                    <a:lnTo>
                      <a:pt x="28" y="727"/>
                    </a:lnTo>
                    <a:lnTo>
                      <a:pt x="34" y="733"/>
                    </a:lnTo>
                    <a:lnTo>
                      <a:pt x="39" y="744"/>
                    </a:lnTo>
                    <a:lnTo>
                      <a:pt x="39" y="750"/>
                    </a:lnTo>
                    <a:lnTo>
                      <a:pt x="45" y="756"/>
                    </a:lnTo>
                    <a:lnTo>
                      <a:pt x="45" y="767"/>
                    </a:lnTo>
                    <a:lnTo>
                      <a:pt x="51" y="773"/>
                    </a:lnTo>
                    <a:lnTo>
                      <a:pt x="56" y="779"/>
                    </a:lnTo>
                    <a:lnTo>
                      <a:pt x="56" y="784"/>
                    </a:lnTo>
                    <a:lnTo>
                      <a:pt x="62" y="790"/>
                    </a:lnTo>
                    <a:lnTo>
                      <a:pt x="68" y="790"/>
                    </a:lnTo>
                    <a:lnTo>
                      <a:pt x="68" y="796"/>
                    </a:lnTo>
                    <a:lnTo>
                      <a:pt x="73" y="801"/>
                    </a:lnTo>
                    <a:lnTo>
                      <a:pt x="79" y="807"/>
                    </a:lnTo>
                    <a:lnTo>
                      <a:pt x="85" y="813"/>
                    </a:lnTo>
                    <a:lnTo>
                      <a:pt x="90" y="813"/>
                    </a:lnTo>
                    <a:lnTo>
                      <a:pt x="96" y="813"/>
                    </a:lnTo>
                    <a:lnTo>
                      <a:pt x="96" y="818"/>
                    </a:lnTo>
                    <a:lnTo>
                      <a:pt x="102" y="818"/>
                    </a:lnTo>
                    <a:lnTo>
                      <a:pt x="107" y="818"/>
                    </a:lnTo>
                    <a:lnTo>
                      <a:pt x="113" y="818"/>
                    </a:lnTo>
                    <a:lnTo>
                      <a:pt x="119" y="818"/>
                    </a:lnTo>
                    <a:lnTo>
                      <a:pt x="124" y="813"/>
                    </a:lnTo>
                    <a:lnTo>
                      <a:pt x="130" y="813"/>
                    </a:lnTo>
                    <a:lnTo>
                      <a:pt x="136" y="813"/>
                    </a:lnTo>
                    <a:lnTo>
                      <a:pt x="141" y="807"/>
                    </a:lnTo>
                    <a:lnTo>
                      <a:pt x="147" y="801"/>
                    </a:lnTo>
                    <a:lnTo>
                      <a:pt x="153" y="801"/>
                    </a:lnTo>
                    <a:lnTo>
                      <a:pt x="159" y="796"/>
                    </a:lnTo>
                    <a:lnTo>
                      <a:pt x="164" y="790"/>
                    </a:lnTo>
                    <a:lnTo>
                      <a:pt x="164" y="784"/>
                    </a:lnTo>
                    <a:lnTo>
                      <a:pt x="170" y="779"/>
                    </a:lnTo>
                    <a:lnTo>
                      <a:pt x="176" y="773"/>
                    </a:lnTo>
                    <a:lnTo>
                      <a:pt x="181" y="767"/>
                    </a:lnTo>
                    <a:lnTo>
                      <a:pt x="181" y="762"/>
                    </a:lnTo>
                    <a:lnTo>
                      <a:pt x="187" y="756"/>
                    </a:lnTo>
                    <a:lnTo>
                      <a:pt x="193" y="744"/>
                    </a:lnTo>
                    <a:lnTo>
                      <a:pt x="198" y="739"/>
                    </a:lnTo>
                    <a:lnTo>
                      <a:pt x="198" y="733"/>
                    </a:lnTo>
                    <a:lnTo>
                      <a:pt x="204" y="722"/>
                    </a:lnTo>
                    <a:lnTo>
                      <a:pt x="210" y="716"/>
                    </a:lnTo>
                    <a:lnTo>
                      <a:pt x="210" y="705"/>
                    </a:lnTo>
                    <a:lnTo>
                      <a:pt x="215" y="693"/>
                    </a:lnTo>
                    <a:lnTo>
                      <a:pt x="221" y="688"/>
                    </a:lnTo>
                    <a:lnTo>
                      <a:pt x="221" y="676"/>
                    </a:lnTo>
                    <a:lnTo>
                      <a:pt x="227" y="665"/>
                    </a:lnTo>
                    <a:lnTo>
                      <a:pt x="232" y="654"/>
                    </a:lnTo>
                    <a:lnTo>
                      <a:pt x="232" y="642"/>
                    </a:lnTo>
                    <a:lnTo>
                      <a:pt x="238" y="631"/>
                    </a:lnTo>
                    <a:lnTo>
                      <a:pt x="238" y="619"/>
                    </a:lnTo>
                    <a:lnTo>
                      <a:pt x="244" y="608"/>
                    </a:lnTo>
                    <a:lnTo>
                      <a:pt x="244" y="597"/>
                    </a:lnTo>
                    <a:lnTo>
                      <a:pt x="249" y="585"/>
                    </a:lnTo>
                    <a:lnTo>
                      <a:pt x="249" y="574"/>
                    </a:lnTo>
                    <a:lnTo>
                      <a:pt x="255" y="563"/>
                    </a:lnTo>
                    <a:lnTo>
                      <a:pt x="255" y="551"/>
                    </a:lnTo>
                    <a:lnTo>
                      <a:pt x="255" y="534"/>
                    </a:lnTo>
                    <a:lnTo>
                      <a:pt x="261" y="523"/>
                    </a:lnTo>
                    <a:lnTo>
                      <a:pt x="261" y="511"/>
                    </a:lnTo>
                    <a:lnTo>
                      <a:pt x="266" y="500"/>
                    </a:lnTo>
                    <a:lnTo>
                      <a:pt x="266" y="483"/>
                    </a:lnTo>
                    <a:lnTo>
                      <a:pt x="266" y="472"/>
                    </a:lnTo>
                    <a:lnTo>
                      <a:pt x="266" y="460"/>
                    </a:lnTo>
                    <a:lnTo>
                      <a:pt x="272" y="443"/>
                    </a:lnTo>
                    <a:lnTo>
                      <a:pt x="272" y="432"/>
                    </a:lnTo>
                    <a:lnTo>
                      <a:pt x="272" y="421"/>
                    </a:lnTo>
                  </a:path>
                </a:pathLst>
              </a:custGeom>
              <a:solidFill>
                <a:srgbClr val="000000"/>
              </a:solidFill>
              <a:ln w="12700" cap="rnd" cmpd="sng">
                <a:solidFill>
                  <a:schemeClr val="tx1"/>
                </a:solidFill>
                <a:prstDash val="solid"/>
                <a:round/>
                <a:headEnd type="none" w="med" len="med"/>
                <a:tailEnd type="none" w="med" len="med"/>
              </a:ln>
            </p:spPr>
            <p:txBody>
              <a:bodyPr/>
              <a:lstStyle/>
              <a:p>
                <a:endParaRPr lang="en-GB"/>
              </a:p>
            </p:txBody>
          </p:sp>
          <p:sp>
            <p:nvSpPr>
              <p:cNvPr id="196636" name="Freeform 38"/>
              <p:cNvSpPr>
                <a:spLocks/>
              </p:cNvSpPr>
              <p:nvPr/>
            </p:nvSpPr>
            <p:spPr bwMode="auto">
              <a:xfrm>
                <a:off x="3949" y="2473"/>
                <a:ext cx="391" cy="1093"/>
              </a:xfrm>
              <a:custGeom>
                <a:avLst/>
                <a:gdLst>
                  <a:gd name="T0" fmla="*/ 390 w 267"/>
                  <a:gd name="T1" fmla="*/ 523 h 813"/>
                  <a:gd name="T2" fmla="*/ 390 w 267"/>
                  <a:gd name="T3" fmla="*/ 469 h 813"/>
                  <a:gd name="T4" fmla="*/ 390 w 267"/>
                  <a:gd name="T5" fmla="*/ 418 h 813"/>
                  <a:gd name="T6" fmla="*/ 390 w 267"/>
                  <a:gd name="T7" fmla="*/ 364 h 813"/>
                  <a:gd name="T8" fmla="*/ 390 w 267"/>
                  <a:gd name="T9" fmla="*/ 319 h 813"/>
                  <a:gd name="T10" fmla="*/ 382 w 267"/>
                  <a:gd name="T11" fmla="*/ 266 h 813"/>
                  <a:gd name="T12" fmla="*/ 373 w 267"/>
                  <a:gd name="T13" fmla="*/ 227 h 813"/>
                  <a:gd name="T14" fmla="*/ 365 w 267"/>
                  <a:gd name="T15" fmla="*/ 181 h 813"/>
                  <a:gd name="T16" fmla="*/ 357 w 267"/>
                  <a:gd name="T17" fmla="*/ 144 h 813"/>
                  <a:gd name="T18" fmla="*/ 341 w 267"/>
                  <a:gd name="T19" fmla="*/ 113 h 813"/>
                  <a:gd name="T20" fmla="*/ 325 w 267"/>
                  <a:gd name="T21" fmla="*/ 83 h 813"/>
                  <a:gd name="T22" fmla="*/ 309 w 267"/>
                  <a:gd name="T23" fmla="*/ 54 h 813"/>
                  <a:gd name="T24" fmla="*/ 293 w 267"/>
                  <a:gd name="T25" fmla="*/ 38 h 813"/>
                  <a:gd name="T26" fmla="*/ 277 w 267"/>
                  <a:gd name="T27" fmla="*/ 15 h 813"/>
                  <a:gd name="T28" fmla="*/ 252 w 267"/>
                  <a:gd name="T29" fmla="*/ 8 h 813"/>
                  <a:gd name="T30" fmla="*/ 234 w 267"/>
                  <a:gd name="T31" fmla="*/ 0 h 813"/>
                  <a:gd name="T32" fmla="*/ 211 w 267"/>
                  <a:gd name="T33" fmla="*/ 8 h 813"/>
                  <a:gd name="T34" fmla="*/ 186 w 267"/>
                  <a:gd name="T35" fmla="*/ 15 h 813"/>
                  <a:gd name="T36" fmla="*/ 163 w 267"/>
                  <a:gd name="T37" fmla="*/ 31 h 813"/>
                  <a:gd name="T38" fmla="*/ 146 w 267"/>
                  <a:gd name="T39" fmla="*/ 54 h 813"/>
                  <a:gd name="T40" fmla="*/ 130 w 267"/>
                  <a:gd name="T41" fmla="*/ 77 h 813"/>
                  <a:gd name="T42" fmla="*/ 105 w 267"/>
                  <a:gd name="T43" fmla="*/ 106 h 813"/>
                  <a:gd name="T44" fmla="*/ 89 w 267"/>
                  <a:gd name="T45" fmla="*/ 136 h 813"/>
                  <a:gd name="T46" fmla="*/ 73 w 267"/>
                  <a:gd name="T47" fmla="*/ 175 h 813"/>
                  <a:gd name="T48" fmla="*/ 57 w 267"/>
                  <a:gd name="T49" fmla="*/ 220 h 813"/>
                  <a:gd name="T50" fmla="*/ 48 w 267"/>
                  <a:gd name="T51" fmla="*/ 266 h 813"/>
                  <a:gd name="T52" fmla="*/ 32 w 267"/>
                  <a:gd name="T53" fmla="*/ 311 h 813"/>
                  <a:gd name="T54" fmla="*/ 25 w 267"/>
                  <a:gd name="T55" fmla="*/ 356 h 813"/>
                  <a:gd name="T56" fmla="*/ 16 w 267"/>
                  <a:gd name="T57" fmla="*/ 410 h 813"/>
                  <a:gd name="T58" fmla="*/ 7 w 267"/>
                  <a:gd name="T59" fmla="*/ 462 h 813"/>
                  <a:gd name="T60" fmla="*/ 0 w 267"/>
                  <a:gd name="T61" fmla="*/ 515 h 813"/>
                  <a:gd name="T62" fmla="*/ 0 w 267"/>
                  <a:gd name="T63" fmla="*/ 569 h 813"/>
                  <a:gd name="T64" fmla="*/ 0 w 267"/>
                  <a:gd name="T65" fmla="*/ 622 h 813"/>
                  <a:gd name="T66" fmla="*/ 0 w 267"/>
                  <a:gd name="T67" fmla="*/ 675 h 813"/>
                  <a:gd name="T68" fmla="*/ 0 w 267"/>
                  <a:gd name="T69" fmla="*/ 729 h 813"/>
                  <a:gd name="T70" fmla="*/ 0 w 267"/>
                  <a:gd name="T71" fmla="*/ 774 h 813"/>
                  <a:gd name="T72" fmla="*/ 7 w 267"/>
                  <a:gd name="T73" fmla="*/ 825 h 813"/>
                  <a:gd name="T74" fmla="*/ 16 w 267"/>
                  <a:gd name="T75" fmla="*/ 864 h 813"/>
                  <a:gd name="T76" fmla="*/ 25 w 267"/>
                  <a:gd name="T77" fmla="*/ 910 h 813"/>
                  <a:gd name="T78" fmla="*/ 32 w 267"/>
                  <a:gd name="T79" fmla="*/ 948 h 813"/>
                  <a:gd name="T80" fmla="*/ 48 w 267"/>
                  <a:gd name="T81" fmla="*/ 979 h 813"/>
                  <a:gd name="T82" fmla="*/ 64 w 267"/>
                  <a:gd name="T83" fmla="*/ 1008 h 813"/>
                  <a:gd name="T84" fmla="*/ 82 w 267"/>
                  <a:gd name="T85" fmla="*/ 1039 h 813"/>
                  <a:gd name="T86" fmla="*/ 98 w 267"/>
                  <a:gd name="T87" fmla="*/ 1054 h 813"/>
                  <a:gd name="T88" fmla="*/ 113 w 267"/>
                  <a:gd name="T89" fmla="*/ 1077 h 813"/>
                  <a:gd name="T90" fmla="*/ 138 w 267"/>
                  <a:gd name="T91" fmla="*/ 1085 h 813"/>
                  <a:gd name="T92" fmla="*/ 155 w 267"/>
                  <a:gd name="T93" fmla="*/ 1092 h 813"/>
                  <a:gd name="T94" fmla="*/ 179 w 267"/>
                  <a:gd name="T95" fmla="*/ 1085 h 813"/>
                  <a:gd name="T96" fmla="*/ 204 w 267"/>
                  <a:gd name="T97" fmla="*/ 1077 h 813"/>
                  <a:gd name="T98" fmla="*/ 227 w 267"/>
                  <a:gd name="T99" fmla="*/ 1062 h 813"/>
                  <a:gd name="T100" fmla="*/ 243 w 267"/>
                  <a:gd name="T101" fmla="*/ 1039 h 813"/>
                  <a:gd name="T102" fmla="*/ 259 w 267"/>
                  <a:gd name="T103" fmla="*/ 1015 h 813"/>
                  <a:gd name="T104" fmla="*/ 286 w 267"/>
                  <a:gd name="T105" fmla="*/ 987 h 813"/>
                  <a:gd name="T106" fmla="*/ 300 w 267"/>
                  <a:gd name="T107" fmla="*/ 956 h 813"/>
                  <a:gd name="T108" fmla="*/ 316 w 267"/>
                  <a:gd name="T109" fmla="*/ 918 h 813"/>
                  <a:gd name="T110" fmla="*/ 334 w 267"/>
                  <a:gd name="T111" fmla="*/ 871 h 813"/>
                  <a:gd name="T112" fmla="*/ 341 w 267"/>
                  <a:gd name="T113" fmla="*/ 825 h 813"/>
                  <a:gd name="T114" fmla="*/ 357 w 267"/>
                  <a:gd name="T115" fmla="*/ 781 h 813"/>
                  <a:gd name="T116" fmla="*/ 365 w 267"/>
                  <a:gd name="T117" fmla="*/ 735 h 813"/>
                  <a:gd name="T118" fmla="*/ 373 w 267"/>
                  <a:gd name="T119" fmla="*/ 682 h 813"/>
                  <a:gd name="T120" fmla="*/ 382 w 267"/>
                  <a:gd name="T121" fmla="*/ 631 h 813"/>
                  <a:gd name="T122" fmla="*/ 390 w 267"/>
                  <a:gd name="T123" fmla="*/ 577 h 81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67"/>
                  <a:gd name="T187" fmla="*/ 0 h 813"/>
                  <a:gd name="T188" fmla="*/ 267 w 267"/>
                  <a:gd name="T189" fmla="*/ 813 h 81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67" h="813">
                    <a:moveTo>
                      <a:pt x="266" y="417"/>
                    </a:moveTo>
                    <a:lnTo>
                      <a:pt x="266" y="400"/>
                    </a:lnTo>
                    <a:lnTo>
                      <a:pt x="266" y="389"/>
                    </a:lnTo>
                    <a:lnTo>
                      <a:pt x="266" y="378"/>
                    </a:lnTo>
                    <a:lnTo>
                      <a:pt x="266" y="361"/>
                    </a:lnTo>
                    <a:lnTo>
                      <a:pt x="266" y="349"/>
                    </a:lnTo>
                    <a:lnTo>
                      <a:pt x="266" y="338"/>
                    </a:lnTo>
                    <a:lnTo>
                      <a:pt x="266" y="322"/>
                    </a:lnTo>
                    <a:lnTo>
                      <a:pt x="266" y="311"/>
                    </a:lnTo>
                    <a:lnTo>
                      <a:pt x="266" y="299"/>
                    </a:lnTo>
                    <a:lnTo>
                      <a:pt x="266" y="282"/>
                    </a:lnTo>
                    <a:lnTo>
                      <a:pt x="266" y="271"/>
                    </a:lnTo>
                    <a:lnTo>
                      <a:pt x="266" y="259"/>
                    </a:lnTo>
                    <a:lnTo>
                      <a:pt x="266" y="248"/>
                    </a:lnTo>
                    <a:lnTo>
                      <a:pt x="266" y="237"/>
                    </a:lnTo>
                    <a:lnTo>
                      <a:pt x="261" y="225"/>
                    </a:lnTo>
                    <a:lnTo>
                      <a:pt x="261" y="214"/>
                    </a:lnTo>
                    <a:lnTo>
                      <a:pt x="261" y="198"/>
                    </a:lnTo>
                    <a:lnTo>
                      <a:pt x="261" y="186"/>
                    </a:lnTo>
                    <a:lnTo>
                      <a:pt x="255" y="181"/>
                    </a:lnTo>
                    <a:lnTo>
                      <a:pt x="255" y="169"/>
                    </a:lnTo>
                    <a:lnTo>
                      <a:pt x="255" y="158"/>
                    </a:lnTo>
                    <a:lnTo>
                      <a:pt x="249" y="147"/>
                    </a:lnTo>
                    <a:lnTo>
                      <a:pt x="249" y="135"/>
                    </a:lnTo>
                    <a:lnTo>
                      <a:pt x="244" y="124"/>
                    </a:lnTo>
                    <a:lnTo>
                      <a:pt x="244" y="118"/>
                    </a:lnTo>
                    <a:lnTo>
                      <a:pt x="244" y="107"/>
                    </a:lnTo>
                    <a:lnTo>
                      <a:pt x="239" y="101"/>
                    </a:lnTo>
                    <a:lnTo>
                      <a:pt x="239" y="90"/>
                    </a:lnTo>
                    <a:lnTo>
                      <a:pt x="233" y="84"/>
                    </a:lnTo>
                    <a:lnTo>
                      <a:pt x="228" y="73"/>
                    </a:lnTo>
                    <a:lnTo>
                      <a:pt x="228" y="68"/>
                    </a:lnTo>
                    <a:lnTo>
                      <a:pt x="222" y="62"/>
                    </a:lnTo>
                    <a:lnTo>
                      <a:pt x="222" y="51"/>
                    </a:lnTo>
                    <a:lnTo>
                      <a:pt x="216" y="45"/>
                    </a:lnTo>
                    <a:lnTo>
                      <a:pt x="211" y="40"/>
                    </a:lnTo>
                    <a:lnTo>
                      <a:pt x="211" y="34"/>
                    </a:lnTo>
                    <a:lnTo>
                      <a:pt x="205" y="28"/>
                    </a:lnTo>
                    <a:lnTo>
                      <a:pt x="200" y="28"/>
                    </a:lnTo>
                    <a:lnTo>
                      <a:pt x="200" y="23"/>
                    </a:lnTo>
                    <a:lnTo>
                      <a:pt x="195" y="17"/>
                    </a:lnTo>
                    <a:lnTo>
                      <a:pt x="189" y="11"/>
                    </a:lnTo>
                    <a:lnTo>
                      <a:pt x="183" y="6"/>
                    </a:lnTo>
                    <a:lnTo>
                      <a:pt x="177" y="6"/>
                    </a:lnTo>
                    <a:lnTo>
                      <a:pt x="172" y="6"/>
                    </a:lnTo>
                    <a:lnTo>
                      <a:pt x="172" y="0"/>
                    </a:lnTo>
                    <a:lnTo>
                      <a:pt x="166" y="0"/>
                    </a:lnTo>
                    <a:lnTo>
                      <a:pt x="160" y="0"/>
                    </a:lnTo>
                    <a:lnTo>
                      <a:pt x="155" y="0"/>
                    </a:lnTo>
                    <a:lnTo>
                      <a:pt x="150" y="0"/>
                    </a:lnTo>
                    <a:lnTo>
                      <a:pt x="144" y="6"/>
                    </a:lnTo>
                    <a:lnTo>
                      <a:pt x="139" y="6"/>
                    </a:lnTo>
                    <a:lnTo>
                      <a:pt x="133" y="6"/>
                    </a:lnTo>
                    <a:lnTo>
                      <a:pt x="127" y="11"/>
                    </a:lnTo>
                    <a:lnTo>
                      <a:pt x="122" y="17"/>
                    </a:lnTo>
                    <a:lnTo>
                      <a:pt x="116" y="17"/>
                    </a:lnTo>
                    <a:lnTo>
                      <a:pt x="111" y="23"/>
                    </a:lnTo>
                    <a:lnTo>
                      <a:pt x="106" y="28"/>
                    </a:lnTo>
                    <a:lnTo>
                      <a:pt x="106" y="34"/>
                    </a:lnTo>
                    <a:lnTo>
                      <a:pt x="100" y="40"/>
                    </a:lnTo>
                    <a:lnTo>
                      <a:pt x="94" y="45"/>
                    </a:lnTo>
                    <a:lnTo>
                      <a:pt x="89" y="51"/>
                    </a:lnTo>
                    <a:lnTo>
                      <a:pt x="89" y="57"/>
                    </a:lnTo>
                    <a:lnTo>
                      <a:pt x="83" y="62"/>
                    </a:lnTo>
                    <a:lnTo>
                      <a:pt x="77" y="73"/>
                    </a:lnTo>
                    <a:lnTo>
                      <a:pt x="72" y="79"/>
                    </a:lnTo>
                    <a:lnTo>
                      <a:pt x="72" y="84"/>
                    </a:lnTo>
                    <a:lnTo>
                      <a:pt x="67" y="96"/>
                    </a:lnTo>
                    <a:lnTo>
                      <a:pt x="61" y="101"/>
                    </a:lnTo>
                    <a:lnTo>
                      <a:pt x="61" y="113"/>
                    </a:lnTo>
                    <a:lnTo>
                      <a:pt x="56" y="124"/>
                    </a:lnTo>
                    <a:lnTo>
                      <a:pt x="50" y="130"/>
                    </a:lnTo>
                    <a:lnTo>
                      <a:pt x="50" y="141"/>
                    </a:lnTo>
                    <a:lnTo>
                      <a:pt x="44" y="152"/>
                    </a:lnTo>
                    <a:lnTo>
                      <a:pt x="39" y="164"/>
                    </a:lnTo>
                    <a:lnTo>
                      <a:pt x="39" y="175"/>
                    </a:lnTo>
                    <a:lnTo>
                      <a:pt x="33" y="186"/>
                    </a:lnTo>
                    <a:lnTo>
                      <a:pt x="33" y="198"/>
                    </a:lnTo>
                    <a:lnTo>
                      <a:pt x="27" y="208"/>
                    </a:lnTo>
                    <a:lnTo>
                      <a:pt x="27" y="220"/>
                    </a:lnTo>
                    <a:lnTo>
                      <a:pt x="22" y="231"/>
                    </a:lnTo>
                    <a:lnTo>
                      <a:pt x="22" y="242"/>
                    </a:lnTo>
                    <a:lnTo>
                      <a:pt x="17" y="254"/>
                    </a:lnTo>
                    <a:lnTo>
                      <a:pt x="17" y="265"/>
                    </a:lnTo>
                    <a:lnTo>
                      <a:pt x="17" y="282"/>
                    </a:lnTo>
                    <a:lnTo>
                      <a:pt x="11" y="293"/>
                    </a:lnTo>
                    <a:lnTo>
                      <a:pt x="11" y="305"/>
                    </a:lnTo>
                    <a:lnTo>
                      <a:pt x="5" y="316"/>
                    </a:lnTo>
                    <a:lnTo>
                      <a:pt x="5" y="333"/>
                    </a:lnTo>
                    <a:lnTo>
                      <a:pt x="5" y="344"/>
                    </a:lnTo>
                    <a:lnTo>
                      <a:pt x="5" y="355"/>
                    </a:lnTo>
                    <a:lnTo>
                      <a:pt x="0" y="372"/>
                    </a:lnTo>
                    <a:lnTo>
                      <a:pt x="0" y="383"/>
                    </a:lnTo>
                    <a:lnTo>
                      <a:pt x="0" y="395"/>
                    </a:lnTo>
                    <a:lnTo>
                      <a:pt x="0" y="412"/>
                    </a:lnTo>
                    <a:lnTo>
                      <a:pt x="0" y="423"/>
                    </a:lnTo>
                    <a:lnTo>
                      <a:pt x="0" y="435"/>
                    </a:lnTo>
                    <a:lnTo>
                      <a:pt x="0" y="452"/>
                    </a:lnTo>
                    <a:lnTo>
                      <a:pt x="0" y="463"/>
                    </a:lnTo>
                    <a:lnTo>
                      <a:pt x="0" y="474"/>
                    </a:lnTo>
                    <a:lnTo>
                      <a:pt x="0" y="490"/>
                    </a:lnTo>
                    <a:lnTo>
                      <a:pt x="0" y="502"/>
                    </a:lnTo>
                    <a:lnTo>
                      <a:pt x="0" y="513"/>
                    </a:lnTo>
                    <a:lnTo>
                      <a:pt x="0" y="530"/>
                    </a:lnTo>
                    <a:lnTo>
                      <a:pt x="0" y="542"/>
                    </a:lnTo>
                    <a:lnTo>
                      <a:pt x="0" y="553"/>
                    </a:lnTo>
                    <a:lnTo>
                      <a:pt x="0" y="564"/>
                    </a:lnTo>
                    <a:lnTo>
                      <a:pt x="0" y="576"/>
                    </a:lnTo>
                    <a:lnTo>
                      <a:pt x="5" y="587"/>
                    </a:lnTo>
                    <a:lnTo>
                      <a:pt x="5" y="598"/>
                    </a:lnTo>
                    <a:lnTo>
                      <a:pt x="5" y="614"/>
                    </a:lnTo>
                    <a:lnTo>
                      <a:pt x="5" y="626"/>
                    </a:lnTo>
                    <a:lnTo>
                      <a:pt x="11" y="631"/>
                    </a:lnTo>
                    <a:lnTo>
                      <a:pt x="11" y="643"/>
                    </a:lnTo>
                    <a:lnTo>
                      <a:pt x="11" y="654"/>
                    </a:lnTo>
                    <a:lnTo>
                      <a:pt x="17" y="666"/>
                    </a:lnTo>
                    <a:lnTo>
                      <a:pt x="17" y="677"/>
                    </a:lnTo>
                    <a:lnTo>
                      <a:pt x="22" y="688"/>
                    </a:lnTo>
                    <a:lnTo>
                      <a:pt x="22" y="694"/>
                    </a:lnTo>
                    <a:lnTo>
                      <a:pt x="22" y="705"/>
                    </a:lnTo>
                    <a:lnTo>
                      <a:pt x="27" y="711"/>
                    </a:lnTo>
                    <a:lnTo>
                      <a:pt x="27" y="722"/>
                    </a:lnTo>
                    <a:lnTo>
                      <a:pt x="33" y="728"/>
                    </a:lnTo>
                    <a:lnTo>
                      <a:pt x="39" y="739"/>
                    </a:lnTo>
                    <a:lnTo>
                      <a:pt x="39" y="744"/>
                    </a:lnTo>
                    <a:lnTo>
                      <a:pt x="44" y="750"/>
                    </a:lnTo>
                    <a:lnTo>
                      <a:pt x="44" y="761"/>
                    </a:lnTo>
                    <a:lnTo>
                      <a:pt x="50" y="767"/>
                    </a:lnTo>
                    <a:lnTo>
                      <a:pt x="56" y="773"/>
                    </a:lnTo>
                    <a:lnTo>
                      <a:pt x="56" y="778"/>
                    </a:lnTo>
                    <a:lnTo>
                      <a:pt x="61" y="784"/>
                    </a:lnTo>
                    <a:lnTo>
                      <a:pt x="67" y="784"/>
                    </a:lnTo>
                    <a:lnTo>
                      <a:pt x="67" y="790"/>
                    </a:lnTo>
                    <a:lnTo>
                      <a:pt x="72" y="795"/>
                    </a:lnTo>
                    <a:lnTo>
                      <a:pt x="77" y="801"/>
                    </a:lnTo>
                    <a:lnTo>
                      <a:pt x="83" y="807"/>
                    </a:lnTo>
                    <a:lnTo>
                      <a:pt x="89" y="807"/>
                    </a:lnTo>
                    <a:lnTo>
                      <a:pt x="94" y="807"/>
                    </a:lnTo>
                    <a:lnTo>
                      <a:pt x="94" y="812"/>
                    </a:lnTo>
                    <a:lnTo>
                      <a:pt x="100" y="812"/>
                    </a:lnTo>
                    <a:lnTo>
                      <a:pt x="106" y="812"/>
                    </a:lnTo>
                    <a:lnTo>
                      <a:pt x="111" y="812"/>
                    </a:lnTo>
                    <a:lnTo>
                      <a:pt x="116" y="812"/>
                    </a:lnTo>
                    <a:lnTo>
                      <a:pt x="122" y="807"/>
                    </a:lnTo>
                    <a:lnTo>
                      <a:pt x="127" y="807"/>
                    </a:lnTo>
                    <a:lnTo>
                      <a:pt x="133" y="807"/>
                    </a:lnTo>
                    <a:lnTo>
                      <a:pt x="139" y="801"/>
                    </a:lnTo>
                    <a:lnTo>
                      <a:pt x="144" y="795"/>
                    </a:lnTo>
                    <a:lnTo>
                      <a:pt x="150" y="795"/>
                    </a:lnTo>
                    <a:lnTo>
                      <a:pt x="155" y="790"/>
                    </a:lnTo>
                    <a:lnTo>
                      <a:pt x="160" y="784"/>
                    </a:lnTo>
                    <a:lnTo>
                      <a:pt x="160" y="778"/>
                    </a:lnTo>
                    <a:lnTo>
                      <a:pt x="166" y="773"/>
                    </a:lnTo>
                    <a:lnTo>
                      <a:pt x="172" y="767"/>
                    </a:lnTo>
                    <a:lnTo>
                      <a:pt x="177" y="761"/>
                    </a:lnTo>
                    <a:lnTo>
                      <a:pt x="177" y="755"/>
                    </a:lnTo>
                    <a:lnTo>
                      <a:pt x="183" y="750"/>
                    </a:lnTo>
                    <a:lnTo>
                      <a:pt x="189" y="739"/>
                    </a:lnTo>
                    <a:lnTo>
                      <a:pt x="195" y="734"/>
                    </a:lnTo>
                    <a:lnTo>
                      <a:pt x="195" y="728"/>
                    </a:lnTo>
                    <a:lnTo>
                      <a:pt x="200" y="717"/>
                    </a:lnTo>
                    <a:lnTo>
                      <a:pt x="205" y="711"/>
                    </a:lnTo>
                    <a:lnTo>
                      <a:pt x="205" y="700"/>
                    </a:lnTo>
                    <a:lnTo>
                      <a:pt x="211" y="688"/>
                    </a:lnTo>
                    <a:lnTo>
                      <a:pt x="216" y="683"/>
                    </a:lnTo>
                    <a:lnTo>
                      <a:pt x="216" y="671"/>
                    </a:lnTo>
                    <a:lnTo>
                      <a:pt x="222" y="660"/>
                    </a:lnTo>
                    <a:lnTo>
                      <a:pt x="228" y="648"/>
                    </a:lnTo>
                    <a:lnTo>
                      <a:pt x="228" y="637"/>
                    </a:lnTo>
                    <a:lnTo>
                      <a:pt x="233" y="626"/>
                    </a:lnTo>
                    <a:lnTo>
                      <a:pt x="233" y="614"/>
                    </a:lnTo>
                    <a:lnTo>
                      <a:pt x="239" y="604"/>
                    </a:lnTo>
                    <a:lnTo>
                      <a:pt x="239" y="593"/>
                    </a:lnTo>
                    <a:lnTo>
                      <a:pt x="244" y="581"/>
                    </a:lnTo>
                    <a:lnTo>
                      <a:pt x="244" y="570"/>
                    </a:lnTo>
                    <a:lnTo>
                      <a:pt x="249" y="559"/>
                    </a:lnTo>
                    <a:lnTo>
                      <a:pt x="249" y="547"/>
                    </a:lnTo>
                    <a:lnTo>
                      <a:pt x="249" y="530"/>
                    </a:lnTo>
                    <a:lnTo>
                      <a:pt x="255" y="519"/>
                    </a:lnTo>
                    <a:lnTo>
                      <a:pt x="255" y="507"/>
                    </a:lnTo>
                    <a:lnTo>
                      <a:pt x="261" y="496"/>
                    </a:lnTo>
                    <a:lnTo>
                      <a:pt x="261" y="479"/>
                    </a:lnTo>
                    <a:lnTo>
                      <a:pt x="261" y="469"/>
                    </a:lnTo>
                    <a:lnTo>
                      <a:pt x="261" y="457"/>
                    </a:lnTo>
                    <a:lnTo>
                      <a:pt x="266" y="440"/>
                    </a:lnTo>
                    <a:lnTo>
                      <a:pt x="266" y="429"/>
                    </a:lnTo>
                    <a:lnTo>
                      <a:pt x="266" y="417"/>
                    </a:lnTo>
                  </a:path>
                </a:pathLst>
              </a:custGeom>
              <a:solidFill>
                <a:srgbClr val="FAFD00">
                  <a:alpha val="50195"/>
                </a:srgbClr>
              </a:solidFill>
              <a:ln w="12700" cap="rnd" cmpd="sng">
                <a:solidFill>
                  <a:schemeClr val="tx1"/>
                </a:solidFill>
                <a:prstDash val="solid"/>
                <a:round/>
                <a:headEnd type="none" w="med" len="med"/>
                <a:tailEnd type="none" w="med" len="med"/>
              </a:ln>
            </p:spPr>
            <p:txBody>
              <a:bodyPr/>
              <a:lstStyle/>
              <a:p>
                <a:endParaRPr lang="en-GB"/>
              </a:p>
            </p:txBody>
          </p:sp>
        </p:grpSp>
        <p:sp>
          <p:nvSpPr>
            <p:cNvPr id="196630" name="AutoShape 39"/>
            <p:cNvSpPr>
              <a:spLocks noChangeArrowheads="1"/>
            </p:cNvSpPr>
            <p:nvPr/>
          </p:nvSpPr>
          <p:spPr bwMode="auto">
            <a:xfrm rot="-673486">
              <a:off x="4026" y="2827"/>
              <a:ext cx="581" cy="163"/>
            </a:xfrm>
            <a:prstGeom prst="leftArrow">
              <a:avLst>
                <a:gd name="adj1" fmla="val 49694"/>
                <a:gd name="adj2" fmla="val 89176"/>
              </a:avLst>
            </a:prstGeom>
            <a:solidFill>
              <a:srgbClr val="00FF00"/>
            </a:solidFill>
            <a:ln w="12700">
              <a:noFill/>
              <a:miter lim="800000"/>
              <a:headEnd/>
              <a:tailEnd/>
            </a:ln>
          </p:spPr>
          <p:txBody>
            <a:bodyPr wrap="none" anchor="ctr"/>
            <a:lstStyle/>
            <a:p>
              <a:endParaRPr lang="it-IT"/>
            </a:p>
          </p:txBody>
        </p:sp>
        <p:grpSp>
          <p:nvGrpSpPr>
            <p:cNvPr id="196631" name="Group 40"/>
            <p:cNvGrpSpPr>
              <a:grpSpLocks/>
            </p:cNvGrpSpPr>
            <p:nvPr/>
          </p:nvGrpSpPr>
          <p:grpSpPr bwMode="auto">
            <a:xfrm>
              <a:off x="4341" y="2807"/>
              <a:ext cx="72" cy="178"/>
              <a:chOff x="4341" y="2807"/>
              <a:chExt cx="65" cy="178"/>
            </a:xfrm>
          </p:grpSpPr>
          <p:sp>
            <p:nvSpPr>
              <p:cNvPr id="196632" name="Freeform 41"/>
              <p:cNvSpPr>
                <a:spLocks/>
              </p:cNvSpPr>
              <p:nvPr/>
            </p:nvSpPr>
            <p:spPr bwMode="auto">
              <a:xfrm>
                <a:off x="4345" y="2818"/>
                <a:ext cx="60" cy="150"/>
              </a:xfrm>
              <a:custGeom>
                <a:avLst/>
                <a:gdLst>
                  <a:gd name="T0" fmla="*/ 0 w 41"/>
                  <a:gd name="T1" fmla="*/ 7 h 103"/>
                  <a:gd name="T2" fmla="*/ 0 w 41"/>
                  <a:gd name="T3" fmla="*/ 149 h 103"/>
                  <a:gd name="T4" fmla="*/ 59 w 41"/>
                  <a:gd name="T5" fmla="*/ 140 h 103"/>
                  <a:gd name="T6" fmla="*/ 59 w 41"/>
                  <a:gd name="T7" fmla="*/ 0 h 103"/>
                  <a:gd name="T8" fmla="*/ 0 w 41"/>
                  <a:gd name="T9" fmla="*/ 7 h 103"/>
                  <a:gd name="T10" fmla="*/ 0 60000 65536"/>
                  <a:gd name="T11" fmla="*/ 0 60000 65536"/>
                  <a:gd name="T12" fmla="*/ 0 60000 65536"/>
                  <a:gd name="T13" fmla="*/ 0 60000 65536"/>
                  <a:gd name="T14" fmla="*/ 0 60000 65536"/>
                  <a:gd name="T15" fmla="*/ 0 w 41"/>
                  <a:gd name="T16" fmla="*/ 0 h 103"/>
                  <a:gd name="T17" fmla="*/ 41 w 41"/>
                  <a:gd name="T18" fmla="*/ 103 h 103"/>
                </a:gdLst>
                <a:ahLst/>
                <a:cxnLst>
                  <a:cxn ang="T10">
                    <a:pos x="T0" y="T1"/>
                  </a:cxn>
                  <a:cxn ang="T11">
                    <a:pos x="T2" y="T3"/>
                  </a:cxn>
                  <a:cxn ang="T12">
                    <a:pos x="T4" y="T5"/>
                  </a:cxn>
                  <a:cxn ang="T13">
                    <a:pos x="T6" y="T7"/>
                  </a:cxn>
                  <a:cxn ang="T14">
                    <a:pos x="T8" y="T9"/>
                  </a:cxn>
                </a:cxnLst>
                <a:rect l="T15" t="T16" r="T17" b="T18"/>
                <a:pathLst>
                  <a:path w="41" h="103">
                    <a:moveTo>
                      <a:pt x="0" y="5"/>
                    </a:moveTo>
                    <a:lnTo>
                      <a:pt x="0" y="102"/>
                    </a:lnTo>
                    <a:lnTo>
                      <a:pt x="40" y="96"/>
                    </a:lnTo>
                    <a:lnTo>
                      <a:pt x="40" y="0"/>
                    </a:lnTo>
                    <a:lnTo>
                      <a:pt x="0" y="5"/>
                    </a:lnTo>
                  </a:path>
                </a:pathLst>
              </a:custGeom>
              <a:solidFill>
                <a:srgbClr val="000000"/>
              </a:solidFill>
              <a:ln w="12700" cap="rnd" cmpd="sng">
                <a:noFill/>
                <a:prstDash val="solid"/>
                <a:round/>
                <a:headEnd type="none" w="med" len="med"/>
                <a:tailEnd type="none" w="med" len="med"/>
              </a:ln>
            </p:spPr>
            <p:txBody>
              <a:bodyPr/>
              <a:lstStyle/>
              <a:p>
                <a:endParaRPr lang="en-GB"/>
              </a:p>
            </p:txBody>
          </p:sp>
          <p:sp>
            <p:nvSpPr>
              <p:cNvPr id="196633" name="Line 42"/>
              <p:cNvSpPr>
                <a:spLocks noChangeShapeType="1"/>
              </p:cNvSpPr>
              <p:nvPr/>
            </p:nvSpPr>
            <p:spPr bwMode="auto">
              <a:xfrm>
                <a:off x="4341" y="2807"/>
                <a:ext cx="0" cy="174"/>
              </a:xfrm>
              <a:prstGeom prst="line">
                <a:avLst/>
              </a:prstGeom>
              <a:noFill/>
              <a:ln w="12700">
                <a:solidFill>
                  <a:schemeClr val="tx1"/>
                </a:solidFill>
                <a:round/>
                <a:headEnd/>
                <a:tailEnd/>
              </a:ln>
            </p:spPr>
            <p:txBody>
              <a:bodyPr wrap="none" anchor="ctr"/>
              <a:lstStyle/>
              <a:p>
                <a:endParaRPr lang="en-GB"/>
              </a:p>
            </p:txBody>
          </p:sp>
          <p:sp>
            <p:nvSpPr>
              <p:cNvPr id="196634" name="Line 43"/>
              <p:cNvSpPr>
                <a:spLocks noChangeShapeType="1"/>
              </p:cNvSpPr>
              <p:nvPr/>
            </p:nvSpPr>
            <p:spPr bwMode="auto">
              <a:xfrm>
                <a:off x="4406" y="2811"/>
                <a:ext cx="0" cy="174"/>
              </a:xfrm>
              <a:prstGeom prst="line">
                <a:avLst/>
              </a:prstGeom>
              <a:noFill/>
              <a:ln w="12700">
                <a:solidFill>
                  <a:schemeClr val="tx1"/>
                </a:solidFill>
                <a:round/>
                <a:headEnd/>
                <a:tailEnd/>
              </a:ln>
            </p:spPr>
            <p:txBody>
              <a:bodyPr wrap="none" anchor="ctr"/>
              <a:lstStyle/>
              <a:p>
                <a:endParaRPr lang="en-GB"/>
              </a:p>
            </p:txBody>
          </p:sp>
        </p:grpSp>
      </p:grpSp>
      <p:sp>
        <p:nvSpPr>
          <p:cNvPr id="196627" name="Line 44"/>
          <p:cNvSpPr>
            <a:spLocks noChangeShapeType="1"/>
          </p:cNvSpPr>
          <p:nvPr/>
        </p:nvSpPr>
        <p:spPr bwMode="auto">
          <a:xfrm>
            <a:off x="3057525" y="2660650"/>
            <a:ext cx="695325" cy="0"/>
          </a:xfrm>
          <a:prstGeom prst="line">
            <a:avLst/>
          </a:prstGeom>
          <a:noFill/>
          <a:ln w="25400">
            <a:solidFill>
              <a:schemeClr val="tx1"/>
            </a:solidFill>
            <a:round/>
            <a:headEnd/>
            <a:tailEnd/>
          </a:ln>
        </p:spPr>
        <p:txBody>
          <a:bodyPr wrap="none" anchor="ctr"/>
          <a:lstStyle/>
          <a:p>
            <a:endParaRPr lang="en-GB"/>
          </a:p>
        </p:txBody>
      </p:sp>
      <p:sp>
        <p:nvSpPr>
          <p:cNvPr id="196628" name="Line 45"/>
          <p:cNvSpPr>
            <a:spLocks noChangeShapeType="1"/>
          </p:cNvSpPr>
          <p:nvPr/>
        </p:nvSpPr>
        <p:spPr bwMode="auto">
          <a:xfrm flipH="1">
            <a:off x="1793875" y="2660650"/>
            <a:ext cx="511175" cy="0"/>
          </a:xfrm>
          <a:prstGeom prst="line">
            <a:avLst/>
          </a:prstGeom>
          <a:noFill/>
          <a:ln w="25400">
            <a:solidFill>
              <a:schemeClr val="tx1"/>
            </a:solidFill>
            <a:round/>
            <a:headEnd/>
            <a:tailEnd/>
          </a:ln>
        </p:spPr>
        <p:txBody>
          <a:bodyPr wrap="none" anchor="ctr"/>
          <a:lstStyle/>
          <a:p>
            <a:endParaRPr lang="en-GB"/>
          </a:p>
        </p:txBody>
      </p:sp>
      <p:sp>
        <p:nvSpPr>
          <p:cNvPr id="46"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47"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48"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49"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50" name="CasellaDiTesto 49"/>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spTree>
    <p:extLst>
      <p:ext uri="{BB962C8B-B14F-4D97-AF65-F5344CB8AC3E}">
        <p14:creationId xmlns:p14="http://schemas.microsoft.com/office/powerpoint/2010/main" val="344321312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25827"/>
                                        </p:tgtEl>
                                        <p:attrNameLst>
                                          <p:attrName>style.visibility</p:attrName>
                                        </p:attrNameLst>
                                      </p:cBhvr>
                                      <p:to>
                                        <p:strVal val="visible"/>
                                      </p:to>
                                    </p:set>
                                    <p:animEffect transition="in" filter="wipe(left)">
                                      <p:cBhvr>
                                        <p:cTn id="7" dur="500"/>
                                        <p:tgtEl>
                                          <p:spTgt spid="212582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125828"/>
                                        </p:tgtEl>
                                        <p:attrNameLst>
                                          <p:attrName>style.visibility</p:attrName>
                                        </p:attrNameLst>
                                      </p:cBhvr>
                                      <p:to>
                                        <p:strVal val="visible"/>
                                      </p:to>
                                    </p:set>
                                    <p:animEffect transition="in" filter="wipe(up)">
                                      <p:cBhvr>
                                        <p:cTn id="11" dur="500"/>
                                        <p:tgtEl>
                                          <p:spTgt spid="2125828"/>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2125845"/>
                                        </p:tgtEl>
                                        <p:attrNameLst>
                                          <p:attrName>style.visibility</p:attrName>
                                        </p:attrNameLst>
                                      </p:cBhvr>
                                      <p:to>
                                        <p:strVal val="visible"/>
                                      </p:to>
                                    </p:set>
                                    <p:animEffect transition="in" filter="dissolve">
                                      <p:cBhvr>
                                        <p:cTn id="20" dur="500"/>
                                        <p:tgtEl>
                                          <p:spTgt spid="21258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5827" grpId="0" animBg="1"/>
      <p:bldP spid="212582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noFill/>
        </p:spPr>
        <p:txBody>
          <a:bodyPr lIns="90488" tIns="44450" rIns="90488" bIns="44450" anchor="b"/>
          <a:lstStyle/>
          <a:p>
            <a:r>
              <a:rPr lang="en-GB" dirty="0" smtClean="0"/>
              <a:t/>
            </a:r>
            <a:br>
              <a:rPr lang="en-GB" dirty="0" smtClean="0"/>
            </a:br>
            <a:r>
              <a:rPr lang="en-GB" dirty="0" smtClean="0"/>
              <a:t>Slice orientation</a:t>
            </a:r>
          </a:p>
        </p:txBody>
      </p:sp>
      <p:sp>
        <p:nvSpPr>
          <p:cNvPr id="197635" name="Rectangle 3"/>
          <p:cNvSpPr>
            <a:spLocks noChangeArrowheads="1"/>
          </p:cNvSpPr>
          <p:nvPr/>
        </p:nvSpPr>
        <p:spPr bwMode="auto">
          <a:xfrm>
            <a:off x="534988" y="2260600"/>
            <a:ext cx="1095375" cy="749300"/>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800" b="0"/>
              <a:t>No</a:t>
            </a:r>
          </a:p>
          <a:p>
            <a:pPr marL="279400" indent="-279400" defTabSz="766763">
              <a:lnSpc>
                <a:spcPct val="120000"/>
              </a:lnSpc>
              <a:buClr>
                <a:schemeClr val="accent1"/>
              </a:buClr>
              <a:tabLst>
                <a:tab pos="2381250" algn="l"/>
              </a:tabLst>
            </a:pPr>
            <a:r>
              <a:rPr lang="en-GB" sz="1800" b="0"/>
              <a:t>RF pulse</a:t>
            </a:r>
          </a:p>
        </p:txBody>
      </p:sp>
      <p:sp>
        <p:nvSpPr>
          <p:cNvPr id="197636" name="Line 4"/>
          <p:cNvSpPr>
            <a:spLocks noChangeShapeType="1"/>
          </p:cNvSpPr>
          <p:nvPr/>
        </p:nvSpPr>
        <p:spPr bwMode="auto">
          <a:xfrm>
            <a:off x="1816100" y="2679700"/>
            <a:ext cx="1943100" cy="0"/>
          </a:xfrm>
          <a:prstGeom prst="line">
            <a:avLst/>
          </a:prstGeom>
          <a:noFill/>
          <a:ln w="25400">
            <a:solidFill>
              <a:schemeClr val="tx1"/>
            </a:solidFill>
            <a:round/>
            <a:headEnd/>
            <a:tailEnd/>
          </a:ln>
        </p:spPr>
        <p:txBody>
          <a:bodyPr wrap="none" anchor="ctr"/>
          <a:lstStyle/>
          <a:p>
            <a:endParaRPr lang="en-GB"/>
          </a:p>
        </p:txBody>
      </p:sp>
      <p:sp>
        <p:nvSpPr>
          <p:cNvPr id="197637" name="Freeform 5"/>
          <p:cNvSpPr>
            <a:spLocks/>
          </p:cNvSpPr>
          <p:nvPr/>
        </p:nvSpPr>
        <p:spPr bwMode="auto">
          <a:xfrm>
            <a:off x="1865313" y="3773488"/>
            <a:ext cx="1876425" cy="1587"/>
          </a:xfrm>
          <a:custGeom>
            <a:avLst/>
            <a:gdLst>
              <a:gd name="T0" fmla="*/ 0 w 1182"/>
              <a:gd name="T1" fmla="*/ 0 h 1"/>
              <a:gd name="T2" fmla="*/ 1876425 w 1182"/>
              <a:gd name="T3" fmla="*/ 0 h 1"/>
              <a:gd name="T4" fmla="*/ 0 60000 65536"/>
              <a:gd name="T5" fmla="*/ 0 60000 65536"/>
              <a:gd name="T6" fmla="*/ 0 w 1182"/>
              <a:gd name="T7" fmla="*/ 0 h 1"/>
              <a:gd name="T8" fmla="*/ 1182 w 1182"/>
              <a:gd name="T9" fmla="*/ 1 h 1"/>
            </a:gdLst>
            <a:ahLst/>
            <a:cxnLst>
              <a:cxn ang="T4">
                <a:pos x="T0" y="T1"/>
              </a:cxn>
              <a:cxn ang="T5">
                <a:pos x="T2" y="T3"/>
              </a:cxn>
            </a:cxnLst>
            <a:rect l="T6" t="T7" r="T8" b="T9"/>
            <a:pathLst>
              <a:path w="1182" h="1">
                <a:moveTo>
                  <a:pt x="0" y="0"/>
                </a:moveTo>
                <a:lnTo>
                  <a:pt x="1182" y="0"/>
                </a:lnTo>
              </a:path>
            </a:pathLst>
          </a:custGeom>
          <a:noFill/>
          <a:ln w="22225">
            <a:solidFill>
              <a:srgbClr val="00FF00"/>
            </a:solidFill>
            <a:round/>
            <a:headEnd type="none" w="med" len="med"/>
            <a:tailEnd type="none" w="med" len="med"/>
          </a:ln>
        </p:spPr>
        <p:txBody>
          <a:bodyPr wrap="none" anchor="ctr"/>
          <a:lstStyle/>
          <a:p>
            <a:endParaRPr lang="en-GB"/>
          </a:p>
        </p:txBody>
      </p:sp>
      <p:sp>
        <p:nvSpPr>
          <p:cNvPr id="197638" name="Rectangle 6"/>
          <p:cNvSpPr>
            <a:spLocks noChangeArrowheads="1"/>
          </p:cNvSpPr>
          <p:nvPr/>
        </p:nvSpPr>
        <p:spPr bwMode="auto">
          <a:xfrm>
            <a:off x="611188" y="3186113"/>
            <a:ext cx="1438275" cy="749300"/>
          </a:xfrm>
          <a:prstGeom prst="rect">
            <a:avLst/>
          </a:prstGeom>
          <a:noFill/>
          <a:ln w="12700">
            <a:noFill/>
            <a:miter lim="800000"/>
            <a:headEnd/>
            <a:tailEnd/>
          </a:ln>
        </p:spPr>
        <p:txBody>
          <a:bodyPr lIns="90488" tIns="44450" rIns="90488" bIns="44450">
            <a:spAutoFit/>
          </a:bodyPr>
          <a:lstStyle/>
          <a:p>
            <a:pPr marL="279400" indent="-279400" defTabSz="766763">
              <a:lnSpc>
                <a:spcPct val="120000"/>
              </a:lnSpc>
              <a:buClr>
                <a:schemeClr val="accent1"/>
              </a:buClr>
              <a:tabLst>
                <a:tab pos="2381250" algn="l"/>
              </a:tabLst>
            </a:pPr>
            <a:r>
              <a:rPr lang="en-GB" sz="1800" b="0"/>
              <a:t>no selection</a:t>
            </a:r>
          </a:p>
          <a:p>
            <a:pPr marL="279400" indent="-279400" defTabSz="766763">
              <a:lnSpc>
                <a:spcPct val="120000"/>
              </a:lnSpc>
              <a:buClr>
                <a:schemeClr val="accent1"/>
              </a:buClr>
              <a:tabLst>
                <a:tab pos="2381250" algn="l"/>
              </a:tabLst>
            </a:pPr>
            <a:r>
              <a:rPr lang="en-GB" sz="1800" b="0"/>
              <a:t>gradient</a:t>
            </a:r>
            <a:endParaRPr lang="en-GB" sz="1600" b="0"/>
          </a:p>
        </p:txBody>
      </p:sp>
      <p:sp>
        <p:nvSpPr>
          <p:cNvPr id="197639" name="Line 7"/>
          <p:cNvSpPr>
            <a:spLocks noChangeShapeType="1"/>
          </p:cNvSpPr>
          <p:nvPr/>
        </p:nvSpPr>
        <p:spPr bwMode="auto">
          <a:xfrm>
            <a:off x="4724400" y="3733800"/>
            <a:ext cx="3429000" cy="0"/>
          </a:xfrm>
          <a:prstGeom prst="line">
            <a:avLst/>
          </a:prstGeom>
          <a:noFill/>
          <a:ln w="28575">
            <a:solidFill>
              <a:schemeClr val="tx1"/>
            </a:solidFill>
            <a:round/>
            <a:headEnd/>
            <a:tailEnd type="arrow" w="med" len="med"/>
          </a:ln>
        </p:spPr>
        <p:txBody>
          <a:bodyPr wrap="none" anchor="ctr"/>
          <a:lstStyle/>
          <a:p>
            <a:endParaRPr lang="en-GB"/>
          </a:p>
        </p:txBody>
      </p:sp>
      <p:sp>
        <p:nvSpPr>
          <p:cNvPr id="197640" name="Line 8"/>
          <p:cNvSpPr>
            <a:spLocks noChangeShapeType="1"/>
          </p:cNvSpPr>
          <p:nvPr/>
        </p:nvSpPr>
        <p:spPr bwMode="auto">
          <a:xfrm flipV="1">
            <a:off x="4724400" y="1828800"/>
            <a:ext cx="0" cy="1905000"/>
          </a:xfrm>
          <a:prstGeom prst="line">
            <a:avLst/>
          </a:prstGeom>
          <a:noFill/>
          <a:ln w="28575">
            <a:solidFill>
              <a:schemeClr val="tx1"/>
            </a:solidFill>
            <a:round/>
            <a:headEnd/>
            <a:tailEnd type="arrow" w="med" len="med"/>
          </a:ln>
        </p:spPr>
        <p:txBody>
          <a:bodyPr wrap="none" anchor="ctr"/>
          <a:lstStyle/>
          <a:p>
            <a:endParaRPr lang="en-GB"/>
          </a:p>
        </p:txBody>
      </p:sp>
      <p:sp>
        <p:nvSpPr>
          <p:cNvPr id="197641" name="Rectangle 9"/>
          <p:cNvSpPr>
            <a:spLocks noChangeArrowheads="1"/>
          </p:cNvSpPr>
          <p:nvPr/>
        </p:nvSpPr>
        <p:spPr bwMode="auto">
          <a:xfrm>
            <a:off x="7162800" y="3733800"/>
            <a:ext cx="792163" cy="344488"/>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tabLst>
                <a:tab pos="2381250" algn="l"/>
              </a:tabLst>
            </a:pPr>
            <a:r>
              <a:rPr lang="en-US" sz="1400" b="0"/>
              <a:t>position</a:t>
            </a:r>
          </a:p>
        </p:txBody>
      </p:sp>
      <p:sp>
        <p:nvSpPr>
          <p:cNvPr id="197642" name="Rectangle 10"/>
          <p:cNvSpPr>
            <a:spLocks noChangeArrowheads="1"/>
          </p:cNvSpPr>
          <p:nvPr/>
        </p:nvSpPr>
        <p:spPr bwMode="auto">
          <a:xfrm>
            <a:off x="4362450" y="1427163"/>
            <a:ext cx="657225" cy="419100"/>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800" b="0"/>
              <a:t>f ~ B</a:t>
            </a:r>
          </a:p>
        </p:txBody>
      </p:sp>
      <p:sp>
        <p:nvSpPr>
          <p:cNvPr id="197643" name="Line 11"/>
          <p:cNvSpPr>
            <a:spLocks noChangeShapeType="1"/>
          </p:cNvSpPr>
          <p:nvPr/>
        </p:nvSpPr>
        <p:spPr bwMode="auto">
          <a:xfrm>
            <a:off x="4762500" y="2705100"/>
            <a:ext cx="3276600" cy="0"/>
          </a:xfrm>
          <a:prstGeom prst="line">
            <a:avLst/>
          </a:prstGeom>
          <a:noFill/>
          <a:ln w="25400">
            <a:solidFill>
              <a:srgbClr val="00FF00"/>
            </a:solidFill>
            <a:round/>
            <a:headEnd/>
            <a:tailEnd/>
          </a:ln>
        </p:spPr>
        <p:txBody>
          <a:bodyPr wrap="none" anchor="ctr"/>
          <a:lstStyle/>
          <a:p>
            <a:endParaRPr lang="en-GB"/>
          </a:p>
        </p:txBody>
      </p:sp>
      <p:sp>
        <p:nvSpPr>
          <p:cNvPr id="197644" name="AutoShape 12"/>
          <p:cNvSpPr>
            <a:spLocks noChangeArrowheads="1"/>
          </p:cNvSpPr>
          <p:nvPr/>
        </p:nvSpPr>
        <p:spPr bwMode="auto">
          <a:xfrm rot="-480051">
            <a:off x="5665788" y="4249738"/>
            <a:ext cx="922337" cy="258762"/>
          </a:xfrm>
          <a:prstGeom prst="leftArrow">
            <a:avLst>
              <a:gd name="adj1" fmla="val 49694"/>
              <a:gd name="adj2" fmla="val 89177"/>
            </a:avLst>
          </a:prstGeom>
          <a:solidFill>
            <a:srgbClr val="00FF00"/>
          </a:solidFill>
          <a:ln w="12700">
            <a:noFill/>
            <a:miter lim="800000"/>
            <a:headEnd/>
            <a:tailEnd/>
          </a:ln>
        </p:spPr>
        <p:txBody>
          <a:bodyPr wrap="none" anchor="ctr"/>
          <a:lstStyle/>
          <a:p>
            <a:endParaRPr lang="it-IT"/>
          </a:p>
        </p:txBody>
      </p:sp>
      <p:sp>
        <p:nvSpPr>
          <p:cNvPr id="197645" name="AutoShape 13"/>
          <p:cNvSpPr>
            <a:spLocks noChangeArrowheads="1"/>
          </p:cNvSpPr>
          <p:nvPr/>
        </p:nvSpPr>
        <p:spPr bwMode="auto">
          <a:xfrm rot="-480051">
            <a:off x="5830888" y="5418138"/>
            <a:ext cx="922337" cy="258762"/>
          </a:xfrm>
          <a:prstGeom prst="leftArrow">
            <a:avLst>
              <a:gd name="adj1" fmla="val 49694"/>
              <a:gd name="adj2" fmla="val 89177"/>
            </a:avLst>
          </a:prstGeom>
          <a:solidFill>
            <a:srgbClr val="00FF00"/>
          </a:solidFill>
          <a:ln w="12700">
            <a:noFill/>
            <a:miter lim="800000"/>
            <a:headEnd/>
            <a:tailEnd/>
          </a:ln>
        </p:spPr>
        <p:txBody>
          <a:bodyPr wrap="none" anchor="ctr"/>
          <a:lstStyle/>
          <a:p>
            <a:endParaRPr lang="it-IT"/>
          </a:p>
        </p:txBody>
      </p:sp>
      <p:grpSp>
        <p:nvGrpSpPr>
          <p:cNvPr id="197646" name="Group 14"/>
          <p:cNvGrpSpPr>
            <a:grpSpLocks/>
          </p:cNvGrpSpPr>
          <p:nvPr/>
        </p:nvGrpSpPr>
        <p:grpSpPr bwMode="auto">
          <a:xfrm>
            <a:off x="4953000" y="3971925"/>
            <a:ext cx="2259013" cy="1927225"/>
            <a:chOff x="3612" y="2403"/>
            <a:chExt cx="971" cy="903"/>
          </a:xfrm>
        </p:grpSpPr>
        <p:sp>
          <p:nvSpPr>
            <p:cNvPr id="197648" name="Freeform 15"/>
            <p:cNvSpPr>
              <a:spLocks/>
            </p:cNvSpPr>
            <p:nvPr/>
          </p:nvSpPr>
          <p:spPr bwMode="auto">
            <a:xfrm>
              <a:off x="3612" y="2403"/>
              <a:ext cx="971" cy="903"/>
            </a:xfrm>
            <a:custGeom>
              <a:avLst/>
              <a:gdLst>
                <a:gd name="T0" fmla="*/ 111 w 971"/>
                <a:gd name="T1" fmla="*/ 903 h 903"/>
                <a:gd name="T2" fmla="*/ 225 w 971"/>
                <a:gd name="T3" fmla="*/ 813 h 903"/>
                <a:gd name="T4" fmla="*/ 438 w 971"/>
                <a:gd name="T5" fmla="*/ 864 h 903"/>
                <a:gd name="T6" fmla="*/ 663 w 971"/>
                <a:gd name="T7" fmla="*/ 885 h 903"/>
                <a:gd name="T8" fmla="*/ 777 w 971"/>
                <a:gd name="T9" fmla="*/ 855 h 903"/>
                <a:gd name="T10" fmla="*/ 903 w 971"/>
                <a:gd name="T11" fmla="*/ 702 h 903"/>
                <a:gd name="T12" fmla="*/ 963 w 971"/>
                <a:gd name="T13" fmla="*/ 549 h 903"/>
                <a:gd name="T14" fmla="*/ 951 w 971"/>
                <a:gd name="T15" fmla="*/ 390 h 903"/>
                <a:gd name="T16" fmla="*/ 900 w 971"/>
                <a:gd name="T17" fmla="*/ 267 h 903"/>
                <a:gd name="T18" fmla="*/ 849 w 971"/>
                <a:gd name="T19" fmla="*/ 186 h 903"/>
                <a:gd name="T20" fmla="*/ 747 w 971"/>
                <a:gd name="T21" fmla="*/ 87 h 903"/>
                <a:gd name="T22" fmla="*/ 663 w 971"/>
                <a:gd name="T23" fmla="*/ 54 h 903"/>
                <a:gd name="T24" fmla="*/ 624 w 971"/>
                <a:gd name="T25" fmla="*/ 54 h 903"/>
                <a:gd name="T26" fmla="*/ 561 w 971"/>
                <a:gd name="T27" fmla="*/ 72 h 903"/>
                <a:gd name="T28" fmla="*/ 516 w 971"/>
                <a:gd name="T29" fmla="*/ 78 h 903"/>
                <a:gd name="T30" fmla="*/ 462 w 971"/>
                <a:gd name="T31" fmla="*/ 57 h 903"/>
                <a:gd name="T32" fmla="*/ 423 w 971"/>
                <a:gd name="T33" fmla="*/ 18 h 903"/>
                <a:gd name="T34" fmla="*/ 399 w 971"/>
                <a:gd name="T35" fmla="*/ 9 h 903"/>
                <a:gd name="T36" fmla="*/ 351 w 971"/>
                <a:gd name="T37" fmla="*/ 75 h 903"/>
                <a:gd name="T38" fmla="*/ 327 w 971"/>
                <a:gd name="T39" fmla="*/ 96 h 903"/>
                <a:gd name="T40" fmla="*/ 282 w 971"/>
                <a:gd name="T41" fmla="*/ 102 h 903"/>
                <a:gd name="T42" fmla="*/ 198 w 971"/>
                <a:gd name="T43" fmla="*/ 117 h 903"/>
                <a:gd name="T44" fmla="*/ 162 w 971"/>
                <a:gd name="T45" fmla="*/ 138 h 903"/>
                <a:gd name="T46" fmla="*/ 120 w 971"/>
                <a:gd name="T47" fmla="*/ 141 h 903"/>
                <a:gd name="T48" fmla="*/ 78 w 971"/>
                <a:gd name="T49" fmla="*/ 177 h 903"/>
                <a:gd name="T50" fmla="*/ 30 w 971"/>
                <a:gd name="T51" fmla="*/ 252 h 903"/>
                <a:gd name="T52" fmla="*/ 0 w 971"/>
                <a:gd name="T53" fmla="*/ 285 h 90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971"/>
                <a:gd name="T82" fmla="*/ 0 h 903"/>
                <a:gd name="T83" fmla="*/ 971 w 971"/>
                <a:gd name="T84" fmla="*/ 903 h 90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971" h="903">
                  <a:moveTo>
                    <a:pt x="111" y="903"/>
                  </a:moveTo>
                  <a:cubicBezTo>
                    <a:pt x="141" y="861"/>
                    <a:pt x="171" y="819"/>
                    <a:pt x="225" y="813"/>
                  </a:cubicBezTo>
                  <a:cubicBezTo>
                    <a:pt x="279" y="807"/>
                    <a:pt x="365" y="852"/>
                    <a:pt x="438" y="864"/>
                  </a:cubicBezTo>
                  <a:cubicBezTo>
                    <a:pt x="511" y="876"/>
                    <a:pt x="607" y="886"/>
                    <a:pt x="663" y="885"/>
                  </a:cubicBezTo>
                  <a:cubicBezTo>
                    <a:pt x="719" y="884"/>
                    <a:pt x="737" y="886"/>
                    <a:pt x="777" y="855"/>
                  </a:cubicBezTo>
                  <a:cubicBezTo>
                    <a:pt x="817" y="824"/>
                    <a:pt x="872" y="753"/>
                    <a:pt x="903" y="702"/>
                  </a:cubicBezTo>
                  <a:cubicBezTo>
                    <a:pt x="934" y="651"/>
                    <a:pt x="955" y="601"/>
                    <a:pt x="963" y="549"/>
                  </a:cubicBezTo>
                  <a:cubicBezTo>
                    <a:pt x="971" y="497"/>
                    <a:pt x="961" y="437"/>
                    <a:pt x="951" y="390"/>
                  </a:cubicBezTo>
                  <a:cubicBezTo>
                    <a:pt x="941" y="343"/>
                    <a:pt x="917" y="301"/>
                    <a:pt x="900" y="267"/>
                  </a:cubicBezTo>
                  <a:cubicBezTo>
                    <a:pt x="883" y="233"/>
                    <a:pt x="874" y="216"/>
                    <a:pt x="849" y="186"/>
                  </a:cubicBezTo>
                  <a:cubicBezTo>
                    <a:pt x="824" y="156"/>
                    <a:pt x="778" y="109"/>
                    <a:pt x="747" y="87"/>
                  </a:cubicBezTo>
                  <a:cubicBezTo>
                    <a:pt x="716" y="65"/>
                    <a:pt x="683" y="59"/>
                    <a:pt x="663" y="54"/>
                  </a:cubicBezTo>
                  <a:cubicBezTo>
                    <a:pt x="643" y="49"/>
                    <a:pt x="641" y="51"/>
                    <a:pt x="624" y="54"/>
                  </a:cubicBezTo>
                  <a:cubicBezTo>
                    <a:pt x="607" y="57"/>
                    <a:pt x="579" y="68"/>
                    <a:pt x="561" y="72"/>
                  </a:cubicBezTo>
                  <a:cubicBezTo>
                    <a:pt x="543" y="76"/>
                    <a:pt x="532" y="80"/>
                    <a:pt x="516" y="78"/>
                  </a:cubicBezTo>
                  <a:cubicBezTo>
                    <a:pt x="500" y="76"/>
                    <a:pt x="477" y="67"/>
                    <a:pt x="462" y="57"/>
                  </a:cubicBezTo>
                  <a:cubicBezTo>
                    <a:pt x="447" y="47"/>
                    <a:pt x="434" y="26"/>
                    <a:pt x="423" y="18"/>
                  </a:cubicBezTo>
                  <a:cubicBezTo>
                    <a:pt x="412" y="10"/>
                    <a:pt x="411" y="0"/>
                    <a:pt x="399" y="9"/>
                  </a:cubicBezTo>
                  <a:cubicBezTo>
                    <a:pt x="387" y="18"/>
                    <a:pt x="363" y="61"/>
                    <a:pt x="351" y="75"/>
                  </a:cubicBezTo>
                  <a:cubicBezTo>
                    <a:pt x="339" y="89"/>
                    <a:pt x="338" y="92"/>
                    <a:pt x="327" y="96"/>
                  </a:cubicBezTo>
                  <a:cubicBezTo>
                    <a:pt x="316" y="100"/>
                    <a:pt x="303" y="99"/>
                    <a:pt x="282" y="102"/>
                  </a:cubicBezTo>
                  <a:cubicBezTo>
                    <a:pt x="261" y="105"/>
                    <a:pt x="218" y="111"/>
                    <a:pt x="198" y="117"/>
                  </a:cubicBezTo>
                  <a:cubicBezTo>
                    <a:pt x="178" y="123"/>
                    <a:pt x="175" y="134"/>
                    <a:pt x="162" y="138"/>
                  </a:cubicBezTo>
                  <a:cubicBezTo>
                    <a:pt x="149" y="142"/>
                    <a:pt x="134" y="135"/>
                    <a:pt x="120" y="141"/>
                  </a:cubicBezTo>
                  <a:cubicBezTo>
                    <a:pt x="106" y="147"/>
                    <a:pt x="93" y="159"/>
                    <a:pt x="78" y="177"/>
                  </a:cubicBezTo>
                  <a:cubicBezTo>
                    <a:pt x="63" y="195"/>
                    <a:pt x="43" y="234"/>
                    <a:pt x="30" y="252"/>
                  </a:cubicBezTo>
                  <a:cubicBezTo>
                    <a:pt x="17" y="270"/>
                    <a:pt x="6" y="278"/>
                    <a:pt x="0" y="285"/>
                  </a:cubicBezTo>
                </a:path>
              </a:pathLst>
            </a:custGeom>
            <a:noFill/>
            <a:ln w="12700">
              <a:solidFill>
                <a:schemeClr val="tx1"/>
              </a:solidFill>
              <a:round/>
              <a:headEnd/>
              <a:tailEnd/>
            </a:ln>
          </p:spPr>
          <p:txBody>
            <a:bodyPr wrap="none" anchor="ctr"/>
            <a:lstStyle/>
            <a:p>
              <a:endParaRPr lang="en-GB"/>
            </a:p>
          </p:txBody>
        </p:sp>
        <p:sp>
          <p:nvSpPr>
            <p:cNvPr id="197649" name="Freeform 16"/>
            <p:cNvSpPr>
              <a:spLocks/>
            </p:cNvSpPr>
            <p:nvPr/>
          </p:nvSpPr>
          <p:spPr bwMode="auto">
            <a:xfrm>
              <a:off x="3999" y="2525"/>
              <a:ext cx="39" cy="29"/>
            </a:xfrm>
            <a:custGeom>
              <a:avLst/>
              <a:gdLst>
                <a:gd name="T0" fmla="*/ 0 w 39"/>
                <a:gd name="T1" fmla="*/ 12 h 29"/>
                <a:gd name="T2" fmla="*/ 27 w 39"/>
                <a:gd name="T3" fmla="*/ 27 h 29"/>
                <a:gd name="T4" fmla="*/ 39 w 39"/>
                <a:gd name="T5" fmla="*/ 0 h 29"/>
                <a:gd name="T6" fmla="*/ 0 60000 65536"/>
                <a:gd name="T7" fmla="*/ 0 60000 65536"/>
                <a:gd name="T8" fmla="*/ 0 60000 65536"/>
                <a:gd name="T9" fmla="*/ 0 w 39"/>
                <a:gd name="T10" fmla="*/ 0 h 29"/>
                <a:gd name="T11" fmla="*/ 39 w 39"/>
                <a:gd name="T12" fmla="*/ 29 h 29"/>
              </a:gdLst>
              <a:ahLst/>
              <a:cxnLst>
                <a:cxn ang="T6">
                  <a:pos x="T0" y="T1"/>
                </a:cxn>
                <a:cxn ang="T7">
                  <a:pos x="T2" y="T3"/>
                </a:cxn>
                <a:cxn ang="T8">
                  <a:pos x="T4" y="T5"/>
                </a:cxn>
              </a:cxnLst>
              <a:rect l="T9" t="T10" r="T11" b="T12"/>
              <a:pathLst>
                <a:path w="39" h="29">
                  <a:moveTo>
                    <a:pt x="0" y="12"/>
                  </a:moveTo>
                  <a:cubicBezTo>
                    <a:pt x="10" y="20"/>
                    <a:pt x="21" y="29"/>
                    <a:pt x="27" y="27"/>
                  </a:cubicBezTo>
                  <a:cubicBezTo>
                    <a:pt x="33" y="25"/>
                    <a:pt x="36" y="12"/>
                    <a:pt x="39" y="0"/>
                  </a:cubicBezTo>
                </a:path>
              </a:pathLst>
            </a:custGeom>
            <a:noFill/>
            <a:ln w="12700">
              <a:solidFill>
                <a:schemeClr val="tx1"/>
              </a:solidFill>
              <a:round/>
              <a:headEnd/>
              <a:tailEnd/>
            </a:ln>
          </p:spPr>
          <p:txBody>
            <a:bodyPr wrap="none" anchor="ctr"/>
            <a:lstStyle/>
            <a:p>
              <a:endParaRPr lang="en-GB"/>
            </a:p>
          </p:txBody>
        </p:sp>
        <p:sp>
          <p:nvSpPr>
            <p:cNvPr id="197650" name="Freeform 17"/>
            <p:cNvSpPr>
              <a:spLocks/>
            </p:cNvSpPr>
            <p:nvPr/>
          </p:nvSpPr>
          <p:spPr bwMode="auto">
            <a:xfrm>
              <a:off x="3994" y="2471"/>
              <a:ext cx="26" cy="45"/>
            </a:xfrm>
            <a:custGeom>
              <a:avLst/>
              <a:gdLst>
                <a:gd name="T0" fmla="*/ 16 w 26"/>
                <a:gd name="T1" fmla="*/ 0 h 45"/>
                <a:gd name="T2" fmla="*/ 1 w 26"/>
                <a:gd name="T3" fmla="*/ 24 h 45"/>
                <a:gd name="T4" fmla="*/ 7 w 26"/>
                <a:gd name="T5" fmla="*/ 45 h 45"/>
                <a:gd name="T6" fmla="*/ 23 w 26"/>
                <a:gd name="T7" fmla="*/ 25 h 45"/>
                <a:gd name="T8" fmla="*/ 16 w 26"/>
                <a:gd name="T9" fmla="*/ 0 h 45"/>
                <a:gd name="T10" fmla="*/ 0 60000 65536"/>
                <a:gd name="T11" fmla="*/ 0 60000 65536"/>
                <a:gd name="T12" fmla="*/ 0 60000 65536"/>
                <a:gd name="T13" fmla="*/ 0 60000 65536"/>
                <a:gd name="T14" fmla="*/ 0 60000 65536"/>
                <a:gd name="T15" fmla="*/ 0 w 26"/>
                <a:gd name="T16" fmla="*/ 0 h 45"/>
                <a:gd name="T17" fmla="*/ 26 w 26"/>
                <a:gd name="T18" fmla="*/ 45 h 45"/>
              </a:gdLst>
              <a:ahLst/>
              <a:cxnLst>
                <a:cxn ang="T10">
                  <a:pos x="T0" y="T1"/>
                </a:cxn>
                <a:cxn ang="T11">
                  <a:pos x="T2" y="T3"/>
                </a:cxn>
                <a:cxn ang="T12">
                  <a:pos x="T4" y="T5"/>
                </a:cxn>
                <a:cxn ang="T13">
                  <a:pos x="T6" y="T7"/>
                </a:cxn>
                <a:cxn ang="T14">
                  <a:pos x="T8" y="T9"/>
                </a:cxn>
              </a:cxnLst>
              <a:rect l="T15" t="T16" r="T17" b="T18"/>
              <a:pathLst>
                <a:path w="26" h="45">
                  <a:moveTo>
                    <a:pt x="16" y="0"/>
                  </a:moveTo>
                  <a:cubicBezTo>
                    <a:pt x="12" y="0"/>
                    <a:pt x="2" y="17"/>
                    <a:pt x="1" y="24"/>
                  </a:cubicBezTo>
                  <a:cubicBezTo>
                    <a:pt x="0" y="31"/>
                    <a:pt x="3" y="45"/>
                    <a:pt x="7" y="45"/>
                  </a:cubicBezTo>
                  <a:cubicBezTo>
                    <a:pt x="11" y="45"/>
                    <a:pt x="20" y="32"/>
                    <a:pt x="23" y="25"/>
                  </a:cubicBezTo>
                  <a:cubicBezTo>
                    <a:pt x="26" y="18"/>
                    <a:pt x="20" y="0"/>
                    <a:pt x="16" y="0"/>
                  </a:cubicBezTo>
                  <a:close/>
                </a:path>
              </a:pathLst>
            </a:custGeom>
            <a:noFill/>
            <a:ln w="12700">
              <a:solidFill>
                <a:schemeClr val="tx1"/>
              </a:solidFill>
              <a:round/>
              <a:headEnd/>
              <a:tailEnd/>
            </a:ln>
          </p:spPr>
          <p:txBody>
            <a:bodyPr wrap="none" anchor="ctr"/>
            <a:lstStyle/>
            <a:p>
              <a:endParaRPr lang="en-GB"/>
            </a:p>
          </p:txBody>
        </p:sp>
        <p:sp>
          <p:nvSpPr>
            <p:cNvPr id="197651" name="Freeform 18"/>
            <p:cNvSpPr>
              <a:spLocks/>
            </p:cNvSpPr>
            <p:nvPr/>
          </p:nvSpPr>
          <p:spPr bwMode="auto">
            <a:xfrm>
              <a:off x="3887" y="2504"/>
              <a:ext cx="49" cy="48"/>
            </a:xfrm>
            <a:custGeom>
              <a:avLst/>
              <a:gdLst>
                <a:gd name="T0" fmla="*/ 0 w 49"/>
                <a:gd name="T1" fmla="*/ 0 h 48"/>
                <a:gd name="T2" fmla="*/ 37 w 49"/>
                <a:gd name="T3" fmla="*/ 16 h 48"/>
                <a:gd name="T4" fmla="*/ 49 w 49"/>
                <a:gd name="T5" fmla="*/ 48 h 48"/>
                <a:gd name="T6" fmla="*/ 0 60000 65536"/>
                <a:gd name="T7" fmla="*/ 0 60000 65536"/>
                <a:gd name="T8" fmla="*/ 0 60000 65536"/>
                <a:gd name="T9" fmla="*/ 0 w 49"/>
                <a:gd name="T10" fmla="*/ 0 h 48"/>
                <a:gd name="T11" fmla="*/ 49 w 49"/>
                <a:gd name="T12" fmla="*/ 48 h 48"/>
              </a:gdLst>
              <a:ahLst/>
              <a:cxnLst>
                <a:cxn ang="T6">
                  <a:pos x="T0" y="T1"/>
                </a:cxn>
                <a:cxn ang="T7">
                  <a:pos x="T2" y="T3"/>
                </a:cxn>
                <a:cxn ang="T8">
                  <a:pos x="T4" y="T5"/>
                </a:cxn>
              </a:cxnLst>
              <a:rect l="T9" t="T10" r="T11" b="T12"/>
              <a:pathLst>
                <a:path w="49" h="48">
                  <a:moveTo>
                    <a:pt x="0" y="0"/>
                  </a:moveTo>
                  <a:cubicBezTo>
                    <a:pt x="14" y="4"/>
                    <a:pt x="29" y="8"/>
                    <a:pt x="37" y="16"/>
                  </a:cubicBezTo>
                  <a:cubicBezTo>
                    <a:pt x="45" y="24"/>
                    <a:pt x="47" y="36"/>
                    <a:pt x="49" y="48"/>
                  </a:cubicBezTo>
                </a:path>
              </a:pathLst>
            </a:custGeom>
            <a:noFill/>
            <a:ln w="12700">
              <a:solidFill>
                <a:schemeClr val="tx1"/>
              </a:solidFill>
              <a:round/>
              <a:headEnd/>
              <a:tailEnd/>
            </a:ln>
          </p:spPr>
          <p:txBody>
            <a:bodyPr wrap="none" anchor="ctr"/>
            <a:lstStyle/>
            <a:p>
              <a:endParaRPr lang="en-GB"/>
            </a:p>
          </p:txBody>
        </p:sp>
        <p:sp>
          <p:nvSpPr>
            <p:cNvPr id="197652" name="Freeform 19"/>
            <p:cNvSpPr>
              <a:spLocks/>
            </p:cNvSpPr>
            <p:nvPr/>
          </p:nvSpPr>
          <p:spPr bwMode="auto">
            <a:xfrm>
              <a:off x="3803" y="2520"/>
              <a:ext cx="103" cy="39"/>
            </a:xfrm>
            <a:custGeom>
              <a:avLst/>
              <a:gdLst>
                <a:gd name="T0" fmla="*/ 0 w 103"/>
                <a:gd name="T1" fmla="*/ 0 h 39"/>
                <a:gd name="T2" fmla="*/ 67 w 103"/>
                <a:gd name="T3" fmla="*/ 12 h 39"/>
                <a:gd name="T4" fmla="*/ 103 w 103"/>
                <a:gd name="T5" fmla="*/ 39 h 39"/>
                <a:gd name="T6" fmla="*/ 0 60000 65536"/>
                <a:gd name="T7" fmla="*/ 0 60000 65536"/>
                <a:gd name="T8" fmla="*/ 0 60000 65536"/>
                <a:gd name="T9" fmla="*/ 0 w 103"/>
                <a:gd name="T10" fmla="*/ 0 h 39"/>
                <a:gd name="T11" fmla="*/ 103 w 103"/>
                <a:gd name="T12" fmla="*/ 39 h 39"/>
              </a:gdLst>
              <a:ahLst/>
              <a:cxnLst>
                <a:cxn ang="T6">
                  <a:pos x="T0" y="T1"/>
                </a:cxn>
                <a:cxn ang="T7">
                  <a:pos x="T2" y="T3"/>
                </a:cxn>
                <a:cxn ang="T8">
                  <a:pos x="T4" y="T5"/>
                </a:cxn>
              </a:cxnLst>
              <a:rect l="T9" t="T10" r="T11" b="T12"/>
              <a:pathLst>
                <a:path w="103" h="39">
                  <a:moveTo>
                    <a:pt x="0" y="0"/>
                  </a:moveTo>
                  <a:cubicBezTo>
                    <a:pt x="25" y="3"/>
                    <a:pt x="50" y="6"/>
                    <a:pt x="67" y="12"/>
                  </a:cubicBezTo>
                  <a:cubicBezTo>
                    <a:pt x="84" y="18"/>
                    <a:pt x="93" y="28"/>
                    <a:pt x="103" y="39"/>
                  </a:cubicBezTo>
                </a:path>
              </a:pathLst>
            </a:custGeom>
            <a:noFill/>
            <a:ln w="12700">
              <a:solidFill>
                <a:schemeClr val="tx1"/>
              </a:solidFill>
              <a:round/>
              <a:headEnd/>
              <a:tailEnd/>
            </a:ln>
          </p:spPr>
          <p:txBody>
            <a:bodyPr wrap="none" anchor="ctr"/>
            <a:lstStyle/>
            <a:p>
              <a:endParaRPr lang="en-GB"/>
            </a:p>
          </p:txBody>
        </p:sp>
        <p:sp>
          <p:nvSpPr>
            <p:cNvPr id="197653" name="Freeform 20"/>
            <p:cNvSpPr>
              <a:spLocks/>
            </p:cNvSpPr>
            <p:nvPr/>
          </p:nvSpPr>
          <p:spPr bwMode="auto">
            <a:xfrm>
              <a:off x="3753" y="2541"/>
              <a:ext cx="87" cy="48"/>
            </a:xfrm>
            <a:custGeom>
              <a:avLst/>
              <a:gdLst>
                <a:gd name="T0" fmla="*/ 0 w 87"/>
                <a:gd name="T1" fmla="*/ 0 h 48"/>
                <a:gd name="T2" fmla="*/ 57 w 87"/>
                <a:gd name="T3" fmla="*/ 20 h 48"/>
                <a:gd name="T4" fmla="*/ 87 w 87"/>
                <a:gd name="T5" fmla="*/ 48 h 48"/>
                <a:gd name="T6" fmla="*/ 0 60000 65536"/>
                <a:gd name="T7" fmla="*/ 0 60000 65536"/>
                <a:gd name="T8" fmla="*/ 0 60000 65536"/>
                <a:gd name="T9" fmla="*/ 0 w 87"/>
                <a:gd name="T10" fmla="*/ 0 h 48"/>
                <a:gd name="T11" fmla="*/ 87 w 87"/>
                <a:gd name="T12" fmla="*/ 48 h 48"/>
              </a:gdLst>
              <a:ahLst/>
              <a:cxnLst>
                <a:cxn ang="T6">
                  <a:pos x="T0" y="T1"/>
                </a:cxn>
                <a:cxn ang="T7">
                  <a:pos x="T2" y="T3"/>
                </a:cxn>
                <a:cxn ang="T8">
                  <a:pos x="T4" y="T5"/>
                </a:cxn>
              </a:cxnLst>
              <a:rect l="T9" t="T10" r="T11" b="T12"/>
              <a:pathLst>
                <a:path w="87" h="48">
                  <a:moveTo>
                    <a:pt x="0" y="0"/>
                  </a:moveTo>
                  <a:cubicBezTo>
                    <a:pt x="21" y="6"/>
                    <a:pt x="43" y="12"/>
                    <a:pt x="57" y="20"/>
                  </a:cubicBezTo>
                  <a:cubicBezTo>
                    <a:pt x="71" y="28"/>
                    <a:pt x="79" y="38"/>
                    <a:pt x="87" y="48"/>
                  </a:cubicBezTo>
                </a:path>
              </a:pathLst>
            </a:custGeom>
            <a:noFill/>
            <a:ln w="12700">
              <a:solidFill>
                <a:schemeClr val="tx1"/>
              </a:solidFill>
              <a:round/>
              <a:headEnd/>
              <a:tailEnd/>
            </a:ln>
          </p:spPr>
          <p:txBody>
            <a:bodyPr wrap="none" anchor="ctr"/>
            <a:lstStyle/>
            <a:p>
              <a:endParaRPr lang="en-GB"/>
            </a:p>
          </p:txBody>
        </p:sp>
      </p:grpSp>
      <p:sp>
        <p:nvSpPr>
          <p:cNvPr id="197647" name="AutoShape 21"/>
          <p:cNvSpPr>
            <a:spLocks noChangeArrowheads="1"/>
          </p:cNvSpPr>
          <p:nvPr/>
        </p:nvSpPr>
        <p:spPr bwMode="auto">
          <a:xfrm rot="-480051">
            <a:off x="5780088" y="4846638"/>
            <a:ext cx="922337" cy="258762"/>
          </a:xfrm>
          <a:prstGeom prst="leftArrow">
            <a:avLst>
              <a:gd name="adj1" fmla="val 49694"/>
              <a:gd name="adj2" fmla="val 89177"/>
            </a:avLst>
          </a:prstGeom>
          <a:solidFill>
            <a:srgbClr val="00FF00"/>
          </a:solidFill>
          <a:ln w="12700">
            <a:noFill/>
            <a:miter lim="800000"/>
            <a:headEnd/>
            <a:tailEnd/>
          </a:ln>
        </p:spPr>
        <p:txBody>
          <a:bodyPr wrap="none" anchor="ctr"/>
          <a:lstStyle/>
          <a:p>
            <a:endParaRPr lang="it-IT"/>
          </a:p>
        </p:txBody>
      </p:sp>
      <p:sp>
        <p:nvSpPr>
          <p:cNvPr id="22"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23"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4"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5"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6" name="CasellaDiTesto 25"/>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spTree>
    <p:extLst>
      <p:ext uri="{BB962C8B-B14F-4D97-AF65-F5344CB8AC3E}">
        <p14:creationId xmlns:p14="http://schemas.microsoft.com/office/powerpoint/2010/main" val="2985648042"/>
      </p:ext>
    </p:extLst>
  </p:cSld>
  <p:clrMapOvr>
    <a:masterClrMapping/>
  </p:clrMapOvr>
  <p:transition>
    <p:wipe dir="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a:noFill/>
        </p:spPr>
        <p:txBody>
          <a:bodyPr lIns="90488" tIns="44450" rIns="90488" bIns="44450" anchor="b"/>
          <a:lstStyle/>
          <a:p>
            <a:r>
              <a:rPr lang="en-GB" dirty="0" smtClean="0"/>
              <a:t/>
            </a:r>
            <a:br>
              <a:rPr lang="en-GB" dirty="0" smtClean="0"/>
            </a:br>
            <a:r>
              <a:rPr lang="en-GB" dirty="0" smtClean="0"/>
              <a:t>Slice orientation</a:t>
            </a:r>
          </a:p>
        </p:txBody>
      </p:sp>
      <p:sp>
        <p:nvSpPr>
          <p:cNvPr id="2127875" name="Line 3"/>
          <p:cNvSpPr>
            <a:spLocks noChangeShapeType="1"/>
          </p:cNvSpPr>
          <p:nvPr/>
        </p:nvSpPr>
        <p:spPr bwMode="auto">
          <a:xfrm>
            <a:off x="4711700" y="2671763"/>
            <a:ext cx="1484313" cy="0"/>
          </a:xfrm>
          <a:prstGeom prst="line">
            <a:avLst/>
          </a:prstGeom>
          <a:noFill/>
          <a:ln w="19050">
            <a:solidFill>
              <a:srgbClr val="FFFF00"/>
            </a:solidFill>
            <a:prstDash val="sysDot"/>
            <a:round/>
            <a:headEnd/>
            <a:tailEnd type="stealth" w="med" len="med"/>
          </a:ln>
        </p:spPr>
        <p:txBody>
          <a:bodyPr wrap="none" anchor="ctr"/>
          <a:lstStyle/>
          <a:p>
            <a:endParaRPr lang="en-GB"/>
          </a:p>
        </p:txBody>
      </p:sp>
      <p:sp>
        <p:nvSpPr>
          <p:cNvPr id="2127876" name="Line 4"/>
          <p:cNvSpPr>
            <a:spLocks noChangeShapeType="1"/>
          </p:cNvSpPr>
          <p:nvPr/>
        </p:nvSpPr>
        <p:spPr bwMode="auto">
          <a:xfrm>
            <a:off x="6181725" y="2693988"/>
            <a:ext cx="0" cy="1054100"/>
          </a:xfrm>
          <a:prstGeom prst="line">
            <a:avLst/>
          </a:prstGeom>
          <a:noFill/>
          <a:ln w="19050">
            <a:solidFill>
              <a:srgbClr val="FAFD00"/>
            </a:solidFill>
            <a:prstDash val="sysDot"/>
            <a:round/>
            <a:headEnd/>
            <a:tailEnd type="stealth" w="med" len="med"/>
          </a:ln>
        </p:spPr>
        <p:txBody>
          <a:bodyPr wrap="none" anchor="ctr"/>
          <a:lstStyle/>
          <a:p>
            <a:endParaRPr lang="en-GB"/>
          </a:p>
        </p:txBody>
      </p:sp>
      <p:sp>
        <p:nvSpPr>
          <p:cNvPr id="198661" name="Freeform 5"/>
          <p:cNvSpPr>
            <a:spLocks noChangeArrowheads="1"/>
          </p:cNvSpPr>
          <p:nvPr/>
        </p:nvSpPr>
        <p:spPr bwMode="auto">
          <a:xfrm>
            <a:off x="4883150" y="2001838"/>
            <a:ext cx="2908300" cy="1425575"/>
          </a:xfrm>
          <a:custGeom>
            <a:avLst/>
            <a:gdLst>
              <a:gd name="T0" fmla="*/ 0 w 1408"/>
              <a:gd name="T1" fmla="*/ 0 h 690"/>
              <a:gd name="T2" fmla="*/ 2908300 w 1408"/>
              <a:gd name="T3" fmla="*/ 1425575 h 690"/>
              <a:gd name="T4" fmla="*/ 0 60000 65536"/>
              <a:gd name="T5" fmla="*/ 0 60000 65536"/>
              <a:gd name="T6" fmla="*/ 0 w 1408"/>
              <a:gd name="T7" fmla="*/ 0 h 690"/>
              <a:gd name="T8" fmla="*/ 1408 w 1408"/>
              <a:gd name="T9" fmla="*/ 690 h 690"/>
            </a:gdLst>
            <a:ahLst/>
            <a:cxnLst>
              <a:cxn ang="T4">
                <a:pos x="T0" y="T1"/>
              </a:cxn>
              <a:cxn ang="T5">
                <a:pos x="T2" y="T3"/>
              </a:cxn>
            </a:cxnLst>
            <a:rect l="T6" t="T7" r="T8" b="T9"/>
            <a:pathLst>
              <a:path w="1408" h="690">
                <a:moveTo>
                  <a:pt x="0" y="0"/>
                </a:moveTo>
                <a:lnTo>
                  <a:pt x="1408" y="690"/>
                </a:lnTo>
              </a:path>
            </a:pathLst>
          </a:custGeom>
          <a:noFill/>
          <a:ln w="25400">
            <a:solidFill>
              <a:srgbClr val="00FF00"/>
            </a:solidFill>
            <a:round/>
            <a:headEnd/>
            <a:tailEnd/>
          </a:ln>
        </p:spPr>
        <p:txBody>
          <a:bodyPr wrap="none" anchor="ctr"/>
          <a:lstStyle/>
          <a:p>
            <a:endParaRPr lang="en-GB"/>
          </a:p>
        </p:txBody>
      </p:sp>
      <p:sp>
        <p:nvSpPr>
          <p:cNvPr id="198662" name="Line 6"/>
          <p:cNvSpPr>
            <a:spLocks noChangeShapeType="1"/>
          </p:cNvSpPr>
          <p:nvPr/>
        </p:nvSpPr>
        <p:spPr bwMode="auto">
          <a:xfrm>
            <a:off x="4724400" y="3733800"/>
            <a:ext cx="3429000" cy="0"/>
          </a:xfrm>
          <a:prstGeom prst="line">
            <a:avLst/>
          </a:prstGeom>
          <a:noFill/>
          <a:ln w="28575">
            <a:solidFill>
              <a:schemeClr val="tx1"/>
            </a:solidFill>
            <a:round/>
            <a:headEnd/>
            <a:tailEnd type="arrow" w="med" len="med"/>
          </a:ln>
        </p:spPr>
        <p:txBody>
          <a:bodyPr wrap="none" anchor="ctr"/>
          <a:lstStyle/>
          <a:p>
            <a:endParaRPr lang="en-GB"/>
          </a:p>
        </p:txBody>
      </p:sp>
      <p:sp>
        <p:nvSpPr>
          <p:cNvPr id="198663" name="Line 7"/>
          <p:cNvSpPr>
            <a:spLocks noChangeShapeType="1"/>
          </p:cNvSpPr>
          <p:nvPr/>
        </p:nvSpPr>
        <p:spPr bwMode="auto">
          <a:xfrm flipV="1">
            <a:off x="4724400" y="1828800"/>
            <a:ext cx="0" cy="1905000"/>
          </a:xfrm>
          <a:prstGeom prst="line">
            <a:avLst/>
          </a:prstGeom>
          <a:noFill/>
          <a:ln w="28575">
            <a:solidFill>
              <a:schemeClr val="tx1"/>
            </a:solidFill>
            <a:round/>
            <a:headEnd/>
            <a:tailEnd type="arrow" w="med" len="med"/>
          </a:ln>
        </p:spPr>
        <p:txBody>
          <a:bodyPr wrap="none" anchor="ctr"/>
          <a:lstStyle/>
          <a:p>
            <a:endParaRPr lang="en-GB"/>
          </a:p>
        </p:txBody>
      </p:sp>
      <p:sp>
        <p:nvSpPr>
          <p:cNvPr id="198664" name="Rectangle 8"/>
          <p:cNvSpPr>
            <a:spLocks noChangeArrowheads="1"/>
          </p:cNvSpPr>
          <p:nvPr/>
        </p:nvSpPr>
        <p:spPr bwMode="auto">
          <a:xfrm>
            <a:off x="7162800" y="3733800"/>
            <a:ext cx="792163" cy="344488"/>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tabLst>
                <a:tab pos="2381250" algn="l"/>
              </a:tabLst>
            </a:pPr>
            <a:r>
              <a:rPr lang="en-US" sz="1400" b="0"/>
              <a:t>position</a:t>
            </a:r>
          </a:p>
        </p:txBody>
      </p:sp>
      <p:sp>
        <p:nvSpPr>
          <p:cNvPr id="198665" name="Rectangle 9"/>
          <p:cNvSpPr>
            <a:spLocks noChangeArrowheads="1"/>
          </p:cNvSpPr>
          <p:nvPr/>
        </p:nvSpPr>
        <p:spPr bwMode="auto">
          <a:xfrm>
            <a:off x="4362450" y="1427163"/>
            <a:ext cx="657225" cy="419100"/>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800" b="0"/>
              <a:t>f ~ B</a:t>
            </a:r>
          </a:p>
        </p:txBody>
      </p:sp>
      <p:sp>
        <p:nvSpPr>
          <p:cNvPr id="198666" name="Rectangle 10"/>
          <p:cNvSpPr>
            <a:spLocks noChangeArrowheads="1"/>
          </p:cNvSpPr>
          <p:nvPr/>
        </p:nvSpPr>
        <p:spPr bwMode="auto">
          <a:xfrm>
            <a:off x="534988" y="2260600"/>
            <a:ext cx="1387475" cy="749300"/>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800" b="0"/>
              <a:t>Transmitted</a:t>
            </a:r>
          </a:p>
          <a:p>
            <a:pPr marL="279400" indent="-279400" defTabSz="766763">
              <a:lnSpc>
                <a:spcPct val="120000"/>
              </a:lnSpc>
              <a:buClr>
                <a:schemeClr val="accent1"/>
              </a:buClr>
              <a:tabLst>
                <a:tab pos="2381250" algn="l"/>
              </a:tabLst>
            </a:pPr>
            <a:r>
              <a:rPr lang="en-GB" sz="1800" b="0"/>
              <a:t>RF pulse</a:t>
            </a:r>
          </a:p>
        </p:txBody>
      </p:sp>
      <p:sp>
        <p:nvSpPr>
          <p:cNvPr id="198667" name="Line 11"/>
          <p:cNvSpPr>
            <a:spLocks noChangeShapeType="1"/>
          </p:cNvSpPr>
          <p:nvPr/>
        </p:nvSpPr>
        <p:spPr bwMode="auto">
          <a:xfrm flipH="1">
            <a:off x="1806575" y="2673350"/>
            <a:ext cx="511175" cy="0"/>
          </a:xfrm>
          <a:prstGeom prst="line">
            <a:avLst/>
          </a:prstGeom>
          <a:noFill/>
          <a:ln w="19050">
            <a:solidFill>
              <a:schemeClr val="tx1"/>
            </a:solidFill>
            <a:round/>
            <a:headEnd/>
            <a:tailEnd/>
          </a:ln>
        </p:spPr>
        <p:txBody>
          <a:bodyPr wrap="none" anchor="ctr"/>
          <a:lstStyle/>
          <a:p>
            <a:endParaRPr lang="en-GB"/>
          </a:p>
        </p:txBody>
      </p:sp>
      <p:sp>
        <p:nvSpPr>
          <p:cNvPr id="198668" name="Line 12"/>
          <p:cNvSpPr>
            <a:spLocks noChangeShapeType="1"/>
          </p:cNvSpPr>
          <p:nvPr/>
        </p:nvSpPr>
        <p:spPr bwMode="auto">
          <a:xfrm>
            <a:off x="3070225" y="2673350"/>
            <a:ext cx="695325" cy="0"/>
          </a:xfrm>
          <a:prstGeom prst="line">
            <a:avLst/>
          </a:prstGeom>
          <a:noFill/>
          <a:ln w="19050">
            <a:solidFill>
              <a:schemeClr val="tx1"/>
            </a:solidFill>
            <a:round/>
            <a:headEnd/>
            <a:tailEnd/>
          </a:ln>
        </p:spPr>
        <p:txBody>
          <a:bodyPr wrap="none" anchor="ctr"/>
          <a:lstStyle/>
          <a:p>
            <a:endParaRPr lang="en-GB"/>
          </a:p>
        </p:txBody>
      </p:sp>
      <p:sp>
        <p:nvSpPr>
          <p:cNvPr id="198669" name="Rectangle 13"/>
          <p:cNvSpPr>
            <a:spLocks noChangeArrowheads="1"/>
          </p:cNvSpPr>
          <p:nvPr/>
        </p:nvSpPr>
        <p:spPr bwMode="auto">
          <a:xfrm>
            <a:off x="3076575" y="2187575"/>
            <a:ext cx="365125" cy="490538"/>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2200" b="0">
                <a:solidFill>
                  <a:srgbClr val="FAFD00"/>
                </a:solidFill>
              </a:rPr>
              <a:t>f</a:t>
            </a:r>
            <a:r>
              <a:rPr lang="en-GB" sz="2200" b="0" baseline="-25000">
                <a:solidFill>
                  <a:srgbClr val="FAFD00"/>
                </a:solidFill>
              </a:rPr>
              <a:t>o</a:t>
            </a:r>
          </a:p>
        </p:txBody>
      </p:sp>
      <p:sp>
        <p:nvSpPr>
          <p:cNvPr id="198670" name="Rectangle 14"/>
          <p:cNvSpPr>
            <a:spLocks noChangeArrowheads="1"/>
          </p:cNvSpPr>
          <p:nvPr/>
        </p:nvSpPr>
        <p:spPr bwMode="auto">
          <a:xfrm>
            <a:off x="2303463" y="2433638"/>
            <a:ext cx="765175" cy="450850"/>
          </a:xfrm>
          <a:prstGeom prst="rect">
            <a:avLst/>
          </a:prstGeom>
          <a:noFill/>
          <a:ln w="15875">
            <a:solidFill>
              <a:schemeClr val="tx1"/>
            </a:solidFill>
            <a:miter lim="800000"/>
            <a:headEnd/>
            <a:tailEnd/>
          </a:ln>
        </p:spPr>
        <p:txBody>
          <a:bodyPr wrap="none" anchor="ctr"/>
          <a:lstStyle/>
          <a:p>
            <a:endParaRPr lang="it-IT"/>
          </a:p>
        </p:txBody>
      </p:sp>
      <p:grpSp>
        <p:nvGrpSpPr>
          <p:cNvPr id="198671" name="Group 15"/>
          <p:cNvGrpSpPr>
            <a:grpSpLocks/>
          </p:cNvGrpSpPr>
          <p:nvPr/>
        </p:nvGrpSpPr>
        <p:grpSpPr bwMode="auto">
          <a:xfrm>
            <a:off x="2303463" y="2417763"/>
            <a:ext cx="755650" cy="488950"/>
            <a:chOff x="4181" y="2858"/>
            <a:chExt cx="236" cy="188"/>
          </a:xfrm>
        </p:grpSpPr>
        <p:sp>
          <p:nvSpPr>
            <p:cNvPr id="198688" name="Freeform 16"/>
            <p:cNvSpPr>
              <a:spLocks/>
            </p:cNvSpPr>
            <p:nvPr/>
          </p:nvSpPr>
          <p:spPr bwMode="auto">
            <a:xfrm>
              <a:off x="4181" y="2858"/>
              <a:ext cx="40" cy="188"/>
            </a:xfrm>
            <a:custGeom>
              <a:avLst/>
              <a:gdLst>
                <a:gd name="T0" fmla="*/ 0 w 365"/>
                <a:gd name="T1" fmla="*/ 96 h 394"/>
                <a:gd name="T2" fmla="*/ 10 w 365"/>
                <a:gd name="T3" fmla="*/ 13 h 394"/>
                <a:gd name="T4" fmla="*/ 28 w 365"/>
                <a:gd name="T5" fmla="*/ 174 h 394"/>
                <a:gd name="T6" fmla="*/ 40 w 365"/>
                <a:gd name="T7" fmla="*/ 95 h 394"/>
                <a:gd name="T8" fmla="*/ 0 60000 65536"/>
                <a:gd name="T9" fmla="*/ 0 60000 65536"/>
                <a:gd name="T10" fmla="*/ 0 60000 65536"/>
                <a:gd name="T11" fmla="*/ 0 60000 65536"/>
                <a:gd name="T12" fmla="*/ 0 w 365"/>
                <a:gd name="T13" fmla="*/ 0 h 394"/>
                <a:gd name="T14" fmla="*/ 365 w 365"/>
                <a:gd name="T15" fmla="*/ 394 h 394"/>
              </a:gdLst>
              <a:ahLst/>
              <a:cxnLst>
                <a:cxn ang="T8">
                  <a:pos x="T0" y="T1"/>
                </a:cxn>
                <a:cxn ang="T9">
                  <a:pos x="T2" y="T3"/>
                </a:cxn>
                <a:cxn ang="T10">
                  <a:pos x="T4" y="T5"/>
                </a:cxn>
                <a:cxn ang="T11">
                  <a:pos x="T6" y="T7"/>
                </a:cxn>
              </a:cxnLst>
              <a:rect l="T12" t="T13" r="T14" b="T15"/>
              <a:pathLst>
                <a:path w="365" h="394">
                  <a:moveTo>
                    <a:pt x="0" y="201"/>
                  </a:moveTo>
                  <a:cubicBezTo>
                    <a:pt x="15" y="172"/>
                    <a:pt x="50" y="0"/>
                    <a:pt x="93" y="27"/>
                  </a:cubicBezTo>
                  <a:cubicBezTo>
                    <a:pt x="136" y="54"/>
                    <a:pt x="213" y="336"/>
                    <a:pt x="258" y="365"/>
                  </a:cubicBezTo>
                  <a:cubicBezTo>
                    <a:pt x="303" y="394"/>
                    <a:pt x="343" y="234"/>
                    <a:pt x="365" y="200"/>
                  </a:cubicBezTo>
                </a:path>
              </a:pathLst>
            </a:custGeom>
            <a:noFill/>
            <a:ln w="12700">
              <a:solidFill>
                <a:srgbClr val="FAFD00"/>
              </a:solidFill>
              <a:round/>
              <a:headEnd/>
              <a:tailEnd/>
            </a:ln>
          </p:spPr>
          <p:txBody>
            <a:bodyPr wrap="none" anchor="ctr"/>
            <a:lstStyle/>
            <a:p>
              <a:endParaRPr lang="en-GB"/>
            </a:p>
          </p:txBody>
        </p:sp>
        <p:sp>
          <p:nvSpPr>
            <p:cNvPr id="198689" name="Freeform 17"/>
            <p:cNvSpPr>
              <a:spLocks/>
            </p:cNvSpPr>
            <p:nvPr/>
          </p:nvSpPr>
          <p:spPr bwMode="auto">
            <a:xfrm>
              <a:off x="4221" y="2858"/>
              <a:ext cx="39" cy="188"/>
            </a:xfrm>
            <a:custGeom>
              <a:avLst/>
              <a:gdLst>
                <a:gd name="T0" fmla="*/ 0 w 365"/>
                <a:gd name="T1" fmla="*/ 96 h 394"/>
                <a:gd name="T2" fmla="*/ 10 w 365"/>
                <a:gd name="T3" fmla="*/ 13 h 394"/>
                <a:gd name="T4" fmla="*/ 28 w 365"/>
                <a:gd name="T5" fmla="*/ 174 h 394"/>
                <a:gd name="T6" fmla="*/ 39 w 365"/>
                <a:gd name="T7" fmla="*/ 95 h 394"/>
                <a:gd name="T8" fmla="*/ 0 60000 65536"/>
                <a:gd name="T9" fmla="*/ 0 60000 65536"/>
                <a:gd name="T10" fmla="*/ 0 60000 65536"/>
                <a:gd name="T11" fmla="*/ 0 60000 65536"/>
                <a:gd name="T12" fmla="*/ 0 w 365"/>
                <a:gd name="T13" fmla="*/ 0 h 394"/>
                <a:gd name="T14" fmla="*/ 365 w 365"/>
                <a:gd name="T15" fmla="*/ 394 h 394"/>
              </a:gdLst>
              <a:ahLst/>
              <a:cxnLst>
                <a:cxn ang="T8">
                  <a:pos x="T0" y="T1"/>
                </a:cxn>
                <a:cxn ang="T9">
                  <a:pos x="T2" y="T3"/>
                </a:cxn>
                <a:cxn ang="T10">
                  <a:pos x="T4" y="T5"/>
                </a:cxn>
                <a:cxn ang="T11">
                  <a:pos x="T6" y="T7"/>
                </a:cxn>
              </a:cxnLst>
              <a:rect l="T12" t="T13" r="T14" b="T15"/>
              <a:pathLst>
                <a:path w="365" h="394">
                  <a:moveTo>
                    <a:pt x="0" y="201"/>
                  </a:moveTo>
                  <a:cubicBezTo>
                    <a:pt x="15" y="172"/>
                    <a:pt x="50" y="0"/>
                    <a:pt x="93" y="27"/>
                  </a:cubicBezTo>
                  <a:cubicBezTo>
                    <a:pt x="136" y="54"/>
                    <a:pt x="213" y="336"/>
                    <a:pt x="258" y="365"/>
                  </a:cubicBezTo>
                  <a:cubicBezTo>
                    <a:pt x="303" y="394"/>
                    <a:pt x="343" y="234"/>
                    <a:pt x="365" y="200"/>
                  </a:cubicBezTo>
                </a:path>
              </a:pathLst>
            </a:custGeom>
            <a:noFill/>
            <a:ln w="12700">
              <a:solidFill>
                <a:srgbClr val="FAFD00"/>
              </a:solidFill>
              <a:round/>
              <a:headEnd/>
              <a:tailEnd/>
            </a:ln>
          </p:spPr>
          <p:txBody>
            <a:bodyPr wrap="none" anchor="ctr"/>
            <a:lstStyle/>
            <a:p>
              <a:endParaRPr lang="en-GB"/>
            </a:p>
          </p:txBody>
        </p:sp>
        <p:sp>
          <p:nvSpPr>
            <p:cNvPr id="198690" name="Freeform 18"/>
            <p:cNvSpPr>
              <a:spLocks/>
            </p:cNvSpPr>
            <p:nvPr/>
          </p:nvSpPr>
          <p:spPr bwMode="auto">
            <a:xfrm>
              <a:off x="4260" y="2858"/>
              <a:ext cx="40" cy="188"/>
            </a:xfrm>
            <a:custGeom>
              <a:avLst/>
              <a:gdLst>
                <a:gd name="T0" fmla="*/ 0 w 365"/>
                <a:gd name="T1" fmla="*/ 96 h 394"/>
                <a:gd name="T2" fmla="*/ 10 w 365"/>
                <a:gd name="T3" fmla="*/ 13 h 394"/>
                <a:gd name="T4" fmla="*/ 28 w 365"/>
                <a:gd name="T5" fmla="*/ 174 h 394"/>
                <a:gd name="T6" fmla="*/ 40 w 365"/>
                <a:gd name="T7" fmla="*/ 95 h 394"/>
                <a:gd name="T8" fmla="*/ 0 60000 65536"/>
                <a:gd name="T9" fmla="*/ 0 60000 65536"/>
                <a:gd name="T10" fmla="*/ 0 60000 65536"/>
                <a:gd name="T11" fmla="*/ 0 60000 65536"/>
                <a:gd name="T12" fmla="*/ 0 w 365"/>
                <a:gd name="T13" fmla="*/ 0 h 394"/>
                <a:gd name="T14" fmla="*/ 365 w 365"/>
                <a:gd name="T15" fmla="*/ 394 h 394"/>
              </a:gdLst>
              <a:ahLst/>
              <a:cxnLst>
                <a:cxn ang="T8">
                  <a:pos x="T0" y="T1"/>
                </a:cxn>
                <a:cxn ang="T9">
                  <a:pos x="T2" y="T3"/>
                </a:cxn>
                <a:cxn ang="T10">
                  <a:pos x="T4" y="T5"/>
                </a:cxn>
                <a:cxn ang="T11">
                  <a:pos x="T6" y="T7"/>
                </a:cxn>
              </a:cxnLst>
              <a:rect l="T12" t="T13" r="T14" b="T15"/>
              <a:pathLst>
                <a:path w="365" h="394">
                  <a:moveTo>
                    <a:pt x="0" y="201"/>
                  </a:moveTo>
                  <a:cubicBezTo>
                    <a:pt x="15" y="172"/>
                    <a:pt x="50" y="0"/>
                    <a:pt x="93" y="27"/>
                  </a:cubicBezTo>
                  <a:cubicBezTo>
                    <a:pt x="136" y="54"/>
                    <a:pt x="213" y="336"/>
                    <a:pt x="258" y="365"/>
                  </a:cubicBezTo>
                  <a:cubicBezTo>
                    <a:pt x="303" y="394"/>
                    <a:pt x="343" y="234"/>
                    <a:pt x="365" y="200"/>
                  </a:cubicBezTo>
                </a:path>
              </a:pathLst>
            </a:custGeom>
            <a:noFill/>
            <a:ln w="12700">
              <a:solidFill>
                <a:srgbClr val="FAFD00"/>
              </a:solidFill>
              <a:round/>
              <a:headEnd/>
              <a:tailEnd/>
            </a:ln>
          </p:spPr>
          <p:txBody>
            <a:bodyPr wrap="none" anchor="ctr"/>
            <a:lstStyle/>
            <a:p>
              <a:endParaRPr lang="en-GB"/>
            </a:p>
          </p:txBody>
        </p:sp>
        <p:sp>
          <p:nvSpPr>
            <p:cNvPr id="198691" name="Freeform 19"/>
            <p:cNvSpPr>
              <a:spLocks/>
            </p:cNvSpPr>
            <p:nvPr/>
          </p:nvSpPr>
          <p:spPr bwMode="auto">
            <a:xfrm>
              <a:off x="4298" y="2858"/>
              <a:ext cx="40" cy="188"/>
            </a:xfrm>
            <a:custGeom>
              <a:avLst/>
              <a:gdLst>
                <a:gd name="T0" fmla="*/ 0 w 365"/>
                <a:gd name="T1" fmla="*/ 96 h 394"/>
                <a:gd name="T2" fmla="*/ 10 w 365"/>
                <a:gd name="T3" fmla="*/ 13 h 394"/>
                <a:gd name="T4" fmla="*/ 28 w 365"/>
                <a:gd name="T5" fmla="*/ 174 h 394"/>
                <a:gd name="T6" fmla="*/ 40 w 365"/>
                <a:gd name="T7" fmla="*/ 95 h 394"/>
                <a:gd name="T8" fmla="*/ 0 60000 65536"/>
                <a:gd name="T9" fmla="*/ 0 60000 65536"/>
                <a:gd name="T10" fmla="*/ 0 60000 65536"/>
                <a:gd name="T11" fmla="*/ 0 60000 65536"/>
                <a:gd name="T12" fmla="*/ 0 w 365"/>
                <a:gd name="T13" fmla="*/ 0 h 394"/>
                <a:gd name="T14" fmla="*/ 365 w 365"/>
                <a:gd name="T15" fmla="*/ 394 h 394"/>
              </a:gdLst>
              <a:ahLst/>
              <a:cxnLst>
                <a:cxn ang="T8">
                  <a:pos x="T0" y="T1"/>
                </a:cxn>
                <a:cxn ang="T9">
                  <a:pos x="T2" y="T3"/>
                </a:cxn>
                <a:cxn ang="T10">
                  <a:pos x="T4" y="T5"/>
                </a:cxn>
                <a:cxn ang="T11">
                  <a:pos x="T6" y="T7"/>
                </a:cxn>
              </a:cxnLst>
              <a:rect l="T12" t="T13" r="T14" b="T15"/>
              <a:pathLst>
                <a:path w="365" h="394">
                  <a:moveTo>
                    <a:pt x="0" y="201"/>
                  </a:moveTo>
                  <a:cubicBezTo>
                    <a:pt x="15" y="172"/>
                    <a:pt x="50" y="0"/>
                    <a:pt x="93" y="27"/>
                  </a:cubicBezTo>
                  <a:cubicBezTo>
                    <a:pt x="136" y="54"/>
                    <a:pt x="213" y="336"/>
                    <a:pt x="258" y="365"/>
                  </a:cubicBezTo>
                  <a:cubicBezTo>
                    <a:pt x="303" y="394"/>
                    <a:pt x="343" y="234"/>
                    <a:pt x="365" y="200"/>
                  </a:cubicBezTo>
                </a:path>
              </a:pathLst>
            </a:custGeom>
            <a:noFill/>
            <a:ln w="12700">
              <a:solidFill>
                <a:srgbClr val="FAFD00"/>
              </a:solidFill>
              <a:round/>
              <a:headEnd/>
              <a:tailEnd/>
            </a:ln>
          </p:spPr>
          <p:txBody>
            <a:bodyPr wrap="none" anchor="ctr"/>
            <a:lstStyle/>
            <a:p>
              <a:endParaRPr lang="en-GB"/>
            </a:p>
          </p:txBody>
        </p:sp>
        <p:sp>
          <p:nvSpPr>
            <p:cNvPr id="198692" name="Freeform 20"/>
            <p:cNvSpPr>
              <a:spLocks/>
            </p:cNvSpPr>
            <p:nvPr/>
          </p:nvSpPr>
          <p:spPr bwMode="auto">
            <a:xfrm>
              <a:off x="4339" y="2858"/>
              <a:ext cx="40" cy="188"/>
            </a:xfrm>
            <a:custGeom>
              <a:avLst/>
              <a:gdLst>
                <a:gd name="T0" fmla="*/ 0 w 365"/>
                <a:gd name="T1" fmla="*/ 96 h 394"/>
                <a:gd name="T2" fmla="*/ 10 w 365"/>
                <a:gd name="T3" fmla="*/ 13 h 394"/>
                <a:gd name="T4" fmla="*/ 28 w 365"/>
                <a:gd name="T5" fmla="*/ 174 h 394"/>
                <a:gd name="T6" fmla="*/ 40 w 365"/>
                <a:gd name="T7" fmla="*/ 95 h 394"/>
                <a:gd name="T8" fmla="*/ 0 60000 65536"/>
                <a:gd name="T9" fmla="*/ 0 60000 65536"/>
                <a:gd name="T10" fmla="*/ 0 60000 65536"/>
                <a:gd name="T11" fmla="*/ 0 60000 65536"/>
                <a:gd name="T12" fmla="*/ 0 w 365"/>
                <a:gd name="T13" fmla="*/ 0 h 394"/>
                <a:gd name="T14" fmla="*/ 365 w 365"/>
                <a:gd name="T15" fmla="*/ 394 h 394"/>
              </a:gdLst>
              <a:ahLst/>
              <a:cxnLst>
                <a:cxn ang="T8">
                  <a:pos x="T0" y="T1"/>
                </a:cxn>
                <a:cxn ang="T9">
                  <a:pos x="T2" y="T3"/>
                </a:cxn>
                <a:cxn ang="T10">
                  <a:pos x="T4" y="T5"/>
                </a:cxn>
                <a:cxn ang="T11">
                  <a:pos x="T6" y="T7"/>
                </a:cxn>
              </a:cxnLst>
              <a:rect l="T12" t="T13" r="T14" b="T15"/>
              <a:pathLst>
                <a:path w="365" h="394">
                  <a:moveTo>
                    <a:pt x="0" y="201"/>
                  </a:moveTo>
                  <a:cubicBezTo>
                    <a:pt x="15" y="172"/>
                    <a:pt x="50" y="0"/>
                    <a:pt x="93" y="27"/>
                  </a:cubicBezTo>
                  <a:cubicBezTo>
                    <a:pt x="136" y="54"/>
                    <a:pt x="213" y="336"/>
                    <a:pt x="258" y="365"/>
                  </a:cubicBezTo>
                  <a:cubicBezTo>
                    <a:pt x="303" y="394"/>
                    <a:pt x="343" y="234"/>
                    <a:pt x="365" y="200"/>
                  </a:cubicBezTo>
                </a:path>
              </a:pathLst>
            </a:custGeom>
            <a:noFill/>
            <a:ln w="12700">
              <a:solidFill>
                <a:srgbClr val="FAFD00"/>
              </a:solidFill>
              <a:round/>
              <a:headEnd/>
              <a:tailEnd/>
            </a:ln>
          </p:spPr>
          <p:txBody>
            <a:bodyPr wrap="none" anchor="ctr"/>
            <a:lstStyle/>
            <a:p>
              <a:endParaRPr lang="en-GB"/>
            </a:p>
          </p:txBody>
        </p:sp>
        <p:sp>
          <p:nvSpPr>
            <p:cNvPr id="198693" name="Freeform 21"/>
            <p:cNvSpPr>
              <a:spLocks/>
            </p:cNvSpPr>
            <p:nvPr/>
          </p:nvSpPr>
          <p:spPr bwMode="auto">
            <a:xfrm>
              <a:off x="4377" y="2858"/>
              <a:ext cx="40" cy="188"/>
            </a:xfrm>
            <a:custGeom>
              <a:avLst/>
              <a:gdLst>
                <a:gd name="T0" fmla="*/ 0 w 365"/>
                <a:gd name="T1" fmla="*/ 96 h 394"/>
                <a:gd name="T2" fmla="*/ 10 w 365"/>
                <a:gd name="T3" fmla="*/ 13 h 394"/>
                <a:gd name="T4" fmla="*/ 28 w 365"/>
                <a:gd name="T5" fmla="*/ 174 h 394"/>
                <a:gd name="T6" fmla="*/ 40 w 365"/>
                <a:gd name="T7" fmla="*/ 95 h 394"/>
                <a:gd name="T8" fmla="*/ 0 60000 65536"/>
                <a:gd name="T9" fmla="*/ 0 60000 65536"/>
                <a:gd name="T10" fmla="*/ 0 60000 65536"/>
                <a:gd name="T11" fmla="*/ 0 60000 65536"/>
                <a:gd name="T12" fmla="*/ 0 w 365"/>
                <a:gd name="T13" fmla="*/ 0 h 394"/>
                <a:gd name="T14" fmla="*/ 365 w 365"/>
                <a:gd name="T15" fmla="*/ 394 h 394"/>
              </a:gdLst>
              <a:ahLst/>
              <a:cxnLst>
                <a:cxn ang="T8">
                  <a:pos x="T0" y="T1"/>
                </a:cxn>
                <a:cxn ang="T9">
                  <a:pos x="T2" y="T3"/>
                </a:cxn>
                <a:cxn ang="T10">
                  <a:pos x="T4" y="T5"/>
                </a:cxn>
                <a:cxn ang="T11">
                  <a:pos x="T6" y="T7"/>
                </a:cxn>
              </a:cxnLst>
              <a:rect l="T12" t="T13" r="T14" b="T15"/>
              <a:pathLst>
                <a:path w="365" h="394">
                  <a:moveTo>
                    <a:pt x="0" y="201"/>
                  </a:moveTo>
                  <a:cubicBezTo>
                    <a:pt x="15" y="172"/>
                    <a:pt x="50" y="0"/>
                    <a:pt x="93" y="27"/>
                  </a:cubicBezTo>
                  <a:cubicBezTo>
                    <a:pt x="136" y="54"/>
                    <a:pt x="213" y="336"/>
                    <a:pt x="258" y="365"/>
                  </a:cubicBezTo>
                  <a:cubicBezTo>
                    <a:pt x="303" y="394"/>
                    <a:pt x="343" y="234"/>
                    <a:pt x="365" y="200"/>
                  </a:cubicBezTo>
                </a:path>
              </a:pathLst>
            </a:custGeom>
            <a:noFill/>
            <a:ln w="12700">
              <a:solidFill>
                <a:srgbClr val="FAFD00"/>
              </a:solidFill>
              <a:round/>
              <a:headEnd/>
              <a:tailEnd/>
            </a:ln>
          </p:spPr>
          <p:txBody>
            <a:bodyPr wrap="none" anchor="ctr"/>
            <a:lstStyle/>
            <a:p>
              <a:endParaRPr lang="en-GB"/>
            </a:p>
          </p:txBody>
        </p:sp>
      </p:grpSp>
      <p:sp>
        <p:nvSpPr>
          <p:cNvPr id="198672" name="Freeform 22"/>
          <p:cNvSpPr>
            <a:spLocks/>
          </p:cNvSpPr>
          <p:nvPr/>
        </p:nvSpPr>
        <p:spPr bwMode="auto">
          <a:xfrm>
            <a:off x="1865313" y="3494088"/>
            <a:ext cx="1876425" cy="279400"/>
          </a:xfrm>
          <a:custGeom>
            <a:avLst/>
            <a:gdLst>
              <a:gd name="T0" fmla="*/ 0 w 1182"/>
              <a:gd name="T1" fmla="*/ 279400 h 312"/>
              <a:gd name="T2" fmla="*/ 307975 w 1182"/>
              <a:gd name="T3" fmla="*/ 278504 h 312"/>
              <a:gd name="T4" fmla="*/ 357187 w 1182"/>
              <a:gd name="T5" fmla="*/ 0 h 312"/>
              <a:gd name="T6" fmla="*/ 1289050 w 1182"/>
              <a:gd name="T7" fmla="*/ 0 h 312"/>
              <a:gd name="T8" fmla="*/ 1341437 w 1182"/>
              <a:gd name="T9" fmla="*/ 278504 h 312"/>
              <a:gd name="T10" fmla="*/ 1876425 w 1182"/>
              <a:gd name="T11" fmla="*/ 279400 h 312"/>
              <a:gd name="T12" fmla="*/ 0 60000 65536"/>
              <a:gd name="T13" fmla="*/ 0 60000 65536"/>
              <a:gd name="T14" fmla="*/ 0 60000 65536"/>
              <a:gd name="T15" fmla="*/ 0 60000 65536"/>
              <a:gd name="T16" fmla="*/ 0 60000 65536"/>
              <a:gd name="T17" fmla="*/ 0 60000 65536"/>
              <a:gd name="T18" fmla="*/ 0 w 1182"/>
              <a:gd name="T19" fmla="*/ 0 h 312"/>
              <a:gd name="T20" fmla="*/ 1182 w 1182"/>
              <a:gd name="T21" fmla="*/ 312 h 312"/>
            </a:gdLst>
            <a:ahLst/>
            <a:cxnLst>
              <a:cxn ang="T12">
                <a:pos x="T0" y="T1"/>
              </a:cxn>
              <a:cxn ang="T13">
                <a:pos x="T2" y="T3"/>
              </a:cxn>
              <a:cxn ang="T14">
                <a:pos x="T4" y="T5"/>
              </a:cxn>
              <a:cxn ang="T15">
                <a:pos x="T6" y="T7"/>
              </a:cxn>
              <a:cxn ang="T16">
                <a:pos x="T8" y="T9"/>
              </a:cxn>
              <a:cxn ang="T17">
                <a:pos x="T10" y="T11"/>
              </a:cxn>
            </a:cxnLst>
            <a:rect l="T18" t="T19" r="T20" b="T21"/>
            <a:pathLst>
              <a:path w="1182" h="312">
                <a:moveTo>
                  <a:pt x="0" y="312"/>
                </a:moveTo>
                <a:lnTo>
                  <a:pt x="194" y="311"/>
                </a:lnTo>
                <a:lnTo>
                  <a:pt x="225" y="0"/>
                </a:lnTo>
                <a:lnTo>
                  <a:pt x="812" y="0"/>
                </a:lnTo>
                <a:lnTo>
                  <a:pt x="845" y="311"/>
                </a:lnTo>
                <a:lnTo>
                  <a:pt x="1182" y="312"/>
                </a:lnTo>
              </a:path>
            </a:pathLst>
          </a:custGeom>
          <a:noFill/>
          <a:ln w="22225">
            <a:solidFill>
              <a:srgbClr val="00FF00"/>
            </a:solidFill>
            <a:round/>
            <a:headEnd type="none" w="med" len="med"/>
            <a:tailEnd type="none" w="med" len="med"/>
          </a:ln>
        </p:spPr>
        <p:txBody>
          <a:bodyPr wrap="none" anchor="ctr"/>
          <a:lstStyle/>
          <a:p>
            <a:endParaRPr lang="en-GB"/>
          </a:p>
        </p:txBody>
      </p:sp>
      <p:sp>
        <p:nvSpPr>
          <p:cNvPr id="198673" name="Rectangle 23"/>
          <p:cNvSpPr>
            <a:spLocks noChangeArrowheads="1"/>
          </p:cNvSpPr>
          <p:nvPr/>
        </p:nvSpPr>
        <p:spPr bwMode="auto">
          <a:xfrm>
            <a:off x="611188" y="3186113"/>
            <a:ext cx="1349375" cy="749300"/>
          </a:xfrm>
          <a:prstGeom prst="rect">
            <a:avLst/>
          </a:prstGeom>
          <a:noFill/>
          <a:ln w="12700">
            <a:noFill/>
            <a:miter lim="800000"/>
            <a:headEnd/>
            <a:tailEnd/>
          </a:ln>
        </p:spPr>
        <p:txBody>
          <a:bodyPr lIns="90488" tIns="44450" rIns="90488" bIns="44450">
            <a:spAutoFit/>
          </a:bodyPr>
          <a:lstStyle/>
          <a:p>
            <a:pPr marL="279400" indent="-279400" defTabSz="766763">
              <a:lnSpc>
                <a:spcPct val="120000"/>
              </a:lnSpc>
              <a:buClr>
                <a:schemeClr val="accent1"/>
              </a:buClr>
              <a:tabLst>
                <a:tab pos="2381250" algn="l"/>
              </a:tabLst>
            </a:pPr>
            <a:r>
              <a:rPr lang="en-GB" sz="1800" b="0"/>
              <a:t>y selection</a:t>
            </a:r>
          </a:p>
          <a:p>
            <a:pPr marL="279400" indent="-279400" defTabSz="766763">
              <a:lnSpc>
                <a:spcPct val="120000"/>
              </a:lnSpc>
              <a:buClr>
                <a:schemeClr val="accent1"/>
              </a:buClr>
              <a:tabLst>
                <a:tab pos="2381250" algn="l"/>
              </a:tabLst>
            </a:pPr>
            <a:r>
              <a:rPr lang="en-GB" sz="1800" b="0"/>
              <a:t>gradient</a:t>
            </a:r>
            <a:endParaRPr lang="en-GB" sz="1600" b="0"/>
          </a:p>
        </p:txBody>
      </p:sp>
      <p:pic>
        <p:nvPicPr>
          <p:cNvPr id="2127896" name="Picture 24" descr="C:\DATA\powerpoint\jpeg\head_neck\brain\t1\fe_25_5_30_3d.jpg"/>
          <p:cNvPicPr>
            <a:picLocks noChangeAspect="1" noChangeArrowheads="1"/>
          </p:cNvPicPr>
          <p:nvPr/>
        </p:nvPicPr>
        <p:blipFill>
          <a:blip r:embed="rId3" cstate="print"/>
          <a:srcRect/>
          <a:stretch>
            <a:fillRect/>
          </a:stretch>
        </p:blipFill>
        <p:spPr bwMode="auto">
          <a:xfrm>
            <a:off x="1854200" y="4184650"/>
            <a:ext cx="1854200" cy="1854200"/>
          </a:xfrm>
          <a:prstGeom prst="rect">
            <a:avLst/>
          </a:prstGeom>
          <a:noFill/>
          <a:ln w="9525">
            <a:noFill/>
            <a:miter lim="800000"/>
            <a:headEnd/>
            <a:tailEnd/>
          </a:ln>
        </p:spPr>
      </p:pic>
      <p:grpSp>
        <p:nvGrpSpPr>
          <p:cNvPr id="198675" name="Group 25"/>
          <p:cNvGrpSpPr>
            <a:grpSpLocks/>
          </p:cNvGrpSpPr>
          <p:nvPr/>
        </p:nvGrpSpPr>
        <p:grpSpPr bwMode="auto">
          <a:xfrm>
            <a:off x="4953000" y="3971925"/>
            <a:ext cx="2259013" cy="1927225"/>
            <a:chOff x="3612" y="2403"/>
            <a:chExt cx="971" cy="903"/>
          </a:xfrm>
        </p:grpSpPr>
        <p:sp>
          <p:nvSpPr>
            <p:cNvPr id="198682" name="Freeform 26"/>
            <p:cNvSpPr>
              <a:spLocks/>
            </p:cNvSpPr>
            <p:nvPr/>
          </p:nvSpPr>
          <p:spPr bwMode="auto">
            <a:xfrm>
              <a:off x="3612" y="2403"/>
              <a:ext cx="971" cy="903"/>
            </a:xfrm>
            <a:custGeom>
              <a:avLst/>
              <a:gdLst>
                <a:gd name="T0" fmla="*/ 111 w 971"/>
                <a:gd name="T1" fmla="*/ 903 h 903"/>
                <a:gd name="T2" fmla="*/ 225 w 971"/>
                <a:gd name="T3" fmla="*/ 813 h 903"/>
                <a:gd name="T4" fmla="*/ 438 w 971"/>
                <a:gd name="T5" fmla="*/ 864 h 903"/>
                <a:gd name="T6" fmla="*/ 663 w 971"/>
                <a:gd name="T7" fmla="*/ 885 h 903"/>
                <a:gd name="T8" fmla="*/ 777 w 971"/>
                <a:gd name="T9" fmla="*/ 855 h 903"/>
                <a:gd name="T10" fmla="*/ 903 w 971"/>
                <a:gd name="T11" fmla="*/ 702 h 903"/>
                <a:gd name="T12" fmla="*/ 963 w 971"/>
                <a:gd name="T13" fmla="*/ 549 h 903"/>
                <a:gd name="T14" fmla="*/ 951 w 971"/>
                <a:gd name="T15" fmla="*/ 390 h 903"/>
                <a:gd name="T16" fmla="*/ 900 w 971"/>
                <a:gd name="T17" fmla="*/ 267 h 903"/>
                <a:gd name="T18" fmla="*/ 849 w 971"/>
                <a:gd name="T19" fmla="*/ 186 h 903"/>
                <a:gd name="T20" fmla="*/ 747 w 971"/>
                <a:gd name="T21" fmla="*/ 87 h 903"/>
                <a:gd name="T22" fmla="*/ 663 w 971"/>
                <a:gd name="T23" fmla="*/ 54 h 903"/>
                <a:gd name="T24" fmla="*/ 624 w 971"/>
                <a:gd name="T25" fmla="*/ 54 h 903"/>
                <a:gd name="T26" fmla="*/ 561 w 971"/>
                <a:gd name="T27" fmla="*/ 72 h 903"/>
                <a:gd name="T28" fmla="*/ 516 w 971"/>
                <a:gd name="T29" fmla="*/ 78 h 903"/>
                <a:gd name="T30" fmla="*/ 462 w 971"/>
                <a:gd name="T31" fmla="*/ 57 h 903"/>
                <a:gd name="T32" fmla="*/ 423 w 971"/>
                <a:gd name="T33" fmla="*/ 18 h 903"/>
                <a:gd name="T34" fmla="*/ 399 w 971"/>
                <a:gd name="T35" fmla="*/ 9 h 903"/>
                <a:gd name="T36" fmla="*/ 351 w 971"/>
                <a:gd name="T37" fmla="*/ 75 h 903"/>
                <a:gd name="T38" fmla="*/ 327 w 971"/>
                <a:gd name="T39" fmla="*/ 96 h 903"/>
                <a:gd name="T40" fmla="*/ 282 w 971"/>
                <a:gd name="T41" fmla="*/ 102 h 903"/>
                <a:gd name="T42" fmla="*/ 198 w 971"/>
                <a:gd name="T43" fmla="*/ 117 h 903"/>
                <a:gd name="T44" fmla="*/ 162 w 971"/>
                <a:gd name="T45" fmla="*/ 138 h 903"/>
                <a:gd name="T46" fmla="*/ 120 w 971"/>
                <a:gd name="T47" fmla="*/ 141 h 903"/>
                <a:gd name="T48" fmla="*/ 78 w 971"/>
                <a:gd name="T49" fmla="*/ 177 h 903"/>
                <a:gd name="T50" fmla="*/ 30 w 971"/>
                <a:gd name="T51" fmla="*/ 252 h 903"/>
                <a:gd name="T52" fmla="*/ 0 w 971"/>
                <a:gd name="T53" fmla="*/ 285 h 90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971"/>
                <a:gd name="T82" fmla="*/ 0 h 903"/>
                <a:gd name="T83" fmla="*/ 971 w 971"/>
                <a:gd name="T84" fmla="*/ 903 h 90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971" h="903">
                  <a:moveTo>
                    <a:pt x="111" y="903"/>
                  </a:moveTo>
                  <a:cubicBezTo>
                    <a:pt x="141" y="861"/>
                    <a:pt x="171" y="819"/>
                    <a:pt x="225" y="813"/>
                  </a:cubicBezTo>
                  <a:cubicBezTo>
                    <a:pt x="279" y="807"/>
                    <a:pt x="365" y="852"/>
                    <a:pt x="438" y="864"/>
                  </a:cubicBezTo>
                  <a:cubicBezTo>
                    <a:pt x="511" y="876"/>
                    <a:pt x="607" y="886"/>
                    <a:pt x="663" y="885"/>
                  </a:cubicBezTo>
                  <a:cubicBezTo>
                    <a:pt x="719" y="884"/>
                    <a:pt x="737" y="886"/>
                    <a:pt x="777" y="855"/>
                  </a:cubicBezTo>
                  <a:cubicBezTo>
                    <a:pt x="817" y="824"/>
                    <a:pt x="872" y="753"/>
                    <a:pt x="903" y="702"/>
                  </a:cubicBezTo>
                  <a:cubicBezTo>
                    <a:pt x="934" y="651"/>
                    <a:pt x="955" y="601"/>
                    <a:pt x="963" y="549"/>
                  </a:cubicBezTo>
                  <a:cubicBezTo>
                    <a:pt x="971" y="497"/>
                    <a:pt x="961" y="437"/>
                    <a:pt x="951" y="390"/>
                  </a:cubicBezTo>
                  <a:cubicBezTo>
                    <a:pt x="941" y="343"/>
                    <a:pt x="917" y="301"/>
                    <a:pt x="900" y="267"/>
                  </a:cubicBezTo>
                  <a:cubicBezTo>
                    <a:pt x="883" y="233"/>
                    <a:pt x="874" y="216"/>
                    <a:pt x="849" y="186"/>
                  </a:cubicBezTo>
                  <a:cubicBezTo>
                    <a:pt x="824" y="156"/>
                    <a:pt x="778" y="109"/>
                    <a:pt x="747" y="87"/>
                  </a:cubicBezTo>
                  <a:cubicBezTo>
                    <a:pt x="716" y="65"/>
                    <a:pt x="683" y="59"/>
                    <a:pt x="663" y="54"/>
                  </a:cubicBezTo>
                  <a:cubicBezTo>
                    <a:pt x="643" y="49"/>
                    <a:pt x="641" y="51"/>
                    <a:pt x="624" y="54"/>
                  </a:cubicBezTo>
                  <a:cubicBezTo>
                    <a:pt x="607" y="57"/>
                    <a:pt x="579" y="68"/>
                    <a:pt x="561" y="72"/>
                  </a:cubicBezTo>
                  <a:cubicBezTo>
                    <a:pt x="543" y="76"/>
                    <a:pt x="532" y="80"/>
                    <a:pt x="516" y="78"/>
                  </a:cubicBezTo>
                  <a:cubicBezTo>
                    <a:pt x="500" y="76"/>
                    <a:pt x="477" y="67"/>
                    <a:pt x="462" y="57"/>
                  </a:cubicBezTo>
                  <a:cubicBezTo>
                    <a:pt x="447" y="47"/>
                    <a:pt x="434" y="26"/>
                    <a:pt x="423" y="18"/>
                  </a:cubicBezTo>
                  <a:cubicBezTo>
                    <a:pt x="412" y="10"/>
                    <a:pt x="411" y="0"/>
                    <a:pt x="399" y="9"/>
                  </a:cubicBezTo>
                  <a:cubicBezTo>
                    <a:pt x="387" y="18"/>
                    <a:pt x="363" y="61"/>
                    <a:pt x="351" y="75"/>
                  </a:cubicBezTo>
                  <a:cubicBezTo>
                    <a:pt x="339" y="89"/>
                    <a:pt x="338" y="92"/>
                    <a:pt x="327" y="96"/>
                  </a:cubicBezTo>
                  <a:cubicBezTo>
                    <a:pt x="316" y="100"/>
                    <a:pt x="303" y="99"/>
                    <a:pt x="282" y="102"/>
                  </a:cubicBezTo>
                  <a:cubicBezTo>
                    <a:pt x="261" y="105"/>
                    <a:pt x="218" y="111"/>
                    <a:pt x="198" y="117"/>
                  </a:cubicBezTo>
                  <a:cubicBezTo>
                    <a:pt x="178" y="123"/>
                    <a:pt x="175" y="134"/>
                    <a:pt x="162" y="138"/>
                  </a:cubicBezTo>
                  <a:cubicBezTo>
                    <a:pt x="149" y="142"/>
                    <a:pt x="134" y="135"/>
                    <a:pt x="120" y="141"/>
                  </a:cubicBezTo>
                  <a:cubicBezTo>
                    <a:pt x="106" y="147"/>
                    <a:pt x="93" y="159"/>
                    <a:pt x="78" y="177"/>
                  </a:cubicBezTo>
                  <a:cubicBezTo>
                    <a:pt x="63" y="195"/>
                    <a:pt x="43" y="234"/>
                    <a:pt x="30" y="252"/>
                  </a:cubicBezTo>
                  <a:cubicBezTo>
                    <a:pt x="17" y="270"/>
                    <a:pt x="6" y="278"/>
                    <a:pt x="0" y="285"/>
                  </a:cubicBezTo>
                </a:path>
              </a:pathLst>
            </a:custGeom>
            <a:noFill/>
            <a:ln w="12700">
              <a:solidFill>
                <a:schemeClr val="tx1"/>
              </a:solidFill>
              <a:round/>
              <a:headEnd/>
              <a:tailEnd/>
            </a:ln>
          </p:spPr>
          <p:txBody>
            <a:bodyPr wrap="none" anchor="ctr"/>
            <a:lstStyle/>
            <a:p>
              <a:endParaRPr lang="en-GB"/>
            </a:p>
          </p:txBody>
        </p:sp>
        <p:sp>
          <p:nvSpPr>
            <p:cNvPr id="198683" name="Freeform 27"/>
            <p:cNvSpPr>
              <a:spLocks/>
            </p:cNvSpPr>
            <p:nvPr/>
          </p:nvSpPr>
          <p:spPr bwMode="auto">
            <a:xfrm>
              <a:off x="3999" y="2525"/>
              <a:ext cx="39" cy="29"/>
            </a:xfrm>
            <a:custGeom>
              <a:avLst/>
              <a:gdLst>
                <a:gd name="T0" fmla="*/ 0 w 39"/>
                <a:gd name="T1" fmla="*/ 12 h 29"/>
                <a:gd name="T2" fmla="*/ 27 w 39"/>
                <a:gd name="T3" fmla="*/ 27 h 29"/>
                <a:gd name="T4" fmla="*/ 39 w 39"/>
                <a:gd name="T5" fmla="*/ 0 h 29"/>
                <a:gd name="T6" fmla="*/ 0 60000 65536"/>
                <a:gd name="T7" fmla="*/ 0 60000 65536"/>
                <a:gd name="T8" fmla="*/ 0 60000 65536"/>
                <a:gd name="T9" fmla="*/ 0 w 39"/>
                <a:gd name="T10" fmla="*/ 0 h 29"/>
                <a:gd name="T11" fmla="*/ 39 w 39"/>
                <a:gd name="T12" fmla="*/ 29 h 29"/>
              </a:gdLst>
              <a:ahLst/>
              <a:cxnLst>
                <a:cxn ang="T6">
                  <a:pos x="T0" y="T1"/>
                </a:cxn>
                <a:cxn ang="T7">
                  <a:pos x="T2" y="T3"/>
                </a:cxn>
                <a:cxn ang="T8">
                  <a:pos x="T4" y="T5"/>
                </a:cxn>
              </a:cxnLst>
              <a:rect l="T9" t="T10" r="T11" b="T12"/>
              <a:pathLst>
                <a:path w="39" h="29">
                  <a:moveTo>
                    <a:pt x="0" y="12"/>
                  </a:moveTo>
                  <a:cubicBezTo>
                    <a:pt x="10" y="20"/>
                    <a:pt x="21" y="29"/>
                    <a:pt x="27" y="27"/>
                  </a:cubicBezTo>
                  <a:cubicBezTo>
                    <a:pt x="33" y="25"/>
                    <a:pt x="36" y="12"/>
                    <a:pt x="39" y="0"/>
                  </a:cubicBezTo>
                </a:path>
              </a:pathLst>
            </a:custGeom>
            <a:noFill/>
            <a:ln w="12700">
              <a:solidFill>
                <a:schemeClr val="tx1"/>
              </a:solidFill>
              <a:round/>
              <a:headEnd/>
              <a:tailEnd/>
            </a:ln>
          </p:spPr>
          <p:txBody>
            <a:bodyPr wrap="none" anchor="ctr"/>
            <a:lstStyle/>
            <a:p>
              <a:endParaRPr lang="en-GB"/>
            </a:p>
          </p:txBody>
        </p:sp>
        <p:sp>
          <p:nvSpPr>
            <p:cNvPr id="198684" name="Freeform 28"/>
            <p:cNvSpPr>
              <a:spLocks/>
            </p:cNvSpPr>
            <p:nvPr/>
          </p:nvSpPr>
          <p:spPr bwMode="auto">
            <a:xfrm>
              <a:off x="3994" y="2471"/>
              <a:ext cx="26" cy="45"/>
            </a:xfrm>
            <a:custGeom>
              <a:avLst/>
              <a:gdLst>
                <a:gd name="T0" fmla="*/ 16 w 26"/>
                <a:gd name="T1" fmla="*/ 0 h 45"/>
                <a:gd name="T2" fmla="*/ 1 w 26"/>
                <a:gd name="T3" fmla="*/ 24 h 45"/>
                <a:gd name="T4" fmla="*/ 7 w 26"/>
                <a:gd name="T5" fmla="*/ 45 h 45"/>
                <a:gd name="T6" fmla="*/ 23 w 26"/>
                <a:gd name="T7" fmla="*/ 25 h 45"/>
                <a:gd name="T8" fmla="*/ 16 w 26"/>
                <a:gd name="T9" fmla="*/ 0 h 45"/>
                <a:gd name="T10" fmla="*/ 0 60000 65536"/>
                <a:gd name="T11" fmla="*/ 0 60000 65536"/>
                <a:gd name="T12" fmla="*/ 0 60000 65536"/>
                <a:gd name="T13" fmla="*/ 0 60000 65536"/>
                <a:gd name="T14" fmla="*/ 0 60000 65536"/>
                <a:gd name="T15" fmla="*/ 0 w 26"/>
                <a:gd name="T16" fmla="*/ 0 h 45"/>
                <a:gd name="T17" fmla="*/ 26 w 26"/>
                <a:gd name="T18" fmla="*/ 45 h 45"/>
              </a:gdLst>
              <a:ahLst/>
              <a:cxnLst>
                <a:cxn ang="T10">
                  <a:pos x="T0" y="T1"/>
                </a:cxn>
                <a:cxn ang="T11">
                  <a:pos x="T2" y="T3"/>
                </a:cxn>
                <a:cxn ang="T12">
                  <a:pos x="T4" y="T5"/>
                </a:cxn>
                <a:cxn ang="T13">
                  <a:pos x="T6" y="T7"/>
                </a:cxn>
                <a:cxn ang="T14">
                  <a:pos x="T8" y="T9"/>
                </a:cxn>
              </a:cxnLst>
              <a:rect l="T15" t="T16" r="T17" b="T18"/>
              <a:pathLst>
                <a:path w="26" h="45">
                  <a:moveTo>
                    <a:pt x="16" y="0"/>
                  </a:moveTo>
                  <a:cubicBezTo>
                    <a:pt x="12" y="0"/>
                    <a:pt x="2" y="17"/>
                    <a:pt x="1" y="24"/>
                  </a:cubicBezTo>
                  <a:cubicBezTo>
                    <a:pt x="0" y="31"/>
                    <a:pt x="3" y="45"/>
                    <a:pt x="7" y="45"/>
                  </a:cubicBezTo>
                  <a:cubicBezTo>
                    <a:pt x="11" y="45"/>
                    <a:pt x="20" y="32"/>
                    <a:pt x="23" y="25"/>
                  </a:cubicBezTo>
                  <a:cubicBezTo>
                    <a:pt x="26" y="18"/>
                    <a:pt x="20" y="0"/>
                    <a:pt x="16" y="0"/>
                  </a:cubicBezTo>
                  <a:close/>
                </a:path>
              </a:pathLst>
            </a:custGeom>
            <a:noFill/>
            <a:ln w="12700">
              <a:solidFill>
                <a:schemeClr val="tx1"/>
              </a:solidFill>
              <a:round/>
              <a:headEnd/>
              <a:tailEnd/>
            </a:ln>
          </p:spPr>
          <p:txBody>
            <a:bodyPr wrap="none" anchor="ctr"/>
            <a:lstStyle/>
            <a:p>
              <a:endParaRPr lang="en-GB"/>
            </a:p>
          </p:txBody>
        </p:sp>
        <p:sp>
          <p:nvSpPr>
            <p:cNvPr id="198685" name="Freeform 29"/>
            <p:cNvSpPr>
              <a:spLocks/>
            </p:cNvSpPr>
            <p:nvPr/>
          </p:nvSpPr>
          <p:spPr bwMode="auto">
            <a:xfrm>
              <a:off x="3887" y="2504"/>
              <a:ext cx="49" cy="48"/>
            </a:xfrm>
            <a:custGeom>
              <a:avLst/>
              <a:gdLst>
                <a:gd name="T0" fmla="*/ 0 w 49"/>
                <a:gd name="T1" fmla="*/ 0 h 48"/>
                <a:gd name="T2" fmla="*/ 37 w 49"/>
                <a:gd name="T3" fmla="*/ 16 h 48"/>
                <a:gd name="T4" fmla="*/ 49 w 49"/>
                <a:gd name="T5" fmla="*/ 48 h 48"/>
                <a:gd name="T6" fmla="*/ 0 60000 65536"/>
                <a:gd name="T7" fmla="*/ 0 60000 65536"/>
                <a:gd name="T8" fmla="*/ 0 60000 65536"/>
                <a:gd name="T9" fmla="*/ 0 w 49"/>
                <a:gd name="T10" fmla="*/ 0 h 48"/>
                <a:gd name="T11" fmla="*/ 49 w 49"/>
                <a:gd name="T12" fmla="*/ 48 h 48"/>
              </a:gdLst>
              <a:ahLst/>
              <a:cxnLst>
                <a:cxn ang="T6">
                  <a:pos x="T0" y="T1"/>
                </a:cxn>
                <a:cxn ang="T7">
                  <a:pos x="T2" y="T3"/>
                </a:cxn>
                <a:cxn ang="T8">
                  <a:pos x="T4" y="T5"/>
                </a:cxn>
              </a:cxnLst>
              <a:rect l="T9" t="T10" r="T11" b="T12"/>
              <a:pathLst>
                <a:path w="49" h="48">
                  <a:moveTo>
                    <a:pt x="0" y="0"/>
                  </a:moveTo>
                  <a:cubicBezTo>
                    <a:pt x="14" y="4"/>
                    <a:pt x="29" y="8"/>
                    <a:pt x="37" y="16"/>
                  </a:cubicBezTo>
                  <a:cubicBezTo>
                    <a:pt x="45" y="24"/>
                    <a:pt x="47" y="36"/>
                    <a:pt x="49" y="48"/>
                  </a:cubicBezTo>
                </a:path>
              </a:pathLst>
            </a:custGeom>
            <a:noFill/>
            <a:ln w="12700">
              <a:solidFill>
                <a:schemeClr val="tx1"/>
              </a:solidFill>
              <a:round/>
              <a:headEnd/>
              <a:tailEnd/>
            </a:ln>
          </p:spPr>
          <p:txBody>
            <a:bodyPr wrap="none" anchor="ctr"/>
            <a:lstStyle/>
            <a:p>
              <a:endParaRPr lang="en-GB"/>
            </a:p>
          </p:txBody>
        </p:sp>
        <p:sp>
          <p:nvSpPr>
            <p:cNvPr id="198686" name="Freeform 30"/>
            <p:cNvSpPr>
              <a:spLocks/>
            </p:cNvSpPr>
            <p:nvPr/>
          </p:nvSpPr>
          <p:spPr bwMode="auto">
            <a:xfrm>
              <a:off x="3803" y="2520"/>
              <a:ext cx="103" cy="39"/>
            </a:xfrm>
            <a:custGeom>
              <a:avLst/>
              <a:gdLst>
                <a:gd name="T0" fmla="*/ 0 w 103"/>
                <a:gd name="T1" fmla="*/ 0 h 39"/>
                <a:gd name="T2" fmla="*/ 67 w 103"/>
                <a:gd name="T3" fmla="*/ 12 h 39"/>
                <a:gd name="T4" fmla="*/ 103 w 103"/>
                <a:gd name="T5" fmla="*/ 39 h 39"/>
                <a:gd name="T6" fmla="*/ 0 60000 65536"/>
                <a:gd name="T7" fmla="*/ 0 60000 65536"/>
                <a:gd name="T8" fmla="*/ 0 60000 65536"/>
                <a:gd name="T9" fmla="*/ 0 w 103"/>
                <a:gd name="T10" fmla="*/ 0 h 39"/>
                <a:gd name="T11" fmla="*/ 103 w 103"/>
                <a:gd name="T12" fmla="*/ 39 h 39"/>
              </a:gdLst>
              <a:ahLst/>
              <a:cxnLst>
                <a:cxn ang="T6">
                  <a:pos x="T0" y="T1"/>
                </a:cxn>
                <a:cxn ang="T7">
                  <a:pos x="T2" y="T3"/>
                </a:cxn>
                <a:cxn ang="T8">
                  <a:pos x="T4" y="T5"/>
                </a:cxn>
              </a:cxnLst>
              <a:rect l="T9" t="T10" r="T11" b="T12"/>
              <a:pathLst>
                <a:path w="103" h="39">
                  <a:moveTo>
                    <a:pt x="0" y="0"/>
                  </a:moveTo>
                  <a:cubicBezTo>
                    <a:pt x="25" y="3"/>
                    <a:pt x="50" y="6"/>
                    <a:pt x="67" y="12"/>
                  </a:cubicBezTo>
                  <a:cubicBezTo>
                    <a:pt x="84" y="18"/>
                    <a:pt x="93" y="28"/>
                    <a:pt x="103" y="39"/>
                  </a:cubicBezTo>
                </a:path>
              </a:pathLst>
            </a:custGeom>
            <a:noFill/>
            <a:ln w="12700">
              <a:solidFill>
                <a:schemeClr val="tx1"/>
              </a:solidFill>
              <a:round/>
              <a:headEnd/>
              <a:tailEnd/>
            </a:ln>
          </p:spPr>
          <p:txBody>
            <a:bodyPr wrap="none" anchor="ctr"/>
            <a:lstStyle/>
            <a:p>
              <a:endParaRPr lang="en-GB"/>
            </a:p>
          </p:txBody>
        </p:sp>
        <p:sp>
          <p:nvSpPr>
            <p:cNvPr id="198687" name="Freeform 31"/>
            <p:cNvSpPr>
              <a:spLocks/>
            </p:cNvSpPr>
            <p:nvPr/>
          </p:nvSpPr>
          <p:spPr bwMode="auto">
            <a:xfrm>
              <a:off x="3753" y="2541"/>
              <a:ext cx="87" cy="48"/>
            </a:xfrm>
            <a:custGeom>
              <a:avLst/>
              <a:gdLst>
                <a:gd name="T0" fmla="*/ 0 w 87"/>
                <a:gd name="T1" fmla="*/ 0 h 48"/>
                <a:gd name="T2" fmla="*/ 57 w 87"/>
                <a:gd name="T3" fmla="*/ 20 h 48"/>
                <a:gd name="T4" fmla="*/ 87 w 87"/>
                <a:gd name="T5" fmla="*/ 48 h 48"/>
                <a:gd name="T6" fmla="*/ 0 60000 65536"/>
                <a:gd name="T7" fmla="*/ 0 60000 65536"/>
                <a:gd name="T8" fmla="*/ 0 60000 65536"/>
                <a:gd name="T9" fmla="*/ 0 w 87"/>
                <a:gd name="T10" fmla="*/ 0 h 48"/>
                <a:gd name="T11" fmla="*/ 87 w 87"/>
                <a:gd name="T12" fmla="*/ 48 h 48"/>
              </a:gdLst>
              <a:ahLst/>
              <a:cxnLst>
                <a:cxn ang="T6">
                  <a:pos x="T0" y="T1"/>
                </a:cxn>
                <a:cxn ang="T7">
                  <a:pos x="T2" y="T3"/>
                </a:cxn>
                <a:cxn ang="T8">
                  <a:pos x="T4" y="T5"/>
                </a:cxn>
              </a:cxnLst>
              <a:rect l="T9" t="T10" r="T11" b="T12"/>
              <a:pathLst>
                <a:path w="87" h="48">
                  <a:moveTo>
                    <a:pt x="0" y="0"/>
                  </a:moveTo>
                  <a:cubicBezTo>
                    <a:pt x="21" y="6"/>
                    <a:pt x="43" y="12"/>
                    <a:pt x="57" y="20"/>
                  </a:cubicBezTo>
                  <a:cubicBezTo>
                    <a:pt x="71" y="28"/>
                    <a:pt x="79" y="38"/>
                    <a:pt x="87" y="48"/>
                  </a:cubicBezTo>
                </a:path>
              </a:pathLst>
            </a:custGeom>
            <a:noFill/>
            <a:ln w="12700">
              <a:solidFill>
                <a:schemeClr val="tx1"/>
              </a:solidFill>
              <a:round/>
              <a:headEnd/>
              <a:tailEnd/>
            </a:ln>
          </p:spPr>
          <p:txBody>
            <a:bodyPr wrap="none" anchor="ctr"/>
            <a:lstStyle/>
            <a:p>
              <a:endParaRPr lang="en-GB"/>
            </a:p>
          </p:txBody>
        </p:sp>
      </p:grpSp>
      <p:sp>
        <p:nvSpPr>
          <p:cNvPr id="198676" name="AutoShape 32"/>
          <p:cNvSpPr>
            <a:spLocks noChangeArrowheads="1"/>
          </p:cNvSpPr>
          <p:nvPr/>
        </p:nvSpPr>
        <p:spPr bwMode="auto">
          <a:xfrm rot="-480051">
            <a:off x="5780088" y="4846638"/>
            <a:ext cx="922337" cy="258762"/>
          </a:xfrm>
          <a:prstGeom prst="leftArrow">
            <a:avLst>
              <a:gd name="adj1" fmla="val 49694"/>
              <a:gd name="adj2" fmla="val 89177"/>
            </a:avLst>
          </a:prstGeom>
          <a:solidFill>
            <a:srgbClr val="00FF00"/>
          </a:solidFill>
          <a:ln w="12700">
            <a:noFill/>
            <a:miter lim="800000"/>
            <a:headEnd/>
            <a:tailEnd/>
          </a:ln>
        </p:spPr>
        <p:txBody>
          <a:bodyPr wrap="none" anchor="ctr"/>
          <a:lstStyle/>
          <a:p>
            <a:endParaRPr lang="it-IT"/>
          </a:p>
        </p:txBody>
      </p:sp>
      <p:grpSp>
        <p:nvGrpSpPr>
          <p:cNvPr id="4" name="Group 33"/>
          <p:cNvGrpSpPr>
            <a:grpSpLocks/>
          </p:cNvGrpSpPr>
          <p:nvPr/>
        </p:nvGrpSpPr>
        <p:grpSpPr bwMode="auto">
          <a:xfrm>
            <a:off x="4803775" y="4554538"/>
            <a:ext cx="2257425" cy="923925"/>
            <a:chOff x="3306" y="2741"/>
            <a:chExt cx="1422" cy="582"/>
          </a:xfrm>
        </p:grpSpPr>
        <p:sp>
          <p:nvSpPr>
            <p:cNvPr id="198680" name="Freeform 34"/>
            <p:cNvSpPr>
              <a:spLocks/>
            </p:cNvSpPr>
            <p:nvPr/>
          </p:nvSpPr>
          <p:spPr bwMode="auto">
            <a:xfrm rot="4865066">
              <a:off x="3748" y="2344"/>
              <a:ext cx="539" cy="1420"/>
            </a:xfrm>
            <a:custGeom>
              <a:avLst/>
              <a:gdLst>
                <a:gd name="T0" fmla="*/ 537 w 273"/>
                <a:gd name="T1" fmla="*/ 680 h 819"/>
                <a:gd name="T2" fmla="*/ 537 w 273"/>
                <a:gd name="T3" fmla="*/ 610 h 819"/>
                <a:gd name="T4" fmla="*/ 537 w 273"/>
                <a:gd name="T5" fmla="*/ 543 h 819"/>
                <a:gd name="T6" fmla="*/ 537 w 273"/>
                <a:gd name="T7" fmla="*/ 473 h 819"/>
                <a:gd name="T8" fmla="*/ 537 w 273"/>
                <a:gd name="T9" fmla="*/ 414 h 819"/>
                <a:gd name="T10" fmla="*/ 525 w 273"/>
                <a:gd name="T11" fmla="*/ 345 h 819"/>
                <a:gd name="T12" fmla="*/ 515 w 273"/>
                <a:gd name="T13" fmla="*/ 295 h 819"/>
                <a:gd name="T14" fmla="*/ 503 w 273"/>
                <a:gd name="T15" fmla="*/ 236 h 819"/>
                <a:gd name="T16" fmla="*/ 492 w 273"/>
                <a:gd name="T17" fmla="*/ 187 h 819"/>
                <a:gd name="T18" fmla="*/ 470 w 273"/>
                <a:gd name="T19" fmla="*/ 147 h 819"/>
                <a:gd name="T20" fmla="*/ 448 w 273"/>
                <a:gd name="T21" fmla="*/ 109 h 819"/>
                <a:gd name="T22" fmla="*/ 424 w 273"/>
                <a:gd name="T23" fmla="*/ 69 h 819"/>
                <a:gd name="T24" fmla="*/ 403 w 273"/>
                <a:gd name="T25" fmla="*/ 49 h 819"/>
                <a:gd name="T26" fmla="*/ 381 w 273"/>
                <a:gd name="T27" fmla="*/ 19 h 819"/>
                <a:gd name="T28" fmla="*/ 347 w 273"/>
                <a:gd name="T29" fmla="*/ 10 h 819"/>
                <a:gd name="T30" fmla="*/ 324 w 273"/>
                <a:gd name="T31" fmla="*/ 0 h 819"/>
                <a:gd name="T32" fmla="*/ 290 w 273"/>
                <a:gd name="T33" fmla="*/ 10 h 819"/>
                <a:gd name="T34" fmla="*/ 257 w 273"/>
                <a:gd name="T35" fmla="*/ 19 h 819"/>
                <a:gd name="T36" fmla="*/ 223 w 273"/>
                <a:gd name="T37" fmla="*/ 40 h 819"/>
                <a:gd name="T38" fmla="*/ 201 w 273"/>
                <a:gd name="T39" fmla="*/ 69 h 819"/>
                <a:gd name="T40" fmla="*/ 178 w 273"/>
                <a:gd name="T41" fmla="*/ 99 h 819"/>
                <a:gd name="T42" fmla="*/ 144 w 273"/>
                <a:gd name="T43" fmla="*/ 139 h 819"/>
                <a:gd name="T44" fmla="*/ 122 w 273"/>
                <a:gd name="T45" fmla="*/ 177 h 819"/>
                <a:gd name="T46" fmla="*/ 101 w 273"/>
                <a:gd name="T47" fmla="*/ 227 h 819"/>
                <a:gd name="T48" fmla="*/ 77 w 273"/>
                <a:gd name="T49" fmla="*/ 286 h 819"/>
                <a:gd name="T50" fmla="*/ 67 w 273"/>
                <a:gd name="T51" fmla="*/ 345 h 819"/>
                <a:gd name="T52" fmla="*/ 43 w 273"/>
                <a:gd name="T53" fmla="*/ 404 h 819"/>
                <a:gd name="T54" fmla="*/ 34 w 273"/>
                <a:gd name="T55" fmla="*/ 463 h 819"/>
                <a:gd name="T56" fmla="*/ 22 w 273"/>
                <a:gd name="T57" fmla="*/ 532 h 819"/>
                <a:gd name="T58" fmla="*/ 10 w 273"/>
                <a:gd name="T59" fmla="*/ 602 h 819"/>
                <a:gd name="T60" fmla="*/ 0 w 273"/>
                <a:gd name="T61" fmla="*/ 669 h 819"/>
                <a:gd name="T62" fmla="*/ 0 w 273"/>
                <a:gd name="T63" fmla="*/ 739 h 819"/>
                <a:gd name="T64" fmla="*/ 0 w 273"/>
                <a:gd name="T65" fmla="*/ 808 h 819"/>
                <a:gd name="T66" fmla="*/ 0 w 273"/>
                <a:gd name="T67" fmla="*/ 877 h 819"/>
                <a:gd name="T68" fmla="*/ 0 w 273"/>
                <a:gd name="T69" fmla="*/ 947 h 819"/>
                <a:gd name="T70" fmla="*/ 0 w 273"/>
                <a:gd name="T71" fmla="*/ 1006 h 819"/>
                <a:gd name="T72" fmla="*/ 10 w 273"/>
                <a:gd name="T73" fmla="*/ 1073 h 819"/>
                <a:gd name="T74" fmla="*/ 22 w 273"/>
                <a:gd name="T75" fmla="*/ 1124 h 819"/>
                <a:gd name="T76" fmla="*/ 34 w 273"/>
                <a:gd name="T77" fmla="*/ 1182 h 819"/>
                <a:gd name="T78" fmla="*/ 43 w 273"/>
                <a:gd name="T79" fmla="*/ 1231 h 819"/>
                <a:gd name="T80" fmla="*/ 67 w 273"/>
                <a:gd name="T81" fmla="*/ 1271 h 819"/>
                <a:gd name="T82" fmla="*/ 89 w 273"/>
                <a:gd name="T83" fmla="*/ 1311 h 819"/>
                <a:gd name="T84" fmla="*/ 111 w 273"/>
                <a:gd name="T85" fmla="*/ 1351 h 819"/>
                <a:gd name="T86" fmla="*/ 134 w 273"/>
                <a:gd name="T87" fmla="*/ 1370 h 819"/>
                <a:gd name="T88" fmla="*/ 156 w 273"/>
                <a:gd name="T89" fmla="*/ 1399 h 819"/>
                <a:gd name="T90" fmla="*/ 190 w 273"/>
                <a:gd name="T91" fmla="*/ 1410 h 819"/>
                <a:gd name="T92" fmla="*/ 211 w 273"/>
                <a:gd name="T93" fmla="*/ 1418 h 819"/>
                <a:gd name="T94" fmla="*/ 245 w 273"/>
                <a:gd name="T95" fmla="*/ 1410 h 819"/>
                <a:gd name="T96" fmla="*/ 278 w 273"/>
                <a:gd name="T97" fmla="*/ 1399 h 819"/>
                <a:gd name="T98" fmla="*/ 314 w 273"/>
                <a:gd name="T99" fmla="*/ 1380 h 819"/>
                <a:gd name="T100" fmla="*/ 336 w 273"/>
                <a:gd name="T101" fmla="*/ 1351 h 819"/>
                <a:gd name="T102" fmla="*/ 357 w 273"/>
                <a:gd name="T103" fmla="*/ 1321 h 819"/>
                <a:gd name="T104" fmla="*/ 391 w 273"/>
                <a:gd name="T105" fmla="*/ 1281 h 819"/>
                <a:gd name="T106" fmla="*/ 415 w 273"/>
                <a:gd name="T107" fmla="*/ 1241 h 819"/>
                <a:gd name="T108" fmla="*/ 436 w 273"/>
                <a:gd name="T109" fmla="*/ 1193 h 819"/>
                <a:gd name="T110" fmla="*/ 458 w 273"/>
                <a:gd name="T111" fmla="*/ 1134 h 819"/>
                <a:gd name="T112" fmla="*/ 470 w 273"/>
                <a:gd name="T113" fmla="*/ 1073 h 819"/>
                <a:gd name="T114" fmla="*/ 492 w 273"/>
                <a:gd name="T115" fmla="*/ 1014 h 819"/>
                <a:gd name="T116" fmla="*/ 503 w 273"/>
                <a:gd name="T117" fmla="*/ 955 h 819"/>
                <a:gd name="T118" fmla="*/ 515 w 273"/>
                <a:gd name="T119" fmla="*/ 886 h 819"/>
                <a:gd name="T120" fmla="*/ 525 w 273"/>
                <a:gd name="T121" fmla="*/ 818 h 819"/>
                <a:gd name="T122" fmla="*/ 537 w 273"/>
                <a:gd name="T123" fmla="*/ 749 h 81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73"/>
                <a:gd name="T187" fmla="*/ 0 h 819"/>
                <a:gd name="T188" fmla="*/ 273 w 273"/>
                <a:gd name="T189" fmla="*/ 819 h 81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73" h="819">
                  <a:moveTo>
                    <a:pt x="272" y="421"/>
                  </a:moveTo>
                  <a:lnTo>
                    <a:pt x="272" y="403"/>
                  </a:lnTo>
                  <a:lnTo>
                    <a:pt x="272" y="392"/>
                  </a:lnTo>
                  <a:lnTo>
                    <a:pt x="272" y="381"/>
                  </a:lnTo>
                  <a:lnTo>
                    <a:pt x="272" y="364"/>
                  </a:lnTo>
                  <a:lnTo>
                    <a:pt x="272" y="352"/>
                  </a:lnTo>
                  <a:lnTo>
                    <a:pt x="272" y="341"/>
                  </a:lnTo>
                  <a:lnTo>
                    <a:pt x="272" y="324"/>
                  </a:lnTo>
                  <a:lnTo>
                    <a:pt x="272" y="313"/>
                  </a:lnTo>
                  <a:lnTo>
                    <a:pt x="272" y="301"/>
                  </a:lnTo>
                  <a:lnTo>
                    <a:pt x="272" y="284"/>
                  </a:lnTo>
                  <a:lnTo>
                    <a:pt x="272" y="273"/>
                  </a:lnTo>
                  <a:lnTo>
                    <a:pt x="272" y="261"/>
                  </a:lnTo>
                  <a:lnTo>
                    <a:pt x="272" y="250"/>
                  </a:lnTo>
                  <a:lnTo>
                    <a:pt x="272" y="239"/>
                  </a:lnTo>
                  <a:lnTo>
                    <a:pt x="266" y="227"/>
                  </a:lnTo>
                  <a:lnTo>
                    <a:pt x="266" y="216"/>
                  </a:lnTo>
                  <a:lnTo>
                    <a:pt x="266" y="199"/>
                  </a:lnTo>
                  <a:lnTo>
                    <a:pt x="266" y="188"/>
                  </a:lnTo>
                  <a:lnTo>
                    <a:pt x="261" y="182"/>
                  </a:lnTo>
                  <a:lnTo>
                    <a:pt x="261" y="170"/>
                  </a:lnTo>
                  <a:lnTo>
                    <a:pt x="261" y="159"/>
                  </a:lnTo>
                  <a:lnTo>
                    <a:pt x="255" y="148"/>
                  </a:lnTo>
                  <a:lnTo>
                    <a:pt x="255" y="136"/>
                  </a:lnTo>
                  <a:lnTo>
                    <a:pt x="249" y="125"/>
                  </a:lnTo>
                  <a:lnTo>
                    <a:pt x="249" y="119"/>
                  </a:lnTo>
                  <a:lnTo>
                    <a:pt x="249" y="108"/>
                  </a:lnTo>
                  <a:lnTo>
                    <a:pt x="244" y="102"/>
                  </a:lnTo>
                  <a:lnTo>
                    <a:pt x="244" y="91"/>
                  </a:lnTo>
                  <a:lnTo>
                    <a:pt x="238" y="85"/>
                  </a:lnTo>
                  <a:lnTo>
                    <a:pt x="232" y="74"/>
                  </a:lnTo>
                  <a:lnTo>
                    <a:pt x="232" y="68"/>
                  </a:lnTo>
                  <a:lnTo>
                    <a:pt x="227" y="63"/>
                  </a:lnTo>
                  <a:lnTo>
                    <a:pt x="227" y="51"/>
                  </a:lnTo>
                  <a:lnTo>
                    <a:pt x="221" y="45"/>
                  </a:lnTo>
                  <a:lnTo>
                    <a:pt x="215" y="40"/>
                  </a:lnTo>
                  <a:lnTo>
                    <a:pt x="215" y="34"/>
                  </a:lnTo>
                  <a:lnTo>
                    <a:pt x="210" y="28"/>
                  </a:lnTo>
                  <a:lnTo>
                    <a:pt x="204" y="28"/>
                  </a:lnTo>
                  <a:lnTo>
                    <a:pt x="204" y="23"/>
                  </a:lnTo>
                  <a:lnTo>
                    <a:pt x="198" y="17"/>
                  </a:lnTo>
                  <a:lnTo>
                    <a:pt x="193" y="11"/>
                  </a:lnTo>
                  <a:lnTo>
                    <a:pt x="187" y="6"/>
                  </a:lnTo>
                  <a:lnTo>
                    <a:pt x="181" y="6"/>
                  </a:lnTo>
                  <a:lnTo>
                    <a:pt x="176" y="6"/>
                  </a:lnTo>
                  <a:lnTo>
                    <a:pt x="176" y="0"/>
                  </a:lnTo>
                  <a:lnTo>
                    <a:pt x="170" y="0"/>
                  </a:lnTo>
                  <a:lnTo>
                    <a:pt x="164" y="0"/>
                  </a:lnTo>
                  <a:lnTo>
                    <a:pt x="159" y="0"/>
                  </a:lnTo>
                  <a:lnTo>
                    <a:pt x="153" y="0"/>
                  </a:lnTo>
                  <a:lnTo>
                    <a:pt x="147" y="6"/>
                  </a:lnTo>
                  <a:lnTo>
                    <a:pt x="141" y="6"/>
                  </a:lnTo>
                  <a:lnTo>
                    <a:pt x="136" y="6"/>
                  </a:lnTo>
                  <a:lnTo>
                    <a:pt x="130" y="11"/>
                  </a:lnTo>
                  <a:lnTo>
                    <a:pt x="124" y="17"/>
                  </a:lnTo>
                  <a:lnTo>
                    <a:pt x="119" y="17"/>
                  </a:lnTo>
                  <a:lnTo>
                    <a:pt x="113" y="23"/>
                  </a:lnTo>
                  <a:lnTo>
                    <a:pt x="107" y="28"/>
                  </a:lnTo>
                  <a:lnTo>
                    <a:pt x="107" y="34"/>
                  </a:lnTo>
                  <a:lnTo>
                    <a:pt x="102" y="40"/>
                  </a:lnTo>
                  <a:lnTo>
                    <a:pt x="96" y="45"/>
                  </a:lnTo>
                  <a:lnTo>
                    <a:pt x="90" y="51"/>
                  </a:lnTo>
                  <a:lnTo>
                    <a:pt x="90" y="57"/>
                  </a:lnTo>
                  <a:lnTo>
                    <a:pt x="85" y="63"/>
                  </a:lnTo>
                  <a:lnTo>
                    <a:pt x="79" y="74"/>
                  </a:lnTo>
                  <a:lnTo>
                    <a:pt x="73" y="80"/>
                  </a:lnTo>
                  <a:lnTo>
                    <a:pt x="73" y="85"/>
                  </a:lnTo>
                  <a:lnTo>
                    <a:pt x="68" y="97"/>
                  </a:lnTo>
                  <a:lnTo>
                    <a:pt x="62" y="102"/>
                  </a:lnTo>
                  <a:lnTo>
                    <a:pt x="62" y="114"/>
                  </a:lnTo>
                  <a:lnTo>
                    <a:pt x="56" y="125"/>
                  </a:lnTo>
                  <a:lnTo>
                    <a:pt x="51" y="131"/>
                  </a:lnTo>
                  <a:lnTo>
                    <a:pt x="51" y="142"/>
                  </a:lnTo>
                  <a:lnTo>
                    <a:pt x="45" y="153"/>
                  </a:lnTo>
                  <a:lnTo>
                    <a:pt x="39" y="165"/>
                  </a:lnTo>
                  <a:lnTo>
                    <a:pt x="39" y="176"/>
                  </a:lnTo>
                  <a:lnTo>
                    <a:pt x="34" y="188"/>
                  </a:lnTo>
                  <a:lnTo>
                    <a:pt x="34" y="199"/>
                  </a:lnTo>
                  <a:lnTo>
                    <a:pt x="28" y="210"/>
                  </a:lnTo>
                  <a:lnTo>
                    <a:pt x="28" y="222"/>
                  </a:lnTo>
                  <a:lnTo>
                    <a:pt x="22" y="233"/>
                  </a:lnTo>
                  <a:lnTo>
                    <a:pt x="22" y="244"/>
                  </a:lnTo>
                  <a:lnTo>
                    <a:pt x="17" y="256"/>
                  </a:lnTo>
                  <a:lnTo>
                    <a:pt x="17" y="267"/>
                  </a:lnTo>
                  <a:lnTo>
                    <a:pt x="17" y="284"/>
                  </a:lnTo>
                  <a:lnTo>
                    <a:pt x="11" y="296"/>
                  </a:lnTo>
                  <a:lnTo>
                    <a:pt x="11" y="307"/>
                  </a:lnTo>
                  <a:lnTo>
                    <a:pt x="5" y="318"/>
                  </a:lnTo>
                  <a:lnTo>
                    <a:pt x="5" y="335"/>
                  </a:lnTo>
                  <a:lnTo>
                    <a:pt x="5" y="347"/>
                  </a:lnTo>
                  <a:lnTo>
                    <a:pt x="5" y="358"/>
                  </a:lnTo>
                  <a:lnTo>
                    <a:pt x="0" y="375"/>
                  </a:lnTo>
                  <a:lnTo>
                    <a:pt x="0" y="386"/>
                  </a:lnTo>
                  <a:lnTo>
                    <a:pt x="0" y="398"/>
                  </a:lnTo>
                  <a:lnTo>
                    <a:pt x="0" y="415"/>
                  </a:lnTo>
                  <a:lnTo>
                    <a:pt x="0" y="426"/>
                  </a:lnTo>
                  <a:lnTo>
                    <a:pt x="0" y="438"/>
                  </a:lnTo>
                  <a:lnTo>
                    <a:pt x="0" y="455"/>
                  </a:lnTo>
                  <a:lnTo>
                    <a:pt x="0" y="466"/>
                  </a:lnTo>
                  <a:lnTo>
                    <a:pt x="0" y="477"/>
                  </a:lnTo>
                  <a:lnTo>
                    <a:pt x="0" y="494"/>
                  </a:lnTo>
                  <a:lnTo>
                    <a:pt x="0" y="506"/>
                  </a:lnTo>
                  <a:lnTo>
                    <a:pt x="0" y="517"/>
                  </a:lnTo>
                  <a:lnTo>
                    <a:pt x="0" y="534"/>
                  </a:lnTo>
                  <a:lnTo>
                    <a:pt x="0" y="546"/>
                  </a:lnTo>
                  <a:lnTo>
                    <a:pt x="0" y="557"/>
                  </a:lnTo>
                  <a:lnTo>
                    <a:pt x="0" y="568"/>
                  </a:lnTo>
                  <a:lnTo>
                    <a:pt x="0" y="580"/>
                  </a:lnTo>
                  <a:lnTo>
                    <a:pt x="5" y="591"/>
                  </a:lnTo>
                  <a:lnTo>
                    <a:pt x="5" y="602"/>
                  </a:lnTo>
                  <a:lnTo>
                    <a:pt x="5" y="619"/>
                  </a:lnTo>
                  <a:lnTo>
                    <a:pt x="5" y="631"/>
                  </a:lnTo>
                  <a:lnTo>
                    <a:pt x="11" y="636"/>
                  </a:lnTo>
                  <a:lnTo>
                    <a:pt x="11" y="648"/>
                  </a:lnTo>
                  <a:lnTo>
                    <a:pt x="11" y="659"/>
                  </a:lnTo>
                  <a:lnTo>
                    <a:pt x="17" y="671"/>
                  </a:lnTo>
                  <a:lnTo>
                    <a:pt x="17" y="682"/>
                  </a:lnTo>
                  <a:lnTo>
                    <a:pt x="22" y="693"/>
                  </a:lnTo>
                  <a:lnTo>
                    <a:pt x="22" y="699"/>
                  </a:lnTo>
                  <a:lnTo>
                    <a:pt x="22" y="710"/>
                  </a:lnTo>
                  <a:lnTo>
                    <a:pt x="28" y="716"/>
                  </a:lnTo>
                  <a:lnTo>
                    <a:pt x="28" y="727"/>
                  </a:lnTo>
                  <a:lnTo>
                    <a:pt x="34" y="733"/>
                  </a:lnTo>
                  <a:lnTo>
                    <a:pt x="39" y="744"/>
                  </a:lnTo>
                  <a:lnTo>
                    <a:pt x="39" y="750"/>
                  </a:lnTo>
                  <a:lnTo>
                    <a:pt x="45" y="756"/>
                  </a:lnTo>
                  <a:lnTo>
                    <a:pt x="45" y="767"/>
                  </a:lnTo>
                  <a:lnTo>
                    <a:pt x="51" y="773"/>
                  </a:lnTo>
                  <a:lnTo>
                    <a:pt x="56" y="779"/>
                  </a:lnTo>
                  <a:lnTo>
                    <a:pt x="56" y="784"/>
                  </a:lnTo>
                  <a:lnTo>
                    <a:pt x="62" y="790"/>
                  </a:lnTo>
                  <a:lnTo>
                    <a:pt x="68" y="790"/>
                  </a:lnTo>
                  <a:lnTo>
                    <a:pt x="68" y="796"/>
                  </a:lnTo>
                  <a:lnTo>
                    <a:pt x="73" y="801"/>
                  </a:lnTo>
                  <a:lnTo>
                    <a:pt x="79" y="807"/>
                  </a:lnTo>
                  <a:lnTo>
                    <a:pt x="85" y="813"/>
                  </a:lnTo>
                  <a:lnTo>
                    <a:pt x="90" y="813"/>
                  </a:lnTo>
                  <a:lnTo>
                    <a:pt x="96" y="813"/>
                  </a:lnTo>
                  <a:lnTo>
                    <a:pt x="96" y="818"/>
                  </a:lnTo>
                  <a:lnTo>
                    <a:pt x="102" y="818"/>
                  </a:lnTo>
                  <a:lnTo>
                    <a:pt x="107" y="818"/>
                  </a:lnTo>
                  <a:lnTo>
                    <a:pt x="113" y="818"/>
                  </a:lnTo>
                  <a:lnTo>
                    <a:pt x="119" y="818"/>
                  </a:lnTo>
                  <a:lnTo>
                    <a:pt x="124" y="813"/>
                  </a:lnTo>
                  <a:lnTo>
                    <a:pt x="130" y="813"/>
                  </a:lnTo>
                  <a:lnTo>
                    <a:pt x="136" y="813"/>
                  </a:lnTo>
                  <a:lnTo>
                    <a:pt x="141" y="807"/>
                  </a:lnTo>
                  <a:lnTo>
                    <a:pt x="147" y="801"/>
                  </a:lnTo>
                  <a:lnTo>
                    <a:pt x="153" y="801"/>
                  </a:lnTo>
                  <a:lnTo>
                    <a:pt x="159" y="796"/>
                  </a:lnTo>
                  <a:lnTo>
                    <a:pt x="164" y="790"/>
                  </a:lnTo>
                  <a:lnTo>
                    <a:pt x="164" y="784"/>
                  </a:lnTo>
                  <a:lnTo>
                    <a:pt x="170" y="779"/>
                  </a:lnTo>
                  <a:lnTo>
                    <a:pt x="176" y="773"/>
                  </a:lnTo>
                  <a:lnTo>
                    <a:pt x="181" y="767"/>
                  </a:lnTo>
                  <a:lnTo>
                    <a:pt x="181" y="762"/>
                  </a:lnTo>
                  <a:lnTo>
                    <a:pt x="187" y="756"/>
                  </a:lnTo>
                  <a:lnTo>
                    <a:pt x="193" y="744"/>
                  </a:lnTo>
                  <a:lnTo>
                    <a:pt x="198" y="739"/>
                  </a:lnTo>
                  <a:lnTo>
                    <a:pt x="198" y="733"/>
                  </a:lnTo>
                  <a:lnTo>
                    <a:pt x="204" y="722"/>
                  </a:lnTo>
                  <a:lnTo>
                    <a:pt x="210" y="716"/>
                  </a:lnTo>
                  <a:lnTo>
                    <a:pt x="210" y="705"/>
                  </a:lnTo>
                  <a:lnTo>
                    <a:pt x="215" y="693"/>
                  </a:lnTo>
                  <a:lnTo>
                    <a:pt x="221" y="688"/>
                  </a:lnTo>
                  <a:lnTo>
                    <a:pt x="221" y="676"/>
                  </a:lnTo>
                  <a:lnTo>
                    <a:pt x="227" y="665"/>
                  </a:lnTo>
                  <a:lnTo>
                    <a:pt x="232" y="654"/>
                  </a:lnTo>
                  <a:lnTo>
                    <a:pt x="232" y="642"/>
                  </a:lnTo>
                  <a:lnTo>
                    <a:pt x="238" y="631"/>
                  </a:lnTo>
                  <a:lnTo>
                    <a:pt x="238" y="619"/>
                  </a:lnTo>
                  <a:lnTo>
                    <a:pt x="244" y="608"/>
                  </a:lnTo>
                  <a:lnTo>
                    <a:pt x="244" y="597"/>
                  </a:lnTo>
                  <a:lnTo>
                    <a:pt x="249" y="585"/>
                  </a:lnTo>
                  <a:lnTo>
                    <a:pt x="249" y="574"/>
                  </a:lnTo>
                  <a:lnTo>
                    <a:pt x="255" y="563"/>
                  </a:lnTo>
                  <a:lnTo>
                    <a:pt x="255" y="551"/>
                  </a:lnTo>
                  <a:lnTo>
                    <a:pt x="255" y="534"/>
                  </a:lnTo>
                  <a:lnTo>
                    <a:pt x="261" y="523"/>
                  </a:lnTo>
                  <a:lnTo>
                    <a:pt x="261" y="511"/>
                  </a:lnTo>
                  <a:lnTo>
                    <a:pt x="266" y="500"/>
                  </a:lnTo>
                  <a:lnTo>
                    <a:pt x="266" y="483"/>
                  </a:lnTo>
                  <a:lnTo>
                    <a:pt x="266" y="472"/>
                  </a:lnTo>
                  <a:lnTo>
                    <a:pt x="266" y="460"/>
                  </a:lnTo>
                  <a:lnTo>
                    <a:pt x="272" y="443"/>
                  </a:lnTo>
                  <a:lnTo>
                    <a:pt x="272" y="432"/>
                  </a:lnTo>
                  <a:lnTo>
                    <a:pt x="272" y="421"/>
                  </a:lnTo>
                </a:path>
              </a:pathLst>
            </a:custGeom>
            <a:solidFill>
              <a:srgbClr val="000000"/>
            </a:solidFill>
            <a:ln w="12700" cap="rnd" cmpd="sng">
              <a:solidFill>
                <a:schemeClr val="tx1"/>
              </a:solidFill>
              <a:prstDash val="solid"/>
              <a:round/>
              <a:headEnd type="none" w="med" len="med"/>
              <a:tailEnd type="none" w="med" len="med"/>
            </a:ln>
          </p:spPr>
          <p:txBody>
            <a:bodyPr/>
            <a:lstStyle/>
            <a:p>
              <a:endParaRPr lang="en-GB"/>
            </a:p>
          </p:txBody>
        </p:sp>
        <p:sp>
          <p:nvSpPr>
            <p:cNvPr id="198681" name="Freeform 35"/>
            <p:cNvSpPr>
              <a:spLocks/>
            </p:cNvSpPr>
            <p:nvPr/>
          </p:nvSpPr>
          <p:spPr bwMode="auto">
            <a:xfrm rot="4865066">
              <a:off x="3746" y="2301"/>
              <a:ext cx="527" cy="1408"/>
            </a:xfrm>
            <a:custGeom>
              <a:avLst/>
              <a:gdLst>
                <a:gd name="T0" fmla="*/ 525 w 267"/>
                <a:gd name="T1" fmla="*/ 674 h 813"/>
                <a:gd name="T2" fmla="*/ 525 w 267"/>
                <a:gd name="T3" fmla="*/ 604 h 813"/>
                <a:gd name="T4" fmla="*/ 525 w 267"/>
                <a:gd name="T5" fmla="*/ 539 h 813"/>
                <a:gd name="T6" fmla="*/ 525 w 267"/>
                <a:gd name="T7" fmla="*/ 469 h 813"/>
                <a:gd name="T8" fmla="*/ 525 w 267"/>
                <a:gd name="T9" fmla="*/ 410 h 813"/>
                <a:gd name="T10" fmla="*/ 515 w 267"/>
                <a:gd name="T11" fmla="*/ 343 h 813"/>
                <a:gd name="T12" fmla="*/ 503 w 267"/>
                <a:gd name="T13" fmla="*/ 293 h 813"/>
                <a:gd name="T14" fmla="*/ 491 w 267"/>
                <a:gd name="T15" fmla="*/ 234 h 813"/>
                <a:gd name="T16" fmla="*/ 482 w 267"/>
                <a:gd name="T17" fmla="*/ 185 h 813"/>
                <a:gd name="T18" fmla="*/ 460 w 267"/>
                <a:gd name="T19" fmla="*/ 145 h 813"/>
                <a:gd name="T20" fmla="*/ 438 w 267"/>
                <a:gd name="T21" fmla="*/ 107 h 813"/>
                <a:gd name="T22" fmla="*/ 416 w 267"/>
                <a:gd name="T23" fmla="*/ 69 h 813"/>
                <a:gd name="T24" fmla="*/ 395 w 267"/>
                <a:gd name="T25" fmla="*/ 48 h 813"/>
                <a:gd name="T26" fmla="*/ 373 w 267"/>
                <a:gd name="T27" fmla="*/ 19 h 813"/>
                <a:gd name="T28" fmla="*/ 339 w 267"/>
                <a:gd name="T29" fmla="*/ 10 h 813"/>
                <a:gd name="T30" fmla="*/ 316 w 267"/>
                <a:gd name="T31" fmla="*/ 0 h 813"/>
                <a:gd name="T32" fmla="*/ 284 w 267"/>
                <a:gd name="T33" fmla="*/ 10 h 813"/>
                <a:gd name="T34" fmla="*/ 251 w 267"/>
                <a:gd name="T35" fmla="*/ 19 h 813"/>
                <a:gd name="T36" fmla="*/ 219 w 267"/>
                <a:gd name="T37" fmla="*/ 40 h 813"/>
                <a:gd name="T38" fmla="*/ 197 w 267"/>
                <a:gd name="T39" fmla="*/ 69 h 813"/>
                <a:gd name="T40" fmla="*/ 176 w 267"/>
                <a:gd name="T41" fmla="*/ 99 h 813"/>
                <a:gd name="T42" fmla="*/ 142 w 267"/>
                <a:gd name="T43" fmla="*/ 137 h 813"/>
                <a:gd name="T44" fmla="*/ 120 w 267"/>
                <a:gd name="T45" fmla="*/ 175 h 813"/>
                <a:gd name="T46" fmla="*/ 99 w 267"/>
                <a:gd name="T47" fmla="*/ 225 h 813"/>
                <a:gd name="T48" fmla="*/ 77 w 267"/>
                <a:gd name="T49" fmla="*/ 284 h 813"/>
                <a:gd name="T50" fmla="*/ 65 w 267"/>
                <a:gd name="T51" fmla="*/ 343 h 813"/>
                <a:gd name="T52" fmla="*/ 43 w 267"/>
                <a:gd name="T53" fmla="*/ 400 h 813"/>
                <a:gd name="T54" fmla="*/ 34 w 267"/>
                <a:gd name="T55" fmla="*/ 459 h 813"/>
                <a:gd name="T56" fmla="*/ 22 w 267"/>
                <a:gd name="T57" fmla="*/ 528 h 813"/>
                <a:gd name="T58" fmla="*/ 10 w 267"/>
                <a:gd name="T59" fmla="*/ 596 h 813"/>
                <a:gd name="T60" fmla="*/ 0 w 267"/>
                <a:gd name="T61" fmla="*/ 663 h 813"/>
                <a:gd name="T62" fmla="*/ 0 w 267"/>
                <a:gd name="T63" fmla="*/ 733 h 813"/>
                <a:gd name="T64" fmla="*/ 0 w 267"/>
                <a:gd name="T65" fmla="*/ 802 h 813"/>
                <a:gd name="T66" fmla="*/ 0 w 267"/>
                <a:gd name="T67" fmla="*/ 869 h 813"/>
                <a:gd name="T68" fmla="*/ 0 w 267"/>
                <a:gd name="T69" fmla="*/ 939 h 813"/>
                <a:gd name="T70" fmla="*/ 0 w 267"/>
                <a:gd name="T71" fmla="*/ 998 h 813"/>
                <a:gd name="T72" fmla="*/ 10 w 267"/>
                <a:gd name="T73" fmla="*/ 1063 h 813"/>
                <a:gd name="T74" fmla="*/ 22 w 267"/>
                <a:gd name="T75" fmla="*/ 1114 h 813"/>
                <a:gd name="T76" fmla="*/ 34 w 267"/>
                <a:gd name="T77" fmla="*/ 1172 h 813"/>
                <a:gd name="T78" fmla="*/ 43 w 267"/>
                <a:gd name="T79" fmla="*/ 1221 h 813"/>
                <a:gd name="T80" fmla="*/ 65 w 267"/>
                <a:gd name="T81" fmla="*/ 1261 h 813"/>
                <a:gd name="T82" fmla="*/ 87 w 267"/>
                <a:gd name="T83" fmla="*/ 1299 h 813"/>
                <a:gd name="T84" fmla="*/ 111 w 267"/>
                <a:gd name="T85" fmla="*/ 1339 h 813"/>
                <a:gd name="T86" fmla="*/ 132 w 267"/>
                <a:gd name="T87" fmla="*/ 1358 h 813"/>
                <a:gd name="T88" fmla="*/ 152 w 267"/>
                <a:gd name="T89" fmla="*/ 1387 h 813"/>
                <a:gd name="T90" fmla="*/ 186 w 267"/>
                <a:gd name="T91" fmla="*/ 1398 h 813"/>
                <a:gd name="T92" fmla="*/ 209 w 267"/>
                <a:gd name="T93" fmla="*/ 1406 h 813"/>
                <a:gd name="T94" fmla="*/ 241 w 267"/>
                <a:gd name="T95" fmla="*/ 1398 h 813"/>
                <a:gd name="T96" fmla="*/ 274 w 267"/>
                <a:gd name="T97" fmla="*/ 1387 h 813"/>
                <a:gd name="T98" fmla="*/ 306 w 267"/>
                <a:gd name="T99" fmla="*/ 1368 h 813"/>
                <a:gd name="T100" fmla="*/ 328 w 267"/>
                <a:gd name="T101" fmla="*/ 1339 h 813"/>
                <a:gd name="T102" fmla="*/ 349 w 267"/>
                <a:gd name="T103" fmla="*/ 1308 h 813"/>
                <a:gd name="T104" fmla="*/ 385 w 267"/>
                <a:gd name="T105" fmla="*/ 1271 h 813"/>
                <a:gd name="T106" fmla="*/ 405 w 267"/>
                <a:gd name="T107" fmla="*/ 1231 h 813"/>
                <a:gd name="T108" fmla="*/ 426 w 267"/>
                <a:gd name="T109" fmla="*/ 1183 h 813"/>
                <a:gd name="T110" fmla="*/ 450 w 267"/>
                <a:gd name="T111" fmla="*/ 1122 h 813"/>
                <a:gd name="T112" fmla="*/ 460 w 267"/>
                <a:gd name="T113" fmla="*/ 1063 h 813"/>
                <a:gd name="T114" fmla="*/ 482 w 267"/>
                <a:gd name="T115" fmla="*/ 1006 h 813"/>
                <a:gd name="T116" fmla="*/ 491 w 267"/>
                <a:gd name="T117" fmla="*/ 947 h 813"/>
                <a:gd name="T118" fmla="*/ 503 w 267"/>
                <a:gd name="T119" fmla="*/ 878 h 813"/>
                <a:gd name="T120" fmla="*/ 515 w 267"/>
                <a:gd name="T121" fmla="*/ 812 h 813"/>
                <a:gd name="T122" fmla="*/ 525 w 267"/>
                <a:gd name="T123" fmla="*/ 743 h 81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67"/>
                <a:gd name="T187" fmla="*/ 0 h 813"/>
                <a:gd name="T188" fmla="*/ 267 w 267"/>
                <a:gd name="T189" fmla="*/ 813 h 81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67" h="813">
                  <a:moveTo>
                    <a:pt x="266" y="417"/>
                  </a:moveTo>
                  <a:lnTo>
                    <a:pt x="266" y="400"/>
                  </a:lnTo>
                  <a:lnTo>
                    <a:pt x="266" y="389"/>
                  </a:lnTo>
                  <a:lnTo>
                    <a:pt x="266" y="378"/>
                  </a:lnTo>
                  <a:lnTo>
                    <a:pt x="266" y="361"/>
                  </a:lnTo>
                  <a:lnTo>
                    <a:pt x="266" y="349"/>
                  </a:lnTo>
                  <a:lnTo>
                    <a:pt x="266" y="338"/>
                  </a:lnTo>
                  <a:lnTo>
                    <a:pt x="266" y="322"/>
                  </a:lnTo>
                  <a:lnTo>
                    <a:pt x="266" y="311"/>
                  </a:lnTo>
                  <a:lnTo>
                    <a:pt x="266" y="299"/>
                  </a:lnTo>
                  <a:lnTo>
                    <a:pt x="266" y="282"/>
                  </a:lnTo>
                  <a:lnTo>
                    <a:pt x="266" y="271"/>
                  </a:lnTo>
                  <a:lnTo>
                    <a:pt x="266" y="259"/>
                  </a:lnTo>
                  <a:lnTo>
                    <a:pt x="266" y="248"/>
                  </a:lnTo>
                  <a:lnTo>
                    <a:pt x="266" y="237"/>
                  </a:lnTo>
                  <a:lnTo>
                    <a:pt x="261" y="225"/>
                  </a:lnTo>
                  <a:lnTo>
                    <a:pt x="261" y="214"/>
                  </a:lnTo>
                  <a:lnTo>
                    <a:pt x="261" y="198"/>
                  </a:lnTo>
                  <a:lnTo>
                    <a:pt x="261" y="186"/>
                  </a:lnTo>
                  <a:lnTo>
                    <a:pt x="255" y="181"/>
                  </a:lnTo>
                  <a:lnTo>
                    <a:pt x="255" y="169"/>
                  </a:lnTo>
                  <a:lnTo>
                    <a:pt x="255" y="158"/>
                  </a:lnTo>
                  <a:lnTo>
                    <a:pt x="249" y="147"/>
                  </a:lnTo>
                  <a:lnTo>
                    <a:pt x="249" y="135"/>
                  </a:lnTo>
                  <a:lnTo>
                    <a:pt x="244" y="124"/>
                  </a:lnTo>
                  <a:lnTo>
                    <a:pt x="244" y="118"/>
                  </a:lnTo>
                  <a:lnTo>
                    <a:pt x="244" y="107"/>
                  </a:lnTo>
                  <a:lnTo>
                    <a:pt x="239" y="101"/>
                  </a:lnTo>
                  <a:lnTo>
                    <a:pt x="239" y="90"/>
                  </a:lnTo>
                  <a:lnTo>
                    <a:pt x="233" y="84"/>
                  </a:lnTo>
                  <a:lnTo>
                    <a:pt x="228" y="73"/>
                  </a:lnTo>
                  <a:lnTo>
                    <a:pt x="228" y="68"/>
                  </a:lnTo>
                  <a:lnTo>
                    <a:pt x="222" y="62"/>
                  </a:lnTo>
                  <a:lnTo>
                    <a:pt x="222" y="51"/>
                  </a:lnTo>
                  <a:lnTo>
                    <a:pt x="216" y="45"/>
                  </a:lnTo>
                  <a:lnTo>
                    <a:pt x="211" y="40"/>
                  </a:lnTo>
                  <a:lnTo>
                    <a:pt x="211" y="34"/>
                  </a:lnTo>
                  <a:lnTo>
                    <a:pt x="205" y="28"/>
                  </a:lnTo>
                  <a:lnTo>
                    <a:pt x="200" y="28"/>
                  </a:lnTo>
                  <a:lnTo>
                    <a:pt x="200" y="23"/>
                  </a:lnTo>
                  <a:lnTo>
                    <a:pt x="195" y="17"/>
                  </a:lnTo>
                  <a:lnTo>
                    <a:pt x="189" y="11"/>
                  </a:lnTo>
                  <a:lnTo>
                    <a:pt x="183" y="6"/>
                  </a:lnTo>
                  <a:lnTo>
                    <a:pt x="177" y="6"/>
                  </a:lnTo>
                  <a:lnTo>
                    <a:pt x="172" y="6"/>
                  </a:lnTo>
                  <a:lnTo>
                    <a:pt x="172" y="0"/>
                  </a:lnTo>
                  <a:lnTo>
                    <a:pt x="166" y="0"/>
                  </a:lnTo>
                  <a:lnTo>
                    <a:pt x="160" y="0"/>
                  </a:lnTo>
                  <a:lnTo>
                    <a:pt x="155" y="0"/>
                  </a:lnTo>
                  <a:lnTo>
                    <a:pt x="150" y="0"/>
                  </a:lnTo>
                  <a:lnTo>
                    <a:pt x="144" y="6"/>
                  </a:lnTo>
                  <a:lnTo>
                    <a:pt x="139" y="6"/>
                  </a:lnTo>
                  <a:lnTo>
                    <a:pt x="133" y="6"/>
                  </a:lnTo>
                  <a:lnTo>
                    <a:pt x="127" y="11"/>
                  </a:lnTo>
                  <a:lnTo>
                    <a:pt x="122" y="17"/>
                  </a:lnTo>
                  <a:lnTo>
                    <a:pt x="116" y="17"/>
                  </a:lnTo>
                  <a:lnTo>
                    <a:pt x="111" y="23"/>
                  </a:lnTo>
                  <a:lnTo>
                    <a:pt x="106" y="28"/>
                  </a:lnTo>
                  <a:lnTo>
                    <a:pt x="106" y="34"/>
                  </a:lnTo>
                  <a:lnTo>
                    <a:pt x="100" y="40"/>
                  </a:lnTo>
                  <a:lnTo>
                    <a:pt x="94" y="45"/>
                  </a:lnTo>
                  <a:lnTo>
                    <a:pt x="89" y="51"/>
                  </a:lnTo>
                  <a:lnTo>
                    <a:pt x="89" y="57"/>
                  </a:lnTo>
                  <a:lnTo>
                    <a:pt x="83" y="62"/>
                  </a:lnTo>
                  <a:lnTo>
                    <a:pt x="77" y="73"/>
                  </a:lnTo>
                  <a:lnTo>
                    <a:pt x="72" y="79"/>
                  </a:lnTo>
                  <a:lnTo>
                    <a:pt x="72" y="84"/>
                  </a:lnTo>
                  <a:lnTo>
                    <a:pt x="67" y="96"/>
                  </a:lnTo>
                  <a:lnTo>
                    <a:pt x="61" y="101"/>
                  </a:lnTo>
                  <a:lnTo>
                    <a:pt x="61" y="113"/>
                  </a:lnTo>
                  <a:lnTo>
                    <a:pt x="56" y="124"/>
                  </a:lnTo>
                  <a:lnTo>
                    <a:pt x="50" y="130"/>
                  </a:lnTo>
                  <a:lnTo>
                    <a:pt x="50" y="141"/>
                  </a:lnTo>
                  <a:lnTo>
                    <a:pt x="44" y="152"/>
                  </a:lnTo>
                  <a:lnTo>
                    <a:pt x="39" y="164"/>
                  </a:lnTo>
                  <a:lnTo>
                    <a:pt x="39" y="175"/>
                  </a:lnTo>
                  <a:lnTo>
                    <a:pt x="33" y="186"/>
                  </a:lnTo>
                  <a:lnTo>
                    <a:pt x="33" y="198"/>
                  </a:lnTo>
                  <a:lnTo>
                    <a:pt x="27" y="208"/>
                  </a:lnTo>
                  <a:lnTo>
                    <a:pt x="27" y="220"/>
                  </a:lnTo>
                  <a:lnTo>
                    <a:pt x="22" y="231"/>
                  </a:lnTo>
                  <a:lnTo>
                    <a:pt x="22" y="242"/>
                  </a:lnTo>
                  <a:lnTo>
                    <a:pt x="17" y="254"/>
                  </a:lnTo>
                  <a:lnTo>
                    <a:pt x="17" y="265"/>
                  </a:lnTo>
                  <a:lnTo>
                    <a:pt x="17" y="282"/>
                  </a:lnTo>
                  <a:lnTo>
                    <a:pt x="11" y="293"/>
                  </a:lnTo>
                  <a:lnTo>
                    <a:pt x="11" y="305"/>
                  </a:lnTo>
                  <a:lnTo>
                    <a:pt x="5" y="316"/>
                  </a:lnTo>
                  <a:lnTo>
                    <a:pt x="5" y="333"/>
                  </a:lnTo>
                  <a:lnTo>
                    <a:pt x="5" y="344"/>
                  </a:lnTo>
                  <a:lnTo>
                    <a:pt x="5" y="355"/>
                  </a:lnTo>
                  <a:lnTo>
                    <a:pt x="0" y="372"/>
                  </a:lnTo>
                  <a:lnTo>
                    <a:pt x="0" y="383"/>
                  </a:lnTo>
                  <a:lnTo>
                    <a:pt x="0" y="395"/>
                  </a:lnTo>
                  <a:lnTo>
                    <a:pt x="0" y="412"/>
                  </a:lnTo>
                  <a:lnTo>
                    <a:pt x="0" y="423"/>
                  </a:lnTo>
                  <a:lnTo>
                    <a:pt x="0" y="435"/>
                  </a:lnTo>
                  <a:lnTo>
                    <a:pt x="0" y="452"/>
                  </a:lnTo>
                  <a:lnTo>
                    <a:pt x="0" y="463"/>
                  </a:lnTo>
                  <a:lnTo>
                    <a:pt x="0" y="474"/>
                  </a:lnTo>
                  <a:lnTo>
                    <a:pt x="0" y="490"/>
                  </a:lnTo>
                  <a:lnTo>
                    <a:pt x="0" y="502"/>
                  </a:lnTo>
                  <a:lnTo>
                    <a:pt x="0" y="513"/>
                  </a:lnTo>
                  <a:lnTo>
                    <a:pt x="0" y="530"/>
                  </a:lnTo>
                  <a:lnTo>
                    <a:pt x="0" y="542"/>
                  </a:lnTo>
                  <a:lnTo>
                    <a:pt x="0" y="553"/>
                  </a:lnTo>
                  <a:lnTo>
                    <a:pt x="0" y="564"/>
                  </a:lnTo>
                  <a:lnTo>
                    <a:pt x="0" y="576"/>
                  </a:lnTo>
                  <a:lnTo>
                    <a:pt x="5" y="587"/>
                  </a:lnTo>
                  <a:lnTo>
                    <a:pt x="5" y="598"/>
                  </a:lnTo>
                  <a:lnTo>
                    <a:pt x="5" y="614"/>
                  </a:lnTo>
                  <a:lnTo>
                    <a:pt x="5" y="626"/>
                  </a:lnTo>
                  <a:lnTo>
                    <a:pt x="11" y="631"/>
                  </a:lnTo>
                  <a:lnTo>
                    <a:pt x="11" y="643"/>
                  </a:lnTo>
                  <a:lnTo>
                    <a:pt x="11" y="654"/>
                  </a:lnTo>
                  <a:lnTo>
                    <a:pt x="17" y="666"/>
                  </a:lnTo>
                  <a:lnTo>
                    <a:pt x="17" y="677"/>
                  </a:lnTo>
                  <a:lnTo>
                    <a:pt x="22" y="688"/>
                  </a:lnTo>
                  <a:lnTo>
                    <a:pt x="22" y="694"/>
                  </a:lnTo>
                  <a:lnTo>
                    <a:pt x="22" y="705"/>
                  </a:lnTo>
                  <a:lnTo>
                    <a:pt x="27" y="711"/>
                  </a:lnTo>
                  <a:lnTo>
                    <a:pt x="27" y="722"/>
                  </a:lnTo>
                  <a:lnTo>
                    <a:pt x="33" y="728"/>
                  </a:lnTo>
                  <a:lnTo>
                    <a:pt x="39" y="739"/>
                  </a:lnTo>
                  <a:lnTo>
                    <a:pt x="39" y="744"/>
                  </a:lnTo>
                  <a:lnTo>
                    <a:pt x="44" y="750"/>
                  </a:lnTo>
                  <a:lnTo>
                    <a:pt x="44" y="761"/>
                  </a:lnTo>
                  <a:lnTo>
                    <a:pt x="50" y="767"/>
                  </a:lnTo>
                  <a:lnTo>
                    <a:pt x="56" y="773"/>
                  </a:lnTo>
                  <a:lnTo>
                    <a:pt x="56" y="778"/>
                  </a:lnTo>
                  <a:lnTo>
                    <a:pt x="61" y="784"/>
                  </a:lnTo>
                  <a:lnTo>
                    <a:pt x="67" y="784"/>
                  </a:lnTo>
                  <a:lnTo>
                    <a:pt x="67" y="790"/>
                  </a:lnTo>
                  <a:lnTo>
                    <a:pt x="72" y="795"/>
                  </a:lnTo>
                  <a:lnTo>
                    <a:pt x="77" y="801"/>
                  </a:lnTo>
                  <a:lnTo>
                    <a:pt x="83" y="807"/>
                  </a:lnTo>
                  <a:lnTo>
                    <a:pt x="89" y="807"/>
                  </a:lnTo>
                  <a:lnTo>
                    <a:pt x="94" y="807"/>
                  </a:lnTo>
                  <a:lnTo>
                    <a:pt x="94" y="812"/>
                  </a:lnTo>
                  <a:lnTo>
                    <a:pt x="100" y="812"/>
                  </a:lnTo>
                  <a:lnTo>
                    <a:pt x="106" y="812"/>
                  </a:lnTo>
                  <a:lnTo>
                    <a:pt x="111" y="812"/>
                  </a:lnTo>
                  <a:lnTo>
                    <a:pt x="116" y="812"/>
                  </a:lnTo>
                  <a:lnTo>
                    <a:pt x="122" y="807"/>
                  </a:lnTo>
                  <a:lnTo>
                    <a:pt x="127" y="807"/>
                  </a:lnTo>
                  <a:lnTo>
                    <a:pt x="133" y="807"/>
                  </a:lnTo>
                  <a:lnTo>
                    <a:pt x="139" y="801"/>
                  </a:lnTo>
                  <a:lnTo>
                    <a:pt x="144" y="795"/>
                  </a:lnTo>
                  <a:lnTo>
                    <a:pt x="150" y="795"/>
                  </a:lnTo>
                  <a:lnTo>
                    <a:pt x="155" y="790"/>
                  </a:lnTo>
                  <a:lnTo>
                    <a:pt x="160" y="784"/>
                  </a:lnTo>
                  <a:lnTo>
                    <a:pt x="160" y="778"/>
                  </a:lnTo>
                  <a:lnTo>
                    <a:pt x="166" y="773"/>
                  </a:lnTo>
                  <a:lnTo>
                    <a:pt x="172" y="767"/>
                  </a:lnTo>
                  <a:lnTo>
                    <a:pt x="177" y="761"/>
                  </a:lnTo>
                  <a:lnTo>
                    <a:pt x="177" y="755"/>
                  </a:lnTo>
                  <a:lnTo>
                    <a:pt x="183" y="750"/>
                  </a:lnTo>
                  <a:lnTo>
                    <a:pt x="189" y="739"/>
                  </a:lnTo>
                  <a:lnTo>
                    <a:pt x="195" y="734"/>
                  </a:lnTo>
                  <a:lnTo>
                    <a:pt x="195" y="728"/>
                  </a:lnTo>
                  <a:lnTo>
                    <a:pt x="200" y="717"/>
                  </a:lnTo>
                  <a:lnTo>
                    <a:pt x="205" y="711"/>
                  </a:lnTo>
                  <a:lnTo>
                    <a:pt x="205" y="700"/>
                  </a:lnTo>
                  <a:lnTo>
                    <a:pt x="211" y="688"/>
                  </a:lnTo>
                  <a:lnTo>
                    <a:pt x="216" y="683"/>
                  </a:lnTo>
                  <a:lnTo>
                    <a:pt x="216" y="671"/>
                  </a:lnTo>
                  <a:lnTo>
                    <a:pt x="222" y="660"/>
                  </a:lnTo>
                  <a:lnTo>
                    <a:pt x="228" y="648"/>
                  </a:lnTo>
                  <a:lnTo>
                    <a:pt x="228" y="637"/>
                  </a:lnTo>
                  <a:lnTo>
                    <a:pt x="233" y="626"/>
                  </a:lnTo>
                  <a:lnTo>
                    <a:pt x="233" y="614"/>
                  </a:lnTo>
                  <a:lnTo>
                    <a:pt x="239" y="604"/>
                  </a:lnTo>
                  <a:lnTo>
                    <a:pt x="239" y="593"/>
                  </a:lnTo>
                  <a:lnTo>
                    <a:pt x="244" y="581"/>
                  </a:lnTo>
                  <a:lnTo>
                    <a:pt x="244" y="570"/>
                  </a:lnTo>
                  <a:lnTo>
                    <a:pt x="249" y="559"/>
                  </a:lnTo>
                  <a:lnTo>
                    <a:pt x="249" y="547"/>
                  </a:lnTo>
                  <a:lnTo>
                    <a:pt x="249" y="530"/>
                  </a:lnTo>
                  <a:lnTo>
                    <a:pt x="255" y="519"/>
                  </a:lnTo>
                  <a:lnTo>
                    <a:pt x="255" y="507"/>
                  </a:lnTo>
                  <a:lnTo>
                    <a:pt x="261" y="496"/>
                  </a:lnTo>
                  <a:lnTo>
                    <a:pt x="261" y="479"/>
                  </a:lnTo>
                  <a:lnTo>
                    <a:pt x="261" y="469"/>
                  </a:lnTo>
                  <a:lnTo>
                    <a:pt x="261" y="457"/>
                  </a:lnTo>
                  <a:lnTo>
                    <a:pt x="266" y="440"/>
                  </a:lnTo>
                  <a:lnTo>
                    <a:pt x="266" y="429"/>
                  </a:lnTo>
                  <a:lnTo>
                    <a:pt x="266" y="417"/>
                  </a:lnTo>
                </a:path>
              </a:pathLst>
            </a:custGeom>
            <a:solidFill>
              <a:srgbClr val="FAFD00">
                <a:alpha val="50195"/>
              </a:srgbClr>
            </a:solidFill>
            <a:ln w="12700" cap="rnd" cmpd="sng">
              <a:solidFill>
                <a:schemeClr val="tx1"/>
              </a:solidFill>
              <a:prstDash val="solid"/>
              <a:round/>
              <a:headEnd type="none" w="med" len="med"/>
              <a:tailEnd type="none" w="med" len="med"/>
            </a:ln>
          </p:spPr>
          <p:txBody>
            <a:bodyPr/>
            <a:lstStyle/>
            <a:p>
              <a:endParaRPr lang="en-GB"/>
            </a:p>
          </p:txBody>
        </p:sp>
      </p:grpSp>
      <p:sp>
        <p:nvSpPr>
          <p:cNvPr id="198678" name="AutoShape 36"/>
          <p:cNvSpPr>
            <a:spLocks noChangeArrowheads="1"/>
          </p:cNvSpPr>
          <p:nvPr/>
        </p:nvSpPr>
        <p:spPr bwMode="auto">
          <a:xfrm rot="-483306">
            <a:off x="6064250" y="5424488"/>
            <a:ext cx="603250" cy="258762"/>
          </a:xfrm>
          <a:prstGeom prst="leftArrow">
            <a:avLst>
              <a:gd name="adj1" fmla="val 49694"/>
              <a:gd name="adj2" fmla="val 58325"/>
            </a:avLst>
          </a:prstGeom>
          <a:solidFill>
            <a:srgbClr val="00FF00"/>
          </a:solidFill>
          <a:ln w="12700">
            <a:noFill/>
            <a:miter lim="800000"/>
            <a:headEnd/>
            <a:tailEnd/>
          </a:ln>
        </p:spPr>
        <p:txBody>
          <a:bodyPr wrap="none" anchor="ctr"/>
          <a:lstStyle/>
          <a:p>
            <a:endParaRPr lang="it-IT"/>
          </a:p>
        </p:txBody>
      </p:sp>
      <p:sp>
        <p:nvSpPr>
          <p:cNvPr id="198679" name="AutoShape 37"/>
          <p:cNvSpPr>
            <a:spLocks noChangeArrowheads="1"/>
          </p:cNvSpPr>
          <p:nvPr/>
        </p:nvSpPr>
        <p:spPr bwMode="auto">
          <a:xfrm rot="-478795">
            <a:off x="5424488" y="4260850"/>
            <a:ext cx="1316037" cy="258763"/>
          </a:xfrm>
          <a:prstGeom prst="leftArrow">
            <a:avLst>
              <a:gd name="adj1" fmla="val 49694"/>
              <a:gd name="adj2" fmla="val 127241"/>
            </a:avLst>
          </a:prstGeom>
          <a:solidFill>
            <a:srgbClr val="00FF00"/>
          </a:solidFill>
          <a:ln w="12700">
            <a:noFill/>
            <a:miter lim="800000"/>
            <a:headEnd/>
            <a:tailEnd/>
          </a:ln>
        </p:spPr>
        <p:txBody>
          <a:bodyPr wrap="none" anchor="ctr"/>
          <a:lstStyle/>
          <a:p>
            <a:endParaRPr lang="it-IT"/>
          </a:p>
        </p:txBody>
      </p:sp>
      <p:sp>
        <p:nvSpPr>
          <p:cNvPr id="38"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39"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40"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41"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42" name="CasellaDiTesto 41"/>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spTree>
    <p:extLst>
      <p:ext uri="{BB962C8B-B14F-4D97-AF65-F5344CB8AC3E}">
        <p14:creationId xmlns:p14="http://schemas.microsoft.com/office/powerpoint/2010/main" val="145175118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27875"/>
                                        </p:tgtEl>
                                        <p:attrNameLst>
                                          <p:attrName>style.visibility</p:attrName>
                                        </p:attrNameLst>
                                      </p:cBhvr>
                                      <p:to>
                                        <p:strVal val="visible"/>
                                      </p:to>
                                    </p:set>
                                    <p:animEffect transition="in" filter="wipe(left)">
                                      <p:cBhvr>
                                        <p:cTn id="7" dur="500"/>
                                        <p:tgtEl>
                                          <p:spTgt spid="212787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127876"/>
                                        </p:tgtEl>
                                        <p:attrNameLst>
                                          <p:attrName>style.visibility</p:attrName>
                                        </p:attrNameLst>
                                      </p:cBhvr>
                                      <p:to>
                                        <p:strVal val="visible"/>
                                      </p:to>
                                    </p:set>
                                    <p:animEffect transition="in" filter="wipe(up)">
                                      <p:cBhvr>
                                        <p:cTn id="11" dur="500"/>
                                        <p:tgtEl>
                                          <p:spTgt spid="2127876"/>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2127896"/>
                                        </p:tgtEl>
                                        <p:attrNameLst>
                                          <p:attrName>style.visibility</p:attrName>
                                        </p:attrNameLst>
                                      </p:cBhvr>
                                      <p:to>
                                        <p:strVal val="visible"/>
                                      </p:to>
                                    </p:set>
                                    <p:animEffect transition="in" filter="dissolve">
                                      <p:cBhvr>
                                        <p:cTn id="20" dur="500"/>
                                        <p:tgtEl>
                                          <p:spTgt spid="21278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7875" grpId="0" animBg="1"/>
      <p:bldP spid="212787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a:noFill/>
        </p:spPr>
        <p:txBody>
          <a:bodyPr lIns="90488" tIns="44450" rIns="90488" bIns="44450" anchor="b"/>
          <a:lstStyle/>
          <a:p>
            <a:r>
              <a:rPr lang="en-GB" dirty="0" smtClean="0"/>
              <a:t/>
            </a:r>
            <a:br>
              <a:rPr lang="en-GB" dirty="0" smtClean="0"/>
            </a:br>
            <a:r>
              <a:rPr lang="en-GB" dirty="0" smtClean="0"/>
              <a:t>Slice orientation</a:t>
            </a:r>
          </a:p>
        </p:txBody>
      </p:sp>
      <p:sp>
        <p:nvSpPr>
          <p:cNvPr id="199683" name="Rectangle 3"/>
          <p:cNvSpPr>
            <a:spLocks noChangeArrowheads="1"/>
          </p:cNvSpPr>
          <p:nvPr/>
        </p:nvSpPr>
        <p:spPr bwMode="auto">
          <a:xfrm>
            <a:off x="534988" y="2260600"/>
            <a:ext cx="1095375" cy="749300"/>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800" b="0"/>
              <a:t>No</a:t>
            </a:r>
          </a:p>
          <a:p>
            <a:pPr marL="279400" indent="-279400" defTabSz="766763">
              <a:lnSpc>
                <a:spcPct val="120000"/>
              </a:lnSpc>
              <a:buClr>
                <a:schemeClr val="accent1"/>
              </a:buClr>
              <a:tabLst>
                <a:tab pos="2381250" algn="l"/>
              </a:tabLst>
            </a:pPr>
            <a:r>
              <a:rPr lang="en-GB" sz="1800" b="0"/>
              <a:t>RF pulse</a:t>
            </a:r>
          </a:p>
        </p:txBody>
      </p:sp>
      <p:sp>
        <p:nvSpPr>
          <p:cNvPr id="199684" name="Line 4"/>
          <p:cNvSpPr>
            <a:spLocks noChangeShapeType="1"/>
          </p:cNvSpPr>
          <p:nvPr/>
        </p:nvSpPr>
        <p:spPr bwMode="auto">
          <a:xfrm>
            <a:off x="1816100" y="2679700"/>
            <a:ext cx="1943100" cy="0"/>
          </a:xfrm>
          <a:prstGeom prst="line">
            <a:avLst/>
          </a:prstGeom>
          <a:noFill/>
          <a:ln w="25400">
            <a:solidFill>
              <a:schemeClr val="tx1"/>
            </a:solidFill>
            <a:round/>
            <a:headEnd/>
            <a:tailEnd/>
          </a:ln>
        </p:spPr>
        <p:txBody>
          <a:bodyPr wrap="none" anchor="ctr"/>
          <a:lstStyle/>
          <a:p>
            <a:endParaRPr lang="en-GB"/>
          </a:p>
        </p:txBody>
      </p:sp>
      <p:sp>
        <p:nvSpPr>
          <p:cNvPr id="199685" name="Freeform 5"/>
          <p:cNvSpPr>
            <a:spLocks/>
          </p:cNvSpPr>
          <p:nvPr/>
        </p:nvSpPr>
        <p:spPr bwMode="auto">
          <a:xfrm>
            <a:off x="1865313" y="3773488"/>
            <a:ext cx="1876425" cy="1587"/>
          </a:xfrm>
          <a:custGeom>
            <a:avLst/>
            <a:gdLst>
              <a:gd name="T0" fmla="*/ 0 w 1182"/>
              <a:gd name="T1" fmla="*/ 0 h 1"/>
              <a:gd name="T2" fmla="*/ 1876425 w 1182"/>
              <a:gd name="T3" fmla="*/ 0 h 1"/>
              <a:gd name="T4" fmla="*/ 0 60000 65536"/>
              <a:gd name="T5" fmla="*/ 0 60000 65536"/>
              <a:gd name="T6" fmla="*/ 0 w 1182"/>
              <a:gd name="T7" fmla="*/ 0 h 1"/>
              <a:gd name="T8" fmla="*/ 1182 w 1182"/>
              <a:gd name="T9" fmla="*/ 1 h 1"/>
            </a:gdLst>
            <a:ahLst/>
            <a:cxnLst>
              <a:cxn ang="T4">
                <a:pos x="T0" y="T1"/>
              </a:cxn>
              <a:cxn ang="T5">
                <a:pos x="T2" y="T3"/>
              </a:cxn>
            </a:cxnLst>
            <a:rect l="T6" t="T7" r="T8" b="T9"/>
            <a:pathLst>
              <a:path w="1182" h="1">
                <a:moveTo>
                  <a:pt x="0" y="0"/>
                </a:moveTo>
                <a:lnTo>
                  <a:pt x="1182" y="0"/>
                </a:lnTo>
              </a:path>
            </a:pathLst>
          </a:custGeom>
          <a:noFill/>
          <a:ln w="22225">
            <a:solidFill>
              <a:srgbClr val="00FF00"/>
            </a:solidFill>
            <a:round/>
            <a:headEnd type="none" w="med" len="med"/>
            <a:tailEnd type="none" w="med" len="med"/>
          </a:ln>
        </p:spPr>
        <p:txBody>
          <a:bodyPr wrap="none" anchor="ctr"/>
          <a:lstStyle/>
          <a:p>
            <a:endParaRPr lang="en-GB"/>
          </a:p>
        </p:txBody>
      </p:sp>
      <p:sp>
        <p:nvSpPr>
          <p:cNvPr id="199686" name="Rectangle 6"/>
          <p:cNvSpPr>
            <a:spLocks noChangeArrowheads="1"/>
          </p:cNvSpPr>
          <p:nvPr/>
        </p:nvSpPr>
        <p:spPr bwMode="auto">
          <a:xfrm>
            <a:off x="611188" y="3186113"/>
            <a:ext cx="1438275" cy="749300"/>
          </a:xfrm>
          <a:prstGeom prst="rect">
            <a:avLst/>
          </a:prstGeom>
          <a:noFill/>
          <a:ln w="12700">
            <a:noFill/>
            <a:miter lim="800000"/>
            <a:headEnd/>
            <a:tailEnd/>
          </a:ln>
        </p:spPr>
        <p:txBody>
          <a:bodyPr lIns="90488" tIns="44450" rIns="90488" bIns="44450">
            <a:spAutoFit/>
          </a:bodyPr>
          <a:lstStyle/>
          <a:p>
            <a:pPr marL="279400" indent="-279400" defTabSz="766763">
              <a:lnSpc>
                <a:spcPct val="120000"/>
              </a:lnSpc>
              <a:buClr>
                <a:schemeClr val="accent1"/>
              </a:buClr>
              <a:tabLst>
                <a:tab pos="2381250" algn="l"/>
              </a:tabLst>
            </a:pPr>
            <a:r>
              <a:rPr lang="en-GB" sz="1800" b="0"/>
              <a:t>no selection</a:t>
            </a:r>
          </a:p>
          <a:p>
            <a:pPr marL="279400" indent="-279400" defTabSz="766763">
              <a:lnSpc>
                <a:spcPct val="120000"/>
              </a:lnSpc>
              <a:buClr>
                <a:schemeClr val="accent1"/>
              </a:buClr>
              <a:tabLst>
                <a:tab pos="2381250" algn="l"/>
              </a:tabLst>
            </a:pPr>
            <a:r>
              <a:rPr lang="en-GB" sz="1800" b="0"/>
              <a:t>gradient</a:t>
            </a:r>
            <a:endParaRPr lang="en-GB" sz="1600" b="0"/>
          </a:p>
        </p:txBody>
      </p:sp>
      <p:sp>
        <p:nvSpPr>
          <p:cNvPr id="199687" name="Line 7"/>
          <p:cNvSpPr>
            <a:spLocks noChangeShapeType="1"/>
          </p:cNvSpPr>
          <p:nvPr/>
        </p:nvSpPr>
        <p:spPr bwMode="auto">
          <a:xfrm>
            <a:off x="4724400" y="3733800"/>
            <a:ext cx="3429000" cy="0"/>
          </a:xfrm>
          <a:prstGeom prst="line">
            <a:avLst/>
          </a:prstGeom>
          <a:noFill/>
          <a:ln w="28575">
            <a:solidFill>
              <a:schemeClr val="tx1"/>
            </a:solidFill>
            <a:round/>
            <a:headEnd/>
            <a:tailEnd type="arrow" w="med" len="med"/>
          </a:ln>
        </p:spPr>
        <p:txBody>
          <a:bodyPr wrap="none" anchor="ctr"/>
          <a:lstStyle/>
          <a:p>
            <a:endParaRPr lang="en-GB"/>
          </a:p>
        </p:txBody>
      </p:sp>
      <p:sp>
        <p:nvSpPr>
          <p:cNvPr id="199688" name="Line 8"/>
          <p:cNvSpPr>
            <a:spLocks noChangeShapeType="1"/>
          </p:cNvSpPr>
          <p:nvPr/>
        </p:nvSpPr>
        <p:spPr bwMode="auto">
          <a:xfrm flipV="1">
            <a:off x="4724400" y="1828800"/>
            <a:ext cx="0" cy="1905000"/>
          </a:xfrm>
          <a:prstGeom prst="line">
            <a:avLst/>
          </a:prstGeom>
          <a:noFill/>
          <a:ln w="28575">
            <a:solidFill>
              <a:schemeClr val="tx1"/>
            </a:solidFill>
            <a:round/>
            <a:headEnd/>
            <a:tailEnd type="arrow" w="med" len="med"/>
          </a:ln>
        </p:spPr>
        <p:txBody>
          <a:bodyPr wrap="none" anchor="ctr"/>
          <a:lstStyle/>
          <a:p>
            <a:endParaRPr lang="en-GB"/>
          </a:p>
        </p:txBody>
      </p:sp>
      <p:sp>
        <p:nvSpPr>
          <p:cNvPr id="199689" name="Rectangle 9"/>
          <p:cNvSpPr>
            <a:spLocks noChangeArrowheads="1"/>
          </p:cNvSpPr>
          <p:nvPr/>
        </p:nvSpPr>
        <p:spPr bwMode="auto">
          <a:xfrm>
            <a:off x="7162800" y="3733800"/>
            <a:ext cx="792163" cy="344488"/>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tabLst>
                <a:tab pos="2381250" algn="l"/>
              </a:tabLst>
            </a:pPr>
            <a:r>
              <a:rPr lang="en-US" sz="1400" b="0"/>
              <a:t>position</a:t>
            </a:r>
          </a:p>
        </p:txBody>
      </p:sp>
      <p:sp>
        <p:nvSpPr>
          <p:cNvPr id="199690" name="Rectangle 10"/>
          <p:cNvSpPr>
            <a:spLocks noChangeArrowheads="1"/>
          </p:cNvSpPr>
          <p:nvPr/>
        </p:nvSpPr>
        <p:spPr bwMode="auto">
          <a:xfrm>
            <a:off x="4362450" y="1427163"/>
            <a:ext cx="657225" cy="419100"/>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800" b="0"/>
              <a:t>f ~ B</a:t>
            </a:r>
          </a:p>
        </p:txBody>
      </p:sp>
      <p:sp>
        <p:nvSpPr>
          <p:cNvPr id="199691" name="Line 11"/>
          <p:cNvSpPr>
            <a:spLocks noChangeShapeType="1"/>
          </p:cNvSpPr>
          <p:nvPr/>
        </p:nvSpPr>
        <p:spPr bwMode="auto">
          <a:xfrm>
            <a:off x="4762500" y="2705100"/>
            <a:ext cx="3276600" cy="0"/>
          </a:xfrm>
          <a:prstGeom prst="line">
            <a:avLst/>
          </a:prstGeom>
          <a:noFill/>
          <a:ln w="25400">
            <a:solidFill>
              <a:srgbClr val="00FF00"/>
            </a:solidFill>
            <a:round/>
            <a:headEnd/>
            <a:tailEnd/>
          </a:ln>
        </p:spPr>
        <p:txBody>
          <a:bodyPr wrap="none" anchor="ctr"/>
          <a:lstStyle/>
          <a:p>
            <a:endParaRPr lang="en-GB"/>
          </a:p>
        </p:txBody>
      </p:sp>
      <p:sp>
        <p:nvSpPr>
          <p:cNvPr id="199692" name="AutoShape 12"/>
          <p:cNvSpPr>
            <a:spLocks noChangeArrowheads="1"/>
          </p:cNvSpPr>
          <p:nvPr/>
        </p:nvSpPr>
        <p:spPr bwMode="auto">
          <a:xfrm rot="-673486">
            <a:off x="5605463" y="4899025"/>
            <a:ext cx="922337" cy="258763"/>
          </a:xfrm>
          <a:prstGeom prst="leftArrow">
            <a:avLst>
              <a:gd name="adj1" fmla="val 49694"/>
              <a:gd name="adj2" fmla="val 89176"/>
            </a:avLst>
          </a:prstGeom>
          <a:solidFill>
            <a:srgbClr val="00FF00"/>
          </a:solidFill>
          <a:ln w="12700">
            <a:noFill/>
            <a:miter lim="800000"/>
            <a:headEnd/>
            <a:tailEnd/>
          </a:ln>
        </p:spPr>
        <p:txBody>
          <a:bodyPr wrap="none" anchor="ctr"/>
          <a:lstStyle/>
          <a:p>
            <a:endParaRPr lang="it-IT"/>
          </a:p>
        </p:txBody>
      </p:sp>
      <p:sp>
        <p:nvSpPr>
          <p:cNvPr id="199693" name="AutoShape 13"/>
          <p:cNvSpPr>
            <a:spLocks noChangeArrowheads="1"/>
          </p:cNvSpPr>
          <p:nvPr/>
        </p:nvSpPr>
        <p:spPr bwMode="auto">
          <a:xfrm rot="-673486">
            <a:off x="5757863" y="5114925"/>
            <a:ext cx="922337" cy="258763"/>
          </a:xfrm>
          <a:prstGeom prst="leftArrow">
            <a:avLst>
              <a:gd name="adj1" fmla="val 49694"/>
              <a:gd name="adj2" fmla="val 89176"/>
            </a:avLst>
          </a:prstGeom>
          <a:solidFill>
            <a:srgbClr val="00FF00"/>
          </a:solidFill>
          <a:ln w="12700">
            <a:noFill/>
            <a:miter lim="800000"/>
            <a:headEnd/>
            <a:tailEnd/>
          </a:ln>
        </p:spPr>
        <p:txBody>
          <a:bodyPr wrap="none" anchor="ctr"/>
          <a:lstStyle/>
          <a:p>
            <a:endParaRPr lang="it-IT"/>
          </a:p>
        </p:txBody>
      </p:sp>
      <p:sp>
        <p:nvSpPr>
          <p:cNvPr id="199694" name="AutoShape 14"/>
          <p:cNvSpPr>
            <a:spLocks noChangeArrowheads="1"/>
          </p:cNvSpPr>
          <p:nvPr/>
        </p:nvSpPr>
        <p:spPr bwMode="auto">
          <a:xfrm rot="-673486">
            <a:off x="5440363" y="4657725"/>
            <a:ext cx="922337" cy="258763"/>
          </a:xfrm>
          <a:prstGeom prst="leftArrow">
            <a:avLst>
              <a:gd name="adj1" fmla="val 49694"/>
              <a:gd name="adj2" fmla="val 89176"/>
            </a:avLst>
          </a:prstGeom>
          <a:solidFill>
            <a:srgbClr val="00FF00"/>
          </a:solidFill>
          <a:ln w="12700">
            <a:noFill/>
            <a:miter lim="800000"/>
            <a:headEnd/>
            <a:tailEnd/>
          </a:ln>
        </p:spPr>
        <p:txBody>
          <a:bodyPr wrap="none" anchor="ctr"/>
          <a:lstStyle/>
          <a:p>
            <a:endParaRPr lang="it-IT"/>
          </a:p>
        </p:txBody>
      </p:sp>
      <p:grpSp>
        <p:nvGrpSpPr>
          <p:cNvPr id="199695" name="Group 15"/>
          <p:cNvGrpSpPr>
            <a:grpSpLocks/>
          </p:cNvGrpSpPr>
          <p:nvPr/>
        </p:nvGrpSpPr>
        <p:grpSpPr bwMode="auto">
          <a:xfrm>
            <a:off x="4953000" y="3971925"/>
            <a:ext cx="2259013" cy="1927225"/>
            <a:chOff x="3612" y="2403"/>
            <a:chExt cx="971" cy="903"/>
          </a:xfrm>
        </p:grpSpPr>
        <p:sp>
          <p:nvSpPr>
            <p:cNvPr id="199696" name="Freeform 16"/>
            <p:cNvSpPr>
              <a:spLocks/>
            </p:cNvSpPr>
            <p:nvPr/>
          </p:nvSpPr>
          <p:spPr bwMode="auto">
            <a:xfrm>
              <a:off x="3612" y="2403"/>
              <a:ext cx="971" cy="903"/>
            </a:xfrm>
            <a:custGeom>
              <a:avLst/>
              <a:gdLst>
                <a:gd name="T0" fmla="*/ 111 w 971"/>
                <a:gd name="T1" fmla="*/ 903 h 903"/>
                <a:gd name="T2" fmla="*/ 225 w 971"/>
                <a:gd name="T3" fmla="*/ 813 h 903"/>
                <a:gd name="T4" fmla="*/ 438 w 971"/>
                <a:gd name="T5" fmla="*/ 864 h 903"/>
                <a:gd name="T6" fmla="*/ 663 w 971"/>
                <a:gd name="T7" fmla="*/ 885 h 903"/>
                <a:gd name="T8" fmla="*/ 777 w 971"/>
                <a:gd name="T9" fmla="*/ 855 h 903"/>
                <a:gd name="T10" fmla="*/ 903 w 971"/>
                <a:gd name="T11" fmla="*/ 702 h 903"/>
                <a:gd name="T12" fmla="*/ 963 w 971"/>
                <a:gd name="T13" fmla="*/ 549 h 903"/>
                <a:gd name="T14" fmla="*/ 951 w 971"/>
                <a:gd name="T15" fmla="*/ 390 h 903"/>
                <a:gd name="T16" fmla="*/ 900 w 971"/>
                <a:gd name="T17" fmla="*/ 267 h 903"/>
                <a:gd name="T18" fmla="*/ 849 w 971"/>
                <a:gd name="T19" fmla="*/ 186 h 903"/>
                <a:gd name="T20" fmla="*/ 747 w 971"/>
                <a:gd name="T21" fmla="*/ 87 h 903"/>
                <a:gd name="T22" fmla="*/ 663 w 971"/>
                <a:gd name="T23" fmla="*/ 54 h 903"/>
                <a:gd name="T24" fmla="*/ 624 w 971"/>
                <a:gd name="T25" fmla="*/ 54 h 903"/>
                <a:gd name="T26" fmla="*/ 561 w 971"/>
                <a:gd name="T27" fmla="*/ 72 h 903"/>
                <a:gd name="T28" fmla="*/ 516 w 971"/>
                <a:gd name="T29" fmla="*/ 78 h 903"/>
                <a:gd name="T30" fmla="*/ 462 w 971"/>
                <a:gd name="T31" fmla="*/ 57 h 903"/>
                <a:gd name="T32" fmla="*/ 423 w 971"/>
                <a:gd name="T33" fmla="*/ 18 h 903"/>
                <a:gd name="T34" fmla="*/ 399 w 971"/>
                <a:gd name="T35" fmla="*/ 9 h 903"/>
                <a:gd name="T36" fmla="*/ 351 w 971"/>
                <a:gd name="T37" fmla="*/ 75 h 903"/>
                <a:gd name="T38" fmla="*/ 327 w 971"/>
                <a:gd name="T39" fmla="*/ 96 h 903"/>
                <a:gd name="T40" fmla="*/ 282 w 971"/>
                <a:gd name="T41" fmla="*/ 102 h 903"/>
                <a:gd name="T42" fmla="*/ 198 w 971"/>
                <a:gd name="T43" fmla="*/ 117 h 903"/>
                <a:gd name="T44" fmla="*/ 162 w 971"/>
                <a:gd name="T45" fmla="*/ 138 h 903"/>
                <a:gd name="T46" fmla="*/ 120 w 971"/>
                <a:gd name="T47" fmla="*/ 141 h 903"/>
                <a:gd name="T48" fmla="*/ 78 w 971"/>
                <a:gd name="T49" fmla="*/ 177 h 903"/>
                <a:gd name="T50" fmla="*/ 30 w 971"/>
                <a:gd name="T51" fmla="*/ 252 h 903"/>
                <a:gd name="T52" fmla="*/ 0 w 971"/>
                <a:gd name="T53" fmla="*/ 285 h 90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971"/>
                <a:gd name="T82" fmla="*/ 0 h 903"/>
                <a:gd name="T83" fmla="*/ 971 w 971"/>
                <a:gd name="T84" fmla="*/ 903 h 90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971" h="903">
                  <a:moveTo>
                    <a:pt x="111" y="903"/>
                  </a:moveTo>
                  <a:cubicBezTo>
                    <a:pt x="141" y="861"/>
                    <a:pt x="171" y="819"/>
                    <a:pt x="225" y="813"/>
                  </a:cubicBezTo>
                  <a:cubicBezTo>
                    <a:pt x="279" y="807"/>
                    <a:pt x="365" y="852"/>
                    <a:pt x="438" y="864"/>
                  </a:cubicBezTo>
                  <a:cubicBezTo>
                    <a:pt x="511" y="876"/>
                    <a:pt x="607" y="886"/>
                    <a:pt x="663" y="885"/>
                  </a:cubicBezTo>
                  <a:cubicBezTo>
                    <a:pt x="719" y="884"/>
                    <a:pt x="737" y="886"/>
                    <a:pt x="777" y="855"/>
                  </a:cubicBezTo>
                  <a:cubicBezTo>
                    <a:pt x="817" y="824"/>
                    <a:pt x="872" y="753"/>
                    <a:pt x="903" y="702"/>
                  </a:cubicBezTo>
                  <a:cubicBezTo>
                    <a:pt x="934" y="651"/>
                    <a:pt x="955" y="601"/>
                    <a:pt x="963" y="549"/>
                  </a:cubicBezTo>
                  <a:cubicBezTo>
                    <a:pt x="971" y="497"/>
                    <a:pt x="961" y="437"/>
                    <a:pt x="951" y="390"/>
                  </a:cubicBezTo>
                  <a:cubicBezTo>
                    <a:pt x="941" y="343"/>
                    <a:pt x="917" y="301"/>
                    <a:pt x="900" y="267"/>
                  </a:cubicBezTo>
                  <a:cubicBezTo>
                    <a:pt x="883" y="233"/>
                    <a:pt x="874" y="216"/>
                    <a:pt x="849" y="186"/>
                  </a:cubicBezTo>
                  <a:cubicBezTo>
                    <a:pt x="824" y="156"/>
                    <a:pt x="778" y="109"/>
                    <a:pt x="747" y="87"/>
                  </a:cubicBezTo>
                  <a:cubicBezTo>
                    <a:pt x="716" y="65"/>
                    <a:pt x="683" y="59"/>
                    <a:pt x="663" y="54"/>
                  </a:cubicBezTo>
                  <a:cubicBezTo>
                    <a:pt x="643" y="49"/>
                    <a:pt x="641" y="51"/>
                    <a:pt x="624" y="54"/>
                  </a:cubicBezTo>
                  <a:cubicBezTo>
                    <a:pt x="607" y="57"/>
                    <a:pt x="579" y="68"/>
                    <a:pt x="561" y="72"/>
                  </a:cubicBezTo>
                  <a:cubicBezTo>
                    <a:pt x="543" y="76"/>
                    <a:pt x="532" y="80"/>
                    <a:pt x="516" y="78"/>
                  </a:cubicBezTo>
                  <a:cubicBezTo>
                    <a:pt x="500" y="76"/>
                    <a:pt x="477" y="67"/>
                    <a:pt x="462" y="57"/>
                  </a:cubicBezTo>
                  <a:cubicBezTo>
                    <a:pt x="447" y="47"/>
                    <a:pt x="434" y="26"/>
                    <a:pt x="423" y="18"/>
                  </a:cubicBezTo>
                  <a:cubicBezTo>
                    <a:pt x="412" y="10"/>
                    <a:pt x="411" y="0"/>
                    <a:pt x="399" y="9"/>
                  </a:cubicBezTo>
                  <a:cubicBezTo>
                    <a:pt x="387" y="18"/>
                    <a:pt x="363" y="61"/>
                    <a:pt x="351" y="75"/>
                  </a:cubicBezTo>
                  <a:cubicBezTo>
                    <a:pt x="339" y="89"/>
                    <a:pt x="338" y="92"/>
                    <a:pt x="327" y="96"/>
                  </a:cubicBezTo>
                  <a:cubicBezTo>
                    <a:pt x="316" y="100"/>
                    <a:pt x="303" y="99"/>
                    <a:pt x="282" y="102"/>
                  </a:cubicBezTo>
                  <a:cubicBezTo>
                    <a:pt x="261" y="105"/>
                    <a:pt x="218" y="111"/>
                    <a:pt x="198" y="117"/>
                  </a:cubicBezTo>
                  <a:cubicBezTo>
                    <a:pt x="178" y="123"/>
                    <a:pt x="175" y="134"/>
                    <a:pt x="162" y="138"/>
                  </a:cubicBezTo>
                  <a:cubicBezTo>
                    <a:pt x="149" y="142"/>
                    <a:pt x="134" y="135"/>
                    <a:pt x="120" y="141"/>
                  </a:cubicBezTo>
                  <a:cubicBezTo>
                    <a:pt x="106" y="147"/>
                    <a:pt x="93" y="159"/>
                    <a:pt x="78" y="177"/>
                  </a:cubicBezTo>
                  <a:cubicBezTo>
                    <a:pt x="63" y="195"/>
                    <a:pt x="43" y="234"/>
                    <a:pt x="30" y="252"/>
                  </a:cubicBezTo>
                  <a:cubicBezTo>
                    <a:pt x="17" y="270"/>
                    <a:pt x="6" y="278"/>
                    <a:pt x="0" y="285"/>
                  </a:cubicBezTo>
                </a:path>
              </a:pathLst>
            </a:custGeom>
            <a:noFill/>
            <a:ln w="12700">
              <a:solidFill>
                <a:schemeClr val="tx1"/>
              </a:solidFill>
              <a:round/>
              <a:headEnd/>
              <a:tailEnd/>
            </a:ln>
          </p:spPr>
          <p:txBody>
            <a:bodyPr wrap="none" anchor="ctr"/>
            <a:lstStyle/>
            <a:p>
              <a:endParaRPr lang="en-GB"/>
            </a:p>
          </p:txBody>
        </p:sp>
        <p:sp>
          <p:nvSpPr>
            <p:cNvPr id="199697" name="Freeform 17"/>
            <p:cNvSpPr>
              <a:spLocks/>
            </p:cNvSpPr>
            <p:nvPr/>
          </p:nvSpPr>
          <p:spPr bwMode="auto">
            <a:xfrm>
              <a:off x="3999" y="2525"/>
              <a:ext cx="39" cy="29"/>
            </a:xfrm>
            <a:custGeom>
              <a:avLst/>
              <a:gdLst>
                <a:gd name="T0" fmla="*/ 0 w 39"/>
                <a:gd name="T1" fmla="*/ 12 h 29"/>
                <a:gd name="T2" fmla="*/ 27 w 39"/>
                <a:gd name="T3" fmla="*/ 27 h 29"/>
                <a:gd name="T4" fmla="*/ 39 w 39"/>
                <a:gd name="T5" fmla="*/ 0 h 29"/>
                <a:gd name="T6" fmla="*/ 0 60000 65536"/>
                <a:gd name="T7" fmla="*/ 0 60000 65536"/>
                <a:gd name="T8" fmla="*/ 0 60000 65536"/>
                <a:gd name="T9" fmla="*/ 0 w 39"/>
                <a:gd name="T10" fmla="*/ 0 h 29"/>
                <a:gd name="T11" fmla="*/ 39 w 39"/>
                <a:gd name="T12" fmla="*/ 29 h 29"/>
              </a:gdLst>
              <a:ahLst/>
              <a:cxnLst>
                <a:cxn ang="T6">
                  <a:pos x="T0" y="T1"/>
                </a:cxn>
                <a:cxn ang="T7">
                  <a:pos x="T2" y="T3"/>
                </a:cxn>
                <a:cxn ang="T8">
                  <a:pos x="T4" y="T5"/>
                </a:cxn>
              </a:cxnLst>
              <a:rect l="T9" t="T10" r="T11" b="T12"/>
              <a:pathLst>
                <a:path w="39" h="29">
                  <a:moveTo>
                    <a:pt x="0" y="12"/>
                  </a:moveTo>
                  <a:cubicBezTo>
                    <a:pt x="10" y="20"/>
                    <a:pt x="21" y="29"/>
                    <a:pt x="27" y="27"/>
                  </a:cubicBezTo>
                  <a:cubicBezTo>
                    <a:pt x="33" y="25"/>
                    <a:pt x="36" y="12"/>
                    <a:pt x="39" y="0"/>
                  </a:cubicBezTo>
                </a:path>
              </a:pathLst>
            </a:custGeom>
            <a:noFill/>
            <a:ln w="12700">
              <a:solidFill>
                <a:schemeClr val="tx1"/>
              </a:solidFill>
              <a:round/>
              <a:headEnd/>
              <a:tailEnd/>
            </a:ln>
          </p:spPr>
          <p:txBody>
            <a:bodyPr wrap="none" anchor="ctr"/>
            <a:lstStyle/>
            <a:p>
              <a:endParaRPr lang="en-GB"/>
            </a:p>
          </p:txBody>
        </p:sp>
        <p:sp>
          <p:nvSpPr>
            <p:cNvPr id="199698" name="Freeform 18"/>
            <p:cNvSpPr>
              <a:spLocks/>
            </p:cNvSpPr>
            <p:nvPr/>
          </p:nvSpPr>
          <p:spPr bwMode="auto">
            <a:xfrm>
              <a:off x="3994" y="2471"/>
              <a:ext cx="26" cy="45"/>
            </a:xfrm>
            <a:custGeom>
              <a:avLst/>
              <a:gdLst>
                <a:gd name="T0" fmla="*/ 16 w 26"/>
                <a:gd name="T1" fmla="*/ 0 h 45"/>
                <a:gd name="T2" fmla="*/ 1 w 26"/>
                <a:gd name="T3" fmla="*/ 24 h 45"/>
                <a:gd name="T4" fmla="*/ 7 w 26"/>
                <a:gd name="T5" fmla="*/ 45 h 45"/>
                <a:gd name="T6" fmla="*/ 23 w 26"/>
                <a:gd name="T7" fmla="*/ 25 h 45"/>
                <a:gd name="T8" fmla="*/ 16 w 26"/>
                <a:gd name="T9" fmla="*/ 0 h 45"/>
                <a:gd name="T10" fmla="*/ 0 60000 65536"/>
                <a:gd name="T11" fmla="*/ 0 60000 65536"/>
                <a:gd name="T12" fmla="*/ 0 60000 65536"/>
                <a:gd name="T13" fmla="*/ 0 60000 65536"/>
                <a:gd name="T14" fmla="*/ 0 60000 65536"/>
                <a:gd name="T15" fmla="*/ 0 w 26"/>
                <a:gd name="T16" fmla="*/ 0 h 45"/>
                <a:gd name="T17" fmla="*/ 26 w 26"/>
                <a:gd name="T18" fmla="*/ 45 h 45"/>
              </a:gdLst>
              <a:ahLst/>
              <a:cxnLst>
                <a:cxn ang="T10">
                  <a:pos x="T0" y="T1"/>
                </a:cxn>
                <a:cxn ang="T11">
                  <a:pos x="T2" y="T3"/>
                </a:cxn>
                <a:cxn ang="T12">
                  <a:pos x="T4" y="T5"/>
                </a:cxn>
                <a:cxn ang="T13">
                  <a:pos x="T6" y="T7"/>
                </a:cxn>
                <a:cxn ang="T14">
                  <a:pos x="T8" y="T9"/>
                </a:cxn>
              </a:cxnLst>
              <a:rect l="T15" t="T16" r="T17" b="T18"/>
              <a:pathLst>
                <a:path w="26" h="45">
                  <a:moveTo>
                    <a:pt x="16" y="0"/>
                  </a:moveTo>
                  <a:cubicBezTo>
                    <a:pt x="12" y="0"/>
                    <a:pt x="2" y="17"/>
                    <a:pt x="1" y="24"/>
                  </a:cubicBezTo>
                  <a:cubicBezTo>
                    <a:pt x="0" y="31"/>
                    <a:pt x="3" y="45"/>
                    <a:pt x="7" y="45"/>
                  </a:cubicBezTo>
                  <a:cubicBezTo>
                    <a:pt x="11" y="45"/>
                    <a:pt x="20" y="32"/>
                    <a:pt x="23" y="25"/>
                  </a:cubicBezTo>
                  <a:cubicBezTo>
                    <a:pt x="26" y="18"/>
                    <a:pt x="20" y="0"/>
                    <a:pt x="16" y="0"/>
                  </a:cubicBezTo>
                  <a:close/>
                </a:path>
              </a:pathLst>
            </a:custGeom>
            <a:noFill/>
            <a:ln w="12700">
              <a:solidFill>
                <a:schemeClr val="tx1"/>
              </a:solidFill>
              <a:round/>
              <a:headEnd/>
              <a:tailEnd/>
            </a:ln>
          </p:spPr>
          <p:txBody>
            <a:bodyPr wrap="none" anchor="ctr"/>
            <a:lstStyle/>
            <a:p>
              <a:endParaRPr lang="en-GB"/>
            </a:p>
          </p:txBody>
        </p:sp>
        <p:sp>
          <p:nvSpPr>
            <p:cNvPr id="199699" name="Freeform 19"/>
            <p:cNvSpPr>
              <a:spLocks/>
            </p:cNvSpPr>
            <p:nvPr/>
          </p:nvSpPr>
          <p:spPr bwMode="auto">
            <a:xfrm>
              <a:off x="3887" y="2504"/>
              <a:ext cx="49" cy="48"/>
            </a:xfrm>
            <a:custGeom>
              <a:avLst/>
              <a:gdLst>
                <a:gd name="T0" fmla="*/ 0 w 49"/>
                <a:gd name="T1" fmla="*/ 0 h 48"/>
                <a:gd name="T2" fmla="*/ 37 w 49"/>
                <a:gd name="T3" fmla="*/ 16 h 48"/>
                <a:gd name="T4" fmla="*/ 49 w 49"/>
                <a:gd name="T5" fmla="*/ 48 h 48"/>
                <a:gd name="T6" fmla="*/ 0 60000 65536"/>
                <a:gd name="T7" fmla="*/ 0 60000 65536"/>
                <a:gd name="T8" fmla="*/ 0 60000 65536"/>
                <a:gd name="T9" fmla="*/ 0 w 49"/>
                <a:gd name="T10" fmla="*/ 0 h 48"/>
                <a:gd name="T11" fmla="*/ 49 w 49"/>
                <a:gd name="T12" fmla="*/ 48 h 48"/>
              </a:gdLst>
              <a:ahLst/>
              <a:cxnLst>
                <a:cxn ang="T6">
                  <a:pos x="T0" y="T1"/>
                </a:cxn>
                <a:cxn ang="T7">
                  <a:pos x="T2" y="T3"/>
                </a:cxn>
                <a:cxn ang="T8">
                  <a:pos x="T4" y="T5"/>
                </a:cxn>
              </a:cxnLst>
              <a:rect l="T9" t="T10" r="T11" b="T12"/>
              <a:pathLst>
                <a:path w="49" h="48">
                  <a:moveTo>
                    <a:pt x="0" y="0"/>
                  </a:moveTo>
                  <a:cubicBezTo>
                    <a:pt x="14" y="4"/>
                    <a:pt x="29" y="8"/>
                    <a:pt x="37" y="16"/>
                  </a:cubicBezTo>
                  <a:cubicBezTo>
                    <a:pt x="45" y="24"/>
                    <a:pt x="47" y="36"/>
                    <a:pt x="49" y="48"/>
                  </a:cubicBezTo>
                </a:path>
              </a:pathLst>
            </a:custGeom>
            <a:noFill/>
            <a:ln w="12700">
              <a:solidFill>
                <a:schemeClr val="tx1"/>
              </a:solidFill>
              <a:round/>
              <a:headEnd/>
              <a:tailEnd/>
            </a:ln>
          </p:spPr>
          <p:txBody>
            <a:bodyPr wrap="none" anchor="ctr"/>
            <a:lstStyle/>
            <a:p>
              <a:endParaRPr lang="en-GB"/>
            </a:p>
          </p:txBody>
        </p:sp>
        <p:sp>
          <p:nvSpPr>
            <p:cNvPr id="199700" name="Freeform 20"/>
            <p:cNvSpPr>
              <a:spLocks/>
            </p:cNvSpPr>
            <p:nvPr/>
          </p:nvSpPr>
          <p:spPr bwMode="auto">
            <a:xfrm>
              <a:off x="3803" y="2520"/>
              <a:ext cx="103" cy="39"/>
            </a:xfrm>
            <a:custGeom>
              <a:avLst/>
              <a:gdLst>
                <a:gd name="T0" fmla="*/ 0 w 103"/>
                <a:gd name="T1" fmla="*/ 0 h 39"/>
                <a:gd name="T2" fmla="*/ 67 w 103"/>
                <a:gd name="T3" fmla="*/ 12 h 39"/>
                <a:gd name="T4" fmla="*/ 103 w 103"/>
                <a:gd name="T5" fmla="*/ 39 h 39"/>
                <a:gd name="T6" fmla="*/ 0 60000 65536"/>
                <a:gd name="T7" fmla="*/ 0 60000 65536"/>
                <a:gd name="T8" fmla="*/ 0 60000 65536"/>
                <a:gd name="T9" fmla="*/ 0 w 103"/>
                <a:gd name="T10" fmla="*/ 0 h 39"/>
                <a:gd name="T11" fmla="*/ 103 w 103"/>
                <a:gd name="T12" fmla="*/ 39 h 39"/>
              </a:gdLst>
              <a:ahLst/>
              <a:cxnLst>
                <a:cxn ang="T6">
                  <a:pos x="T0" y="T1"/>
                </a:cxn>
                <a:cxn ang="T7">
                  <a:pos x="T2" y="T3"/>
                </a:cxn>
                <a:cxn ang="T8">
                  <a:pos x="T4" y="T5"/>
                </a:cxn>
              </a:cxnLst>
              <a:rect l="T9" t="T10" r="T11" b="T12"/>
              <a:pathLst>
                <a:path w="103" h="39">
                  <a:moveTo>
                    <a:pt x="0" y="0"/>
                  </a:moveTo>
                  <a:cubicBezTo>
                    <a:pt x="25" y="3"/>
                    <a:pt x="50" y="6"/>
                    <a:pt x="67" y="12"/>
                  </a:cubicBezTo>
                  <a:cubicBezTo>
                    <a:pt x="84" y="18"/>
                    <a:pt x="93" y="28"/>
                    <a:pt x="103" y="39"/>
                  </a:cubicBezTo>
                </a:path>
              </a:pathLst>
            </a:custGeom>
            <a:noFill/>
            <a:ln w="12700">
              <a:solidFill>
                <a:schemeClr val="tx1"/>
              </a:solidFill>
              <a:round/>
              <a:headEnd/>
              <a:tailEnd/>
            </a:ln>
          </p:spPr>
          <p:txBody>
            <a:bodyPr wrap="none" anchor="ctr"/>
            <a:lstStyle/>
            <a:p>
              <a:endParaRPr lang="en-GB"/>
            </a:p>
          </p:txBody>
        </p:sp>
        <p:sp>
          <p:nvSpPr>
            <p:cNvPr id="199701" name="Freeform 21"/>
            <p:cNvSpPr>
              <a:spLocks/>
            </p:cNvSpPr>
            <p:nvPr/>
          </p:nvSpPr>
          <p:spPr bwMode="auto">
            <a:xfrm>
              <a:off x="3753" y="2541"/>
              <a:ext cx="87" cy="48"/>
            </a:xfrm>
            <a:custGeom>
              <a:avLst/>
              <a:gdLst>
                <a:gd name="T0" fmla="*/ 0 w 87"/>
                <a:gd name="T1" fmla="*/ 0 h 48"/>
                <a:gd name="T2" fmla="*/ 57 w 87"/>
                <a:gd name="T3" fmla="*/ 20 h 48"/>
                <a:gd name="T4" fmla="*/ 87 w 87"/>
                <a:gd name="T5" fmla="*/ 48 h 48"/>
                <a:gd name="T6" fmla="*/ 0 60000 65536"/>
                <a:gd name="T7" fmla="*/ 0 60000 65536"/>
                <a:gd name="T8" fmla="*/ 0 60000 65536"/>
                <a:gd name="T9" fmla="*/ 0 w 87"/>
                <a:gd name="T10" fmla="*/ 0 h 48"/>
                <a:gd name="T11" fmla="*/ 87 w 87"/>
                <a:gd name="T12" fmla="*/ 48 h 48"/>
              </a:gdLst>
              <a:ahLst/>
              <a:cxnLst>
                <a:cxn ang="T6">
                  <a:pos x="T0" y="T1"/>
                </a:cxn>
                <a:cxn ang="T7">
                  <a:pos x="T2" y="T3"/>
                </a:cxn>
                <a:cxn ang="T8">
                  <a:pos x="T4" y="T5"/>
                </a:cxn>
              </a:cxnLst>
              <a:rect l="T9" t="T10" r="T11" b="T12"/>
              <a:pathLst>
                <a:path w="87" h="48">
                  <a:moveTo>
                    <a:pt x="0" y="0"/>
                  </a:moveTo>
                  <a:cubicBezTo>
                    <a:pt x="21" y="6"/>
                    <a:pt x="43" y="12"/>
                    <a:pt x="57" y="20"/>
                  </a:cubicBezTo>
                  <a:cubicBezTo>
                    <a:pt x="71" y="28"/>
                    <a:pt x="79" y="38"/>
                    <a:pt x="87" y="48"/>
                  </a:cubicBezTo>
                </a:path>
              </a:pathLst>
            </a:custGeom>
            <a:noFill/>
            <a:ln w="12700">
              <a:solidFill>
                <a:schemeClr val="tx1"/>
              </a:solidFill>
              <a:round/>
              <a:headEnd/>
              <a:tailEnd/>
            </a:ln>
          </p:spPr>
          <p:txBody>
            <a:bodyPr wrap="none" anchor="ctr"/>
            <a:lstStyle/>
            <a:p>
              <a:endParaRPr lang="en-GB"/>
            </a:p>
          </p:txBody>
        </p:sp>
      </p:grpSp>
      <p:sp>
        <p:nvSpPr>
          <p:cNvPr id="22"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23"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4"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5"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6" name="CasellaDiTesto 25"/>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spTree>
    <p:extLst>
      <p:ext uri="{BB962C8B-B14F-4D97-AF65-F5344CB8AC3E}">
        <p14:creationId xmlns:p14="http://schemas.microsoft.com/office/powerpoint/2010/main" val="617294197"/>
      </p:ext>
    </p:extLst>
  </p:cSld>
  <p:clrMapOvr>
    <a:masterClrMapping/>
  </p:clrMapOvr>
  <p:transition>
    <p:wipe dir="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00706" name="AutoShape 2"/>
          <p:cNvSpPr>
            <a:spLocks noChangeArrowheads="1"/>
          </p:cNvSpPr>
          <p:nvPr/>
        </p:nvSpPr>
        <p:spPr bwMode="auto">
          <a:xfrm rot="-673486">
            <a:off x="5618163" y="4899025"/>
            <a:ext cx="922337" cy="258763"/>
          </a:xfrm>
          <a:prstGeom prst="leftArrow">
            <a:avLst>
              <a:gd name="adj1" fmla="val 49694"/>
              <a:gd name="adj2" fmla="val 89176"/>
            </a:avLst>
          </a:prstGeom>
          <a:solidFill>
            <a:srgbClr val="00FF00"/>
          </a:solidFill>
          <a:ln w="12700">
            <a:noFill/>
            <a:miter lim="800000"/>
            <a:headEnd/>
            <a:tailEnd/>
          </a:ln>
        </p:spPr>
        <p:txBody>
          <a:bodyPr wrap="none" anchor="ctr"/>
          <a:lstStyle/>
          <a:p>
            <a:endParaRPr lang="it-IT"/>
          </a:p>
        </p:txBody>
      </p:sp>
      <p:sp>
        <p:nvSpPr>
          <p:cNvPr id="200707" name="AutoShape 3"/>
          <p:cNvSpPr>
            <a:spLocks noChangeArrowheads="1"/>
          </p:cNvSpPr>
          <p:nvPr/>
        </p:nvSpPr>
        <p:spPr bwMode="auto">
          <a:xfrm rot="-672230">
            <a:off x="5159375" y="4672013"/>
            <a:ext cx="1316038" cy="258762"/>
          </a:xfrm>
          <a:prstGeom prst="leftArrow">
            <a:avLst>
              <a:gd name="adj1" fmla="val 49694"/>
              <a:gd name="adj2" fmla="val 127242"/>
            </a:avLst>
          </a:prstGeom>
          <a:solidFill>
            <a:srgbClr val="00FF00"/>
          </a:solidFill>
          <a:ln w="12700">
            <a:noFill/>
            <a:miter lim="800000"/>
            <a:headEnd/>
            <a:tailEnd/>
          </a:ln>
        </p:spPr>
        <p:txBody>
          <a:bodyPr wrap="none" anchor="ctr"/>
          <a:lstStyle/>
          <a:p>
            <a:endParaRPr lang="it-IT"/>
          </a:p>
        </p:txBody>
      </p:sp>
      <p:grpSp>
        <p:nvGrpSpPr>
          <p:cNvPr id="200708" name="Group 4"/>
          <p:cNvGrpSpPr>
            <a:grpSpLocks/>
          </p:cNvGrpSpPr>
          <p:nvPr/>
        </p:nvGrpSpPr>
        <p:grpSpPr bwMode="auto">
          <a:xfrm>
            <a:off x="4953000" y="3975100"/>
            <a:ext cx="2259013" cy="1927225"/>
            <a:chOff x="3612" y="2403"/>
            <a:chExt cx="971" cy="903"/>
          </a:xfrm>
        </p:grpSpPr>
        <p:sp>
          <p:nvSpPr>
            <p:cNvPr id="200740" name="Freeform 5"/>
            <p:cNvSpPr>
              <a:spLocks/>
            </p:cNvSpPr>
            <p:nvPr/>
          </p:nvSpPr>
          <p:spPr bwMode="auto">
            <a:xfrm>
              <a:off x="3612" y="2403"/>
              <a:ext cx="971" cy="903"/>
            </a:xfrm>
            <a:custGeom>
              <a:avLst/>
              <a:gdLst>
                <a:gd name="T0" fmla="*/ 111 w 971"/>
                <a:gd name="T1" fmla="*/ 903 h 903"/>
                <a:gd name="T2" fmla="*/ 225 w 971"/>
                <a:gd name="T3" fmla="*/ 813 h 903"/>
                <a:gd name="T4" fmla="*/ 438 w 971"/>
                <a:gd name="T5" fmla="*/ 864 h 903"/>
                <a:gd name="T6" fmla="*/ 663 w 971"/>
                <a:gd name="T7" fmla="*/ 885 h 903"/>
                <a:gd name="T8" fmla="*/ 777 w 971"/>
                <a:gd name="T9" fmla="*/ 855 h 903"/>
                <a:gd name="T10" fmla="*/ 903 w 971"/>
                <a:gd name="T11" fmla="*/ 702 h 903"/>
                <a:gd name="T12" fmla="*/ 963 w 971"/>
                <a:gd name="T13" fmla="*/ 549 h 903"/>
                <a:gd name="T14" fmla="*/ 951 w 971"/>
                <a:gd name="T15" fmla="*/ 390 h 903"/>
                <a:gd name="T16" fmla="*/ 900 w 971"/>
                <a:gd name="T17" fmla="*/ 267 h 903"/>
                <a:gd name="T18" fmla="*/ 849 w 971"/>
                <a:gd name="T19" fmla="*/ 186 h 903"/>
                <a:gd name="T20" fmla="*/ 747 w 971"/>
                <a:gd name="T21" fmla="*/ 87 h 903"/>
                <a:gd name="T22" fmla="*/ 663 w 971"/>
                <a:gd name="T23" fmla="*/ 54 h 903"/>
                <a:gd name="T24" fmla="*/ 624 w 971"/>
                <a:gd name="T25" fmla="*/ 54 h 903"/>
                <a:gd name="T26" fmla="*/ 561 w 971"/>
                <a:gd name="T27" fmla="*/ 72 h 903"/>
                <a:gd name="T28" fmla="*/ 516 w 971"/>
                <a:gd name="T29" fmla="*/ 78 h 903"/>
                <a:gd name="T30" fmla="*/ 462 w 971"/>
                <a:gd name="T31" fmla="*/ 57 h 903"/>
                <a:gd name="T32" fmla="*/ 423 w 971"/>
                <a:gd name="T33" fmla="*/ 18 h 903"/>
                <a:gd name="T34" fmla="*/ 399 w 971"/>
                <a:gd name="T35" fmla="*/ 9 h 903"/>
                <a:gd name="T36" fmla="*/ 351 w 971"/>
                <a:gd name="T37" fmla="*/ 75 h 903"/>
                <a:gd name="T38" fmla="*/ 327 w 971"/>
                <a:gd name="T39" fmla="*/ 96 h 903"/>
                <a:gd name="T40" fmla="*/ 282 w 971"/>
                <a:gd name="T41" fmla="*/ 102 h 903"/>
                <a:gd name="T42" fmla="*/ 198 w 971"/>
                <a:gd name="T43" fmla="*/ 117 h 903"/>
                <a:gd name="T44" fmla="*/ 162 w 971"/>
                <a:gd name="T45" fmla="*/ 138 h 903"/>
                <a:gd name="T46" fmla="*/ 120 w 971"/>
                <a:gd name="T47" fmla="*/ 141 h 903"/>
                <a:gd name="T48" fmla="*/ 78 w 971"/>
                <a:gd name="T49" fmla="*/ 177 h 903"/>
                <a:gd name="T50" fmla="*/ 30 w 971"/>
                <a:gd name="T51" fmla="*/ 252 h 903"/>
                <a:gd name="T52" fmla="*/ 0 w 971"/>
                <a:gd name="T53" fmla="*/ 285 h 90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971"/>
                <a:gd name="T82" fmla="*/ 0 h 903"/>
                <a:gd name="T83" fmla="*/ 971 w 971"/>
                <a:gd name="T84" fmla="*/ 903 h 90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971" h="903">
                  <a:moveTo>
                    <a:pt x="111" y="903"/>
                  </a:moveTo>
                  <a:cubicBezTo>
                    <a:pt x="141" y="861"/>
                    <a:pt x="171" y="819"/>
                    <a:pt x="225" y="813"/>
                  </a:cubicBezTo>
                  <a:cubicBezTo>
                    <a:pt x="279" y="807"/>
                    <a:pt x="365" y="852"/>
                    <a:pt x="438" y="864"/>
                  </a:cubicBezTo>
                  <a:cubicBezTo>
                    <a:pt x="511" y="876"/>
                    <a:pt x="607" y="886"/>
                    <a:pt x="663" y="885"/>
                  </a:cubicBezTo>
                  <a:cubicBezTo>
                    <a:pt x="719" y="884"/>
                    <a:pt x="737" y="886"/>
                    <a:pt x="777" y="855"/>
                  </a:cubicBezTo>
                  <a:cubicBezTo>
                    <a:pt x="817" y="824"/>
                    <a:pt x="872" y="753"/>
                    <a:pt x="903" y="702"/>
                  </a:cubicBezTo>
                  <a:cubicBezTo>
                    <a:pt x="934" y="651"/>
                    <a:pt x="955" y="601"/>
                    <a:pt x="963" y="549"/>
                  </a:cubicBezTo>
                  <a:cubicBezTo>
                    <a:pt x="971" y="497"/>
                    <a:pt x="961" y="437"/>
                    <a:pt x="951" y="390"/>
                  </a:cubicBezTo>
                  <a:cubicBezTo>
                    <a:pt x="941" y="343"/>
                    <a:pt x="917" y="301"/>
                    <a:pt x="900" y="267"/>
                  </a:cubicBezTo>
                  <a:cubicBezTo>
                    <a:pt x="883" y="233"/>
                    <a:pt x="874" y="216"/>
                    <a:pt x="849" y="186"/>
                  </a:cubicBezTo>
                  <a:cubicBezTo>
                    <a:pt x="824" y="156"/>
                    <a:pt x="778" y="109"/>
                    <a:pt x="747" y="87"/>
                  </a:cubicBezTo>
                  <a:cubicBezTo>
                    <a:pt x="716" y="65"/>
                    <a:pt x="683" y="59"/>
                    <a:pt x="663" y="54"/>
                  </a:cubicBezTo>
                  <a:cubicBezTo>
                    <a:pt x="643" y="49"/>
                    <a:pt x="641" y="51"/>
                    <a:pt x="624" y="54"/>
                  </a:cubicBezTo>
                  <a:cubicBezTo>
                    <a:pt x="607" y="57"/>
                    <a:pt x="579" y="68"/>
                    <a:pt x="561" y="72"/>
                  </a:cubicBezTo>
                  <a:cubicBezTo>
                    <a:pt x="543" y="76"/>
                    <a:pt x="532" y="80"/>
                    <a:pt x="516" y="78"/>
                  </a:cubicBezTo>
                  <a:cubicBezTo>
                    <a:pt x="500" y="76"/>
                    <a:pt x="477" y="67"/>
                    <a:pt x="462" y="57"/>
                  </a:cubicBezTo>
                  <a:cubicBezTo>
                    <a:pt x="447" y="47"/>
                    <a:pt x="434" y="26"/>
                    <a:pt x="423" y="18"/>
                  </a:cubicBezTo>
                  <a:cubicBezTo>
                    <a:pt x="412" y="10"/>
                    <a:pt x="411" y="0"/>
                    <a:pt x="399" y="9"/>
                  </a:cubicBezTo>
                  <a:cubicBezTo>
                    <a:pt x="387" y="18"/>
                    <a:pt x="363" y="61"/>
                    <a:pt x="351" y="75"/>
                  </a:cubicBezTo>
                  <a:cubicBezTo>
                    <a:pt x="339" y="89"/>
                    <a:pt x="338" y="92"/>
                    <a:pt x="327" y="96"/>
                  </a:cubicBezTo>
                  <a:cubicBezTo>
                    <a:pt x="316" y="100"/>
                    <a:pt x="303" y="99"/>
                    <a:pt x="282" y="102"/>
                  </a:cubicBezTo>
                  <a:cubicBezTo>
                    <a:pt x="261" y="105"/>
                    <a:pt x="218" y="111"/>
                    <a:pt x="198" y="117"/>
                  </a:cubicBezTo>
                  <a:cubicBezTo>
                    <a:pt x="178" y="123"/>
                    <a:pt x="175" y="134"/>
                    <a:pt x="162" y="138"/>
                  </a:cubicBezTo>
                  <a:cubicBezTo>
                    <a:pt x="149" y="142"/>
                    <a:pt x="134" y="135"/>
                    <a:pt x="120" y="141"/>
                  </a:cubicBezTo>
                  <a:cubicBezTo>
                    <a:pt x="106" y="147"/>
                    <a:pt x="93" y="159"/>
                    <a:pt x="78" y="177"/>
                  </a:cubicBezTo>
                  <a:cubicBezTo>
                    <a:pt x="63" y="195"/>
                    <a:pt x="43" y="234"/>
                    <a:pt x="30" y="252"/>
                  </a:cubicBezTo>
                  <a:cubicBezTo>
                    <a:pt x="17" y="270"/>
                    <a:pt x="6" y="278"/>
                    <a:pt x="0" y="285"/>
                  </a:cubicBezTo>
                </a:path>
              </a:pathLst>
            </a:custGeom>
            <a:noFill/>
            <a:ln w="12700">
              <a:solidFill>
                <a:schemeClr val="tx1"/>
              </a:solidFill>
              <a:round/>
              <a:headEnd/>
              <a:tailEnd/>
            </a:ln>
          </p:spPr>
          <p:txBody>
            <a:bodyPr wrap="none" anchor="ctr"/>
            <a:lstStyle/>
            <a:p>
              <a:endParaRPr lang="en-GB"/>
            </a:p>
          </p:txBody>
        </p:sp>
        <p:sp>
          <p:nvSpPr>
            <p:cNvPr id="200741" name="Freeform 6"/>
            <p:cNvSpPr>
              <a:spLocks/>
            </p:cNvSpPr>
            <p:nvPr/>
          </p:nvSpPr>
          <p:spPr bwMode="auto">
            <a:xfrm>
              <a:off x="3999" y="2525"/>
              <a:ext cx="39" cy="29"/>
            </a:xfrm>
            <a:custGeom>
              <a:avLst/>
              <a:gdLst>
                <a:gd name="T0" fmla="*/ 0 w 39"/>
                <a:gd name="T1" fmla="*/ 12 h 29"/>
                <a:gd name="T2" fmla="*/ 27 w 39"/>
                <a:gd name="T3" fmla="*/ 27 h 29"/>
                <a:gd name="T4" fmla="*/ 39 w 39"/>
                <a:gd name="T5" fmla="*/ 0 h 29"/>
                <a:gd name="T6" fmla="*/ 0 60000 65536"/>
                <a:gd name="T7" fmla="*/ 0 60000 65536"/>
                <a:gd name="T8" fmla="*/ 0 60000 65536"/>
                <a:gd name="T9" fmla="*/ 0 w 39"/>
                <a:gd name="T10" fmla="*/ 0 h 29"/>
                <a:gd name="T11" fmla="*/ 39 w 39"/>
                <a:gd name="T12" fmla="*/ 29 h 29"/>
              </a:gdLst>
              <a:ahLst/>
              <a:cxnLst>
                <a:cxn ang="T6">
                  <a:pos x="T0" y="T1"/>
                </a:cxn>
                <a:cxn ang="T7">
                  <a:pos x="T2" y="T3"/>
                </a:cxn>
                <a:cxn ang="T8">
                  <a:pos x="T4" y="T5"/>
                </a:cxn>
              </a:cxnLst>
              <a:rect l="T9" t="T10" r="T11" b="T12"/>
              <a:pathLst>
                <a:path w="39" h="29">
                  <a:moveTo>
                    <a:pt x="0" y="12"/>
                  </a:moveTo>
                  <a:cubicBezTo>
                    <a:pt x="10" y="20"/>
                    <a:pt x="21" y="29"/>
                    <a:pt x="27" y="27"/>
                  </a:cubicBezTo>
                  <a:cubicBezTo>
                    <a:pt x="33" y="25"/>
                    <a:pt x="36" y="12"/>
                    <a:pt x="39" y="0"/>
                  </a:cubicBezTo>
                </a:path>
              </a:pathLst>
            </a:custGeom>
            <a:noFill/>
            <a:ln w="12700">
              <a:solidFill>
                <a:schemeClr val="tx1"/>
              </a:solidFill>
              <a:round/>
              <a:headEnd/>
              <a:tailEnd/>
            </a:ln>
          </p:spPr>
          <p:txBody>
            <a:bodyPr wrap="none" anchor="ctr"/>
            <a:lstStyle/>
            <a:p>
              <a:endParaRPr lang="en-GB"/>
            </a:p>
          </p:txBody>
        </p:sp>
        <p:sp>
          <p:nvSpPr>
            <p:cNvPr id="200742" name="Freeform 7"/>
            <p:cNvSpPr>
              <a:spLocks/>
            </p:cNvSpPr>
            <p:nvPr/>
          </p:nvSpPr>
          <p:spPr bwMode="auto">
            <a:xfrm>
              <a:off x="3994" y="2471"/>
              <a:ext cx="26" cy="45"/>
            </a:xfrm>
            <a:custGeom>
              <a:avLst/>
              <a:gdLst>
                <a:gd name="T0" fmla="*/ 16 w 26"/>
                <a:gd name="T1" fmla="*/ 0 h 45"/>
                <a:gd name="T2" fmla="*/ 1 w 26"/>
                <a:gd name="T3" fmla="*/ 24 h 45"/>
                <a:gd name="T4" fmla="*/ 7 w 26"/>
                <a:gd name="T5" fmla="*/ 45 h 45"/>
                <a:gd name="T6" fmla="*/ 23 w 26"/>
                <a:gd name="T7" fmla="*/ 25 h 45"/>
                <a:gd name="T8" fmla="*/ 16 w 26"/>
                <a:gd name="T9" fmla="*/ 0 h 45"/>
                <a:gd name="T10" fmla="*/ 0 60000 65536"/>
                <a:gd name="T11" fmla="*/ 0 60000 65536"/>
                <a:gd name="T12" fmla="*/ 0 60000 65536"/>
                <a:gd name="T13" fmla="*/ 0 60000 65536"/>
                <a:gd name="T14" fmla="*/ 0 60000 65536"/>
                <a:gd name="T15" fmla="*/ 0 w 26"/>
                <a:gd name="T16" fmla="*/ 0 h 45"/>
                <a:gd name="T17" fmla="*/ 26 w 26"/>
                <a:gd name="T18" fmla="*/ 45 h 45"/>
              </a:gdLst>
              <a:ahLst/>
              <a:cxnLst>
                <a:cxn ang="T10">
                  <a:pos x="T0" y="T1"/>
                </a:cxn>
                <a:cxn ang="T11">
                  <a:pos x="T2" y="T3"/>
                </a:cxn>
                <a:cxn ang="T12">
                  <a:pos x="T4" y="T5"/>
                </a:cxn>
                <a:cxn ang="T13">
                  <a:pos x="T6" y="T7"/>
                </a:cxn>
                <a:cxn ang="T14">
                  <a:pos x="T8" y="T9"/>
                </a:cxn>
              </a:cxnLst>
              <a:rect l="T15" t="T16" r="T17" b="T18"/>
              <a:pathLst>
                <a:path w="26" h="45">
                  <a:moveTo>
                    <a:pt x="16" y="0"/>
                  </a:moveTo>
                  <a:cubicBezTo>
                    <a:pt x="12" y="0"/>
                    <a:pt x="2" y="17"/>
                    <a:pt x="1" y="24"/>
                  </a:cubicBezTo>
                  <a:cubicBezTo>
                    <a:pt x="0" y="31"/>
                    <a:pt x="3" y="45"/>
                    <a:pt x="7" y="45"/>
                  </a:cubicBezTo>
                  <a:cubicBezTo>
                    <a:pt x="11" y="45"/>
                    <a:pt x="20" y="32"/>
                    <a:pt x="23" y="25"/>
                  </a:cubicBezTo>
                  <a:cubicBezTo>
                    <a:pt x="26" y="18"/>
                    <a:pt x="20" y="0"/>
                    <a:pt x="16" y="0"/>
                  </a:cubicBezTo>
                  <a:close/>
                </a:path>
              </a:pathLst>
            </a:custGeom>
            <a:noFill/>
            <a:ln w="12700">
              <a:solidFill>
                <a:schemeClr val="tx1"/>
              </a:solidFill>
              <a:round/>
              <a:headEnd/>
              <a:tailEnd/>
            </a:ln>
          </p:spPr>
          <p:txBody>
            <a:bodyPr wrap="none" anchor="ctr"/>
            <a:lstStyle/>
            <a:p>
              <a:endParaRPr lang="en-GB"/>
            </a:p>
          </p:txBody>
        </p:sp>
        <p:sp>
          <p:nvSpPr>
            <p:cNvPr id="200743" name="Freeform 8"/>
            <p:cNvSpPr>
              <a:spLocks/>
            </p:cNvSpPr>
            <p:nvPr/>
          </p:nvSpPr>
          <p:spPr bwMode="auto">
            <a:xfrm>
              <a:off x="3887" y="2504"/>
              <a:ext cx="49" cy="48"/>
            </a:xfrm>
            <a:custGeom>
              <a:avLst/>
              <a:gdLst>
                <a:gd name="T0" fmla="*/ 0 w 49"/>
                <a:gd name="T1" fmla="*/ 0 h 48"/>
                <a:gd name="T2" fmla="*/ 37 w 49"/>
                <a:gd name="T3" fmla="*/ 16 h 48"/>
                <a:gd name="T4" fmla="*/ 49 w 49"/>
                <a:gd name="T5" fmla="*/ 48 h 48"/>
                <a:gd name="T6" fmla="*/ 0 60000 65536"/>
                <a:gd name="T7" fmla="*/ 0 60000 65536"/>
                <a:gd name="T8" fmla="*/ 0 60000 65536"/>
                <a:gd name="T9" fmla="*/ 0 w 49"/>
                <a:gd name="T10" fmla="*/ 0 h 48"/>
                <a:gd name="T11" fmla="*/ 49 w 49"/>
                <a:gd name="T12" fmla="*/ 48 h 48"/>
              </a:gdLst>
              <a:ahLst/>
              <a:cxnLst>
                <a:cxn ang="T6">
                  <a:pos x="T0" y="T1"/>
                </a:cxn>
                <a:cxn ang="T7">
                  <a:pos x="T2" y="T3"/>
                </a:cxn>
                <a:cxn ang="T8">
                  <a:pos x="T4" y="T5"/>
                </a:cxn>
              </a:cxnLst>
              <a:rect l="T9" t="T10" r="T11" b="T12"/>
              <a:pathLst>
                <a:path w="49" h="48">
                  <a:moveTo>
                    <a:pt x="0" y="0"/>
                  </a:moveTo>
                  <a:cubicBezTo>
                    <a:pt x="14" y="4"/>
                    <a:pt x="29" y="8"/>
                    <a:pt x="37" y="16"/>
                  </a:cubicBezTo>
                  <a:cubicBezTo>
                    <a:pt x="45" y="24"/>
                    <a:pt x="47" y="36"/>
                    <a:pt x="49" y="48"/>
                  </a:cubicBezTo>
                </a:path>
              </a:pathLst>
            </a:custGeom>
            <a:noFill/>
            <a:ln w="12700">
              <a:solidFill>
                <a:schemeClr val="tx1"/>
              </a:solidFill>
              <a:round/>
              <a:headEnd/>
              <a:tailEnd/>
            </a:ln>
          </p:spPr>
          <p:txBody>
            <a:bodyPr wrap="none" anchor="ctr"/>
            <a:lstStyle/>
            <a:p>
              <a:endParaRPr lang="en-GB"/>
            </a:p>
          </p:txBody>
        </p:sp>
        <p:sp>
          <p:nvSpPr>
            <p:cNvPr id="200744" name="Freeform 9"/>
            <p:cNvSpPr>
              <a:spLocks/>
            </p:cNvSpPr>
            <p:nvPr/>
          </p:nvSpPr>
          <p:spPr bwMode="auto">
            <a:xfrm>
              <a:off x="3803" y="2520"/>
              <a:ext cx="103" cy="39"/>
            </a:xfrm>
            <a:custGeom>
              <a:avLst/>
              <a:gdLst>
                <a:gd name="T0" fmla="*/ 0 w 103"/>
                <a:gd name="T1" fmla="*/ 0 h 39"/>
                <a:gd name="T2" fmla="*/ 67 w 103"/>
                <a:gd name="T3" fmla="*/ 12 h 39"/>
                <a:gd name="T4" fmla="*/ 103 w 103"/>
                <a:gd name="T5" fmla="*/ 39 h 39"/>
                <a:gd name="T6" fmla="*/ 0 60000 65536"/>
                <a:gd name="T7" fmla="*/ 0 60000 65536"/>
                <a:gd name="T8" fmla="*/ 0 60000 65536"/>
                <a:gd name="T9" fmla="*/ 0 w 103"/>
                <a:gd name="T10" fmla="*/ 0 h 39"/>
                <a:gd name="T11" fmla="*/ 103 w 103"/>
                <a:gd name="T12" fmla="*/ 39 h 39"/>
              </a:gdLst>
              <a:ahLst/>
              <a:cxnLst>
                <a:cxn ang="T6">
                  <a:pos x="T0" y="T1"/>
                </a:cxn>
                <a:cxn ang="T7">
                  <a:pos x="T2" y="T3"/>
                </a:cxn>
                <a:cxn ang="T8">
                  <a:pos x="T4" y="T5"/>
                </a:cxn>
              </a:cxnLst>
              <a:rect l="T9" t="T10" r="T11" b="T12"/>
              <a:pathLst>
                <a:path w="103" h="39">
                  <a:moveTo>
                    <a:pt x="0" y="0"/>
                  </a:moveTo>
                  <a:cubicBezTo>
                    <a:pt x="25" y="3"/>
                    <a:pt x="50" y="6"/>
                    <a:pt x="67" y="12"/>
                  </a:cubicBezTo>
                  <a:cubicBezTo>
                    <a:pt x="84" y="18"/>
                    <a:pt x="93" y="28"/>
                    <a:pt x="103" y="39"/>
                  </a:cubicBezTo>
                </a:path>
              </a:pathLst>
            </a:custGeom>
            <a:noFill/>
            <a:ln w="12700">
              <a:solidFill>
                <a:schemeClr val="tx1"/>
              </a:solidFill>
              <a:round/>
              <a:headEnd/>
              <a:tailEnd/>
            </a:ln>
          </p:spPr>
          <p:txBody>
            <a:bodyPr wrap="none" anchor="ctr"/>
            <a:lstStyle/>
            <a:p>
              <a:endParaRPr lang="en-GB"/>
            </a:p>
          </p:txBody>
        </p:sp>
        <p:sp>
          <p:nvSpPr>
            <p:cNvPr id="200745" name="Freeform 10"/>
            <p:cNvSpPr>
              <a:spLocks/>
            </p:cNvSpPr>
            <p:nvPr/>
          </p:nvSpPr>
          <p:spPr bwMode="auto">
            <a:xfrm>
              <a:off x="3753" y="2541"/>
              <a:ext cx="87" cy="48"/>
            </a:xfrm>
            <a:custGeom>
              <a:avLst/>
              <a:gdLst>
                <a:gd name="T0" fmla="*/ 0 w 87"/>
                <a:gd name="T1" fmla="*/ 0 h 48"/>
                <a:gd name="T2" fmla="*/ 57 w 87"/>
                <a:gd name="T3" fmla="*/ 20 h 48"/>
                <a:gd name="T4" fmla="*/ 87 w 87"/>
                <a:gd name="T5" fmla="*/ 48 h 48"/>
                <a:gd name="T6" fmla="*/ 0 60000 65536"/>
                <a:gd name="T7" fmla="*/ 0 60000 65536"/>
                <a:gd name="T8" fmla="*/ 0 60000 65536"/>
                <a:gd name="T9" fmla="*/ 0 w 87"/>
                <a:gd name="T10" fmla="*/ 0 h 48"/>
                <a:gd name="T11" fmla="*/ 87 w 87"/>
                <a:gd name="T12" fmla="*/ 48 h 48"/>
              </a:gdLst>
              <a:ahLst/>
              <a:cxnLst>
                <a:cxn ang="T6">
                  <a:pos x="T0" y="T1"/>
                </a:cxn>
                <a:cxn ang="T7">
                  <a:pos x="T2" y="T3"/>
                </a:cxn>
                <a:cxn ang="T8">
                  <a:pos x="T4" y="T5"/>
                </a:cxn>
              </a:cxnLst>
              <a:rect l="T9" t="T10" r="T11" b="T12"/>
              <a:pathLst>
                <a:path w="87" h="48">
                  <a:moveTo>
                    <a:pt x="0" y="0"/>
                  </a:moveTo>
                  <a:cubicBezTo>
                    <a:pt x="21" y="6"/>
                    <a:pt x="43" y="12"/>
                    <a:pt x="57" y="20"/>
                  </a:cubicBezTo>
                  <a:cubicBezTo>
                    <a:pt x="71" y="28"/>
                    <a:pt x="79" y="38"/>
                    <a:pt x="87" y="48"/>
                  </a:cubicBezTo>
                </a:path>
              </a:pathLst>
            </a:custGeom>
            <a:noFill/>
            <a:ln w="12700">
              <a:solidFill>
                <a:schemeClr val="tx1"/>
              </a:solidFill>
              <a:round/>
              <a:headEnd/>
              <a:tailEnd/>
            </a:ln>
          </p:spPr>
          <p:txBody>
            <a:bodyPr wrap="none" anchor="ctr"/>
            <a:lstStyle/>
            <a:p>
              <a:endParaRPr lang="en-GB"/>
            </a:p>
          </p:txBody>
        </p:sp>
      </p:grpSp>
      <p:sp>
        <p:nvSpPr>
          <p:cNvPr id="200709" name="Rectangle 11"/>
          <p:cNvSpPr>
            <a:spLocks noGrp="1" noChangeArrowheads="1"/>
          </p:cNvSpPr>
          <p:nvPr>
            <p:ph type="title"/>
          </p:nvPr>
        </p:nvSpPr>
        <p:spPr>
          <a:noFill/>
        </p:spPr>
        <p:txBody>
          <a:bodyPr lIns="90488" tIns="44450" rIns="90488" bIns="44450" anchor="b"/>
          <a:lstStyle/>
          <a:p>
            <a:r>
              <a:rPr lang="en-GB" dirty="0" smtClean="0"/>
              <a:t/>
            </a:r>
            <a:br>
              <a:rPr lang="en-GB" dirty="0" smtClean="0"/>
            </a:br>
            <a:r>
              <a:rPr lang="en-GB" dirty="0" smtClean="0"/>
              <a:t>Slice orientation</a:t>
            </a:r>
          </a:p>
        </p:txBody>
      </p:sp>
      <p:sp>
        <p:nvSpPr>
          <p:cNvPr id="2129932" name="Line 12"/>
          <p:cNvSpPr>
            <a:spLocks noChangeShapeType="1"/>
          </p:cNvSpPr>
          <p:nvPr/>
        </p:nvSpPr>
        <p:spPr bwMode="auto">
          <a:xfrm>
            <a:off x="4711700" y="2671763"/>
            <a:ext cx="1484313" cy="0"/>
          </a:xfrm>
          <a:prstGeom prst="line">
            <a:avLst/>
          </a:prstGeom>
          <a:noFill/>
          <a:ln w="19050">
            <a:solidFill>
              <a:srgbClr val="FFFF00"/>
            </a:solidFill>
            <a:prstDash val="sysDot"/>
            <a:round/>
            <a:headEnd/>
            <a:tailEnd type="stealth" w="med" len="med"/>
          </a:ln>
        </p:spPr>
        <p:txBody>
          <a:bodyPr wrap="none" anchor="ctr"/>
          <a:lstStyle/>
          <a:p>
            <a:endParaRPr lang="en-GB"/>
          </a:p>
        </p:txBody>
      </p:sp>
      <p:sp>
        <p:nvSpPr>
          <p:cNvPr id="2129933" name="Line 13"/>
          <p:cNvSpPr>
            <a:spLocks noChangeShapeType="1"/>
          </p:cNvSpPr>
          <p:nvPr/>
        </p:nvSpPr>
        <p:spPr bwMode="auto">
          <a:xfrm>
            <a:off x="6181725" y="2681288"/>
            <a:ext cx="0" cy="1054100"/>
          </a:xfrm>
          <a:prstGeom prst="line">
            <a:avLst/>
          </a:prstGeom>
          <a:noFill/>
          <a:ln w="19050">
            <a:solidFill>
              <a:srgbClr val="FAFD00"/>
            </a:solidFill>
            <a:prstDash val="sysDot"/>
            <a:round/>
            <a:headEnd/>
            <a:tailEnd type="stealth" w="med" len="med"/>
          </a:ln>
        </p:spPr>
        <p:txBody>
          <a:bodyPr wrap="none" anchor="ctr"/>
          <a:lstStyle/>
          <a:p>
            <a:endParaRPr lang="en-GB"/>
          </a:p>
        </p:txBody>
      </p:sp>
      <p:sp>
        <p:nvSpPr>
          <p:cNvPr id="200712" name="Freeform 14"/>
          <p:cNvSpPr>
            <a:spLocks noChangeArrowheads="1"/>
          </p:cNvSpPr>
          <p:nvPr/>
        </p:nvSpPr>
        <p:spPr bwMode="auto">
          <a:xfrm>
            <a:off x="4883150" y="2001838"/>
            <a:ext cx="2908300" cy="1425575"/>
          </a:xfrm>
          <a:custGeom>
            <a:avLst/>
            <a:gdLst>
              <a:gd name="T0" fmla="*/ 0 w 1408"/>
              <a:gd name="T1" fmla="*/ 0 h 690"/>
              <a:gd name="T2" fmla="*/ 2908300 w 1408"/>
              <a:gd name="T3" fmla="*/ 1425575 h 690"/>
              <a:gd name="T4" fmla="*/ 0 60000 65536"/>
              <a:gd name="T5" fmla="*/ 0 60000 65536"/>
              <a:gd name="T6" fmla="*/ 0 w 1408"/>
              <a:gd name="T7" fmla="*/ 0 h 690"/>
              <a:gd name="T8" fmla="*/ 1408 w 1408"/>
              <a:gd name="T9" fmla="*/ 690 h 690"/>
            </a:gdLst>
            <a:ahLst/>
            <a:cxnLst>
              <a:cxn ang="T4">
                <a:pos x="T0" y="T1"/>
              </a:cxn>
              <a:cxn ang="T5">
                <a:pos x="T2" y="T3"/>
              </a:cxn>
            </a:cxnLst>
            <a:rect l="T6" t="T7" r="T8" b="T9"/>
            <a:pathLst>
              <a:path w="1408" h="690">
                <a:moveTo>
                  <a:pt x="0" y="0"/>
                </a:moveTo>
                <a:lnTo>
                  <a:pt x="1408" y="690"/>
                </a:lnTo>
              </a:path>
            </a:pathLst>
          </a:custGeom>
          <a:noFill/>
          <a:ln w="25400">
            <a:solidFill>
              <a:srgbClr val="00FF00"/>
            </a:solidFill>
            <a:round/>
            <a:headEnd/>
            <a:tailEnd/>
          </a:ln>
        </p:spPr>
        <p:txBody>
          <a:bodyPr wrap="none" anchor="ctr"/>
          <a:lstStyle/>
          <a:p>
            <a:endParaRPr lang="en-GB"/>
          </a:p>
        </p:txBody>
      </p:sp>
      <p:pic>
        <p:nvPicPr>
          <p:cNvPr id="2129935" name="Picture 15" descr="C:\DATA\powerpoint\jpeg\head_neck\brain\t1\se_t1_s_survey.jpg"/>
          <p:cNvPicPr>
            <a:picLocks noChangeAspect="1" noChangeArrowheads="1"/>
          </p:cNvPicPr>
          <p:nvPr/>
        </p:nvPicPr>
        <p:blipFill>
          <a:blip r:embed="rId3" cstate="print"/>
          <a:srcRect/>
          <a:stretch>
            <a:fillRect/>
          </a:stretch>
        </p:blipFill>
        <p:spPr bwMode="auto">
          <a:xfrm>
            <a:off x="1822450" y="4191000"/>
            <a:ext cx="1854200" cy="1854200"/>
          </a:xfrm>
          <a:prstGeom prst="rect">
            <a:avLst/>
          </a:prstGeom>
          <a:noFill/>
          <a:ln w="9525">
            <a:noFill/>
            <a:miter lim="800000"/>
            <a:headEnd/>
            <a:tailEnd/>
          </a:ln>
        </p:spPr>
      </p:pic>
      <p:sp>
        <p:nvSpPr>
          <p:cNvPr id="200714" name="AutoShape 16"/>
          <p:cNvSpPr>
            <a:spLocks noChangeArrowheads="1"/>
          </p:cNvSpPr>
          <p:nvPr/>
        </p:nvSpPr>
        <p:spPr bwMode="auto">
          <a:xfrm rot="-676740">
            <a:off x="6029325" y="5094288"/>
            <a:ext cx="603250" cy="258762"/>
          </a:xfrm>
          <a:prstGeom prst="leftArrow">
            <a:avLst>
              <a:gd name="adj1" fmla="val 49694"/>
              <a:gd name="adj2" fmla="val 58325"/>
            </a:avLst>
          </a:prstGeom>
          <a:solidFill>
            <a:srgbClr val="00FF00"/>
          </a:solidFill>
          <a:ln w="12700">
            <a:noFill/>
            <a:miter lim="800000"/>
            <a:headEnd/>
            <a:tailEnd/>
          </a:ln>
        </p:spPr>
        <p:txBody>
          <a:bodyPr wrap="none" anchor="ctr"/>
          <a:lstStyle/>
          <a:p>
            <a:endParaRPr lang="it-IT"/>
          </a:p>
        </p:txBody>
      </p:sp>
      <p:grpSp>
        <p:nvGrpSpPr>
          <p:cNvPr id="3" name="Group 17"/>
          <p:cNvGrpSpPr>
            <a:grpSpLocks/>
          </p:cNvGrpSpPr>
          <p:nvPr/>
        </p:nvGrpSpPr>
        <p:grpSpPr bwMode="auto">
          <a:xfrm>
            <a:off x="4953000" y="3984625"/>
            <a:ext cx="2259013" cy="1927225"/>
            <a:chOff x="3612" y="2403"/>
            <a:chExt cx="971" cy="903"/>
          </a:xfrm>
        </p:grpSpPr>
        <p:sp>
          <p:nvSpPr>
            <p:cNvPr id="200734" name="Freeform 18"/>
            <p:cNvSpPr>
              <a:spLocks/>
            </p:cNvSpPr>
            <p:nvPr/>
          </p:nvSpPr>
          <p:spPr bwMode="auto">
            <a:xfrm>
              <a:off x="3612" y="2403"/>
              <a:ext cx="971" cy="903"/>
            </a:xfrm>
            <a:custGeom>
              <a:avLst/>
              <a:gdLst>
                <a:gd name="T0" fmla="*/ 111 w 971"/>
                <a:gd name="T1" fmla="*/ 903 h 903"/>
                <a:gd name="T2" fmla="*/ 225 w 971"/>
                <a:gd name="T3" fmla="*/ 813 h 903"/>
                <a:gd name="T4" fmla="*/ 438 w 971"/>
                <a:gd name="T5" fmla="*/ 864 h 903"/>
                <a:gd name="T6" fmla="*/ 663 w 971"/>
                <a:gd name="T7" fmla="*/ 885 h 903"/>
                <a:gd name="T8" fmla="*/ 777 w 971"/>
                <a:gd name="T9" fmla="*/ 855 h 903"/>
                <a:gd name="T10" fmla="*/ 903 w 971"/>
                <a:gd name="T11" fmla="*/ 702 h 903"/>
                <a:gd name="T12" fmla="*/ 963 w 971"/>
                <a:gd name="T13" fmla="*/ 549 h 903"/>
                <a:gd name="T14" fmla="*/ 951 w 971"/>
                <a:gd name="T15" fmla="*/ 390 h 903"/>
                <a:gd name="T16" fmla="*/ 900 w 971"/>
                <a:gd name="T17" fmla="*/ 267 h 903"/>
                <a:gd name="T18" fmla="*/ 849 w 971"/>
                <a:gd name="T19" fmla="*/ 186 h 903"/>
                <a:gd name="T20" fmla="*/ 747 w 971"/>
                <a:gd name="T21" fmla="*/ 87 h 903"/>
                <a:gd name="T22" fmla="*/ 663 w 971"/>
                <a:gd name="T23" fmla="*/ 54 h 903"/>
                <a:gd name="T24" fmla="*/ 624 w 971"/>
                <a:gd name="T25" fmla="*/ 54 h 903"/>
                <a:gd name="T26" fmla="*/ 561 w 971"/>
                <a:gd name="T27" fmla="*/ 72 h 903"/>
                <a:gd name="T28" fmla="*/ 516 w 971"/>
                <a:gd name="T29" fmla="*/ 78 h 903"/>
                <a:gd name="T30" fmla="*/ 462 w 971"/>
                <a:gd name="T31" fmla="*/ 57 h 903"/>
                <a:gd name="T32" fmla="*/ 423 w 971"/>
                <a:gd name="T33" fmla="*/ 18 h 903"/>
                <a:gd name="T34" fmla="*/ 399 w 971"/>
                <a:gd name="T35" fmla="*/ 9 h 903"/>
                <a:gd name="T36" fmla="*/ 351 w 971"/>
                <a:gd name="T37" fmla="*/ 75 h 903"/>
                <a:gd name="T38" fmla="*/ 327 w 971"/>
                <a:gd name="T39" fmla="*/ 96 h 903"/>
                <a:gd name="T40" fmla="*/ 282 w 971"/>
                <a:gd name="T41" fmla="*/ 102 h 903"/>
                <a:gd name="T42" fmla="*/ 198 w 971"/>
                <a:gd name="T43" fmla="*/ 117 h 903"/>
                <a:gd name="T44" fmla="*/ 162 w 971"/>
                <a:gd name="T45" fmla="*/ 138 h 903"/>
                <a:gd name="T46" fmla="*/ 120 w 971"/>
                <a:gd name="T47" fmla="*/ 141 h 903"/>
                <a:gd name="T48" fmla="*/ 78 w 971"/>
                <a:gd name="T49" fmla="*/ 177 h 903"/>
                <a:gd name="T50" fmla="*/ 30 w 971"/>
                <a:gd name="T51" fmla="*/ 252 h 903"/>
                <a:gd name="T52" fmla="*/ 0 w 971"/>
                <a:gd name="T53" fmla="*/ 285 h 90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971"/>
                <a:gd name="T82" fmla="*/ 0 h 903"/>
                <a:gd name="T83" fmla="*/ 971 w 971"/>
                <a:gd name="T84" fmla="*/ 903 h 90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971" h="903">
                  <a:moveTo>
                    <a:pt x="111" y="903"/>
                  </a:moveTo>
                  <a:cubicBezTo>
                    <a:pt x="141" y="861"/>
                    <a:pt x="171" y="819"/>
                    <a:pt x="225" y="813"/>
                  </a:cubicBezTo>
                  <a:cubicBezTo>
                    <a:pt x="279" y="807"/>
                    <a:pt x="365" y="852"/>
                    <a:pt x="438" y="864"/>
                  </a:cubicBezTo>
                  <a:cubicBezTo>
                    <a:pt x="511" y="876"/>
                    <a:pt x="607" y="886"/>
                    <a:pt x="663" y="885"/>
                  </a:cubicBezTo>
                  <a:cubicBezTo>
                    <a:pt x="719" y="884"/>
                    <a:pt x="737" y="886"/>
                    <a:pt x="777" y="855"/>
                  </a:cubicBezTo>
                  <a:cubicBezTo>
                    <a:pt x="817" y="824"/>
                    <a:pt x="872" y="753"/>
                    <a:pt x="903" y="702"/>
                  </a:cubicBezTo>
                  <a:cubicBezTo>
                    <a:pt x="934" y="651"/>
                    <a:pt x="955" y="601"/>
                    <a:pt x="963" y="549"/>
                  </a:cubicBezTo>
                  <a:cubicBezTo>
                    <a:pt x="971" y="497"/>
                    <a:pt x="961" y="437"/>
                    <a:pt x="951" y="390"/>
                  </a:cubicBezTo>
                  <a:cubicBezTo>
                    <a:pt x="941" y="343"/>
                    <a:pt x="917" y="301"/>
                    <a:pt x="900" y="267"/>
                  </a:cubicBezTo>
                  <a:cubicBezTo>
                    <a:pt x="883" y="233"/>
                    <a:pt x="874" y="216"/>
                    <a:pt x="849" y="186"/>
                  </a:cubicBezTo>
                  <a:cubicBezTo>
                    <a:pt x="824" y="156"/>
                    <a:pt x="778" y="109"/>
                    <a:pt x="747" y="87"/>
                  </a:cubicBezTo>
                  <a:cubicBezTo>
                    <a:pt x="716" y="65"/>
                    <a:pt x="683" y="59"/>
                    <a:pt x="663" y="54"/>
                  </a:cubicBezTo>
                  <a:cubicBezTo>
                    <a:pt x="643" y="49"/>
                    <a:pt x="641" y="51"/>
                    <a:pt x="624" y="54"/>
                  </a:cubicBezTo>
                  <a:cubicBezTo>
                    <a:pt x="607" y="57"/>
                    <a:pt x="579" y="68"/>
                    <a:pt x="561" y="72"/>
                  </a:cubicBezTo>
                  <a:cubicBezTo>
                    <a:pt x="543" y="76"/>
                    <a:pt x="532" y="80"/>
                    <a:pt x="516" y="78"/>
                  </a:cubicBezTo>
                  <a:cubicBezTo>
                    <a:pt x="500" y="76"/>
                    <a:pt x="477" y="67"/>
                    <a:pt x="462" y="57"/>
                  </a:cubicBezTo>
                  <a:cubicBezTo>
                    <a:pt x="447" y="47"/>
                    <a:pt x="434" y="26"/>
                    <a:pt x="423" y="18"/>
                  </a:cubicBezTo>
                  <a:cubicBezTo>
                    <a:pt x="412" y="10"/>
                    <a:pt x="411" y="0"/>
                    <a:pt x="399" y="9"/>
                  </a:cubicBezTo>
                  <a:cubicBezTo>
                    <a:pt x="387" y="18"/>
                    <a:pt x="363" y="61"/>
                    <a:pt x="351" y="75"/>
                  </a:cubicBezTo>
                  <a:cubicBezTo>
                    <a:pt x="339" y="89"/>
                    <a:pt x="338" y="92"/>
                    <a:pt x="327" y="96"/>
                  </a:cubicBezTo>
                  <a:cubicBezTo>
                    <a:pt x="316" y="100"/>
                    <a:pt x="303" y="99"/>
                    <a:pt x="282" y="102"/>
                  </a:cubicBezTo>
                  <a:cubicBezTo>
                    <a:pt x="261" y="105"/>
                    <a:pt x="218" y="111"/>
                    <a:pt x="198" y="117"/>
                  </a:cubicBezTo>
                  <a:cubicBezTo>
                    <a:pt x="178" y="123"/>
                    <a:pt x="175" y="134"/>
                    <a:pt x="162" y="138"/>
                  </a:cubicBezTo>
                  <a:cubicBezTo>
                    <a:pt x="149" y="142"/>
                    <a:pt x="134" y="135"/>
                    <a:pt x="120" y="141"/>
                  </a:cubicBezTo>
                  <a:cubicBezTo>
                    <a:pt x="106" y="147"/>
                    <a:pt x="93" y="159"/>
                    <a:pt x="78" y="177"/>
                  </a:cubicBezTo>
                  <a:cubicBezTo>
                    <a:pt x="63" y="195"/>
                    <a:pt x="43" y="234"/>
                    <a:pt x="30" y="252"/>
                  </a:cubicBezTo>
                  <a:cubicBezTo>
                    <a:pt x="17" y="270"/>
                    <a:pt x="6" y="278"/>
                    <a:pt x="0" y="285"/>
                  </a:cubicBezTo>
                </a:path>
              </a:pathLst>
            </a:custGeom>
            <a:solidFill>
              <a:srgbClr val="FAFD00">
                <a:alpha val="50195"/>
              </a:srgbClr>
            </a:solidFill>
            <a:ln w="12700">
              <a:noFill/>
              <a:round/>
              <a:headEnd/>
              <a:tailEnd/>
            </a:ln>
          </p:spPr>
          <p:txBody>
            <a:bodyPr wrap="none" anchor="ctr"/>
            <a:lstStyle/>
            <a:p>
              <a:endParaRPr lang="en-GB"/>
            </a:p>
          </p:txBody>
        </p:sp>
        <p:sp>
          <p:nvSpPr>
            <p:cNvPr id="200735" name="Freeform 19"/>
            <p:cNvSpPr>
              <a:spLocks/>
            </p:cNvSpPr>
            <p:nvPr/>
          </p:nvSpPr>
          <p:spPr bwMode="auto">
            <a:xfrm>
              <a:off x="3999" y="2525"/>
              <a:ext cx="39" cy="29"/>
            </a:xfrm>
            <a:custGeom>
              <a:avLst/>
              <a:gdLst>
                <a:gd name="T0" fmla="*/ 0 w 39"/>
                <a:gd name="T1" fmla="*/ 12 h 29"/>
                <a:gd name="T2" fmla="*/ 27 w 39"/>
                <a:gd name="T3" fmla="*/ 27 h 29"/>
                <a:gd name="T4" fmla="*/ 39 w 39"/>
                <a:gd name="T5" fmla="*/ 0 h 29"/>
                <a:gd name="T6" fmla="*/ 0 60000 65536"/>
                <a:gd name="T7" fmla="*/ 0 60000 65536"/>
                <a:gd name="T8" fmla="*/ 0 60000 65536"/>
                <a:gd name="T9" fmla="*/ 0 w 39"/>
                <a:gd name="T10" fmla="*/ 0 h 29"/>
                <a:gd name="T11" fmla="*/ 39 w 39"/>
                <a:gd name="T12" fmla="*/ 29 h 29"/>
              </a:gdLst>
              <a:ahLst/>
              <a:cxnLst>
                <a:cxn ang="T6">
                  <a:pos x="T0" y="T1"/>
                </a:cxn>
                <a:cxn ang="T7">
                  <a:pos x="T2" y="T3"/>
                </a:cxn>
                <a:cxn ang="T8">
                  <a:pos x="T4" y="T5"/>
                </a:cxn>
              </a:cxnLst>
              <a:rect l="T9" t="T10" r="T11" b="T12"/>
              <a:pathLst>
                <a:path w="39" h="29">
                  <a:moveTo>
                    <a:pt x="0" y="12"/>
                  </a:moveTo>
                  <a:cubicBezTo>
                    <a:pt x="10" y="20"/>
                    <a:pt x="21" y="29"/>
                    <a:pt x="27" y="27"/>
                  </a:cubicBezTo>
                  <a:cubicBezTo>
                    <a:pt x="33" y="25"/>
                    <a:pt x="36" y="12"/>
                    <a:pt x="39" y="0"/>
                  </a:cubicBezTo>
                </a:path>
              </a:pathLst>
            </a:custGeom>
            <a:solidFill>
              <a:srgbClr val="FAFD00">
                <a:alpha val="50195"/>
              </a:srgbClr>
            </a:solidFill>
            <a:ln w="12700">
              <a:noFill/>
              <a:round/>
              <a:headEnd/>
              <a:tailEnd/>
            </a:ln>
          </p:spPr>
          <p:txBody>
            <a:bodyPr wrap="none" anchor="ctr"/>
            <a:lstStyle/>
            <a:p>
              <a:endParaRPr lang="en-GB"/>
            </a:p>
          </p:txBody>
        </p:sp>
        <p:sp>
          <p:nvSpPr>
            <p:cNvPr id="200736" name="Freeform 20"/>
            <p:cNvSpPr>
              <a:spLocks/>
            </p:cNvSpPr>
            <p:nvPr/>
          </p:nvSpPr>
          <p:spPr bwMode="auto">
            <a:xfrm>
              <a:off x="3994" y="2471"/>
              <a:ext cx="26" cy="45"/>
            </a:xfrm>
            <a:custGeom>
              <a:avLst/>
              <a:gdLst>
                <a:gd name="T0" fmla="*/ 16 w 26"/>
                <a:gd name="T1" fmla="*/ 0 h 45"/>
                <a:gd name="T2" fmla="*/ 1 w 26"/>
                <a:gd name="T3" fmla="*/ 24 h 45"/>
                <a:gd name="T4" fmla="*/ 7 w 26"/>
                <a:gd name="T5" fmla="*/ 45 h 45"/>
                <a:gd name="T6" fmla="*/ 23 w 26"/>
                <a:gd name="T7" fmla="*/ 25 h 45"/>
                <a:gd name="T8" fmla="*/ 16 w 26"/>
                <a:gd name="T9" fmla="*/ 0 h 45"/>
                <a:gd name="T10" fmla="*/ 0 60000 65536"/>
                <a:gd name="T11" fmla="*/ 0 60000 65536"/>
                <a:gd name="T12" fmla="*/ 0 60000 65536"/>
                <a:gd name="T13" fmla="*/ 0 60000 65536"/>
                <a:gd name="T14" fmla="*/ 0 60000 65536"/>
                <a:gd name="T15" fmla="*/ 0 w 26"/>
                <a:gd name="T16" fmla="*/ 0 h 45"/>
                <a:gd name="T17" fmla="*/ 26 w 26"/>
                <a:gd name="T18" fmla="*/ 45 h 45"/>
              </a:gdLst>
              <a:ahLst/>
              <a:cxnLst>
                <a:cxn ang="T10">
                  <a:pos x="T0" y="T1"/>
                </a:cxn>
                <a:cxn ang="T11">
                  <a:pos x="T2" y="T3"/>
                </a:cxn>
                <a:cxn ang="T12">
                  <a:pos x="T4" y="T5"/>
                </a:cxn>
                <a:cxn ang="T13">
                  <a:pos x="T6" y="T7"/>
                </a:cxn>
                <a:cxn ang="T14">
                  <a:pos x="T8" y="T9"/>
                </a:cxn>
              </a:cxnLst>
              <a:rect l="T15" t="T16" r="T17" b="T18"/>
              <a:pathLst>
                <a:path w="26" h="45">
                  <a:moveTo>
                    <a:pt x="16" y="0"/>
                  </a:moveTo>
                  <a:cubicBezTo>
                    <a:pt x="12" y="0"/>
                    <a:pt x="2" y="17"/>
                    <a:pt x="1" y="24"/>
                  </a:cubicBezTo>
                  <a:cubicBezTo>
                    <a:pt x="0" y="31"/>
                    <a:pt x="3" y="45"/>
                    <a:pt x="7" y="45"/>
                  </a:cubicBezTo>
                  <a:cubicBezTo>
                    <a:pt x="11" y="45"/>
                    <a:pt x="20" y="32"/>
                    <a:pt x="23" y="25"/>
                  </a:cubicBezTo>
                  <a:cubicBezTo>
                    <a:pt x="26" y="18"/>
                    <a:pt x="20" y="0"/>
                    <a:pt x="16" y="0"/>
                  </a:cubicBezTo>
                  <a:close/>
                </a:path>
              </a:pathLst>
            </a:custGeom>
            <a:solidFill>
              <a:srgbClr val="FAFD00">
                <a:alpha val="50195"/>
              </a:srgbClr>
            </a:solidFill>
            <a:ln w="12700">
              <a:noFill/>
              <a:round/>
              <a:headEnd/>
              <a:tailEnd/>
            </a:ln>
          </p:spPr>
          <p:txBody>
            <a:bodyPr wrap="none" anchor="ctr"/>
            <a:lstStyle/>
            <a:p>
              <a:endParaRPr lang="en-GB"/>
            </a:p>
          </p:txBody>
        </p:sp>
        <p:sp>
          <p:nvSpPr>
            <p:cNvPr id="200737" name="Freeform 21"/>
            <p:cNvSpPr>
              <a:spLocks/>
            </p:cNvSpPr>
            <p:nvPr/>
          </p:nvSpPr>
          <p:spPr bwMode="auto">
            <a:xfrm>
              <a:off x="3887" y="2504"/>
              <a:ext cx="49" cy="48"/>
            </a:xfrm>
            <a:custGeom>
              <a:avLst/>
              <a:gdLst>
                <a:gd name="T0" fmla="*/ 0 w 49"/>
                <a:gd name="T1" fmla="*/ 0 h 48"/>
                <a:gd name="T2" fmla="*/ 37 w 49"/>
                <a:gd name="T3" fmla="*/ 16 h 48"/>
                <a:gd name="T4" fmla="*/ 49 w 49"/>
                <a:gd name="T5" fmla="*/ 48 h 48"/>
                <a:gd name="T6" fmla="*/ 0 60000 65536"/>
                <a:gd name="T7" fmla="*/ 0 60000 65536"/>
                <a:gd name="T8" fmla="*/ 0 60000 65536"/>
                <a:gd name="T9" fmla="*/ 0 w 49"/>
                <a:gd name="T10" fmla="*/ 0 h 48"/>
                <a:gd name="T11" fmla="*/ 49 w 49"/>
                <a:gd name="T12" fmla="*/ 48 h 48"/>
              </a:gdLst>
              <a:ahLst/>
              <a:cxnLst>
                <a:cxn ang="T6">
                  <a:pos x="T0" y="T1"/>
                </a:cxn>
                <a:cxn ang="T7">
                  <a:pos x="T2" y="T3"/>
                </a:cxn>
                <a:cxn ang="T8">
                  <a:pos x="T4" y="T5"/>
                </a:cxn>
              </a:cxnLst>
              <a:rect l="T9" t="T10" r="T11" b="T12"/>
              <a:pathLst>
                <a:path w="49" h="48">
                  <a:moveTo>
                    <a:pt x="0" y="0"/>
                  </a:moveTo>
                  <a:cubicBezTo>
                    <a:pt x="14" y="4"/>
                    <a:pt x="29" y="8"/>
                    <a:pt x="37" y="16"/>
                  </a:cubicBezTo>
                  <a:cubicBezTo>
                    <a:pt x="45" y="24"/>
                    <a:pt x="47" y="36"/>
                    <a:pt x="49" y="48"/>
                  </a:cubicBezTo>
                </a:path>
              </a:pathLst>
            </a:custGeom>
            <a:solidFill>
              <a:srgbClr val="FAFD00">
                <a:alpha val="50195"/>
              </a:srgbClr>
            </a:solidFill>
            <a:ln w="12700">
              <a:noFill/>
              <a:round/>
              <a:headEnd/>
              <a:tailEnd/>
            </a:ln>
          </p:spPr>
          <p:txBody>
            <a:bodyPr wrap="none" anchor="ctr"/>
            <a:lstStyle/>
            <a:p>
              <a:endParaRPr lang="en-GB"/>
            </a:p>
          </p:txBody>
        </p:sp>
        <p:sp>
          <p:nvSpPr>
            <p:cNvPr id="200738" name="Freeform 22"/>
            <p:cNvSpPr>
              <a:spLocks/>
            </p:cNvSpPr>
            <p:nvPr/>
          </p:nvSpPr>
          <p:spPr bwMode="auto">
            <a:xfrm>
              <a:off x="3803" y="2520"/>
              <a:ext cx="103" cy="39"/>
            </a:xfrm>
            <a:custGeom>
              <a:avLst/>
              <a:gdLst>
                <a:gd name="T0" fmla="*/ 0 w 103"/>
                <a:gd name="T1" fmla="*/ 0 h 39"/>
                <a:gd name="T2" fmla="*/ 67 w 103"/>
                <a:gd name="T3" fmla="*/ 12 h 39"/>
                <a:gd name="T4" fmla="*/ 103 w 103"/>
                <a:gd name="T5" fmla="*/ 39 h 39"/>
                <a:gd name="T6" fmla="*/ 0 60000 65536"/>
                <a:gd name="T7" fmla="*/ 0 60000 65536"/>
                <a:gd name="T8" fmla="*/ 0 60000 65536"/>
                <a:gd name="T9" fmla="*/ 0 w 103"/>
                <a:gd name="T10" fmla="*/ 0 h 39"/>
                <a:gd name="T11" fmla="*/ 103 w 103"/>
                <a:gd name="T12" fmla="*/ 39 h 39"/>
              </a:gdLst>
              <a:ahLst/>
              <a:cxnLst>
                <a:cxn ang="T6">
                  <a:pos x="T0" y="T1"/>
                </a:cxn>
                <a:cxn ang="T7">
                  <a:pos x="T2" y="T3"/>
                </a:cxn>
                <a:cxn ang="T8">
                  <a:pos x="T4" y="T5"/>
                </a:cxn>
              </a:cxnLst>
              <a:rect l="T9" t="T10" r="T11" b="T12"/>
              <a:pathLst>
                <a:path w="103" h="39">
                  <a:moveTo>
                    <a:pt x="0" y="0"/>
                  </a:moveTo>
                  <a:cubicBezTo>
                    <a:pt x="25" y="3"/>
                    <a:pt x="50" y="6"/>
                    <a:pt x="67" y="12"/>
                  </a:cubicBezTo>
                  <a:cubicBezTo>
                    <a:pt x="84" y="18"/>
                    <a:pt x="93" y="28"/>
                    <a:pt x="103" y="39"/>
                  </a:cubicBezTo>
                </a:path>
              </a:pathLst>
            </a:custGeom>
            <a:solidFill>
              <a:srgbClr val="FAFD00">
                <a:alpha val="50195"/>
              </a:srgbClr>
            </a:solidFill>
            <a:ln w="12700">
              <a:noFill/>
              <a:round/>
              <a:headEnd/>
              <a:tailEnd/>
            </a:ln>
          </p:spPr>
          <p:txBody>
            <a:bodyPr wrap="none" anchor="ctr"/>
            <a:lstStyle/>
            <a:p>
              <a:endParaRPr lang="en-GB"/>
            </a:p>
          </p:txBody>
        </p:sp>
        <p:sp>
          <p:nvSpPr>
            <p:cNvPr id="200739" name="Freeform 23"/>
            <p:cNvSpPr>
              <a:spLocks/>
            </p:cNvSpPr>
            <p:nvPr/>
          </p:nvSpPr>
          <p:spPr bwMode="auto">
            <a:xfrm>
              <a:off x="3753" y="2541"/>
              <a:ext cx="87" cy="48"/>
            </a:xfrm>
            <a:custGeom>
              <a:avLst/>
              <a:gdLst>
                <a:gd name="T0" fmla="*/ 0 w 87"/>
                <a:gd name="T1" fmla="*/ 0 h 48"/>
                <a:gd name="T2" fmla="*/ 57 w 87"/>
                <a:gd name="T3" fmla="*/ 20 h 48"/>
                <a:gd name="T4" fmla="*/ 87 w 87"/>
                <a:gd name="T5" fmla="*/ 48 h 48"/>
                <a:gd name="T6" fmla="*/ 0 60000 65536"/>
                <a:gd name="T7" fmla="*/ 0 60000 65536"/>
                <a:gd name="T8" fmla="*/ 0 60000 65536"/>
                <a:gd name="T9" fmla="*/ 0 w 87"/>
                <a:gd name="T10" fmla="*/ 0 h 48"/>
                <a:gd name="T11" fmla="*/ 87 w 87"/>
                <a:gd name="T12" fmla="*/ 48 h 48"/>
              </a:gdLst>
              <a:ahLst/>
              <a:cxnLst>
                <a:cxn ang="T6">
                  <a:pos x="T0" y="T1"/>
                </a:cxn>
                <a:cxn ang="T7">
                  <a:pos x="T2" y="T3"/>
                </a:cxn>
                <a:cxn ang="T8">
                  <a:pos x="T4" y="T5"/>
                </a:cxn>
              </a:cxnLst>
              <a:rect l="T9" t="T10" r="T11" b="T12"/>
              <a:pathLst>
                <a:path w="87" h="48">
                  <a:moveTo>
                    <a:pt x="0" y="0"/>
                  </a:moveTo>
                  <a:cubicBezTo>
                    <a:pt x="21" y="6"/>
                    <a:pt x="43" y="12"/>
                    <a:pt x="57" y="20"/>
                  </a:cubicBezTo>
                  <a:cubicBezTo>
                    <a:pt x="71" y="28"/>
                    <a:pt x="79" y="38"/>
                    <a:pt x="87" y="48"/>
                  </a:cubicBezTo>
                </a:path>
              </a:pathLst>
            </a:custGeom>
            <a:solidFill>
              <a:srgbClr val="FAFD00">
                <a:alpha val="50195"/>
              </a:srgbClr>
            </a:solidFill>
            <a:ln w="12700">
              <a:noFill/>
              <a:round/>
              <a:headEnd/>
              <a:tailEnd/>
            </a:ln>
          </p:spPr>
          <p:txBody>
            <a:bodyPr wrap="none" anchor="ctr"/>
            <a:lstStyle/>
            <a:p>
              <a:endParaRPr lang="en-GB"/>
            </a:p>
          </p:txBody>
        </p:sp>
      </p:grpSp>
      <p:sp>
        <p:nvSpPr>
          <p:cNvPr id="200716" name="Line 24"/>
          <p:cNvSpPr>
            <a:spLocks noChangeShapeType="1"/>
          </p:cNvSpPr>
          <p:nvPr/>
        </p:nvSpPr>
        <p:spPr bwMode="auto">
          <a:xfrm>
            <a:off x="4724400" y="3733800"/>
            <a:ext cx="3429000" cy="0"/>
          </a:xfrm>
          <a:prstGeom prst="line">
            <a:avLst/>
          </a:prstGeom>
          <a:noFill/>
          <a:ln w="28575">
            <a:solidFill>
              <a:schemeClr val="tx1"/>
            </a:solidFill>
            <a:round/>
            <a:headEnd/>
            <a:tailEnd type="arrow" w="med" len="med"/>
          </a:ln>
        </p:spPr>
        <p:txBody>
          <a:bodyPr wrap="none" anchor="ctr"/>
          <a:lstStyle/>
          <a:p>
            <a:endParaRPr lang="en-GB"/>
          </a:p>
        </p:txBody>
      </p:sp>
      <p:sp>
        <p:nvSpPr>
          <p:cNvPr id="200717" name="Line 25"/>
          <p:cNvSpPr>
            <a:spLocks noChangeShapeType="1"/>
          </p:cNvSpPr>
          <p:nvPr/>
        </p:nvSpPr>
        <p:spPr bwMode="auto">
          <a:xfrm flipV="1">
            <a:off x="4724400" y="1828800"/>
            <a:ext cx="0" cy="1905000"/>
          </a:xfrm>
          <a:prstGeom prst="line">
            <a:avLst/>
          </a:prstGeom>
          <a:noFill/>
          <a:ln w="28575">
            <a:solidFill>
              <a:schemeClr val="tx1"/>
            </a:solidFill>
            <a:round/>
            <a:headEnd/>
            <a:tailEnd type="arrow" w="med" len="med"/>
          </a:ln>
        </p:spPr>
        <p:txBody>
          <a:bodyPr wrap="none" anchor="ctr"/>
          <a:lstStyle/>
          <a:p>
            <a:endParaRPr lang="en-GB"/>
          </a:p>
        </p:txBody>
      </p:sp>
      <p:sp>
        <p:nvSpPr>
          <p:cNvPr id="200718" name="Rectangle 26"/>
          <p:cNvSpPr>
            <a:spLocks noChangeArrowheads="1"/>
          </p:cNvSpPr>
          <p:nvPr/>
        </p:nvSpPr>
        <p:spPr bwMode="auto">
          <a:xfrm>
            <a:off x="7162800" y="3733800"/>
            <a:ext cx="792163" cy="344488"/>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tabLst>
                <a:tab pos="2381250" algn="l"/>
              </a:tabLst>
            </a:pPr>
            <a:r>
              <a:rPr lang="en-US" sz="1400" b="0"/>
              <a:t>position</a:t>
            </a:r>
          </a:p>
        </p:txBody>
      </p:sp>
      <p:sp>
        <p:nvSpPr>
          <p:cNvPr id="200719" name="Rectangle 27"/>
          <p:cNvSpPr>
            <a:spLocks noChangeArrowheads="1"/>
          </p:cNvSpPr>
          <p:nvPr/>
        </p:nvSpPr>
        <p:spPr bwMode="auto">
          <a:xfrm>
            <a:off x="4362450" y="1427163"/>
            <a:ext cx="657225" cy="419100"/>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800" b="0"/>
              <a:t>f ~ B</a:t>
            </a:r>
          </a:p>
        </p:txBody>
      </p:sp>
      <p:sp>
        <p:nvSpPr>
          <p:cNvPr id="200720" name="Rectangle 28"/>
          <p:cNvSpPr>
            <a:spLocks noChangeArrowheads="1"/>
          </p:cNvSpPr>
          <p:nvPr/>
        </p:nvSpPr>
        <p:spPr bwMode="auto">
          <a:xfrm>
            <a:off x="534988" y="2260600"/>
            <a:ext cx="1387475" cy="749300"/>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800" b="0"/>
              <a:t>Transmitted</a:t>
            </a:r>
          </a:p>
          <a:p>
            <a:pPr marL="279400" indent="-279400" defTabSz="766763">
              <a:lnSpc>
                <a:spcPct val="120000"/>
              </a:lnSpc>
              <a:buClr>
                <a:schemeClr val="accent1"/>
              </a:buClr>
              <a:tabLst>
                <a:tab pos="2381250" algn="l"/>
              </a:tabLst>
            </a:pPr>
            <a:r>
              <a:rPr lang="en-GB" sz="1800" b="0"/>
              <a:t>RF pulse</a:t>
            </a:r>
          </a:p>
        </p:txBody>
      </p:sp>
      <p:sp>
        <p:nvSpPr>
          <p:cNvPr id="200721" name="Line 29"/>
          <p:cNvSpPr>
            <a:spLocks noChangeShapeType="1"/>
          </p:cNvSpPr>
          <p:nvPr/>
        </p:nvSpPr>
        <p:spPr bwMode="auto">
          <a:xfrm flipH="1">
            <a:off x="1806575" y="2673350"/>
            <a:ext cx="511175" cy="0"/>
          </a:xfrm>
          <a:prstGeom prst="line">
            <a:avLst/>
          </a:prstGeom>
          <a:noFill/>
          <a:ln w="19050">
            <a:solidFill>
              <a:schemeClr val="tx1"/>
            </a:solidFill>
            <a:round/>
            <a:headEnd/>
            <a:tailEnd/>
          </a:ln>
        </p:spPr>
        <p:txBody>
          <a:bodyPr wrap="none" anchor="ctr"/>
          <a:lstStyle/>
          <a:p>
            <a:endParaRPr lang="en-GB"/>
          </a:p>
        </p:txBody>
      </p:sp>
      <p:sp>
        <p:nvSpPr>
          <p:cNvPr id="200722" name="Line 30"/>
          <p:cNvSpPr>
            <a:spLocks noChangeShapeType="1"/>
          </p:cNvSpPr>
          <p:nvPr/>
        </p:nvSpPr>
        <p:spPr bwMode="auto">
          <a:xfrm>
            <a:off x="3070225" y="2673350"/>
            <a:ext cx="695325" cy="0"/>
          </a:xfrm>
          <a:prstGeom prst="line">
            <a:avLst/>
          </a:prstGeom>
          <a:noFill/>
          <a:ln w="19050">
            <a:solidFill>
              <a:schemeClr val="tx1"/>
            </a:solidFill>
            <a:round/>
            <a:headEnd/>
            <a:tailEnd/>
          </a:ln>
        </p:spPr>
        <p:txBody>
          <a:bodyPr wrap="none" anchor="ctr"/>
          <a:lstStyle/>
          <a:p>
            <a:endParaRPr lang="en-GB"/>
          </a:p>
        </p:txBody>
      </p:sp>
      <p:sp>
        <p:nvSpPr>
          <p:cNvPr id="200723" name="Rectangle 31"/>
          <p:cNvSpPr>
            <a:spLocks noChangeArrowheads="1"/>
          </p:cNvSpPr>
          <p:nvPr/>
        </p:nvSpPr>
        <p:spPr bwMode="auto">
          <a:xfrm>
            <a:off x="3076575" y="2187575"/>
            <a:ext cx="365125" cy="490538"/>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2200" b="0">
                <a:solidFill>
                  <a:srgbClr val="FAFD00"/>
                </a:solidFill>
              </a:rPr>
              <a:t>f</a:t>
            </a:r>
            <a:r>
              <a:rPr lang="en-GB" sz="2200" b="0" baseline="-25000">
                <a:solidFill>
                  <a:srgbClr val="FAFD00"/>
                </a:solidFill>
              </a:rPr>
              <a:t>o</a:t>
            </a:r>
          </a:p>
        </p:txBody>
      </p:sp>
      <p:sp>
        <p:nvSpPr>
          <p:cNvPr id="200724" name="Rectangle 32"/>
          <p:cNvSpPr>
            <a:spLocks noChangeArrowheads="1"/>
          </p:cNvSpPr>
          <p:nvPr/>
        </p:nvSpPr>
        <p:spPr bwMode="auto">
          <a:xfrm>
            <a:off x="2303463" y="2433638"/>
            <a:ext cx="765175" cy="450850"/>
          </a:xfrm>
          <a:prstGeom prst="rect">
            <a:avLst/>
          </a:prstGeom>
          <a:noFill/>
          <a:ln w="15875">
            <a:solidFill>
              <a:schemeClr val="tx1"/>
            </a:solidFill>
            <a:miter lim="800000"/>
            <a:headEnd/>
            <a:tailEnd/>
          </a:ln>
        </p:spPr>
        <p:txBody>
          <a:bodyPr wrap="none" anchor="ctr"/>
          <a:lstStyle/>
          <a:p>
            <a:endParaRPr lang="it-IT"/>
          </a:p>
        </p:txBody>
      </p:sp>
      <p:grpSp>
        <p:nvGrpSpPr>
          <p:cNvPr id="200725" name="Group 33"/>
          <p:cNvGrpSpPr>
            <a:grpSpLocks/>
          </p:cNvGrpSpPr>
          <p:nvPr/>
        </p:nvGrpSpPr>
        <p:grpSpPr bwMode="auto">
          <a:xfrm>
            <a:off x="2303463" y="2417763"/>
            <a:ext cx="755650" cy="488950"/>
            <a:chOff x="4181" y="2858"/>
            <a:chExt cx="236" cy="188"/>
          </a:xfrm>
        </p:grpSpPr>
        <p:sp>
          <p:nvSpPr>
            <p:cNvPr id="200728" name="Freeform 34"/>
            <p:cNvSpPr>
              <a:spLocks/>
            </p:cNvSpPr>
            <p:nvPr/>
          </p:nvSpPr>
          <p:spPr bwMode="auto">
            <a:xfrm>
              <a:off x="4181" y="2858"/>
              <a:ext cx="40" cy="188"/>
            </a:xfrm>
            <a:custGeom>
              <a:avLst/>
              <a:gdLst>
                <a:gd name="T0" fmla="*/ 0 w 365"/>
                <a:gd name="T1" fmla="*/ 96 h 394"/>
                <a:gd name="T2" fmla="*/ 10 w 365"/>
                <a:gd name="T3" fmla="*/ 13 h 394"/>
                <a:gd name="T4" fmla="*/ 28 w 365"/>
                <a:gd name="T5" fmla="*/ 174 h 394"/>
                <a:gd name="T6" fmla="*/ 40 w 365"/>
                <a:gd name="T7" fmla="*/ 95 h 394"/>
                <a:gd name="T8" fmla="*/ 0 60000 65536"/>
                <a:gd name="T9" fmla="*/ 0 60000 65536"/>
                <a:gd name="T10" fmla="*/ 0 60000 65536"/>
                <a:gd name="T11" fmla="*/ 0 60000 65536"/>
                <a:gd name="T12" fmla="*/ 0 w 365"/>
                <a:gd name="T13" fmla="*/ 0 h 394"/>
                <a:gd name="T14" fmla="*/ 365 w 365"/>
                <a:gd name="T15" fmla="*/ 394 h 394"/>
              </a:gdLst>
              <a:ahLst/>
              <a:cxnLst>
                <a:cxn ang="T8">
                  <a:pos x="T0" y="T1"/>
                </a:cxn>
                <a:cxn ang="T9">
                  <a:pos x="T2" y="T3"/>
                </a:cxn>
                <a:cxn ang="T10">
                  <a:pos x="T4" y="T5"/>
                </a:cxn>
                <a:cxn ang="T11">
                  <a:pos x="T6" y="T7"/>
                </a:cxn>
              </a:cxnLst>
              <a:rect l="T12" t="T13" r="T14" b="T15"/>
              <a:pathLst>
                <a:path w="365" h="394">
                  <a:moveTo>
                    <a:pt x="0" y="201"/>
                  </a:moveTo>
                  <a:cubicBezTo>
                    <a:pt x="15" y="172"/>
                    <a:pt x="50" y="0"/>
                    <a:pt x="93" y="27"/>
                  </a:cubicBezTo>
                  <a:cubicBezTo>
                    <a:pt x="136" y="54"/>
                    <a:pt x="213" y="336"/>
                    <a:pt x="258" y="365"/>
                  </a:cubicBezTo>
                  <a:cubicBezTo>
                    <a:pt x="303" y="394"/>
                    <a:pt x="343" y="234"/>
                    <a:pt x="365" y="200"/>
                  </a:cubicBezTo>
                </a:path>
              </a:pathLst>
            </a:custGeom>
            <a:noFill/>
            <a:ln w="12700">
              <a:solidFill>
                <a:srgbClr val="FAFD00"/>
              </a:solidFill>
              <a:round/>
              <a:headEnd/>
              <a:tailEnd/>
            </a:ln>
          </p:spPr>
          <p:txBody>
            <a:bodyPr wrap="none" anchor="ctr"/>
            <a:lstStyle/>
            <a:p>
              <a:endParaRPr lang="en-GB"/>
            </a:p>
          </p:txBody>
        </p:sp>
        <p:sp>
          <p:nvSpPr>
            <p:cNvPr id="200729" name="Freeform 35"/>
            <p:cNvSpPr>
              <a:spLocks/>
            </p:cNvSpPr>
            <p:nvPr/>
          </p:nvSpPr>
          <p:spPr bwMode="auto">
            <a:xfrm>
              <a:off x="4221" y="2858"/>
              <a:ext cx="39" cy="188"/>
            </a:xfrm>
            <a:custGeom>
              <a:avLst/>
              <a:gdLst>
                <a:gd name="T0" fmla="*/ 0 w 365"/>
                <a:gd name="T1" fmla="*/ 96 h 394"/>
                <a:gd name="T2" fmla="*/ 10 w 365"/>
                <a:gd name="T3" fmla="*/ 13 h 394"/>
                <a:gd name="T4" fmla="*/ 28 w 365"/>
                <a:gd name="T5" fmla="*/ 174 h 394"/>
                <a:gd name="T6" fmla="*/ 39 w 365"/>
                <a:gd name="T7" fmla="*/ 95 h 394"/>
                <a:gd name="T8" fmla="*/ 0 60000 65536"/>
                <a:gd name="T9" fmla="*/ 0 60000 65536"/>
                <a:gd name="T10" fmla="*/ 0 60000 65536"/>
                <a:gd name="T11" fmla="*/ 0 60000 65536"/>
                <a:gd name="T12" fmla="*/ 0 w 365"/>
                <a:gd name="T13" fmla="*/ 0 h 394"/>
                <a:gd name="T14" fmla="*/ 365 w 365"/>
                <a:gd name="T15" fmla="*/ 394 h 394"/>
              </a:gdLst>
              <a:ahLst/>
              <a:cxnLst>
                <a:cxn ang="T8">
                  <a:pos x="T0" y="T1"/>
                </a:cxn>
                <a:cxn ang="T9">
                  <a:pos x="T2" y="T3"/>
                </a:cxn>
                <a:cxn ang="T10">
                  <a:pos x="T4" y="T5"/>
                </a:cxn>
                <a:cxn ang="T11">
                  <a:pos x="T6" y="T7"/>
                </a:cxn>
              </a:cxnLst>
              <a:rect l="T12" t="T13" r="T14" b="T15"/>
              <a:pathLst>
                <a:path w="365" h="394">
                  <a:moveTo>
                    <a:pt x="0" y="201"/>
                  </a:moveTo>
                  <a:cubicBezTo>
                    <a:pt x="15" y="172"/>
                    <a:pt x="50" y="0"/>
                    <a:pt x="93" y="27"/>
                  </a:cubicBezTo>
                  <a:cubicBezTo>
                    <a:pt x="136" y="54"/>
                    <a:pt x="213" y="336"/>
                    <a:pt x="258" y="365"/>
                  </a:cubicBezTo>
                  <a:cubicBezTo>
                    <a:pt x="303" y="394"/>
                    <a:pt x="343" y="234"/>
                    <a:pt x="365" y="200"/>
                  </a:cubicBezTo>
                </a:path>
              </a:pathLst>
            </a:custGeom>
            <a:noFill/>
            <a:ln w="12700">
              <a:solidFill>
                <a:srgbClr val="FAFD00"/>
              </a:solidFill>
              <a:round/>
              <a:headEnd/>
              <a:tailEnd/>
            </a:ln>
          </p:spPr>
          <p:txBody>
            <a:bodyPr wrap="none" anchor="ctr"/>
            <a:lstStyle/>
            <a:p>
              <a:endParaRPr lang="en-GB"/>
            </a:p>
          </p:txBody>
        </p:sp>
        <p:sp>
          <p:nvSpPr>
            <p:cNvPr id="200730" name="Freeform 36"/>
            <p:cNvSpPr>
              <a:spLocks/>
            </p:cNvSpPr>
            <p:nvPr/>
          </p:nvSpPr>
          <p:spPr bwMode="auto">
            <a:xfrm>
              <a:off x="4260" y="2858"/>
              <a:ext cx="40" cy="188"/>
            </a:xfrm>
            <a:custGeom>
              <a:avLst/>
              <a:gdLst>
                <a:gd name="T0" fmla="*/ 0 w 365"/>
                <a:gd name="T1" fmla="*/ 96 h 394"/>
                <a:gd name="T2" fmla="*/ 10 w 365"/>
                <a:gd name="T3" fmla="*/ 13 h 394"/>
                <a:gd name="T4" fmla="*/ 28 w 365"/>
                <a:gd name="T5" fmla="*/ 174 h 394"/>
                <a:gd name="T6" fmla="*/ 40 w 365"/>
                <a:gd name="T7" fmla="*/ 95 h 394"/>
                <a:gd name="T8" fmla="*/ 0 60000 65536"/>
                <a:gd name="T9" fmla="*/ 0 60000 65536"/>
                <a:gd name="T10" fmla="*/ 0 60000 65536"/>
                <a:gd name="T11" fmla="*/ 0 60000 65536"/>
                <a:gd name="T12" fmla="*/ 0 w 365"/>
                <a:gd name="T13" fmla="*/ 0 h 394"/>
                <a:gd name="T14" fmla="*/ 365 w 365"/>
                <a:gd name="T15" fmla="*/ 394 h 394"/>
              </a:gdLst>
              <a:ahLst/>
              <a:cxnLst>
                <a:cxn ang="T8">
                  <a:pos x="T0" y="T1"/>
                </a:cxn>
                <a:cxn ang="T9">
                  <a:pos x="T2" y="T3"/>
                </a:cxn>
                <a:cxn ang="T10">
                  <a:pos x="T4" y="T5"/>
                </a:cxn>
                <a:cxn ang="T11">
                  <a:pos x="T6" y="T7"/>
                </a:cxn>
              </a:cxnLst>
              <a:rect l="T12" t="T13" r="T14" b="T15"/>
              <a:pathLst>
                <a:path w="365" h="394">
                  <a:moveTo>
                    <a:pt x="0" y="201"/>
                  </a:moveTo>
                  <a:cubicBezTo>
                    <a:pt x="15" y="172"/>
                    <a:pt x="50" y="0"/>
                    <a:pt x="93" y="27"/>
                  </a:cubicBezTo>
                  <a:cubicBezTo>
                    <a:pt x="136" y="54"/>
                    <a:pt x="213" y="336"/>
                    <a:pt x="258" y="365"/>
                  </a:cubicBezTo>
                  <a:cubicBezTo>
                    <a:pt x="303" y="394"/>
                    <a:pt x="343" y="234"/>
                    <a:pt x="365" y="200"/>
                  </a:cubicBezTo>
                </a:path>
              </a:pathLst>
            </a:custGeom>
            <a:noFill/>
            <a:ln w="12700">
              <a:solidFill>
                <a:srgbClr val="FAFD00"/>
              </a:solidFill>
              <a:round/>
              <a:headEnd/>
              <a:tailEnd/>
            </a:ln>
          </p:spPr>
          <p:txBody>
            <a:bodyPr wrap="none" anchor="ctr"/>
            <a:lstStyle/>
            <a:p>
              <a:endParaRPr lang="en-GB"/>
            </a:p>
          </p:txBody>
        </p:sp>
        <p:sp>
          <p:nvSpPr>
            <p:cNvPr id="200731" name="Freeform 37"/>
            <p:cNvSpPr>
              <a:spLocks/>
            </p:cNvSpPr>
            <p:nvPr/>
          </p:nvSpPr>
          <p:spPr bwMode="auto">
            <a:xfrm>
              <a:off x="4298" y="2858"/>
              <a:ext cx="40" cy="188"/>
            </a:xfrm>
            <a:custGeom>
              <a:avLst/>
              <a:gdLst>
                <a:gd name="T0" fmla="*/ 0 w 365"/>
                <a:gd name="T1" fmla="*/ 96 h 394"/>
                <a:gd name="T2" fmla="*/ 10 w 365"/>
                <a:gd name="T3" fmla="*/ 13 h 394"/>
                <a:gd name="T4" fmla="*/ 28 w 365"/>
                <a:gd name="T5" fmla="*/ 174 h 394"/>
                <a:gd name="T6" fmla="*/ 40 w 365"/>
                <a:gd name="T7" fmla="*/ 95 h 394"/>
                <a:gd name="T8" fmla="*/ 0 60000 65536"/>
                <a:gd name="T9" fmla="*/ 0 60000 65536"/>
                <a:gd name="T10" fmla="*/ 0 60000 65536"/>
                <a:gd name="T11" fmla="*/ 0 60000 65536"/>
                <a:gd name="T12" fmla="*/ 0 w 365"/>
                <a:gd name="T13" fmla="*/ 0 h 394"/>
                <a:gd name="T14" fmla="*/ 365 w 365"/>
                <a:gd name="T15" fmla="*/ 394 h 394"/>
              </a:gdLst>
              <a:ahLst/>
              <a:cxnLst>
                <a:cxn ang="T8">
                  <a:pos x="T0" y="T1"/>
                </a:cxn>
                <a:cxn ang="T9">
                  <a:pos x="T2" y="T3"/>
                </a:cxn>
                <a:cxn ang="T10">
                  <a:pos x="T4" y="T5"/>
                </a:cxn>
                <a:cxn ang="T11">
                  <a:pos x="T6" y="T7"/>
                </a:cxn>
              </a:cxnLst>
              <a:rect l="T12" t="T13" r="T14" b="T15"/>
              <a:pathLst>
                <a:path w="365" h="394">
                  <a:moveTo>
                    <a:pt x="0" y="201"/>
                  </a:moveTo>
                  <a:cubicBezTo>
                    <a:pt x="15" y="172"/>
                    <a:pt x="50" y="0"/>
                    <a:pt x="93" y="27"/>
                  </a:cubicBezTo>
                  <a:cubicBezTo>
                    <a:pt x="136" y="54"/>
                    <a:pt x="213" y="336"/>
                    <a:pt x="258" y="365"/>
                  </a:cubicBezTo>
                  <a:cubicBezTo>
                    <a:pt x="303" y="394"/>
                    <a:pt x="343" y="234"/>
                    <a:pt x="365" y="200"/>
                  </a:cubicBezTo>
                </a:path>
              </a:pathLst>
            </a:custGeom>
            <a:noFill/>
            <a:ln w="12700">
              <a:solidFill>
                <a:srgbClr val="FAFD00"/>
              </a:solidFill>
              <a:round/>
              <a:headEnd/>
              <a:tailEnd/>
            </a:ln>
          </p:spPr>
          <p:txBody>
            <a:bodyPr wrap="none" anchor="ctr"/>
            <a:lstStyle/>
            <a:p>
              <a:endParaRPr lang="en-GB"/>
            </a:p>
          </p:txBody>
        </p:sp>
        <p:sp>
          <p:nvSpPr>
            <p:cNvPr id="200732" name="Freeform 38"/>
            <p:cNvSpPr>
              <a:spLocks/>
            </p:cNvSpPr>
            <p:nvPr/>
          </p:nvSpPr>
          <p:spPr bwMode="auto">
            <a:xfrm>
              <a:off x="4339" y="2858"/>
              <a:ext cx="40" cy="188"/>
            </a:xfrm>
            <a:custGeom>
              <a:avLst/>
              <a:gdLst>
                <a:gd name="T0" fmla="*/ 0 w 365"/>
                <a:gd name="T1" fmla="*/ 96 h 394"/>
                <a:gd name="T2" fmla="*/ 10 w 365"/>
                <a:gd name="T3" fmla="*/ 13 h 394"/>
                <a:gd name="T4" fmla="*/ 28 w 365"/>
                <a:gd name="T5" fmla="*/ 174 h 394"/>
                <a:gd name="T6" fmla="*/ 40 w 365"/>
                <a:gd name="T7" fmla="*/ 95 h 394"/>
                <a:gd name="T8" fmla="*/ 0 60000 65536"/>
                <a:gd name="T9" fmla="*/ 0 60000 65536"/>
                <a:gd name="T10" fmla="*/ 0 60000 65536"/>
                <a:gd name="T11" fmla="*/ 0 60000 65536"/>
                <a:gd name="T12" fmla="*/ 0 w 365"/>
                <a:gd name="T13" fmla="*/ 0 h 394"/>
                <a:gd name="T14" fmla="*/ 365 w 365"/>
                <a:gd name="T15" fmla="*/ 394 h 394"/>
              </a:gdLst>
              <a:ahLst/>
              <a:cxnLst>
                <a:cxn ang="T8">
                  <a:pos x="T0" y="T1"/>
                </a:cxn>
                <a:cxn ang="T9">
                  <a:pos x="T2" y="T3"/>
                </a:cxn>
                <a:cxn ang="T10">
                  <a:pos x="T4" y="T5"/>
                </a:cxn>
                <a:cxn ang="T11">
                  <a:pos x="T6" y="T7"/>
                </a:cxn>
              </a:cxnLst>
              <a:rect l="T12" t="T13" r="T14" b="T15"/>
              <a:pathLst>
                <a:path w="365" h="394">
                  <a:moveTo>
                    <a:pt x="0" y="201"/>
                  </a:moveTo>
                  <a:cubicBezTo>
                    <a:pt x="15" y="172"/>
                    <a:pt x="50" y="0"/>
                    <a:pt x="93" y="27"/>
                  </a:cubicBezTo>
                  <a:cubicBezTo>
                    <a:pt x="136" y="54"/>
                    <a:pt x="213" y="336"/>
                    <a:pt x="258" y="365"/>
                  </a:cubicBezTo>
                  <a:cubicBezTo>
                    <a:pt x="303" y="394"/>
                    <a:pt x="343" y="234"/>
                    <a:pt x="365" y="200"/>
                  </a:cubicBezTo>
                </a:path>
              </a:pathLst>
            </a:custGeom>
            <a:noFill/>
            <a:ln w="12700">
              <a:solidFill>
                <a:srgbClr val="FAFD00"/>
              </a:solidFill>
              <a:round/>
              <a:headEnd/>
              <a:tailEnd/>
            </a:ln>
          </p:spPr>
          <p:txBody>
            <a:bodyPr wrap="none" anchor="ctr"/>
            <a:lstStyle/>
            <a:p>
              <a:endParaRPr lang="en-GB"/>
            </a:p>
          </p:txBody>
        </p:sp>
        <p:sp>
          <p:nvSpPr>
            <p:cNvPr id="200733" name="Freeform 39"/>
            <p:cNvSpPr>
              <a:spLocks/>
            </p:cNvSpPr>
            <p:nvPr/>
          </p:nvSpPr>
          <p:spPr bwMode="auto">
            <a:xfrm>
              <a:off x="4377" y="2858"/>
              <a:ext cx="40" cy="188"/>
            </a:xfrm>
            <a:custGeom>
              <a:avLst/>
              <a:gdLst>
                <a:gd name="T0" fmla="*/ 0 w 365"/>
                <a:gd name="T1" fmla="*/ 96 h 394"/>
                <a:gd name="T2" fmla="*/ 10 w 365"/>
                <a:gd name="T3" fmla="*/ 13 h 394"/>
                <a:gd name="T4" fmla="*/ 28 w 365"/>
                <a:gd name="T5" fmla="*/ 174 h 394"/>
                <a:gd name="T6" fmla="*/ 40 w 365"/>
                <a:gd name="T7" fmla="*/ 95 h 394"/>
                <a:gd name="T8" fmla="*/ 0 60000 65536"/>
                <a:gd name="T9" fmla="*/ 0 60000 65536"/>
                <a:gd name="T10" fmla="*/ 0 60000 65536"/>
                <a:gd name="T11" fmla="*/ 0 60000 65536"/>
                <a:gd name="T12" fmla="*/ 0 w 365"/>
                <a:gd name="T13" fmla="*/ 0 h 394"/>
                <a:gd name="T14" fmla="*/ 365 w 365"/>
                <a:gd name="T15" fmla="*/ 394 h 394"/>
              </a:gdLst>
              <a:ahLst/>
              <a:cxnLst>
                <a:cxn ang="T8">
                  <a:pos x="T0" y="T1"/>
                </a:cxn>
                <a:cxn ang="T9">
                  <a:pos x="T2" y="T3"/>
                </a:cxn>
                <a:cxn ang="T10">
                  <a:pos x="T4" y="T5"/>
                </a:cxn>
                <a:cxn ang="T11">
                  <a:pos x="T6" y="T7"/>
                </a:cxn>
              </a:cxnLst>
              <a:rect l="T12" t="T13" r="T14" b="T15"/>
              <a:pathLst>
                <a:path w="365" h="394">
                  <a:moveTo>
                    <a:pt x="0" y="201"/>
                  </a:moveTo>
                  <a:cubicBezTo>
                    <a:pt x="15" y="172"/>
                    <a:pt x="50" y="0"/>
                    <a:pt x="93" y="27"/>
                  </a:cubicBezTo>
                  <a:cubicBezTo>
                    <a:pt x="136" y="54"/>
                    <a:pt x="213" y="336"/>
                    <a:pt x="258" y="365"/>
                  </a:cubicBezTo>
                  <a:cubicBezTo>
                    <a:pt x="303" y="394"/>
                    <a:pt x="343" y="234"/>
                    <a:pt x="365" y="200"/>
                  </a:cubicBezTo>
                </a:path>
              </a:pathLst>
            </a:custGeom>
            <a:noFill/>
            <a:ln w="12700">
              <a:solidFill>
                <a:srgbClr val="FAFD00"/>
              </a:solidFill>
              <a:round/>
              <a:headEnd/>
              <a:tailEnd/>
            </a:ln>
          </p:spPr>
          <p:txBody>
            <a:bodyPr wrap="none" anchor="ctr"/>
            <a:lstStyle/>
            <a:p>
              <a:endParaRPr lang="en-GB"/>
            </a:p>
          </p:txBody>
        </p:sp>
      </p:grpSp>
      <p:sp>
        <p:nvSpPr>
          <p:cNvPr id="200726" name="Freeform 40"/>
          <p:cNvSpPr>
            <a:spLocks/>
          </p:cNvSpPr>
          <p:nvPr/>
        </p:nvSpPr>
        <p:spPr bwMode="auto">
          <a:xfrm>
            <a:off x="1865313" y="3494088"/>
            <a:ext cx="1876425" cy="279400"/>
          </a:xfrm>
          <a:custGeom>
            <a:avLst/>
            <a:gdLst>
              <a:gd name="T0" fmla="*/ 0 w 1182"/>
              <a:gd name="T1" fmla="*/ 279400 h 312"/>
              <a:gd name="T2" fmla="*/ 307975 w 1182"/>
              <a:gd name="T3" fmla="*/ 278504 h 312"/>
              <a:gd name="T4" fmla="*/ 357187 w 1182"/>
              <a:gd name="T5" fmla="*/ 0 h 312"/>
              <a:gd name="T6" fmla="*/ 1289050 w 1182"/>
              <a:gd name="T7" fmla="*/ 0 h 312"/>
              <a:gd name="T8" fmla="*/ 1341437 w 1182"/>
              <a:gd name="T9" fmla="*/ 278504 h 312"/>
              <a:gd name="T10" fmla="*/ 1876425 w 1182"/>
              <a:gd name="T11" fmla="*/ 279400 h 312"/>
              <a:gd name="T12" fmla="*/ 0 60000 65536"/>
              <a:gd name="T13" fmla="*/ 0 60000 65536"/>
              <a:gd name="T14" fmla="*/ 0 60000 65536"/>
              <a:gd name="T15" fmla="*/ 0 60000 65536"/>
              <a:gd name="T16" fmla="*/ 0 60000 65536"/>
              <a:gd name="T17" fmla="*/ 0 60000 65536"/>
              <a:gd name="T18" fmla="*/ 0 w 1182"/>
              <a:gd name="T19" fmla="*/ 0 h 312"/>
              <a:gd name="T20" fmla="*/ 1182 w 1182"/>
              <a:gd name="T21" fmla="*/ 312 h 312"/>
            </a:gdLst>
            <a:ahLst/>
            <a:cxnLst>
              <a:cxn ang="T12">
                <a:pos x="T0" y="T1"/>
              </a:cxn>
              <a:cxn ang="T13">
                <a:pos x="T2" y="T3"/>
              </a:cxn>
              <a:cxn ang="T14">
                <a:pos x="T4" y="T5"/>
              </a:cxn>
              <a:cxn ang="T15">
                <a:pos x="T6" y="T7"/>
              </a:cxn>
              <a:cxn ang="T16">
                <a:pos x="T8" y="T9"/>
              </a:cxn>
              <a:cxn ang="T17">
                <a:pos x="T10" y="T11"/>
              </a:cxn>
            </a:cxnLst>
            <a:rect l="T18" t="T19" r="T20" b="T21"/>
            <a:pathLst>
              <a:path w="1182" h="312">
                <a:moveTo>
                  <a:pt x="0" y="312"/>
                </a:moveTo>
                <a:lnTo>
                  <a:pt x="194" y="311"/>
                </a:lnTo>
                <a:lnTo>
                  <a:pt x="225" y="0"/>
                </a:lnTo>
                <a:lnTo>
                  <a:pt x="812" y="0"/>
                </a:lnTo>
                <a:lnTo>
                  <a:pt x="845" y="311"/>
                </a:lnTo>
                <a:lnTo>
                  <a:pt x="1182" y="312"/>
                </a:lnTo>
              </a:path>
            </a:pathLst>
          </a:custGeom>
          <a:noFill/>
          <a:ln w="22225">
            <a:solidFill>
              <a:srgbClr val="00FF00"/>
            </a:solidFill>
            <a:round/>
            <a:headEnd type="none" w="med" len="med"/>
            <a:tailEnd type="none" w="med" len="med"/>
          </a:ln>
        </p:spPr>
        <p:txBody>
          <a:bodyPr wrap="none" anchor="ctr"/>
          <a:lstStyle/>
          <a:p>
            <a:endParaRPr lang="en-GB"/>
          </a:p>
        </p:txBody>
      </p:sp>
      <p:sp>
        <p:nvSpPr>
          <p:cNvPr id="200727" name="Rectangle 41"/>
          <p:cNvSpPr>
            <a:spLocks noChangeArrowheads="1"/>
          </p:cNvSpPr>
          <p:nvPr/>
        </p:nvSpPr>
        <p:spPr bwMode="auto">
          <a:xfrm>
            <a:off x="611188" y="3186113"/>
            <a:ext cx="1349375" cy="749300"/>
          </a:xfrm>
          <a:prstGeom prst="rect">
            <a:avLst/>
          </a:prstGeom>
          <a:noFill/>
          <a:ln w="12700">
            <a:noFill/>
            <a:miter lim="800000"/>
            <a:headEnd/>
            <a:tailEnd/>
          </a:ln>
        </p:spPr>
        <p:txBody>
          <a:bodyPr lIns="90488" tIns="44450" rIns="90488" bIns="44450">
            <a:spAutoFit/>
          </a:bodyPr>
          <a:lstStyle/>
          <a:p>
            <a:pPr marL="279400" indent="-279400" defTabSz="766763">
              <a:lnSpc>
                <a:spcPct val="120000"/>
              </a:lnSpc>
              <a:buClr>
                <a:schemeClr val="accent1"/>
              </a:buClr>
              <a:tabLst>
                <a:tab pos="2381250" algn="l"/>
              </a:tabLst>
            </a:pPr>
            <a:r>
              <a:rPr lang="en-GB" sz="1800" b="0"/>
              <a:t>x selection</a:t>
            </a:r>
          </a:p>
          <a:p>
            <a:pPr marL="279400" indent="-279400" defTabSz="766763">
              <a:lnSpc>
                <a:spcPct val="120000"/>
              </a:lnSpc>
              <a:buClr>
                <a:schemeClr val="accent1"/>
              </a:buClr>
              <a:tabLst>
                <a:tab pos="2381250" algn="l"/>
              </a:tabLst>
            </a:pPr>
            <a:r>
              <a:rPr lang="en-GB" sz="1800" b="0"/>
              <a:t>gradient</a:t>
            </a:r>
            <a:endParaRPr lang="en-GB" sz="1600" b="0"/>
          </a:p>
        </p:txBody>
      </p:sp>
      <p:sp>
        <p:nvSpPr>
          <p:cNvPr id="42"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43"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44"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45"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46" name="CasellaDiTesto 45"/>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spTree>
    <p:extLst>
      <p:ext uri="{BB962C8B-B14F-4D97-AF65-F5344CB8AC3E}">
        <p14:creationId xmlns:p14="http://schemas.microsoft.com/office/powerpoint/2010/main" val="223354785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29932"/>
                                        </p:tgtEl>
                                        <p:attrNameLst>
                                          <p:attrName>style.visibility</p:attrName>
                                        </p:attrNameLst>
                                      </p:cBhvr>
                                      <p:to>
                                        <p:strVal val="visible"/>
                                      </p:to>
                                    </p:set>
                                    <p:animEffect transition="in" filter="wipe(left)">
                                      <p:cBhvr>
                                        <p:cTn id="7" dur="500"/>
                                        <p:tgtEl>
                                          <p:spTgt spid="212993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129933"/>
                                        </p:tgtEl>
                                        <p:attrNameLst>
                                          <p:attrName>style.visibility</p:attrName>
                                        </p:attrNameLst>
                                      </p:cBhvr>
                                      <p:to>
                                        <p:strVal val="visible"/>
                                      </p:to>
                                    </p:set>
                                    <p:animEffect transition="in" filter="wipe(up)">
                                      <p:cBhvr>
                                        <p:cTn id="11" dur="500"/>
                                        <p:tgtEl>
                                          <p:spTgt spid="2129933"/>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2129935"/>
                                        </p:tgtEl>
                                        <p:attrNameLst>
                                          <p:attrName>style.visibility</p:attrName>
                                        </p:attrNameLst>
                                      </p:cBhvr>
                                      <p:to>
                                        <p:strVal val="visible"/>
                                      </p:to>
                                    </p:set>
                                    <p:animEffect transition="in" filter="dissolve">
                                      <p:cBhvr>
                                        <p:cTn id="20" dur="500"/>
                                        <p:tgtEl>
                                          <p:spTgt spid="21299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9932" grpId="0" animBg="1"/>
      <p:bldP spid="212993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a:noFill/>
        </p:spPr>
        <p:txBody>
          <a:bodyPr lIns="90488" tIns="44450" rIns="90488" bIns="44450" anchor="b"/>
          <a:lstStyle/>
          <a:p>
            <a:r>
              <a:rPr lang="en-US" dirty="0" smtClean="0"/>
              <a:t/>
            </a:r>
            <a:br>
              <a:rPr lang="en-US" dirty="0" smtClean="0"/>
            </a:br>
            <a:r>
              <a:rPr lang="en-US" dirty="0" smtClean="0"/>
              <a:t>Slice thickness</a:t>
            </a:r>
          </a:p>
        </p:txBody>
      </p:sp>
      <p:sp>
        <p:nvSpPr>
          <p:cNvPr id="201731" name="Rectangle 3"/>
          <p:cNvSpPr>
            <a:spLocks noChangeArrowheads="1"/>
          </p:cNvSpPr>
          <p:nvPr/>
        </p:nvSpPr>
        <p:spPr bwMode="auto">
          <a:xfrm>
            <a:off x="7162800" y="3733800"/>
            <a:ext cx="792163" cy="344488"/>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tabLst>
                <a:tab pos="2381250" algn="l"/>
              </a:tabLst>
            </a:pPr>
            <a:r>
              <a:rPr lang="en-US" sz="1400" b="0"/>
              <a:t>position</a:t>
            </a:r>
          </a:p>
        </p:txBody>
      </p:sp>
      <p:sp>
        <p:nvSpPr>
          <p:cNvPr id="201732" name="Freeform 4"/>
          <p:cNvSpPr>
            <a:spLocks/>
          </p:cNvSpPr>
          <p:nvPr/>
        </p:nvSpPr>
        <p:spPr bwMode="auto">
          <a:xfrm>
            <a:off x="5219700" y="3043238"/>
            <a:ext cx="33338" cy="30162"/>
          </a:xfrm>
          <a:custGeom>
            <a:avLst/>
            <a:gdLst>
              <a:gd name="T0" fmla="*/ 16669 w 42"/>
              <a:gd name="T1" fmla="*/ 0 h 38"/>
              <a:gd name="T2" fmla="*/ 0 w 42"/>
              <a:gd name="T3" fmla="*/ 30162 h 38"/>
              <a:gd name="T4" fmla="*/ 33338 w 42"/>
              <a:gd name="T5" fmla="*/ 30162 h 38"/>
              <a:gd name="T6" fmla="*/ 16669 w 42"/>
              <a:gd name="T7" fmla="*/ 0 h 38"/>
              <a:gd name="T8" fmla="*/ 16669 w 42"/>
              <a:gd name="T9" fmla="*/ 0 h 38"/>
              <a:gd name="T10" fmla="*/ 0 60000 65536"/>
              <a:gd name="T11" fmla="*/ 0 60000 65536"/>
              <a:gd name="T12" fmla="*/ 0 60000 65536"/>
              <a:gd name="T13" fmla="*/ 0 60000 65536"/>
              <a:gd name="T14" fmla="*/ 0 60000 65536"/>
              <a:gd name="T15" fmla="*/ 0 w 42"/>
              <a:gd name="T16" fmla="*/ 0 h 38"/>
              <a:gd name="T17" fmla="*/ 42 w 42"/>
              <a:gd name="T18" fmla="*/ 38 h 38"/>
            </a:gdLst>
            <a:ahLst/>
            <a:cxnLst>
              <a:cxn ang="T10">
                <a:pos x="T0" y="T1"/>
              </a:cxn>
              <a:cxn ang="T11">
                <a:pos x="T2" y="T3"/>
              </a:cxn>
              <a:cxn ang="T12">
                <a:pos x="T4" y="T5"/>
              </a:cxn>
              <a:cxn ang="T13">
                <a:pos x="T6" y="T7"/>
              </a:cxn>
              <a:cxn ang="T14">
                <a:pos x="T8" y="T9"/>
              </a:cxn>
            </a:cxnLst>
            <a:rect l="T15" t="T16" r="T17" b="T18"/>
            <a:pathLst>
              <a:path w="42" h="38">
                <a:moveTo>
                  <a:pt x="21" y="0"/>
                </a:moveTo>
                <a:lnTo>
                  <a:pt x="0" y="38"/>
                </a:lnTo>
                <a:lnTo>
                  <a:pt x="42" y="38"/>
                </a:lnTo>
                <a:lnTo>
                  <a:pt x="21" y="0"/>
                </a:lnTo>
                <a:close/>
              </a:path>
            </a:pathLst>
          </a:custGeom>
          <a:solidFill>
            <a:srgbClr val="000000"/>
          </a:solidFill>
          <a:ln w="9525">
            <a:noFill/>
            <a:round/>
            <a:headEnd/>
            <a:tailEnd/>
          </a:ln>
        </p:spPr>
        <p:txBody>
          <a:bodyPr/>
          <a:lstStyle/>
          <a:p>
            <a:endParaRPr lang="en-GB"/>
          </a:p>
        </p:txBody>
      </p:sp>
      <p:grpSp>
        <p:nvGrpSpPr>
          <p:cNvPr id="201733" name="Group 5"/>
          <p:cNvGrpSpPr>
            <a:grpSpLocks/>
          </p:cNvGrpSpPr>
          <p:nvPr/>
        </p:nvGrpSpPr>
        <p:grpSpPr bwMode="auto">
          <a:xfrm rot="-5400000">
            <a:off x="5676900" y="4000500"/>
            <a:ext cx="1295400" cy="1828800"/>
            <a:chOff x="432" y="1824"/>
            <a:chExt cx="1652" cy="2122"/>
          </a:xfrm>
        </p:grpSpPr>
        <p:sp>
          <p:nvSpPr>
            <p:cNvPr id="201764" name="Freeform 6"/>
            <p:cNvSpPr>
              <a:spLocks/>
            </p:cNvSpPr>
            <p:nvPr/>
          </p:nvSpPr>
          <p:spPr bwMode="auto">
            <a:xfrm>
              <a:off x="528" y="1824"/>
              <a:ext cx="1452" cy="2122"/>
            </a:xfrm>
            <a:custGeom>
              <a:avLst/>
              <a:gdLst>
                <a:gd name="T0" fmla="*/ 0 w 2903"/>
                <a:gd name="T1" fmla="*/ 0 h 4244"/>
                <a:gd name="T2" fmla="*/ 1452 w 2903"/>
                <a:gd name="T3" fmla="*/ 0 h 4244"/>
                <a:gd name="T4" fmla="*/ 1183 w 2903"/>
                <a:gd name="T5" fmla="*/ 410 h 4244"/>
                <a:gd name="T6" fmla="*/ 1175 w 2903"/>
                <a:gd name="T7" fmla="*/ 641 h 4244"/>
                <a:gd name="T8" fmla="*/ 1235 w 2903"/>
                <a:gd name="T9" fmla="*/ 849 h 4244"/>
                <a:gd name="T10" fmla="*/ 1265 w 2903"/>
                <a:gd name="T11" fmla="*/ 1154 h 4244"/>
                <a:gd name="T12" fmla="*/ 1280 w 2903"/>
                <a:gd name="T13" fmla="*/ 1363 h 4244"/>
                <a:gd name="T14" fmla="*/ 1280 w 2903"/>
                <a:gd name="T15" fmla="*/ 1601 h 4244"/>
                <a:gd name="T16" fmla="*/ 1265 w 2903"/>
                <a:gd name="T17" fmla="*/ 1772 h 4244"/>
                <a:gd name="T18" fmla="*/ 1235 w 2903"/>
                <a:gd name="T19" fmla="*/ 1981 h 4244"/>
                <a:gd name="T20" fmla="*/ 1205 w 2903"/>
                <a:gd name="T21" fmla="*/ 2122 h 4244"/>
                <a:gd name="T22" fmla="*/ 788 w 2903"/>
                <a:gd name="T23" fmla="*/ 2122 h 4244"/>
                <a:gd name="T24" fmla="*/ 766 w 2903"/>
                <a:gd name="T25" fmla="*/ 1922 h 4244"/>
                <a:gd name="T26" fmla="*/ 759 w 2903"/>
                <a:gd name="T27" fmla="*/ 1787 h 4244"/>
                <a:gd name="T28" fmla="*/ 759 w 2903"/>
                <a:gd name="T29" fmla="*/ 1698 h 4244"/>
                <a:gd name="T30" fmla="*/ 706 w 2903"/>
                <a:gd name="T31" fmla="*/ 1683 h 4244"/>
                <a:gd name="T32" fmla="*/ 706 w 2903"/>
                <a:gd name="T33" fmla="*/ 1848 h 4244"/>
                <a:gd name="T34" fmla="*/ 669 w 2903"/>
                <a:gd name="T35" fmla="*/ 2122 h 4244"/>
                <a:gd name="T36" fmla="*/ 245 w 2903"/>
                <a:gd name="T37" fmla="*/ 2122 h 4244"/>
                <a:gd name="T38" fmla="*/ 193 w 2903"/>
                <a:gd name="T39" fmla="*/ 1751 h 4244"/>
                <a:gd name="T40" fmla="*/ 178 w 2903"/>
                <a:gd name="T41" fmla="*/ 1542 h 4244"/>
                <a:gd name="T42" fmla="*/ 178 w 2903"/>
                <a:gd name="T43" fmla="*/ 1348 h 4244"/>
                <a:gd name="T44" fmla="*/ 201 w 2903"/>
                <a:gd name="T45" fmla="*/ 1139 h 4244"/>
                <a:gd name="T46" fmla="*/ 216 w 2903"/>
                <a:gd name="T47" fmla="*/ 931 h 4244"/>
                <a:gd name="T48" fmla="*/ 238 w 2903"/>
                <a:gd name="T49" fmla="*/ 796 h 4244"/>
                <a:gd name="T50" fmla="*/ 275 w 2903"/>
                <a:gd name="T51" fmla="*/ 679 h 4244"/>
                <a:gd name="T52" fmla="*/ 282 w 2903"/>
                <a:gd name="T53" fmla="*/ 610 h 4244"/>
                <a:gd name="T54" fmla="*/ 282 w 2903"/>
                <a:gd name="T55" fmla="*/ 485 h 4244"/>
                <a:gd name="T56" fmla="*/ 261 w 2903"/>
                <a:gd name="T57" fmla="*/ 418 h 4244"/>
                <a:gd name="T58" fmla="*/ 0 w 2903"/>
                <a:gd name="T59" fmla="*/ 0 h 4244"/>
                <a:gd name="T60" fmla="*/ 0 w 2903"/>
                <a:gd name="T61" fmla="*/ 0 h 424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903"/>
                <a:gd name="T94" fmla="*/ 0 h 4244"/>
                <a:gd name="T95" fmla="*/ 2903 w 2903"/>
                <a:gd name="T96" fmla="*/ 4244 h 424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903" h="4244">
                  <a:moveTo>
                    <a:pt x="0" y="0"/>
                  </a:moveTo>
                  <a:lnTo>
                    <a:pt x="2903" y="0"/>
                  </a:lnTo>
                  <a:lnTo>
                    <a:pt x="2365" y="821"/>
                  </a:lnTo>
                  <a:lnTo>
                    <a:pt x="2349" y="1282"/>
                  </a:lnTo>
                  <a:lnTo>
                    <a:pt x="2469" y="1698"/>
                  </a:lnTo>
                  <a:lnTo>
                    <a:pt x="2530" y="2308"/>
                  </a:lnTo>
                  <a:lnTo>
                    <a:pt x="2559" y="2727"/>
                  </a:lnTo>
                  <a:lnTo>
                    <a:pt x="2559" y="3202"/>
                  </a:lnTo>
                  <a:lnTo>
                    <a:pt x="2530" y="3544"/>
                  </a:lnTo>
                  <a:lnTo>
                    <a:pt x="2469" y="3963"/>
                  </a:lnTo>
                  <a:lnTo>
                    <a:pt x="2410" y="4244"/>
                  </a:lnTo>
                  <a:lnTo>
                    <a:pt x="1576" y="4244"/>
                  </a:lnTo>
                  <a:lnTo>
                    <a:pt x="1532" y="3845"/>
                  </a:lnTo>
                  <a:lnTo>
                    <a:pt x="1517" y="3575"/>
                  </a:lnTo>
                  <a:lnTo>
                    <a:pt x="1517" y="3396"/>
                  </a:lnTo>
                  <a:lnTo>
                    <a:pt x="1412" y="3366"/>
                  </a:lnTo>
                  <a:lnTo>
                    <a:pt x="1412" y="3696"/>
                  </a:lnTo>
                  <a:lnTo>
                    <a:pt x="1338" y="4244"/>
                  </a:lnTo>
                  <a:lnTo>
                    <a:pt x="490" y="4244"/>
                  </a:lnTo>
                  <a:lnTo>
                    <a:pt x="386" y="3502"/>
                  </a:lnTo>
                  <a:lnTo>
                    <a:pt x="355" y="3084"/>
                  </a:lnTo>
                  <a:lnTo>
                    <a:pt x="355" y="2696"/>
                  </a:lnTo>
                  <a:lnTo>
                    <a:pt x="401" y="2278"/>
                  </a:lnTo>
                  <a:lnTo>
                    <a:pt x="431" y="1862"/>
                  </a:lnTo>
                  <a:lnTo>
                    <a:pt x="475" y="1593"/>
                  </a:lnTo>
                  <a:lnTo>
                    <a:pt x="549" y="1358"/>
                  </a:lnTo>
                  <a:lnTo>
                    <a:pt x="564" y="1221"/>
                  </a:lnTo>
                  <a:lnTo>
                    <a:pt x="564" y="970"/>
                  </a:lnTo>
                  <a:lnTo>
                    <a:pt x="522" y="837"/>
                  </a:lnTo>
                  <a:lnTo>
                    <a:pt x="0" y="0"/>
                  </a:lnTo>
                  <a:close/>
                </a:path>
              </a:pathLst>
            </a:custGeom>
            <a:solidFill>
              <a:srgbClr val="FFDAD3"/>
            </a:solidFill>
            <a:ln w="9525">
              <a:noFill/>
              <a:round/>
              <a:headEnd/>
              <a:tailEnd/>
            </a:ln>
          </p:spPr>
          <p:txBody>
            <a:bodyPr/>
            <a:lstStyle/>
            <a:p>
              <a:endParaRPr lang="en-GB"/>
            </a:p>
          </p:txBody>
        </p:sp>
        <p:sp>
          <p:nvSpPr>
            <p:cNvPr id="201765" name="Freeform 7"/>
            <p:cNvSpPr>
              <a:spLocks/>
            </p:cNvSpPr>
            <p:nvPr/>
          </p:nvSpPr>
          <p:spPr bwMode="auto">
            <a:xfrm>
              <a:off x="432" y="1824"/>
              <a:ext cx="357" cy="2078"/>
            </a:xfrm>
            <a:custGeom>
              <a:avLst/>
              <a:gdLst>
                <a:gd name="T0" fmla="*/ 357 w 713"/>
                <a:gd name="T1" fmla="*/ 365 h 4157"/>
                <a:gd name="T2" fmla="*/ 343 w 713"/>
                <a:gd name="T3" fmla="*/ 528 h 4157"/>
                <a:gd name="T4" fmla="*/ 289 w 713"/>
                <a:gd name="T5" fmla="*/ 774 h 4157"/>
                <a:gd name="T6" fmla="*/ 289 w 713"/>
                <a:gd name="T7" fmla="*/ 960 h 4157"/>
                <a:gd name="T8" fmla="*/ 276 w 713"/>
                <a:gd name="T9" fmla="*/ 1147 h 4157"/>
                <a:gd name="T10" fmla="*/ 238 w 713"/>
                <a:gd name="T11" fmla="*/ 1325 h 4157"/>
                <a:gd name="T12" fmla="*/ 208 w 713"/>
                <a:gd name="T13" fmla="*/ 1527 h 4157"/>
                <a:gd name="T14" fmla="*/ 208 w 713"/>
                <a:gd name="T15" fmla="*/ 1624 h 4157"/>
                <a:gd name="T16" fmla="*/ 268 w 713"/>
                <a:gd name="T17" fmla="*/ 1690 h 4157"/>
                <a:gd name="T18" fmla="*/ 305 w 713"/>
                <a:gd name="T19" fmla="*/ 1772 h 4157"/>
                <a:gd name="T20" fmla="*/ 327 w 713"/>
                <a:gd name="T21" fmla="*/ 1943 h 4157"/>
                <a:gd name="T22" fmla="*/ 289 w 713"/>
                <a:gd name="T23" fmla="*/ 1952 h 4157"/>
                <a:gd name="T24" fmla="*/ 283 w 713"/>
                <a:gd name="T25" fmla="*/ 1922 h 4157"/>
                <a:gd name="T26" fmla="*/ 276 w 713"/>
                <a:gd name="T27" fmla="*/ 1876 h 4157"/>
                <a:gd name="T28" fmla="*/ 238 w 713"/>
                <a:gd name="T29" fmla="*/ 1825 h 4157"/>
                <a:gd name="T30" fmla="*/ 230 w 713"/>
                <a:gd name="T31" fmla="*/ 1922 h 4157"/>
                <a:gd name="T32" fmla="*/ 230 w 713"/>
                <a:gd name="T33" fmla="*/ 1981 h 4157"/>
                <a:gd name="T34" fmla="*/ 268 w 713"/>
                <a:gd name="T35" fmla="*/ 2063 h 4157"/>
                <a:gd name="T36" fmla="*/ 246 w 713"/>
                <a:gd name="T37" fmla="*/ 2078 h 4157"/>
                <a:gd name="T38" fmla="*/ 119 w 713"/>
                <a:gd name="T39" fmla="*/ 2011 h 4157"/>
                <a:gd name="T40" fmla="*/ 53 w 713"/>
                <a:gd name="T41" fmla="*/ 1833 h 4157"/>
                <a:gd name="T42" fmla="*/ 53 w 713"/>
                <a:gd name="T43" fmla="*/ 1593 h 4157"/>
                <a:gd name="T44" fmla="*/ 45 w 713"/>
                <a:gd name="T45" fmla="*/ 1460 h 4157"/>
                <a:gd name="T46" fmla="*/ 16 w 713"/>
                <a:gd name="T47" fmla="*/ 1251 h 4157"/>
                <a:gd name="T48" fmla="*/ 0 w 713"/>
                <a:gd name="T49" fmla="*/ 1118 h 4157"/>
                <a:gd name="T50" fmla="*/ 0 w 713"/>
                <a:gd name="T51" fmla="*/ 1006 h 4157"/>
                <a:gd name="T52" fmla="*/ 0 w 713"/>
                <a:gd name="T53" fmla="*/ 909 h 4157"/>
                <a:gd name="T54" fmla="*/ 37 w 713"/>
                <a:gd name="T55" fmla="*/ 760 h 4157"/>
                <a:gd name="T56" fmla="*/ 59 w 713"/>
                <a:gd name="T57" fmla="*/ 679 h 4157"/>
                <a:gd name="T58" fmla="*/ 74 w 713"/>
                <a:gd name="T59" fmla="*/ 544 h 4157"/>
                <a:gd name="T60" fmla="*/ 89 w 713"/>
                <a:gd name="T61" fmla="*/ 418 h 4157"/>
                <a:gd name="T62" fmla="*/ 112 w 713"/>
                <a:gd name="T63" fmla="*/ 268 h 4157"/>
                <a:gd name="T64" fmla="*/ 112 w 713"/>
                <a:gd name="T65" fmla="*/ 0 h 4157"/>
                <a:gd name="T66" fmla="*/ 320 w 713"/>
                <a:gd name="T67" fmla="*/ 217 h 4157"/>
                <a:gd name="T68" fmla="*/ 357 w 713"/>
                <a:gd name="T69" fmla="*/ 365 h 4157"/>
                <a:gd name="T70" fmla="*/ 357 w 713"/>
                <a:gd name="T71" fmla="*/ 365 h 415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13"/>
                <a:gd name="T109" fmla="*/ 0 h 4157"/>
                <a:gd name="T110" fmla="*/ 713 w 713"/>
                <a:gd name="T111" fmla="*/ 4157 h 415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13" h="4157">
                  <a:moveTo>
                    <a:pt x="713" y="730"/>
                  </a:moveTo>
                  <a:lnTo>
                    <a:pt x="685" y="1057"/>
                  </a:lnTo>
                  <a:lnTo>
                    <a:pt x="578" y="1548"/>
                  </a:lnTo>
                  <a:lnTo>
                    <a:pt x="578" y="1920"/>
                  </a:lnTo>
                  <a:lnTo>
                    <a:pt x="551" y="2295"/>
                  </a:lnTo>
                  <a:lnTo>
                    <a:pt x="475" y="2651"/>
                  </a:lnTo>
                  <a:lnTo>
                    <a:pt x="415" y="3054"/>
                  </a:lnTo>
                  <a:lnTo>
                    <a:pt x="415" y="3248"/>
                  </a:lnTo>
                  <a:lnTo>
                    <a:pt x="536" y="3381"/>
                  </a:lnTo>
                  <a:lnTo>
                    <a:pt x="609" y="3544"/>
                  </a:lnTo>
                  <a:lnTo>
                    <a:pt x="654" y="3887"/>
                  </a:lnTo>
                  <a:lnTo>
                    <a:pt x="578" y="3904"/>
                  </a:lnTo>
                  <a:lnTo>
                    <a:pt x="565" y="3845"/>
                  </a:lnTo>
                  <a:lnTo>
                    <a:pt x="551" y="3753"/>
                  </a:lnTo>
                  <a:lnTo>
                    <a:pt x="475" y="3651"/>
                  </a:lnTo>
                  <a:lnTo>
                    <a:pt x="460" y="3845"/>
                  </a:lnTo>
                  <a:lnTo>
                    <a:pt x="460" y="3963"/>
                  </a:lnTo>
                  <a:lnTo>
                    <a:pt x="536" y="4126"/>
                  </a:lnTo>
                  <a:lnTo>
                    <a:pt x="491" y="4157"/>
                  </a:lnTo>
                  <a:lnTo>
                    <a:pt x="238" y="4023"/>
                  </a:lnTo>
                  <a:lnTo>
                    <a:pt x="105" y="3666"/>
                  </a:lnTo>
                  <a:lnTo>
                    <a:pt x="105" y="3187"/>
                  </a:lnTo>
                  <a:lnTo>
                    <a:pt x="90" y="2921"/>
                  </a:lnTo>
                  <a:lnTo>
                    <a:pt x="31" y="2502"/>
                  </a:lnTo>
                  <a:lnTo>
                    <a:pt x="0" y="2236"/>
                  </a:lnTo>
                  <a:lnTo>
                    <a:pt x="0" y="2012"/>
                  </a:lnTo>
                  <a:lnTo>
                    <a:pt x="0" y="1818"/>
                  </a:lnTo>
                  <a:lnTo>
                    <a:pt x="74" y="1521"/>
                  </a:lnTo>
                  <a:lnTo>
                    <a:pt x="118" y="1358"/>
                  </a:lnTo>
                  <a:lnTo>
                    <a:pt x="148" y="1088"/>
                  </a:lnTo>
                  <a:lnTo>
                    <a:pt x="177" y="837"/>
                  </a:lnTo>
                  <a:lnTo>
                    <a:pt x="223" y="536"/>
                  </a:lnTo>
                  <a:lnTo>
                    <a:pt x="223" y="0"/>
                  </a:lnTo>
                  <a:lnTo>
                    <a:pt x="639" y="434"/>
                  </a:lnTo>
                  <a:lnTo>
                    <a:pt x="713" y="730"/>
                  </a:lnTo>
                  <a:close/>
                </a:path>
              </a:pathLst>
            </a:custGeom>
            <a:solidFill>
              <a:srgbClr val="FFDAD3"/>
            </a:solidFill>
            <a:ln w="9525">
              <a:noFill/>
              <a:round/>
              <a:headEnd/>
              <a:tailEnd/>
            </a:ln>
          </p:spPr>
          <p:txBody>
            <a:bodyPr/>
            <a:lstStyle/>
            <a:p>
              <a:endParaRPr lang="en-GB"/>
            </a:p>
          </p:txBody>
        </p:sp>
        <p:sp>
          <p:nvSpPr>
            <p:cNvPr id="201766" name="Freeform 8"/>
            <p:cNvSpPr>
              <a:spLocks/>
            </p:cNvSpPr>
            <p:nvPr/>
          </p:nvSpPr>
          <p:spPr bwMode="auto">
            <a:xfrm>
              <a:off x="1728" y="1824"/>
              <a:ext cx="356" cy="2078"/>
            </a:xfrm>
            <a:custGeom>
              <a:avLst/>
              <a:gdLst>
                <a:gd name="T0" fmla="*/ 0 w 711"/>
                <a:gd name="T1" fmla="*/ 365 h 4157"/>
                <a:gd name="T2" fmla="*/ 14 w 711"/>
                <a:gd name="T3" fmla="*/ 528 h 4157"/>
                <a:gd name="T4" fmla="*/ 67 w 711"/>
                <a:gd name="T5" fmla="*/ 774 h 4157"/>
                <a:gd name="T6" fmla="*/ 67 w 711"/>
                <a:gd name="T7" fmla="*/ 960 h 4157"/>
                <a:gd name="T8" fmla="*/ 82 w 711"/>
                <a:gd name="T9" fmla="*/ 1147 h 4157"/>
                <a:gd name="T10" fmla="*/ 118 w 711"/>
                <a:gd name="T11" fmla="*/ 1325 h 4157"/>
                <a:gd name="T12" fmla="*/ 148 w 711"/>
                <a:gd name="T13" fmla="*/ 1527 h 4157"/>
                <a:gd name="T14" fmla="*/ 148 w 711"/>
                <a:gd name="T15" fmla="*/ 1624 h 4157"/>
                <a:gd name="T16" fmla="*/ 88 w 711"/>
                <a:gd name="T17" fmla="*/ 1690 h 4157"/>
                <a:gd name="T18" fmla="*/ 52 w 711"/>
                <a:gd name="T19" fmla="*/ 1772 h 4157"/>
                <a:gd name="T20" fmla="*/ 29 w 711"/>
                <a:gd name="T21" fmla="*/ 1943 h 4157"/>
                <a:gd name="T22" fmla="*/ 67 w 711"/>
                <a:gd name="T23" fmla="*/ 1952 h 4157"/>
                <a:gd name="T24" fmla="*/ 74 w 711"/>
                <a:gd name="T25" fmla="*/ 1922 h 4157"/>
                <a:gd name="T26" fmla="*/ 82 w 711"/>
                <a:gd name="T27" fmla="*/ 1876 h 4157"/>
                <a:gd name="T28" fmla="*/ 118 w 711"/>
                <a:gd name="T29" fmla="*/ 1825 h 4157"/>
                <a:gd name="T30" fmla="*/ 126 w 711"/>
                <a:gd name="T31" fmla="*/ 1922 h 4157"/>
                <a:gd name="T32" fmla="*/ 126 w 711"/>
                <a:gd name="T33" fmla="*/ 1981 h 4157"/>
                <a:gd name="T34" fmla="*/ 88 w 711"/>
                <a:gd name="T35" fmla="*/ 2063 h 4157"/>
                <a:gd name="T36" fmla="*/ 111 w 711"/>
                <a:gd name="T37" fmla="*/ 2078 h 4157"/>
                <a:gd name="T38" fmla="*/ 238 w 711"/>
                <a:gd name="T39" fmla="*/ 2011 h 4157"/>
                <a:gd name="T40" fmla="*/ 305 w 711"/>
                <a:gd name="T41" fmla="*/ 1833 h 4157"/>
                <a:gd name="T42" fmla="*/ 305 w 711"/>
                <a:gd name="T43" fmla="*/ 1593 h 4157"/>
                <a:gd name="T44" fmla="*/ 312 w 711"/>
                <a:gd name="T45" fmla="*/ 1460 h 4157"/>
                <a:gd name="T46" fmla="*/ 342 w 711"/>
                <a:gd name="T47" fmla="*/ 1251 h 4157"/>
                <a:gd name="T48" fmla="*/ 356 w 711"/>
                <a:gd name="T49" fmla="*/ 1118 h 4157"/>
                <a:gd name="T50" fmla="*/ 356 w 711"/>
                <a:gd name="T51" fmla="*/ 1006 h 4157"/>
                <a:gd name="T52" fmla="*/ 356 w 711"/>
                <a:gd name="T53" fmla="*/ 909 h 4157"/>
                <a:gd name="T54" fmla="*/ 320 w 711"/>
                <a:gd name="T55" fmla="*/ 760 h 4157"/>
                <a:gd name="T56" fmla="*/ 297 w 711"/>
                <a:gd name="T57" fmla="*/ 679 h 4157"/>
                <a:gd name="T58" fmla="*/ 282 w 711"/>
                <a:gd name="T59" fmla="*/ 544 h 4157"/>
                <a:gd name="T60" fmla="*/ 267 w 711"/>
                <a:gd name="T61" fmla="*/ 418 h 4157"/>
                <a:gd name="T62" fmla="*/ 245 w 711"/>
                <a:gd name="T63" fmla="*/ 268 h 4157"/>
                <a:gd name="T64" fmla="*/ 245 w 711"/>
                <a:gd name="T65" fmla="*/ 0 h 4157"/>
                <a:gd name="T66" fmla="*/ 37 w 711"/>
                <a:gd name="T67" fmla="*/ 217 h 4157"/>
                <a:gd name="T68" fmla="*/ 0 w 711"/>
                <a:gd name="T69" fmla="*/ 365 h 4157"/>
                <a:gd name="T70" fmla="*/ 0 w 711"/>
                <a:gd name="T71" fmla="*/ 365 h 415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11"/>
                <a:gd name="T109" fmla="*/ 0 h 4157"/>
                <a:gd name="T110" fmla="*/ 711 w 711"/>
                <a:gd name="T111" fmla="*/ 4157 h 415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11" h="4157">
                  <a:moveTo>
                    <a:pt x="0" y="730"/>
                  </a:moveTo>
                  <a:lnTo>
                    <a:pt x="27" y="1057"/>
                  </a:lnTo>
                  <a:lnTo>
                    <a:pt x="133" y="1548"/>
                  </a:lnTo>
                  <a:lnTo>
                    <a:pt x="133" y="1920"/>
                  </a:lnTo>
                  <a:lnTo>
                    <a:pt x="164" y="2295"/>
                  </a:lnTo>
                  <a:lnTo>
                    <a:pt x="236" y="2651"/>
                  </a:lnTo>
                  <a:lnTo>
                    <a:pt x="295" y="3054"/>
                  </a:lnTo>
                  <a:lnTo>
                    <a:pt x="295" y="3248"/>
                  </a:lnTo>
                  <a:lnTo>
                    <a:pt x="175" y="3381"/>
                  </a:lnTo>
                  <a:lnTo>
                    <a:pt x="103" y="3544"/>
                  </a:lnTo>
                  <a:lnTo>
                    <a:pt x="57" y="3887"/>
                  </a:lnTo>
                  <a:lnTo>
                    <a:pt x="133" y="3904"/>
                  </a:lnTo>
                  <a:lnTo>
                    <a:pt x="147" y="3845"/>
                  </a:lnTo>
                  <a:lnTo>
                    <a:pt x="164" y="3753"/>
                  </a:lnTo>
                  <a:lnTo>
                    <a:pt x="236" y="3651"/>
                  </a:lnTo>
                  <a:lnTo>
                    <a:pt x="251" y="3845"/>
                  </a:lnTo>
                  <a:lnTo>
                    <a:pt x="251" y="3963"/>
                  </a:lnTo>
                  <a:lnTo>
                    <a:pt x="175" y="4126"/>
                  </a:lnTo>
                  <a:lnTo>
                    <a:pt x="221" y="4157"/>
                  </a:lnTo>
                  <a:lnTo>
                    <a:pt x="476" y="4023"/>
                  </a:lnTo>
                  <a:lnTo>
                    <a:pt x="609" y="3666"/>
                  </a:lnTo>
                  <a:lnTo>
                    <a:pt x="609" y="3187"/>
                  </a:lnTo>
                  <a:lnTo>
                    <a:pt x="624" y="2921"/>
                  </a:lnTo>
                  <a:lnTo>
                    <a:pt x="683" y="2502"/>
                  </a:lnTo>
                  <a:lnTo>
                    <a:pt x="711" y="2236"/>
                  </a:lnTo>
                  <a:lnTo>
                    <a:pt x="711" y="2012"/>
                  </a:lnTo>
                  <a:lnTo>
                    <a:pt x="711" y="1818"/>
                  </a:lnTo>
                  <a:lnTo>
                    <a:pt x="639" y="1521"/>
                  </a:lnTo>
                  <a:lnTo>
                    <a:pt x="594" y="1358"/>
                  </a:lnTo>
                  <a:lnTo>
                    <a:pt x="563" y="1088"/>
                  </a:lnTo>
                  <a:lnTo>
                    <a:pt x="533" y="837"/>
                  </a:lnTo>
                  <a:lnTo>
                    <a:pt x="489" y="536"/>
                  </a:lnTo>
                  <a:lnTo>
                    <a:pt x="489" y="0"/>
                  </a:lnTo>
                  <a:lnTo>
                    <a:pt x="73" y="434"/>
                  </a:lnTo>
                  <a:lnTo>
                    <a:pt x="0" y="730"/>
                  </a:lnTo>
                  <a:close/>
                </a:path>
              </a:pathLst>
            </a:custGeom>
            <a:solidFill>
              <a:srgbClr val="FFDAD3"/>
            </a:solidFill>
            <a:ln w="9525">
              <a:noFill/>
              <a:round/>
              <a:headEnd/>
              <a:tailEnd/>
            </a:ln>
          </p:spPr>
          <p:txBody>
            <a:bodyPr/>
            <a:lstStyle/>
            <a:p>
              <a:endParaRPr lang="en-GB"/>
            </a:p>
          </p:txBody>
        </p:sp>
      </p:grpSp>
      <p:sp>
        <p:nvSpPr>
          <p:cNvPr id="201734" name="Freeform 9"/>
          <p:cNvSpPr>
            <a:spLocks/>
          </p:cNvSpPr>
          <p:nvPr/>
        </p:nvSpPr>
        <p:spPr bwMode="auto">
          <a:xfrm>
            <a:off x="5219700" y="3043238"/>
            <a:ext cx="33338" cy="30162"/>
          </a:xfrm>
          <a:custGeom>
            <a:avLst/>
            <a:gdLst>
              <a:gd name="T0" fmla="*/ 16669 w 42"/>
              <a:gd name="T1" fmla="*/ 0 h 38"/>
              <a:gd name="T2" fmla="*/ 0 w 42"/>
              <a:gd name="T3" fmla="*/ 30162 h 38"/>
              <a:gd name="T4" fmla="*/ 33338 w 42"/>
              <a:gd name="T5" fmla="*/ 30162 h 38"/>
              <a:gd name="T6" fmla="*/ 16669 w 42"/>
              <a:gd name="T7" fmla="*/ 0 h 38"/>
              <a:gd name="T8" fmla="*/ 16669 w 42"/>
              <a:gd name="T9" fmla="*/ 0 h 38"/>
              <a:gd name="T10" fmla="*/ 0 60000 65536"/>
              <a:gd name="T11" fmla="*/ 0 60000 65536"/>
              <a:gd name="T12" fmla="*/ 0 60000 65536"/>
              <a:gd name="T13" fmla="*/ 0 60000 65536"/>
              <a:gd name="T14" fmla="*/ 0 60000 65536"/>
              <a:gd name="T15" fmla="*/ 0 w 42"/>
              <a:gd name="T16" fmla="*/ 0 h 38"/>
              <a:gd name="T17" fmla="*/ 42 w 42"/>
              <a:gd name="T18" fmla="*/ 38 h 38"/>
            </a:gdLst>
            <a:ahLst/>
            <a:cxnLst>
              <a:cxn ang="T10">
                <a:pos x="T0" y="T1"/>
              </a:cxn>
              <a:cxn ang="T11">
                <a:pos x="T2" y="T3"/>
              </a:cxn>
              <a:cxn ang="T12">
                <a:pos x="T4" y="T5"/>
              </a:cxn>
              <a:cxn ang="T13">
                <a:pos x="T6" y="T7"/>
              </a:cxn>
              <a:cxn ang="T14">
                <a:pos x="T8" y="T9"/>
              </a:cxn>
            </a:cxnLst>
            <a:rect l="T15" t="T16" r="T17" b="T18"/>
            <a:pathLst>
              <a:path w="42" h="38">
                <a:moveTo>
                  <a:pt x="21" y="0"/>
                </a:moveTo>
                <a:lnTo>
                  <a:pt x="0" y="38"/>
                </a:lnTo>
                <a:lnTo>
                  <a:pt x="42" y="38"/>
                </a:lnTo>
                <a:lnTo>
                  <a:pt x="21" y="0"/>
                </a:lnTo>
                <a:close/>
              </a:path>
            </a:pathLst>
          </a:custGeom>
          <a:solidFill>
            <a:srgbClr val="000000"/>
          </a:solidFill>
          <a:ln w="9525">
            <a:noFill/>
            <a:round/>
            <a:headEnd/>
            <a:tailEnd/>
          </a:ln>
        </p:spPr>
        <p:txBody>
          <a:bodyPr/>
          <a:lstStyle/>
          <a:p>
            <a:endParaRPr lang="en-GB"/>
          </a:p>
        </p:txBody>
      </p:sp>
      <p:sp>
        <p:nvSpPr>
          <p:cNvPr id="201735" name="Line 10"/>
          <p:cNvSpPr>
            <a:spLocks noChangeShapeType="1"/>
          </p:cNvSpPr>
          <p:nvPr/>
        </p:nvSpPr>
        <p:spPr bwMode="auto">
          <a:xfrm flipV="1">
            <a:off x="2743200" y="3733800"/>
            <a:ext cx="0" cy="76200"/>
          </a:xfrm>
          <a:prstGeom prst="line">
            <a:avLst/>
          </a:prstGeom>
          <a:noFill/>
          <a:ln w="12700">
            <a:noFill/>
            <a:round/>
            <a:headEnd/>
            <a:tailEnd/>
          </a:ln>
        </p:spPr>
        <p:txBody>
          <a:bodyPr wrap="none" anchor="ctr"/>
          <a:lstStyle/>
          <a:p>
            <a:endParaRPr lang="en-GB"/>
          </a:p>
        </p:txBody>
      </p:sp>
      <p:sp>
        <p:nvSpPr>
          <p:cNvPr id="201736" name="Line 11"/>
          <p:cNvSpPr>
            <a:spLocks noChangeShapeType="1"/>
          </p:cNvSpPr>
          <p:nvPr/>
        </p:nvSpPr>
        <p:spPr bwMode="auto">
          <a:xfrm>
            <a:off x="4724400" y="3733800"/>
            <a:ext cx="3429000" cy="0"/>
          </a:xfrm>
          <a:prstGeom prst="line">
            <a:avLst/>
          </a:prstGeom>
          <a:noFill/>
          <a:ln w="28575">
            <a:solidFill>
              <a:schemeClr val="tx1"/>
            </a:solidFill>
            <a:round/>
            <a:headEnd/>
            <a:tailEnd type="arrow" w="med" len="med"/>
          </a:ln>
        </p:spPr>
        <p:txBody>
          <a:bodyPr wrap="none" anchor="ctr"/>
          <a:lstStyle/>
          <a:p>
            <a:endParaRPr lang="en-GB"/>
          </a:p>
        </p:txBody>
      </p:sp>
      <p:sp>
        <p:nvSpPr>
          <p:cNvPr id="201737" name="Line 12"/>
          <p:cNvSpPr>
            <a:spLocks noChangeShapeType="1"/>
          </p:cNvSpPr>
          <p:nvPr/>
        </p:nvSpPr>
        <p:spPr bwMode="auto">
          <a:xfrm flipV="1">
            <a:off x="4724400" y="1828800"/>
            <a:ext cx="0" cy="1905000"/>
          </a:xfrm>
          <a:prstGeom prst="line">
            <a:avLst/>
          </a:prstGeom>
          <a:noFill/>
          <a:ln w="28575">
            <a:solidFill>
              <a:schemeClr val="tx1"/>
            </a:solidFill>
            <a:round/>
            <a:headEnd/>
            <a:tailEnd type="arrow" w="med" len="med"/>
          </a:ln>
        </p:spPr>
        <p:txBody>
          <a:bodyPr wrap="none" anchor="ctr"/>
          <a:lstStyle/>
          <a:p>
            <a:endParaRPr lang="en-GB"/>
          </a:p>
        </p:txBody>
      </p:sp>
      <p:sp>
        <p:nvSpPr>
          <p:cNvPr id="201738" name="Line 13"/>
          <p:cNvSpPr>
            <a:spLocks noChangeShapeType="1"/>
          </p:cNvSpPr>
          <p:nvPr/>
        </p:nvSpPr>
        <p:spPr bwMode="auto">
          <a:xfrm>
            <a:off x="5029200" y="2362200"/>
            <a:ext cx="2590800" cy="533400"/>
          </a:xfrm>
          <a:prstGeom prst="line">
            <a:avLst/>
          </a:prstGeom>
          <a:noFill/>
          <a:ln w="38100">
            <a:solidFill>
              <a:srgbClr val="00FF00"/>
            </a:solidFill>
            <a:round/>
            <a:headEnd/>
            <a:tailEnd/>
          </a:ln>
        </p:spPr>
        <p:txBody>
          <a:bodyPr wrap="none" anchor="ctr"/>
          <a:lstStyle/>
          <a:p>
            <a:endParaRPr lang="en-GB"/>
          </a:p>
        </p:txBody>
      </p:sp>
      <p:sp>
        <p:nvSpPr>
          <p:cNvPr id="201739" name="Line 14"/>
          <p:cNvSpPr>
            <a:spLocks noChangeShapeType="1"/>
          </p:cNvSpPr>
          <p:nvPr/>
        </p:nvSpPr>
        <p:spPr bwMode="auto">
          <a:xfrm>
            <a:off x="4724400" y="2590800"/>
            <a:ext cx="1295400" cy="0"/>
          </a:xfrm>
          <a:prstGeom prst="line">
            <a:avLst/>
          </a:prstGeom>
          <a:noFill/>
          <a:ln w="12700">
            <a:solidFill>
              <a:schemeClr val="tx1"/>
            </a:solidFill>
            <a:prstDash val="dash"/>
            <a:round/>
            <a:headEnd/>
            <a:tailEnd/>
          </a:ln>
        </p:spPr>
        <p:txBody>
          <a:bodyPr wrap="none" anchor="ctr"/>
          <a:lstStyle/>
          <a:p>
            <a:endParaRPr lang="en-GB"/>
          </a:p>
        </p:txBody>
      </p:sp>
      <p:sp>
        <p:nvSpPr>
          <p:cNvPr id="201740" name="Line 15"/>
          <p:cNvSpPr>
            <a:spLocks noChangeShapeType="1"/>
          </p:cNvSpPr>
          <p:nvPr/>
        </p:nvSpPr>
        <p:spPr bwMode="auto">
          <a:xfrm>
            <a:off x="6019800" y="2590800"/>
            <a:ext cx="0" cy="3124200"/>
          </a:xfrm>
          <a:prstGeom prst="line">
            <a:avLst/>
          </a:prstGeom>
          <a:noFill/>
          <a:ln w="12700">
            <a:solidFill>
              <a:schemeClr val="tx1"/>
            </a:solidFill>
            <a:prstDash val="dash"/>
            <a:round/>
            <a:headEnd/>
            <a:tailEnd/>
          </a:ln>
        </p:spPr>
        <p:txBody>
          <a:bodyPr wrap="none" anchor="ctr"/>
          <a:lstStyle/>
          <a:p>
            <a:endParaRPr lang="en-GB"/>
          </a:p>
        </p:txBody>
      </p:sp>
      <p:sp>
        <p:nvSpPr>
          <p:cNvPr id="201741" name="Line 16"/>
          <p:cNvSpPr>
            <a:spLocks noChangeShapeType="1"/>
          </p:cNvSpPr>
          <p:nvPr/>
        </p:nvSpPr>
        <p:spPr bwMode="auto">
          <a:xfrm>
            <a:off x="4724400" y="2667000"/>
            <a:ext cx="1752600" cy="0"/>
          </a:xfrm>
          <a:prstGeom prst="line">
            <a:avLst/>
          </a:prstGeom>
          <a:noFill/>
          <a:ln w="12700">
            <a:solidFill>
              <a:schemeClr val="tx1"/>
            </a:solidFill>
            <a:prstDash val="dash"/>
            <a:round/>
            <a:headEnd/>
            <a:tailEnd/>
          </a:ln>
        </p:spPr>
        <p:txBody>
          <a:bodyPr wrap="none" anchor="ctr"/>
          <a:lstStyle/>
          <a:p>
            <a:endParaRPr lang="en-GB"/>
          </a:p>
        </p:txBody>
      </p:sp>
      <p:sp>
        <p:nvSpPr>
          <p:cNvPr id="201742" name="Line 17"/>
          <p:cNvSpPr>
            <a:spLocks noChangeShapeType="1"/>
          </p:cNvSpPr>
          <p:nvPr/>
        </p:nvSpPr>
        <p:spPr bwMode="auto">
          <a:xfrm flipH="1">
            <a:off x="6477000" y="2667000"/>
            <a:ext cx="0" cy="3048000"/>
          </a:xfrm>
          <a:prstGeom prst="line">
            <a:avLst/>
          </a:prstGeom>
          <a:noFill/>
          <a:ln w="12700">
            <a:solidFill>
              <a:schemeClr val="tx1"/>
            </a:solidFill>
            <a:prstDash val="dash"/>
            <a:round/>
            <a:headEnd/>
            <a:tailEnd/>
          </a:ln>
        </p:spPr>
        <p:txBody>
          <a:bodyPr wrap="none" anchor="ctr"/>
          <a:lstStyle/>
          <a:p>
            <a:endParaRPr lang="en-GB"/>
          </a:p>
        </p:txBody>
      </p:sp>
      <p:sp>
        <p:nvSpPr>
          <p:cNvPr id="201743" name="Rectangle 18"/>
          <p:cNvSpPr>
            <a:spLocks noChangeArrowheads="1"/>
          </p:cNvSpPr>
          <p:nvPr/>
        </p:nvSpPr>
        <p:spPr bwMode="auto">
          <a:xfrm>
            <a:off x="3429000" y="5181600"/>
            <a:ext cx="914400" cy="914400"/>
          </a:xfrm>
          <a:prstGeom prst="rect">
            <a:avLst/>
          </a:prstGeom>
          <a:noFill/>
          <a:ln w="12700">
            <a:noFill/>
            <a:miter lim="800000"/>
            <a:headEnd/>
            <a:tailEnd/>
          </a:ln>
        </p:spPr>
        <p:txBody>
          <a:bodyPr wrap="none" anchor="ctr"/>
          <a:lstStyle/>
          <a:p>
            <a:endParaRPr lang="it-IT"/>
          </a:p>
        </p:txBody>
      </p:sp>
      <p:sp>
        <p:nvSpPr>
          <p:cNvPr id="201744" name="Freeform 19"/>
          <p:cNvSpPr>
            <a:spLocks/>
          </p:cNvSpPr>
          <p:nvPr/>
        </p:nvSpPr>
        <p:spPr bwMode="auto">
          <a:xfrm>
            <a:off x="6019800" y="4084638"/>
            <a:ext cx="469900" cy="1474787"/>
          </a:xfrm>
          <a:custGeom>
            <a:avLst/>
            <a:gdLst>
              <a:gd name="T0" fmla="*/ 4715 w 299"/>
              <a:gd name="T1" fmla="*/ 1432336 h 938"/>
              <a:gd name="T2" fmla="*/ 0 w 299"/>
              <a:gd name="T3" fmla="*/ 220118 h 938"/>
              <a:gd name="T4" fmla="*/ 155586 w 299"/>
              <a:gd name="T5" fmla="*/ 187100 h 938"/>
              <a:gd name="T6" fmla="*/ 381892 w 299"/>
              <a:gd name="T7" fmla="*/ 187100 h 938"/>
              <a:gd name="T8" fmla="*/ 457327 w 299"/>
              <a:gd name="T9" fmla="*/ 210684 h 938"/>
              <a:gd name="T10" fmla="*/ 457327 w 299"/>
              <a:gd name="T11" fmla="*/ 205967 h 938"/>
              <a:gd name="T12" fmla="*/ 457327 w 299"/>
              <a:gd name="T13" fmla="*/ 1446486 h 938"/>
              <a:gd name="T14" fmla="*/ 414895 w 299"/>
              <a:gd name="T15" fmla="*/ 1460637 h 938"/>
              <a:gd name="T16" fmla="*/ 353604 w 299"/>
              <a:gd name="T17" fmla="*/ 1460637 h 938"/>
              <a:gd name="T18" fmla="*/ 155586 w 299"/>
              <a:gd name="T19" fmla="*/ 1470070 h 938"/>
              <a:gd name="T20" fmla="*/ 4715 w 299"/>
              <a:gd name="T21" fmla="*/ 1432336 h 9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9"/>
              <a:gd name="T34" fmla="*/ 0 h 938"/>
              <a:gd name="T35" fmla="*/ 299 w 299"/>
              <a:gd name="T36" fmla="*/ 938 h 93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9" h="938">
                <a:moveTo>
                  <a:pt x="3" y="911"/>
                </a:moveTo>
                <a:lnTo>
                  <a:pt x="0" y="140"/>
                </a:lnTo>
                <a:lnTo>
                  <a:pt x="99" y="119"/>
                </a:lnTo>
                <a:lnTo>
                  <a:pt x="243" y="119"/>
                </a:lnTo>
                <a:cubicBezTo>
                  <a:pt x="275" y="121"/>
                  <a:pt x="283" y="132"/>
                  <a:pt x="291" y="134"/>
                </a:cubicBezTo>
                <a:cubicBezTo>
                  <a:pt x="299" y="136"/>
                  <a:pt x="291" y="0"/>
                  <a:pt x="291" y="131"/>
                </a:cubicBezTo>
                <a:lnTo>
                  <a:pt x="291" y="920"/>
                </a:lnTo>
                <a:cubicBezTo>
                  <a:pt x="285" y="919"/>
                  <a:pt x="270" y="927"/>
                  <a:pt x="264" y="929"/>
                </a:cubicBezTo>
                <a:cubicBezTo>
                  <a:pt x="248" y="933"/>
                  <a:pt x="241" y="925"/>
                  <a:pt x="225" y="929"/>
                </a:cubicBezTo>
                <a:cubicBezTo>
                  <a:pt x="198" y="930"/>
                  <a:pt x="136" y="938"/>
                  <a:pt x="99" y="935"/>
                </a:cubicBezTo>
                <a:cubicBezTo>
                  <a:pt x="57" y="925"/>
                  <a:pt x="3" y="911"/>
                  <a:pt x="3" y="911"/>
                </a:cubicBezTo>
                <a:close/>
              </a:path>
            </a:pathLst>
          </a:custGeom>
          <a:solidFill>
            <a:srgbClr val="FC0128">
              <a:alpha val="50195"/>
            </a:srgbClr>
          </a:solidFill>
          <a:ln w="3175" cap="flat" cmpd="sng">
            <a:noFill/>
            <a:prstDash val="solid"/>
            <a:round/>
            <a:headEnd/>
            <a:tailEnd/>
          </a:ln>
        </p:spPr>
        <p:txBody>
          <a:bodyPr wrap="none" anchor="ctr"/>
          <a:lstStyle/>
          <a:p>
            <a:endParaRPr lang="en-GB"/>
          </a:p>
        </p:txBody>
      </p:sp>
      <p:sp>
        <p:nvSpPr>
          <p:cNvPr id="201745" name="Line 20"/>
          <p:cNvSpPr>
            <a:spLocks noChangeShapeType="1"/>
          </p:cNvSpPr>
          <p:nvPr/>
        </p:nvSpPr>
        <p:spPr bwMode="auto">
          <a:xfrm>
            <a:off x="4572000" y="2667000"/>
            <a:ext cx="0" cy="152400"/>
          </a:xfrm>
          <a:prstGeom prst="line">
            <a:avLst/>
          </a:prstGeom>
          <a:noFill/>
          <a:ln w="3175">
            <a:solidFill>
              <a:schemeClr val="tx1"/>
            </a:solidFill>
            <a:round/>
            <a:headEnd type="triangle" w="med" len="med"/>
            <a:tailEnd/>
          </a:ln>
        </p:spPr>
        <p:txBody>
          <a:bodyPr wrap="none" anchor="ctr"/>
          <a:lstStyle/>
          <a:p>
            <a:endParaRPr lang="en-GB"/>
          </a:p>
        </p:txBody>
      </p:sp>
      <p:sp>
        <p:nvSpPr>
          <p:cNvPr id="201746" name="Line 21"/>
          <p:cNvSpPr>
            <a:spLocks noChangeShapeType="1"/>
          </p:cNvSpPr>
          <p:nvPr/>
        </p:nvSpPr>
        <p:spPr bwMode="auto">
          <a:xfrm flipV="1">
            <a:off x="4572000" y="2438400"/>
            <a:ext cx="0" cy="381000"/>
          </a:xfrm>
          <a:prstGeom prst="line">
            <a:avLst/>
          </a:prstGeom>
          <a:noFill/>
          <a:ln w="3175">
            <a:solidFill>
              <a:schemeClr val="tx1"/>
            </a:solidFill>
            <a:round/>
            <a:headEnd/>
            <a:tailEnd/>
          </a:ln>
        </p:spPr>
        <p:txBody>
          <a:bodyPr wrap="none" anchor="ctr"/>
          <a:lstStyle/>
          <a:p>
            <a:endParaRPr lang="en-GB"/>
          </a:p>
        </p:txBody>
      </p:sp>
      <p:sp>
        <p:nvSpPr>
          <p:cNvPr id="201747" name="Line 22"/>
          <p:cNvSpPr>
            <a:spLocks noChangeShapeType="1"/>
          </p:cNvSpPr>
          <p:nvPr/>
        </p:nvSpPr>
        <p:spPr bwMode="auto">
          <a:xfrm>
            <a:off x="4572000" y="2438400"/>
            <a:ext cx="0" cy="152400"/>
          </a:xfrm>
          <a:prstGeom prst="line">
            <a:avLst/>
          </a:prstGeom>
          <a:noFill/>
          <a:ln w="3175">
            <a:solidFill>
              <a:schemeClr val="tx1"/>
            </a:solidFill>
            <a:round/>
            <a:headEnd/>
            <a:tailEnd type="triangle" w="med" len="med"/>
          </a:ln>
        </p:spPr>
        <p:txBody>
          <a:bodyPr wrap="none" anchor="ctr"/>
          <a:lstStyle/>
          <a:p>
            <a:endParaRPr lang="en-GB"/>
          </a:p>
        </p:txBody>
      </p:sp>
      <p:sp>
        <p:nvSpPr>
          <p:cNvPr id="201748" name="Rectangle 23"/>
          <p:cNvSpPr>
            <a:spLocks noChangeArrowheads="1"/>
          </p:cNvSpPr>
          <p:nvPr/>
        </p:nvSpPr>
        <p:spPr bwMode="auto">
          <a:xfrm>
            <a:off x="534988" y="2260600"/>
            <a:ext cx="1387475" cy="749300"/>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800" b="0"/>
              <a:t>Transmitted</a:t>
            </a:r>
          </a:p>
          <a:p>
            <a:pPr marL="279400" indent="-279400" defTabSz="766763">
              <a:lnSpc>
                <a:spcPct val="120000"/>
              </a:lnSpc>
              <a:buClr>
                <a:schemeClr val="accent1"/>
              </a:buClr>
              <a:tabLst>
                <a:tab pos="2381250" algn="l"/>
              </a:tabLst>
            </a:pPr>
            <a:r>
              <a:rPr lang="en-GB" sz="1800" b="0"/>
              <a:t>RF pulse</a:t>
            </a:r>
          </a:p>
        </p:txBody>
      </p:sp>
      <p:sp>
        <p:nvSpPr>
          <p:cNvPr id="201749" name="Freeform 24"/>
          <p:cNvSpPr>
            <a:spLocks/>
          </p:cNvSpPr>
          <p:nvPr/>
        </p:nvSpPr>
        <p:spPr bwMode="auto">
          <a:xfrm>
            <a:off x="1865313" y="4179888"/>
            <a:ext cx="1876425" cy="279400"/>
          </a:xfrm>
          <a:custGeom>
            <a:avLst/>
            <a:gdLst>
              <a:gd name="T0" fmla="*/ 0 w 1182"/>
              <a:gd name="T1" fmla="*/ 279400 h 312"/>
              <a:gd name="T2" fmla="*/ 307975 w 1182"/>
              <a:gd name="T3" fmla="*/ 278504 h 312"/>
              <a:gd name="T4" fmla="*/ 357187 w 1182"/>
              <a:gd name="T5" fmla="*/ 0 h 312"/>
              <a:gd name="T6" fmla="*/ 1289050 w 1182"/>
              <a:gd name="T7" fmla="*/ 0 h 312"/>
              <a:gd name="T8" fmla="*/ 1341437 w 1182"/>
              <a:gd name="T9" fmla="*/ 278504 h 312"/>
              <a:gd name="T10" fmla="*/ 1876425 w 1182"/>
              <a:gd name="T11" fmla="*/ 279400 h 312"/>
              <a:gd name="T12" fmla="*/ 0 60000 65536"/>
              <a:gd name="T13" fmla="*/ 0 60000 65536"/>
              <a:gd name="T14" fmla="*/ 0 60000 65536"/>
              <a:gd name="T15" fmla="*/ 0 60000 65536"/>
              <a:gd name="T16" fmla="*/ 0 60000 65536"/>
              <a:gd name="T17" fmla="*/ 0 60000 65536"/>
              <a:gd name="T18" fmla="*/ 0 w 1182"/>
              <a:gd name="T19" fmla="*/ 0 h 312"/>
              <a:gd name="T20" fmla="*/ 1182 w 1182"/>
              <a:gd name="T21" fmla="*/ 312 h 312"/>
            </a:gdLst>
            <a:ahLst/>
            <a:cxnLst>
              <a:cxn ang="T12">
                <a:pos x="T0" y="T1"/>
              </a:cxn>
              <a:cxn ang="T13">
                <a:pos x="T2" y="T3"/>
              </a:cxn>
              <a:cxn ang="T14">
                <a:pos x="T4" y="T5"/>
              </a:cxn>
              <a:cxn ang="T15">
                <a:pos x="T6" y="T7"/>
              </a:cxn>
              <a:cxn ang="T16">
                <a:pos x="T8" y="T9"/>
              </a:cxn>
              <a:cxn ang="T17">
                <a:pos x="T10" y="T11"/>
              </a:cxn>
            </a:cxnLst>
            <a:rect l="T18" t="T19" r="T20" b="T21"/>
            <a:pathLst>
              <a:path w="1182" h="312">
                <a:moveTo>
                  <a:pt x="0" y="312"/>
                </a:moveTo>
                <a:lnTo>
                  <a:pt x="194" y="311"/>
                </a:lnTo>
                <a:lnTo>
                  <a:pt x="225" y="0"/>
                </a:lnTo>
                <a:lnTo>
                  <a:pt x="812" y="0"/>
                </a:lnTo>
                <a:lnTo>
                  <a:pt x="845" y="311"/>
                </a:lnTo>
                <a:lnTo>
                  <a:pt x="1182" y="312"/>
                </a:lnTo>
              </a:path>
            </a:pathLst>
          </a:custGeom>
          <a:noFill/>
          <a:ln w="22225">
            <a:solidFill>
              <a:srgbClr val="00FF00"/>
            </a:solidFill>
            <a:round/>
            <a:headEnd type="none" w="med" len="med"/>
            <a:tailEnd type="none" w="med" len="med"/>
          </a:ln>
        </p:spPr>
        <p:txBody>
          <a:bodyPr wrap="none" anchor="ctr"/>
          <a:lstStyle/>
          <a:p>
            <a:endParaRPr lang="en-GB"/>
          </a:p>
        </p:txBody>
      </p:sp>
      <p:sp>
        <p:nvSpPr>
          <p:cNvPr id="201750" name="Line 25"/>
          <p:cNvSpPr>
            <a:spLocks noChangeShapeType="1"/>
          </p:cNvSpPr>
          <p:nvPr/>
        </p:nvSpPr>
        <p:spPr bwMode="auto">
          <a:xfrm flipH="1">
            <a:off x="1806575" y="2673350"/>
            <a:ext cx="511175" cy="0"/>
          </a:xfrm>
          <a:prstGeom prst="line">
            <a:avLst/>
          </a:prstGeom>
          <a:noFill/>
          <a:ln w="19050">
            <a:solidFill>
              <a:schemeClr val="tx1"/>
            </a:solidFill>
            <a:round/>
            <a:headEnd/>
            <a:tailEnd/>
          </a:ln>
        </p:spPr>
        <p:txBody>
          <a:bodyPr wrap="none" anchor="ctr"/>
          <a:lstStyle/>
          <a:p>
            <a:endParaRPr lang="en-GB"/>
          </a:p>
        </p:txBody>
      </p:sp>
      <p:sp>
        <p:nvSpPr>
          <p:cNvPr id="201751" name="Line 26"/>
          <p:cNvSpPr>
            <a:spLocks noChangeShapeType="1"/>
          </p:cNvSpPr>
          <p:nvPr/>
        </p:nvSpPr>
        <p:spPr bwMode="auto">
          <a:xfrm>
            <a:off x="3070225" y="2673350"/>
            <a:ext cx="695325" cy="0"/>
          </a:xfrm>
          <a:prstGeom prst="line">
            <a:avLst/>
          </a:prstGeom>
          <a:noFill/>
          <a:ln w="19050">
            <a:solidFill>
              <a:schemeClr val="tx1"/>
            </a:solidFill>
            <a:round/>
            <a:headEnd/>
            <a:tailEnd/>
          </a:ln>
        </p:spPr>
        <p:txBody>
          <a:bodyPr wrap="none" anchor="ctr"/>
          <a:lstStyle/>
          <a:p>
            <a:endParaRPr lang="en-GB"/>
          </a:p>
        </p:txBody>
      </p:sp>
      <p:sp>
        <p:nvSpPr>
          <p:cNvPr id="201752" name="Rectangle 27"/>
          <p:cNvSpPr>
            <a:spLocks noChangeArrowheads="1"/>
          </p:cNvSpPr>
          <p:nvPr/>
        </p:nvSpPr>
        <p:spPr bwMode="auto">
          <a:xfrm>
            <a:off x="3076575" y="2187575"/>
            <a:ext cx="365125" cy="490538"/>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2200" b="0">
                <a:solidFill>
                  <a:srgbClr val="FAFD00"/>
                </a:solidFill>
              </a:rPr>
              <a:t>f</a:t>
            </a:r>
            <a:r>
              <a:rPr lang="en-GB" sz="2200" b="0" baseline="-25000">
                <a:solidFill>
                  <a:srgbClr val="FAFD00"/>
                </a:solidFill>
              </a:rPr>
              <a:t>o</a:t>
            </a:r>
          </a:p>
        </p:txBody>
      </p:sp>
      <p:sp>
        <p:nvSpPr>
          <p:cNvPr id="201753" name="Rectangle 28"/>
          <p:cNvSpPr>
            <a:spLocks noChangeArrowheads="1"/>
          </p:cNvSpPr>
          <p:nvPr/>
        </p:nvSpPr>
        <p:spPr bwMode="auto">
          <a:xfrm>
            <a:off x="2303463" y="2433638"/>
            <a:ext cx="765175" cy="450850"/>
          </a:xfrm>
          <a:prstGeom prst="rect">
            <a:avLst/>
          </a:prstGeom>
          <a:noFill/>
          <a:ln w="15875">
            <a:solidFill>
              <a:schemeClr val="tx1"/>
            </a:solidFill>
            <a:miter lim="800000"/>
            <a:headEnd/>
            <a:tailEnd/>
          </a:ln>
        </p:spPr>
        <p:txBody>
          <a:bodyPr wrap="none" anchor="ctr"/>
          <a:lstStyle/>
          <a:p>
            <a:endParaRPr lang="it-IT"/>
          </a:p>
        </p:txBody>
      </p:sp>
      <p:grpSp>
        <p:nvGrpSpPr>
          <p:cNvPr id="201754" name="Group 29"/>
          <p:cNvGrpSpPr>
            <a:grpSpLocks/>
          </p:cNvGrpSpPr>
          <p:nvPr/>
        </p:nvGrpSpPr>
        <p:grpSpPr bwMode="auto">
          <a:xfrm>
            <a:off x="2303463" y="2417763"/>
            <a:ext cx="755650" cy="488950"/>
            <a:chOff x="4181" y="2858"/>
            <a:chExt cx="236" cy="188"/>
          </a:xfrm>
        </p:grpSpPr>
        <p:sp>
          <p:nvSpPr>
            <p:cNvPr id="201758" name="Freeform 30"/>
            <p:cNvSpPr>
              <a:spLocks/>
            </p:cNvSpPr>
            <p:nvPr/>
          </p:nvSpPr>
          <p:spPr bwMode="auto">
            <a:xfrm>
              <a:off x="4181" y="2858"/>
              <a:ext cx="40" cy="188"/>
            </a:xfrm>
            <a:custGeom>
              <a:avLst/>
              <a:gdLst>
                <a:gd name="T0" fmla="*/ 0 w 365"/>
                <a:gd name="T1" fmla="*/ 96 h 394"/>
                <a:gd name="T2" fmla="*/ 10 w 365"/>
                <a:gd name="T3" fmla="*/ 13 h 394"/>
                <a:gd name="T4" fmla="*/ 28 w 365"/>
                <a:gd name="T5" fmla="*/ 174 h 394"/>
                <a:gd name="T6" fmla="*/ 40 w 365"/>
                <a:gd name="T7" fmla="*/ 95 h 394"/>
                <a:gd name="T8" fmla="*/ 0 60000 65536"/>
                <a:gd name="T9" fmla="*/ 0 60000 65536"/>
                <a:gd name="T10" fmla="*/ 0 60000 65536"/>
                <a:gd name="T11" fmla="*/ 0 60000 65536"/>
                <a:gd name="T12" fmla="*/ 0 w 365"/>
                <a:gd name="T13" fmla="*/ 0 h 394"/>
                <a:gd name="T14" fmla="*/ 365 w 365"/>
                <a:gd name="T15" fmla="*/ 394 h 394"/>
              </a:gdLst>
              <a:ahLst/>
              <a:cxnLst>
                <a:cxn ang="T8">
                  <a:pos x="T0" y="T1"/>
                </a:cxn>
                <a:cxn ang="T9">
                  <a:pos x="T2" y="T3"/>
                </a:cxn>
                <a:cxn ang="T10">
                  <a:pos x="T4" y="T5"/>
                </a:cxn>
                <a:cxn ang="T11">
                  <a:pos x="T6" y="T7"/>
                </a:cxn>
              </a:cxnLst>
              <a:rect l="T12" t="T13" r="T14" b="T15"/>
              <a:pathLst>
                <a:path w="365" h="394">
                  <a:moveTo>
                    <a:pt x="0" y="201"/>
                  </a:moveTo>
                  <a:cubicBezTo>
                    <a:pt x="15" y="172"/>
                    <a:pt x="50" y="0"/>
                    <a:pt x="93" y="27"/>
                  </a:cubicBezTo>
                  <a:cubicBezTo>
                    <a:pt x="136" y="54"/>
                    <a:pt x="213" y="336"/>
                    <a:pt x="258" y="365"/>
                  </a:cubicBezTo>
                  <a:cubicBezTo>
                    <a:pt x="303" y="394"/>
                    <a:pt x="343" y="234"/>
                    <a:pt x="365" y="200"/>
                  </a:cubicBezTo>
                </a:path>
              </a:pathLst>
            </a:custGeom>
            <a:noFill/>
            <a:ln w="12700">
              <a:solidFill>
                <a:srgbClr val="FAFD00"/>
              </a:solidFill>
              <a:round/>
              <a:headEnd/>
              <a:tailEnd/>
            </a:ln>
          </p:spPr>
          <p:txBody>
            <a:bodyPr wrap="none" anchor="ctr"/>
            <a:lstStyle/>
            <a:p>
              <a:endParaRPr lang="en-GB"/>
            </a:p>
          </p:txBody>
        </p:sp>
        <p:sp>
          <p:nvSpPr>
            <p:cNvPr id="201759" name="Freeform 31"/>
            <p:cNvSpPr>
              <a:spLocks/>
            </p:cNvSpPr>
            <p:nvPr/>
          </p:nvSpPr>
          <p:spPr bwMode="auto">
            <a:xfrm>
              <a:off x="4221" y="2858"/>
              <a:ext cx="39" cy="188"/>
            </a:xfrm>
            <a:custGeom>
              <a:avLst/>
              <a:gdLst>
                <a:gd name="T0" fmla="*/ 0 w 365"/>
                <a:gd name="T1" fmla="*/ 96 h 394"/>
                <a:gd name="T2" fmla="*/ 10 w 365"/>
                <a:gd name="T3" fmla="*/ 13 h 394"/>
                <a:gd name="T4" fmla="*/ 28 w 365"/>
                <a:gd name="T5" fmla="*/ 174 h 394"/>
                <a:gd name="T6" fmla="*/ 39 w 365"/>
                <a:gd name="T7" fmla="*/ 95 h 394"/>
                <a:gd name="T8" fmla="*/ 0 60000 65536"/>
                <a:gd name="T9" fmla="*/ 0 60000 65536"/>
                <a:gd name="T10" fmla="*/ 0 60000 65536"/>
                <a:gd name="T11" fmla="*/ 0 60000 65536"/>
                <a:gd name="T12" fmla="*/ 0 w 365"/>
                <a:gd name="T13" fmla="*/ 0 h 394"/>
                <a:gd name="T14" fmla="*/ 365 w 365"/>
                <a:gd name="T15" fmla="*/ 394 h 394"/>
              </a:gdLst>
              <a:ahLst/>
              <a:cxnLst>
                <a:cxn ang="T8">
                  <a:pos x="T0" y="T1"/>
                </a:cxn>
                <a:cxn ang="T9">
                  <a:pos x="T2" y="T3"/>
                </a:cxn>
                <a:cxn ang="T10">
                  <a:pos x="T4" y="T5"/>
                </a:cxn>
                <a:cxn ang="T11">
                  <a:pos x="T6" y="T7"/>
                </a:cxn>
              </a:cxnLst>
              <a:rect l="T12" t="T13" r="T14" b="T15"/>
              <a:pathLst>
                <a:path w="365" h="394">
                  <a:moveTo>
                    <a:pt x="0" y="201"/>
                  </a:moveTo>
                  <a:cubicBezTo>
                    <a:pt x="15" y="172"/>
                    <a:pt x="50" y="0"/>
                    <a:pt x="93" y="27"/>
                  </a:cubicBezTo>
                  <a:cubicBezTo>
                    <a:pt x="136" y="54"/>
                    <a:pt x="213" y="336"/>
                    <a:pt x="258" y="365"/>
                  </a:cubicBezTo>
                  <a:cubicBezTo>
                    <a:pt x="303" y="394"/>
                    <a:pt x="343" y="234"/>
                    <a:pt x="365" y="200"/>
                  </a:cubicBezTo>
                </a:path>
              </a:pathLst>
            </a:custGeom>
            <a:noFill/>
            <a:ln w="12700">
              <a:solidFill>
                <a:srgbClr val="FAFD00"/>
              </a:solidFill>
              <a:round/>
              <a:headEnd/>
              <a:tailEnd/>
            </a:ln>
          </p:spPr>
          <p:txBody>
            <a:bodyPr wrap="none" anchor="ctr"/>
            <a:lstStyle/>
            <a:p>
              <a:endParaRPr lang="en-GB"/>
            </a:p>
          </p:txBody>
        </p:sp>
        <p:sp>
          <p:nvSpPr>
            <p:cNvPr id="201760" name="Freeform 32"/>
            <p:cNvSpPr>
              <a:spLocks/>
            </p:cNvSpPr>
            <p:nvPr/>
          </p:nvSpPr>
          <p:spPr bwMode="auto">
            <a:xfrm>
              <a:off x="4260" y="2858"/>
              <a:ext cx="40" cy="188"/>
            </a:xfrm>
            <a:custGeom>
              <a:avLst/>
              <a:gdLst>
                <a:gd name="T0" fmla="*/ 0 w 365"/>
                <a:gd name="T1" fmla="*/ 96 h 394"/>
                <a:gd name="T2" fmla="*/ 10 w 365"/>
                <a:gd name="T3" fmla="*/ 13 h 394"/>
                <a:gd name="T4" fmla="*/ 28 w 365"/>
                <a:gd name="T5" fmla="*/ 174 h 394"/>
                <a:gd name="T6" fmla="*/ 40 w 365"/>
                <a:gd name="T7" fmla="*/ 95 h 394"/>
                <a:gd name="T8" fmla="*/ 0 60000 65536"/>
                <a:gd name="T9" fmla="*/ 0 60000 65536"/>
                <a:gd name="T10" fmla="*/ 0 60000 65536"/>
                <a:gd name="T11" fmla="*/ 0 60000 65536"/>
                <a:gd name="T12" fmla="*/ 0 w 365"/>
                <a:gd name="T13" fmla="*/ 0 h 394"/>
                <a:gd name="T14" fmla="*/ 365 w 365"/>
                <a:gd name="T15" fmla="*/ 394 h 394"/>
              </a:gdLst>
              <a:ahLst/>
              <a:cxnLst>
                <a:cxn ang="T8">
                  <a:pos x="T0" y="T1"/>
                </a:cxn>
                <a:cxn ang="T9">
                  <a:pos x="T2" y="T3"/>
                </a:cxn>
                <a:cxn ang="T10">
                  <a:pos x="T4" y="T5"/>
                </a:cxn>
                <a:cxn ang="T11">
                  <a:pos x="T6" y="T7"/>
                </a:cxn>
              </a:cxnLst>
              <a:rect l="T12" t="T13" r="T14" b="T15"/>
              <a:pathLst>
                <a:path w="365" h="394">
                  <a:moveTo>
                    <a:pt x="0" y="201"/>
                  </a:moveTo>
                  <a:cubicBezTo>
                    <a:pt x="15" y="172"/>
                    <a:pt x="50" y="0"/>
                    <a:pt x="93" y="27"/>
                  </a:cubicBezTo>
                  <a:cubicBezTo>
                    <a:pt x="136" y="54"/>
                    <a:pt x="213" y="336"/>
                    <a:pt x="258" y="365"/>
                  </a:cubicBezTo>
                  <a:cubicBezTo>
                    <a:pt x="303" y="394"/>
                    <a:pt x="343" y="234"/>
                    <a:pt x="365" y="200"/>
                  </a:cubicBezTo>
                </a:path>
              </a:pathLst>
            </a:custGeom>
            <a:noFill/>
            <a:ln w="12700">
              <a:solidFill>
                <a:srgbClr val="FAFD00"/>
              </a:solidFill>
              <a:round/>
              <a:headEnd/>
              <a:tailEnd/>
            </a:ln>
          </p:spPr>
          <p:txBody>
            <a:bodyPr wrap="none" anchor="ctr"/>
            <a:lstStyle/>
            <a:p>
              <a:endParaRPr lang="en-GB"/>
            </a:p>
          </p:txBody>
        </p:sp>
        <p:sp>
          <p:nvSpPr>
            <p:cNvPr id="201761" name="Freeform 33"/>
            <p:cNvSpPr>
              <a:spLocks/>
            </p:cNvSpPr>
            <p:nvPr/>
          </p:nvSpPr>
          <p:spPr bwMode="auto">
            <a:xfrm>
              <a:off x="4298" y="2858"/>
              <a:ext cx="40" cy="188"/>
            </a:xfrm>
            <a:custGeom>
              <a:avLst/>
              <a:gdLst>
                <a:gd name="T0" fmla="*/ 0 w 365"/>
                <a:gd name="T1" fmla="*/ 96 h 394"/>
                <a:gd name="T2" fmla="*/ 10 w 365"/>
                <a:gd name="T3" fmla="*/ 13 h 394"/>
                <a:gd name="T4" fmla="*/ 28 w 365"/>
                <a:gd name="T5" fmla="*/ 174 h 394"/>
                <a:gd name="T6" fmla="*/ 40 w 365"/>
                <a:gd name="T7" fmla="*/ 95 h 394"/>
                <a:gd name="T8" fmla="*/ 0 60000 65536"/>
                <a:gd name="T9" fmla="*/ 0 60000 65536"/>
                <a:gd name="T10" fmla="*/ 0 60000 65536"/>
                <a:gd name="T11" fmla="*/ 0 60000 65536"/>
                <a:gd name="T12" fmla="*/ 0 w 365"/>
                <a:gd name="T13" fmla="*/ 0 h 394"/>
                <a:gd name="T14" fmla="*/ 365 w 365"/>
                <a:gd name="T15" fmla="*/ 394 h 394"/>
              </a:gdLst>
              <a:ahLst/>
              <a:cxnLst>
                <a:cxn ang="T8">
                  <a:pos x="T0" y="T1"/>
                </a:cxn>
                <a:cxn ang="T9">
                  <a:pos x="T2" y="T3"/>
                </a:cxn>
                <a:cxn ang="T10">
                  <a:pos x="T4" y="T5"/>
                </a:cxn>
                <a:cxn ang="T11">
                  <a:pos x="T6" y="T7"/>
                </a:cxn>
              </a:cxnLst>
              <a:rect l="T12" t="T13" r="T14" b="T15"/>
              <a:pathLst>
                <a:path w="365" h="394">
                  <a:moveTo>
                    <a:pt x="0" y="201"/>
                  </a:moveTo>
                  <a:cubicBezTo>
                    <a:pt x="15" y="172"/>
                    <a:pt x="50" y="0"/>
                    <a:pt x="93" y="27"/>
                  </a:cubicBezTo>
                  <a:cubicBezTo>
                    <a:pt x="136" y="54"/>
                    <a:pt x="213" y="336"/>
                    <a:pt x="258" y="365"/>
                  </a:cubicBezTo>
                  <a:cubicBezTo>
                    <a:pt x="303" y="394"/>
                    <a:pt x="343" y="234"/>
                    <a:pt x="365" y="200"/>
                  </a:cubicBezTo>
                </a:path>
              </a:pathLst>
            </a:custGeom>
            <a:noFill/>
            <a:ln w="12700">
              <a:solidFill>
                <a:srgbClr val="FAFD00"/>
              </a:solidFill>
              <a:round/>
              <a:headEnd/>
              <a:tailEnd/>
            </a:ln>
          </p:spPr>
          <p:txBody>
            <a:bodyPr wrap="none" anchor="ctr"/>
            <a:lstStyle/>
            <a:p>
              <a:endParaRPr lang="en-GB"/>
            </a:p>
          </p:txBody>
        </p:sp>
        <p:sp>
          <p:nvSpPr>
            <p:cNvPr id="201762" name="Freeform 34"/>
            <p:cNvSpPr>
              <a:spLocks/>
            </p:cNvSpPr>
            <p:nvPr/>
          </p:nvSpPr>
          <p:spPr bwMode="auto">
            <a:xfrm>
              <a:off x="4339" y="2858"/>
              <a:ext cx="40" cy="188"/>
            </a:xfrm>
            <a:custGeom>
              <a:avLst/>
              <a:gdLst>
                <a:gd name="T0" fmla="*/ 0 w 365"/>
                <a:gd name="T1" fmla="*/ 96 h 394"/>
                <a:gd name="T2" fmla="*/ 10 w 365"/>
                <a:gd name="T3" fmla="*/ 13 h 394"/>
                <a:gd name="T4" fmla="*/ 28 w 365"/>
                <a:gd name="T5" fmla="*/ 174 h 394"/>
                <a:gd name="T6" fmla="*/ 40 w 365"/>
                <a:gd name="T7" fmla="*/ 95 h 394"/>
                <a:gd name="T8" fmla="*/ 0 60000 65536"/>
                <a:gd name="T9" fmla="*/ 0 60000 65536"/>
                <a:gd name="T10" fmla="*/ 0 60000 65536"/>
                <a:gd name="T11" fmla="*/ 0 60000 65536"/>
                <a:gd name="T12" fmla="*/ 0 w 365"/>
                <a:gd name="T13" fmla="*/ 0 h 394"/>
                <a:gd name="T14" fmla="*/ 365 w 365"/>
                <a:gd name="T15" fmla="*/ 394 h 394"/>
              </a:gdLst>
              <a:ahLst/>
              <a:cxnLst>
                <a:cxn ang="T8">
                  <a:pos x="T0" y="T1"/>
                </a:cxn>
                <a:cxn ang="T9">
                  <a:pos x="T2" y="T3"/>
                </a:cxn>
                <a:cxn ang="T10">
                  <a:pos x="T4" y="T5"/>
                </a:cxn>
                <a:cxn ang="T11">
                  <a:pos x="T6" y="T7"/>
                </a:cxn>
              </a:cxnLst>
              <a:rect l="T12" t="T13" r="T14" b="T15"/>
              <a:pathLst>
                <a:path w="365" h="394">
                  <a:moveTo>
                    <a:pt x="0" y="201"/>
                  </a:moveTo>
                  <a:cubicBezTo>
                    <a:pt x="15" y="172"/>
                    <a:pt x="50" y="0"/>
                    <a:pt x="93" y="27"/>
                  </a:cubicBezTo>
                  <a:cubicBezTo>
                    <a:pt x="136" y="54"/>
                    <a:pt x="213" y="336"/>
                    <a:pt x="258" y="365"/>
                  </a:cubicBezTo>
                  <a:cubicBezTo>
                    <a:pt x="303" y="394"/>
                    <a:pt x="343" y="234"/>
                    <a:pt x="365" y="200"/>
                  </a:cubicBezTo>
                </a:path>
              </a:pathLst>
            </a:custGeom>
            <a:noFill/>
            <a:ln w="12700">
              <a:solidFill>
                <a:srgbClr val="FAFD00"/>
              </a:solidFill>
              <a:round/>
              <a:headEnd/>
              <a:tailEnd/>
            </a:ln>
          </p:spPr>
          <p:txBody>
            <a:bodyPr wrap="none" anchor="ctr"/>
            <a:lstStyle/>
            <a:p>
              <a:endParaRPr lang="en-GB"/>
            </a:p>
          </p:txBody>
        </p:sp>
        <p:sp>
          <p:nvSpPr>
            <p:cNvPr id="201763" name="Freeform 35"/>
            <p:cNvSpPr>
              <a:spLocks/>
            </p:cNvSpPr>
            <p:nvPr/>
          </p:nvSpPr>
          <p:spPr bwMode="auto">
            <a:xfrm>
              <a:off x="4377" y="2858"/>
              <a:ext cx="40" cy="188"/>
            </a:xfrm>
            <a:custGeom>
              <a:avLst/>
              <a:gdLst>
                <a:gd name="T0" fmla="*/ 0 w 365"/>
                <a:gd name="T1" fmla="*/ 96 h 394"/>
                <a:gd name="T2" fmla="*/ 10 w 365"/>
                <a:gd name="T3" fmla="*/ 13 h 394"/>
                <a:gd name="T4" fmla="*/ 28 w 365"/>
                <a:gd name="T5" fmla="*/ 174 h 394"/>
                <a:gd name="T6" fmla="*/ 40 w 365"/>
                <a:gd name="T7" fmla="*/ 95 h 394"/>
                <a:gd name="T8" fmla="*/ 0 60000 65536"/>
                <a:gd name="T9" fmla="*/ 0 60000 65536"/>
                <a:gd name="T10" fmla="*/ 0 60000 65536"/>
                <a:gd name="T11" fmla="*/ 0 60000 65536"/>
                <a:gd name="T12" fmla="*/ 0 w 365"/>
                <a:gd name="T13" fmla="*/ 0 h 394"/>
                <a:gd name="T14" fmla="*/ 365 w 365"/>
                <a:gd name="T15" fmla="*/ 394 h 394"/>
              </a:gdLst>
              <a:ahLst/>
              <a:cxnLst>
                <a:cxn ang="T8">
                  <a:pos x="T0" y="T1"/>
                </a:cxn>
                <a:cxn ang="T9">
                  <a:pos x="T2" y="T3"/>
                </a:cxn>
                <a:cxn ang="T10">
                  <a:pos x="T4" y="T5"/>
                </a:cxn>
                <a:cxn ang="T11">
                  <a:pos x="T6" y="T7"/>
                </a:cxn>
              </a:cxnLst>
              <a:rect l="T12" t="T13" r="T14" b="T15"/>
              <a:pathLst>
                <a:path w="365" h="394">
                  <a:moveTo>
                    <a:pt x="0" y="201"/>
                  </a:moveTo>
                  <a:cubicBezTo>
                    <a:pt x="15" y="172"/>
                    <a:pt x="50" y="0"/>
                    <a:pt x="93" y="27"/>
                  </a:cubicBezTo>
                  <a:cubicBezTo>
                    <a:pt x="136" y="54"/>
                    <a:pt x="213" y="336"/>
                    <a:pt x="258" y="365"/>
                  </a:cubicBezTo>
                  <a:cubicBezTo>
                    <a:pt x="303" y="394"/>
                    <a:pt x="343" y="234"/>
                    <a:pt x="365" y="200"/>
                  </a:cubicBezTo>
                </a:path>
              </a:pathLst>
            </a:custGeom>
            <a:noFill/>
            <a:ln w="12700">
              <a:solidFill>
                <a:srgbClr val="FAFD00"/>
              </a:solidFill>
              <a:round/>
              <a:headEnd/>
              <a:tailEnd/>
            </a:ln>
          </p:spPr>
          <p:txBody>
            <a:bodyPr wrap="none" anchor="ctr"/>
            <a:lstStyle/>
            <a:p>
              <a:endParaRPr lang="en-GB"/>
            </a:p>
          </p:txBody>
        </p:sp>
      </p:grpSp>
      <p:sp>
        <p:nvSpPr>
          <p:cNvPr id="201755" name="Rectangle 36"/>
          <p:cNvSpPr>
            <a:spLocks noChangeArrowheads="1"/>
          </p:cNvSpPr>
          <p:nvPr/>
        </p:nvSpPr>
        <p:spPr bwMode="auto">
          <a:xfrm>
            <a:off x="4156075" y="2327275"/>
            <a:ext cx="365125" cy="490538"/>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2200" b="0">
                <a:solidFill>
                  <a:srgbClr val="FAFD00"/>
                </a:solidFill>
              </a:rPr>
              <a:t>f</a:t>
            </a:r>
            <a:r>
              <a:rPr lang="en-GB" sz="2200" b="0" baseline="-25000">
                <a:solidFill>
                  <a:srgbClr val="FAFD00"/>
                </a:solidFill>
              </a:rPr>
              <a:t>o</a:t>
            </a:r>
          </a:p>
        </p:txBody>
      </p:sp>
      <p:sp>
        <p:nvSpPr>
          <p:cNvPr id="201756" name="Rectangle 37"/>
          <p:cNvSpPr>
            <a:spLocks noChangeArrowheads="1"/>
          </p:cNvSpPr>
          <p:nvPr/>
        </p:nvSpPr>
        <p:spPr bwMode="auto">
          <a:xfrm>
            <a:off x="4362450" y="1427163"/>
            <a:ext cx="657225" cy="419100"/>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800" b="0"/>
              <a:t>f ~ B</a:t>
            </a:r>
          </a:p>
        </p:txBody>
      </p:sp>
      <p:sp>
        <p:nvSpPr>
          <p:cNvPr id="201757" name="Rectangle 38"/>
          <p:cNvSpPr>
            <a:spLocks noChangeArrowheads="1"/>
          </p:cNvSpPr>
          <p:nvPr/>
        </p:nvSpPr>
        <p:spPr bwMode="auto">
          <a:xfrm>
            <a:off x="611188" y="3567113"/>
            <a:ext cx="1349375" cy="1079500"/>
          </a:xfrm>
          <a:prstGeom prst="rect">
            <a:avLst/>
          </a:prstGeom>
          <a:noFill/>
          <a:ln w="12700">
            <a:noFill/>
            <a:miter lim="800000"/>
            <a:headEnd/>
            <a:tailEnd/>
          </a:ln>
        </p:spPr>
        <p:txBody>
          <a:bodyPr lIns="90488" tIns="44450" rIns="90488" bIns="44450">
            <a:spAutoFit/>
          </a:bodyPr>
          <a:lstStyle/>
          <a:p>
            <a:pPr marL="279400" indent="-279400" defTabSz="766763">
              <a:lnSpc>
                <a:spcPct val="120000"/>
              </a:lnSpc>
              <a:buClr>
                <a:schemeClr val="accent1"/>
              </a:buClr>
              <a:tabLst>
                <a:tab pos="2381250" algn="l"/>
              </a:tabLst>
            </a:pPr>
            <a:r>
              <a:rPr lang="en-GB" sz="1800" b="0"/>
              <a:t>weak</a:t>
            </a:r>
          </a:p>
          <a:p>
            <a:pPr marL="279400" indent="-279400" defTabSz="766763">
              <a:lnSpc>
                <a:spcPct val="120000"/>
              </a:lnSpc>
              <a:buClr>
                <a:schemeClr val="accent1"/>
              </a:buClr>
              <a:tabLst>
                <a:tab pos="2381250" algn="l"/>
              </a:tabLst>
            </a:pPr>
            <a:r>
              <a:rPr lang="en-GB" sz="1800" b="0"/>
              <a:t>selection</a:t>
            </a:r>
          </a:p>
          <a:p>
            <a:pPr marL="279400" indent="-279400" defTabSz="766763">
              <a:lnSpc>
                <a:spcPct val="120000"/>
              </a:lnSpc>
              <a:buClr>
                <a:schemeClr val="accent1"/>
              </a:buClr>
              <a:tabLst>
                <a:tab pos="2381250" algn="l"/>
              </a:tabLst>
            </a:pPr>
            <a:r>
              <a:rPr lang="en-GB" sz="1800" b="0"/>
              <a:t>gradient</a:t>
            </a:r>
            <a:endParaRPr lang="en-GB" sz="1600" b="0"/>
          </a:p>
        </p:txBody>
      </p:sp>
      <p:sp>
        <p:nvSpPr>
          <p:cNvPr id="39"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40"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41"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42"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43" name="CasellaDiTesto 42"/>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spTree>
    <p:extLst>
      <p:ext uri="{BB962C8B-B14F-4D97-AF65-F5344CB8AC3E}">
        <p14:creationId xmlns:p14="http://schemas.microsoft.com/office/powerpoint/2010/main" val="3019682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a:noFill/>
        </p:spPr>
        <p:txBody>
          <a:bodyPr lIns="90488" tIns="44450" rIns="90488" bIns="44450" anchor="b"/>
          <a:lstStyle/>
          <a:p>
            <a:r>
              <a:rPr lang="en-US" dirty="0" smtClean="0"/>
              <a:t/>
            </a:r>
            <a:br>
              <a:rPr lang="en-US" dirty="0" smtClean="0"/>
            </a:br>
            <a:r>
              <a:rPr lang="en-US" dirty="0" smtClean="0"/>
              <a:t>Slice thickness</a:t>
            </a:r>
          </a:p>
        </p:txBody>
      </p:sp>
      <p:sp>
        <p:nvSpPr>
          <p:cNvPr id="202755" name="Rectangle 3"/>
          <p:cNvSpPr>
            <a:spLocks noChangeArrowheads="1"/>
          </p:cNvSpPr>
          <p:nvPr/>
        </p:nvSpPr>
        <p:spPr bwMode="auto">
          <a:xfrm>
            <a:off x="7162800" y="3733800"/>
            <a:ext cx="792163" cy="344488"/>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tabLst>
                <a:tab pos="2381250" algn="l"/>
              </a:tabLst>
            </a:pPr>
            <a:r>
              <a:rPr lang="en-US" sz="1400" b="0"/>
              <a:t>position</a:t>
            </a:r>
          </a:p>
        </p:txBody>
      </p:sp>
      <p:sp>
        <p:nvSpPr>
          <p:cNvPr id="202756" name="Freeform 4"/>
          <p:cNvSpPr>
            <a:spLocks/>
          </p:cNvSpPr>
          <p:nvPr/>
        </p:nvSpPr>
        <p:spPr bwMode="auto">
          <a:xfrm>
            <a:off x="5219700" y="3043238"/>
            <a:ext cx="33338" cy="30162"/>
          </a:xfrm>
          <a:custGeom>
            <a:avLst/>
            <a:gdLst>
              <a:gd name="T0" fmla="*/ 16669 w 42"/>
              <a:gd name="T1" fmla="*/ 0 h 38"/>
              <a:gd name="T2" fmla="*/ 0 w 42"/>
              <a:gd name="T3" fmla="*/ 30162 h 38"/>
              <a:gd name="T4" fmla="*/ 33338 w 42"/>
              <a:gd name="T5" fmla="*/ 30162 h 38"/>
              <a:gd name="T6" fmla="*/ 16669 w 42"/>
              <a:gd name="T7" fmla="*/ 0 h 38"/>
              <a:gd name="T8" fmla="*/ 16669 w 42"/>
              <a:gd name="T9" fmla="*/ 0 h 38"/>
              <a:gd name="T10" fmla="*/ 0 60000 65536"/>
              <a:gd name="T11" fmla="*/ 0 60000 65536"/>
              <a:gd name="T12" fmla="*/ 0 60000 65536"/>
              <a:gd name="T13" fmla="*/ 0 60000 65536"/>
              <a:gd name="T14" fmla="*/ 0 60000 65536"/>
              <a:gd name="T15" fmla="*/ 0 w 42"/>
              <a:gd name="T16" fmla="*/ 0 h 38"/>
              <a:gd name="T17" fmla="*/ 42 w 42"/>
              <a:gd name="T18" fmla="*/ 38 h 38"/>
            </a:gdLst>
            <a:ahLst/>
            <a:cxnLst>
              <a:cxn ang="T10">
                <a:pos x="T0" y="T1"/>
              </a:cxn>
              <a:cxn ang="T11">
                <a:pos x="T2" y="T3"/>
              </a:cxn>
              <a:cxn ang="T12">
                <a:pos x="T4" y="T5"/>
              </a:cxn>
              <a:cxn ang="T13">
                <a:pos x="T6" y="T7"/>
              </a:cxn>
              <a:cxn ang="T14">
                <a:pos x="T8" y="T9"/>
              </a:cxn>
            </a:cxnLst>
            <a:rect l="T15" t="T16" r="T17" b="T18"/>
            <a:pathLst>
              <a:path w="42" h="38">
                <a:moveTo>
                  <a:pt x="21" y="0"/>
                </a:moveTo>
                <a:lnTo>
                  <a:pt x="0" y="38"/>
                </a:lnTo>
                <a:lnTo>
                  <a:pt x="42" y="38"/>
                </a:lnTo>
                <a:lnTo>
                  <a:pt x="21" y="0"/>
                </a:lnTo>
                <a:close/>
              </a:path>
            </a:pathLst>
          </a:custGeom>
          <a:solidFill>
            <a:srgbClr val="000000"/>
          </a:solidFill>
          <a:ln w="9525">
            <a:noFill/>
            <a:round/>
            <a:headEnd/>
            <a:tailEnd/>
          </a:ln>
        </p:spPr>
        <p:txBody>
          <a:bodyPr/>
          <a:lstStyle/>
          <a:p>
            <a:endParaRPr lang="en-GB"/>
          </a:p>
        </p:txBody>
      </p:sp>
      <p:grpSp>
        <p:nvGrpSpPr>
          <p:cNvPr id="202757" name="Group 5"/>
          <p:cNvGrpSpPr>
            <a:grpSpLocks/>
          </p:cNvGrpSpPr>
          <p:nvPr/>
        </p:nvGrpSpPr>
        <p:grpSpPr bwMode="auto">
          <a:xfrm rot="-5400000">
            <a:off x="5676900" y="4000500"/>
            <a:ext cx="1295400" cy="1828800"/>
            <a:chOff x="432" y="1824"/>
            <a:chExt cx="1652" cy="2122"/>
          </a:xfrm>
        </p:grpSpPr>
        <p:sp>
          <p:nvSpPr>
            <p:cNvPr id="202788" name="Freeform 6"/>
            <p:cNvSpPr>
              <a:spLocks/>
            </p:cNvSpPr>
            <p:nvPr/>
          </p:nvSpPr>
          <p:spPr bwMode="auto">
            <a:xfrm>
              <a:off x="528" y="1824"/>
              <a:ext cx="1452" cy="2122"/>
            </a:xfrm>
            <a:custGeom>
              <a:avLst/>
              <a:gdLst>
                <a:gd name="T0" fmla="*/ 0 w 2903"/>
                <a:gd name="T1" fmla="*/ 0 h 4244"/>
                <a:gd name="T2" fmla="*/ 1452 w 2903"/>
                <a:gd name="T3" fmla="*/ 0 h 4244"/>
                <a:gd name="T4" fmla="*/ 1183 w 2903"/>
                <a:gd name="T5" fmla="*/ 410 h 4244"/>
                <a:gd name="T6" fmla="*/ 1175 w 2903"/>
                <a:gd name="T7" fmla="*/ 641 h 4244"/>
                <a:gd name="T8" fmla="*/ 1235 w 2903"/>
                <a:gd name="T9" fmla="*/ 849 h 4244"/>
                <a:gd name="T10" fmla="*/ 1265 w 2903"/>
                <a:gd name="T11" fmla="*/ 1154 h 4244"/>
                <a:gd name="T12" fmla="*/ 1280 w 2903"/>
                <a:gd name="T13" fmla="*/ 1363 h 4244"/>
                <a:gd name="T14" fmla="*/ 1280 w 2903"/>
                <a:gd name="T15" fmla="*/ 1601 h 4244"/>
                <a:gd name="T16" fmla="*/ 1265 w 2903"/>
                <a:gd name="T17" fmla="*/ 1772 h 4244"/>
                <a:gd name="T18" fmla="*/ 1235 w 2903"/>
                <a:gd name="T19" fmla="*/ 1981 h 4244"/>
                <a:gd name="T20" fmla="*/ 1205 w 2903"/>
                <a:gd name="T21" fmla="*/ 2122 h 4244"/>
                <a:gd name="T22" fmla="*/ 788 w 2903"/>
                <a:gd name="T23" fmla="*/ 2122 h 4244"/>
                <a:gd name="T24" fmla="*/ 766 w 2903"/>
                <a:gd name="T25" fmla="*/ 1922 h 4244"/>
                <a:gd name="T26" fmla="*/ 759 w 2903"/>
                <a:gd name="T27" fmla="*/ 1787 h 4244"/>
                <a:gd name="T28" fmla="*/ 759 w 2903"/>
                <a:gd name="T29" fmla="*/ 1698 h 4244"/>
                <a:gd name="T30" fmla="*/ 706 w 2903"/>
                <a:gd name="T31" fmla="*/ 1683 h 4244"/>
                <a:gd name="T32" fmla="*/ 706 w 2903"/>
                <a:gd name="T33" fmla="*/ 1848 h 4244"/>
                <a:gd name="T34" fmla="*/ 669 w 2903"/>
                <a:gd name="T35" fmla="*/ 2122 h 4244"/>
                <a:gd name="T36" fmla="*/ 245 w 2903"/>
                <a:gd name="T37" fmla="*/ 2122 h 4244"/>
                <a:gd name="T38" fmla="*/ 193 w 2903"/>
                <a:gd name="T39" fmla="*/ 1751 h 4244"/>
                <a:gd name="T40" fmla="*/ 178 w 2903"/>
                <a:gd name="T41" fmla="*/ 1542 h 4244"/>
                <a:gd name="T42" fmla="*/ 178 w 2903"/>
                <a:gd name="T43" fmla="*/ 1348 h 4244"/>
                <a:gd name="T44" fmla="*/ 201 w 2903"/>
                <a:gd name="T45" fmla="*/ 1139 h 4244"/>
                <a:gd name="T46" fmla="*/ 216 w 2903"/>
                <a:gd name="T47" fmla="*/ 931 h 4244"/>
                <a:gd name="T48" fmla="*/ 238 w 2903"/>
                <a:gd name="T49" fmla="*/ 796 h 4244"/>
                <a:gd name="T50" fmla="*/ 275 w 2903"/>
                <a:gd name="T51" fmla="*/ 679 h 4244"/>
                <a:gd name="T52" fmla="*/ 282 w 2903"/>
                <a:gd name="T53" fmla="*/ 610 h 4244"/>
                <a:gd name="T54" fmla="*/ 282 w 2903"/>
                <a:gd name="T55" fmla="*/ 485 h 4244"/>
                <a:gd name="T56" fmla="*/ 261 w 2903"/>
                <a:gd name="T57" fmla="*/ 418 h 4244"/>
                <a:gd name="T58" fmla="*/ 0 w 2903"/>
                <a:gd name="T59" fmla="*/ 0 h 4244"/>
                <a:gd name="T60" fmla="*/ 0 w 2903"/>
                <a:gd name="T61" fmla="*/ 0 h 424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903"/>
                <a:gd name="T94" fmla="*/ 0 h 4244"/>
                <a:gd name="T95" fmla="*/ 2903 w 2903"/>
                <a:gd name="T96" fmla="*/ 4244 h 424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903" h="4244">
                  <a:moveTo>
                    <a:pt x="0" y="0"/>
                  </a:moveTo>
                  <a:lnTo>
                    <a:pt x="2903" y="0"/>
                  </a:lnTo>
                  <a:lnTo>
                    <a:pt x="2365" y="821"/>
                  </a:lnTo>
                  <a:lnTo>
                    <a:pt x="2349" y="1282"/>
                  </a:lnTo>
                  <a:lnTo>
                    <a:pt x="2469" y="1698"/>
                  </a:lnTo>
                  <a:lnTo>
                    <a:pt x="2530" y="2308"/>
                  </a:lnTo>
                  <a:lnTo>
                    <a:pt x="2559" y="2727"/>
                  </a:lnTo>
                  <a:lnTo>
                    <a:pt x="2559" y="3202"/>
                  </a:lnTo>
                  <a:lnTo>
                    <a:pt x="2530" y="3544"/>
                  </a:lnTo>
                  <a:lnTo>
                    <a:pt x="2469" y="3963"/>
                  </a:lnTo>
                  <a:lnTo>
                    <a:pt x="2410" y="4244"/>
                  </a:lnTo>
                  <a:lnTo>
                    <a:pt x="1576" y="4244"/>
                  </a:lnTo>
                  <a:lnTo>
                    <a:pt x="1532" y="3845"/>
                  </a:lnTo>
                  <a:lnTo>
                    <a:pt x="1517" y="3575"/>
                  </a:lnTo>
                  <a:lnTo>
                    <a:pt x="1517" y="3396"/>
                  </a:lnTo>
                  <a:lnTo>
                    <a:pt x="1412" y="3366"/>
                  </a:lnTo>
                  <a:lnTo>
                    <a:pt x="1412" y="3696"/>
                  </a:lnTo>
                  <a:lnTo>
                    <a:pt x="1338" y="4244"/>
                  </a:lnTo>
                  <a:lnTo>
                    <a:pt x="490" y="4244"/>
                  </a:lnTo>
                  <a:lnTo>
                    <a:pt x="386" y="3502"/>
                  </a:lnTo>
                  <a:lnTo>
                    <a:pt x="355" y="3084"/>
                  </a:lnTo>
                  <a:lnTo>
                    <a:pt x="355" y="2696"/>
                  </a:lnTo>
                  <a:lnTo>
                    <a:pt x="401" y="2278"/>
                  </a:lnTo>
                  <a:lnTo>
                    <a:pt x="431" y="1862"/>
                  </a:lnTo>
                  <a:lnTo>
                    <a:pt x="475" y="1593"/>
                  </a:lnTo>
                  <a:lnTo>
                    <a:pt x="549" y="1358"/>
                  </a:lnTo>
                  <a:lnTo>
                    <a:pt x="564" y="1221"/>
                  </a:lnTo>
                  <a:lnTo>
                    <a:pt x="564" y="970"/>
                  </a:lnTo>
                  <a:lnTo>
                    <a:pt x="522" y="837"/>
                  </a:lnTo>
                  <a:lnTo>
                    <a:pt x="0" y="0"/>
                  </a:lnTo>
                  <a:close/>
                </a:path>
              </a:pathLst>
            </a:custGeom>
            <a:solidFill>
              <a:srgbClr val="FFDAD3"/>
            </a:solidFill>
            <a:ln w="9525">
              <a:noFill/>
              <a:round/>
              <a:headEnd/>
              <a:tailEnd/>
            </a:ln>
          </p:spPr>
          <p:txBody>
            <a:bodyPr/>
            <a:lstStyle/>
            <a:p>
              <a:endParaRPr lang="en-GB"/>
            </a:p>
          </p:txBody>
        </p:sp>
        <p:sp>
          <p:nvSpPr>
            <p:cNvPr id="202789" name="Freeform 7"/>
            <p:cNvSpPr>
              <a:spLocks/>
            </p:cNvSpPr>
            <p:nvPr/>
          </p:nvSpPr>
          <p:spPr bwMode="auto">
            <a:xfrm>
              <a:off x="432" y="1824"/>
              <a:ext cx="357" cy="2078"/>
            </a:xfrm>
            <a:custGeom>
              <a:avLst/>
              <a:gdLst>
                <a:gd name="T0" fmla="*/ 357 w 713"/>
                <a:gd name="T1" fmla="*/ 365 h 4157"/>
                <a:gd name="T2" fmla="*/ 343 w 713"/>
                <a:gd name="T3" fmla="*/ 528 h 4157"/>
                <a:gd name="T4" fmla="*/ 289 w 713"/>
                <a:gd name="T5" fmla="*/ 774 h 4157"/>
                <a:gd name="T6" fmla="*/ 289 w 713"/>
                <a:gd name="T7" fmla="*/ 960 h 4157"/>
                <a:gd name="T8" fmla="*/ 276 w 713"/>
                <a:gd name="T9" fmla="*/ 1147 h 4157"/>
                <a:gd name="T10" fmla="*/ 238 w 713"/>
                <a:gd name="T11" fmla="*/ 1325 h 4157"/>
                <a:gd name="T12" fmla="*/ 208 w 713"/>
                <a:gd name="T13" fmla="*/ 1527 h 4157"/>
                <a:gd name="T14" fmla="*/ 208 w 713"/>
                <a:gd name="T15" fmla="*/ 1624 h 4157"/>
                <a:gd name="T16" fmla="*/ 268 w 713"/>
                <a:gd name="T17" fmla="*/ 1690 h 4157"/>
                <a:gd name="T18" fmla="*/ 305 w 713"/>
                <a:gd name="T19" fmla="*/ 1772 h 4157"/>
                <a:gd name="T20" fmla="*/ 327 w 713"/>
                <a:gd name="T21" fmla="*/ 1943 h 4157"/>
                <a:gd name="T22" fmla="*/ 289 w 713"/>
                <a:gd name="T23" fmla="*/ 1952 h 4157"/>
                <a:gd name="T24" fmla="*/ 283 w 713"/>
                <a:gd name="T25" fmla="*/ 1922 h 4157"/>
                <a:gd name="T26" fmla="*/ 276 w 713"/>
                <a:gd name="T27" fmla="*/ 1876 h 4157"/>
                <a:gd name="T28" fmla="*/ 238 w 713"/>
                <a:gd name="T29" fmla="*/ 1825 h 4157"/>
                <a:gd name="T30" fmla="*/ 230 w 713"/>
                <a:gd name="T31" fmla="*/ 1922 h 4157"/>
                <a:gd name="T32" fmla="*/ 230 w 713"/>
                <a:gd name="T33" fmla="*/ 1981 h 4157"/>
                <a:gd name="T34" fmla="*/ 268 w 713"/>
                <a:gd name="T35" fmla="*/ 2063 h 4157"/>
                <a:gd name="T36" fmla="*/ 246 w 713"/>
                <a:gd name="T37" fmla="*/ 2078 h 4157"/>
                <a:gd name="T38" fmla="*/ 119 w 713"/>
                <a:gd name="T39" fmla="*/ 2011 h 4157"/>
                <a:gd name="T40" fmla="*/ 53 w 713"/>
                <a:gd name="T41" fmla="*/ 1833 h 4157"/>
                <a:gd name="T42" fmla="*/ 53 w 713"/>
                <a:gd name="T43" fmla="*/ 1593 h 4157"/>
                <a:gd name="T44" fmla="*/ 45 w 713"/>
                <a:gd name="T45" fmla="*/ 1460 h 4157"/>
                <a:gd name="T46" fmla="*/ 16 w 713"/>
                <a:gd name="T47" fmla="*/ 1251 h 4157"/>
                <a:gd name="T48" fmla="*/ 0 w 713"/>
                <a:gd name="T49" fmla="*/ 1118 h 4157"/>
                <a:gd name="T50" fmla="*/ 0 w 713"/>
                <a:gd name="T51" fmla="*/ 1006 h 4157"/>
                <a:gd name="T52" fmla="*/ 0 w 713"/>
                <a:gd name="T53" fmla="*/ 909 h 4157"/>
                <a:gd name="T54" fmla="*/ 37 w 713"/>
                <a:gd name="T55" fmla="*/ 760 h 4157"/>
                <a:gd name="T56" fmla="*/ 59 w 713"/>
                <a:gd name="T57" fmla="*/ 679 h 4157"/>
                <a:gd name="T58" fmla="*/ 74 w 713"/>
                <a:gd name="T59" fmla="*/ 544 h 4157"/>
                <a:gd name="T60" fmla="*/ 89 w 713"/>
                <a:gd name="T61" fmla="*/ 418 h 4157"/>
                <a:gd name="T62" fmla="*/ 112 w 713"/>
                <a:gd name="T63" fmla="*/ 268 h 4157"/>
                <a:gd name="T64" fmla="*/ 112 w 713"/>
                <a:gd name="T65" fmla="*/ 0 h 4157"/>
                <a:gd name="T66" fmla="*/ 320 w 713"/>
                <a:gd name="T67" fmla="*/ 217 h 4157"/>
                <a:gd name="T68" fmla="*/ 357 w 713"/>
                <a:gd name="T69" fmla="*/ 365 h 4157"/>
                <a:gd name="T70" fmla="*/ 357 w 713"/>
                <a:gd name="T71" fmla="*/ 365 h 415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13"/>
                <a:gd name="T109" fmla="*/ 0 h 4157"/>
                <a:gd name="T110" fmla="*/ 713 w 713"/>
                <a:gd name="T111" fmla="*/ 4157 h 415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13" h="4157">
                  <a:moveTo>
                    <a:pt x="713" y="730"/>
                  </a:moveTo>
                  <a:lnTo>
                    <a:pt x="685" y="1057"/>
                  </a:lnTo>
                  <a:lnTo>
                    <a:pt x="578" y="1548"/>
                  </a:lnTo>
                  <a:lnTo>
                    <a:pt x="578" y="1920"/>
                  </a:lnTo>
                  <a:lnTo>
                    <a:pt x="551" y="2295"/>
                  </a:lnTo>
                  <a:lnTo>
                    <a:pt x="475" y="2651"/>
                  </a:lnTo>
                  <a:lnTo>
                    <a:pt x="415" y="3054"/>
                  </a:lnTo>
                  <a:lnTo>
                    <a:pt x="415" y="3248"/>
                  </a:lnTo>
                  <a:lnTo>
                    <a:pt x="536" y="3381"/>
                  </a:lnTo>
                  <a:lnTo>
                    <a:pt x="609" y="3544"/>
                  </a:lnTo>
                  <a:lnTo>
                    <a:pt x="654" y="3887"/>
                  </a:lnTo>
                  <a:lnTo>
                    <a:pt x="578" y="3904"/>
                  </a:lnTo>
                  <a:lnTo>
                    <a:pt x="565" y="3845"/>
                  </a:lnTo>
                  <a:lnTo>
                    <a:pt x="551" y="3753"/>
                  </a:lnTo>
                  <a:lnTo>
                    <a:pt x="475" y="3651"/>
                  </a:lnTo>
                  <a:lnTo>
                    <a:pt x="460" y="3845"/>
                  </a:lnTo>
                  <a:lnTo>
                    <a:pt x="460" y="3963"/>
                  </a:lnTo>
                  <a:lnTo>
                    <a:pt x="536" y="4126"/>
                  </a:lnTo>
                  <a:lnTo>
                    <a:pt x="491" y="4157"/>
                  </a:lnTo>
                  <a:lnTo>
                    <a:pt x="238" y="4023"/>
                  </a:lnTo>
                  <a:lnTo>
                    <a:pt x="105" y="3666"/>
                  </a:lnTo>
                  <a:lnTo>
                    <a:pt x="105" y="3187"/>
                  </a:lnTo>
                  <a:lnTo>
                    <a:pt x="90" y="2921"/>
                  </a:lnTo>
                  <a:lnTo>
                    <a:pt x="31" y="2502"/>
                  </a:lnTo>
                  <a:lnTo>
                    <a:pt x="0" y="2236"/>
                  </a:lnTo>
                  <a:lnTo>
                    <a:pt x="0" y="2012"/>
                  </a:lnTo>
                  <a:lnTo>
                    <a:pt x="0" y="1818"/>
                  </a:lnTo>
                  <a:lnTo>
                    <a:pt x="74" y="1521"/>
                  </a:lnTo>
                  <a:lnTo>
                    <a:pt x="118" y="1358"/>
                  </a:lnTo>
                  <a:lnTo>
                    <a:pt x="148" y="1088"/>
                  </a:lnTo>
                  <a:lnTo>
                    <a:pt x="177" y="837"/>
                  </a:lnTo>
                  <a:lnTo>
                    <a:pt x="223" y="536"/>
                  </a:lnTo>
                  <a:lnTo>
                    <a:pt x="223" y="0"/>
                  </a:lnTo>
                  <a:lnTo>
                    <a:pt x="639" y="434"/>
                  </a:lnTo>
                  <a:lnTo>
                    <a:pt x="713" y="730"/>
                  </a:lnTo>
                  <a:close/>
                </a:path>
              </a:pathLst>
            </a:custGeom>
            <a:solidFill>
              <a:srgbClr val="FFDAD3"/>
            </a:solidFill>
            <a:ln w="9525">
              <a:noFill/>
              <a:round/>
              <a:headEnd/>
              <a:tailEnd/>
            </a:ln>
          </p:spPr>
          <p:txBody>
            <a:bodyPr/>
            <a:lstStyle/>
            <a:p>
              <a:endParaRPr lang="en-GB"/>
            </a:p>
          </p:txBody>
        </p:sp>
        <p:sp>
          <p:nvSpPr>
            <p:cNvPr id="202790" name="Freeform 8"/>
            <p:cNvSpPr>
              <a:spLocks/>
            </p:cNvSpPr>
            <p:nvPr/>
          </p:nvSpPr>
          <p:spPr bwMode="auto">
            <a:xfrm>
              <a:off x="1728" y="1824"/>
              <a:ext cx="356" cy="2078"/>
            </a:xfrm>
            <a:custGeom>
              <a:avLst/>
              <a:gdLst>
                <a:gd name="T0" fmla="*/ 0 w 711"/>
                <a:gd name="T1" fmla="*/ 365 h 4157"/>
                <a:gd name="T2" fmla="*/ 14 w 711"/>
                <a:gd name="T3" fmla="*/ 528 h 4157"/>
                <a:gd name="T4" fmla="*/ 67 w 711"/>
                <a:gd name="T5" fmla="*/ 774 h 4157"/>
                <a:gd name="T6" fmla="*/ 67 w 711"/>
                <a:gd name="T7" fmla="*/ 960 h 4157"/>
                <a:gd name="T8" fmla="*/ 82 w 711"/>
                <a:gd name="T9" fmla="*/ 1147 h 4157"/>
                <a:gd name="T10" fmla="*/ 118 w 711"/>
                <a:gd name="T11" fmla="*/ 1325 h 4157"/>
                <a:gd name="T12" fmla="*/ 148 w 711"/>
                <a:gd name="T13" fmla="*/ 1527 h 4157"/>
                <a:gd name="T14" fmla="*/ 148 w 711"/>
                <a:gd name="T15" fmla="*/ 1624 h 4157"/>
                <a:gd name="T16" fmla="*/ 88 w 711"/>
                <a:gd name="T17" fmla="*/ 1690 h 4157"/>
                <a:gd name="T18" fmla="*/ 52 w 711"/>
                <a:gd name="T19" fmla="*/ 1772 h 4157"/>
                <a:gd name="T20" fmla="*/ 29 w 711"/>
                <a:gd name="T21" fmla="*/ 1943 h 4157"/>
                <a:gd name="T22" fmla="*/ 67 w 711"/>
                <a:gd name="T23" fmla="*/ 1952 h 4157"/>
                <a:gd name="T24" fmla="*/ 74 w 711"/>
                <a:gd name="T25" fmla="*/ 1922 h 4157"/>
                <a:gd name="T26" fmla="*/ 82 w 711"/>
                <a:gd name="T27" fmla="*/ 1876 h 4157"/>
                <a:gd name="T28" fmla="*/ 118 w 711"/>
                <a:gd name="T29" fmla="*/ 1825 h 4157"/>
                <a:gd name="T30" fmla="*/ 126 w 711"/>
                <a:gd name="T31" fmla="*/ 1922 h 4157"/>
                <a:gd name="T32" fmla="*/ 126 w 711"/>
                <a:gd name="T33" fmla="*/ 1981 h 4157"/>
                <a:gd name="T34" fmla="*/ 88 w 711"/>
                <a:gd name="T35" fmla="*/ 2063 h 4157"/>
                <a:gd name="T36" fmla="*/ 111 w 711"/>
                <a:gd name="T37" fmla="*/ 2078 h 4157"/>
                <a:gd name="T38" fmla="*/ 238 w 711"/>
                <a:gd name="T39" fmla="*/ 2011 h 4157"/>
                <a:gd name="T40" fmla="*/ 305 w 711"/>
                <a:gd name="T41" fmla="*/ 1833 h 4157"/>
                <a:gd name="T42" fmla="*/ 305 w 711"/>
                <a:gd name="T43" fmla="*/ 1593 h 4157"/>
                <a:gd name="T44" fmla="*/ 312 w 711"/>
                <a:gd name="T45" fmla="*/ 1460 h 4157"/>
                <a:gd name="T46" fmla="*/ 342 w 711"/>
                <a:gd name="T47" fmla="*/ 1251 h 4157"/>
                <a:gd name="T48" fmla="*/ 356 w 711"/>
                <a:gd name="T49" fmla="*/ 1118 h 4157"/>
                <a:gd name="T50" fmla="*/ 356 w 711"/>
                <a:gd name="T51" fmla="*/ 1006 h 4157"/>
                <a:gd name="T52" fmla="*/ 356 w 711"/>
                <a:gd name="T53" fmla="*/ 909 h 4157"/>
                <a:gd name="T54" fmla="*/ 320 w 711"/>
                <a:gd name="T55" fmla="*/ 760 h 4157"/>
                <a:gd name="T56" fmla="*/ 297 w 711"/>
                <a:gd name="T57" fmla="*/ 679 h 4157"/>
                <a:gd name="T58" fmla="*/ 282 w 711"/>
                <a:gd name="T59" fmla="*/ 544 h 4157"/>
                <a:gd name="T60" fmla="*/ 267 w 711"/>
                <a:gd name="T61" fmla="*/ 418 h 4157"/>
                <a:gd name="T62" fmla="*/ 245 w 711"/>
                <a:gd name="T63" fmla="*/ 268 h 4157"/>
                <a:gd name="T64" fmla="*/ 245 w 711"/>
                <a:gd name="T65" fmla="*/ 0 h 4157"/>
                <a:gd name="T66" fmla="*/ 37 w 711"/>
                <a:gd name="T67" fmla="*/ 217 h 4157"/>
                <a:gd name="T68" fmla="*/ 0 w 711"/>
                <a:gd name="T69" fmla="*/ 365 h 4157"/>
                <a:gd name="T70" fmla="*/ 0 w 711"/>
                <a:gd name="T71" fmla="*/ 365 h 415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11"/>
                <a:gd name="T109" fmla="*/ 0 h 4157"/>
                <a:gd name="T110" fmla="*/ 711 w 711"/>
                <a:gd name="T111" fmla="*/ 4157 h 415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11" h="4157">
                  <a:moveTo>
                    <a:pt x="0" y="730"/>
                  </a:moveTo>
                  <a:lnTo>
                    <a:pt x="27" y="1057"/>
                  </a:lnTo>
                  <a:lnTo>
                    <a:pt x="133" y="1548"/>
                  </a:lnTo>
                  <a:lnTo>
                    <a:pt x="133" y="1920"/>
                  </a:lnTo>
                  <a:lnTo>
                    <a:pt x="164" y="2295"/>
                  </a:lnTo>
                  <a:lnTo>
                    <a:pt x="236" y="2651"/>
                  </a:lnTo>
                  <a:lnTo>
                    <a:pt x="295" y="3054"/>
                  </a:lnTo>
                  <a:lnTo>
                    <a:pt x="295" y="3248"/>
                  </a:lnTo>
                  <a:lnTo>
                    <a:pt x="175" y="3381"/>
                  </a:lnTo>
                  <a:lnTo>
                    <a:pt x="103" y="3544"/>
                  </a:lnTo>
                  <a:lnTo>
                    <a:pt x="57" y="3887"/>
                  </a:lnTo>
                  <a:lnTo>
                    <a:pt x="133" y="3904"/>
                  </a:lnTo>
                  <a:lnTo>
                    <a:pt x="147" y="3845"/>
                  </a:lnTo>
                  <a:lnTo>
                    <a:pt x="164" y="3753"/>
                  </a:lnTo>
                  <a:lnTo>
                    <a:pt x="236" y="3651"/>
                  </a:lnTo>
                  <a:lnTo>
                    <a:pt x="251" y="3845"/>
                  </a:lnTo>
                  <a:lnTo>
                    <a:pt x="251" y="3963"/>
                  </a:lnTo>
                  <a:lnTo>
                    <a:pt x="175" y="4126"/>
                  </a:lnTo>
                  <a:lnTo>
                    <a:pt x="221" y="4157"/>
                  </a:lnTo>
                  <a:lnTo>
                    <a:pt x="476" y="4023"/>
                  </a:lnTo>
                  <a:lnTo>
                    <a:pt x="609" y="3666"/>
                  </a:lnTo>
                  <a:lnTo>
                    <a:pt x="609" y="3187"/>
                  </a:lnTo>
                  <a:lnTo>
                    <a:pt x="624" y="2921"/>
                  </a:lnTo>
                  <a:lnTo>
                    <a:pt x="683" y="2502"/>
                  </a:lnTo>
                  <a:lnTo>
                    <a:pt x="711" y="2236"/>
                  </a:lnTo>
                  <a:lnTo>
                    <a:pt x="711" y="2012"/>
                  </a:lnTo>
                  <a:lnTo>
                    <a:pt x="711" y="1818"/>
                  </a:lnTo>
                  <a:lnTo>
                    <a:pt x="639" y="1521"/>
                  </a:lnTo>
                  <a:lnTo>
                    <a:pt x="594" y="1358"/>
                  </a:lnTo>
                  <a:lnTo>
                    <a:pt x="563" y="1088"/>
                  </a:lnTo>
                  <a:lnTo>
                    <a:pt x="533" y="837"/>
                  </a:lnTo>
                  <a:lnTo>
                    <a:pt x="489" y="536"/>
                  </a:lnTo>
                  <a:lnTo>
                    <a:pt x="489" y="0"/>
                  </a:lnTo>
                  <a:lnTo>
                    <a:pt x="73" y="434"/>
                  </a:lnTo>
                  <a:lnTo>
                    <a:pt x="0" y="730"/>
                  </a:lnTo>
                  <a:close/>
                </a:path>
              </a:pathLst>
            </a:custGeom>
            <a:solidFill>
              <a:srgbClr val="FFDAD3"/>
            </a:solidFill>
            <a:ln w="9525">
              <a:noFill/>
              <a:round/>
              <a:headEnd/>
              <a:tailEnd/>
            </a:ln>
          </p:spPr>
          <p:txBody>
            <a:bodyPr/>
            <a:lstStyle/>
            <a:p>
              <a:endParaRPr lang="en-GB"/>
            </a:p>
          </p:txBody>
        </p:sp>
      </p:grpSp>
      <p:sp>
        <p:nvSpPr>
          <p:cNvPr id="202758" name="Freeform 9"/>
          <p:cNvSpPr>
            <a:spLocks/>
          </p:cNvSpPr>
          <p:nvPr/>
        </p:nvSpPr>
        <p:spPr bwMode="auto">
          <a:xfrm>
            <a:off x="5219700" y="3043238"/>
            <a:ext cx="33338" cy="30162"/>
          </a:xfrm>
          <a:custGeom>
            <a:avLst/>
            <a:gdLst>
              <a:gd name="T0" fmla="*/ 16669 w 42"/>
              <a:gd name="T1" fmla="*/ 0 h 38"/>
              <a:gd name="T2" fmla="*/ 0 w 42"/>
              <a:gd name="T3" fmla="*/ 30162 h 38"/>
              <a:gd name="T4" fmla="*/ 33338 w 42"/>
              <a:gd name="T5" fmla="*/ 30162 h 38"/>
              <a:gd name="T6" fmla="*/ 16669 w 42"/>
              <a:gd name="T7" fmla="*/ 0 h 38"/>
              <a:gd name="T8" fmla="*/ 16669 w 42"/>
              <a:gd name="T9" fmla="*/ 0 h 38"/>
              <a:gd name="T10" fmla="*/ 0 60000 65536"/>
              <a:gd name="T11" fmla="*/ 0 60000 65536"/>
              <a:gd name="T12" fmla="*/ 0 60000 65536"/>
              <a:gd name="T13" fmla="*/ 0 60000 65536"/>
              <a:gd name="T14" fmla="*/ 0 60000 65536"/>
              <a:gd name="T15" fmla="*/ 0 w 42"/>
              <a:gd name="T16" fmla="*/ 0 h 38"/>
              <a:gd name="T17" fmla="*/ 42 w 42"/>
              <a:gd name="T18" fmla="*/ 38 h 38"/>
            </a:gdLst>
            <a:ahLst/>
            <a:cxnLst>
              <a:cxn ang="T10">
                <a:pos x="T0" y="T1"/>
              </a:cxn>
              <a:cxn ang="T11">
                <a:pos x="T2" y="T3"/>
              </a:cxn>
              <a:cxn ang="T12">
                <a:pos x="T4" y="T5"/>
              </a:cxn>
              <a:cxn ang="T13">
                <a:pos x="T6" y="T7"/>
              </a:cxn>
              <a:cxn ang="T14">
                <a:pos x="T8" y="T9"/>
              </a:cxn>
            </a:cxnLst>
            <a:rect l="T15" t="T16" r="T17" b="T18"/>
            <a:pathLst>
              <a:path w="42" h="38">
                <a:moveTo>
                  <a:pt x="21" y="0"/>
                </a:moveTo>
                <a:lnTo>
                  <a:pt x="0" y="38"/>
                </a:lnTo>
                <a:lnTo>
                  <a:pt x="42" y="38"/>
                </a:lnTo>
                <a:lnTo>
                  <a:pt x="21" y="0"/>
                </a:lnTo>
                <a:close/>
              </a:path>
            </a:pathLst>
          </a:custGeom>
          <a:solidFill>
            <a:srgbClr val="000000"/>
          </a:solidFill>
          <a:ln w="9525">
            <a:noFill/>
            <a:round/>
            <a:headEnd/>
            <a:tailEnd/>
          </a:ln>
        </p:spPr>
        <p:txBody>
          <a:bodyPr/>
          <a:lstStyle/>
          <a:p>
            <a:endParaRPr lang="en-GB"/>
          </a:p>
        </p:txBody>
      </p:sp>
      <p:sp>
        <p:nvSpPr>
          <p:cNvPr id="202759" name="Line 10"/>
          <p:cNvSpPr>
            <a:spLocks noChangeShapeType="1"/>
          </p:cNvSpPr>
          <p:nvPr/>
        </p:nvSpPr>
        <p:spPr bwMode="auto">
          <a:xfrm flipV="1">
            <a:off x="2743200" y="3733800"/>
            <a:ext cx="0" cy="76200"/>
          </a:xfrm>
          <a:prstGeom prst="line">
            <a:avLst/>
          </a:prstGeom>
          <a:noFill/>
          <a:ln w="12700">
            <a:noFill/>
            <a:round/>
            <a:headEnd/>
            <a:tailEnd/>
          </a:ln>
        </p:spPr>
        <p:txBody>
          <a:bodyPr wrap="none" anchor="ctr"/>
          <a:lstStyle/>
          <a:p>
            <a:endParaRPr lang="en-GB"/>
          </a:p>
        </p:txBody>
      </p:sp>
      <p:sp>
        <p:nvSpPr>
          <p:cNvPr id="202760" name="Line 11"/>
          <p:cNvSpPr>
            <a:spLocks noChangeShapeType="1"/>
          </p:cNvSpPr>
          <p:nvPr/>
        </p:nvSpPr>
        <p:spPr bwMode="auto">
          <a:xfrm>
            <a:off x="4724400" y="3733800"/>
            <a:ext cx="3429000" cy="0"/>
          </a:xfrm>
          <a:prstGeom prst="line">
            <a:avLst/>
          </a:prstGeom>
          <a:noFill/>
          <a:ln w="28575">
            <a:solidFill>
              <a:schemeClr val="tx1"/>
            </a:solidFill>
            <a:round/>
            <a:headEnd/>
            <a:tailEnd type="arrow" w="med" len="med"/>
          </a:ln>
        </p:spPr>
        <p:txBody>
          <a:bodyPr wrap="none" anchor="ctr"/>
          <a:lstStyle/>
          <a:p>
            <a:endParaRPr lang="en-GB"/>
          </a:p>
        </p:txBody>
      </p:sp>
      <p:sp>
        <p:nvSpPr>
          <p:cNvPr id="202761" name="Line 12"/>
          <p:cNvSpPr>
            <a:spLocks noChangeShapeType="1"/>
          </p:cNvSpPr>
          <p:nvPr/>
        </p:nvSpPr>
        <p:spPr bwMode="auto">
          <a:xfrm flipV="1">
            <a:off x="4724400" y="1828800"/>
            <a:ext cx="0" cy="1905000"/>
          </a:xfrm>
          <a:prstGeom prst="line">
            <a:avLst/>
          </a:prstGeom>
          <a:noFill/>
          <a:ln w="28575">
            <a:solidFill>
              <a:schemeClr val="tx1"/>
            </a:solidFill>
            <a:round/>
            <a:headEnd/>
            <a:tailEnd type="arrow" w="med" len="med"/>
          </a:ln>
        </p:spPr>
        <p:txBody>
          <a:bodyPr wrap="none" anchor="ctr"/>
          <a:lstStyle/>
          <a:p>
            <a:endParaRPr lang="en-GB"/>
          </a:p>
        </p:txBody>
      </p:sp>
      <p:sp>
        <p:nvSpPr>
          <p:cNvPr id="202762" name="Line 13"/>
          <p:cNvSpPr>
            <a:spLocks noChangeShapeType="1"/>
          </p:cNvSpPr>
          <p:nvPr/>
        </p:nvSpPr>
        <p:spPr bwMode="auto">
          <a:xfrm>
            <a:off x="5422900" y="2133600"/>
            <a:ext cx="2133600" cy="1219200"/>
          </a:xfrm>
          <a:prstGeom prst="line">
            <a:avLst/>
          </a:prstGeom>
          <a:noFill/>
          <a:ln w="38100">
            <a:solidFill>
              <a:srgbClr val="00FF00"/>
            </a:solidFill>
            <a:round/>
            <a:headEnd/>
            <a:tailEnd/>
          </a:ln>
        </p:spPr>
        <p:txBody>
          <a:bodyPr wrap="none" anchor="ctr"/>
          <a:lstStyle/>
          <a:p>
            <a:endParaRPr lang="en-GB"/>
          </a:p>
        </p:txBody>
      </p:sp>
      <p:sp>
        <p:nvSpPr>
          <p:cNvPr id="202763" name="Line 14"/>
          <p:cNvSpPr>
            <a:spLocks noChangeShapeType="1"/>
          </p:cNvSpPr>
          <p:nvPr/>
        </p:nvSpPr>
        <p:spPr bwMode="auto">
          <a:xfrm>
            <a:off x="4724400" y="2590800"/>
            <a:ext cx="1422400" cy="0"/>
          </a:xfrm>
          <a:prstGeom prst="line">
            <a:avLst/>
          </a:prstGeom>
          <a:noFill/>
          <a:ln w="12700">
            <a:solidFill>
              <a:srgbClr val="FAFD00"/>
            </a:solidFill>
            <a:prstDash val="dash"/>
            <a:round/>
            <a:headEnd/>
            <a:tailEnd/>
          </a:ln>
        </p:spPr>
        <p:txBody>
          <a:bodyPr wrap="none" anchor="ctr"/>
          <a:lstStyle/>
          <a:p>
            <a:endParaRPr lang="en-GB"/>
          </a:p>
        </p:txBody>
      </p:sp>
      <p:sp>
        <p:nvSpPr>
          <p:cNvPr id="202764" name="Line 15"/>
          <p:cNvSpPr>
            <a:spLocks noChangeShapeType="1"/>
          </p:cNvSpPr>
          <p:nvPr/>
        </p:nvSpPr>
        <p:spPr bwMode="auto">
          <a:xfrm>
            <a:off x="6159500" y="2590800"/>
            <a:ext cx="0" cy="3124200"/>
          </a:xfrm>
          <a:prstGeom prst="line">
            <a:avLst/>
          </a:prstGeom>
          <a:noFill/>
          <a:ln w="12700">
            <a:solidFill>
              <a:srgbClr val="FAFD00"/>
            </a:solidFill>
            <a:prstDash val="dash"/>
            <a:round/>
            <a:headEnd/>
            <a:tailEnd/>
          </a:ln>
        </p:spPr>
        <p:txBody>
          <a:bodyPr wrap="none" anchor="ctr"/>
          <a:lstStyle/>
          <a:p>
            <a:endParaRPr lang="en-GB"/>
          </a:p>
        </p:txBody>
      </p:sp>
      <p:sp>
        <p:nvSpPr>
          <p:cNvPr id="202765" name="Line 16"/>
          <p:cNvSpPr>
            <a:spLocks noChangeShapeType="1"/>
          </p:cNvSpPr>
          <p:nvPr/>
        </p:nvSpPr>
        <p:spPr bwMode="auto">
          <a:xfrm>
            <a:off x="4724400" y="2667000"/>
            <a:ext cx="1600200" cy="0"/>
          </a:xfrm>
          <a:prstGeom prst="line">
            <a:avLst/>
          </a:prstGeom>
          <a:noFill/>
          <a:ln w="12700">
            <a:solidFill>
              <a:srgbClr val="FAFD00"/>
            </a:solidFill>
            <a:prstDash val="dash"/>
            <a:round/>
            <a:headEnd/>
            <a:tailEnd/>
          </a:ln>
        </p:spPr>
        <p:txBody>
          <a:bodyPr wrap="none" anchor="ctr"/>
          <a:lstStyle/>
          <a:p>
            <a:endParaRPr lang="en-GB"/>
          </a:p>
        </p:txBody>
      </p:sp>
      <p:sp>
        <p:nvSpPr>
          <p:cNvPr id="202766" name="Rectangle 17"/>
          <p:cNvSpPr>
            <a:spLocks noChangeArrowheads="1"/>
          </p:cNvSpPr>
          <p:nvPr/>
        </p:nvSpPr>
        <p:spPr bwMode="auto">
          <a:xfrm>
            <a:off x="3429000" y="5181600"/>
            <a:ext cx="914400" cy="914400"/>
          </a:xfrm>
          <a:prstGeom prst="rect">
            <a:avLst/>
          </a:prstGeom>
          <a:noFill/>
          <a:ln w="12700">
            <a:noFill/>
            <a:miter lim="800000"/>
            <a:headEnd/>
            <a:tailEnd/>
          </a:ln>
        </p:spPr>
        <p:txBody>
          <a:bodyPr wrap="none" anchor="ctr"/>
          <a:lstStyle/>
          <a:p>
            <a:endParaRPr lang="it-IT"/>
          </a:p>
        </p:txBody>
      </p:sp>
      <p:sp>
        <p:nvSpPr>
          <p:cNvPr id="202767" name="Line 18"/>
          <p:cNvSpPr>
            <a:spLocks noChangeShapeType="1"/>
          </p:cNvSpPr>
          <p:nvPr/>
        </p:nvSpPr>
        <p:spPr bwMode="auto">
          <a:xfrm flipH="1">
            <a:off x="6319838" y="2667000"/>
            <a:ext cx="0" cy="3048000"/>
          </a:xfrm>
          <a:prstGeom prst="line">
            <a:avLst/>
          </a:prstGeom>
          <a:noFill/>
          <a:ln w="12700">
            <a:solidFill>
              <a:srgbClr val="FAFD00"/>
            </a:solidFill>
            <a:prstDash val="dash"/>
            <a:round/>
            <a:headEnd/>
            <a:tailEnd/>
          </a:ln>
        </p:spPr>
        <p:txBody>
          <a:bodyPr wrap="none" anchor="ctr"/>
          <a:lstStyle/>
          <a:p>
            <a:endParaRPr lang="en-GB"/>
          </a:p>
        </p:txBody>
      </p:sp>
      <p:sp>
        <p:nvSpPr>
          <p:cNvPr id="202768" name="Freeform 19"/>
          <p:cNvSpPr>
            <a:spLocks/>
          </p:cNvSpPr>
          <p:nvPr/>
        </p:nvSpPr>
        <p:spPr bwMode="auto">
          <a:xfrm>
            <a:off x="6159500" y="4084638"/>
            <a:ext cx="165100" cy="1474787"/>
          </a:xfrm>
          <a:custGeom>
            <a:avLst/>
            <a:gdLst>
              <a:gd name="T0" fmla="*/ 1657 w 299"/>
              <a:gd name="T1" fmla="*/ 1432336 h 938"/>
              <a:gd name="T2" fmla="*/ 0 w 299"/>
              <a:gd name="T3" fmla="*/ 220118 h 938"/>
              <a:gd name="T4" fmla="*/ 54665 w 299"/>
              <a:gd name="T5" fmla="*/ 187100 h 938"/>
              <a:gd name="T6" fmla="*/ 134178 w 299"/>
              <a:gd name="T7" fmla="*/ 187100 h 938"/>
              <a:gd name="T8" fmla="*/ 160683 w 299"/>
              <a:gd name="T9" fmla="*/ 210684 h 938"/>
              <a:gd name="T10" fmla="*/ 160683 w 299"/>
              <a:gd name="T11" fmla="*/ 205967 h 938"/>
              <a:gd name="T12" fmla="*/ 160683 w 299"/>
              <a:gd name="T13" fmla="*/ 1446486 h 938"/>
              <a:gd name="T14" fmla="*/ 145774 w 299"/>
              <a:gd name="T15" fmla="*/ 1460637 h 938"/>
              <a:gd name="T16" fmla="*/ 124239 w 299"/>
              <a:gd name="T17" fmla="*/ 1460637 h 938"/>
              <a:gd name="T18" fmla="*/ 54665 w 299"/>
              <a:gd name="T19" fmla="*/ 1470070 h 938"/>
              <a:gd name="T20" fmla="*/ 1657 w 299"/>
              <a:gd name="T21" fmla="*/ 1432336 h 9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9"/>
              <a:gd name="T34" fmla="*/ 0 h 938"/>
              <a:gd name="T35" fmla="*/ 299 w 299"/>
              <a:gd name="T36" fmla="*/ 938 h 93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9" h="938">
                <a:moveTo>
                  <a:pt x="3" y="911"/>
                </a:moveTo>
                <a:lnTo>
                  <a:pt x="0" y="140"/>
                </a:lnTo>
                <a:lnTo>
                  <a:pt x="99" y="119"/>
                </a:lnTo>
                <a:lnTo>
                  <a:pt x="243" y="119"/>
                </a:lnTo>
                <a:cubicBezTo>
                  <a:pt x="275" y="121"/>
                  <a:pt x="283" y="132"/>
                  <a:pt x="291" y="134"/>
                </a:cubicBezTo>
                <a:cubicBezTo>
                  <a:pt x="299" y="136"/>
                  <a:pt x="291" y="0"/>
                  <a:pt x="291" y="131"/>
                </a:cubicBezTo>
                <a:lnTo>
                  <a:pt x="291" y="920"/>
                </a:lnTo>
                <a:cubicBezTo>
                  <a:pt x="285" y="919"/>
                  <a:pt x="270" y="927"/>
                  <a:pt x="264" y="929"/>
                </a:cubicBezTo>
                <a:cubicBezTo>
                  <a:pt x="248" y="933"/>
                  <a:pt x="241" y="925"/>
                  <a:pt x="225" y="929"/>
                </a:cubicBezTo>
                <a:cubicBezTo>
                  <a:pt x="198" y="930"/>
                  <a:pt x="136" y="938"/>
                  <a:pt x="99" y="935"/>
                </a:cubicBezTo>
                <a:cubicBezTo>
                  <a:pt x="57" y="925"/>
                  <a:pt x="3" y="911"/>
                  <a:pt x="3" y="911"/>
                </a:cubicBezTo>
                <a:close/>
              </a:path>
            </a:pathLst>
          </a:custGeom>
          <a:solidFill>
            <a:srgbClr val="FC0128">
              <a:alpha val="50195"/>
            </a:srgbClr>
          </a:solidFill>
          <a:ln w="3175" cap="flat" cmpd="sng">
            <a:noFill/>
            <a:prstDash val="solid"/>
            <a:round/>
            <a:headEnd/>
            <a:tailEnd/>
          </a:ln>
        </p:spPr>
        <p:txBody>
          <a:bodyPr wrap="none" anchor="ctr"/>
          <a:lstStyle/>
          <a:p>
            <a:endParaRPr lang="en-GB"/>
          </a:p>
        </p:txBody>
      </p:sp>
      <p:sp>
        <p:nvSpPr>
          <p:cNvPr id="202769" name="Line 20"/>
          <p:cNvSpPr>
            <a:spLocks noChangeShapeType="1"/>
          </p:cNvSpPr>
          <p:nvPr/>
        </p:nvSpPr>
        <p:spPr bwMode="auto">
          <a:xfrm>
            <a:off x="4572000" y="2667000"/>
            <a:ext cx="0" cy="152400"/>
          </a:xfrm>
          <a:prstGeom prst="line">
            <a:avLst/>
          </a:prstGeom>
          <a:noFill/>
          <a:ln w="3175">
            <a:solidFill>
              <a:schemeClr val="tx1"/>
            </a:solidFill>
            <a:round/>
            <a:headEnd type="triangle" w="med" len="med"/>
            <a:tailEnd/>
          </a:ln>
        </p:spPr>
        <p:txBody>
          <a:bodyPr wrap="none" anchor="ctr"/>
          <a:lstStyle/>
          <a:p>
            <a:endParaRPr lang="en-GB"/>
          </a:p>
        </p:txBody>
      </p:sp>
      <p:sp>
        <p:nvSpPr>
          <p:cNvPr id="202770" name="Line 21"/>
          <p:cNvSpPr>
            <a:spLocks noChangeShapeType="1"/>
          </p:cNvSpPr>
          <p:nvPr/>
        </p:nvSpPr>
        <p:spPr bwMode="auto">
          <a:xfrm flipV="1">
            <a:off x="4572000" y="2438400"/>
            <a:ext cx="0" cy="381000"/>
          </a:xfrm>
          <a:prstGeom prst="line">
            <a:avLst/>
          </a:prstGeom>
          <a:noFill/>
          <a:ln w="3175">
            <a:solidFill>
              <a:schemeClr val="tx1"/>
            </a:solidFill>
            <a:round/>
            <a:headEnd/>
            <a:tailEnd/>
          </a:ln>
        </p:spPr>
        <p:txBody>
          <a:bodyPr wrap="none" anchor="ctr"/>
          <a:lstStyle/>
          <a:p>
            <a:endParaRPr lang="en-GB"/>
          </a:p>
        </p:txBody>
      </p:sp>
      <p:sp>
        <p:nvSpPr>
          <p:cNvPr id="202771" name="Line 22"/>
          <p:cNvSpPr>
            <a:spLocks noChangeShapeType="1"/>
          </p:cNvSpPr>
          <p:nvPr/>
        </p:nvSpPr>
        <p:spPr bwMode="auto">
          <a:xfrm>
            <a:off x="4572000" y="2438400"/>
            <a:ext cx="0" cy="152400"/>
          </a:xfrm>
          <a:prstGeom prst="line">
            <a:avLst/>
          </a:prstGeom>
          <a:noFill/>
          <a:ln w="3175">
            <a:solidFill>
              <a:schemeClr val="tx1"/>
            </a:solidFill>
            <a:round/>
            <a:headEnd/>
            <a:tailEnd type="triangle" w="med" len="med"/>
          </a:ln>
        </p:spPr>
        <p:txBody>
          <a:bodyPr wrap="none" anchor="ctr"/>
          <a:lstStyle/>
          <a:p>
            <a:endParaRPr lang="en-GB"/>
          </a:p>
        </p:txBody>
      </p:sp>
      <p:sp>
        <p:nvSpPr>
          <p:cNvPr id="202772" name="Rectangle 23"/>
          <p:cNvSpPr>
            <a:spLocks noChangeArrowheads="1"/>
          </p:cNvSpPr>
          <p:nvPr/>
        </p:nvSpPr>
        <p:spPr bwMode="auto">
          <a:xfrm>
            <a:off x="534988" y="2260600"/>
            <a:ext cx="1387475" cy="749300"/>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800" b="0"/>
              <a:t>Transmitted</a:t>
            </a:r>
          </a:p>
          <a:p>
            <a:pPr marL="279400" indent="-279400" defTabSz="766763">
              <a:lnSpc>
                <a:spcPct val="120000"/>
              </a:lnSpc>
              <a:buClr>
                <a:schemeClr val="accent1"/>
              </a:buClr>
              <a:tabLst>
                <a:tab pos="2381250" algn="l"/>
              </a:tabLst>
            </a:pPr>
            <a:r>
              <a:rPr lang="en-GB" sz="1800" b="0"/>
              <a:t>RF pulse</a:t>
            </a:r>
          </a:p>
        </p:txBody>
      </p:sp>
      <p:sp>
        <p:nvSpPr>
          <p:cNvPr id="202773" name="Freeform 24"/>
          <p:cNvSpPr>
            <a:spLocks/>
          </p:cNvSpPr>
          <p:nvPr/>
        </p:nvSpPr>
        <p:spPr bwMode="auto">
          <a:xfrm>
            <a:off x="1865313" y="3595688"/>
            <a:ext cx="1876425" cy="863600"/>
          </a:xfrm>
          <a:custGeom>
            <a:avLst/>
            <a:gdLst>
              <a:gd name="T0" fmla="*/ 0 w 1182"/>
              <a:gd name="T1" fmla="*/ 863600 h 312"/>
              <a:gd name="T2" fmla="*/ 307975 w 1182"/>
              <a:gd name="T3" fmla="*/ 860832 h 312"/>
              <a:gd name="T4" fmla="*/ 357187 w 1182"/>
              <a:gd name="T5" fmla="*/ 0 h 312"/>
              <a:gd name="T6" fmla="*/ 1289050 w 1182"/>
              <a:gd name="T7" fmla="*/ 0 h 312"/>
              <a:gd name="T8" fmla="*/ 1341437 w 1182"/>
              <a:gd name="T9" fmla="*/ 860832 h 312"/>
              <a:gd name="T10" fmla="*/ 1876425 w 1182"/>
              <a:gd name="T11" fmla="*/ 863600 h 312"/>
              <a:gd name="T12" fmla="*/ 0 60000 65536"/>
              <a:gd name="T13" fmla="*/ 0 60000 65536"/>
              <a:gd name="T14" fmla="*/ 0 60000 65536"/>
              <a:gd name="T15" fmla="*/ 0 60000 65536"/>
              <a:gd name="T16" fmla="*/ 0 60000 65536"/>
              <a:gd name="T17" fmla="*/ 0 60000 65536"/>
              <a:gd name="T18" fmla="*/ 0 w 1182"/>
              <a:gd name="T19" fmla="*/ 0 h 312"/>
              <a:gd name="T20" fmla="*/ 1182 w 1182"/>
              <a:gd name="T21" fmla="*/ 312 h 312"/>
            </a:gdLst>
            <a:ahLst/>
            <a:cxnLst>
              <a:cxn ang="T12">
                <a:pos x="T0" y="T1"/>
              </a:cxn>
              <a:cxn ang="T13">
                <a:pos x="T2" y="T3"/>
              </a:cxn>
              <a:cxn ang="T14">
                <a:pos x="T4" y="T5"/>
              </a:cxn>
              <a:cxn ang="T15">
                <a:pos x="T6" y="T7"/>
              </a:cxn>
              <a:cxn ang="T16">
                <a:pos x="T8" y="T9"/>
              </a:cxn>
              <a:cxn ang="T17">
                <a:pos x="T10" y="T11"/>
              </a:cxn>
            </a:cxnLst>
            <a:rect l="T18" t="T19" r="T20" b="T21"/>
            <a:pathLst>
              <a:path w="1182" h="312">
                <a:moveTo>
                  <a:pt x="0" y="312"/>
                </a:moveTo>
                <a:lnTo>
                  <a:pt x="194" y="311"/>
                </a:lnTo>
                <a:lnTo>
                  <a:pt x="225" y="0"/>
                </a:lnTo>
                <a:lnTo>
                  <a:pt x="812" y="0"/>
                </a:lnTo>
                <a:lnTo>
                  <a:pt x="845" y="311"/>
                </a:lnTo>
                <a:lnTo>
                  <a:pt x="1182" y="312"/>
                </a:lnTo>
              </a:path>
            </a:pathLst>
          </a:custGeom>
          <a:noFill/>
          <a:ln w="22225">
            <a:solidFill>
              <a:srgbClr val="00FF00"/>
            </a:solidFill>
            <a:round/>
            <a:headEnd type="none" w="med" len="med"/>
            <a:tailEnd type="none" w="med" len="med"/>
          </a:ln>
        </p:spPr>
        <p:txBody>
          <a:bodyPr wrap="none" anchor="ctr"/>
          <a:lstStyle/>
          <a:p>
            <a:endParaRPr lang="en-GB"/>
          </a:p>
        </p:txBody>
      </p:sp>
      <p:sp>
        <p:nvSpPr>
          <p:cNvPr id="202774" name="Line 25"/>
          <p:cNvSpPr>
            <a:spLocks noChangeShapeType="1"/>
          </p:cNvSpPr>
          <p:nvPr/>
        </p:nvSpPr>
        <p:spPr bwMode="auto">
          <a:xfrm flipH="1">
            <a:off x="1806575" y="2673350"/>
            <a:ext cx="511175" cy="0"/>
          </a:xfrm>
          <a:prstGeom prst="line">
            <a:avLst/>
          </a:prstGeom>
          <a:noFill/>
          <a:ln w="19050">
            <a:solidFill>
              <a:schemeClr val="tx1"/>
            </a:solidFill>
            <a:round/>
            <a:headEnd/>
            <a:tailEnd/>
          </a:ln>
        </p:spPr>
        <p:txBody>
          <a:bodyPr wrap="none" anchor="ctr"/>
          <a:lstStyle/>
          <a:p>
            <a:endParaRPr lang="en-GB"/>
          </a:p>
        </p:txBody>
      </p:sp>
      <p:sp>
        <p:nvSpPr>
          <p:cNvPr id="202775" name="Line 26"/>
          <p:cNvSpPr>
            <a:spLocks noChangeShapeType="1"/>
          </p:cNvSpPr>
          <p:nvPr/>
        </p:nvSpPr>
        <p:spPr bwMode="auto">
          <a:xfrm>
            <a:off x="3070225" y="2673350"/>
            <a:ext cx="695325" cy="0"/>
          </a:xfrm>
          <a:prstGeom prst="line">
            <a:avLst/>
          </a:prstGeom>
          <a:noFill/>
          <a:ln w="19050">
            <a:solidFill>
              <a:schemeClr val="tx1"/>
            </a:solidFill>
            <a:round/>
            <a:headEnd/>
            <a:tailEnd/>
          </a:ln>
        </p:spPr>
        <p:txBody>
          <a:bodyPr wrap="none" anchor="ctr"/>
          <a:lstStyle/>
          <a:p>
            <a:endParaRPr lang="en-GB"/>
          </a:p>
        </p:txBody>
      </p:sp>
      <p:sp>
        <p:nvSpPr>
          <p:cNvPr id="202776" name="Rectangle 27"/>
          <p:cNvSpPr>
            <a:spLocks noChangeArrowheads="1"/>
          </p:cNvSpPr>
          <p:nvPr/>
        </p:nvSpPr>
        <p:spPr bwMode="auto">
          <a:xfrm>
            <a:off x="3076575" y="2187575"/>
            <a:ext cx="365125" cy="490538"/>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2200" b="0">
                <a:solidFill>
                  <a:srgbClr val="FAFD00"/>
                </a:solidFill>
              </a:rPr>
              <a:t>f</a:t>
            </a:r>
            <a:r>
              <a:rPr lang="en-GB" sz="2200" b="0" baseline="-25000">
                <a:solidFill>
                  <a:srgbClr val="FAFD00"/>
                </a:solidFill>
              </a:rPr>
              <a:t>o</a:t>
            </a:r>
          </a:p>
        </p:txBody>
      </p:sp>
      <p:sp>
        <p:nvSpPr>
          <p:cNvPr id="202777" name="Rectangle 28"/>
          <p:cNvSpPr>
            <a:spLocks noChangeArrowheads="1"/>
          </p:cNvSpPr>
          <p:nvPr/>
        </p:nvSpPr>
        <p:spPr bwMode="auto">
          <a:xfrm>
            <a:off x="2303463" y="2433638"/>
            <a:ext cx="765175" cy="450850"/>
          </a:xfrm>
          <a:prstGeom prst="rect">
            <a:avLst/>
          </a:prstGeom>
          <a:noFill/>
          <a:ln w="15875">
            <a:solidFill>
              <a:schemeClr val="tx1"/>
            </a:solidFill>
            <a:miter lim="800000"/>
            <a:headEnd/>
            <a:tailEnd/>
          </a:ln>
        </p:spPr>
        <p:txBody>
          <a:bodyPr wrap="none" anchor="ctr"/>
          <a:lstStyle/>
          <a:p>
            <a:endParaRPr lang="it-IT"/>
          </a:p>
        </p:txBody>
      </p:sp>
      <p:grpSp>
        <p:nvGrpSpPr>
          <p:cNvPr id="202778" name="Group 29"/>
          <p:cNvGrpSpPr>
            <a:grpSpLocks/>
          </p:cNvGrpSpPr>
          <p:nvPr/>
        </p:nvGrpSpPr>
        <p:grpSpPr bwMode="auto">
          <a:xfrm>
            <a:off x="2303463" y="2417763"/>
            <a:ext cx="755650" cy="488950"/>
            <a:chOff x="4181" y="2858"/>
            <a:chExt cx="236" cy="188"/>
          </a:xfrm>
        </p:grpSpPr>
        <p:sp>
          <p:nvSpPr>
            <p:cNvPr id="202782" name="Freeform 30"/>
            <p:cNvSpPr>
              <a:spLocks/>
            </p:cNvSpPr>
            <p:nvPr/>
          </p:nvSpPr>
          <p:spPr bwMode="auto">
            <a:xfrm>
              <a:off x="4181" y="2858"/>
              <a:ext cx="40" cy="188"/>
            </a:xfrm>
            <a:custGeom>
              <a:avLst/>
              <a:gdLst>
                <a:gd name="T0" fmla="*/ 0 w 365"/>
                <a:gd name="T1" fmla="*/ 96 h 394"/>
                <a:gd name="T2" fmla="*/ 10 w 365"/>
                <a:gd name="T3" fmla="*/ 13 h 394"/>
                <a:gd name="T4" fmla="*/ 28 w 365"/>
                <a:gd name="T5" fmla="*/ 174 h 394"/>
                <a:gd name="T6" fmla="*/ 40 w 365"/>
                <a:gd name="T7" fmla="*/ 95 h 394"/>
                <a:gd name="T8" fmla="*/ 0 60000 65536"/>
                <a:gd name="T9" fmla="*/ 0 60000 65536"/>
                <a:gd name="T10" fmla="*/ 0 60000 65536"/>
                <a:gd name="T11" fmla="*/ 0 60000 65536"/>
                <a:gd name="T12" fmla="*/ 0 w 365"/>
                <a:gd name="T13" fmla="*/ 0 h 394"/>
                <a:gd name="T14" fmla="*/ 365 w 365"/>
                <a:gd name="T15" fmla="*/ 394 h 394"/>
              </a:gdLst>
              <a:ahLst/>
              <a:cxnLst>
                <a:cxn ang="T8">
                  <a:pos x="T0" y="T1"/>
                </a:cxn>
                <a:cxn ang="T9">
                  <a:pos x="T2" y="T3"/>
                </a:cxn>
                <a:cxn ang="T10">
                  <a:pos x="T4" y="T5"/>
                </a:cxn>
                <a:cxn ang="T11">
                  <a:pos x="T6" y="T7"/>
                </a:cxn>
              </a:cxnLst>
              <a:rect l="T12" t="T13" r="T14" b="T15"/>
              <a:pathLst>
                <a:path w="365" h="394">
                  <a:moveTo>
                    <a:pt x="0" y="201"/>
                  </a:moveTo>
                  <a:cubicBezTo>
                    <a:pt x="15" y="172"/>
                    <a:pt x="50" y="0"/>
                    <a:pt x="93" y="27"/>
                  </a:cubicBezTo>
                  <a:cubicBezTo>
                    <a:pt x="136" y="54"/>
                    <a:pt x="213" y="336"/>
                    <a:pt x="258" y="365"/>
                  </a:cubicBezTo>
                  <a:cubicBezTo>
                    <a:pt x="303" y="394"/>
                    <a:pt x="343" y="234"/>
                    <a:pt x="365" y="200"/>
                  </a:cubicBezTo>
                </a:path>
              </a:pathLst>
            </a:custGeom>
            <a:noFill/>
            <a:ln w="12700">
              <a:solidFill>
                <a:srgbClr val="FAFD00"/>
              </a:solidFill>
              <a:round/>
              <a:headEnd/>
              <a:tailEnd/>
            </a:ln>
          </p:spPr>
          <p:txBody>
            <a:bodyPr wrap="none" anchor="ctr"/>
            <a:lstStyle/>
            <a:p>
              <a:endParaRPr lang="en-GB"/>
            </a:p>
          </p:txBody>
        </p:sp>
        <p:sp>
          <p:nvSpPr>
            <p:cNvPr id="202783" name="Freeform 31"/>
            <p:cNvSpPr>
              <a:spLocks/>
            </p:cNvSpPr>
            <p:nvPr/>
          </p:nvSpPr>
          <p:spPr bwMode="auto">
            <a:xfrm>
              <a:off x="4221" y="2858"/>
              <a:ext cx="39" cy="188"/>
            </a:xfrm>
            <a:custGeom>
              <a:avLst/>
              <a:gdLst>
                <a:gd name="T0" fmla="*/ 0 w 365"/>
                <a:gd name="T1" fmla="*/ 96 h 394"/>
                <a:gd name="T2" fmla="*/ 10 w 365"/>
                <a:gd name="T3" fmla="*/ 13 h 394"/>
                <a:gd name="T4" fmla="*/ 28 w 365"/>
                <a:gd name="T5" fmla="*/ 174 h 394"/>
                <a:gd name="T6" fmla="*/ 39 w 365"/>
                <a:gd name="T7" fmla="*/ 95 h 394"/>
                <a:gd name="T8" fmla="*/ 0 60000 65536"/>
                <a:gd name="T9" fmla="*/ 0 60000 65536"/>
                <a:gd name="T10" fmla="*/ 0 60000 65536"/>
                <a:gd name="T11" fmla="*/ 0 60000 65536"/>
                <a:gd name="T12" fmla="*/ 0 w 365"/>
                <a:gd name="T13" fmla="*/ 0 h 394"/>
                <a:gd name="T14" fmla="*/ 365 w 365"/>
                <a:gd name="T15" fmla="*/ 394 h 394"/>
              </a:gdLst>
              <a:ahLst/>
              <a:cxnLst>
                <a:cxn ang="T8">
                  <a:pos x="T0" y="T1"/>
                </a:cxn>
                <a:cxn ang="T9">
                  <a:pos x="T2" y="T3"/>
                </a:cxn>
                <a:cxn ang="T10">
                  <a:pos x="T4" y="T5"/>
                </a:cxn>
                <a:cxn ang="T11">
                  <a:pos x="T6" y="T7"/>
                </a:cxn>
              </a:cxnLst>
              <a:rect l="T12" t="T13" r="T14" b="T15"/>
              <a:pathLst>
                <a:path w="365" h="394">
                  <a:moveTo>
                    <a:pt x="0" y="201"/>
                  </a:moveTo>
                  <a:cubicBezTo>
                    <a:pt x="15" y="172"/>
                    <a:pt x="50" y="0"/>
                    <a:pt x="93" y="27"/>
                  </a:cubicBezTo>
                  <a:cubicBezTo>
                    <a:pt x="136" y="54"/>
                    <a:pt x="213" y="336"/>
                    <a:pt x="258" y="365"/>
                  </a:cubicBezTo>
                  <a:cubicBezTo>
                    <a:pt x="303" y="394"/>
                    <a:pt x="343" y="234"/>
                    <a:pt x="365" y="200"/>
                  </a:cubicBezTo>
                </a:path>
              </a:pathLst>
            </a:custGeom>
            <a:noFill/>
            <a:ln w="12700">
              <a:solidFill>
                <a:srgbClr val="FAFD00"/>
              </a:solidFill>
              <a:round/>
              <a:headEnd/>
              <a:tailEnd/>
            </a:ln>
          </p:spPr>
          <p:txBody>
            <a:bodyPr wrap="none" anchor="ctr"/>
            <a:lstStyle/>
            <a:p>
              <a:endParaRPr lang="en-GB"/>
            </a:p>
          </p:txBody>
        </p:sp>
        <p:sp>
          <p:nvSpPr>
            <p:cNvPr id="202784" name="Freeform 32"/>
            <p:cNvSpPr>
              <a:spLocks/>
            </p:cNvSpPr>
            <p:nvPr/>
          </p:nvSpPr>
          <p:spPr bwMode="auto">
            <a:xfrm>
              <a:off x="4260" y="2858"/>
              <a:ext cx="40" cy="188"/>
            </a:xfrm>
            <a:custGeom>
              <a:avLst/>
              <a:gdLst>
                <a:gd name="T0" fmla="*/ 0 w 365"/>
                <a:gd name="T1" fmla="*/ 96 h 394"/>
                <a:gd name="T2" fmla="*/ 10 w 365"/>
                <a:gd name="T3" fmla="*/ 13 h 394"/>
                <a:gd name="T4" fmla="*/ 28 w 365"/>
                <a:gd name="T5" fmla="*/ 174 h 394"/>
                <a:gd name="T6" fmla="*/ 40 w 365"/>
                <a:gd name="T7" fmla="*/ 95 h 394"/>
                <a:gd name="T8" fmla="*/ 0 60000 65536"/>
                <a:gd name="T9" fmla="*/ 0 60000 65536"/>
                <a:gd name="T10" fmla="*/ 0 60000 65536"/>
                <a:gd name="T11" fmla="*/ 0 60000 65536"/>
                <a:gd name="T12" fmla="*/ 0 w 365"/>
                <a:gd name="T13" fmla="*/ 0 h 394"/>
                <a:gd name="T14" fmla="*/ 365 w 365"/>
                <a:gd name="T15" fmla="*/ 394 h 394"/>
              </a:gdLst>
              <a:ahLst/>
              <a:cxnLst>
                <a:cxn ang="T8">
                  <a:pos x="T0" y="T1"/>
                </a:cxn>
                <a:cxn ang="T9">
                  <a:pos x="T2" y="T3"/>
                </a:cxn>
                <a:cxn ang="T10">
                  <a:pos x="T4" y="T5"/>
                </a:cxn>
                <a:cxn ang="T11">
                  <a:pos x="T6" y="T7"/>
                </a:cxn>
              </a:cxnLst>
              <a:rect l="T12" t="T13" r="T14" b="T15"/>
              <a:pathLst>
                <a:path w="365" h="394">
                  <a:moveTo>
                    <a:pt x="0" y="201"/>
                  </a:moveTo>
                  <a:cubicBezTo>
                    <a:pt x="15" y="172"/>
                    <a:pt x="50" y="0"/>
                    <a:pt x="93" y="27"/>
                  </a:cubicBezTo>
                  <a:cubicBezTo>
                    <a:pt x="136" y="54"/>
                    <a:pt x="213" y="336"/>
                    <a:pt x="258" y="365"/>
                  </a:cubicBezTo>
                  <a:cubicBezTo>
                    <a:pt x="303" y="394"/>
                    <a:pt x="343" y="234"/>
                    <a:pt x="365" y="200"/>
                  </a:cubicBezTo>
                </a:path>
              </a:pathLst>
            </a:custGeom>
            <a:noFill/>
            <a:ln w="12700">
              <a:solidFill>
                <a:srgbClr val="FAFD00"/>
              </a:solidFill>
              <a:round/>
              <a:headEnd/>
              <a:tailEnd/>
            </a:ln>
          </p:spPr>
          <p:txBody>
            <a:bodyPr wrap="none" anchor="ctr"/>
            <a:lstStyle/>
            <a:p>
              <a:endParaRPr lang="en-GB"/>
            </a:p>
          </p:txBody>
        </p:sp>
        <p:sp>
          <p:nvSpPr>
            <p:cNvPr id="202785" name="Freeform 33"/>
            <p:cNvSpPr>
              <a:spLocks/>
            </p:cNvSpPr>
            <p:nvPr/>
          </p:nvSpPr>
          <p:spPr bwMode="auto">
            <a:xfrm>
              <a:off x="4298" y="2858"/>
              <a:ext cx="40" cy="188"/>
            </a:xfrm>
            <a:custGeom>
              <a:avLst/>
              <a:gdLst>
                <a:gd name="T0" fmla="*/ 0 w 365"/>
                <a:gd name="T1" fmla="*/ 96 h 394"/>
                <a:gd name="T2" fmla="*/ 10 w 365"/>
                <a:gd name="T3" fmla="*/ 13 h 394"/>
                <a:gd name="T4" fmla="*/ 28 w 365"/>
                <a:gd name="T5" fmla="*/ 174 h 394"/>
                <a:gd name="T6" fmla="*/ 40 w 365"/>
                <a:gd name="T7" fmla="*/ 95 h 394"/>
                <a:gd name="T8" fmla="*/ 0 60000 65536"/>
                <a:gd name="T9" fmla="*/ 0 60000 65536"/>
                <a:gd name="T10" fmla="*/ 0 60000 65536"/>
                <a:gd name="T11" fmla="*/ 0 60000 65536"/>
                <a:gd name="T12" fmla="*/ 0 w 365"/>
                <a:gd name="T13" fmla="*/ 0 h 394"/>
                <a:gd name="T14" fmla="*/ 365 w 365"/>
                <a:gd name="T15" fmla="*/ 394 h 394"/>
              </a:gdLst>
              <a:ahLst/>
              <a:cxnLst>
                <a:cxn ang="T8">
                  <a:pos x="T0" y="T1"/>
                </a:cxn>
                <a:cxn ang="T9">
                  <a:pos x="T2" y="T3"/>
                </a:cxn>
                <a:cxn ang="T10">
                  <a:pos x="T4" y="T5"/>
                </a:cxn>
                <a:cxn ang="T11">
                  <a:pos x="T6" y="T7"/>
                </a:cxn>
              </a:cxnLst>
              <a:rect l="T12" t="T13" r="T14" b="T15"/>
              <a:pathLst>
                <a:path w="365" h="394">
                  <a:moveTo>
                    <a:pt x="0" y="201"/>
                  </a:moveTo>
                  <a:cubicBezTo>
                    <a:pt x="15" y="172"/>
                    <a:pt x="50" y="0"/>
                    <a:pt x="93" y="27"/>
                  </a:cubicBezTo>
                  <a:cubicBezTo>
                    <a:pt x="136" y="54"/>
                    <a:pt x="213" y="336"/>
                    <a:pt x="258" y="365"/>
                  </a:cubicBezTo>
                  <a:cubicBezTo>
                    <a:pt x="303" y="394"/>
                    <a:pt x="343" y="234"/>
                    <a:pt x="365" y="200"/>
                  </a:cubicBezTo>
                </a:path>
              </a:pathLst>
            </a:custGeom>
            <a:noFill/>
            <a:ln w="12700">
              <a:solidFill>
                <a:srgbClr val="FAFD00"/>
              </a:solidFill>
              <a:round/>
              <a:headEnd/>
              <a:tailEnd/>
            </a:ln>
          </p:spPr>
          <p:txBody>
            <a:bodyPr wrap="none" anchor="ctr"/>
            <a:lstStyle/>
            <a:p>
              <a:endParaRPr lang="en-GB"/>
            </a:p>
          </p:txBody>
        </p:sp>
        <p:sp>
          <p:nvSpPr>
            <p:cNvPr id="202786" name="Freeform 34"/>
            <p:cNvSpPr>
              <a:spLocks/>
            </p:cNvSpPr>
            <p:nvPr/>
          </p:nvSpPr>
          <p:spPr bwMode="auto">
            <a:xfrm>
              <a:off x="4339" y="2858"/>
              <a:ext cx="40" cy="188"/>
            </a:xfrm>
            <a:custGeom>
              <a:avLst/>
              <a:gdLst>
                <a:gd name="T0" fmla="*/ 0 w 365"/>
                <a:gd name="T1" fmla="*/ 96 h 394"/>
                <a:gd name="T2" fmla="*/ 10 w 365"/>
                <a:gd name="T3" fmla="*/ 13 h 394"/>
                <a:gd name="T4" fmla="*/ 28 w 365"/>
                <a:gd name="T5" fmla="*/ 174 h 394"/>
                <a:gd name="T6" fmla="*/ 40 w 365"/>
                <a:gd name="T7" fmla="*/ 95 h 394"/>
                <a:gd name="T8" fmla="*/ 0 60000 65536"/>
                <a:gd name="T9" fmla="*/ 0 60000 65536"/>
                <a:gd name="T10" fmla="*/ 0 60000 65536"/>
                <a:gd name="T11" fmla="*/ 0 60000 65536"/>
                <a:gd name="T12" fmla="*/ 0 w 365"/>
                <a:gd name="T13" fmla="*/ 0 h 394"/>
                <a:gd name="T14" fmla="*/ 365 w 365"/>
                <a:gd name="T15" fmla="*/ 394 h 394"/>
              </a:gdLst>
              <a:ahLst/>
              <a:cxnLst>
                <a:cxn ang="T8">
                  <a:pos x="T0" y="T1"/>
                </a:cxn>
                <a:cxn ang="T9">
                  <a:pos x="T2" y="T3"/>
                </a:cxn>
                <a:cxn ang="T10">
                  <a:pos x="T4" y="T5"/>
                </a:cxn>
                <a:cxn ang="T11">
                  <a:pos x="T6" y="T7"/>
                </a:cxn>
              </a:cxnLst>
              <a:rect l="T12" t="T13" r="T14" b="T15"/>
              <a:pathLst>
                <a:path w="365" h="394">
                  <a:moveTo>
                    <a:pt x="0" y="201"/>
                  </a:moveTo>
                  <a:cubicBezTo>
                    <a:pt x="15" y="172"/>
                    <a:pt x="50" y="0"/>
                    <a:pt x="93" y="27"/>
                  </a:cubicBezTo>
                  <a:cubicBezTo>
                    <a:pt x="136" y="54"/>
                    <a:pt x="213" y="336"/>
                    <a:pt x="258" y="365"/>
                  </a:cubicBezTo>
                  <a:cubicBezTo>
                    <a:pt x="303" y="394"/>
                    <a:pt x="343" y="234"/>
                    <a:pt x="365" y="200"/>
                  </a:cubicBezTo>
                </a:path>
              </a:pathLst>
            </a:custGeom>
            <a:noFill/>
            <a:ln w="12700">
              <a:solidFill>
                <a:srgbClr val="FAFD00"/>
              </a:solidFill>
              <a:round/>
              <a:headEnd/>
              <a:tailEnd/>
            </a:ln>
          </p:spPr>
          <p:txBody>
            <a:bodyPr wrap="none" anchor="ctr"/>
            <a:lstStyle/>
            <a:p>
              <a:endParaRPr lang="en-GB"/>
            </a:p>
          </p:txBody>
        </p:sp>
        <p:sp>
          <p:nvSpPr>
            <p:cNvPr id="202787" name="Freeform 35"/>
            <p:cNvSpPr>
              <a:spLocks/>
            </p:cNvSpPr>
            <p:nvPr/>
          </p:nvSpPr>
          <p:spPr bwMode="auto">
            <a:xfrm>
              <a:off x="4377" y="2858"/>
              <a:ext cx="40" cy="188"/>
            </a:xfrm>
            <a:custGeom>
              <a:avLst/>
              <a:gdLst>
                <a:gd name="T0" fmla="*/ 0 w 365"/>
                <a:gd name="T1" fmla="*/ 96 h 394"/>
                <a:gd name="T2" fmla="*/ 10 w 365"/>
                <a:gd name="T3" fmla="*/ 13 h 394"/>
                <a:gd name="T4" fmla="*/ 28 w 365"/>
                <a:gd name="T5" fmla="*/ 174 h 394"/>
                <a:gd name="T6" fmla="*/ 40 w 365"/>
                <a:gd name="T7" fmla="*/ 95 h 394"/>
                <a:gd name="T8" fmla="*/ 0 60000 65536"/>
                <a:gd name="T9" fmla="*/ 0 60000 65536"/>
                <a:gd name="T10" fmla="*/ 0 60000 65536"/>
                <a:gd name="T11" fmla="*/ 0 60000 65536"/>
                <a:gd name="T12" fmla="*/ 0 w 365"/>
                <a:gd name="T13" fmla="*/ 0 h 394"/>
                <a:gd name="T14" fmla="*/ 365 w 365"/>
                <a:gd name="T15" fmla="*/ 394 h 394"/>
              </a:gdLst>
              <a:ahLst/>
              <a:cxnLst>
                <a:cxn ang="T8">
                  <a:pos x="T0" y="T1"/>
                </a:cxn>
                <a:cxn ang="T9">
                  <a:pos x="T2" y="T3"/>
                </a:cxn>
                <a:cxn ang="T10">
                  <a:pos x="T4" y="T5"/>
                </a:cxn>
                <a:cxn ang="T11">
                  <a:pos x="T6" y="T7"/>
                </a:cxn>
              </a:cxnLst>
              <a:rect l="T12" t="T13" r="T14" b="T15"/>
              <a:pathLst>
                <a:path w="365" h="394">
                  <a:moveTo>
                    <a:pt x="0" y="201"/>
                  </a:moveTo>
                  <a:cubicBezTo>
                    <a:pt x="15" y="172"/>
                    <a:pt x="50" y="0"/>
                    <a:pt x="93" y="27"/>
                  </a:cubicBezTo>
                  <a:cubicBezTo>
                    <a:pt x="136" y="54"/>
                    <a:pt x="213" y="336"/>
                    <a:pt x="258" y="365"/>
                  </a:cubicBezTo>
                  <a:cubicBezTo>
                    <a:pt x="303" y="394"/>
                    <a:pt x="343" y="234"/>
                    <a:pt x="365" y="200"/>
                  </a:cubicBezTo>
                </a:path>
              </a:pathLst>
            </a:custGeom>
            <a:noFill/>
            <a:ln w="12700">
              <a:solidFill>
                <a:srgbClr val="FAFD00"/>
              </a:solidFill>
              <a:round/>
              <a:headEnd/>
              <a:tailEnd/>
            </a:ln>
          </p:spPr>
          <p:txBody>
            <a:bodyPr wrap="none" anchor="ctr"/>
            <a:lstStyle/>
            <a:p>
              <a:endParaRPr lang="en-GB"/>
            </a:p>
          </p:txBody>
        </p:sp>
      </p:grpSp>
      <p:sp>
        <p:nvSpPr>
          <p:cNvPr id="202779" name="Rectangle 36"/>
          <p:cNvSpPr>
            <a:spLocks noChangeArrowheads="1"/>
          </p:cNvSpPr>
          <p:nvPr/>
        </p:nvSpPr>
        <p:spPr bwMode="auto">
          <a:xfrm>
            <a:off x="4156075" y="2327275"/>
            <a:ext cx="365125" cy="490538"/>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2200" b="0">
                <a:solidFill>
                  <a:srgbClr val="FAFD00"/>
                </a:solidFill>
              </a:rPr>
              <a:t>f</a:t>
            </a:r>
            <a:r>
              <a:rPr lang="en-GB" sz="2200" b="0" baseline="-25000">
                <a:solidFill>
                  <a:srgbClr val="FAFD00"/>
                </a:solidFill>
              </a:rPr>
              <a:t>o</a:t>
            </a:r>
          </a:p>
        </p:txBody>
      </p:sp>
      <p:sp>
        <p:nvSpPr>
          <p:cNvPr id="202780" name="Rectangle 37"/>
          <p:cNvSpPr>
            <a:spLocks noChangeArrowheads="1"/>
          </p:cNvSpPr>
          <p:nvPr/>
        </p:nvSpPr>
        <p:spPr bwMode="auto">
          <a:xfrm>
            <a:off x="4362450" y="1427163"/>
            <a:ext cx="657225" cy="419100"/>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800" b="0"/>
              <a:t>f ~ B</a:t>
            </a:r>
          </a:p>
        </p:txBody>
      </p:sp>
      <p:sp>
        <p:nvSpPr>
          <p:cNvPr id="202781" name="Rectangle 38"/>
          <p:cNvSpPr>
            <a:spLocks noChangeArrowheads="1"/>
          </p:cNvSpPr>
          <p:nvPr/>
        </p:nvSpPr>
        <p:spPr bwMode="auto">
          <a:xfrm>
            <a:off x="611188" y="3567113"/>
            <a:ext cx="1349375" cy="1079500"/>
          </a:xfrm>
          <a:prstGeom prst="rect">
            <a:avLst/>
          </a:prstGeom>
          <a:noFill/>
          <a:ln w="12700">
            <a:noFill/>
            <a:miter lim="800000"/>
            <a:headEnd/>
            <a:tailEnd/>
          </a:ln>
        </p:spPr>
        <p:txBody>
          <a:bodyPr lIns="90488" tIns="44450" rIns="90488" bIns="44450">
            <a:spAutoFit/>
          </a:bodyPr>
          <a:lstStyle/>
          <a:p>
            <a:pPr marL="279400" indent="-279400" defTabSz="766763">
              <a:lnSpc>
                <a:spcPct val="120000"/>
              </a:lnSpc>
              <a:buClr>
                <a:schemeClr val="accent1"/>
              </a:buClr>
              <a:tabLst>
                <a:tab pos="2381250" algn="l"/>
              </a:tabLst>
            </a:pPr>
            <a:r>
              <a:rPr lang="en-GB" sz="1800" b="0"/>
              <a:t>strong</a:t>
            </a:r>
          </a:p>
          <a:p>
            <a:pPr marL="279400" indent="-279400" defTabSz="766763">
              <a:lnSpc>
                <a:spcPct val="120000"/>
              </a:lnSpc>
              <a:buClr>
                <a:schemeClr val="accent1"/>
              </a:buClr>
              <a:tabLst>
                <a:tab pos="2381250" algn="l"/>
              </a:tabLst>
            </a:pPr>
            <a:r>
              <a:rPr lang="en-GB" sz="1800" b="0"/>
              <a:t>selection</a:t>
            </a:r>
          </a:p>
          <a:p>
            <a:pPr marL="279400" indent="-279400" defTabSz="766763">
              <a:lnSpc>
                <a:spcPct val="120000"/>
              </a:lnSpc>
              <a:buClr>
                <a:schemeClr val="accent1"/>
              </a:buClr>
              <a:tabLst>
                <a:tab pos="2381250" algn="l"/>
              </a:tabLst>
            </a:pPr>
            <a:r>
              <a:rPr lang="en-GB" sz="1800" b="0"/>
              <a:t>gradient</a:t>
            </a:r>
            <a:endParaRPr lang="en-GB" sz="1600" b="0"/>
          </a:p>
        </p:txBody>
      </p:sp>
      <p:sp>
        <p:nvSpPr>
          <p:cNvPr id="39"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40"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41"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42"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43" name="CasellaDiTesto 42"/>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spTree>
    <p:extLst>
      <p:ext uri="{BB962C8B-B14F-4D97-AF65-F5344CB8AC3E}">
        <p14:creationId xmlns:p14="http://schemas.microsoft.com/office/powerpoint/2010/main" val="22583779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6" name="Gruppo 3"/>
          <p:cNvGrpSpPr>
            <a:grpSpLocks/>
          </p:cNvGrpSpPr>
          <p:nvPr/>
        </p:nvGrpSpPr>
        <p:grpSpPr bwMode="auto">
          <a:xfrm>
            <a:off x="0" y="71438"/>
            <a:ext cx="9144000" cy="6742112"/>
            <a:chOff x="-32" y="71414"/>
            <a:chExt cx="9144032" cy="6741941"/>
          </a:xfrm>
        </p:grpSpPr>
        <p:sp>
          <p:nvSpPr>
            <p:cNvPr id="7" name="Rectangle 29"/>
            <p:cNvSpPr/>
            <p:nvPr/>
          </p:nvSpPr>
          <p:spPr>
            <a:xfrm>
              <a:off x="-32" y="71414"/>
              <a:ext cx="1643069" cy="42861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8" name="Rectangle 30"/>
            <p:cNvSpPr/>
            <p:nvPr/>
          </p:nvSpPr>
          <p:spPr>
            <a:xfrm>
              <a:off x="1714474" y="71414"/>
              <a:ext cx="7429526" cy="42861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9" name="Rectangle 36"/>
            <p:cNvSpPr/>
            <p:nvPr/>
          </p:nvSpPr>
          <p:spPr>
            <a:xfrm>
              <a:off x="-32" y="6545075"/>
              <a:ext cx="1643069" cy="26828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0" name="Rectangle 37"/>
            <p:cNvSpPr/>
            <p:nvPr/>
          </p:nvSpPr>
          <p:spPr>
            <a:xfrm>
              <a:off x="1714474" y="6545075"/>
              <a:ext cx="7429526" cy="26828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grpSp>
      <p:sp>
        <p:nvSpPr>
          <p:cNvPr id="8195" name="CasellaDiTesto 10"/>
          <p:cNvSpPr txBox="1">
            <a:spLocks noChangeArrowheads="1"/>
          </p:cNvSpPr>
          <p:nvPr/>
        </p:nvSpPr>
        <p:spPr bwMode="auto">
          <a:xfrm>
            <a:off x="647777" y="980728"/>
            <a:ext cx="8064500"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it-IT" altLang="it-IT" b="1" dirty="0" err="1"/>
              <a:t>Imaging</a:t>
            </a:r>
            <a:r>
              <a:rPr lang="it-IT" altLang="it-IT" b="1" dirty="0"/>
              <a:t> monodimensionale</a:t>
            </a:r>
          </a:p>
          <a:p>
            <a:endParaRPr lang="it-IT" altLang="it-IT" dirty="0"/>
          </a:p>
          <a:p>
            <a:r>
              <a:rPr lang="it-IT" altLang="it-IT" sz="1600" dirty="0"/>
              <a:t>Supponiamo ad esempio che il sistema di spin sia posto in un campo magnetico uniforme </a:t>
            </a:r>
            <a:r>
              <a:rPr lang="it-IT" altLang="it-IT" sz="1600" b="1" dirty="0"/>
              <a:t>H</a:t>
            </a:r>
            <a:r>
              <a:rPr lang="it-IT" altLang="it-IT" sz="1600" baseline="-25000" dirty="0"/>
              <a:t>0</a:t>
            </a:r>
            <a:r>
              <a:rPr lang="it-IT" altLang="it-IT" sz="1600" dirty="0"/>
              <a:t> diretto lungo l’asse z, ; applichiamo quindi un gradiente diretto anch’esso lungo lo stesso asse,</a:t>
            </a:r>
            <a:r>
              <a:rPr lang="it-IT" altLang="it-IT" sz="1600" b="1" dirty="0"/>
              <a:t> </a:t>
            </a:r>
            <a:r>
              <a:rPr lang="it-IT" altLang="it-IT" sz="1600" b="1" dirty="0" err="1"/>
              <a:t>G</a:t>
            </a:r>
            <a:r>
              <a:rPr lang="it-IT" altLang="it-IT" sz="1600" baseline="-25000" dirty="0" err="1"/>
              <a:t>z</a:t>
            </a:r>
            <a:r>
              <a:rPr lang="it-IT" altLang="it-IT" sz="1600" dirty="0"/>
              <a:t>. Il campo magnetico complessivo sperimentato da uno spin diventa:</a:t>
            </a:r>
          </a:p>
          <a:p>
            <a:r>
              <a:rPr lang="it-IT" altLang="it-IT" sz="1600" dirty="0"/>
              <a:t> </a:t>
            </a:r>
          </a:p>
          <a:p>
            <a:r>
              <a:rPr lang="de-DE" altLang="it-IT" sz="1600" b="1" dirty="0"/>
              <a:t>			H</a:t>
            </a:r>
            <a:r>
              <a:rPr lang="de-DE" altLang="it-IT" sz="1600" dirty="0"/>
              <a:t>(z) = (H</a:t>
            </a:r>
            <a:r>
              <a:rPr lang="de-DE" altLang="it-IT" sz="1600" baseline="-25000" dirty="0"/>
              <a:t>0</a:t>
            </a:r>
            <a:r>
              <a:rPr lang="de-DE" altLang="it-IT" sz="1600" dirty="0"/>
              <a:t> + </a:t>
            </a:r>
            <a:r>
              <a:rPr lang="de-DE" altLang="it-IT" sz="1600" dirty="0" err="1"/>
              <a:t>G</a:t>
            </a:r>
            <a:r>
              <a:rPr lang="de-DE" altLang="it-IT" sz="1600" baseline="-25000" dirty="0" err="1"/>
              <a:t>z</a:t>
            </a:r>
            <a:r>
              <a:rPr lang="de-DE" altLang="it-IT" sz="1600" dirty="0" err="1">
                <a:sym typeface="Symbol" panose="05050102010706020507" pitchFamily="18" charset="2"/>
              </a:rPr>
              <a:t></a:t>
            </a:r>
            <a:r>
              <a:rPr lang="de-DE" altLang="it-IT" sz="1600" dirty="0" err="1"/>
              <a:t>z</a:t>
            </a:r>
            <a:r>
              <a:rPr lang="de-DE" altLang="it-IT" sz="1600" dirty="0"/>
              <a:t>)</a:t>
            </a:r>
            <a:r>
              <a:rPr lang="it-IT" altLang="it-IT" sz="1600" dirty="0"/>
              <a:t> </a:t>
            </a:r>
            <a:r>
              <a:rPr lang="de-DE" altLang="it-IT" sz="1600" dirty="0"/>
              <a:t>.</a:t>
            </a:r>
            <a:endParaRPr lang="it-IT" altLang="it-IT" sz="1600" dirty="0"/>
          </a:p>
          <a:p>
            <a:r>
              <a:rPr lang="de-DE" altLang="it-IT" sz="1600" dirty="0"/>
              <a:t> </a:t>
            </a:r>
            <a:endParaRPr lang="it-IT" altLang="it-IT" sz="1600" dirty="0"/>
          </a:p>
          <a:p>
            <a:r>
              <a:rPr lang="it-IT" altLang="it-IT" sz="1600" dirty="0"/>
              <a:t>Se il gradiente è lineare, tutti gli spin che si trovano su di un piano ortogonale all’asse  precederanno con la stessa velocità angolare:</a:t>
            </a:r>
          </a:p>
          <a:p>
            <a:r>
              <a:rPr lang="it-IT" altLang="it-IT" sz="1600" dirty="0"/>
              <a:t> </a:t>
            </a:r>
          </a:p>
          <a:p>
            <a:r>
              <a:rPr lang="it-IT" altLang="it-IT" sz="1600" dirty="0">
                <a:sym typeface="Symbol" panose="05050102010706020507" pitchFamily="18" charset="2"/>
              </a:rPr>
              <a:t>			</a:t>
            </a:r>
            <a:r>
              <a:rPr lang="de-DE" altLang="it-IT" sz="1600" dirty="0"/>
              <a:t>(z)</a:t>
            </a:r>
            <a:r>
              <a:rPr lang="de-DE" altLang="it-IT" sz="1600" baseline="-25000" dirty="0"/>
              <a:t> </a:t>
            </a:r>
            <a:r>
              <a:rPr lang="de-DE" altLang="it-IT" sz="1600" dirty="0"/>
              <a:t>= </a:t>
            </a:r>
            <a:r>
              <a:rPr lang="it-IT" altLang="it-IT" sz="1600" dirty="0">
                <a:sym typeface="Symbol" panose="05050102010706020507" pitchFamily="18" charset="2"/>
              </a:rPr>
              <a:t></a:t>
            </a:r>
            <a:r>
              <a:rPr lang="de-DE" altLang="it-IT" sz="1600" dirty="0"/>
              <a:t> H(z)</a:t>
            </a:r>
            <a:endParaRPr lang="it-IT" altLang="it-IT" sz="1600" dirty="0"/>
          </a:p>
          <a:p>
            <a:r>
              <a:rPr lang="de-DE" altLang="it-IT" sz="1600" dirty="0"/>
              <a:t> </a:t>
            </a:r>
            <a:endParaRPr lang="it-IT" altLang="it-IT" sz="1600" dirty="0"/>
          </a:p>
          <a:p>
            <a:r>
              <a:rPr lang="it-IT" altLang="it-IT" sz="1600" dirty="0">
                <a:sym typeface="Symbol" panose="05050102010706020507" pitchFamily="18" charset="2"/>
              </a:rPr>
              <a:t>			</a:t>
            </a:r>
            <a:r>
              <a:rPr lang="de-DE" altLang="it-IT" sz="1600" dirty="0"/>
              <a:t>(z)</a:t>
            </a:r>
            <a:r>
              <a:rPr lang="de-DE" altLang="it-IT" sz="1600" baseline="-25000" dirty="0"/>
              <a:t> </a:t>
            </a:r>
            <a:r>
              <a:rPr lang="de-DE" altLang="it-IT" sz="1600" dirty="0"/>
              <a:t>=  </a:t>
            </a:r>
            <a:r>
              <a:rPr lang="it-IT" altLang="it-IT" sz="1600" dirty="0">
                <a:sym typeface="Symbol" panose="05050102010706020507" pitchFamily="18" charset="2"/>
              </a:rPr>
              <a:t></a:t>
            </a:r>
            <a:r>
              <a:rPr lang="de-DE" altLang="it-IT" sz="1600" dirty="0"/>
              <a:t>(H</a:t>
            </a:r>
            <a:r>
              <a:rPr lang="de-DE" altLang="it-IT" sz="1600" baseline="-25000" dirty="0"/>
              <a:t>0</a:t>
            </a:r>
            <a:r>
              <a:rPr lang="de-DE" altLang="it-IT" sz="1600" dirty="0"/>
              <a:t> + </a:t>
            </a:r>
            <a:r>
              <a:rPr lang="de-DE" altLang="it-IT" sz="1600" dirty="0" err="1"/>
              <a:t>G</a:t>
            </a:r>
            <a:r>
              <a:rPr lang="de-DE" altLang="it-IT" sz="1600" baseline="-25000" dirty="0" err="1"/>
              <a:t>z</a:t>
            </a:r>
            <a:r>
              <a:rPr lang="de-DE" altLang="it-IT" sz="1600" dirty="0" err="1">
                <a:sym typeface="Symbol" panose="05050102010706020507" pitchFamily="18" charset="2"/>
              </a:rPr>
              <a:t></a:t>
            </a:r>
            <a:r>
              <a:rPr lang="de-DE" altLang="it-IT" sz="1600" dirty="0" err="1"/>
              <a:t>z</a:t>
            </a:r>
            <a:r>
              <a:rPr lang="de-DE" altLang="it-IT" sz="1600" dirty="0"/>
              <a:t>).</a:t>
            </a:r>
            <a:endParaRPr lang="it-IT" altLang="it-IT" sz="1600" dirty="0"/>
          </a:p>
          <a:p>
            <a:r>
              <a:rPr lang="de-DE" altLang="it-IT" sz="1600" dirty="0"/>
              <a:t> </a:t>
            </a:r>
            <a:endParaRPr lang="it-IT" altLang="it-IT" sz="1600" dirty="0"/>
          </a:p>
          <a:p>
            <a:r>
              <a:rPr lang="it-IT" altLang="it-IT" sz="1600" dirty="0"/>
              <a:t>L’introduzione di </a:t>
            </a:r>
            <a:r>
              <a:rPr lang="it-IT" altLang="it-IT" sz="1600" b="1" dirty="0" err="1"/>
              <a:t>G</a:t>
            </a:r>
            <a:r>
              <a:rPr lang="it-IT" altLang="it-IT" sz="1600" baseline="-25000" dirty="0" err="1"/>
              <a:t>z</a:t>
            </a:r>
            <a:r>
              <a:rPr lang="it-IT" altLang="it-IT" sz="1600" dirty="0"/>
              <a:t>, detto </a:t>
            </a:r>
            <a:r>
              <a:rPr lang="it-IT" altLang="it-IT" sz="1600" i="1" dirty="0"/>
              <a:t>gradiente di selezione</a:t>
            </a:r>
            <a:r>
              <a:rPr lang="it-IT" altLang="it-IT" sz="1600" dirty="0"/>
              <a:t>, determina quindi la dipendenza dalla coordinata z della frequenza di risonanza degli spin.</a:t>
            </a:r>
            <a:endParaRPr lang="en-US" altLang="it-IT" sz="1600" dirty="0"/>
          </a:p>
        </p:txBody>
      </p:sp>
      <p:sp>
        <p:nvSpPr>
          <p:cNvPr id="11" name="CasellaDiTesto 4"/>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err="1" smtClean="0">
                <a:solidFill>
                  <a:schemeClr val="bg1"/>
                </a:solidFill>
              </a:rPr>
              <a:t>L’imaging</a:t>
            </a:r>
            <a:r>
              <a:rPr lang="en-US" altLang="it-IT" dirty="0" smtClean="0">
                <a:solidFill>
                  <a:schemeClr val="bg1"/>
                </a:solidFill>
              </a:rPr>
              <a:t> NMR </a:t>
            </a:r>
            <a:r>
              <a:rPr lang="en-US" altLang="it-IT" dirty="0" err="1" smtClean="0">
                <a:solidFill>
                  <a:schemeClr val="bg1"/>
                </a:solidFill>
              </a:rPr>
              <a:t>convenzionale</a:t>
            </a:r>
            <a:endParaRPr lang="en-US" altLang="it-IT" dirty="0">
              <a:solidFill>
                <a:schemeClr val="bg1"/>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a:noFill/>
        </p:spPr>
        <p:txBody>
          <a:bodyPr lIns="90488" tIns="44450" rIns="90488" bIns="44450" anchor="b"/>
          <a:lstStyle/>
          <a:p>
            <a:r>
              <a:rPr lang="en-US" dirty="0" smtClean="0"/>
              <a:t>Phase encoding</a:t>
            </a:r>
          </a:p>
        </p:txBody>
      </p:sp>
      <p:sp>
        <p:nvSpPr>
          <p:cNvPr id="203779" name="Rectangle 3"/>
          <p:cNvSpPr>
            <a:spLocks noChangeArrowheads="1"/>
          </p:cNvSpPr>
          <p:nvPr/>
        </p:nvSpPr>
        <p:spPr bwMode="auto">
          <a:xfrm rot="-5340000">
            <a:off x="1589088" y="3871913"/>
            <a:ext cx="1635125" cy="676275"/>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tabLst>
                <a:tab pos="2381250" algn="l"/>
              </a:tabLst>
            </a:pPr>
            <a:r>
              <a:rPr lang="en-US" sz="1600" b="0"/>
              <a:t>Phase encoding</a:t>
            </a:r>
          </a:p>
          <a:p>
            <a:pPr marL="279400" indent="-279400" defTabSz="766763">
              <a:lnSpc>
                <a:spcPct val="120000"/>
              </a:lnSpc>
              <a:tabLst>
                <a:tab pos="2381250" algn="l"/>
              </a:tabLst>
            </a:pPr>
            <a:r>
              <a:rPr lang="en-US" sz="1600" b="0"/>
              <a:t>direction</a:t>
            </a:r>
          </a:p>
        </p:txBody>
      </p:sp>
      <p:sp>
        <p:nvSpPr>
          <p:cNvPr id="203780" name="Freeform 4"/>
          <p:cNvSpPr>
            <a:spLocks/>
          </p:cNvSpPr>
          <p:nvPr/>
        </p:nvSpPr>
        <p:spPr bwMode="auto">
          <a:xfrm>
            <a:off x="5537200" y="3475038"/>
            <a:ext cx="254000" cy="100012"/>
          </a:xfrm>
          <a:custGeom>
            <a:avLst/>
            <a:gdLst>
              <a:gd name="T0" fmla="*/ 0 w 160"/>
              <a:gd name="T1" fmla="*/ 44450 h 63"/>
              <a:gd name="T2" fmla="*/ 61913 w 160"/>
              <a:gd name="T3" fmla="*/ 98425 h 63"/>
              <a:gd name="T4" fmla="*/ 61913 w 160"/>
              <a:gd name="T5" fmla="*/ 71437 h 63"/>
              <a:gd name="T6" fmla="*/ 252413 w 160"/>
              <a:gd name="T7" fmla="*/ 71437 h 63"/>
              <a:gd name="T8" fmla="*/ 252413 w 160"/>
              <a:gd name="T9" fmla="*/ 26987 h 63"/>
              <a:gd name="T10" fmla="*/ 61913 w 160"/>
              <a:gd name="T11" fmla="*/ 26987 h 63"/>
              <a:gd name="T12" fmla="*/ 61913 w 160"/>
              <a:gd name="T13" fmla="*/ 0 h 63"/>
              <a:gd name="T14" fmla="*/ 0 w 160"/>
              <a:gd name="T15" fmla="*/ 44450 h 63"/>
              <a:gd name="T16" fmla="*/ 0 60000 65536"/>
              <a:gd name="T17" fmla="*/ 0 60000 65536"/>
              <a:gd name="T18" fmla="*/ 0 60000 65536"/>
              <a:gd name="T19" fmla="*/ 0 60000 65536"/>
              <a:gd name="T20" fmla="*/ 0 60000 65536"/>
              <a:gd name="T21" fmla="*/ 0 60000 65536"/>
              <a:gd name="T22" fmla="*/ 0 60000 65536"/>
              <a:gd name="T23" fmla="*/ 0 60000 65536"/>
              <a:gd name="T24" fmla="*/ 0 w 160"/>
              <a:gd name="T25" fmla="*/ 0 h 63"/>
              <a:gd name="T26" fmla="*/ 160 w 160"/>
              <a:gd name="T27" fmla="*/ 63 h 6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0" h="63">
                <a:moveTo>
                  <a:pt x="0" y="28"/>
                </a:moveTo>
                <a:lnTo>
                  <a:pt x="39" y="62"/>
                </a:lnTo>
                <a:lnTo>
                  <a:pt x="39" y="45"/>
                </a:lnTo>
                <a:lnTo>
                  <a:pt x="159" y="45"/>
                </a:lnTo>
                <a:lnTo>
                  <a:pt x="159" y="17"/>
                </a:lnTo>
                <a:lnTo>
                  <a:pt x="39" y="17"/>
                </a:lnTo>
                <a:lnTo>
                  <a:pt x="39" y="0"/>
                </a:lnTo>
                <a:lnTo>
                  <a:pt x="0" y="28"/>
                </a:lnTo>
              </a:path>
            </a:pathLst>
          </a:custGeom>
          <a:solidFill>
            <a:srgbClr val="FC0128"/>
          </a:solidFill>
          <a:ln w="12700" cap="rnd">
            <a:noFill/>
            <a:round/>
            <a:headEnd/>
            <a:tailEnd/>
          </a:ln>
        </p:spPr>
        <p:txBody>
          <a:bodyPr/>
          <a:lstStyle/>
          <a:p>
            <a:endParaRPr lang="en-GB"/>
          </a:p>
        </p:txBody>
      </p:sp>
      <p:sp>
        <p:nvSpPr>
          <p:cNvPr id="203781" name="Freeform 5"/>
          <p:cNvSpPr>
            <a:spLocks/>
          </p:cNvSpPr>
          <p:nvPr/>
        </p:nvSpPr>
        <p:spPr bwMode="auto">
          <a:xfrm>
            <a:off x="5743575" y="3962400"/>
            <a:ext cx="92075" cy="261938"/>
          </a:xfrm>
          <a:custGeom>
            <a:avLst/>
            <a:gdLst>
              <a:gd name="T0" fmla="*/ 46038 w 58"/>
              <a:gd name="T1" fmla="*/ 0 h 165"/>
              <a:gd name="T2" fmla="*/ 0 w 58"/>
              <a:gd name="T3" fmla="*/ 71438 h 165"/>
              <a:gd name="T4" fmla="*/ 17463 w 58"/>
              <a:gd name="T5" fmla="*/ 71438 h 165"/>
              <a:gd name="T6" fmla="*/ 17463 w 58"/>
              <a:gd name="T7" fmla="*/ 260350 h 165"/>
              <a:gd name="T8" fmla="*/ 63500 w 58"/>
              <a:gd name="T9" fmla="*/ 260350 h 165"/>
              <a:gd name="T10" fmla="*/ 63500 w 58"/>
              <a:gd name="T11" fmla="*/ 71438 h 165"/>
              <a:gd name="T12" fmla="*/ 90488 w 58"/>
              <a:gd name="T13" fmla="*/ 71438 h 165"/>
              <a:gd name="T14" fmla="*/ 46038 w 58"/>
              <a:gd name="T15" fmla="*/ 0 h 165"/>
              <a:gd name="T16" fmla="*/ 0 60000 65536"/>
              <a:gd name="T17" fmla="*/ 0 60000 65536"/>
              <a:gd name="T18" fmla="*/ 0 60000 65536"/>
              <a:gd name="T19" fmla="*/ 0 60000 65536"/>
              <a:gd name="T20" fmla="*/ 0 60000 65536"/>
              <a:gd name="T21" fmla="*/ 0 60000 65536"/>
              <a:gd name="T22" fmla="*/ 0 60000 65536"/>
              <a:gd name="T23" fmla="*/ 0 60000 65536"/>
              <a:gd name="T24" fmla="*/ 0 w 58"/>
              <a:gd name="T25" fmla="*/ 0 h 165"/>
              <a:gd name="T26" fmla="*/ 58 w 58"/>
              <a:gd name="T27" fmla="*/ 165 h 16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8" h="165">
                <a:moveTo>
                  <a:pt x="29" y="0"/>
                </a:moveTo>
                <a:lnTo>
                  <a:pt x="0" y="45"/>
                </a:lnTo>
                <a:lnTo>
                  <a:pt x="11" y="45"/>
                </a:lnTo>
                <a:lnTo>
                  <a:pt x="11" y="164"/>
                </a:lnTo>
                <a:lnTo>
                  <a:pt x="40" y="164"/>
                </a:lnTo>
                <a:lnTo>
                  <a:pt x="40" y="45"/>
                </a:lnTo>
                <a:lnTo>
                  <a:pt x="57" y="45"/>
                </a:lnTo>
                <a:lnTo>
                  <a:pt x="29" y="0"/>
                </a:lnTo>
              </a:path>
            </a:pathLst>
          </a:custGeom>
          <a:solidFill>
            <a:srgbClr val="FC0128"/>
          </a:solidFill>
          <a:ln w="12700" cap="rnd">
            <a:noFill/>
            <a:round/>
            <a:headEnd/>
            <a:tailEnd/>
          </a:ln>
        </p:spPr>
        <p:txBody>
          <a:bodyPr/>
          <a:lstStyle/>
          <a:p>
            <a:endParaRPr lang="en-GB"/>
          </a:p>
        </p:txBody>
      </p:sp>
      <p:sp>
        <p:nvSpPr>
          <p:cNvPr id="203782" name="Freeform 6"/>
          <p:cNvSpPr>
            <a:spLocks/>
          </p:cNvSpPr>
          <p:nvPr/>
        </p:nvSpPr>
        <p:spPr bwMode="auto">
          <a:xfrm>
            <a:off x="5789613" y="4881563"/>
            <a:ext cx="252412" cy="92075"/>
          </a:xfrm>
          <a:custGeom>
            <a:avLst/>
            <a:gdLst>
              <a:gd name="T0" fmla="*/ 250825 w 159"/>
              <a:gd name="T1" fmla="*/ 46038 h 58"/>
              <a:gd name="T2" fmla="*/ 188912 w 159"/>
              <a:gd name="T3" fmla="*/ 0 h 58"/>
              <a:gd name="T4" fmla="*/ 188912 w 159"/>
              <a:gd name="T5" fmla="*/ 26988 h 58"/>
              <a:gd name="T6" fmla="*/ 0 w 159"/>
              <a:gd name="T7" fmla="*/ 26988 h 58"/>
              <a:gd name="T8" fmla="*/ 0 w 159"/>
              <a:gd name="T9" fmla="*/ 73025 h 58"/>
              <a:gd name="T10" fmla="*/ 188912 w 159"/>
              <a:gd name="T11" fmla="*/ 73025 h 58"/>
              <a:gd name="T12" fmla="*/ 188912 w 159"/>
              <a:gd name="T13" fmla="*/ 90488 h 58"/>
              <a:gd name="T14" fmla="*/ 250825 w 159"/>
              <a:gd name="T15" fmla="*/ 46038 h 58"/>
              <a:gd name="T16" fmla="*/ 0 60000 65536"/>
              <a:gd name="T17" fmla="*/ 0 60000 65536"/>
              <a:gd name="T18" fmla="*/ 0 60000 65536"/>
              <a:gd name="T19" fmla="*/ 0 60000 65536"/>
              <a:gd name="T20" fmla="*/ 0 60000 65536"/>
              <a:gd name="T21" fmla="*/ 0 60000 65536"/>
              <a:gd name="T22" fmla="*/ 0 60000 65536"/>
              <a:gd name="T23" fmla="*/ 0 60000 65536"/>
              <a:gd name="T24" fmla="*/ 0 w 159"/>
              <a:gd name="T25" fmla="*/ 0 h 58"/>
              <a:gd name="T26" fmla="*/ 159 w 159"/>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9" h="58">
                <a:moveTo>
                  <a:pt x="158" y="29"/>
                </a:moveTo>
                <a:lnTo>
                  <a:pt x="119" y="0"/>
                </a:lnTo>
                <a:lnTo>
                  <a:pt x="119" y="17"/>
                </a:lnTo>
                <a:lnTo>
                  <a:pt x="0" y="17"/>
                </a:lnTo>
                <a:lnTo>
                  <a:pt x="0" y="46"/>
                </a:lnTo>
                <a:lnTo>
                  <a:pt x="119" y="46"/>
                </a:lnTo>
                <a:lnTo>
                  <a:pt x="119" y="57"/>
                </a:lnTo>
                <a:lnTo>
                  <a:pt x="158" y="29"/>
                </a:lnTo>
              </a:path>
            </a:pathLst>
          </a:custGeom>
          <a:solidFill>
            <a:srgbClr val="FC0128"/>
          </a:solidFill>
          <a:ln w="12700" cap="rnd">
            <a:noFill/>
            <a:round/>
            <a:headEnd/>
            <a:tailEnd/>
          </a:ln>
        </p:spPr>
        <p:txBody>
          <a:bodyPr/>
          <a:lstStyle/>
          <a:p>
            <a:endParaRPr lang="en-GB"/>
          </a:p>
        </p:txBody>
      </p:sp>
      <p:grpSp>
        <p:nvGrpSpPr>
          <p:cNvPr id="203783" name="Group 7"/>
          <p:cNvGrpSpPr>
            <a:grpSpLocks/>
          </p:cNvGrpSpPr>
          <p:nvPr/>
        </p:nvGrpSpPr>
        <p:grpSpPr bwMode="auto">
          <a:xfrm>
            <a:off x="2749550" y="3681413"/>
            <a:ext cx="1001713" cy="1247775"/>
            <a:chOff x="1732" y="2319"/>
            <a:chExt cx="631" cy="786"/>
          </a:xfrm>
        </p:grpSpPr>
        <p:sp>
          <p:nvSpPr>
            <p:cNvPr id="204243" name="Freeform 8"/>
            <p:cNvSpPr>
              <a:spLocks/>
            </p:cNvSpPr>
            <p:nvPr/>
          </p:nvSpPr>
          <p:spPr bwMode="auto">
            <a:xfrm>
              <a:off x="1892" y="3018"/>
              <a:ext cx="325" cy="87"/>
            </a:xfrm>
            <a:custGeom>
              <a:avLst/>
              <a:gdLst>
                <a:gd name="T0" fmla="*/ 324 w 325"/>
                <a:gd name="T1" fmla="*/ 0 h 87"/>
                <a:gd name="T2" fmla="*/ 0 w 325"/>
                <a:gd name="T3" fmla="*/ 0 h 87"/>
                <a:gd name="T4" fmla="*/ 11 w 325"/>
                <a:gd name="T5" fmla="*/ 18 h 87"/>
                <a:gd name="T6" fmla="*/ 46 w 325"/>
                <a:gd name="T7" fmla="*/ 46 h 87"/>
                <a:gd name="T8" fmla="*/ 108 w 325"/>
                <a:gd name="T9" fmla="*/ 80 h 87"/>
                <a:gd name="T10" fmla="*/ 142 w 325"/>
                <a:gd name="T11" fmla="*/ 86 h 87"/>
                <a:gd name="T12" fmla="*/ 193 w 325"/>
                <a:gd name="T13" fmla="*/ 86 h 87"/>
                <a:gd name="T14" fmla="*/ 227 w 325"/>
                <a:gd name="T15" fmla="*/ 69 h 87"/>
                <a:gd name="T16" fmla="*/ 273 w 325"/>
                <a:gd name="T17" fmla="*/ 46 h 87"/>
                <a:gd name="T18" fmla="*/ 324 w 325"/>
                <a:gd name="T19" fmla="*/ 0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5"/>
                <a:gd name="T31" fmla="*/ 0 h 87"/>
                <a:gd name="T32" fmla="*/ 325 w 325"/>
                <a:gd name="T33" fmla="*/ 87 h 8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5" h="87">
                  <a:moveTo>
                    <a:pt x="324" y="0"/>
                  </a:moveTo>
                  <a:lnTo>
                    <a:pt x="0" y="0"/>
                  </a:lnTo>
                  <a:lnTo>
                    <a:pt x="11" y="18"/>
                  </a:lnTo>
                  <a:lnTo>
                    <a:pt x="46" y="46"/>
                  </a:lnTo>
                  <a:lnTo>
                    <a:pt x="108" y="80"/>
                  </a:lnTo>
                  <a:lnTo>
                    <a:pt x="142" y="86"/>
                  </a:lnTo>
                  <a:lnTo>
                    <a:pt x="193" y="86"/>
                  </a:lnTo>
                  <a:lnTo>
                    <a:pt x="227" y="69"/>
                  </a:lnTo>
                  <a:lnTo>
                    <a:pt x="273" y="46"/>
                  </a:lnTo>
                  <a:lnTo>
                    <a:pt x="324" y="0"/>
                  </a:lnTo>
                </a:path>
              </a:pathLst>
            </a:custGeom>
            <a:solidFill>
              <a:srgbClr val="F76681"/>
            </a:solidFill>
            <a:ln w="12700" cap="rnd" cmpd="sng">
              <a:solidFill>
                <a:schemeClr val="tx1"/>
              </a:solidFill>
              <a:prstDash val="solid"/>
              <a:round/>
              <a:headEnd type="none" w="med" len="med"/>
              <a:tailEnd type="none" w="med" len="med"/>
            </a:ln>
          </p:spPr>
          <p:txBody>
            <a:bodyPr/>
            <a:lstStyle/>
            <a:p>
              <a:endParaRPr lang="en-GB"/>
            </a:p>
          </p:txBody>
        </p:sp>
        <p:sp>
          <p:nvSpPr>
            <p:cNvPr id="204244" name="Freeform 9"/>
            <p:cNvSpPr>
              <a:spLocks/>
            </p:cNvSpPr>
            <p:nvPr/>
          </p:nvSpPr>
          <p:spPr bwMode="auto">
            <a:xfrm>
              <a:off x="1756" y="2837"/>
              <a:ext cx="591" cy="75"/>
            </a:xfrm>
            <a:custGeom>
              <a:avLst/>
              <a:gdLst>
                <a:gd name="T0" fmla="*/ 0 w 591"/>
                <a:gd name="T1" fmla="*/ 0 h 75"/>
                <a:gd name="T2" fmla="*/ 590 w 591"/>
                <a:gd name="T3" fmla="*/ 0 h 75"/>
                <a:gd name="T4" fmla="*/ 545 w 591"/>
                <a:gd name="T5" fmla="*/ 74 h 75"/>
                <a:gd name="T6" fmla="*/ 51 w 591"/>
                <a:gd name="T7" fmla="*/ 74 h 75"/>
                <a:gd name="T8" fmla="*/ 0 w 591"/>
                <a:gd name="T9" fmla="*/ 0 h 75"/>
                <a:gd name="T10" fmla="*/ 0 60000 65536"/>
                <a:gd name="T11" fmla="*/ 0 60000 65536"/>
                <a:gd name="T12" fmla="*/ 0 60000 65536"/>
                <a:gd name="T13" fmla="*/ 0 60000 65536"/>
                <a:gd name="T14" fmla="*/ 0 60000 65536"/>
                <a:gd name="T15" fmla="*/ 0 w 591"/>
                <a:gd name="T16" fmla="*/ 0 h 75"/>
                <a:gd name="T17" fmla="*/ 591 w 591"/>
                <a:gd name="T18" fmla="*/ 75 h 75"/>
              </a:gdLst>
              <a:ahLst/>
              <a:cxnLst>
                <a:cxn ang="T10">
                  <a:pos x="T0" y="T1"/>
                </a:cxn>
                <a:cxn ang="T11">
                  <a:pos x="T2" y="T3"/>
                </a:cxn>
                <a:cxn ang="T12">
                  <a:pos x="T4" y="T5"/>
                </a:cxn>
                <a:cxn ang="T13">
                  <a:pos x="T6" y="T7"/>
                </a:cxn>
                <a:cxn ang="T14">
                  <a:pos x="T8" y="T9"/>
                </a:cxn>
              </a:cxnLst>
              <a:rect l="T15" t="T16" r="T17" b="T18"/>
              <a:pathLst>
                <a:path w="591" h="75">
                  <a:moveTo>
                    <a:pt x="0" y="0"/>
                  </a:moveTo>
                  <a:lnTo>
                    <a:pt x="590" y="0"/>
                  </a:lnTo>
                  <a:lnTo>
                    <a:pt x="545" y="74"/>
                  </a:lnTo>
                  <a:lnTo>
                    <a:pt x="51" y="74"/>
                  </a:lnTo>
                  <a:lnTo>
                    <a:pt x="0" y="0"/>
                  </a:lnTo>
                </a:path>
              </a:pathLst>
            </a:custGeom>
            <a:solidFill>
              <a:srgbClr val="F76681"/>
            </a:solidFill>
            <a:ln w="12700" cap="rnd" cmpd="sng">
              <a:solidFill>
                <a:schemeClr val="tx1"/>
              </a:solidFill>
              <a:prstDash val="solid"/>
              <a:round/>
              <a:headEnd type="none" w="med" len="med"/>
              <a:tailEnd type="none" w="med" len="med"/>
            </a:ln>
          </p:spPr>
          <p:txBody>
            <a:bodyPr/>
            <a:lstStyle/>
            <a:p>
              <a:endParaRPr lang="en-GB"/>
            </a:p>
          </p:txBody>
        </p:sp>
        <p:sp>
          <p:nvSpPr>
            <p:cNvPr id="204245" name="Freeform 10"/>
            <p:cNvSpPr>
              <a:spLocks/>
            </p:cNvSpPr>
            <p:nvPr/>
          </p:nvSpPr>
          <p:spPr bwMode="auto">
            <a:xfrm>
              <a:off x="1732" y="2667"/>
              <a:ext cx="631" cy="64"/>
            </a:xfrm>
            <a:custGeom>
              <a:avLst/>
              <a:gdLst>
                <a:gd name="T0" fmla="*/ 627 w 631"/>
                <a:gd name="T1" fmla="*/ 0 h 64"/>
                <a:gd name="T2" fmla="*/ 630 w 631"/>
                <a:gd name="T3" fmla="*/ 63 h 64"/>
                <a:gd name="T4" fmla="*/ 0 w 631"/>
                <a:gd name="T5" fmla="*/ 63 h 64"/>
                <a:gd name="T6" fmla="*/ 6 w 631"/>
                <a:gd name="T7" fmla="*/ 0 h 64"/>
                <a:gd name="T8" fmla="*/ 627 w 631"/>
                <a:gd name="T9" fmla="*/ 0 h 64"/>
                <a:gd name="T10" fmla="*/ 0 60000 65536"/>
                <a:gd name="T11" fmla="*/ 0 60000 65536"/>
                <a:gd name="T12" fmla="*/ 0 60000 65536"/>
                <a:gd name="T13" fmla="*/ 0 60000 65536"/>
                <a:gd name="T14" fmla="*/ 0 60000 65536"/>
                <a:gd name="T15" fmla="*/ 0 w 631"/>
                <a:gd name="T16" fmla="*/ 0 h 64"/>
                <a:gd name="T17" fmla="*/ 631 w 631"/>
                <a:gd name="T18" fmla="*/ 64 h 64"/>
              </a:gdLst>
              <a:ahLst/>
              <a:cxnLst>
                <a:cxn ang="T10">
                  <a:pos x="T0" y="T1"/>
                </a:cxn>
                <a:cxn ang="T11">
                  <a:pos x="T2" y="T3"/>
                </a:cxn>
                <a:cxn ang="T12">
                  <a:pos x="T4" y="T5"/>
                </a:cxn>
                <a:cxn ang="T13">
                  <a:pos x="T6" y="T7"/>
                </a:cxn>
                <a:cxn ang="T14">
                  <a:pos x="T8" y="T9"/>
                </a:cxn>
              </a:cxnLst>
              <a:rect l="T15" t="T16" r="T17" b="T18"/>
              <a:pathLst>
                <a:path w="631" h="64">
                  <a:moveTo>
                    <a:pt x="627" y="0"/>
                  </a:moveTo>
                  <a:lnTo>
                    <a:pt x="630" y="63"/>
                  </a:lnTo>
                  <a:lnTo>
                    <a:pt x="0" y="63"/>
                  </a:lnTo>
                  <a:lnTo>
                    <a:pt x="6" y="0"/>
                  </a:lnTo>
                  <a:lnTo>
                    <a:pt x="627" y="0"/>
                  </a:lnTo>
                </a:path>
              </a:pathLst>
            </a:custGeom>
            <a:solidFill>
              <a:srgbClr val="F76681"/>
            </a:solidFill>
            <a:ln w="12700" cap="rnd" cmpd="sng">
              <a:solidFill>
                <a:schemeClr val="tx1"/>
              </a:solidFill>
              <a:prstDash val="solid"/>
              <a:round/>
              <a:headEnd type="none" w="med" len="med"/>
              <a:tailEnd type="none" w="med" len="med"/>
            </a:ln>
          </p:spPr>
          <p:txBody>
            <a:bodyPr/>
            <a:lstStyle/>
            <a:p>
              <a:endParaRPr lang="en-GB"/>
            </a:p>
          </p:txBody>
        </p:sp>
        <p:sp>
          <p:nvSpPr>
            <p:cNvPr id="204246" name="Freeform 11"/>
            <p:cNvSpPr>
              <a:spLocks/>
            </p:cNvSpPr>
            <p:nvPr/>
          </p:nvSpPr>
          <p:spPr bwMode="auto">
            <a:xfrm>
              <a:off x="1756" y="2456"/>
              <a:ext cx="591" cy="80"/>
            </a:xfrm>
            <a:custGeom>
              <a:avLst/>
              <a:gdLst>
                <a:gd name="T0" fmla="*/ 590 w 591"/>
                <a:gd name="T1" fmla="*/ 79 h 80"/>
                <a:gd name="T2" fmla="*/ 0 w 591"/>
                <a:gd name="T3" fmla="*/ 79 h 80"/>
                <a:gd name="T4" fmla="*/ 34 w 591"/>
                <a:gd name="T5" fmla="*/ 0 h 80"/>
                <a:gd name="T6" fmla="*/ 556 w 591"/>
                <a:gd name="T7" fmla="*/ 0 h 80"/>
                <a:gd name="T8" fmla="*/ 590 w 591"/>
                <a:gd name="T9" fmla="*/ 79 h 80"/>
                <a:gd name="T10" fmla="*/ 0 60000 65536"/>
                <a:gd name="T11" fmla="*/ 0 60000 65536"/>
                <a:gd name="T12" fmla="*/ 0 60000 65536"/>
                <a:gd name="T13" fmla="*/ 0 60000 65536"/>
                <a:gd name="T14" fmla="*/ 0 60000 65536"/>
                <a:gd name="T15" fmla="*/ 0 w 591"/>
                <a:gd name="T16" fmla="*/ 0 h 80"/>
                <a:gd name="T17" fmla="*/ 591 w 591"/>
                <a:gd name="T18" fmla="*/ 80 h 80"/>
              </a:gdLst>
              <a:ahLst/>
              <a:cxnLst>
                <a:cxn ang="T10">
                  <a:pos x="T0" y="T1"/>
                </a:cxn>
                <a:cxn ang="T11">
                  <a:pos x="T2" y="T3"/>
                </a:cxn>
                <a:cxn ang="T12">
                  <a:pos x="T4" y="T5"/>
                </a:cxn>
                <a:cxn ang="T13">
                  <a:pos x="T6" y="T7"/>
                </a:cxn>
                <a:cxn ang="T14">
                  <a:pos x="T8" y="T9"/>
                </a:cxn>
              </a:cxnLst>
              <a:rect l="T15" t="T16" r="T17" b="T18"/>
              <a:pathLst>
                <a:path w="591" h="80">
                  <a:moveTo>
                    <a:pt x="590" y="79"/>
                  </a:moveTo>
                  <a:lnTo>
                    <a:pt x="0" y="79"/>
                  </a:lnTo>
                  <a:lnTo>
                    <a:pt x="34" y="0"/>
                  </a:lnTo>
                  <a:lnTo>
                    <a:pt x="556" y="0"/>
                  </a:lnTo>
                  <a:lnTo>
                    <a:pt x="590" y="79"/>
                  </a:lnTo>
                </a:path>
              </a:pathLst>
            </a:custGeom>
            <a:solidFill>
              <a:srgbClr val="F76681"/>
            </a:solidFill>
            <a:ln w="12700" cap="rnd" cmpd="sng">
              <a:solidFill>
                <a:schemeClr val="tx1"/>
              </a:solidFill>
              <a:prstDash val="solid"/>
              <a:round/>
              <a:headEnd type="none" w="med" len="med"/>
              <a:tailEnd type="none" w="med" len="med"/>
            </a:ln>
          </p:spPr>
          <p:txBody>
            <a:bodyPr/>
            <a:lstStyle/>
            <a:p>
              <a:endParaRPr lang="en-GB"/>
            </a:p>
          </p:txBody>
        </p:sp>
        <p:sp>
          <p:nvSpPr>
            <p:cNvPr id="204247" name="Freeform 12"/>
            <p:cNvSpPr>
              <a:spLocks/>
            </p:cNvSpPr>
            <p:nvPr/>
          </p:nvSpPr>
          <p:spPr bwMode="auto">
            <a:xfrm>
              <a:off x="1841" y="2319"/>
              <a:ext cx="421" cy="41"/>
            </a:xfrm>
            <a:custGeom>
              <a:avLst/>
              <a:gdLst>
                <a:gd name="T0" fmla="*/ 335 w 421"/>
                <a:gd name="T1" fmla="*/ 0 h 41"/>
                <a:gd name="T2" fmla="*/ 420 w 421"/>
                <a:gd name="T3" fmla="*/ 40 h 41"/>
                <a:gd name="T4" fmla="*/ 0 w 421"/>
                <a:gd name="T5" fmla="*/ 40 h 41"/>
                <a:gd name="T6" fmla="*/ 40 w 421"/>
                <a:gd name="T7" fmla="*/ 12 h 41"/>
                <a:gd name="T8" fmla="*/ 85 w 421"/>
                <a:gd name="T9" fmla="*/ 0 h 41"/>
                <a:gd name="T10" fmla="*/ 335 w 421"/>
                <a:gd name="T11" fmla="*/ 0 h 41"/>
                <a:gd name="T12" fmla="*/ 0 60000 65536"/>
                <a:gd name="T13" fmla="*/ 0 60000 65536"/>
                <a:gd name="T14" fmla="*/ 0 60000 65536"/>
                <a:gd name="T15" fmla="*/ 0 60000 65536"/>
                <a:gd name="T16" fmla="*/ 0 60000 65536"/>
                <a:gd name="T17" fmla="*/ 0 60000 65536"/>
                <a:gd name="T18" fmla="*/ 0 w 421"/>
                <a:gd name="T19" fmla="*/ 0 h 41"/>
                <a:gd name="T20" fmla="*/ 421 w 421"/>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421" h="41">
                  <a:moveTo>
                    <a:pt x="335" y="0"/>
                  </a:moveTo>
                  <a:lnTo>
                    <a:pt x="420" y="40"/>
                  </a:lnTo>
                  <a:lnTo>
                    <a:pt x="0" y="40"/>
                  </a:lnTo>
                  <a:lnTo>
                    <a:pt x="40" y="12"/>
                  </a:lnTo>
                  <a:lnTo>
                    <a:pt x="85" y="0"/>
                  </a:lnTo>
                  <a:lnTo>
                    <a:pt x="335" y="0"/>
                  </a:lnTo>
                </a:path>
              </a:pathLst>
            </a:custGeom>
            <a:solidFill>
              <a:srgbClr val="F76681"/>
            </a:solidFill>
            <a:ln w="12700" cap="rnd" cmpd="sng">
              <a:solidFill>
                <a:schemeClr val="tx1"/>
              </a:solidFill>
              <a:prstDash val="solid"/>
              <a:round/>
              <a:headEnd type="none" w="med" len="med"/>
              <a:tailEnd type="none" w="med" len="med"/>
            </a:ln>
          </p:spPr>
          <p:txBody>
            <a:bodyPr/>
            <a:lstStyle/>
            <a:p>
              <a:endParaRPr lang="en-GB"/>
            </a:p>
          </p:txBody>
        </p:sp>
      </p:grpSp>
      <p:sp>
        <p:nvSpPr>
          <p:cNvPr id="203784" name="Freeform 13"/>
          <p:cNvSpPr>
            <a:spLocks/>
          </p:cNvSpPr>
          <p:nvPr/>
        </p:nvSpPr>
        <p:spPr bwMode="auto">
          <a:xfrm>
            <a:off x="3273425" y="3592513"/>
            <a:ext cx="38100" cy="36512"/>
          </a:xfrm>
          <a:custGeom>
            <a:avLst/>
            <a:gdLst>
              <a:gd name="T0" fmla="*/ 36513 w 24"/>
              <a:gd name="T1" fmla="*/ 34925 h 23"/>
              <a:gd name="T2" fmla="*/ 36513 w 24"/>
              <a:gd name="T3" fmla="*/ 26987 h 23"/>
              <a:gd name="T4" fmla="*/ 26988 w 24"/>
              <a:gd name="T5" fmla="*/ 7937 h 23"/>
              <a:gd name="T6" fmla="*/ 9525 w 24"/>
              <a:gd name="T7" fmla="*/ 0 h 23"/>
              <a:gd name="T8" fmla="*/ 0 w 24"/>
              <a:gd name="T9" fmla="*/ 0 h 23"/>
              <a:gd name="T10" fmla="*/ 0 w 24"/>
              <a:gd name="T11" fmla="*/ 7937 h 23"/>
              <a:gd name="T12" fmla="*/ 9525 w 24"/>
              <a:gd name="T13" fmla="*/ 26987 h 23"/>
              <a:gd name="T14" fmla="*/ 26988 w 24"/>
              <a:gd name="T15" fmla="*/ 34925 h 23"/>
              <a:gd name="T16" fmla="*/ 36513 w 24"/>
              <a:gd name="T17" fmla="*/ 34925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
              <a:gd name="T28" fmla="*/ 0 h 23"/>
              <a:gd name="T29" fmla="*/ 24 w 24"/>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 h="23">
                <a:moveTo>
                  <a:pt x="23" y="22"/>
                </a:moveTo>
                <a:lnTo>
                  <a:pt x="23" y="17"/>
                </a:lnTo>
                <a:lnTo>
                  <a:pt x="17" y="5"/>
                </a:lnTo>
                <a:lnTo>
                  <a:pt x="6" y="0"/>
                </a:lnTo>
                <a:lnTo>
                  <a:pt x="0" y="0"/>
                </a:lnTo>
                <a:lnTo>
                  <a:pt x="0" y="5"/>
                </a:lnTo>
                <a:lnTo>
                  <a:pt x="6" y="17"/>
                </a:lnTo>
                <a:lnTo>
                  <a:pt x="17" y="22"/>
                </a:lnTo>
                <a:lnTo>
                  <a:pt x="23" y="22"/>
                </a:lnTo>
              </a:path>
            </a:pathLst>
          </a:custGeom>
          <a:solidFill>
            <a:schemeClr val="tx1"/>
          </a:solidFill>
          <a:ln w="12700" cap="rnd" cmpd="sng">
            <a:solidFill>
              <a:schemeClr val="tx1"/>
            </a:solidFill>
            <a:prstDash val="solid"/>
            <a:round/>
            <a:headEnd type="none" w="med" len="med"/>
            <a:tailEnd type="none" w="med" len="med"/>
          </a:ln>
        </p:spPr>
        <p:txBody>
          <a:bodyPr/>
          <a:lstStyle/>
          <a:p>
            <a:endParaRPr lang="en-GB"/>
          </a:p>
        </p:txBody>
      </p:sp>
      <p:sp>
        <p:nvSpPr>
          <p:cNvPr id="203785" name="Freeform 14"/>
          <p:cNvSpPr>
            <a:spLocks/>
          </p:cNvSpPr>
          <p:nvPr/>
        </p:nvSpPr>
        <p:spPr bwMode="auto">
          <a:xfrm>
            <a:off x="3201988" y="3592513"/>
            <a:ext cx="38100" cy="55562"/>
          </a:xfrm>
          <a:custGeom>
            <a:avLst/>
            <a:gdLst>
              <a:gd name="T0" fmla="*/ 9525 w 24"/>
              <a:gd name="T1" fmla="*/ 53975 h 35"/>
              <a:gd name="T2" fmla="*/ 17463 w 24"/>
              <a:gd name="T3" fmla="*/ 44450 h 35"/>
              <a:gd name="T4" fmla="*/ 26988 w 24"/>
              <a:gd name="T5" fmla="*/ 26987 h 35"/>
              <a:gd name="T6" fmla="*/ 36513 w 24"/>
              <a:gd name="T7" fmla="*/ 7937 h 35"/>
              <a:gd name="T8" fmla="*/ 26988 w 24"/>
              <a:gd name="T9" fmla="*/ 0 h 35"/>
              <a:gd name="T10" fmla="*/ 17463 w 24"/>
              <a:gd name="T11" fmla="*/ 7937 h 35"/>
              <a:gd name="T12" fmla="*/ 9525 w 24"/>
              <a:gd name="T13" fmla="*/ 26987 h 35"/>
              <a:gd name="T14" fmla="*/ 0 w 24"/>
              <a:gd name="T15" fmla="*/ 44450 h 35"/>
              <a:gd name="T16" fmla="*/ 9525 w 24"/>
              <a:gd name="T17" fmla="*/ 53975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
              <a:gd name="T28" fmla="*/ 0 h 35"/>
              <a:gd name="T29" fmla="*/ 24 w 24"/>
              <a:gd name="T30" fmla="*/ 35 h 3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 h="35">
                <a:moveTo>
                  <a:pt x="6" y="34"/>
                </a:moveTo>
                <a:lnTo>
                  <a:pt x="11" y="28"/>
                </a:lnTo>
                <a:lnTo>
                  <a:pt x="17" y="17"/>
                </a:lnTo>
                <a:lnTo>
                  <a:pt x="23" y="5"/>
                </a:lnTo>
                <a:lnTo>
                  <a:pt x="17" y="0"/>
                </a:lnTo>
                <a:lnTo>
                  <a:pt x="11" y="5"/>
                </a:lnTo>
                <a:lnTo>
                  <a:pt x="6" y="17"/>
                </a:lnTo>
                <a:lnTo>
                  <a:pt x="0" y="28"/>
                </a:lnTo>
                <a:lnTo>
                  <a:pt x="6" y="34"/>
                </a:lnTo>
              </a:path>
            </a:pathLst>
          </a:custGeom>
          <a:solidFill>
            <a:schemeClr val="tx1"/>
          </a:solidFill>
          <a:ln w="12700" cap="rnd" cmpd="sng">
            <a:solidFill>
              <a:schemeClr val="tx1"/>
            </a:solidFill>
            <a:prstDash val="solid"/>
            <a:round/>
            <a:headEnd type="none" w="med" len="med"/>
            <a:tailEnd type="none" w="med" len="med"/>
          </a:ln>
        </p:spPr>
        <p:txBody>
          <a:bodyPr/>
          <a:lstStyle/>
          <a:p>
            <a:endParaRPr lang="en-GB"/>
          </a:p>
        </p:txBody>
      </p:sp>
      <p:sp>
        <p:nvSpPr>
          <p:cNvPr id="203786" name="Line 15"/>
          <p:cNvSpPr>
            <a:spLocks noChangeShapeType="1"/>
          </p:cNvSpPr>
          <p:nvPr/>
        </p:nvSpPr>
        <p:spPr bwMode="auto">
          <a:xfrm>
            <a:off x="3265488" y="4927600"/>
            <a:ext cx="0" cy="7938"/>
          </a:xfrm>
          <a:prstGeom prst="line">
            <a:avLst/>
          </a:prstGeom>
          <a:noFill/>
          <a:ln w="12700">
            <a:solidFill>
              <a:schemeClr val="tx1"/>
            </a:solidFill>
            <a:round/>
            <a:headEnd/>
            <a:tailEnd/>
          </a:ln>
        </p:spPr>
        <p:txBody>
          <a:bodyPr wrap="none" anchor="ctr"/>
          <a:lstStyle/>
          <a:p>
            <a:endParaRPr lang="en-GB"/>
          </a:p>
        </p:txBody>
      </p:sp>
      <p:sp>
        <p:nvSpPr>
          <p:cNvPr id="203787" name="Line 16"/>
          <p:cNvSpPr>
            <a:spLocks noChangeShapeType="1"/>
          </p:cNvSpPr>
          <p:nvPr/>
        </p:nvSpPr>
        <p:spPr bwMode="auto">
          <a:xfrm>
            <a:off x="3265488" y="4935538"/>
            <a:ext cx="7937" cy="0"/>
          </a:xfrm>
          <a:prstGeom prst="line">
            <a:avLst/>
          </a:prstGeom>
          <a:noFill/>
          <a:ln w="12700">
            <a:solidFill>
              <a:schemeClr val="tx1"/>
            </a:solidFill>
            <a:round/>
            <a:headEnd/>
            <a:tailEnd/>
          </a:ln>
        </p:spPr>
        <p:txBody>
          <a:bodyPr wrap="none" anchor="ctr"/>
          <a:lstStyle/>
          <a:p>
            <a:endParaRPr lang="en-GB"/>
          </a:p>
        </p:txBody>
      </p:sp>
      <p:sp>
        <p:nvSpPr>
          <p:cNvPr id="203788" name="Line 17"/>
          <p:cNvSpPr>
            <a:spLocks noChangeShapeType="1"/>
          </p:cNvSpPr>
          <p:nvPr/>
        </p:nvSpPr>
        <p:spPr bwMode="auto">
          <a:xfrm>
            <a:off x="3273425" y="4935538"/>
            <a:ext cx="9525" cy="0"/>
          </a:xfrm>
          <a:prstGeom prst="line">
            <a:avLst/>
          </a:prstGeom>
          <a:noFill/>
          <a:ln w="12700">
            <a:solidFill>
              <a:schemeClr val="tx1"/>
            </a:solidFill>
            <a:round/>
            <a:headEnd/>
            <a:tailEnd/>
          </a:ln>
        </p:spPr>
        <p:txBody>
          <a:bodyPr wrap="none" anchor="ctr"/>
          <a:lstStyle/>
          <a:p>
            <a:endParaRPr lang="en-GB"/>
          </a:p>
        </p:txBody>
      </p:sp>
      <p:sp>
        <p:nvSpPr>
          <p:cNvPr id="203789" name="Line 18"/>
          <p:cNvSpPr>
            <a:spLocks noChangeShapeType="1"/>
          </p:cNvSpPr>
          <p:nvPr/>
        </p:nvSpPr>
        <p:spPr bwMode="auto">
          <a:xfrm>
            <a:off x="3282950" y="4935538"/>
            <a:ext cx="9525" cy="0"/>
          </a:xfrm>
          <a:prstGeom prst="line">
            <a:avLst/>
          </a:prstGeom>
          <a:noFill/>
          <a:ln w="12700">
            <a:solidFill>
              <a:schemeClr val="tx1"/>
            </a:solidFill>
            <a:round/>
            <a:headEnd/>
            <a:tailEnd/>
          </a:ln>
        </p:spPr>
        <p:txBody>
          <a:bodyPr wrap="none" anchor="ctr"/>
          <a:lstStyle/>
          <a:p>
            <a:endParaRPr lang="en-GB"/>
          </a:p>
        </p:txBody>
      </p:sp>
      <p:sp>
        <p:nvSpPr>
          <p:cNvPr id="203790" name="Line 19"/>
          <p:cNvSpPr>
            <a:spLocks noChangeShapeType="1"/>
          </p:cNvSpPr>
          <p:nvPr/>
        </p:nvSpPr>
        <p:spPr bwMode="auto">
          <a:xfrm>
            <a:off x="3292475" y="4935538"/>
            <a:ext cx="7938" cy="0"/>
          </a:xfrm>
          <a:prstGeom prst="line">
            <a:avLst/>
          </a:prstGeom>
          <a:noFill/>
          <a:ln w="12700">
            <a:solidFill>
              <a:schemeClr val="tx1"/>
            </a:solidFill>
            <a:round/>
            <a:headEnd/>
            <a:tailEnd/>
          </a:ln>
        </p:spPr>
        <p:txBody>
          <a:bodyPr wrap="none" anchor="ctr"/>
          <a:lstStyle/>
          <a:p>
            <a:endParaRPr lang="en-GB"/>
          </a:p>
        </p:txBody>
      </p:sp>
      <p:sp>
        <p:nvSpPr>
          <p:cNvPr id="203791" name="Line 20"/>
          <p:cNvSpPr>
            <a:spLocks noChangeShapeType="1"/>
          </p:cNvSpPr>
          <p:nvPr/>
        </p:nvSpPr>
        <p:spPr bwMode="auto">
          <a:xfrm flipV="1">
            <a:off x="3300413" y="4921250"/>
            <a:ext cx="0" cy="20638"/>
          </a:xfrm>
          <a:prstGeom prst="line">
            <a:avLst/>
          </a:prstGeom>
          <a:noFill/>
          <a:ln w="12700">
            <a:solidFill>
              <a:schemeClr val="tx1"/>
            </a:solidFill>
            <a:round/>
            <a:headEnd/>
            <a:tailEnd/>
          </a:ln>
        </p:spPr>
        <p:txBody>
          <a:bodyPr wrap="none" anchor="ctr"/>
          <a:lstStyle/>
          <a:p>
            <a:endParaRPr lang="en-GB"/>
          </a:p>
        </p:txBody>
      </p:sp>
      <p:sp>
        <p:nvSpPr>
          <p:cNvPr id="203792" name="Line 21"/>
          <p:cNvSpPr>
            <a:spLocks noChangeShapeType="1"/>
          </p:cNvSpPr>
          <p:nvPr/>
        </p:nvSpPr>
        <p:spPr bwMode="auto">
          <a:xfrm>
            <a:off x="3300413" y="4927600"/>
            <a:ext cx="9525" cy="0"/>
          </a:xfrm>
          <a:prstGeom prst="line">
            <a:avLst/>
          </a:prstGeom>
          <a:noFill/>
          <a:ln w="12700">
            <a:solidFill>
              <a:schemeClr val="tx1"/>
            </a:solidFill>
            <a:round/>
            <a:headEnd/>
            <a:tailEnd/>
          </a:ln>
        </p:spPr>
        <p:txBody>
          <a:bodyPr wrap="none" anchor="ctr"/>
          <a:lstStyle/>
          <a:p>
            <a:endParaRPr lang="en-GB"/>
          </a:p>
        </p:txBody>
      </p:sp>
      <p:sp>
        <p:nvSpPr>
          <p:cNvPr id="203793" name="Line 22"/>
          <p:cNvSpPr>
            <a:spLocks noChangeShapeType="1"/>
          </p:cNvSpPr>
          <p:nvPr/>
        </p:nvSpPr>
        <p:spPr bwMode="auto">
          <a:xfrm>
            <a:off x="3309938" y="4927600"/>
            <a:ext cx="9525" cy="0"/>
          </a:xfrm>
          <a:prstGeom prst="line">
            <a:avLst/>
          </a:prstGeom>
          <a:noFill/>
          <a:ln w="12700">
            <a:solidFill>
              <a:schemeClr val="tx1"/>
            </a:solidFill>
            <a:round/>
            <a:headEnd/>
            <a:tailEnd/>
          </a:ln>
        </p:spPr>
        <p:txBody>
          <a:bodyPr wrap="none" anchor="ctr"/>
          <a:lstStyle/>
          <a:p>
            <a:endParaRPr lang="en-GB"/>
          </a:p>
        </p:txBody>
      </p:sp>
      <p:sp>
        <p:nvSpPr>
          <p:cNvPr id="203794" name="Line 23"/>
          <p:cNvSpPr>
            <a:spLocks noChangeShapeType="1"/>
          </p:cNvSpPr>
          <p:nvPr/>
        </p:nvSpPr>
        <p:spPr bwMode="auto">
          <a:xfrm>
            <a:off x="3319463" y="4927600"/>
            <a:ext cx="9525" cy="0"/>
          </a:xfrm>
          <a:prstGeom prst="line">
            <a:avLst/>
          </a:prstGeom>
          <a:noFill/>
          <a:ln w="12700">
            <a:solidFill>
              <a:schemeClr val="tx1"/>
            </a:solidFill>
            <a:round/>
            <a:headEnd/>
            <a:tailEnd/>
          </a:ln>
        </p:spPr>
        <p:txBody>
          <a:bodyPr wrap="none" anchor="ctr"/>
          <a:lstStyle/>
          <a:p>
            <a:endParaRPr lang="en-GB"/>
          </a:p>
        </p:txBody>
      </p:sp>
      <p:sp>
        <p:nvSpPr>
          <p:cNvPr id="203795" name="Line 24"/>
          <p:cNvSpPr>
            <a:spLocks noChangeShapeType="1"/>
          </p:cNvSpPr>
          <p:nvPr/>
        </p:nvSpPr>
        <p:spPr bwMode="auto">
          <a:xfrm flipV="1">
            <a:off x="3328988" y="4911725"/>
            <a:ext cx="7937" cy="22225"/>
          </a:xfrm>
          <a:prstGeom prst="line">
            <a:avLst/>
          </a:prstGeom>
          <a:noFill/>
          <a:ln w="12700">
            <a:solidFill>
              <a:schemeClr val="tx1"/>
            </a:solidFill>
            <a:round/>
            <a:headEnd/>
            <a:tailEnd/>
          </a:ln>
        </p:spPr>
        <p:txBody>
          <a:bodyPr wrap="none" anchor="ctr"/>
          <a:lstStyle/>
          <a:p>
            <a:endParaRPr lang="en-GB"/>
          </a:p>
        </p:txBody>
      </p:sp>
      <p:sp>
        <p:nvSpPr>
          <p:cNvPr id="203796" name="Line 25"/>
          <p:cNvSpPr>
            <a:spLocks noChangeShapeType="1"/>
          </p:cNvSpPr>
          <p:nvPr/>
        </p:nvSpPr>
        <p:spPr bwMode="auto">
          <a:xfrm>
            <a:off x="3336925" y="4918075"/>
            <a:ext cx="9525" cy="0"/>
          </a:xfrm>
          <a:prstGeom prst="line">
            <a:avLst/>
          </a:prstGeom>
          <a:noFill/>
          <a:ln w="12700">
            <a:solidFill>
              <a:schemeClr val="tx1"/>
            </a:solidFill>
            <a:round/>
            <a:headEnd/>
            <a:tailEnd/>
          </a:ln>
        </p:spPr>
        <p:txBody>
          <a:bodyPr wrap="none" anchor="ctr"/>
          <a:lstStyle/>
          <a:p>
            <a:endParaRPr lang="en-GB"/>
          </a:p>
        </p:txBody>
      </p:sp>
      <p:sp>
        <p:nvSpPr>
          <p:cNvPr id="203797" name="Line 26"/>
          <p:cNvSpPr>
            <a:spLocks noChangeShapeType="1"/>
          </p:cNvSpPr>
          <p:nvPr/>
        </p:nvSpPr>
        <p:spPr bwMode="auto">
          <a:xfrm>
            <a:off x="3346450" y="4918075"/>
            <a:ext cx="9525" cy="0"/>
          </a:xfrm>
          <a:prstGeom prst="line">
            <a:avLst/>
          </a:prstGeom>
          <a:noFill/>
          <a:ln w="12700">
            <a:solidFill>
              <a:schemeClr val="tx1"/>
            </a:solidFill>
            <a:round/>
            <a:headEnd/>
            <a:tailEnd/>
          </a:ln>
        </p:spPr>
        <p:txBody>
          <a:bodyPr wrap="none" anchor="ctr"/>
          <a:lstStyle/>
          <a:p>
            <a:endParaRPr lang="en-GB"/>
          </a:p>
        </p:txBody>
      </p:sp>
      <p:sp>
        <p:nvSpPr>
          <p:cNvPr id="203798" name="Line 27"/>
          <p:cNvSpPr>
            <a:spLocks noChangeShapeType="1"/>
          </p:cNvSpPr>
          <p:nvPr/>
        </p:nvSpPr>
        <p:spPr bwMode="auto">
          <a:xfrm flipV="1">
            <a:off x="3355975" y="4902200"/>
            <a:ext cx="7938" cy="22225"/>
          </a:xfrm>
          <a:prstGeom prst="line">
            <a:avLst/>
          </a:prstGeom>
          <a:noFill/>
          <a:ln w="12700">
            <a:solidFill>
              <a:schemeClr val="tx1"/>
            </a:solidFill>
            <a:round/>
            <a:headEnd/>
            <a:tailEnd/>
          </a:ln>
        </p:spPr>
        <p:txBody>
          <a:bodyPr wrap="none" anchor="ctr"/>
          <a:lstStyle/>
          <a:p>
            <a:endParaRPr lang="en-GB"/>
          </a:p>
        </p:txBody>
      </p:sp>
      <p:sp>
        <p:nvSpPr>
          <p:cNvPr id="203799" name="Line 28"/>
          <p:cNvSpPr>
            <a:spLocks noChangeShapeType="1"/>
          </p:cNvSpPr>
          <p:nvPr/>
        </p:nvSpPr>
        <p:spPr bwMode="auto">
          <a:xfrm>
            <a:off x="3363913" y="4908550"/>
            <a:ext cx="9525" cy="0"/>
          </a:xfrm>
          <a:prstGeom prst="line">
            <a:avLst/>
          </a:prstGeom>
          <a:noFill/>
          <a:ln w="12700">
            <a:solidFill>
              <a:schemeClr val="tx1"/>
            </a:solidFill>
            <a:round/>
            <a:headEnd/>
            <a:tailEnd/>
          </a:ln>
        </p:spPr>
        <p:txBody>
          <a:bodyPr wrap="none" anchor="ctr"/>
          <a:lstStyle/>
          <a:p>
            <a:endParaRPr lang="en-GB"/>
          </a:p>
        </p:txBody>
      </p:sp>
      <p:sp>
        <p:nvSpPr>
          <p:cNvPr id="203800" name="Line 29"/>
          <p:cNvSpPr>
            <a:spLocks noChangeShapeType="1"/>
          </p:cNvSpPr>
          <p:nvPr/>
        </p:nvSpPr>
        <p:spPr bwMode="auto">
          <a:xfrm flipV="1">
            <a:off x="3373438" y="4894263"/>
            <a:ext cx="9525" cy="20637"/>
          </a:xfrm>
          <a:prstGeom prst="line">
            <a:avLst/>
          </a:prstGeom>
          <a:noFill/>
          <a:ln w="12700">
            <a:solidFill>
              <a:schemeClr val="tx1"/>
            </a:solidFill>
            <a:round/>
            <a:headEnd/>
            <a:tailEnd/>
          </a:ln>
        </p:spPr>
        <p:txBody>
          <a:bodyPr wrap="none" anchor="ctr"/>
          <a:lstStyle/>
          <a:p>
            <a:endParaRPr lang="en-GB"/>
          </a:p>
        </p:txBody>
      </p:sp>
      <p:sp>
        <p:nvSpPr>
          <p:cNvPr id="203801" name="Line 30"/>
          <p:cNvSpPr>
            <a:spLocks noChangeShapeType="1"/>
          </p:cNvSpPr>
          <p:nvPr/>
        </p:nvSpPr>
        <p:spPr bwMode="auto">
          <a:xfrm>
            <a:off x="3382963" y="4900613"/>
            <a:ext cx="7937" cy="0"/>
          </a:xfrm>
          <a:prstGeom prst="line">
            <a:avLst/>
          </a:prstGeom>
          <a:noFill/>
          <a:ln w="12700">
            <a:solidFill>
              <a:schemeClr val="tx1"/>
            </a:solidFill>
            <a:round/>
            <a:headEnd/>
            <a:tailEnd/>
          </a:ln>
        </p:spPr>
        <p:txBody>
          <a:bodyPr wrap="none" anchor="ctr"/>
          <a:lstStyle/>
          <a:p>
            <a:endParaRPr lang="en-GB"/>
          </a:p>
        </p:txBody>
      </p:sp>
      <p:sp>
        <p:nvSpPr>
          <p:cNvPr id="203802" name="Line 31"/>
          <p:cNvSpPr>
            <a:spLocks noChangeShapeType="1"/>
          </p:cNvSpPr>
          <p:nvPr/>
        </p:nvSpPr>
        <p:spPr bwMode="auto">
          <a:xfrm flipV="1">
            <a:off x="3390900" y="4884738"/>
            <a:ext cx="9525" cy="22225"/>
          </a:xfrm>
          <a:prstGeom prst="line">
            <a:avLst/>
          </a:prstGeom>
          <a:noFill/>
          <a:ln w="12700">
            <a:solidFill>
              <a:schemeClr val="tx1"/>
            </a:solidFill>
            <a:round/>
            <a:headEnd/>
            <a:tailEnd/>
          </a:ln>
        </p:spPr>
        <p:txBody>
          <a:bodyPr wrap="none" anchor="ctr"/>
          <a:lstStyle/>
          <a:p>
            <a:endParaRPr lang="en-GB"/>
          </a:p>
        </p:txBody>
      </p:sp>
      <p:sp>
        <p:nvSpPr>
          <p:cNvPr id="203803" name="Line 32"/>
          <p:cNvSpPr>
            <a:spLocks noChangeShapeType="1"/>
          </p:cNvSpPr>
          <p:nvPr/>
        </p:nvSpPr>
        <p:spPr bwMode="auto">
          <a:xfrm flipV="1">
            <a:off x="3400425" y="4875213"/>
            <a:ext cx="9525" cy="22225"/>
          </a:xfrm>
          <a:prstGeom prst="line">
            <a:avLst/>
          </a:prstGeom>
          <a:noFill/>
          <a:ln w="12700">
            <a:solidFill>
              <a:schemeClr val="tx1"/>
            </a:solidFill>
            <a:round/>
            <a:headEnd/>
            <a:tailEnd/>
          </a:ln>
        </p:spPr>
        <p:txBody>
          <a:bodyPr wrap="none" anchor="ctr"/>
          <a:lstStyle/>
          <a:p>
            <a:endParaRPr lang="en-GB"/>
          </a:p>
        </p:txBody>
      </p:sp>
      <p:sp>
        <p:nvSpPr>
          <p:cNvPr id="203804" name="Line 33"/>
          <p:cNvSpPr>
            <a:spLocks noChangeShapeType="1"/>
          </p:cNvSpPr>
          <p:nvPr/>
        </p:nvSpPr>
        <p:spPr bwMode="auto">
          <a:xfrm>
            <a:off x="3409950" y="4881563"/>
            <a:ext cx="7938" cy="0"/>
          </a:xfrm>
          <a:prstGeom prst="line">
            <a:avLst/>
          </a:prstGeom>
          <a:noFill/>
          <a:ln w="12700">
            <a:solidFill>
              <a:schemeClr val="tx1"/>
            </a:solidFill>
            <a:round/>
            <a:headEnd/>
            <a:tailEnd/>
          </a:ln>
        </p:spPr>
        <p:txBody>
          <a:bodyPr wrap="none" anchor="ctr"/>
          <a:lstStyle/>
          <a:p>
            <a:endParaRPr lang="en-GB"/>
          </a:p>
        </p:txBody>
      </p:sp>
      <p:sp>
        <p:nvSpPr>
          <p:cNvPr id="203805" name="Line 34"/>
          <p:cNvSpPr>
            <a:spLocks noChangeShapeType="1"/>
          </p:cNvSpPr>
          <p:nvPr/>
        </p:nvSpPr>
        <p:spPr bwMode="auto">
          <a:xfrm flipV="1">
            <a:off x="3417888" y="4867275"/>
            <a:ext cx="9525" cy="20638"/>
          </a:xfrm>
          <a:prstGeom prst="line">
            <a:avLst/>
          </a:prstGeom>
          <a:noFill/>
          <a:ln w="12700">
            <a:solidFill>
              <a:schemeClr val="tx1"/>
            </a:solidFill>
            <a:round/>
            <a:headEnd/>
            <a:tailEnd/>
          </a:ln>
        </p:spPr>
        <p:txBody>
          <a:bodyPr wrap="none" anchor="ctr"/>
          <a:lstStyle/>
          <a:p>
            <a:endParaRPr lang="en-GB"/>
          </a:p>
        </p:txBody>
      </p:sp>
      <p:sp>
        <p:nvSpPr>
          <p:cNvPr id="203806" name="Line 35"/>
          <p:cNvSpPr>
            <a:spLocks noChangeShapeType="1"/>
          </p:cNvSpPr>
          <p:nvPr/>
        </p:nvSpPr>
        <p:spPr bwMode="auto">
          <a:xfrm flipV="1">
            <a:off x="3427413" y="4857750"/>
            <a:ext cx="0" cy="22225"/>
          </a:xfrm>
          <a:prstGeom prst="line">
            <a:avLst/>
          </a:prstGeom>
          <a:noFill/>
          <a:ln w="12700">
            <a:solidFill>
              <a:schemeClr val="tx1"/>
            </a:solidFill>
            <a:round/>
            <a:headEnd/>
            <a:tailEnd/>
          </a:ln>
        </p:spPr>
        <p:txBody>
          <a:bodyPr wrap="none" anchor="ctr"/>
          <a:lstStyle/>
          <a:p>
            <a:endParaRPr lang="en-GB"/>
          </a:p>
        </p:txBody>
      </p:sp>
      <p:sp>
        <p:nvSpPr>
          <p:cNvPr id="203807" name="Line 36"/>
          <p:cNvSpPr>
            <a:spLocks noChangeShapeType="1"/>
          </p:cNvSpPr>
          <p:nvPr/>
        </p:nvSpPr>
        <p:spPr bwMode="auto">
          <a:xfrm>
            <a:off x="3427413" y="4864100"/>
            <a:ext cx="9525" cy="0"/>
          </a:xfrm>
          <a:prstGeom prst="line">
            <a:avLst/>
          </a:prstGeom>
          <a:noFill/>
          <a:ln w="12700">
            <a:solidFill>
              <a:schemeClr val="tx1"/>
            </a:solidFill>
            <a:round/>
            <a:headEnd/>
            <a:tailEnd/>
          </a:ln>
        </p:spPr>
        <p:txBody>
          <a:bodyPr wrap="none" anchor="ctr"/>
          <a:lstStyle/>
          <a:p>
            <a:endParaRPr lang="en-GB"/>
          </a:p>
        </p:txBody>
      </p:sp>
      <p:sp>
        <p:nvSpPr>
          <p:cNvPr id="203808" name="Line 37"/>
          <p:cNvSpPr>
            <a:spLocks noChangeShapeType="1"/>
          </p:cNvSpPr>
          <p:nvPr/>
        </p:nvSpPr>
        <p:spPr bwMode="auto">
          <a:xfrm flipV="1">
            <a:off x="3436938" y="4848225"/>
            <a:ext cx="7937" cy="22225"/>
          </a:xfrm>
          <a:prstGeom prst="line">
            <a:avLst/>
          </a:prstGeom>
          <a:noFill/>
          <a:ln w="12700">
            <a:solidFill>
              <a:schemeClr val="tx1"/>
            </a:solidFill>
            <a:round/>
            <a:headEnd/>
            <a:tailEnd/>
          </a:ln>
        </p:spPr>
        <p:txBody>
          <a:bodyPr wrap="none" anchor="ctr"/>
          <a:lstStyle/>
          <a:p>
            <a:endParaRPr lang="en-GB"/>
          </a:p>
        </p:txBody>
      </p:sp>
      <p:sp>
        <p:nvSpPr>
          <p:cNvPr id="203809" name="Line 38"/>
          <p:cNvSpPr>
            <a:spLocks noChangeShapeType="1"/>
          </p:cNvSpPr>
          <p:nvPr/>
        </p:nvSpPr>
        <p:spPr bwMode="auto">
          <a:xfrm flipV="1">
            <a:off x="3444875" y="4840288"/>
            <a:ext cx="9525" cy="20637"/>
          </a:xfrm>
          <a:prstGeom prst="line">
            <a:avLst/>
          </a:prstGeom>
          <a:noFill/>
          <a:ln w="12700">
            <a:solidFill>
              <a:schemeClr val="tx1"/>
            </a:solidFill>
            <a:round/>
            <a:headEnd/>
            <a:tailEnd/>
          </a:ln>
        </p:spPr>
        <p:txBody>
          <a:bodyPr wrap="none" anchor="ctr"/>
          <a:lstStyle/>
          <a:p>
            <a:endParaRPr lang="en-GB"/>
          </a:p>
        </p:txBody>
      </p:sp>
      <p:sp>
        <p:nvSpPr>
          <p:cNvPr id="203810" name="Line 39"/>
          <p:cNvSpPr>
            <a:spLocks noChangeShapeType="1"/>
          </p:cNvSpPr>
          <p:nvPr/>
        </p:nvSpPr>
        <p:spPr bwMode="auto">
          <a:xfrm flipV="1">
            <a:off x="3454400" y="4830763"/>
            <a:ext cx="9525" cy="22225"/>
          </a:xfrm>
          <a:prstGeom prst="line">
            <a:avLst/>
          </a:prstGeom>
          <a:noFill/>
          <a:ln w="12700">
            <a:solidFill>
              <a:schemeClr val="tx1"/>
            </a:solidFill>
            <a:round/>
            <a:headEnd/>
            <a:tailEnd/>
          </a:ln>
        </p:spPr>
        <p:txBody>
          <a:bodyPr wrap="none" anchor="ctr"/>
          <a:lstStyle/>
          <a:p>
            <a:endParaRPr lang="en-GB"/>
          </a:p>
        </p:txBody>
      </p:sp>
      <p:sp>
        <p:nvSpPr>
          <p:cNvPr id="203811" name="Line 40"/>
          <p:cNvSpPr>
            <a:spLocks noChangeShapeType="1"/>
          </p:cNvSpPr>
          <p:nvPr/>
        </p:nvSpPr>
        <p:spPr bwMode="auto">
          <a:xfrm flipV="1">
            <a:off x="3463925" y="4821238"/>
            <a:ext cx="7938" cy="22225"/>
          </a:xfrm>
          <a:prstGeom prst="line">
            <a:avLst/>
          </a:prstGeom>
          <a:noFill/>
          <a:ln w="12700">
            <a:solidFill>
              <a:schemeClr val="tx1"/>
            </a:solidFill>
            <a:round/>
            <a:headEnd/>
            <a:tailEnd/>
          </a:ln>
        </p:spPr>
        <p:txBody>
          <a:bodyPr wrap="none" anchor="ctr"/>
          <a:lstStyle/>
          <a:p>
            <a:endParaRPr lang="en-GB"/>
          </a:p>
        </p:txBody>
      </p:sp>
      <p:sp>
        <p:nvSpPr>
          <p:cNvPr id="203812" name="Line 41"/>
          <p:cNvSpPr>
            <a:spLocks noChangeShapeType="1"/>
          </p:cNvSpPr>
          <p:nvPr/>
        </p:nvSpPr>
        <p:spPr bwMode="auto">
          <a:xfrm>
            <a:off x="3471863" y="4827588"/>
            <a:ext cx="9525" cy="0"/>
          </a:xfrm>
          <a:prstGeom prst="line">
            <a:avLst/>
          </a:prstGeom>
          <a:noFill/>
          <a:ln w="12700">
            <a:solidFill>
              <a:schemeClr val="tx1"/>
            </a:solidFill>
            <a:round/>
            <a:headEnd/>
            <a:tailEnd/>
          </a:ln>
        </p:spPr>
        <p:txBody>
          <a:bodyPr wrap="none" anchor="ctr"/>
          <a:lstStyle/>
          <a:p>
            <a:endParaRPr lang="en-GB"/>
          </a:p>
        </p:txBody>
      </p:sp>
      <p:sp>
        <p:nvSpPr>
          <p:cNvPr id="203813" name="Line 42"/>
          <p:cNvSpPr>
            <a:spLocks noChangeShapeType="1"/>
          </p:cNvSpPr>
          <p:nvPr/>
        </p:nvSpPr>
        <p:spPr bwMode="auto">
          <a:xfrm flipV="1">
            <a:off x="3481388" y="4813300"/>
            <a:ext cx="9525" cy="20638"/>
          </a:xfrm>
          <a:prstGeom prst="line">
            <a:avLst/>
          </a:prstGeom>
          <a:noFill/>
          <a:ln w="12700">
            <a:solidFill>
              <a:schemeClr val="tx1"/>
            </a:solidFill>
            <a:round/>
            <a:headEnd/>
            <a:tailEnd/>
          </a:ln>
        </p:spPr>
        <p:txBody>
          <a:bodyPr wrap="none" anchor="ctr"/>
          <a:lstStyle/>
          <a:p>
            <a:endParaRPr lang="en-GB"/>
          </a:p>
        </p:txBody>
      </p:sp>
      <p:sp>
        <p:nvSpPr>
          <p:cNvPr id="203814" name="Line 43"/>
          <p:cNvSpPr>
            <a:spLocks noChangeShapeType="1"/>
          </p:cNvSpPr>
          <p:nvPr/>
        </p:nvSpPr>
        <p:spPr bwMode="auto">
          <a:xfrm flipV="1">
            <a:off x="3490913" y="4803775"/>
            <a:ext cx="7937" cy="22225"/>
          </a:xfrm>
          <a:prstGeom prst="line">
            <a:avLst/>
          </a:prstGeom>
          <a:noFill/>
          <a:ln w="12700">
            <a:solidFill>
              <a:schemeClr val="tx1"/>
            </a:solidFill>
            <a:round/>
            <a:headEnd/>
            <a:tailEnd/>
          </a:ln>
        </p:spPr>
        <p:txBody>
          <a:bodyPr wrap="none" anchor="ctr"/>
          <a:lstStyle/>
          <a:p>
            <a:endParaRPr lang="en-GB"/>
          </a:p>
        </p:txBody>
      </p:sp>
      <p:sp>
        <p:nvSpPr>
          <p:cNvPr id="203815" name="Line 44"/>
          <p:cNvSpPr>
            <a:spLocks noChangeShapeType="1"/>
          </p:cNvSpPr>
          <p:nvPr/>
        </p:nvSpPr>
        <p:spPr bwMode="auto">
          <a:xfrm flipV="1">
            <a:off x="3498850" y="4794250"/>
            <a:ext cx="9525" cy="22225"/>
          </a:xfrm>
          <a:prstGeom prst="line">
            <a:avLst/>
          </a:prstGeom>
          <a:noFill/>
          <a:ln w="12700">
            <a:solidFill>
              <a:schemeClr val="tx1"/>
            </a:solidFill>
            <a:round/>
            <a:headEnd/>
            <a:tailEnd/>
          </a:ln>
        </p:spPr>
        <p:txBody>
          <a:bodyPr wrap="none" anchor="ctr"/>
          <a:lstStyle/>
          <a:p>
            <a:endParaRPr lang="en-GB"/>
          </a:p>
        </p:txBody>
      </p:sp>
      <p:sp>
        <p:nvSpPr>
          <p:cNvPr id="203816" name="Line 45"/>
          <p:cNvSpPr>
            <a:spLocks noChangeShapeType="1"/>
          </p:cNvSpPr>
          <p:nvPr/>
        </p:nvSpPr>
        <p:spPr bwMode="auto">
          <a:xfrm flipV="1">
            <a:off x="3508375" y="4784725"/>
            <a:ext cx="9525" cy="22225"/>
          </a:xfrm>
          <a:prstGeom prst="line">
            <a:avLst/>
          </a:prstGeom>
          <a:noFill/>
          <a:ln w="12700">
            <a:solidFill>
              <a:schemeClr val="tx1"/>
            </a:solidFill>
            <a:round/>
            <a:headEnd/>
            <a:tailEnd/>
          </a:ln>
        </p:spPr>
        <p:txBody>
          <a:bodyPr wrap="none" anchor="ctr"/>
          <a:lstStyle/>
          <a:p>
            <a:endParaRPr lang="en-GB"/>
          </a:p>
        </p:txBody>
      </p:sp>
      <p:sp>
        <p:nvSpPr>
          <p:cNvPr id="203817" name="Line 46"/>
          <p:cNvSpPr>
            <a:spLocks noChangeShapeType="1"/>
          </p:cNvSpPr>
          <p:nvPr/>
        </p:nvSpPr>
        <p:spPr bwMode="auto">
          <a:xfrm flipV="1">
            <a:off x="3517900" y="4776788"/>
            <a:ext cx="7938" cy="20637"/>
          </a:xfrm>
          <a:prstGeom prst="line">
            <a:avLst/>
          </a:prstGeom>
          <a:noFill/>
          <a:ln w="12700">
            <a:solidFill>
              <a:schemeClr val="tx1"/>
            </a:solidFill>
            <a:round/>
            <a:headEnd/>
            <a:tailEnd/>
          </a:ln>
        </p:spPr>
        <p:txBody>
          <a:bodyPr wrap="none" anchor="ctr"/>
          <a:lstStyle/>
          <a:p>
            <a:endParaRPr lang="en-GB"/>
          </a:p>
        </p:txBody>
      </p:sp>
      <p:sp>
        <p:nvSpPr>
          <p:cNvPr id="203818" name="Line 47"/>
          <p:cNvSpPr>
            <a:spLocks noChangeShapeType="1"/>
          </p:cNvSpPr>
          <p:nvPr/>
        </p:nvSpPr>
        <p:spPr bwMode="auto">
          <a:xfrm>
            <a:off x="3525838" y="4783138"/>
            <a:ext cx="9525" cy="0"/>
          </a:xfrm>
          <a:prstGeom prst="line">
            <a:avLst/>
          </a:prstGeom>
          <a:noFill/>
          <a:ln w="12700">
            <a:solidFill>
              <a:schemeClr val="tx1"/>
            </a:solidFill>
            <a:round/>
            <a:headEnd/>
            <a:tailEnd/>
          </a:ln>
        </p:spPr>
        <p:txBody>
          <a:bodyPr wrap="none" anchor="ctr"/>
          <a:lstStyle/>
          <a:p>
            <a:endParaRPr lang="en-GB"/>
          </a:p>
        </p:txBody>
      </p:sp>
      <p:sp>
        <p:nvSpPr>
          <p:cNvPr id="203819" name="Line 48"/>
          <p:cNvSpPr>
            <a:spLocks noChangeShapeType="1"/>
          </p:cNvSpPr>
          <p:nvPr/>
        </p:nvSpPr>
        <p:spPr bwMode="auto">
          <a:xfrm flipV="1">
            <a:off x="3535363" y="4767263"/>
            <a:ext cx="9525" cy="22225"/>
          </a:xfrm>
          <a:prstGeom prst="line">
            <a:avLst/>
          </a:prstGeom>
          <a:noFill/>
          <a:ln w="12700">
            <a:solidFill>
              <a:schemeClr val="tx1"/>
            </a:solidFill>
            <a:round/>
            <a:headEnd/>
            <a:tailEnd/>
          </a:ln>
        </p:spPr>
        <p:txBody>
          <a:bodyPr wrap="none" anchor="ctr"/>
          <a:lstStyle/>
          <a:p>
            <a:endParaRPr lang="en-GB"/>
          </a:p>
        </p:txBody>
      </p:sp>
      <p:sp>
        <p:nvSpPr>
          <p:cNvPr id="203820" name="Line 49"/>
          <p:cNvSpPr>
            <a:spLocks noChangeShapeType="1"/>
          </p:cNvSpPr>
          <p:nvPr/>
        </p:nvSpPr>
        <p:spPr bwMode="auto">
          <a:xfrm flipV="1">
            <a:off x="3544888" y="4757738"/>
            <a:ext cx="0" cy="22225"/>
          </a:xfrm>
          <a:prstGeom prst="line">
            <a:avLst/>
          </a:prstGeom>
          <a:noFill/>
          <a:ln w="12700">
            <a:solidFill>
              <a:schemeClr val="tx1"/>
            </a:solidFill>
            <a:round/>
            <a:headEnd/>
            <a:tailEnd/>
          </a:ln>
        </p:spPr>
        <p:txBody>
          <a:bodyPr wrap="none" anchor="ctr"/>
          <a:lstStyle/>
          <a:p>
            <a:endParaRPr lang="en-GB"/>
          </a:p>
        </p:txBody>
      </p:sp>
      <p:sp>
        <p:nvSpPr>
          <p:cNvPr id="203821" name="Line 50"/>
          <p:cNvSpPr>
            <a:spLocks noChangeShapeType="1"/>
          </p:cNvSpPr>
          <p:nvPr/>
        </p:nvSpPr>
        <p:spPr bwMode="auto">
          <a:xfrm flipV="1">
            <a:off x="3544888" y="4749800"/>
            <a:ext cx="7937" cy="20638"/>
          </a:xfrm>
          <a:prstGeom prst="line">
            <a:avLst/>
          </a:prstGeom>
          <a:noFill/>
          <a:ln w="12700">
            <a:solidFill>
              <a:schemeClr val="tx1"/>
            </a:solidFill>
            <a:round/>
            <a:headEnd/>
            <a:tailEnd/>
          </a:ln>
        </p:spPr>
        <p:txBody>
          <a:bodyPr wrap="none" anchor="ctr"/>
          <a:lstStyle/>
          <a:p>
            <a:endParaRPr lang="en-GB"/>
          </a:p>
        </p:txBody>
      </p:sp>
      <p:sp>
        <p:nvSpPr>
          <p:cNvPr id="203822" name="Line 51"/>
          <p:cNvSpPr>
            <a:spLocks noChangeShapeType="1"/>
          </p:cNvSpPr>
          <p:nvPr/>
        </p:nvSpPr>
        <p:spPr bwMode="auto">
          <a:xfrm flipV="1">
            <a:off x="3552825" y="4740275"/>
            <a:ext cx="9525" cy="22225"/>
          </a:xfrm>
          <a:prstGeom prst="line">
            <a:avLst/>
          </a:prstGeom>
          <a:noFill/>
          <a:ln w="12700">
            <a:solidFill>
              <a:schemeClr val="tx1"/>
            </a:solidFill>
            <a:round/>
            <a:headEnd/>
            <a:tailEnd/>
          </a:ln>
        </p:spPr>
        <p:txBody>
          <a:bodyPr wrap="none" anchor="ctr"/>
          <a:lstStyle/>
          <a:p>
            <a:endParaRPr lang="en-GB"/>
          </a:p>
        </p:txBody>
      </p:sp>
      <p:sp>
        <p:nvSpPr>
          <p:cNvPr id="203823" name="Line 52"/>
          <p:cNvSpPr>
            <a:spLocks noChangeShapeType="1"/>
          </p:cNvSpPr>
          <p:nvPr/>
        </p:nvSpPr>
        <p:spPr bwMode="auto">
          <a:xfrm flipV="1">
            <a:off x="3562350" y="4730750"/>
            <a:ext cx="9525" cy="22225"/>
          </a:xfrm>
          <a:prstGeom prst="line">
            <a:avLst/>
          </a:prstGeom>
          <a:noFill/>
          <a:ln w="12700">
            <a:solidFill>
              <a:schemeClr val="tx1"/>
            </a:solidFill>
            <a:round/>
            <a:headEnd/>
            <a:tailEnd/>
          </a:ln>
        </p:spPr>
        <p:txBody>
          <a:bodyPr wrap="none" anchor="ctr"/>
          <a:lstStyle/>
          <a:p>
            <a:endParaRPr lang="en-GB"/>
          </a:p>
        </p:txBody>
      </p:sp>
      <p:sp>
        <p:nvSpPr>
          <p:cNvPr id="203824" name="Line 53"/>
          <p:cNvSpPr>
            <a:spLocks noChangeShapeType="1"/>
          </p:cNvSpPr>
          <p:nvPr/>
        </p:nvSpPr>
        <p:spPr bwMode="auto">
          <a:xfrm flipV="1">
            <a:off x="3571875" y="4722813"/>
            <a:ext cx="7938" cy="20637"/>
          </a:xfrm>
          <a:prstGeom prst="line">
            <a:avLst/>
          </a:prstGeom>
          <a:noFill/>
          <a:ln w="12700">
            <a:solidFill>
              <a:schemeClr val="tx1"/>
            </a:solidFill>
            <a:round/>
            <a:headEnd/>
            <a:tailEnd/>
          </a:ln>
        </p:spPr>
        <p:txBody>
          <a:bodyPr wrap="none" anchor="ctr"/>
          <a:lstStyle/>
          <a:p>
            <a:endParaRPr lang="en-GB"/>
          </a:p>
        </p:txBody>
      </p:sp>
      <p:sp>
        <p:nvSpPr>
          <p:cNvPr id="203825" name="Line 54"/>
          <p:cNvSpPr>
            <a:spLocks noChangeShapeType="1"/>
          </p:cNvSpPr>
          <p:nvPr/>
        </p:nvSpPr>
        <p:spPr bwMode="auto">
          <a:xfrm flipV="1">
            <a:off x="3579813" y="4713288"/>
            <a:ext cx="9525" cy="22225"/>
          </a:xfrm>
          <a:prstGeom prst="line">
            <a:avLst/>
          </a:prstGeom>
          <a:noFill/>
          <a:ln w="12700">
            <a:solidFill>
              <a:schemeClr val="tx1"/>
            </a:solidFill>
            <a:round/>
            <a:headEnd/>
            <a:tailEnd/>
          </a:ln>
        </p:spPr>
        <p:txBody>
          <a:bodyPr wrap="none" anchor="ctr"/>
          <a:lstStyle/>
          <a:p>
            <a:endParaRPr lang="en-GB"/>
          </a:p>
        </p:txBody>
      </p:sp>
      <p:sp>
        <p:nvSpPr>
          <p:cNvPr id="203826" name="Line 55"/>
          <p:cNvSpPr>
            <a:spLocks noChangeShapeType="1"/>
          </p:cNvSpPr>
          <p:nvPr/>
        </p:nvSpPr>
        <p:spPr bwMode="auto">
          <a:xfrm flipV="1">
            <a:off x="3589338" y="4703763"/>
            <a:ext cx="0" cy="22225"/>
          </a:xfrm>
          <a:prstGeom prst="line">
            <a:avLst/>
          </a:prstGeom>
          <a:noFill/>
          <a:ln w="12700">
            <a:solidFill>
              <a:schemeClr val="tx1"/>
            </a:solidFill>
            <a:round/>
            <a:headEnd/>
            <a:tailEnd/>
          </a:ln>
        </p:spPr>
        <p:txBody>
          <a:bodyPr wrap="none" anchor="ctr"/>
          <a:lstStyle/>
          <a:p>
            <a:endParaRPr lang="en-GB"/>
          </a:p>
        </p:txBody>
      </p:sp>
      <p:sp>
        <p:nvSpPr>
          <p:cNvPr id="203827" name="Line 56"/>
          <p:cNvSpPr>
            <a:spLocks noChangeShapeType="1"/>
          </p:cNvSpPr>
          <p:nvPr/>
        </p:nvSpPr>
        <p:spPr bwMode="auto">
          <a:xfrm flipV="1">
            <a:off x="3589338" y="4695825"/>
            <a:ext cx="9525" cy="20638"/>
          </a:xfrm>
          <a:prstGeom prst="line">
            <a:avLst/>
          </a:prstGeom>
          <a:noFill/>
          <a:ln w="12700">
            <a:solidFill>
              <a:schemeClr val="tx1"/>
            </a:solidFill>
            <a:round/>
            <a:headEnd/>
            <a:tailEnd/>
          </a:ln>
        </p:spPr>
        <p:txBody>
          <a:bodyPr wrap="none" anchor="ctr"/>
          <a:lstStyle/>
          <a:p>
            <a:endParaRPr lang="en-GB"/>
          </a:p>
        </p:txBody>
      </p:sp>
      <p:sp>
        <p:nvSpPr>
          <p:cNvPr id="203828" name="Line 57"/>
          <p:cNvSpPr>
            <a:spLocks noChangeShapeType="1"/>
          </p:cNvSpPr>
          <p:nvPr/>
        </p:nvSpPr>
        <p:spPr bwMode="auto">
          <a:xfrm flipV="1">
            <a:off x="3598863" y="4686300"/>
            <a:ext cx="9525" cy="22225"/>
          </a:xfrm>
          <a:prstGeom prst="line">
            <a:avLst/>
          </a:prstGeom>
          <a:noFill/>
          <a:ln w="12700">
            <a:solidFill>
              <a:schemeClr val="tx1"/>
            </a:solidFill>
            <a:round/>
            <a:headEnd/>
            <a:tailEnd/>
          </a:ln>
        </p:spPr>
        <p:txBody>
          <a:bodyPr wrap="none" anchor="ctr"/>
          <a:lstStyle/>
          <a:p>
            <a:endParaRPr lang="en-GB"/>
          </a:p>
        </p:txBody>
      </p:sp>
      <p:sp>
        <p:nvSpPr>
          <p:cNvPr id="203829" name="Line 58"/>
          <p:cNvSpPr>
            <a:spLocks noChangeShapeType="1"/>
          </p:cNvSpPr>
          <p:nvPr/>
        </p:nvSpPr>
        <p:spPr bwMode="auto">
          <a:xfrm flipV="1">
            <a:off x="3608388" y="4676775"/>
            <a:ext cx="0" cy="22225"/>
          </a:xfrm>
          <a:prstGeom prst="line">
            <a:avLst/>
          </a:prstGeom>
          <a:noFill/>
          <a:ln w="12700">
            <a:solidFill>
              <a:schemeClr val="tx1"/>
            </a:solidFill>
            <a:round/>
            <a:headEnd/>
            <a:tailEnd/>
          </a:ln>
        </p:spPr>
        <p:txBody>
          <a:bodyPr wrap="none" anchor="ctr"/>
          <a:lstStyle/>
          <a:p>
            <a:endParaRPr lang="en-GB"/>
          </a:p>
        </p:txBody>
      </p:sp>
      <p:sp>
        <p:nvSpPr>
          <p:cNvPr id="203830" name="Line 59"/>
          <p:cNvSpPr>
            <a:spLocks noChangeShapeType="1"/>
          </p:cNvSpPr>
          <p:nvPr/>
        </p:nvSpPr>
        <p:spPr bwMode="auto">
          <a:xfrm flipV="1">
            <a:off x="3608388" y="4668838"/>
            <a:ext cx="7937" cy="20637"/>
          </a:xfrm>
          <a:prstGeom prst="line">
            <a:avLst/>
          </a:prstGeom>
          <a:noFill/>
          <a:ln w="12700">
            <a:solidFill>
              <a:schemeClr val="tx1"/>
            </a:solidFill>
            <a:round/>
            <a:headEnd/>
            <a:tailEnd/>
          </a:ln>
        </p:spPr>
        <p:txBody>
          <a:bodyPr wrap="none" anchor="ctr"/>
          <a:lstStyle/>
          <a:p>
            <a:endParaRPr lang="en-GB"/>
          </a:p>
        </p:txBody>
      </p:sp>
      <p:sp>
        <p:nvSpPr>
          <p:cNvPr id="203831" name="Line 60"/>
          <p:cNvSpPr>
            <a:spLocks noChangeShapeType="1"/>
          </p:cNvSpPr>
          <p:nvPr/>
        </p:nvSpPr>
        <p:spPr bwMode="auto">
          <a:xfrm flipV="1">
            <a:off x="3616325" y="4659313"/>
            <a:ext cx="0" cy="22225"/>
          </a:xfrm>
          <a:prstGeom prst="line">
            <a:avLst/>
          </a:prstGeom>
          <a:noFill/>
          <a:ln w="12700">
            <a:solidFill>
              <a:schemeClr val="tx1"/>
            </a:solidFill>
            <a:round/>
            <a:headEnd/>
            <a:tailEnd/>
          </a:ln>
        </p:spPr>
        <p:txBody>
          <a:bodyPr wrap="none" anchor="ctr"/>
          <a:lstStyle/>
          <a:p>
            <a:endParaRPr lang="en-GB"/>
          </a:p>
        </p:txBody>
      </p:sp>
      <p:sp>
        <p:nvSpPr>
          <p:cNvPr id="203832" name="Line 61"/>
          <p:cNvSpPr>
            <a:spLocks noChangeShapeType="1"/>
          </p:cNvSpPr>
          <p:nvPr/>
        </p:nvSpPr>
        <p:spPr bwMode="auto">
          <a:xfrm>
            <a:off x="3616325" y="4665663"/>
            <a:ext cx="9525" cy="0"/>
          </a:xfrm>
          <a:prstGeom prst="line">
            <a:avLst/>
          </a:prstGeom>
          <a:noFill/>
          <a:ln w="12700">
            <a:solidFill>
              <a:schemeClr val="tx1"/>
            </a:solidFill>
            <a:round/>
            <a:headEnd/>
            <a:tailEnd/>
          </a:ln>
        </p:spPr>
        <p:txBody>
          <a:bodyPr wrap="none" anchor="ctr"/>
          <a:lstStyle/>
          <a:p>
            <a:endParaRPr lang="en-GB"/>
          </a:p>
        </p:txBody>
      </p:sp>
      <p:sp>
        <p:nvSpPr>
          <p:cNvPr id="203833" name="Line 62"/>
          <p:cNvSpPr>
            <a:spLocks noChangeShapeType="1"/>
          </p:cNvSpPr>
          <p:nvPr/>
        </p:nvSpPr>
        <p:spPr bwMode="auto">
          <a:xfrm flipV="1">
            <a:off x="3625850" y="4649788"/>
            <a:ext cx="0" cy="22225"/>
          </a:xfrm>
          <a:prstGeom prst="line">
            <a:avLst/>
          </a:prstGeom>
          <a:noFill/>
          <a:ln w="12700">
            <a:solidFill>
              <a:schemeClr val="tx1"/>
            </a:solidFill>
            <a:round/>
            <a:headEnd/>
            <a:tailEnd/>
          </a:ln>
        </p:spPr>
        <p:txBody>
          <a:bodyPr wrap="none" anchor="ctr"/>
          <a:lstStyle/>
          <a:p>
            <a:endParaRPr lang="en-GB"/>
          </a:p>
        </p:txBody>
      </p:sp>
      <p:sp>
        <p:nvSpPr>
          <p:cNvPr id="203834" name="Line 63"/>
          <p:cNvSpPr>
            <a:spLocks noChangeShapeType="1"/>
          </p:cNvSpPr>
          <p:nvPr/>
        </p:nvSpPr>
        <p:spPr bwMode="auto">
          <a:xfrm flipV="1">
            <a:off x="3625850" y="4641850"/>
            <a:ext cx="9525" cy="20638"/>
          </a:xfrm>
          <a:prstGeom prst="line">
            <a:avLst/>
          </a:prstGeom>
          <a:noFill/>
          <a:ln w="12700">
            <a:solidFill>
              <a:schemeClr val="tx1"/>
            </a:solidFill>
            <a:round/>
            <a:headEnd/>
            <a:tailEnd/>
          </a:ln>
        </p:spPr>
        <p:txBody>
          <a:bodyPr wrap="none" anchor="ctr"/>
          <a:lstStyle/>
          <a:p>
            <a:endParaRPr lang="en-GB"/>
          </a:p>
        </p:txBody>
      </p:sp>
      <p:sp>
        <p:nvSpPr>
          <p:cNvPr id="203835" name="Line 64"/>
          <p:cNvSpPr>
            <a:spLocks noChangeShapeType="1"/>
          </p:cNvSpPr>
          <p:nvPr/>
        </p:nvSpPr>
        <p:spPr bwMode="auto">
          <a:xfrm flipV="1">
            <a:off x="3635375" y="4632325"/>
            <a:ext cx="0" cy="22225"/>
          </a:xfrm>
          <a:prstGeom prst="line">
            <a:avLst/>
          </a:prstGeom>
          <a:noFill/>
          <a:ln w="12700">
            <a:solidFill>
              <a:schemeClr val="tx1"/>
            </a:solidFill>
            <a:round/>
            <a:headEnd/>
            <a:tailEnd/>
          </a:ln>
        </p:spPr>
        <p:txBody>
          <a:bodyPr wrap="none" anchor="ctr"/>
          <a:lstStyle/>
          <a:p>
            <a:endParaRPr lang="en-GB"/>
          </a:p>
        </p:txBody>
      </p:sp>
      <p:sp>
        <p:nvSpPr>
          <p:cNvPr id="203836" name="Line 65"/>
          <p:cNvSpPr>
            <a:spLocks noChangeShapeType="1"/>
          </p:cNvSpPr>
          <p:nvPr/>
        </p:nvSpPr>
        <p:spPr bwMode="auto">
          <a:xfrm flipV="1">
            <a:off x="3635375" y="4622800"/>
            <a:ext cx="7938" cy="22225"/>
          </a:xfrm>
          <a:prstGeom prst="line">
            <a:avLst/>
          </a:prstGeom>
          <a:noFill/>
          <a:ln w="12700">
            <a:solidFill>
              <a:schemeClr val="tx1"/>
            </a:solidFill>
            <a:round/>
            <a:headEnd/>
            <a:tailEnd/>
          </a:ln>
        </p:spPr>
        <p:txBody>
          <a:bodyPr wrap="none" anchor="ctr"/>
          <a:lstStyle/>
          <a:p>
            <a:endParaRPr lang="en-GB"/>
          </a:p>
        </p:txBody>
      </p:sp>
      <p:sp>
        <p:nvSpPr>
          <p:cNvPr id="203837" name="Line 66"/>
          <p:cNvSpPr>
            <a:spLocks noChangeShapeType="1"/>
          </p:cNvSpPr>
          <p:nvPr/>
        </p:nvSpPr>
        <p:spPr bwMode="auto">
          <a:xfrm flipV="1">
            <a:off x="3643313" y="4614863"/>
            <a:ext cx="0" cy="20637"/>
          </a:xfrm>
          <a:prstGeom prst="line">
            <a:avLst/>
          </a:prstGeom>
          <a:noFill/>
          <a:ln w="12700">
            <a:solidFill>
              <a:schemeClr val="tx1"/>
            </a:solidFill>
            <a:round/>
            <a:headEnd/>
            <a:tailEnd/>
          </a:ln>
        </p:spPr>
        <p:txBody>
          <a:bodyPr wrap="none" anchor="ctr"/>
          <a:lstStyle/>
          <a:p>
            <a:endParaRPr lang="en-GB"/>
          </a:p>
        </p:txBody>
      </p:sp>
      <p:sp>
        <p:nvSpPr>
          <p:cNvPr id="203838" name="Line 67"/>
          <p:cNvSpPr>
            <a:spLocks noChangeShapeType="1"/>
          </p:cNvSpPr>
          <p:nvPr/>
        </p:nvSpPr>
        <p:spPr bwMode="auto">
          <a:xfrm flipV="1">
            <a:off x="3643313" y="4605338"/>
            <a:ext cx="9525" cy="22225"/>
          </a:xfrm>
          <a:prstGeom prst="line">
            <a:avLst/>
          </a:prstGeom>
          <a:noFill/>
          <a:ln w="12700">
            <a:solidFill>
              <a:schemeClr val="tx1"/>
            </a:solidFill>
            <a:round/>
            <a:headEnd/>
            <a:tailEnd/>
          </a:ln>
        </p:spPr>
        <p:txBody>
          <a:bodyPr wrap="none" anchor="ctr"/>
          <a:lstStyle/>
          <a:p>
            <a:endParaRPr lang="en-GB"/>
          </a:p>
        </p:txBody>
      </p:sp>
      <p:sp>
        <p:nvSpPr>
          <p:cNvPr id="203839" name="Line 68"/>
          <p:cNvSpPr>
            <a:spLocks noChangeShapeType="1"/>
          </p:cNvSpPr>
          <p:nvPr/>
        </p:nvSpPr>
        <p:spPr bwMode="auto">
          <a:xfrm flipV="1">
            <a:off x="3652838" y="4595813"/>
            <a:ext cx="0" cy="22225"/>
          </a:xfrm>
          <a:prstGeom prst="line">
            <a:avLst/>
          </a:prstGeom>
          <a:noFill/>
          <a:ln w="12700">
            <a:solidFill>
              <a:schemeClr val="tx1"/>
            </a:solidFill>
            <a:round/>
            <a:headEnd/>
            <a:tailEnd/>
          </a:ln>
        </p:spPr>
        <p:txBody>
          <a:bodyPr wrap="none" anchor="ctr"/>
          <a:lstStyle/>
          <a:p>
            <a:endParaRPr lang="en-GB"/>
          </a:p>
        </p:txBody>
      </p:sp>
      <p:sp>
        <p:nvSpPr>
          <p:cNvPr id="203840" name="Line 69"/>
          <p:cNvSpPr>
            <a:spLocks noChangeShapeType="1"/>
          </p:cNvSpPr>
          <p:nvPr/>
        </p:nvSpPr>
        <p:spPr bwMode="auto">
          <a:xfrm flipV="1">
            <a:off x="3652838" y="4586288"/>
            <a:ext cx="9525" cy="22225"/>
          </a:xfrm>
          <a:prstGeom prst="line">
            <a:avLst/>
          </a:prstGeom>
          <a:noFill/>
          <a:ln w="12700">
            <a:solidFill>
              <a:schemeClr val="tx1"/>
            </a:solidFill>
            <a:round/>
            <a:headEnd/>
            <a:tailEnd/>
          </a:ln>
        </p:spPr>
        <p:txBody>
          <a:bodyPr wrap="none" anchor="ctr"/>
          <a:lstStyle/>
          <a:p>
            <a:endParaRPr lang="en-GB"/>
          </a:p>
        </p:txBody>
      </p:sp>
      <p:sp>
        <p:nvSpPr>
          <p:cNvPr id="203841" name="Line 70"/>
          <p:cNvSpPr>
            <a:spLocks noChangeShapeType="1"/>
          </p:cNvSpPr>
          <p:nvPr/>
        </p:nvSpPr>
        <p:spPr bwMode="auto">
          <a:xfrm flipV="1">
            <a:off x="3662363" y="4578350"/>
            <a:ext cx="0" cy="20638"/>
          </a:xfrm>
          <a:prstGeom prst="line">
            <a:avLst/>
          </a:prstGeom>
          <a:noFill/>
          <a:ln w="12700">
            <a:solidFill>
              <a:schemeClr val="tx1"/>
            </a:solidFill>
            <a:round/>
            <a:headEnd/>
            <a:tailEnd/>
          </a:ln>
        </p:spPr>
        <p:txBody>
          <a:bodyPr wrap="none" anchor="ctr"/>
          <a:lstStyle/>
          <a:p>
            <a:endParaRPr lang="en-GB"/>
          </a:p>
        </p:txBody>
      </p:sp>
      <p:sp>
        <p:nvSpPr>
          <p:cNvPr id="203842" name="Line 71"/>
          <p:cNvSpPr>
            <a:spLocks noChangeShapeType="1"/>
          </p:cNvSpPr>
          <p:nvPr/>
        </p:nvSpPr>
        <p:spPr bwMode="auto">
          <a:xfrm flipV="1">
            <a:off x="3662363" y="4568825"/>
            <a:ext cx="7937" cy="22225"/>
          </a:xfrm>
          <a:prstGeom prst="line">
            <a:avLst/>
          </a:prstGeom>
          <a:noFill/>
          <a:ln w="12700">
            <a:solidFill>
              <a:schemeClr val="tx1"/>
            </a:solidFill>
            <a:round/>
            <a:headEnd/>
            <a:tailEnd/>
          </a:ln>
        </p:spPr>
        <p:txBody>
          <a:bodyPr wrap="none" anchor="ctr"/>
          <a:lstStyle/>
          <a:p>
            <a:endParaRPr lang="en-GB"/>
          </a:p>
        </p:txBody>
      </p:sp>
      <p:sp>
        <p:nvSpPr>
          <p:cNvPr id="203843" name="Line 72"/>
          <p:cNvSpPr>
            <a:spLocks noChangeShapeType="1"/>
          </p:cNvSpPr>
          <p:nvPr/>
        </p:nvSpPr>
        <p:spPr bwMode="auto">
          <a:xfrm flipV="1">
            <a:off x="3670300" y="4559300"/>
            <a:ext cx="9525" cy="22225"/>
          </a:xfrm>
          <a:prstGeom prst="line">
            <a:avLst/>
          </a:prstGeom>
          <a:noFill/>
          <a:ln w="12700">
            <a:solidFill>
              <a:schemeClr val="tx1"/>
            </a:solidFill>
            <a:round/>
            <a:headEnd/>
            <a:tailEnd/>
          </a:ln>
        </p:spPr>
        <p:txBody>
          <a:bodyPr wrap="none" anchor="ctr"/>
          <a:lstStyle/>
          <a:p>
            <a:endParaRPr lang="en-GB"/>
          </a:p>
        </p:txBody>
      </p:sp>
      <p:sp>
        <p:nvSpPr>
          <p:cNvPr id="203844" name="Line 73"/>
          <p:cNvSpPr>
            <a:spLocks noChangeShapeType="1"/>
          </p:cNvSpPr>
          <p:nvPr/>
        </p:nvSpPr>
        <p:spPr bwMode="auto">
          <a:xfrm flipV="1">
            <a:off x="3679825" y="4551363"/>
            <a:ext cx="0" cy="20637"/>
          </a:xfrm>
          <a:prstGeom prst="line">
            <a:avLst/>
          </a:prstGeom>
          <a:noFill/>
          <a:ln w="12700">
            <a:solidFill>
              <a:schemeClr val="tx1"/>
            </a:solidFill>
            <a:round/>
            <a:headEnd/>
            <a:tailEnd/>
          </a:ln>
        </p:spPr>
        <p:txBody>
          <a:bodyPr wrap="none" anchor="ctr"/>
          <a:lstStyle/>
          <a:p>
            <a:endParaRPr lang="en-GB"/>
          </a:p>
        </p:txBody>
      </p:sp>
      <p:sp>
        <p:nvSpPr>
          <p:cNvPr id="203845" name="Line 74"/>
          <p:cNvSpPr>
            <a:spLocks noChangeShapeType="1"/>
          </p:cNvSpPr>
          <p:nvPr/>
        </p:nvSpPr>
        <p:spPr bwMode="auto">
          <a:xfrm flipV="1">
            <a:off x="3679825" y="4541838"/>
            <a:ext cx="9525" cy="22225"/>
          </a:xfrm>
          <a:prstGeom prst="line">
            <a:avLst/>
          </a:prstGeom>
          <a:noFill/>
          <a:ln w="12700">
            <a:solidFill>
              <a:schemeClr val="tx1"/>
            </a:solidFill>
            <a:round/>
            <a:headEnd/>
            <a:tailEnd/>
          </a:ln>
        </p:spPr>
        <p:txBody>
          <a:bodyPr wrap="none" anchor="ctr"/>
          <a:lstStyle/>
          <a:p>
            <a:endParaRPr lang="en-GB"/>
          </a:p>
        </p:txBody>
      </p:sp>
      <p:sp>
        <p:nvSpPr>
          <p:cNvPr id="203846" name="Line 75"/>
          <p:cNvSpPr>
            <a:spLocks noChangeShapeType="1"/>
          </p:cNvSpPr>
          <p:nvPr/>
        </p:nvSpPr>
        <p:spPr bwMode="auto">
          <a:xfrm flipV="1">
            <a:off x="3689350" y="4532313"/>
            <a:ext cx="7938" cy="22225"/>
          </a:xfrm>
          <a:prstGeom prst="line">
            <a:avLst/>
          </a:prstGeom>
          <a:noFill/>
          <a:ln w="12700">
            <a:solidFill>
              <a:schemeClr val="tx1"/>
            </a:solidFill>
            <a:round/>
            <a:headEnd/>
            <a:tailEnd/>
          </a:ln>
        </p:spPr>
        <p:txBody>
          <a:bodyPr wrap="none" anchor="ctr"/>
          <a:lstStyle/>
          <a:p>
            <a:endParaRPr lang="en-GB"/>
          </a:p>
        </p:txBody>
      </p:sp>
      <p:sp>
        <p:nvSpPr>
          <p:cNvPr id="203847" name="Line 76"/>
          <p:cNvSpPr>
            <a:spLocks noChangeShapeType="1"/>
          </p:cNvSpPr>
          <p:nvPr/>
        </p:nvSpPr>
        <p:spPr bwMode="auto">
          <a:xfrm flipV="1">
            <a:off x="3697288" y="4524375"/>
            <a:ext cx="0" cy="20638"/>
          </a:xfrm>
          <a:prstGeom prst="line">
            <a:avLst/>
          </a:prstGeom>
          <a:noFill/>
          <a:ln w="12700">
            <a:solidFill>
              <a:schemeClr val="tx1"/>
            </a:solidFill>
            <a:round/>
            <a:headEnd/>
            <a:tailEnd/>
          </a:ln>
        </p:spPr>
        <p:txBody>
          <a:bodyPr wrap="none" anchor="ctr"/>
          <a:lstStyle/>
          <a:p>
            <a:endParaRPr lang="en-GB"/>
          </a:p>
        </p:txBody>
      </p:sp>
      <p:sp>
        <p:nvSpPr>
          <p:cNvPr id="203848" name="Line 77"/>
          <p:cNvSpPr>
            <a:spLocks noChangeShapeType="1"/>
          </p:cNvSpPr>
          <p:nvPr/>
        </p:nvSpPr>
        <p:spPr bwMode="auto">
          <a:xfrm flipV="1">
            <a:off x="3697288" y="4514850"/>
            <a:ext cx="9525" cy="22225"/>
          </a:xfrm>
          <a:prstGeom prst="line">
            <a:avLst/>
          </a:prstGeom>
          <a:noFill/>
          <a:ln w="12700">
            <a:solidFill>
              <a:schemeClr val="tx1"/>
            </a:solidFill>
            <a:round/>
            <a:headEnd/>
            <a:tailEnd/>
          </a:ln>
        </p:spPr>
        <p:txBody>
          <a:bodyPr wrap="none" anchor="ctr"/>
          <a:lstStyle/>
          <a:p>
            <a:endParaRPr lang="en-GB"/>
          </a:p>
        </p:txBody>
      </p:sp>
      <p:sp>
        <p:nvSpPr>
          <p:cNvPr id="203849" name="Line 78"/>
          <p:cNvSpPr>
            <a:spLocks noChangeShapeType="1"/>
          </p:cNvSpPr>
          <p:nvPr/>
        </p:nvSpPr>
        <p:spPr bwMode="auto">
          <a:xfrm flipV="1">
            <a:off x="3706813" y="4505325"/>
            <a:ext cx="9525" cy="22225"/>
          </a:xfrm>
          <a:prstGeom prst="line">
            <a:avLst/>
          </a:prstGeom>
          <a:noFill/>
          <a:ln w="12700">
            <a:solidFill>
              <a:schemeClr val="tx1"/>
            </a:solidFill>
            <a:round/>
            <a:headEnd/>
            <a:tailEnd/>
          </a:ln>
        </p:spPr>
        <p:txBody>
          <a:bodyPr wrap="none" anchor="ctr"/>
          <a:lstStyle/>
          <a:p>
            <a:endParaRPr lang="en-GB"/>
          </a:p>
        </p:txBody>
      </p:sp>
      <p:sp>
        <p:nvSpPr>
          <p:cNvPr id="203850" name="Line 79"/>
          <p:cNvSpPr>
            <a:spLocks noChangeShapeType="1"/>
          </p:cNvSpPr>
          <p:nvPr/>
        </p:nvSpPr>
        <p:spPr bwMode="auto">
          <a:xfrm flipV="1">
            <a:off x="3716338" y="4497388"/>
            <a:ext cx="0" cy="20637"/>
          </a:xfrm>
          <a:prstGeom prst="line">
            <a:avLst/>
          </a:prstGeom>
          <a:noFill/>
          <a:ln w="12700">
            <a:solidFill>
              <a:schemeClr val="tx1"/>
            </a:solidFill>
            <a:round/>
            <a:headEnd/>
            <a:tailEnd/>
          </a:ln>
        </p:spPr>
        <p:txBody>
          <a:bodyPr wrap="none" anchor="ctr"/>
          <a:lstStyle/>
          <a:p>
            <a:endParaRPr lang="en-GB"/>
          </a:p>
        </p:txBody>
      </p:sp>
      <p:sp>
        <p:nvSpPr>
          <p:cNvPr id="203851" name="Line 80"/>
          <p:cNvSpPr>
            <a:spLocks noChangeShapeType="1"/>
          </p:cNvSpPr>
          <p:nvPr/>
        </p:nvSpPr>
        <p:spPr bwMode="auto">
          <a:xfrm flipV="1">
            <a:off x="3716338" y="4487863"/>
            <a:ext cx="7937" cy="22225"/>
          </a:xfrm>
          <a:prstGeom prst="line">
            <a:avLst/>
          </a:prstGeom>
          <a:noFill/>
          <a:ln w="12700">
            <a:solidFill>
              <a:schemeClr val="tx1"/>
            </a:solidFill>
            <a:round/>
            <a:headEnd/>
            <a:tailEnd/>
          </a:ln>
        </p:spPr>
        <p:txBody>
          <a:bodyPr wrap="none" anchor="ctr"/>
          <a:lstStyle/>
          <a:p>
            <a:endParaRPr lang="en-GB"/>
          </a:p>
        </p:txBody>
      </p:sp>
      <p:sp>
        <p:nvSpPr>
          <p:cNvPr id="203852" name="Line 81"/>
          <p:cNvSpPr>
            <a:spLocks noChangeShapeType="1"/>
          </p:cNvSpPr>
          <p:nvPr/>
        </p:nvSpPr>
        <p:spPr bwMode="auto">
          <a:xfrm flipV="1">
            <a:off x="3724275" y="4478338"/>
            <a:ext cx="0" cy="22225"/>
          </a:xfrm>
          <a:prstGeom prst="line">
            <a:avLst/>
          </a:prstGeom>
          <a:noFill/>
          <a:ln w="12700">
            <a:solidFill>
              <a:schemeClr val="tx1"/>
            </a:solidFill>
            <a:round/>
            <a:headEnd/>
            <a:tailEnd/>
          </a:ln>
        </p:spPr>
        <p:txBody>
          <a:bodyPr wrap="none" anchor="ctr"/>
          <a:lstStyle/>
          <a:p>
            <a:endParaRPr lang="en-GB"/>
          </a:p>
        </p:txBody>
      </p:sp>
      <p:sp>
        <p:nvSpPr>
          <p:cNvPr id="203853" name="Line 82"/>
          <p:cNvSpPr>
            <a:spLocks noChangeShapeType="1"/>
          </p:cNvSpPr>
          <p:nvPr/>
        </p:nvSpPr>
        <p:spPr bwMode="auto">
          <a:xfrm flipV="1">
            <a:off x="3724275" y="4470400"/>
            <a:ext cx="9525" cy="20638"/>
          </a:xfrm>
          <a:prstGeom prst="line">
            <a:avLst/>
          </a:prstGeom>
          <a:noFill/>
          <a:ln w="12700">
            <a:solidFill>
              <a:schemeClr val="tx1"/>
            </a:solidFill>
            <a:round/>
            <a:headEnd/>
            <a:tailEnd/>
          </a:ln>
        </p:spPr>
        <p:txBody>
          <a:bodyPr wrap="none" anchor="ctr"/>
          <a:lstStyle/>
          <a:p>
            <a:endParaRPr lang="en-GB"/>
          </a:p>
        </p:txBody>
      </p:sp>
      <p:sp>
        <p:nvSpPr>
          <p:cNvPr id="203854" name="Line 83"/>
          <p:cNvSpPr>
            <a:spLocks noChangeShapeType="1"/>
          </p:cNvSpPr>
          <p:nvPr/>
        </p:nvSpPr>
        <p:spPr bwMode="auto">
          <a:xfrm flipV="1">
            <a:off x="3733800" y="4460875"/>
            <a:ext cx="0" cy="22225"/>
          </a:xfrm>
          <a:prstGeom prst="line">
            <a:avLst/>
          </a:prstGeom>
          <a:noFill/>
          <a:ln w="12700">
            <a:solidFill>
              <a:schemeClr val="tx1"/>
            </a:solidFill>
            <a:round/>
            <a:headEnd/>
            <a:tailEnd/>
          </a:ln>
        </p:spPr>
        <p:txBody>
          <a:bodyPr wrap="none" anchor="ctr"/>
          <a:lstStyle/>
          <a:p>
            <a:endParaRPr lang="en-GB"/>
          </a:p>
        </p:txBody>
      </p:sp>
      <p:sp>
        <p:nvSpPr>
          <p:cNvPr id="203855" name="Line 84"/>
          <p:cNvSpPr>
            <a:spLocks noChangeShapeType="1"/>
          </p:cNvSpPr>
          <p:nvPr/>
        </p:nvSpPr>
        <p:spPr bwMode="auto">
          <a:xfrm flipV="1">
            <a:off x="3733800" y="4451350"/>
            <a:ext cx="9525" cy="22225"/>
          </a:xfrm>
          <a:prstGeom prst="line">
            <a:avLst/>
          </a:prstGeom>
          <a:noFill/>
          <a:ln w="12700">
            <a:solidFill>
              <a:schemeClr val="tx1"/>
            </a:solidFill>
            <a:round/>
            <a:headEnd/>
            <a:tailEnd/>
          </a:ln>
        </p:spPr>
        <p:txBody>
          <a:bodyPr wrap="none" anchor="ctr"/>
          <a:lstStyle/>
          <a:p>
            <a:endParaRPr lang="en-GB"/>
          </a:p>
        </p:txBody>
      </p:sp>
      <p:sp>
        <p:nvSpPr>
          <p:cNvPr id="203856" name="Line 85"/>
          <p:cNvSpPr>
            <a:spLocks noChangeShapeType="1"/>
          </p:cNvSpPr>
          <p:nvPr/>
        </p:nvSpPr>
        <p:spPr bwMode="auto">
          <a:xfrm flipV="1">
            <a:off x="3743325" y="4443413"/>
            <a:ext cx="0" cy="20637"/>
          </a:xfrm>
          <a:prstGeom prst="line">
            <a:avLst/>
          </a:prstGeom>
          <a:noFill/>
          <a:ln w="12700">
            <a:solidFill>
              <a:schemeClr val="tx1"/>
            </a:solidFill>
            <a:round/>
            <a:headEnd/>
            <a:tailEnd/>
          </a:ln>
        </p:spPr>
        <p:txBody>
          <a:bodyPr wrap="none" anchor="ctr"/>
          <a:lstStyle/>
          <a:p>
            <a:endParaRPr lang="en-GB"/>
          </a:p>
        </p:txBody>
      </p:sp>
      <p:sp>
        <p:nvSpPr>
          <p:cNvPr id="203857" name="Line 86"/>
          <p:cNvSpPr>
            <a:spLocks noChangeShapeType="1"/>
          </p:cNvSpPr>
          <p:nvPr/>
        </p:nvSpPr>
        <p:spPr bwMode="auto">
          <a:xfrm flipV="1">
            <a:off x="3743325" y="4433888"/>
            <a:ext cx="0" cy="22225"/>
          </a:xfrm>
          <a:prstGeom prst="line">
            <a:avLst/>
          </a:prstGeom>
          <a:noFill/>
          <a:ln w="12700">
            <a:solidFill>
              <a:schemeClr val="tx1"/>
            </a:solidFill>
            <a:round/>
            <a:headEnd/>
            <a:tailEnd/>
          </a:ln>
        </p:spPr>
        <p:txBody>
          <a:bodyPr wrap="none" anchor="ctr"/>
          <a:lstStyle/>
          <a:p>
            <a:endParaRPr lang="en-GB"/>
          </a:p>
        </p:txBody>
      </p:sp>
      <p:sp>
        <p:nvSpPr>
          <p:cNvPr id="203858" name="Line 87"/>
          <p:cNvSpPr>
            <a:spLocks noChangeShapeType="1"/>
          </p:cNvSpPr>
          <p:nvPr/>
        </p:nvSpPr>
        <p:spPr bwMode="auto">
          <a:xfrm flipV="1">
            <a:off x="3743325" y="4424363"/>
            <a:ext cx="7938" cy="22225"/>
          </a:xfrm>
          <a:prstGeom prst="line">
            <a:avLst/>
          </a:prstGeom>
          <a:noFill/>
          <a:ln w="12700">
            <a:solidFill>
              <a:schemeClr val="tx1"/>
            </a:solidFill>
            <a:round/>
            <a:headEnd/>
            <a:tailEnd/>
          </a:ln>
        </p:spPr>
        <p:txBody>
          <a:bodyPr wrap="none" anchor="ctr"/>
          <a:lstStyle/>
          <a:p>
            <a:endParaRPr lang="en-GB"/>
          </a:p>
        </p:txBody>
      </p:sp>
      <p:sp>
        <p:nvSpPr>
          <p:cNvPr id="203859" name="Line 88"/>
          <p:cNvSpPr>
            <a:spLocks noChangeShapeType="1"/>
          </p:cNvSpPr>
          <p:nvPr/>
        </p:nvSpPr>
        <p:spPr bwMode="auto">
          <a:xfrm flipV="1">
            <a:off x="3751263" y="4406900"/>
            <a:ext cx="0" cy="30163"/>
          </a:xfrm>
          <a:prstGeom prst="line">
            <a:avLst/>
          </a:prstGeom>
          <a:noFill/>
          <a:ln w="12700">
            <a:solidFill>
              <a:schemeClr val="tx1"/>
            </a:solidFill>
            <a:round/>
            <a:headEnd/>
            <a:tailEnd/>
          </a:ln>
        </p:spPr>
        <p:txBody>
          <a:bodyPr wrap="none" anchor="ctr"/>
          <a:lstStyle/>
          <a:p>
            <a:endParaRPr lang="en-GB"/>
          </a:p>
        </p:txBody>
      </p:sp>
      <p:sp>
        <p:nvSpPr>
          <p:cNvPr id="203860" name="Line 89"/>
          <p:cNvSpPr>
            <a:spLocks noChangeShapeType="1"/>
          </p:cNvSpPr>
          <p:nvPr/>
        </p:nvSpPr>
        <p:spPr bwMode="auto">
          <a:xfrm flipV="1">
            <a:off x="3751263" y="4397375"/>
            <a:ext cx="0" cy="22225"/>
          </a:xfrm>
          <a:prstGeom prst="line">
            <a:avLst/>
          </a:prstGeom>
          <a:noFill/>
          <a:ln w="12700">
            <a:solidFill>
              <a:schemeClr val="tx1"/>
            </a:solidFill>
            <a:round/>
            <a:headEnd/>
            <a:tailEnd/>
          </a:ln>
        </p:spPr>
        <p:txBody>
          <a:bodyPr wrap="none" anchor="ctr"/>
          <a:lstStyle/>
          <a:p>
            <a:endParaRPr lang="en-GB"/>
          </a:p>
        </p:txBody>
      </p:sp>
      <p:sp>
        <p:nvSpPr>
          <p:cNvPr id="203861" name="Line 90"/>
          <p:cNvSpPr>
            <a:spLocks noChangeShapeType="1"/>
          </p:cNvSpPr>
          <p:nvPr/>
        </p:nvSpPr>
        <p:spPr bwMode="auto">
          <a:xfrm flipV="1">
            <a:off x="3751263" y="4387850"/>
            <a:ext cx="0" cy="22225"/>
          </a:xfrm>
          <a:prstGeom prst="line">
            <a:avLst/>
          </a:prstGeom>
          <a:noFill/>
          <a:ln w="12700">
            <a:solidFill>
              <a:schemeClr val="tx1"/>
            </a:solidFill>
            <a:round/>
            <a:headEnd/>
            <a:tailEnd/>
          </a:ln>
        </p:spPr>
        <p:txBody>
          <a:bodyPr wrap="none" anchor="ctr"/>
          <a:lstStyle/>
          <a:p>
            <a:endParaRPr lang="en-GB"/>
          </a:p>
        </p:txBody>
      </p:sp>
      <p:sp>
        <p:nvSpPr>
          <p:cNvPr id="203862" name="Line 91"/>
          <p:cNvSpPr>
            <a:spLocks noChangeShapeType="1"/>
          </p:cNvSpPr>
          <p:nvPr/>
        </p:nvSpPr>
        <p:spPr bwMode="auto">
          <a:xfrm flipV="1">
            <a:off x="3751263" y="4379913"/>
            <a:ext cx="0" cy="20637"/>
          </a:xfrm>
          <a:prstGeom prst="line">
            <a:avLst/>
          </a:prstGeom>
          <a:noFill/>
          <a:ln w="12700">
            <a:solidFill>
              <a:schemeClr val="tx1"/>
            </a:solidFill>
            <a:round/>
            <a:headEnd/>
            <a:tailEnd/>
          </a:ln>
        </p:spPr>
        <p:txBody>
          <a:bodyPr wrap="none" anchor="ctr"/>
          <a:lstStyle/>
          <a:p>
            <a:endParaRPr lang="en-GB"/>
          </a:p>
        </p:txBody>
      </p:sp>
      <p:sp>
        <p:nvSpPr>
          <p:cNvPr id="203863" name="Line 92"/>
          <p:cNvSpPr>
            <a:spLocks noChangeShapeType="1"/>
          </p:cNvSpPr>
          <p:nvPr/>
        </p:nvSpPr>
        <p:spPr bwMode="auto">
          <a:xfrm flipV="1">
            <a:off x="3751263" y="4370388"/>
            <a:ext cx="9525" cy="22225"/>
          </a:xfrm>
          <a:prstGeom prst="line">
            <a:avLst/>
          </a:prstGeom>
          <a:noFill/>
          <a:ln w="12700">
            <a:solidFill>
              <a:schemeClr val="tx1"/>
            </a:solidFill>
            <a:round/>
            <a:headEnd/>
            <a:tailEnd/>
          </a:ln>
        </p:spPr>
        <p:txBody>
          <a:bodyPr wrap="none" anchor="ctr"/>
          <a:lstStyle/>
          <a:p>
            <a:endParaRPr lang="en-GB"/>
          </a:p>
        </p:txBody>
      </p:sp>
      <p:sp>
        <p:nvSpPr>
          <p:cNvPr id="203864" name="Line 93"/>
          <p:cNvSpPr>
            <a:spLocks noChangeShapeType="1"/>
          </p:cNvSpPr>
          <p:nvPr/>
        </p:nvSpPr>
        <p:spPr bwMode="auto">
          <a:xfrm flipV="1">
            <a:off x="3760788" y="4360863"/>
            <a:ext cx="0" cy="22225"/>
          </a:xfrm>
          <a:prstGeom prst="line">
            <a:avLst/>
          </a:prstGeom>
          <a:noFill/>
          <a:ln w="12700">
            <a:solidFill>
              <a:schemeClr val="tx1"/>
            </a:solidFill>
            <a:round/>
            <a:headEnd/>
            <a:tailEnd/>
          </a:ln>
        </p:spPr>
        <p:txBody>
          <a:bodyPr wrap="none" anchor="ctr"/>
          <a:lstStyle/>
          <a:p>
            <a:endParaRPr lang="en-GB"/>
          </a:p>
        </p:txBody>
      </p:sp>
      <p:sp>
        <p:nvSpPr>
          <p:cNvPr id="203865" name="Line 94"/>
          <p:cNvSpPr>
            <a:spLocks noChangeShapeType="1"/>
          </p:cNvSpPr>
          <p:nvPr/>
        </p:nvSpPr>
        <p:spPr bwMode="auto">
          <a:xfrm flipV="1">
            <a:off x="3760788" y="4352925"/>
            <a:ext cx="0" cy="20638"/>
          </a:xfrm>
          <a:prstGeom prst="line">
            <a:avLst/>
          </a:prstGeom>
          <a:noFill/>
          <a:ln w="12700">
            <a:solidFill>
              <a:schemeClr val="tx1"/>
            </a:solidFill>
            <a:round/>
            <a:headEnd/>
            <a:tailEnd/>
          </a:ln>
        </p:spPr>
        <p:txBody>
          <a:bodyPr wrap="none" anchor="ctr"/>
          <a:lstStyle/>
          <a:p>
            <a:endParaRPr lang="en-GB"/>
          </a:p>
        </p:txBody>
      </p:sp>
      <p:sp>
        <p:nvSpPr>
          <p:cNvPr id="203866" name="Line 95"/>
          <p:cNvSpPr>
            <a:spLocks noChangeShapeType="1"/>
          </p:cNvSpPr>
          <p:nvPr/>
        </p:nvSpPr>
        <p:spPr bwMode="auto">
          <a:xfrm flipV="1">
            <a:off x="3760788" y="4343400"/>
            <a:ext cx="0" cy="22225"/>
          </a:xfrm>
          <a:prstGeom prst="line">
            <a:avLst/>
          </a:prstGeom>
          <a:noFill/>
          <a:ln w="12700">
            <a:solidFill>
              <a:schemeClr val="tx1"/>
            </a:solidFill>
            <a:round/>
            <a:headEnd/>
            <a:tailEnd/>
          </a:ln>
        </p:spPr>
        <p:txBody>
          <a:bodyPr wrap="none" anchor="ctr"/>
          <a:lstStyle/>
          <a:p>
            <a:endParaRPr lang="en-GB"/>
          </a:p>
        </p:txBody>
      </p:sp>
      <p:sp>
        <p:nvSpPr>
          <p:cNvPr id="203867" name="Line 96"/>
          <p:cNvSpPr>
            <a:spLocks noChangeShapeType="1"/>
          </p:cNvSpPr>
          <p:nvPr/>
        </p:nvSpPr>
        <p:spPr bwMode="auto">
          <a:xfrm flipV="1">
            <a:off x="3760788" y="4333875"/>
            <a:ext cx="0" cy="22225"/>
          </a:xfrm>
          <a:prstGeom prst="line">
            <a:avLst/>
          </a:prstGeom>
          <a:noFill/>
          <a:ln w="12700">
            <a:solidFill>
              <a:schemeClr val="tx1"/>
            </a:solidFill>
            <a:round/>
            <a:headEnd/>
            <a:tailEnd/>
          </a:ln>
        </p:spPr>
        <p:txBody>
          <a:bodyPr wrap="none" anchor="ctr"/>
          <a:lstStyle/>
          <a:p>
            <a:endParaRPr lang="en-GB"/>
          </a:p>
        </p:txBody>
      </p:sp>
      <p:sp>
        <p:nvSpPr>
          <p:cNvPr id="203868" name="Line 97"/>
          <p:cNvSpPr>
            <a:spLocks noChangeShapeType="1"/>
          </p:cNvSpPr>
          <p:nvPr/>
        </p:nvSpPr>
        <p:spPr bwMode="auto">
          <a:xfrm flipV="1">
            <a:off x="3760788" y="4325938"/>
            <a:ext cx="0" cy="20637"/>
          </a:xfrm>
          <a:prstGeom prst="line">
            <a:avLst/>
          </a:prstGeom>
          <a:noFill/>
          <a:ln w="12700">
            <a:solidFill>
              <a:schemeClr val="tx1"/>
            </a:solidFill>
            <a:round/>
            <a:headEnd/>
            <a:tailEnd/>
          </a:ln>
        </p:spPr>
        <p:txBody>
          <a:bodyPr wrap="none" anchor="ctr"/>
          <a:lstStyle/>
          <a:p>
            <a:endParaRPr lang="en-GB"/>
          </a:p>
        </p:txBody>
      </p:sp>
      <p:sp>
        <p:nvSpPr>
          <p:cNvPr id="203869" name="Line 98"/>
          <p:cNvSpPr>
            <a:spLocks noChangeShapeType="1"/>
          </p:cNvSpPr>
          <p:nvPr/>
        </p:nvSpPr>
        <p:spPr bwMode="auto">
          <a:xfrm flipV="1">
            <a:off x="3760788" y="4316413"/>
            <a:ext cx="0" cy="22225"/>
          </a:xfrm>
          <a:prstGeom prst="line">
            <a:avLst/>
          </a:prstGeom>
          <a:noFill/>
          <a:ln w="12700">
            <a:solidFill>
              <a:schemeClr val="tx1"/>
            </a:solidFill>
            <a:round/>
            <a:headEnd/>
            <a:tailEnd/>
          </a:ln>
        </p:spPr>
        <p:txBody>
          <a:bodyPr wrap="none" anchor="ctr"/>
          <a:lstStyle/>
          <a:p>
            <a:endParaRPr lang="en-GB"/>
          </a:p>
        </p:txBody>
      </p:sp>
      <p:sp>
        <p:nvSpPr>
          <p:cNvPr id="203870" name="Line 99"/>
          <p:cNvSpPr>
            <a:spLocks noChangeShapeType="1"/>
          </p:cNvSpPr>
          <p:nvPr/>
        </p:nvSpPr>
        <p:spPr bwMode="auto">
          <a:xfrm flipV="1">
            <a:off x="3760788" y="4306888"/>
            <a:ext cx="0" cy="22225"/>
          </a:xfrm>
          <a:prstGeom prst="line">
            <a:avLst/>
          </a:prstGeom>
          <a:noFill/>
          <a:ln w="12700">
            <a:solidFill>
              <a:schemeClr val="tx1"/>
            </a:solidFill>
            <a:round/>
            <a:headEnd/>
            <a:tailEnd/>
          </a:ln>
        </p:spPr>
        <p:txBody>
          <a:bodyPr wrap="none" anchor="ctr"/>
          <a:lstStyle/>
          <a:p>
            <a:endParaRPr lang="en-GB"/>
          </a:p>
        </p:txBody>
      </p:sp>
      <p:sp>
        <p:nvSpPr>
          <p:cNvPr id="203871" name="Line 100"/>
          <p:cNvSpPr>
            <a:spLocks noChangeShapeType="1"/>
          </p:cNvSpPr>
          <p:nvPr/>
        </p:nvSpPr>
        <p:spPr bwMode="auto">
          <a:xfrm flipV="1">
            <a:off x="3760788" y="4298950"/>
            <a:ext cx="0" cy="20638"/>
          </a:xfrm>
          <a:prstGeom prst="line">
            <a:avLst/>
          </a:prstGeom>
          <a:noFill/>
          <a:ln w="12700">
            <a:solidFill>
              <a:schemeClr val="tx1"/>
            </a:solidFill>
            <a:round/>
            <a:headEnd/>
            <a:tailEnd/>
          </a:ln>
        </p:spPr>
        <p:txBody>
          <a:bodyPr wrap="none" anchor="ctr"/>
          <a:lstStyle/>
          <a:p>
            <a:endParaRPr lang="en-GB"/>
          </a:p>
        </p:txBody>
      </p:sp>
      <p:sp>
        <p:nvSpPr>
          <p:cNvPr id="203872" name="Line 101"/>
          <p:cNvSpPr>
            <a:spLocks noChangeShapeType="1"/>
          </p:cNvSpPr>
          <p:nvPr/>
        </p:nvSpPr>
        <p:spPr bwMode="auto">
          <a:xfrm flipV="1">
            <a:off x="3760788" y="4289425"/>
            <a:ext cx="0" cy="22225"/>
          </a:xfrm>
          <a:prstGeom prst="line">
            <a:avLst/>
          </a:prstGeom>
          <a:noFill/>
          <a:ln w="12700">
            <a:solidFill>
              <a:schemeClr val="tx1"/>
            </a:solidFill>
            <a:round/>
            <a:headEnd/>
            <a:tailEnd/>
          </a:ln>
        </p:spPr>
        <p:txBody>
          <a:bodyPr wrap="none" anchor="ctr"/>
          <a:lstStyle/>
          <a:p>
            <a:endParaRPr lang="en-GB"/>
          </a:p>
        </p:txBody>
      </p:sp>
      <p:sp>
        <p:nvSpPr>
          <p:cNvPr id="203873" name="Line 102"/>
          <p:cNvSpPr>
            <a:spLocks noChangeShapeType="1"/>
          </p:cNvSpPr>
          <p:nvPr/>
        </p:nvSpPr>
        <p:spPr bwMode="auto">
          <a:xfrm flipV="1">
            <a:off x="3760788" y="4271963"/>
            <a:ext cx="0" cy="30162"/>
          </a:xfrm>
          <a:prstGeom prst="line">
            <a:avLst/>
          </a:prstGeom>
          <a:noFill/>
          <a:ln w="12700">
            <a:solidFill>
              <a:schemeClr val="tx1"/>
            </a:solidFill>
            <a:round/>
            <a:headEnd/>
            <a:tailEnd/>
          </a:ln>
        </p:spPr>
        <p:txBody>
          <a:bodyPr wrap="none" anchor="ctr"/>
          <a:lstStyle/>
          <a:p>
            <a:endParaRPr lang="en-GB"/>
          </a:p>
        </p:txBody>
      </p:sp>
      <p:sp>
        <p:nvSpPr>
          <p:cNvPr id="203874" name="Line 103"/>
          <p:cNvSpPr>
            <a:spLocks noChangeShapeType="1"/>
          </p:cNvSpPr>
          <p:nvPr/>
        </p:nvSpPr>
        <p:spPr bwMode="auto">
          <a:xfrm flipV="1">
            <a:off x="3760788" y="4262438"/>
            <a:ext cx="0" cy="22225"/>
          </a:xfrm>
          <a:prstGeom prst="line">
            <a:avLst/>
          </a:prstGeom>
          <a:noFill/>
          <a:ln w="12700">
            <a:solidFill>
              <a:schemeClr val="tx1"/>
            </a:solidFill>
            <a:round/>
            <a:headEnd/>
            <a:tailEnd/>
          </a:ln>
        </p:spPr>
        <p:txBody>
          <a:bodyPr wrap="none" anchor="ctr"/>
          <a:lstStyle/>
          <a:p>
            <a:endParaRPr lang="en-GB"/>
          </a:p>
        </p:txBody>
      </p:sp>
      <p:sp>
        <p:nvSpPr>
          <p:cNvPr id="203875" name="Line 104"/>
          <p:cNvSpPr>
            <a:spLocks noChangeShapeType="1"/>
          </p:cNvSpPr>
          <p:nvPr/>
        </p:nvSpPr>
        <p:spPr bwMode="auto">
          <a:xfrm flipV="1">
            <a:off x="3760788" y="4252913"/>
            <a:ext cx="0" cy="22225"/>
          </a:xfrm>
          <a:prstGeom prst="line">
            <a:avLst/>
          </a:prstGeom>
          <a:noFill/>
          <a:ln w="12700">
            <a:solidFill>
              <a:schemeClr val="tx1"/>
            </a:solidFill>
            <a:round/>
            <a:headEnd/>
            <a:tailEnd/>
          </a:ln>
        </p:spPr>
        <p:txBody>
          <a:bodyPr wrap="none" anchor="ctr"/>
          <a:lstStyle/>
          <a:p>
            <a:endParaRPr lang="en-GB"/>
          </a:p>
        </p:txBody>
      </p:sp>
      <p:sp>
        <p:nvSpPr>
          <p:cNvPr id="203876" name="Line 105"/>
          <p:cNvSpPr>
            <a:spLocks noChangeShapeType="1"/>
          </p:cNvSpPr>
          <p:nvPr/>
        </p:nvSpPr>
        <p:spPr bwMode="auto">
          <a:xfrm flipV="1">
            <a:off x="3760788" y="4244975"/>
            <a:ext cx="0" cy="20638"/>
          </a:xfrm>
          <a:prstGeom prst="line">
            <a:avLst/>
          </a:prstGeom>
          <a:noFill/>
          <a:ln w="12700">
            <a:solidFill>
              <a:schemeClr val="tx1"/>
            </a:solidFill>
            <a:round/>
            <a:headEnd/>
            <a:tailEnd/>
          </a:ln>
        </p:spPr>
        <p:txBody>
          <a:bodyPr wrap="none" anchor="ctr"/>
          <a:lstStyle/>
          <a:p>
            <a:endParaRPr lang="en-GB"/>
          </a:p>
        </p:txBody>
      </p:sp>
      <p:sp>
        <p:nvSpPr>
          <p:cNvPr id="203877" name="Line 106"/>
          <p:cNvSpPr>
            <a:spLocks noChangeShapeType="1"/>
          </p:cNvSpPr>
          <p:nvPr/>
        </p:nvSpPr>
        <p:spPr bwMode="auto">
          <a:xfrm flipH="1" flipV="1">
            <a:off x="3744913" y="4235450"/>
            <a:ext cx="22225" cy="22225"/>
          </a:xfrm>
          <a:prstGeom prst="line">
            <a:avLst/>
          </a:prstGeom>
          <a:noFill/>
          <a:ln w="12700">
            <a:solidFill>
              <a:schemeClr val="tx1"/>
            </a:solidFill>
            <a:round/>
            <a:headEnd/>
            <a:tailEnd/>
          </a:ln>
        </p:spPr>
        <p:txBody>
          <a:bodyPr wrap="none" anchor="ctr"/>
          <a:lstStyle/>
          <a:p>
            <a:endParaRPr lang="en-GB"/>
          </a:p>
        </p:txBody>
      </p:sp>
      <p:sp>
        <p:nvSpPr>
          <p:cNvPr id="203878" name="Line 107"/>
          <p:cNvSpPr>
            <a:spLocks noChangeShapeType="1"/>
          </p:cNvSpPr>
          <p:nvPr/>
        </p:nvSpPr>
        <p:spPr bwMode="auto">
          <a:xfrm flipV="1">
            <a:off x="3751263" y="4225925"/>
            <a:ext cx="0" cy="22225"/>
          </a:xfrm>
          <a:prstGeom prst="line">
            <a:avLst/>
          </a:prstGeom>
          <a:noFill/>
          <a:ln w="12700">
            <a:solidFill>
              <a:schemeClr val="tx1"/>
            </a:solidFill>
            <a:round/>
            <a:headEnd/>
            <a:tailEnd/>
          </a:ln>
        </p:spPr>
        <p:txBody>
          <a:bodyPr wrap="none" anchor="ctr"/>
          <a:lstStyle/>
          <a:p>
            <a:endParaRPr lang="en-GB"/>
          </a:p>
        </p:txBody>
      </p:sp>
      <p:sp>
        <p:nvSpPr>
          <p:cNvPr id="203879" name="Line 108"/>
          <p:cNvSpPr>
            <a:spLocks noChangeShapeType="1"/>
          </p:cNvSpPr>
          <p:nvPr/>
        </p:nvSpPr>
        <p:spPr bwMode="auto">
          <a:xfrm flipV="1">
            <a:off x="3751263" y="4216400"/>
            <a:ext cx="0" cy="22225"/>
          </a:xfrm>
          <a:prstGeom prst="line">
            <a:avLst/>
          </a:prstGeom>
          <a:noFill/>
          <a:ln w="12700">
            <a:solidFill>
              <a:schemeClr val="tx1"/>
            </a:solidFill>
            <a:round/>
            <a:headEnd/>
            <a:tailEnd/>
          </a:ln>
        </p:spPr>
        <p:txBody>
          <a:bodyPr wrap="none" anchor="ctr"/>
          <a:lstStyle/>
          <a:p>
            <a:endParaRPr lang="en-GB"/>
          </a:p>
        </p:txBody>
      </p:sp>
      <p:sp>
        <p:nvSpPr>
          <p:cNvPr id="203880" name="Line 109"/>
          <p:cNvSpPr>
            <a:spLocks noChangeShapeType="1"/>
          </p:cNvSpPr>
          <p:nvPr/>
        </p:nvSpPr>
        <p:spPr bwMode="auto">
          <a:xfrm flipV="1">
            <a:off x="3751263" y="4208463"/>
            <a:ext cx="0" cy="20637"/>
          </a:xfrm>
          <a:prstGeom prst="line">
            <a:avLst/>
          </a:prstGeom>
          <a:noFill/>
          <a:ln w="12700">
            <a:solidFill>
              <a:schemeClr val="tx1"/>
            </a:solidFill>
            <a:round/>
            <a:headEnd/>
            <a:tailEnd/>
          </a:ln>
        </p:spPr>
        <p:txBody>
          <a:bodyPr wrap="none" anchor="ctr"/>
          <a:lstStyle/>
          <a:p>
            <a:endParaRPr lang="en-GB"/>
          </a:p>
        </p:txBody>
      </p:sp>
      <p:sp>
        <p:nvSpPr>
          <p:cNvPr id="203881" name="Line 110"/>
          <p:cNvSpPr>
            <a:spLocks noChangeShapeType="1"/>
          </p:cNvSpPr>
          <p:nvPr/>
        </p:nvSpPr>
        <p:spPr bwMode="auto">
          <a:xfrm flipV="1">
            <a:off x="3751263" y="4198938"/>
            <a:ext cx="0" cy="22225"/>
          </a:xfrm>
          <a:prstGeom prst="line">
            <a:avLst/>
          </a:prstGeom>
          <a:noFill/>
          <a:ln w="12700">
            <a:solidFill>
              <a:schemeClr val="tx1"/>
            </a:solidFill>
            <a:round/>
            <a:headEnd/>
            <a:tailEnd/>
          </a:ln>
        </p:spPr>
        <p:txBody>
          <a:bodyPr wrap="none" anchor="ctr"/>
          <a:lstStyle/>
          <a:p>
            <a:endParaRPr lang="en-GB"/>
          </a:p>
        </p:txBody>
      </p:sp>
      <p:sp>
        <p:nvSpPr>
          <p:cNvPr id="203882" name="Line 111"/>
          <p:cNvSpPr>
            <a:spLocks noChangeShapeType="1"/>
          </p:cNvSpPr>
          <p:nvPr/>
        </p:nvSpPr>
        <p:spPr bwMode="auto">
          <a:xfrm flipV="1">
            <a:off x="3751263" y="4189413"/>
            <a:ext cx="0" cy="22225"/>
          </a:xfrm>
          <a:prstGeom prst="line">
            <a:avLst/>
          </a:prstGeom>
          <a:noFill/>
          <a:ln w="12700">
            <a:solidFill>
              <a:schemeClr val="tx1"/>
            </a:solidFill>
            <a:round/>
            <a:headEnd/>
            <a:tailEnd/>
          </a:ln>
        </p:spPr>
        <p:txBody>
          <a:bodyPr wrap="none" anchor="ctr"/>
          <a:lstStyle/>
          <a:p>
            <a:endParaRPr lang="en-GB"/>
          </a:p>
        </p:txBody>
      </p:sp>
      <p:sp>
        <p:nvSpPr>
          <p:cNvPr id="203883" name="Line 112"/>
          <p:cNvSpPr>
            <a:spLocks noChangeShapeType="1"/>
          </p:cNvSpPr>
          <p:nvPr/>
        </p:nvSpPr>
        <p:spPr bwMode="auto">
          <a:xfrm flipV="1">
            <a:off x="3751263" y="4171950"/>
            <a:ext cx="0" cy="30163"/>
          </a:xfrm>
          <a:prstGeom prst="line">
            <a:avLst/>
          </a:prstGeom>
          <a:noFill/>
          <a:ln w="12700">
            <a:solidFill>
              <a:schemeClr val="tx1"/>
            </a:solidFill>
            <a:round/>
            <a:headEnd/>
            <a:tailEnd/>
          </a:ln>
        </p:spPr>
        <p:txBody>
          <a:bodyPr wrap="none" anchor="ctr"/>
          <a:lstStyle/>
          <a:p>
            <a:endParaRPr lang="en-GB"/>
          </a:p>
        </p:txBody>
      </p:sp>
      <p:sp>
        <p:nvSpPr>
          <p:cNvPr id="203884" name="Line 113"/>
          <p:cNvSpPr>
            <a:spLocks noChangeShapeType="1"/>
          </p:cNvSpPr>
          <p:nvPr/>
        </p:nvSpPr>
        <p:spPr bwMode="auto">
          <a:xfrm flipV="1">
            <a:off x="3751263" y="4162425"/>
            <a:ext cx="0" cy="22225"/>
          </a:xfrm>
          <a:prstGeom prst="line">
            <a:avLst/>
          </a:prstGeom>
          <a:noFill/>
          <a:ln w="12700">
            <a:solidFill>
              <a:schemeClr val="tx1"/>
            </a:solidFill>
            <a:round/>
            <a:headEnd/>
            <a:tailEnd/>
          </a:ln>
        </p:spPr>
        <p:txBody>
          <a:bodyPr wrap="none" anchor="ctr"/>
          <a:lstStyle/>
          <a:p>
            <a:endParaRPr lang="en-GB"/>
          </a:p>
        </p:txBody>
      </p:sp>
      <p:sp>
        <p:nvSpPr>
          <p:cNvPr id="203885" name="Line 114"/>
          <p:cNvSpPr>
            <a:spLocks noChangeShapeType="1"/>
          </p:cNvSpPr>
          <p:nvPr/>
        </p:nvSpPr>
        <p:spPr bwMode="auto">
          <a:xfrm flipV="1">
            <a:off x="3751263" y="4154488"/>
            <a:ext cx="0" cy="20637"/>
          </a:xfrm>
          <a:prstGeom prst="line">
            <a:avLst/>
          </a:prstGeom>
          <a:noFill/>
          <a:ln w="12700">
            <a:solidFill>
              <a:schemeClr val="tx1"/>
            </a:solidFill>
            <a:round/>
            <a:headEnd/>
            <a:tailEnd/>
          </a:ln>
        </p:spPr>
        <p:txBody>
          <a:bodyPr wrap="none" anchor="ctr"/>
          <a:lstStyle/>
          <a:p>
            <a:endParaRPr lang="en-GB"/>
          </a:p>
        </p:txBody>
      </p:sp>
      <p:sp>
        <p:nvSpPr>
          <p:cNvPr id="203886" name="Line 115"/>
          <p:cNvSpPr>
            <a:spLocks noChangeShapeType="1"/>
          </p:cNvSpPr>
          <p:nvPr/>
        </p:nvSpPr>
        <p:spPr bwMode="auto">
          <a:xfrm flipV="1">
            <a:off x="3751263" y="4144963"/>
            <a:ext cx="0" cy="22225"/>
          </a:xfrm>
          <a:prstGeom prst="line">
            <a:avLst/>
          </a:prstGeom>
          <a:noFill/>
          <a:ln w="12700">
            <a:solidFill>
              <a:schemeClr val="tx1"/>
            </a:solidFill>
            <a:round/>
            <a:headEnd/>
            <a:tailEnd/>
          </a:ln>
        </p:spPr>
        <p:txBody>
          <a:bodyPr wrap="none" anchor="ctr"/>
          <a:lstStyle/>
          <a:p>
            <a:endParaRPr lang="en-GB"/>
          </a:p>
        </p:txBody>
      </p:sp>
      <p:sp>
        <p:nvSpPr>
          <p:cNvPr id="203887" name="Line 116"/>
          <p:cNvSpPr>
            <a:spLocks noChangeShapeType="1"/>
          </p:cNvSpPr>
          <p:nvPr/>
        </p:nvSpPr>
        <p:spPr bwMode="auto">
          <a:xfrm flipH="1" flipV="1">
            <a:off x="3736975" y="4135438"/>
            <a:ext cx="20638" cy="22225"/>
          </a:xfrm>
          <a:prstGeom prst="line">
            <a:avLst/>
          </a:prstGeom>
          <a:noFill/>
          <a:ln w="12700">
            <a:solidFill>
              <a:schemeClr val="tx1"/>
            </a:solidFill>
            <a:round/>
            <a:headEnd/>
            <a:tailEnd/>
          </a:ln>
        </p:spPr>
        <p:txBody>
          <a:bodyPr wrap="none" anchor="ctr"/>
          <a:lstStyle/>
          <a:p>
            <a:endParaRPr lang="en-GB"/>
          </a:p>
        </p:txBody>
      </p:sp>
      <p:sp>
        <p:nvSpPr>
          <p:cNvPr id="203888" name="Line 117"/>
          <p:cNvSpPr>
            <a:spLocks noChangeShapeType="1"/>
          </p:cNvSpPr>
          <p:nvPr/>
        </p:nvSpPr>
        <p:spPr bwMode="auto">
          <a:xfrm flipV="1">
            <a:off x="3743325" y="4127500"/>
            <a:ext cx="0" cy="20638"/>
          </a:xfrm>
          <a:prstGeom prst="line">
            <a:avLst/>
          </a:prstGeom>
          <a:noFill/>
          <a:ln w="12700">
            <a:solidFill>
              <a:schemeClr val="tx1"/>
            </a:solidFill>
            <a:round/>
            <a:headEnd/>
            <a:tailEnd/>
          </a:ln>
        </p:spPr>
        <p:txBody>
          <a:bodyPr wrap="none" anchor="ctr"/>
          <a:lstStyle/>
          <a:p>
            <a:endParaRPr lang="en-GB"/>
          </a:p>
        </p:txBody>
      </p:sp>
      <p:sp>
        <p:nvSpPr>
          <p:cNvPr id="203889" name="Line 118"/>
          <p:cNvSpPr>
            <a:spLocks noChangeShapeType="1"/>
          </p:cNvSpPr>
          <p:nvPr/>
        </p:nvSpPr>
        <p:spPr bwMode="auto">
          <a:xfrm flipV="1">
            <a:off x="3743325" y="4117975"/>
            <a:ext cx="0" cy="22225"/>
          </a:xfrm>
          <a:prstGeom prst="line">
            <a:avLst/>
          </a:prstGeom>
          <a:noFill/>
          <a:ln w="12700">
            <a:solidFill>
              <a:schemeClr val="tx1"/>
            </a:solidFill>
            <a:round/>
            <a:headEnd/>
            <a:tailEnd/>
          </a:ln>
        </p:spPr>
        <p:txBody>
          <a:bodyPr wrap="none" anchor="ctr"/>
          <a:lstStyle/>
          <a:p>
            <a:endParaRPr lang="en-GB"/>
          </a:p>
        </p:txBody>
      </p:sp>
      <p:sp>
        <p:nvSpPr>
          <p:cNvPr id="203890" name="Line 119"/>
          <p:cNvSpPr>
            <a:spLocks noChangeShapeType="1"/>
          </p:cNvSpPr>
          <p:nvPr/>
        </p:nvSpPr>
        <p:spPr bwMode="auto">
          <a:xfrm flipV="1">
            <a:off x="3743325" y="4108450"/>
            <a:ext cx="0" cy="22225"/>
          </a:xfrm>
          <a:prstGeom prst="line">
            <a:avLst/>
          </a:prstGeom>
          <a:noFill/>
          <a:ln w="12700">
            <a:solidFill>
              <a:schemeClr val="tx1"/>
            </a:solidFill>
            <a:round/>
            <a:headEnd/>
            <a:tailEnd/>
          </a:ln>
        </p:spPr>
        <p:txBody>
          <a:bodyPr wrap="none" anchor="ctr"/>
          <a:lstStyle/>
          <a:p>
            <a:endParaRPr lang="en-GB"/>
          </a:p>
        </p:txBody>
      </p:sp>
      <p:sp>
        <p:nvSpPr>
          <p:cNvPr id="203891" name="Line 120"/>
          <p:cNvSpPr>
            <a:spLocks noChangeShapeType="1"/>
          </p:cNvSpPr>
          <p:nvPr/>
        </p:nvSpPr>
        <p:spPr bwMode="auto">
          <a:xfrm flipV="1">
            <a:off x="3743325" y="4100513"/>
            <a:ext cx="0" cy="20637"/>
          </a:xfrm>
          <a:prstGeom prst="line">
            <a:avLst/>
          </a:prstGeom>
          <a:noFill/>
          <a:ln w="12700">
            <a:solidFill>
              <a:schemeClr val="tx1"/>
            </a:solidFill>
            <a:round/>
            <a:headEnd/>
            <a:tailEnd/>
          </a:ln>
        </p:spPr>
        <p:txBody>
          <a:bodyPr wrap="none" anchor="ctr"/>
          <a:lstStyle/>
          <a:p>
            <a:endParaRPr lang="en-GB"/>
          </a:p>
        </p:txBody>
      </p:sp>
      <p:sp>
        <p:nvSpPr>
          <p:cNvPr id="203892" name="Line 121"/>
          <p:cNvSpPr>
            <a:spLocks noChangeShapeType="1"/>
          </p:cNvSpPr>
          <p:nvPr/>
        </p:nvSpPr>
        <p:spPr bwMode="auto">
          <a:xfrm flipV="1">
            <a:off x="3743325" y="4090988"/>
            <a:ext cx="0" cy="22225"/>
          </a:xfrm>
          <a:prstGeom prst="line">
            <a:avLst/>
          </a:prstGeom>
          <a:noFill/>
          <a:ln w="12700">
            <a:solidFill>
              <a:schemeClr val="tx1"/>
            </a:solidFill>
            <a:round/>
            <a:headEnd/>
            <a:tailEnd/>
          </a:ln>
        </p:spPr>
        <p:txBody>
          <a:bodyPr wrap="none" anchor="ctr"/>
          <a:lstStyle/>
          <a:p>
            <a:endParaRPr lang="en-GB"/>
          </a:p>
        </p:txBody>
      </p:sp>
      <p:sp>
        <p:nvSpPr>
          <p:cNvPr id="203893" name="Line 122"/>
          <p:cNvSpPr>
            <a:spLocks noChangeShapeType="1"/>
          </p:cNvSpPr>
          <p:nvPr/>
        </p:nvSpPr>
        <p:spPr bwMode="auto">
          <a:xfrm flipV="1">
            <a:off x="3743325" y="4081463"/>
            <a:ext cx="0" cy="22225"/>
          </a:xfrm>
          <a:prstGeom prst="line">
            <a:avLst/>
          </a:prstGeom>
          <a:noFill/>
          <a:ln w="12700">
            <a:solidFill>
              <a:schemeClr val="tx1"/>
            </a:solidFill>
            <a:round/>
            <a:headEnd/>
            <a:tailEnd/>
          </a:ln>
        </p:spPr>
        <p:txBody>
          <a:bodyPr wrap="none" anchor="ctr"/>
          <a:lstStyle/>
          <a:p>
            <a:endParaRPr lang="en-GB"/>
          </a:p>
        </p:txBody>
      </p:sp>
      <p:sp>
        <p:nvSpPr>
          <p:cNvPr id="203894" name="Line 123"/>
          <p:cNvSpPr>
            <a:spLocks noChangeShapeType="1"/>
          </p:cNvSpPr>
          <p:nvPr/>
        </p:nvSpPr>
        <p:spPr bwMode="auto">
          <a:xfrm flipH="1" flipV="1">
            <a:off x="3727450" y="4073525"/>
            <a:ext cx="22225" cy="20638"/>
          </a:xfrm>
          <a:prstGeom prst="line">
            <a:avLst/>
          </a:prstGeom>
          <a:noFill/>
          <a:ln w="12700">
            <a:solidFill>
              <a:schemeClr val="tx1"/>
            </a:solidFill>
            <a:round/>
            <a:headEnd/>
            <a:tailEnd/>
          </a:ln>
        </p:spPr>
        <p:txBody>
          <a:bodyPr wrap="none" anchor="ctr"/>
          <a:lstStyle/>
          <a:p>
            <a:endParaRPr lang="en-GB"/>
          </a:p>
        </p:txBody>
      </p:sp>
      <p:sp>
        <p:nvSpPr>
          <p:cNvPr id="203895" name="Line 124"/>
          <p:cNvSpPr>
            <a:spLocks noChangeShapeType="1"/>
          </p:cNvSpPr>
          <p:nvPr/>
        </p:nvSpPr>
        <p:spPr bwMode="auto">
          <a:xfrm flipV="1">
            <a:off x="3733800" y="4064000"/>
            <a:ext cx="0" cy="22225"/>
          </a:xfrm>
          <a:prstGeom prst="line">
            <a:avLst/>
          </a:prstGeom>
          <a:noFill/>
          <a:ln w="12700">
            <a:solidFill>
              <a:schemeClr val="tx1"/>
            </a:solidFill>
            <a:round/>
            <a:headEnd/>
            <a:tailEnd/>
          </a:ln>
        </p:spPr>
        <p:txBody>
          <a:bodyPr wrap="none" anchor="ctr"/>
          <a:lstStyle/>
          <a:p>
            <a:endParaRPr lang="en-GB"/>
          </a:p>
        </p:txBody>
      </p:sp>
      <p:sp>
        <p:nvSpPr>
          <p:cNvPr id="203896" name="Line 125"/>
          <p:cNvSpPr>
            <a:spLocks noChangeShapeType="1"/>
          </p:cNvSpPr>
          <p:nvPr/>
        </p:nvSpPr>
        <p:spPr bwMode="auto">
          <a:xfrm flipV="1">
            <a:off x="3733800" y="4054475"/>
            <a:ext cx="0" cy="22225"/>
          </a:xfrm>
          <a:prstGeom prst="line">
            <a:avLst/>
          </a:prstGeom>
          <a:noFill/>
          <a:ln w="12700">
            <a:solidFill>
              <a:schemeClr val="tx1"/>
            </a:solidFill>
            <a:round/>
            <a:headEnd/>
            <a:tailEnd/>
          </a:ln>
        </p:spPr>
        <p:txBody>
          <a:bodyPr wrap="none" anchor="ctr"/>
          <a:lstStyle/>
          <a:p>
            <a:endParaRPr lang="en-GB"/>
          </a:p>
        </p:txBody>
      </p:sp>
      <p:sp>
        <p:nvSpPr>
          <p:cNvPr id="203897" name="Line 126"/>
          <p:cNvSpPr>
            <a:spLocks noChangeShapeType="1"/>
          </p:cNvSpPr>
          <p:nvPr/>
        </p:nvSpPr>
        <p:spPr bwMode="auto">
          <a:xfrm flipV="1">
            <a:off x="3733800" y="4037013"/>
            <a:ext cx="0" cy="30162"/>
          </a:xfrm>
          <a:prstGeom prst="line">
            <a:avLst/>
          </a:prstGeom>
          <a:noFill/>
          <a:ln w="12700">
            <a:solidFill>
              <a:schemeClr val="tx1"/>
            </a:solidFill>
            <a:round/>
            <a:headEnd/>
            <a:tailEnd/>
          </a:ln>
        </p:spPr>
        <p:txBody>
          <a:bodyPr wrap="none" anchor="ctr"/>
          <a:lstStyle/>
          <a:p>
            <a:endParaRPr lang="en-GB"/>
          </a:p>
        </p:txBody>
      </p:sp>
      <p:sp>
        <p:nvSpPr>
          <p:cNvPr id="203898" name="Line 127"/>
          <p:cNvSpPr>
            <a:spLocks noChangeShapeType="1"/>
          </p:cNvSpPr>
          <p:nvPr/>
        </p:nvSpPr>
        <p:spPr bwMode="auto">
          <a:xfrm flipH="1" flipV="1">
            <a:off x="3717925" y="4027488"/>
            <a:ext cx="22225" cy="22225"/>
          </a:xfrm>
          <a:prstGeom prst="line">
            <a:avLst/>
          </a:prstGeom>
          <a:noFill/>
          <a:ln w="12700">
            <a:solidFill>
              <a:schemeClr val="tx1"/>
            </a:solidFill>
            <a:round/>
            <a:headEnd/>
            <a:tailEnd/>
          </a:ln>
        </p:spPr>
        <p:txBody>
          <a:bodyPr wrap="none" anchor="ctr"/>
          <a:lstStyle/>
          <a:p>
            <a:endParaRPr lang="en-GB"/>
          </a:p>
        </p:txBody>
      </p:sp>
      <p:sp>
        <p:nvSpPr>
          <p:cNvPr id="203899" name="Line 128"/>
          <p:cNvSpPr>
            <a:spLocks noChangeShapeType="1"/>
          </p:cNvSpPr>
          <p:nvPr/>
        </p:nvSpPr>
        <p:spPr bwMode="auto">
          <a:xfrm flipV="1">
            <a:off x="3724275" y="4017963"/>
            <a:ext cx="0" cy="22225"/>
          </a:xfrm>
          <a:prstGeom prst="line">
            <a:avLst/>
          </a:prstGeom>
          <a:noFill/>
          <a:ln w="12700">
            <a:solidFill>
              <a:schemeClr val="tx1"/>
            </a:solidFill>
            <a:round/>
            <a:headEnd/>
            <a:tailEnd/>
          </a:ln>
        </p:spPr>
        <p:txBody>
          <a:bodyPr wrap="none" anchor="ctr"/>
          <a:lstStyle/>
          <a:p>
            <a:endParaRPr lang="en-GB"/>
          </a:p>
        </p:txBody>
      </p:sp>
      <p:sp>
        <p:nvSpPr>
          <p:cNvPr id="203900" name="Line 129"/>
          <p:cNvSpPr>
            <a:spLocks noChangeShapeType="1"/>
          </p:cNvSpPr>
          <p:nvPr/>
        </p:nvSpPr>
        <p:spPr bwMode="auto">
          <a:xfrm flipV="1">
            <a:off x="3724275" y="4010025"/>
            <a:ext cx="0" cy="20638"/>
          </a:xfrm>
          <a:prstGeom prst="line">
            <a:avLst/>
          </a:prstGeom>
          <a:noFill/>
          <a:ln w="12700">
            <a:solidFill>
              <a:schemeClr val="tx1"/>
            </a:solidFill>
            <a:round/>
            <a:headEnd/>
            <a:tailEnd/>
          </a:ln>
        </p:spPr>
        <p:txBody>
          <a:bodyPr wrap="none" anchor="ctr"/>
          <a:lstStyle/>
          <a:p>
            <a:endParaRPr lang="en-GB"/>
          </a:p>
        </p:txBody>
      </p:sp>
      <p:sp>
        <p:nvSpPr>
          <p:cNvPr id="203901" name="Line 130"/>
          <p:cNvSpPr>
            <a:spLocks noChangeShapeType="1"/>
          </p:cNvSpPr>
          <p:nvPr/>
        </p:nvSpPr>
        <p:spPr bwMode="auto">
          <a:xfrm flipH="1" flipV="1">
            <a:off x="3709988" y="4000500"/>
            <a:ext cx="20637" cy="22225"/>
          </a:xfrm>
          <a:prstGeom prst="line">
            <a:avLst/>
          </a:prstGeom>
          <a:noFill/>
          <a:ln w="12700">
            <a:solidFill>
              <a:schemeClr val="tx1"/>
            </a:solidFill>
            <a:round/>
            <a:headEnd/>
            <a:tailEnd/>
          </a:ln>
        </p:spPr>
        <p:txBody>
          <a:bodyPr wrap="none" anchor="ctr"/>
          <a:lstStyle/>
          <a:p>
            <a:endParaRPr lang="en-GB"/>
          </a:p>
        </p:txBody>
      </p:sp>
      <p:sp>
        <p:nvSpPr>
          <p:cNvPr id="203902" name="Line 131"/>
          <p:cNvSpPr>
            <a:spLocks noChangeShapeType="1"/>
          </p:cNvSpPr>
          <p:nvPr/>
        </p:nvSpPr>
        <p:spPr bwMode="auto">
          <a:xfrm flipV="1">
            <a:off x="3716338" y="3990975"/>
            <a:ext cx="0" cy="22225"/>
          </a:xfrm>
          <a:prstGeom prst="line">
            <a:avLst/>
          </a:prstGeom>
          <a:noFill/>
          <a:ln w="12700">
            <a:solidFill>
              <a:schemeClr val="tx1"/>
            </a:solidFill>
            <a:round/>
            <a:headEnd/>
            <a:tailEnd/>
          </a:ln>
        </p:spPr>
        <p:txBody>
          <a:bodyPr wrap="none" anchor="ctr"/>
          <a:lstStyle/>
          <a:p>
            <a:endParaRPr lang="en-GB"/>
          </a:p>
        </p:txBody>
      </p:sp>
      <p:sp>
        <p:nvSpPr>
          <p:cNvPr id="203903" name="Line 132"/>
          <p:cNvSpPr>
            <a:spLocks noChangeShapeType="1"/>
          </p:cNvSpPr>
          <p:nvPr/>
        </p:nvSpPr>
        <p:spPr bwMode="auto">
          <a:xfrm flipV="1">
            <a:off x="3716338" y="3983038"/>
            <a:ext cx="0" cy="20637"/>
          </a:xfrm>
          <a:prstGeom prst="line">
            <a:avLst/>
          </a:prstGeom>
          <a:noFill/>
          <a:ln w="12700">
            <a:solidFill>
              <a:schemeClr val="tx1"/>
            </a:solidFill>
            <a:round/>
            <a:headEnd/>
            <a:tailEnd/>
          </a:ln>
        </p:spPr>
        <p:txBody>
          <a:bodyPr wrap="none" anchor="ctr"/>
          <a:lstStyle/>
          <a:p>
            <a:endParaRPr lang="en-GB"/>
          </a:p>
        </p:txBody>
      </p:sp>
      <p:sp>
        <p:nvSpPr>
          <p:cNvPr id="203904" name="Line 133"/>
          <p:cNvSpPr>
            <a:spLocks noChangeShapeType="1"/>
          </p:cNvSpPr>
          <p:nvPr/>
        </p:nvSpPr>
        <p:spPr bwMode="auto">
          <a:xfrm flipH="1" flipV="1">
            <a:off x="3700463" y="3973513"/>
            <a:ext cx="22225" cy="22225"/>
          </a:xfrm>
          <a:prstGeom prst="line">
            <a:avLst/>
          </a:prstGeom>
          <a:noFill/>
          <a:ln w="12700">
            <a:solidFill>
              <a:schemeClr val="tx1"/>
            </a:solidFill>
            <a:round/>
            <a:headEnd/>
            <a:tailEnd/>
          </a:ln>
        </p:spPr>
        <p:txBody>
          <a:bodyPr wrap="none" anchor="ctr"/>
          <a:lstStyle/>
          <a:p>
            <a:endParaRPr lang="en-GB"/>
          </a:p>
        </p:txBody>
      </p:sp>
      <p:sp>
        <p:nvSpPr>
          <p:cNvPr id="203905" name="Line 134"/>
          <p:cNvSpPr>
            <a:spLocks noChangeShapeType="1"/>
          </p:cNvSpPr>
          <p:nvPr/>
        </p:nvSpPr>
        <p:spPr bwMode="auto">
          <a:xfrm flipV="1">
            <a:off x="3706813" y="3963988"/>
            <a:ext cx="0" cy="22225"/>
          </a:xfrm>
          <a:prstGeom prst="line">
            <a:avLst/>
          </a:prstGeom>
          <a:noFill/>
          <a:ln w="12700">
            <a:solidFill>
              <a:schemeClr val="tx1"/>
            </a:solidFill>
            <a:round/>
            <a:headEnd/>
            <a:tailEnd/>
          </a:ln>
        </p:spPr>
        <p:txBody>
          <a:bodyPr wrap="none" anchor="ctr"/>
          <a:lstStyle/>
          <a:p>
            <a:endParaRPr lang="en-GB"/>
          </a:p>
        </p:txBody>
      </p:sp>
      <p:sp>
        <p:nvSpPr>
          <p:cNvPr id="203906" name="Line 135"/>
          <p:cNvSpPr>
            <a:spLocks noChangeShapeType="1"/>
          </p:cNvSpPr>
          <p:nvPr/>
        </p:nvSpPr>
        <p:spPr bwMode="auto">
          <a:xfrm flipV="1">
            <a:off x="3706813" y="3956050"/>
            <a:ext cx="0" cy="20638"/>
          </a:xfrm>
          <a:prstGeom prst="line">
            <a:avLst/>
          </a:prstGeom>
          <a:noFill/>
          <a:ln w="12700">
            <a:solidFill>
              <a:schemeClr val="tx1"/>
            </a:solidFill>
            <a:round/>
            <a:headEnd/>
            <a:tailEnd/>
          </a:ln>
        </p:spPr>
        <p:txBody>
          <a:bodyPr wrap="none" anchor="ctr"/>
          <a:lstStyle/>
          <a:p>
            <a:endParaRPr lang="en-GB"/>
          </a:p>
        </p:txBody>
      </p:sp>
      <p:sp>
        <p:nvSpPr>
          <p:cNvPr id="203907" name="Line 136"/>
          <p:cNvSpPr>
            <a:spLocks noChangeShapeType="1"/>
          </p:cNvSpPr>
          <p:nvPr/>
        </p:nvSpPr>
        <p:spPr bwMode="auto">
          <a:xfrm flipH="1" flipV="1">
            <a:off x="3690938" y="3946525"/>
            <a:ext cx="22225" cy="22225"/>
          </a:xfrm>
          <a:prstGeom prst="line">
            <a:avLst/>
          </a:prstGeom>
          <a:noFill/>
          <a:ln w="12700">
            <a:solidFill>
              <a:schemeClr val="tx1"/>
            </a:solidFill>
            <a:round/>
            <a:headEnd/>
            <a:tailEnd/>
          </a:ln>
        </p:spPr>
        <p:txBody>
          <a:bodyPr wrap="none" anchor="ctr"/>
          <a:lstStyle/>
          <a:p>
            <a:endParaRPr lang="en-GB"/>
          </a:p>
        </p:txBody>
      </p:sp>
      <p:sp>
        <p:nvSpPr>
          <p:cNvPr id="203908" name="Line 137"/>
          <p:cNvSpPr>
            <a:spLocks noChangeShapeType="1"/>
          </p:cNvSpPr>
          <p:nvPr/>
        </p:nvSpPr>
        <p:spPr bwMode="auto">
          <a:xfrm flipV="1">
            <a:off x="3697288" y="3937000"/>
            <a:ext cx="0" cy="22225"/>
          </a:xfrm>
          <a:prstGeom prst="line">
            <a:avLst/>
          </a:prstGeom>
          <a:noFill/>
          <a:ln w="12700">
            <a:solidFill>
              <a:schemeClr val="tx1"/>
            </a:solidFill>
            <a:round/>
            <a:headEnd/>
            <a:tailEnd/>
          </a:ln>
        </p:spPr>
        <p:txBody>
          <a:bodyPr wrap="none" anchor="ctr"/>
          <a:lstStyle/>
          <a:p>
            <a:endParaRPr lang="en-GB"/>
          </a:p>
        </p:txBody>
      </p:sp>
      <p:sp>
        <p:nvSpPr>
          <p:cNvPr id="203909" name="Line 138"/>
          <p:cNvSpPr>
            <a:spLocks noChangeShapeType="1"/>
          </p:cNvSpPr>
          <p:nvPr/>
        </p:nvSpPr>
        <p:spPr bwMode="auto">
          <a:xfrm flipH="1" flipV="1">
            <a:off x="3683000" y="3929063"/>
            <a:ext cx="20638" cy="20637"/>
          </a:xfrm>
          <a:prstGeom prst="line">
            <a:avLst/>
          </a:prstGeom>
          <a:noFill/>
          <a:ln w="12700">
            <a:solidFill>
              <a:schemeClr val="tx1"/>
            </a:solidFill>
            <a:round/>
            <a:headEnd/>
            <a:tailEnd/>
          </a:ln>
        </p:spPr>
        <p:txBody>
          <a:bodyPr wrap="none" anchor="ctr"/>
          <a:lstStyle/>
          <a:p>
            <a:endParaRPr lang="en-GB"/>
          </a:p>
        </p:txBody>
      </p:sp>
      <p:sp>
        <p:nvSpPr>
          <p:cNvPr id="203910" name="Line 139"/>
          <p:cNvSpPr>
            <a:spLocks noChangeShapeType="1"/>
          </p:cNvSpPr>
          <p:nvPr/>
        </p:nvSpPr>
        <p:spPr bwMode="auto">
          <a:xfrm flipV="1">
            <a:off x="3689350" y="3919538"/>
            <a:ext cx="0" cy="22225"/>
          </a:xfrm>
          <a:prstGeom prst="line">
            <a:avLst/>
          </a:prstGeom>
          <a:noFill/>
          <a:ln w="12700">
            <a:solidFill>
              <a:schemeClr val="tx1"/>
            </a:solidFill>
            <a:round/>
            <a:headEnd/>
            <a:tailEnd/>
          </a:ln>
        </p:spPr>
        <p:txBody>
          <a:bodyPr wrap="none" anchor="ctr"/>
          <a:lstStyle/>
          <a:p>
            <a:endParaRPr lang="en-GB"/>
          </a:p>
        </p:txBody>
      </p:sp>
      <p:sp>
        <p:nvSpPr>
          <p:cNvPr id="203911" name="Line 140"/>
          <p:cNvSpPr>
            <a:spLocks noChangeShapeType="1"/>
          </p:cNvSpPr>
          <p:nvPr/>
        </p:nvSpPr>
        <p:spPr bwMode="auto">
          <a:xfrm flipH="1" flipV="1">
            <a:off x="3673475" y="3910013"/>
            <a:ext cx="22225" cy="22225"/>
          </a:xfrm>
          <a:prstGeom prst="line">
            <a:avLst/>
          </a:prstGeom>
          <a:noFill/>
          <a:ln w="12700">
            <a:solidFill>
              <a:schemeClr val="tx1"/>
            </a:solidFill>
            <a:round/>
            <a:headEnd/>
            <a:tailEnd/>
          </a:ln>
        </p:spPr>
        <p:txBody>
          <a:bodyPr wrap="none" anchor="ctr"/>
          <a:lstStyle/>
          <a:p>
            <a:endParaRPr lang="en-GB"/>
          </a:p>
        </p:txBody>
      </p:sp>
      <p:sp>
        <p:nvSpPr>
          <p:cNvPr id="203912" name="Line 141"/>
          <p:cNvSpPr>
            <a:spLocks noChangeShapeType="1"/>
          </p:cNvSpPr>
          <p:nvPr/>
        </p:nvSpPr>
        <p:spPr bwMode="auto">
          <a:xfrm flipV="1">
            <a:off x="3679825" y="3902075"/>
            <a:ext cx="0" cy="20638"/>
          </a:xfrm>
          <a:prstGeom prst="line">
            <a:avLst/>
          </a:prstGeom>
          <a:noFill/>
          <a:ln w="12700">
            <a:solidFill>
              <a:schemeClr val="tx1"/>
            </a:solidFill>
            <a:round/>
            <a:headEnd/>
            <a:tailEnd/>
          </a:ln>
        </p:spPr>
        <p:txBody>
          <a:bodyPr wrap="none" anchor="ctr"/>
          <a:lstStyle/>
          <a:p>
            <a:endParaRPr lang="en-GB"/>
          </a:p>
        </p:txBody>
      </p:sp>
      <p:sp>
        <p:nvSpPr>
          <p:cNvPr id="203913" name="Line 142"/>
          <p:cNvSpPr>
            <a:spLocks noChangeShapeType="1"/>
          </p:cNvSpPr>
          <p:nvPr/>
        </p:nvSpPr>
        <p:spPr bwMode="auto">
          <a:xfrm flipH="1" flipV="1">
            <a:off x="3663950" y="3892550"/>
            <a:ext cx="22225" cy="22225"/>
          </a:xfrm>
          <a:prstGeom prst="line">
            <a:avLst/>
          </a:prstGeom>
          <a:noFill/>
          <a:ln w="12700">
            <a:solidFill>
              <a:schemeClr val="tx1"/>
            </a:solidFill>
            <a:round/>
            <a:headEnd/>
            <a:tailEnd/>
          </a:ln>
        </p:spPr>
        <p:txBody>
          <a:bodyPr wrap="none" anchor="ctr"/>
          <a:lstStyle/>
          <a:p>
            <a:endParaRPr lang="en-GB"/>
          </a:p>
        </p:txBody>
      </p:sp>
      <p:sp>
        <p:nvSpPr>
          <p:cNvPr id="203914" name="Line 143"/>
          <p:cNvSpPr>
            <a:spLocks noChangeShapeType="1"/>
          </p:cNvSpPr>
          <p:nvPr/>
        </p:nvSpPr>
        <p:spPr bwMode="auto">
          <a:xfrm flipV="1">
            <a:off x="3670300" y="3883025"/>
            <a:ext cx="0" cy="22225"/>
          </a:xfrm>
          <a:prstGeom prst="line">
            <a:avLst/>
          </a:prstGeom>
          <a:noFill/>
          <a:ln w="12700">
            <a:solidFill>
              <a:schemeClr val="tx1"/>
            </a:solidFill>
            <a:round/>
            <a:headEnd/>
            <a:tailEnd/>
          </a:ln>
        </p:spPr>
        <p:txBody>
          <a:bodyPr wrap="none" anchor="ctr"/>
          <a:lstStyle/>
          <a:p>
            <a:endParaRPr lang="en-GB"/>
          </a:p>
        </p:txBody>
      </p:sp>
      <p:sp>
        <p:nvSpPr>
          <p:cNvPr id="203915" name="Line 144"/>
          <p:cNvSpPr>
            <a:spLocks noChangeShapeType="1"/>
          </p:cNvSpPr>
          <p:nvPr/>
        </p:nvSpPr>
        <p:spPr bwMode="auto">
          <a:xfrm flipH="1" flipV="1">
            <a:off x="3656013" y="3875088"/>
            <a:ext cx="20637" cy="20637"/>
          </a:xfrm>
          <a:prstGeom prst="line">
            <a:avLst/>
          </a:prstGeom>
          <a:noFill/>
          <a:ln w="12700">
            <a:solidFill>
              <a:schemeClr val="tx1"/>
            </a:solidFill>
            <a:round/>
            <a:headEnd/>
            <a:tailEnd/>
          </a:ln>
        </p:spPr>
        <p:txBody>
          <a:bodyPr wrap="none" anchor="ctr"/>
          <a:lstStyle/>
          <a:p>
            <a:endParaRPr lang="en-GB"/>
          </a:p>
        </p:txBody>
      </p:sp>
      <p:sp>
        <p:nvSpPr>
          <p:cNvPr id="203916" name="Line 145"/>
          <p:cNvSpPr>
            <a:spLocks noChangeShapeType="1"/>
          </p:cNvSpPr>
          <p:nvPr/>
        </p:nvSpPr>
        <p:spPr bwMode="auto">
          <a:xfrm flipV="1">
            <a:off x="3662363" y="3865563"/>
            <a:ext cx="0" cy="22225"/>
          </a:xfrm>
          <a:prstGeom prst="line">
            <a:avLst/>
          </a:prstGeom>
          <a:noFill/>
          <a:ln w="12700">
            <a:solidFill>
              <a:schemeClr val="tx1"/>
            </a:solidFill>
            <a:round/>
            <a:headEnd/>
            <a:tailEnd/>
          </a:ln>
        </p:spPr>
        <p:txBody>
          <a:bodyPr wrap="none" anchor="ctr"/>
          <a:lstStyle/>
          <a:p>
            <a:endParaRPr lang="en-GB"/>
          </a:p>
        </p:txBody>
      </p:sp>
      <p:sp>
        <p:nvSpPr>
          <p:cNvPr id="203917" name="Line 146"/>
          <p:cNvSpPr>
            <a:spLocks noChangeShapeType="1"/>
          </p:cNvSpPr>
          <p:nvPr/>
        </p:nvSpPr>
        <p:spPr bwMode="auto">
          <a:xfrm flipV="1">
            <a:off x="3662363" y="3856038"/>
            <a:ext cx="0" cy="22225"/>
          </a:xfrm>
          <a:prstGeom prst="line">
            <a:avLst/>
          </a:prstGeom>
          <a:noFill/>
          <a:ln w="12700">
            <a:solidFill>
              <a:schemeClr val="tx1"/>
            </a:solidFill>
            <a:round/>
            <a:headEnd/>
            <a:tailEnd/>
          </a:ln>
        </p:spPr>
        <p:txBody>
          <a:bodyPr wrap="none" anchor="ctr"/>
          <a:lstStyle/>
          <a:p>
            <a:endParaRPr lang="en-GB"/>
          </a:p>
        </p:txBody>
      </p:sp>
      <p:sp>
        <p:nvSpPr>
          <p:cNvPr id="203918" name="Line 147"/>
          <p:cNvSpPr>
            <a:spLocks noChangeShapeType="1"/>
          </p:cNvSpPr>
          <p:nvPr/>
        </p:nvSpPr>
        <p:spPr bwMode="auto">
          <a:xfrm flipH="1" flipV="1">
            <a:off x="3646488" y="3846513"/>
            <a:ext cx="22225" cy="22225"/>
          </a:xfrm>
          <a:prstGeom prst="line">
            <a:avLst/>
          </a:prstGeom>
          <a:noFill/>
          <a:ln w="12700">
            <a:solidFill>
              <a:schemeClr val="tx1"/>
            </a:solidFill>
            <a:round/>
            <a:headEnd/>
            <a:tailEnd/>
          </a:ln>
        </p:spPr>
        <p:txBody>
          <a:bodyPr wrap="none" anchor="ctr"/>
          <a:lstStyle/>
          <a:p>
            <a:endParaRPr lang="en-GB"/>
          </a:p>
        </p:txBody>
      </p:sp>
      <p:sp>
        <p:nvSpPr>
          <p:cNvPr id="203919" name="Line 148"/>
          <p:cNvSpPr>
            <a:spLocks noChangeShapeType="1"/>
          </p:cNvSpPr>
          <p:nvPr/>
        </p:nvSpPr>
        <p:spPr bwMode="auto">
          <a:xfrm flipV="1">
            <a:off x="3652838" y="3838575"/>
            <a:ext cx="0" cy="20638"/>
          </a:xfrm>
          <a:prstGeom prst="line">
            <a:avLst/>
          </a:prstGeom>
          <a:noFill/>
          <a:ln w="12700">
            <a:solidFill>
              <a:schemeClr val="tx1"/>
            </a:solidFill>
            <a:round/>
            <a:headEnd/>
            <a:tailEnd/>
          </a:ln>
        </p:spPr>
        <p:txBody>
          <a:bodyPr wrap="none" anchor="ctr"/>
          <a:lstStyle/>
          <a:p>
            <a:endParaRPr lang="en-GB"/>
          </a:p>
        </p:txBody>
      </p:sp>
      <p:sp>
        <p:nvSpPr>
          <p:cNvPr id="203920" name="Line 149"/>
          <p:cNvSpPr>
            <a:spLocks noChangeShapeType="1"/>
          </p:cNvSpPr>
          <p:nvPr/>
        </p:nvSpPr>
        <p:spPr bwMode="auto">
          <a:xfrm flipH="1" flipV="1">
            <a:off x="3636963" y="3829050"/>
            <a:ext cx="22225" cy="22225"/>
          </a:xfrm>
          <a:prstGeom prst="line">
            <a:avLst/>
          </a:prstGeom>
          <a:noFill/>
          <a:ln w="12700">
            <a:solidFill>
              <a:schemeClr val="tx1"/>
            </a:solidFill>
            <a:round/>
            <a:headEnd/>
            <a:tailEnd/>
          </a:ln>
        </p:spPr>
        <p:txBody>
          <a:bodyPr wrap="none" anchor="ctr"/>
          <a:lstStyle/>
          <a:p>
            <a:endParaRPr lang="en-GB"/>
          </a:p>
        </p:txBody>
      </p:sp>
      <p:sp>
        <p:nvSpPr>
          <p:cNvPr id="203921" name="Line 150"/>
          <p:cNvSpPr>
            <a:spLocks noChangeShapeType="1"/>
          </p:cNvSpPr>
          <p:nvPr/>
        </p:nvSpPr>
        <p:spPr bwMode="auto">
          <a:xfrm flipV="1">
            <a:off x="3643313" y="3819525"/>
            <a:ext cx="0" cy="22225"/>
          </a:xfrm>
          <a:prstGeom prst="line">
            <a:avLst/>
          </a:prstGeom>
          <a:noFill/>
          <a:ln w="12700">
            <a:solidFill>
              <a:schemeClr val="tx1"/>
            </a:solidFill>
            <a:round/>
            <a:headEnd/>
            <a:tailEnd/>
          </a:ln>
        </p:spPr>
        <p:txBody>
          <a:bodyPr wrap="none" anchor="ctr"/>
          <a:lstStyle/>
          <a:p>
            <a:endParaRPr lang="en-GB"/>
          </a:p>
        </p:txBody>
      </p:sp>
      <p:sp>
        <p:nvSpPr>
          <p:cNvPr id="203922" name="Line 151"/>
          <p:cNvSpPr>
            <a:spLocks noChangeShapeType="1"/>
          </p:cNvSpPr>
          <p:nvPr/>
        </p:nvSpPr>
        <p:spPr bwMode="auto">
          <a:xfrm flipH="1" flipV="1">
            <a:off x="3629025" y="3811588"/>
            <a:ext cx="20638" cy="20637"/>
          </a:xfrm>
          <a:prstGeom prst="line">
            <a:avLst/>
          </a:prstGeom>
          <a:noFill/>
          <a:ln w="12700">
            <a:solidFill>
              <a:schemeClr val="tx1"/>
            </a:solidFill>
            <a:round/>
            <a:headEnd/>
            <a:tailEnd/>
          </a:ln>
        </p:spPr>
        <p:txBody>
          <a:bodyPr wrap="none" anchor="ctr"/>
          <a:lstStyle/>
          <a:p>
            <a:endParaRPr lang="en-GB"/>
          </a:p>
        </p:txBody>
      </p:sp>
      <p:sp>
        <p:nvSpPr>
          <p:cNvPr id="203923" name="Line 152"/>
          <p:cNvSpPr>
            <a:spLocks noChangeShapeType="1"/>
          </p:cNvSpPr>
          <p:nvPr/>
        </p:nvSpPr>
        <p:spPr bwMode="auto">
          <a:xfrm flipV="1">
            <a:off x="3635375" y="3802063"/>
            <a:ext cx="0" cy="22225"/>
          </a:xfrm>
          <a:prstGeom prst="line">
            <a:avLst/>
          </a:prstGeom>
          <a:noFill/>
          <a:ln w="12700">
            <a:solidFill>
              <a:schemeClr val="tx1"/>
            </a:solidFill>
            <a:round/>
            <a:headEnd/>
            <a:tailEnd/>
          </a:ln>
        </p:spPr>
        <p:txBody>
          <a:bodyPr wrap="none" anchor="ctr"/>
          <a:lstStyle/>
          <a:p>
            <a:endParaRPr lang="en-GB"/>
          </a:p>
        </p:txBody>
      </p:sp>
      <p:sp>
        <p:nvSpPr>
          <p:cNvPr id="203924" name="Line 153"/>
          <p:cNvSpPr>
            <a:spLocks noChangeShapeType="1"/>
          </p:cNvSpPr>
          <p:nvPr/>
        </p:nvSpPr>
        <p:spPr bwMode="auto">
          <a:xfrm flipH="1" flipV="1">
            <a:off x="3619500" y="3792538"/>
            <a:ext cx="22225" cy="22225"/>
          </a:xfrm>
          <a:prstGeom prst="line">
            <a:avLst/>
          </a:prstGeom>
          <a:noFill/>
          <a:ln w="12700">
            <a:solidFill>
              <a:schemeClr val="tx1"/>
            </a:solidFill>
            <a:round/>
            <a:headEnd/>
            <a:tailEnd/>
          </a:ln>
        </p:spPr>
        <p:txBody>
          <a:bodyPr wrap="none" anchor="ctr"/>
          <a:lstStyle/>
          <a:p>
            <a:endParaRPr lang="en-GB"/>
          </a:p>
        </p:txBody>
      </p:sp>
      <p:sp>
        <p:nvSpPr>
          <p:cNvPr id="203925" name="Line 154"/>
          <p:cNvSpPr>
            <a:spLocks noChangeShapeType="1"/>
          </p:cNvSpPr>
          <p:nvPr/>
        </p:nvSpPr>
        <p:spPr bwMode="auto">
          <a:xfrm flipH="1" flipV="1">
            <a:off x="3609975" y="3784600"/>
            <a:ext cx="22225" cy="20638"/>
          </a:xfrm>
          <a:prstGeom prst="line">
            <a:avLst/>
          </a:prstGeom>
          <a:noFill/>
          <a:ln w="12700">
            <a:solidFill>
              <a:schemeClr val="tx1"/>
            </a:solidFill>
            <a:round/>
            <a:headEnd/>
            <a:tailEnd/>
          </a:ln>
        </p:spPr>
        <p:txBody>
          <a:bodyPr wrap="none" anchor="ctr"/>
          <a:lstStyle/>
          <a:p>
            <a:endParaRPr lang="en-GB"/>
          </a:p>
        </p:txBody>
      </p:sp>
      <p:sp>
        <p:nvSpPr>
          <p:cNvPr id="203926" name="Line 155"/>
          <p:cNvSpPr>
            <a:spLocks noChangeShapeType="1"/>
          </p:cNvSpPr>
          <p:nvPr/>
        </p:nvSpPr>
        <p:spPr bwMode="auto">
          <a:xfrm flipV="1">
            <a:off x="3616325" y="3775075"/>
            <a:ext cx="0" cy="22225"/>
          </a:xfrm>
          <a:prstGeom prst="line">
            <a:avLst/>
          </a:prstGeom>
          <a:noFill/>
          <a:ln w="12700">
            <a:solidFill>
              <a:schemeClr val="tx1"/>
            </a:solidFill>
            <a:round/>
            <a:headEnd/>
            <a:tailEnd/>
          </a:ln>
        </p:spPr>
        <p:txBody>
          <a:bodyPr wrap="none" anchor="ctr"/>
          <a:lstStyle/>
          <a:p>
            <a:endParaRPr lang="en-GB"/>
          </a:p>
        </p:txBody>
      </p:sp>
      <p:sp>
        <p:nvSpPr>
          <p:cNvPr id="203927" name="Line 156"/>
          <p:cNvSpPr>
            <a:spLocks noChangeShapeType="1"/>
          </p:cNvSpPr>
          <p:nvPr/>
        </p:nvSpPr>
        <p:spPr bwMode="auto">
          <a:xfrm flipH="1" flipV="1">
            <a:off x="3602038" y="3765550"/>
            <a:ext cx="20637" cy="22225"/>
          </a:xfrm>
          <a:prstGeom prst="line">
            <a:avLst/>
          </a:prstGeom>
          <a:noFill/>
          <a:ln w="12700">
            <a:solidFill>
              <a:schemeClr val="tx1"/>
            </a:solidFill>
            <a:round/>
            <a:headEnd/>
            <a:tailEnd/>
          </a:ln>
        </p:spPr>
        <p:txBody>
          <a:bodyPr wrap="none" anchor="ctr"/>
          <a:lstStyle/>
          <a:p>
            <a:endParaRPr lang="en-GB"/>
          </a:p>
        </p:txBody>
      </p:sp>
      <p:sp>
        <p:nvSpPr>
          <p:cNvPr id="203928" name="Line 157"/>
          <p:cNvSpPr>
            <a:spLocks noChangeShapeType="1"/>
          </p:cNvSpPr>
          <p:nvPr/>
        </p:nvSpPr>
        <p:spPr bwMode="auto">
          <a:xfrm flipV="1">
            <a:off x="3608388" y="3757613"/>
            <a:ext cx="0" cy="20637"/>
          </a:xfrm>
          <a:prstGeom prst="line">
            <a:avLst/>
          </a:prstGeom>
          <a:noFill/>
          <a:ln w="12700">
            <a:solidFill>
              <a:schemeClr val="tx1"/>
            </a:solidFill>
            <a:round/>
            <a:headEnd/>
            <a:tailEnd/>
          </a:ln>
        </p:spPr>
        <p:txBody>
          <a:bodyPr wrap="none" anchor="ctr"/>
          <a:lstStyle/>
          <a:p>
            <a:endParaRPr lang="en-GB"/>
          </a:p>
        </p:txBody>
      </p:sp>
      <p:sp>
        <p:nvSpPr>
          <p:cNvPr id="203929" name="Line 158"/>
          <p:cNvSpPr>
            <a:spLocks noChangeShapeType="1"/>
          </p:cNvSpPr>
          <p:nvPr/>
        </p:nvSpPr>
        <p:spPr bwMode="auto">
          <a:xfrm flipH="1">
            <a:off x="3592513" y="3763963"/>
            <a:ext cx="22225" cy="0"/>
          </a:xfrm>
          <a:prstGeom prst="line">
            <a:avLst/>
          </a:prstGeom>
          <a:noFill/>
          <a:ln w="12700">
            <a:solidFill>
              <a:schemeClr val="tx1"/>
            </a:solidFill>
            <a:round/>
            <a:headEnd/>
            <a:tailEnd/>
          </a:ln>
        </p:spPr>
        <p:txBody>
          <a:bodyPr wrap="none" anchor="ctr"/>
          <a:lstStyle/>
          <a:p>
            <a:endParaRPr lang="en-GB"/>
          </a:p>
        </p:txBody>
      </p:sp>
      <p:sp>
        <p:nvSpPr>
          <p:cNvPr id="203930" name="Line 159"/>
          <p:cNvSpPr>
            <a:spLocks noChangeShapeType="1"/>
          </p:cNvSpPr>
          <p:nvPr/>
        </p:nvSpPr>
        <p:spPr bwMode="auto">
          <a:xfrm flipV="1">
            <a:off x="3598863" y="3748088"/>
            <a:ext cx="0" cy="22225"/>
          </a:xfrm>
          <a:prstGeom prst="line">
            <a:avLst/>
          </a:prstGeom>
          <a:noFill/>
          <a:ln w="12700">
            <a:solidFill>
              <a:schemeClr val="tx1"/>
            </a:solidFill>
            <a:round/>
            <a:headEnd/>
            <a:tailEnd/>
          </a:ln>
        </p:spPr>
        <p:txBody>
          <a:bodyPr wrap="none" anchor="ctr"/>
          <a:lstStyle/>
          <a:p>
            <a:endParaRPr lang="en-GB"/>
          </a:p>
        </p:txBody>
      </p:sp>
      <p:sp>
        <p:nvSpPr>
          <p:cNvPr id="203931" name="Line 160"/>
          <p:cNvSpPr>
            <a:spLocks noChangeShapeType="1"/>
          </p:cNvSpPr>
          <p:nvPr/>
        </p:nvSpPr>
        <p:spPr bwMode="auto">
          <a:xfrm flipH="1">
            <a:off x="3582988" y="3754438"/>
            <a:ext cx="22225" cy="0"/>
          </a:xfrm>
          <a:prstGeom prst="line">
            <a:avLst/>
          </a:prstGeom>
          <a:noFill/>
          <a:ln w="12700">
            <a:solidFill>
              <a:schemeClr val="tx1"/>
            </a:solidFill>
            <a:round/>
            <a:headEnd/>
            <a:tailEnd/>
          </a:ln>
        </p:spPr>
        <p:txBody>
          <a:bodyPr wrap="none" anchor="ctr"/>
          <a:lstStyle/>
          <a:p>
            <a:endParaRPr lang="en-GB"/>
          </a:p>
        </p:txBody>
      </p:sp>
      <p:sp>
        <p:nvSpPr>
          <p:cNvPr id="203932" name="Line 161"/>
          <p:cNvSpPr>
            <a:spLocks noChangeShapeType="1"/>
          </p:cNvSpPr>
          <p:nvPr/>
        </p:nvSpPr>
        <p:spPr bwMode="auto">
          <a:xfrm flipV="1">
            <a:off x="3589338" y="3738563"/>
            <a:ext cx="0" cy="22225"/>
          </a:xfrm>
          <a:prstGeom prst="line">
            <a:avLst/>
          </a:prstGeom>
          <a:noFill/>
          <a:ln w="12700">
            <a:solidFill>
              <a:schemeClr val="tx1"/>
            </a:solidFill>
            <a:round/>
            <a:headEnd/>
            <a:tailEnd/>
          </a:ln>
        </p:spPr>
        <p:txBody>
          <a:bodyPr wrap="none" anchor="ctr"/>
          <a:lstStyle/>
          <a:p>
            <a:endParaRPr lang="en-GB"/>
          </a:p>
        </p:txBody>
      </p:sp>
      <p:sp>
        <p:nvSpPr>
          <p:cNvPr id="203933" name="Line 162"/>
          <p:cNvSpPr>
            <a:spLocks noChangeShapeType="1"/>
          </p:cNvSpPr>
          <p:nvPr/>
        </p:nvSpPr>
        <p:spPr bwMode="auto">
          <a:xfrm flipH="1">
            <a:off x="3573463" y="3744913"/>
            <a:ext cx="22225" cy="0"/>
          </a:xfrm>
          <a:prstGeom prst="line">
            <a:avLst/>
          </a:prstGeom>
          <a:noFill/>
          <a:ln w="12700">
            <a:solidFill>
              <a:schemeClr val="tx1"/>
            </a:solidFill>
            <a:round/>
            <a:headEnd/>
            <a:tailEnd/>
          </a:ln>
        </p:spPr>
        <p:txBody>
          <a:bodyPr wrap="none" anchor="ctr"/>
          <a:lstStyle/>
          <a:p>
            <a:endParaRPr lang="en-GB"/>
          </a:p>
        </p:txBody>
      </p:sp>
      <p:sp>
        <p:nvSpPr>
          <p:cNvPr id="203934" name="Line 163"/>
          <p:cNvSpPr>
            <a:spLocks noChangeShapeType="1"/>
          </p:cNvSpPr>
          <p:nvPr/>
        </p:nvSpPr>
        <p:spPr bwMode="auto">
          <a:xfrm flipV="1">
            <a:off x="3579813" y="3730625"/>
            <a:ext cx="0" cy="20638"/>
          </a:xfrm>
          <a:prstGeom prst="line">
            <a:avLst/>
          </a:prstGeom>
          <a:noFill/>
          <a:ln w="12700">
            <a:solidFill>
              <a:schemeClr val="tx1"/>
            </a:solidFill>
            <a:round/>
            <a:headEnd/>
            <a:tailEnd/>
          </a:ln>
        </p:spPr>
        <p:txBody>
          <a:bodyPr wrap="none" anchor="ctr"/>
          <a:lstStyle/>
          <a:p>
            <a:endParaRPr lang="en-GB"/>
          </a:p>
        </p:txBody>
      </p:sp>
      <p:sp>
        <p:nvSpPr>
          <p:cNvPr id="203935" name="Line 164"/>
          <p:cNvSpPr>
            <a:spLocks noChangeShapeType="1"/>
          </p:cNvSpPr>
          <p:nvPr/>
        </p:nvSpPr>
        <p:spPr bwMode="auto">
          <a:xfrm flipH="1">
            <a:off x="3565525" y="3736975"/>
            <a:ext cx="20638" cy="0"/>
          </a:xfrm>
          <a:prstGeom prst="line">
            <a:avLst/>
          </a:prstGeom>
          <a:noFill/>
          <a:ln w="12700">
            <a:solidFill>
              <a:schemeClr val="tx1"/>
            </a:solidFill>
            <a:round/>
            <a:headEnd/>
            <a:tailEnd/>
          </a:ln>
        </p:spPr>
        <p:txBody>
          <a:bodyPr wrap="none" anchor="ctr"/>
          <a:lstStyle/>
          <a:p>
            <a:endParaRPr lang="en-GB"/>
          </a:p>
        </p:txBody>
      </p:sp>
      <p:sp>
        <p:nvSpPr>
          <p:cNvPr id="203936" name="Line 165"/>
          <p:cNvSpPr>
            <a:spLocks noChangeShapeType="1"/>
          </p:cNvSpPr>
          <p:nvPr/>
        </p:nvSpPr>
        <p:spPr bwMode="auto">
          <a:xfrm flipV="1">
            <a:off x="3571875" y="3721100"/>
            <a:ext cx="0" cy="22225"/>
          </a:xfrm>
          <a:prstGeom prst="line">
            <a:avLst/>
          </a:prstGeom>
          <a:noFill/>
          <a:ln w="12700">
            <a:solidFill>
              <a:schemeClr val="tx1"/>
            </a:solidFill>
            <a:round/>
            <a:headEnd/>
            <a:tailEnd/>
          </a:ln>
        </p:spPr>
        <p:txBody>
          <a:bodyPr wrap="none" anchor="ctr"/>
          <a:lstStyle/>
          <a:p>
            <a:endParaRPr lang="en-GB"/>
          </a:p>
        </p:txBody>
      </p:sp>
      <p:sp>
        <p:nvSpPr>
          <p:cNvPr id="203937" name="Line 166"/>
          <p:cNvSpPr>
            <a:spLocks noChangeShapeType="1"/>
          </p:cNvSpPr>
          <p:nvPr/>
        </p:nvSpPr>
        <p:spPr bwMode="auto">
          <a:xfrm flipH="1">
            <a:off x="3556000" y="3727450"/>
            <a:ext cx="22225" cy="0"/>
          </a:xfrm>
          <a:prstGeom prst="line">
            <a:avLst/>
          </a:prstGeom>
          <a:noFill/>
          <a:ln w="12700">
            <a:solidFill>
              <a:schemeClr val="tx1"/>
            </a:solidFill>
            <a:round/>
            <a:headEnd/>
            <a:tailEnd/>
          </a:ln>
        </p:spPr>
        <p:txBody>
          <a:bodyPr wrap="none" anchor="ctr"/>
          <a:lstStyle/>
          <a:p>
            <a:endParaRPr lang="en-GB"/>
          </a:p>
        </p:txBody>
      </p:sp>
      <p:sp>
        <p:nvSpPr>
          <p:cNvPr id="203938" name="Line 167"/>
          <p:cNvSpPr>
            <a:spLocks noChangeShapeType="1"/>
          </p:cNvSpPr>
          <p:nvPr/>
        </p:nvSpPr>
        <p:spPr bwMode="auto">
          <a:xfrm flipH="1" flipV="1">
            <a:off x="3546475" y="3711575"/>
            <a:ext cx="22225" cy="22225"/>
          </a:xfrm>
          <a:prstGeom prst="line">
            <a:avLst/>
          </a:prstGeom>
          <a:noFill/>
          <a:ln w="12700">
            <a:solidFill>
              <a:schemeClr val="tx1"/>
            </a:solidFill>
            <a:round/>
            <a:headEnd/>
            <a:tailEnd/>
          </a:ln>
        </p:spPr>
        <p:txBody>
          <a:bodyPr wrap="none" anchor="ctr"/>
          <a:lstStyle/>
          <a:p>
            <a:endParaRPr lang="en-GB"/>
          </a:p>
        </p:txBody>
      </p:sp>
      <p:sp>
        <p:nvSpPr>
          <p:cNvPr id="203939" name="Line 168"/>
          <p:cNvSpPr>
            <a:spLocks noChangeShapeType="1"/>
          </p:cNvSpPr>
          <p:nvPr/>
        </p:nvSpPr>
        <p:spPr bwMode="auto">
          <a:xfrm flipH="1">
            <a:off x="3538538" y="3717925"/>
            <a:ext cx="20637" cy="0"/>
          </a:xfrm>
          <a:prstGeom prst="line">
            <a:avLst/>
          </a:prstGeom>
          <a:noFill/>
          <a:ln w="12700">
            <a:solidFill>
              <a:schemeClr val="tx1"/>
            </a:solidFill>
            <a:round/>
            <a:headEnd/>
            <a:tailEnd/>
          </a:ln>
        </p:spPr>
        <p:txBody>
          <a:bodyPr wrap="none" anchor="ctr"/>
          <a:lstStyle/>
          <a:p>
            <a:endParaRPr lang="en-GB"/>
          </a:p>
        </p:txBody>
      </p:sp>
      <p:sp>
        <p:nvSpPr>
          <p:cNvPr id="203940" name="Line 169"/>
          <p:cNvSpPr>
            <a:spLocks noChangeShapeType="1"/>
          </p:cNvSpPr>
          <p:nvPr/>
        </p:nvSpPr>
        <p:spPr bwMode="auto">
          <a:xfrm flipV="1">
            <a:off x="3544888" y="3703638"/>
            <a:ext cx="0" cy="20637"/>
          </a:xfrm>
          <a:prstGeom prst="line">
            <a:avLst/>
          </a:prstGeom>
          <a:noFill/>
          <a:ln w="12700">
            <a:solidFill>
              <a:schemeClr val="tx1"/>
            </a:solidFill>
            <a:round/>
            <a:headEnd/>
            <a:tailEnd/>
          </a:ln>
        </p:spPr>
        <p:txBody>
          <a:bodyPr wrap="none" anchor="ctr"/>
          <a:lstStyle/>
          <a:p>
            <a:endParaRPr lang="en-GB"/>
          </a:p>
        </p:txBody>
      </p:sp>
      <p:sp>
        <p:nvSpPr>
          <p:cNvPr id="203941" name="Line 170"/>
          <p:cNvSpPr>
            <a:spLocks noChangeShapeType="1"/>
          </p:cNvSpPr>
          <p:nvPr/>
        </p:nvSpPr>
        <p:spPr bwMode="auto">
          <a:xfrm flipH="1">
            <a:off x="3529013" y="3709988"/>
            <a:ext cx="22225" cy="0"/>
          </a:xfrm>
          <a:prstGeom prst="line">
            <a:avLst/>
          </a:prstGeom>
          <a:noFill/>
          <a:ln w="12700">
            <a:solidFill>
              <a:schemeClr val="tx1"/>
            </a:solidFill>
            <a:round/>
            <a:headEnd/>
            <a:tailEnd/>
          </a:ln>
        </p:spPr>
        <p:txBody>
          <a:bodyPr wrap="none" anchor="ctr"/>
          <a:lstStyle/>
          <a:p>
            <a:endParaRPr lang="en-GB"/>
          </a:p>
        </p:txBody>
      </p:sp>
      <p:sp>
        <p:nvSpPr>
          <p:cNvPr id="203942" name="Line 171"/>
          <p:cNvSpPr>
            <a:spLocks noChangeShapeType="1"/>
          </p:cNvSpPr>
          <p:nvPr/>
        </p:nvSpPr>
        <p:spPr bwMode="auto">
          <a:xfrm flipH="1">
            <a:off x="3519488" y="3709988"/>
            <a:ext cx="22225" cy="0"/>
          </a:xfrm>
          <a:prstGeom prst="line">
            <a:avLst/>
          </a:prstGeom>
          <a:noFill/>
          <a:ln w="12700">
            <a:solidFill>
              <a:schemeClr val="tx1"/>
            </a:solidFill>
            <a:round/>
            <a:headEnd/>
            <a:tailEnd/>
          </a:ln>
        </p:spPr>
        <p:txBody>
          <a:bodyPr wrap="none" anchor="ctr"/>
          <a:lstStyle/>
          <a:p>
            <a:endParaRPr lang="en-GB"/>
          </a:p>
        </p:txBody>
      </p:sp>
      <p:sp>
        <p:nvSpPr>
          <p:cNvPr id="203943" name="Line 172"/>
          <p:cNvSpPr>
            <a:spLocks noChangeShapeType="1"/>
          </p:cNvSpPr>
          <p:nvPr/>
        </p:nvSpPr>
        <p:spPr bwMode="auto">
          <a:xfrm flipV="1">
            <a:off x="3525838" y="3694113"/>
            <a:ext cx="0" cy="22225"/>
          </a:xfrm>
          <a:prstGeom prst="line">
            <a:avLst/>
          </a:prstGeom>
          <a:noFill/>
          <a:ln w="12700">
            <a:solidFill>
              <a:schemeClr val="tx1"/>
            </a:solidFill>
            <a:round/>
            <a:headEnd/>
            <a:tailEnd/>
          </a:ln>
        </p:spPr>
        <p:txBody>
          <a:bodyPr wrap="none" anchor="ctr"/>
          <a:lstStyle/>
          <a:p>
            <a:endParaRPr lang="en-GB"/>
          </a:p>
        </p:txBody>
      </p:sp>
      <p:sp>
        <p:nvSpPr>
          <p:cNvPr id="203944" name="Line 173"/>
          <p:cNvSpPr>
            <a:spLocks noChangeShapeType="1"/>
          </p:cNvSpPr>
          <p:nvPr/>
        </p:nvSpPr>
        <p:spPr bwMode="auto">
          <a:xfrm flipH="1">
            <a:off x="3511550" y="3700463"/>
            <a:ext cx="20638" cy="0"/>
          </a:xfrm>
          <a:prstGeom prst="line">
            <a:avLst/>
          </a:prstGeom>
          <a:noFill/>
          <a:ln w="12700">
            <a:solidFill>
              <a:schemeClr val="tx1"/>
            </a:solidFill>
            <a:round/>
            <a:headEnd/>
            <a:tailEnd/>
          </a:ln>
        </p:spPr>
        <p:txBody>
          <a:bodyPr wrap="none" anchor="ctr"/>
          <a:lstStyle/>
          <a:p>
            <a:endParaRPr lang="en-GB"/>
          </a:p>
        </p:txBody>
      </p:sp>
      <p:sp>
        <p:nvSpPr>
          <p:cNvPr id="203945" name="Line 174"/>
          <p:cNvSpPr>
            <a:spLocks noChangeShapeType="1"/>
          </p:cNvSpPr>
          <p:nvPr/>
        </p:nvSpPr>
        <p:spPr bwMode="auto">
          <a:xfrm flipH="1">
            <a:off x="3502025" y="3700463"/>
            <a:ext cx="22225" cy="0"/>
          </a:xfrm>
          <a:prstGeom prst="line">
            <a:avLst/>
          </a:prstGeom>
          <a:noFill/>
          <a:ln w="12700">
            <a:solidFill>
              <a:schemeClr val="tx1"/>
            </a:solidFill>
            <a:round/>
            <a:headEnd/>
            <a:tailEnd/>
          </a:ln>
        </p:spPr>
        <p:txBody>
          <a:bodyPr wrap="none" anchor="ctr"/>
          <a:lstStyle/>
          <a:p>
            <a:endParaRPr lang="en-GB"/>
          </a:p>
        </p:txBody>
      </p:sp>
      <p:sp>
        <p:nvSpPr>
          <p:cNvPr id="203946" name="Line 175"/>
          <p:cNvSpPr>
            <a:spLocks noChangeShapeType="1"/>
          </p:cNvSpPr>
          <p:nvPr/>
        </p:nvSpPr>
        <p:spPr bwMode="auto">
          <a:xfrm flipV="1">
            <a:off x="3508375" y="3684588"/>
            <a:ext cx="0" cy="22225"/>
          </a:xfrm>
          <a:prstGeom prst="line">
            <a:avLst/>
          </a:prstGeom>
          <a:noFill/>
          <a:ln w="12700">
            <a:solidFill>
              <a:schemeClr val="tx1"/>
            </a:solidFill>
            <a:round/>
            <a:headEnd/>
            <a:tailEnd/>
          </a:ln>
        </p:spPr>
        <p:txBody>
          <a:bodyPr wrap="none" anchor="ctr"/>
          <a:lstStyle/>
          <a:p>
            <a:endParaRPr lang="en-GB"/>
          </a:p>
        </p:txBody>
      </p:sp>
      <p:sp>
        <p:nvSpPr>
          <p:cNvPr id="203947" name="Line 176"/>
          <p:cNvSpPr>
            <a:spLocks noChangeShapeType="1"/>
          </p:cNvSpPr>
          <p:nvPr/>
        </p:nvSpPr>
        <p:spPr bwMode="auto">
          <a:xfrm flipH="1">
            <a:off x="3492500" y="3690938"/>
            <a:ext cx="22225" cy="0"/>
          </a:xfrm>
          <a:prstGeom prst="line">
            <a:avLst/>
          </a:prstGeom>
          <a:noFill/>
          <a:ln w="12700">
            <a:solidFill>
              <a:schemeClr val="tx1"/>
            </a:solidFill>
            <a:round/>
            <a:headEnd/>
            <a:tailEnd/>
          </a:ln>
        </p:spPr>
        <p:txBody>
          <a:bodyPr wrap="none" anchor="ctr"/>
          <a:lstStyle/>
          <a:p>
            <a:endParaRPr lang="en-GB"/>
          </a:p>
        </p:txBody>
      </p:sp>
      <p:sp>
        <p:nvSpPr>
          <p:cNvPr id="203948" name="Line 177"/>
          <p:cNvSpPr>
            <a:spLocks noChangeShapeType="1"/>
          </p:cNvSpPr>
          <p:nvPr/>
        </p:nvSpPr>
        <p:spPr bwMode="auto">
          <a:xfrm flipH="1">
            <a:off x="3484563" y="3690938"/>
            <a:ext cx="20637" cy="0"/>
          </a:xfrm>
          <a:prstGeom prst="line">
            <a:avLst/>
          </a:prstGeom>
          <a:noFill/>
          <a:ln w="12700">
            <a:solidFill>
              <a:schemeClr val="tx1"/>
            </a:solidFill>
            <a:round/>
            <a:headEnd/>
            <a:tailEnd/>
          </a:ln>
        </p:spPr>
        <p:txBody>
          <a:bodyPr wrap="none" anchor="ctr"/>
          <a:lstStyle/>
          <a:p>
            <a:endParaRPr lang="en-GB"/>
          </a:p>
        </p:txBody>
      </p:sp>
      <p:sp>
        <p:nvSpPr>
          <p:cNvPr id="203949" name="Line 178"/>
          <p:cNvSpPr>
            <a:spLocks noChangeShapeType="1"/>
          </p:cNvSpPr>
          <p:nvPr/>
        </p:nvSpPr>
        <p:spPr bwMode="auto">
          <a:xfrm flipH="1">
            <a:off x="3475038" y="3690938"/>
            <a:ext cx="22225" cy="0"/>
          </a:xfrm>
          <a:prstGeom prst="line">
            <a:avLst/>
          </a:prstGeom>
          <a:noFill/>
          <a:ln w="12700">
            <a:solidFill>
              <a:schemeClr val="tx1"/>
            </a:solidFill>
            <a:round/>
            <a:headEnd/>
            <a:tailEnd/>
          </a:ln>
        </p:spPr>
        <p:txBody>
          <a:bodyPr wrap="none" anchor="ctr"/>
          <a:lstStyle/>
          <a:p>
            <a:endParaRPr lang="en-GB"/>
          </a:p>
        </p:txBody>
      </p:sp>
      <p:sp>
        <p:nvSpPr>
          <p:cNvPr id="203950" name="Line 179"/>
          <p:cNvSpPr>
            <a:spLocks noChangeShapeType="1"/>
          </p:cNvSpPr>
          <p:nvPr/>
        </p:nvSpPr>
        <p:spPr bwMode="auto">
          <a:xfrm flipH="1">
            <a:off x="3465513" y="3690938"/>
            <a:ext cx="22225" cy="0"/>
          </a:xfrm>
          <a:prstGeom prst="line">
            <a:avLst/>
          </a:prstGeom>
          <a:noFill/>
          <a:ln w="12700">
            <a:solidFill>
              <a:schemeClr val="tx1"/>
            </a:solidFill>
            <a:round/>
            <a:headEnd/>
            <a:tailEnd/>
          </a:ln>
        </p:spPr>
        <p:txBody>
          <a:bodyPr wrap="none" anchor="ctr"/>
          <a:lstStyle/>
          <a:p>
            <a:endParaRPr lang="en-GB"/>
          </a:p>
        </p:txBody>
      </p:sp>
      <p:sp>
        <p:nvSpPr>
          <p:cNvPr id="203951" name="Line 180"/>
          <p:cNvSpPr>
            <a:spLocks noChangeShapeType="1"/>
          </p:cNvSpPr>
          <p:nvPr/>
        </p:nvSpPr>
        <p:spPr bwMode="auto">
          <a:xfrm flipH="1">
            <a:off x="3457575" y="3690938"/>
            <a:ext cx="20638" cy="0"/>
          </a:xfrm>
          <a:prstGeom prst="line">
            <a:avLst/>
          </a:prstGeom>
          <a:noFill/>
          <a:ln w="12700">
            <a:solidFill>
              <a:schemeClr val="tx1"/>
            </a:solidFill>
            <a:round/>
            <a:headEnd/>
            <a:tailEnd/>
          </a:ln>
        </p:spPr>
        <p:txBody>
          <a:bodyPr wrap="none" anchor="ctr"/>
          <a:lstStyle/>
          <a:p>
            <a:endParaRPr lang="en-GB"/>
          </a:p>
        </p:txBody>
      </p:sp>
      <p:sp>
        <p:nvSpPr>
          <p:cNvPr id="203952" name="Line 181"/>
          <p:cNvSpPr>
            <a:spLocks noChangeShapeType="1"/>
          </p:cNvSpPr>
          <p:nvPr/>
        </p:nvSpPr>
        <p:spPr bwMode="auto">
          <a:xfrm flipH="1" flipV="1">
            <a:off x="3448050" y="3675063"/>
            <a:ext cx="22225" cy="22225"/>
          </a:xfrm>
          <a:prstGeom prst="line">
            <a:avLst/>
          </a:prstGeom>
          <a:noFill/>
          <a:ln w="12700">
            <a:solidFill>
              <a:schemeClr val="tx1"/>
            </a:solidFill>
            <a:round/>
            <a:headEnd/>
            <a:tailEnd/>
          </a:ln>
        </p:spPr>
        <p:txBody>
          <a:bodyPr wrap="none" anchor="ctr"/>
          <a:lstStyle/>
          <a:p>
            <a:endParaRPr lang="en-GB"/>
          </a:p>
        </p:txBody>
      </p:sp>
      <p:sp>
        <p:nvSpPr>
          <p:cNvPr id="203953" name="Line 182"/>
          <p:cNvSpPr>
            <a:spLocks noChangeShapeType="1"/>
          </p:cNvSpPr>
          <p:nvPr/>
        </p:nvSpPr>
        <p:spPr bwMode="auto">
          <a:xfrm flipH="1">
            <a:off x="3438525" y="3681413"/>
            <a:ext cx="22225" cy="0"/>
          </a:xfrm>
          <a:prstGeom prst="line">
            <a:avLst/>
          </a:prstGeom>
          <a:noFill/>
          <a:ln w="12700">
            <a:solidFill>
              <a:schemeClr val="tx1"/>
            </a:solidFill>
            <a:round/>
            <a:headEnd/>
            <a:tailEnd/>
          </a:ln>
        </p:spPr>
        <p:txBody>
          <a:bodyPr wrap="none" anchor="ctr"/>
          <a:lstStyle/>
          <a:p>
            <a:endParaRPr lang="en-GB"/>
          </a:p>
        </p:txBody>
      </p:sp>
      <p:sp>
        <p:nvSpPr>
          <p:cNvPr id="203954" name="Line 183"/>
          <p:cNvSpPr>
            <a:spLocks noChangeShapeType="1"/>
          </p:cNvSpPr>
          <p:nvPr/>
        </p:nvSpPr>
        <p:spPr bwMode="auto">
          <a:xfrm flipH="1">
            <a:off x="3430588" y="3681413"/>
            <a:ext cx="20637" cy="0"/>
          </a:xfrm>
          <a:prstGeom prst="line">
            <a:avLst/>
          </a:prstGeom>
          <a:noFill/>
          <a:ln w="12700">
            <a:solidFill>
              <a:schemeClr val="tx1"/>
            </a:solidFill>
            <a:round/>
            <a:headEnd/>
            <a:tailEnd/>
          </a:ln>
        </p:spPr>
        <p:txBody>
          <a:bodyPr wrap="none" anchor="ctr"/>
          <a:lstStyle/>
          <a:p>
            <a:endParaRPr lang="en-GB"/>
          </a:p>
        </p:txBody>
      </p:sp>
      <p:sp>
        <p:nvSpPr>
          <p:cNvPr id="203955" name="Line 184"/>
          <p:cNvSpPr>
            <a:spLocks noChangeShapeType="1"/>
          </p:cNvSpPr>
          <p:nvPr/>
        </p:nvSpPr>
        <p:spPr bwMode="auto">
          <a:xfrm flipH="1">
            <a:off x="3421063" y="3681413"/>
            <a:ext cx="22225" cy="0"/>
          </a:xfrm>
          <a:prstGeom prst="line">
            <a:avLst/>
          </a:prstGeom>
          <a:noFill/>
          <a:ln w="12700">
            <a:solidFill>
              <a:schemeClr val="tx1"/>
            </a:solidFill>
            <a:round/>
            <a:headEnd/>
            <a:tailEnd/>
          </a:ln>
        </p:spPr>
        <p:txBody>
          <a:bodyPr wrap="none" anchor="ctr"/>
          <a:lstStyle/>
          <a:p>
            <a:endParaRPr lang="en-GB"/>
          </a:p>
        </p:txBody>
      </p:sp>
      <p:sp>
        <p:nvSpPr>
          <p:cNvPr id="203956" name="Line 185"/>
          <p:cNvSpPr>
            <a:spLocks noChangeShapeType="1"/>
          </p:cNvSpPr>
          <p:nvPr/>
        </p:nvSpPr>
        <p:spPr bwMode="auto">
          <a:xfrm flipH="1">
            <a:off x="3411538" y="3681413"/>
            <a:ext cx="22225" cy="0"/>
          </a:xfrm>
          <a:prstGeom prst="line">
            <a:avLst/>
          </a:prstGeom>
          <a:noFill/>
          <a:ln w="12700">
            <a:solidFill>
              <a:schemeClr val="tx1"/>
            </a:solidFill>
            <a:round/>
            <a:headEnd/>
            <a:tailEnd/>
          </a:ln>
        </p:spPr>
        <p:txBody>
          <a:bodyPr wrap="none" anchor="ctr"/>
          <a:lstStyle/>
          <a:p>
            <a:endParaRPr lang="en-GB"/>
          </a:p>
        </p:txBody>
      </p:sp>
      <p:sp>
        <p:nvSpPr>
          <p:cNvPr id="203957" name="Line 186"/>
          <p:cNvSpPr>
            <a:spLocks noChangeShapeType="1"/>
          </p:cNvSpPr>
          <p:nvPr/>
        </p:nvSpPr>
        <p:spPr bwMode="auto">
          <a:xfrm flipH="1">
            <a:off x="3403600" y="3681413"/>
            <a:ext cx="20638" cy="0"/>
          </a:xfrm>
          <a:prstGeom prst="line">
            <a:avLst/>
          </a:prstGeom>
          <a:noFill/>
          <a:ln w="12700">
            <a:solidFill>
              <a:schemeClr val="tx1"/>
            </a:solidFill>
            <a:round/>
            <a:headEnd/>
            <a:tailEnd/>
          </a:ln>
        </p:spPr>
        <p:txBody>
          <a:bodyPr wrap="none" anchor="ctr"/>
          <a:lstStyle/>
          <a:p>
            <a:endParaRPr lang="en-GB"/>
          </a:p>
        </p:txBody>
      </p:sp>
      <p:sp>
        <p:nvSpPr>
          <p:cNvPr id="203958" name="Line 187"/>
          <p:cNvSpPr>
            <a:spLocks noChangeShapeType="1"/>
          </p:cNvSpPr>
          <p:nvPr/>
        </p:nvSpPr>
        <p:spPr bwMode="auto">
          <a:xfrm flipV="1">
            <a:off x="3409950" y="3667125"/>
            <a:ext cx="0" cy="20638"/>
          </a:xfrm>
          <a:prstGeom prst="line">
            <a:avLst/>
          </a:prstGeom>
          <a:noFill/>
          <a:ln w="12700">
            <a:solidFill>
              <a:schemeClr val="tx1"/>
            </a:solidFill>
            <a:round/>
            <a:headEnd/>
            <a:tailEnd/>
          </a:ln>
        </p:spPr>
        <p:txBody>
          <a:bodyPr wrap="none" anchor="ctr"/>
          <a:lstStyle/>
          <a:p>
            <a:endParaRPr lang="en-GB"/>
          </a:p>
        </p:txBody>
      </p:sp>
      <p:sp>
        <p:nvSpPr>
          <p:cNvPr id="203959" name="Line 188"/>
          <p:cNvSpPr>
            <a:spLocks noChangeShapeType="1"/>
          </p:cNvSpPr>
          <p:nvPr/>
        </p:nvSpPr>
        <p:spPr bwMode="auto">
          <a:xfrm flipH="1">
            <a:off x="3394075" y="3673475"/>
            <a:ext cx="22225" cy="0"/>
          </a:xfrm>
          <a:prstGeom prst="line">
            <a:avLst/>
          </a:prstGeom>
          <a:noFill/>
          <a:ln w="12700">
            <a:solidFill>
              <a:schemeClr val="tx1"/>
            </a:solidFill>
            <a:round/>
            <a:headEnd/>
            <a:tailEnd/>
          </a:ln>
        </p:spPr>
        <p:txBody>
          <a:bodyPr wrap="none" anchor="ctr"/>
          <a:lstStyle/>
          <a:p>
            <a:endParaRPr lang="en-GB"/>
          </a:p>
        </p:txBody>
      </p:sp>
      <p:sp>
        <p:nvSpPr>
          <p:cNvPr id="203960" name="Line 189"/>
          <p:cNvSpPr>
            <a:spLocks noChangeShapeType="1"/>
          </p:cNvSpPr>
          <p:nvPr/>
        </p:nvSpPr>
        <p:spPr bwMode="auto">
          <a:xfrm flipH="1">
            <a:off x="3384550" y="3673475"/>
            <a:ext cx="22225" cy="0"/>
          </a:xfrm>
          <a:prstGeom prst="line">
            <a:avLst/>
          </a:prstGeom>
          <a:noFill/>
          <a:ln w="12700">
            <a:solidFill>
              <a:schemeClr val="tx1"/>
            </a:solidFill>
            <a:round/>
            <a:headEnd/>
            <a:tailEnd/>
          </a:ln>
        </p:spPr>
        <p:txBody>
          <a:bodyPr wrap="none" anchor="ctr"/>
          <a:lstStyle/>
          <a:p>
            <a:endParaRPr lang="en-GB"/>
          </a:p>
        </p:txBody>
      </p:sp>
      <p:sp>
        <p:nvSpPr>
          <p:cNvPr id="203961" name="Line 190"/>
          <p:cNvSpPr>
            <a:spLocks noChangeShapeType="1"/>
          </p:cNvSpPr>
          <p:nvPr/>
        </p:nvSpPr>
        <p:spPr bwMode="auto">
          <a:xfrm flipH="1">
            <a:off x="3376613" y="3673475"/>
            <a:ext cx="20637" cy="0"/>
          </a:xfrm>
          <a:prstGeom prst="line">
            <a:avLst/>
          </a:prstGeom>
          <a:noFill/>
          <a:ln w="12700">
            <a:solidFill>
              <a:schemeClr val="tx1"/>
            </a:solidFill>
            <a:round/>
            <a:headEnd/>
            <a:tailEnd/>
          </a:ln>
        </p:spPr>
        <p:txBody>
          <a:bodyPr wrap="none" anchor="ctr"/>
          <a:lstStyle/>
          <a:p>
            <a:endParaRPr lang="en-GB"/>
          </a:p>
        </p:txBody>
      </p:sp>
      <p:sp>
        <p:nvSpPr>
          <p:cNvPr id="203962" name="Line 191"/>
          <p:cNvSpPr>
            <a:spLocks noChangeShapeType="1"/>
          </p:cNvSpPr>
          <p:nvPr/>
        </p:nvSpPr>
        <p:spPr bwMode="auto">
          <a:xfrm flipH="1">
            <a:off x="3367088" y="3673475"/>
            <a:ext cx="22225" cy="0"/>
          </a:xfrm>
          <a:prstGeom prst="line">
            <a:avLst/>
          </a:prstGeom>
          <a:noFill/>
          <a:ln w="12700">
            <a:solidFill>
              <a:schemeClr val="tx1"/>
            </a:solidFill>
            <a:round/>
            <a:headEnd/>
            <a:tailEnd/>
          </a:ln>
        </p:spPr>
        <p:txBody>
          <a:bodyPr wrap="none" anchor="ctr"/>
          <a:lstStyle/>
          <a:p>
            <a:endParaRPr lang="en-GB"/>
          </a:p>
        </p:txBody>
      </p:sp>
      <p:sp>
        <p:nvSpPr>
          <p:cNvPr id="203963" name="Line 192"/>
          <p:cNvSpPr>
            <a:spLocks noChangeShapeType="1"/>
          </p:cNvSpPr>
          <p:nvPr/>
        </p:nvSpPr>
        <p:spPr bwMode="auto">
          <a:xfrm flipV="1">
            <a:off x="3373438" y="3657600"/>
            <a:ext cx="0" cy="22225"/>
          </a:xfrm>
          <a:prstGeom prst="line">
            <a:avLst/>
          </a:prstGeom>
          <a:noFill/>
          <a:ln w="12700">
            <a:solidFill>
              <a:schemeClr val="tx1"/>
            </a:solidFill>
            <a:round/>
            <a:headEnd/>
            <a:tailEnd/>
          </a:ln>
        </p:spPr>
        <p:txBody>
          <a:bodyPr wrap="none" anchor="ctr"/>
          <a:lstStyle/>
          <a:p>
            <a:endParaRPr lang="en-GB"/>
          </a:p>
        </p:txBody>
      </p:sp>
      <p:sp>
        <p:nvSpPr>
          <p:cNvPr id="203964" name="Line 193"/>
          <p:cNvSpPr>
            <a:spLocks noChangeShapeType="1"/>
          </p:cNvSpPr>
          <p:nvPr/>
        </p:nvSpPr>
        <p:spPr bwMode="auto">
          <a:xfrm flipH="1">
            <a:off x="3357563" y="3663950"/>
            <a:ext cx="22225" cy="0"/>
          </a:xfrm>
          <a:prstGeom prst="line">
            <a:avLst/>
          </a:prstGeom>
          <a:noFill/>
          <a:ln w="12700">
            <a:solidFill>
              <a:schemeClr val="tx1"/>
            </a:solidFill>
            <a:round/>
            <a:headEnd/>
            <a:tailEnd/>
          </a:ln>
        </p:spPr>
        <p:txBody>
          <a:bodyPr wrap="none" anchor="ctr"/>
          <a:lstStyle/>
          <a:p>
            <a:endParaRPr lang="en-GB"/>
          </a:p>
        </p:txBody>
      </p:sp>
      <p:sp>
        <p:nvSpPr>
          <p:cNvPr id="203965" name="Line 194"/>
          <p:cNvSpPr>
            <a:spLocks noChangeShapeType="1"/>
          </p:cNvSpPr>
          <p:nvPr/>
        </p:nvSpPr>
        <p:spPr bwMode="auto">
          <a:xfrm flipH="1">
            <a:off x="3349625" y="3663950"/>
            <a:ext cx="20638" cy="0"/>
          </a:xfrm>
          <a:prstGeom prst="line">
            <a:avLst/>
          </a:prstGeom>
          <a:noFill/>
          <a:ln w="12700">
            <a:solidFill>
              <a:schemeClr val="tx1"/>
            </a:solidFill>
            <a:round/>
            <a:headEnd/>
            <a:tailEnd/>
          </a:ln>
        </p:spPr>
        <p:txBody>
          <a:bodyPr wrap="none" anchor="ctr"/>
          <a:lstStyle/>
          <a:p>
            <a:endParaRPr lang="en-GB"/>
          </a:p>
        </p:txBody>
      </p:sp>
      <p:sp>
        <p:nvSpPr>
          <p:cNvPr id="203966" name="Line 195"/>
          <p:cNvSpPr>
            <a:spLocks noChangeShapeType="1"/>
          </p:cNvSpPr>
          <p:nvPr/>
        </p:nvSpPr>
        <p:spPr bwMode="auto">
          <a:xfrm flipV="1">
            <a:off x="3355975" y="3648075"/>
            <a:ext cx="0" cy="22225"/>
          </a:xfrm>
          <a:prstGeom prst="line">
            <a:avLst/>
          </a:prstGeom>
          <a:noFill/>
          <a:ln w="12700">
            <a:solidFill>
              <a:schemeClr val="tx1"/>
            </a:solidFill>
            <a:round/>
            <a:headEnd/>
            <a:tailEnd/>
          </a:ln>
        </p:spPr>
        <p:txBody>
          <a:bodyPr wrap="none" anchor="ctr"/>
          <a:lstStyle/>
          <a:p>
            <a:endParaRPr lang="en-GB"/>
          </a:p>
        </p:txBody>
      </p:sp>
      <p:sp>
        <p:nvSpPr>
          <p:cNvPr id="203967" name="Line 196"/>
          <p:cNvSpPr>
            <a:spLocks noChangeShapeType="1"/>
          </p:cNvSpPr>
          <p:nvPr/>
        </p:nvSpPr>
        <p:spPr bwMode="auto">
          <a:xfrm flipH="1">
            <a:off x="3340100" y="3654425"/>
            <a:ext cx="22225" cy="0"/>
          </a:xfrm>
          <a:prstGeom prst="line">
            <a:avLst/>
          </a:prstGeom>
          <a:noFill/>
          <a:ln w="12700">
            <a:solidFill>
              <a:schemeClr val="tx1"/>
            </a:solidFill>
            <a:round/>
            <a:headEnd/>
            <a:tailEnd/>
          </a:ln>
        </p:spPr>
        <p:txBody>
          <a:bodyPr wrap="none" anchor="ctr"/>
          <a:lstStyle/>
          <a:p>
            <a:endParaRPr lang="en-GB"/>
          </a:p>
        </p:txBody>
      </p:sp>
      <p:sp>
        <p:nvSpPr>
          <p:cNvPr id="203968" name="Line 197"/>
          <p:cNvSpPr>
            <a:spLocks noChangeShapeType="1"/>
          </p:cNvSpPr>
          <p:nvPr/>
        </p:nvSpPr>
        <p:spPr bwMode="auto">
          <a:xfrm flipV="1">
            <a:off x="3346450" y="3640138"/>
            <a:ext cx="0" cy="20637"/>
          </a:xfrm>
          <a:prstGeom prst="line">
            <a:avLst/>
          </a:prstGeom>
          <a:noFill/>
          <a:ln w="12700">
            <a:solidFill>
              <a:schemeClr val="tx1"/>
            </a:solidFill>
            <a:round/>
            <a:headEnd/>
            <a:tailEnd/>
          </a:ln>
        </p:spPr>
        <p:txBody>
          <a:bodyPr wrap="none" anchor="ctr"/>
          <a:lstStyle/>
          <a:p>
            <a:endParaRPr lang="en-GB"/>
          </a:p>
        </p:txBody>
      </p:sp>
      <p:sp>
        <p:nvSpPr>
          <p:cNvPr id="203969" name="Line 198"/>
          <p:cNvSpPr>
            <a:spLocks noChangeShapeType="1"/>
          </p:cNvSpPr>
          <p:nvPr/>
        </p:nvSpPr>
        <p:spPr bwMode="auto">
          <a:xfrm flipH="1">
            <a:off x="3330575" y="3646488"/>
            <a:ext cx="22225" cy="0"/>
          </a:xfrm>
          <a:prstGeom prst="line">
            <a:avLst/>
          </a:prstGeom>
          <a:noFill/>
          <a:ln w="12700">
            <a:solidFill>
              <a:schemeClr val="tx1"/>
            </a:solidFill>
            <a:round/>
            <a:headEnd/>
            <a:tailEnd/>
          </a:ln>
        </p:spPr>
        <p:txBody>
          <a:bodyPr wrap="none" anchor="ctr"/>
          <a:lstStyle/>
          <a:p>
            <a:endParaRPr lang="en-GB"/>
          </a:p>
        </p:txBody>
      </p:sp>
      <p:sp>
        <p:nvSpPr>
          <p:cNvPr id="203970" name="Line 199"/>
          <p:cNvSpPr>
            <a:spLocks noChangeShapeType="1"/>
          </p:cNvSpPr>
          <p:nvPr/>
        </p:nvSpPr>
        <p:spPr bwMode="auto">
          <a:xfrm flipV="1">
            <a:off x="3336925" y="3630613"/>
            <a:ext cx="0" cy="22225"/>
          </a:xfrm>
          <a:prstGeom prst="line">
            <a:avLst/>
          </a:prstGeom>
          <a:noFill/>
          <a:ln w="12700">
            <a:solidFill>
              <a:schemeClr val="tx1"/>
            </a:solidFill>
            <a:round/>
            <a:headEnd/>
            <a:tailEnd/>
          </a:ln>
        </p:spPr>
        <p:txBody>
          <a:bodyPr wrap="none" anchor="ctr"/>
          <a:lstStyle/>
          <a:p>
            <a:endParaRPr lang="en-GB"/>
          </a:p>
        </p:txBody>
      </p:sp>
      <p:sp>
        <p:nvSpPr>
          <p:cNvPr id="203971" name="Line 200"/>
          <p:cNvSpPr>
            <a:spLocks noChangeShapeType="1"/>
          </p:cNvSpPr>
          <p:nvPr/>
        </p:nvSpPr>
        <p:spPr bwMode="auto">
          <a:xfrm flipH="1" flipV="1">
            <a:off x="3322638" y="3621088"/>
            <a:ext cx="20637" cy="22225"/>
          </a:xfrm>
          <a:prstGeom prst="line">
            <a:avLst/>
          </a:prstGeom>
          <a:noFill/>
          <a:ln w="12700">
            <a:solidFill>
              <a:schemeClr val="tx1"/>
            </a:solidFill>
            <a:round/>
            <a:headEnd/>
            <a:tailEnd/>
          </a:ln>
        </p:spPr>
        <p:txBody>
          <a:bodyPr wrap="none" anchor="ctr"/>
          <a:lstStyle/>
          <a:p>
            <a:endParaRPr lang="en-GB"/>
          </a:p>
        </p:txBody>
      </p:sp>
      <p:sp>
        <p:nvSpPr>
          <p:cNvPr id="203972" name="Line 201"/>
          <p:cNvSpPr>
            <a:spLocks noChangeShapeType="1"/>
          </p:cNvSpPr>
          <p:nvPr/>
        </p:nvSpPr>
        <p:spPr bwMode="auto">
          <a:xfrm flipV="1">
            <a:off x="3328988" y="3613150"/>
            <a:ext cx="0" cy="20638"/>
          </a:xfrm>
          <a:prstGeom prst="line">
            <a:avLst/>
          </a:prstGeom>
          <a:noFill/>
          <a:ln w="12700">
            <a:solidFill>
              <a:schemeClr val="tx1"/>
            </a:solidFill>
            <a:round/>
            <a:headEnd/>
            <a:tailEnd/>
          </a:ln>
        </p:spPr>
        <p:txBody>
          <a:bodyPr wrap="none" anchor="ctr"/>
          <a:lstStyle/>
          <a:p>
            <a:endParaRPr lang="en-GB"/>
          </a:p>
        </p:txBody>
      </p:sp>
      <p:sp>
        <p:nvSpPr>
          <p:cNvPr id="203973" name="Line 202"/>
          <p:cNvSpPr>
            <a:spLocks noChangeShapeType="1"/>
          </p:cNvSpPr>
          <p:nvPr/>
        </p:nvSpPr>
        <p:spPr bwMode="auto">
          <a:xfrm flipH="1" flipV="1">
            <a:off x="3313113" y="3603625"/>
            <a:ext cx="22225" cy="22225"/>
          </a:xfrm>
          <a:prstGeom prst="line">
            <a:avLst/>
          </a:prstGeom>
          <a:noFill/>
          <a:ln w="12700">
            <a:solidFill>
              <a:schemeClr val="tx1"/>
            </a:solidFill>
            <a:round/>
            <a:headEnd/>
            <a:tailEnd/>
          </a:ln>
        </p:spPr>
        <p:txBody>
          <a:bodyPr wrap="none" anchor="ctr"/>
          <a:lstStyle/>
          <a:p>
            <a:endParaRPr lang="en-GB"/>
          </a:p>
        </p:txBody>
      </p:sp>
      <p:sp>
        <p:nvSpPr>
          <p:cNvPr id="203974" name="Line 203"/>
          <p:cNvSpPr>
            <a:spLocks noChangeShapeType="1"/>
          </p:cNvSpPr>
          <p:nvPr/>
        </p:nvSpPr>
        <p:spPr bwMode="auto">
          <a:xfrm flipV="1">
            <a:off x="3319463" y="3594100"/>
            <a:ext cx="0" cy="22225"/>
          </a:xfrm>
          <a:prstGeom prst="line">
            <a:avLst/>
          </a:prstGeom>
          <a:noFill/>
          <a:ln w="12700">
            <a:solidFill>
              <a:schemeClr val="tx1"/>
            </a:solidFill>
            <a:round/>
            <a:headEnd/>
            <a:tailEnd/>
          </a:ln>
        </p:spPr>
        <p:txBody>
          <a:bodyPr wrap="none" anchor="ctr"/>
          <a:lstStyle/>
          <a:p>
            <a:endParaRPr lang="en-GB"/>
          </a:p>
        </p:txBody>
      </p:sp>
      <p:sp>
        <p:nvSpPr>
          <p:cNvPr id="203975" name="Line 204"/>
          <p:cNvSpPr>
            <a:spLocks noChangeShapeType="1"/>
          </p:cNvSpPr>
          <p:nvPr/>
        </p:nvSpPr>
        <p:spPr bwMode="auto">
          <a:xfrm flipH="1">
            <a:off x="3303588" y="3600450"/>
            <a:ext cx="22225" cy="0"/>
          </a:xfrm>
          <a:prstGeom prst="line">
            <a:avLst/>
          </a:prstGeom>
          <a:noFill/>
          <a:ln w="12700">
            <a:solidFill>
              <a:schemeClr val="tx1"/>
            </a:solidFill>
            <a:round/>
            <a:headEnd/>
            <a:tailEnd/>
          </a:ln>
        </p:spPr>
        <p:txBody>
          <a:bodyPr wrap="none" anchor="ctr"/>
          <a:lstStyle/>
          <a:p>
            <a:endParaRPr lang="en-GB"/>
          </a:p>
        </p:txBody>
      </p:sp>
      <p:sp>
        <p:nvSpPr>
          <p:cNvPr id="203976" name="Line 205"/>
          <p:cNvSpPr>
            <a:spLocks noChangeShapeType="1"/>
          </p:cNvSpPr>
          <p:nvPr/>
        </p:nvSpPr>
        <p:spPr bwMode="auto">
          <a:xfrm flipV="1">
            <a:off x="3309938" y="3586163"/>
            <a:ext cx="0" cy="20637"/>
          </a:xfrm>
          <a:prstGeom prst="line">
            <a:avLst/>
          </a:prstGeom>
          <a:noFill/>
          <a:ln w="12700">
            <a:solidFill>
              <a:schemeClr val="tx1"/>
            </a:solidFill>
            <a:round/>
            <a:headEnd/>
            <a:tailEnd/>
          </a:ln>
        </p:spPr>
        <p:txBody>
          <a:bodyPr wrap="none" anchor="ctr"/>
          <a:lstStyle/>
          <a:p>
            <a:endParaRPr lang="en-GB"/>
          </a:p>
        </p:txBody>
      </p:sp>
      <p:sp>
        <p:nvSpPr>
          <p:cNvPr id="203977" name="Line 206"/>
          <p:cNvSpPr>
            <a:spLocks noChangeShapeType="1"/>
          </p:cNvSpPr>
          <p:nvPr/>
        </p:nvSpPr>
        <p:spPr bwMode="auto">
          <a:xfrm flipH="1" flipV="1">
            <a:off x="3294063" y="3576638"/>
            <a:ext cx="22225" cy="22225"/>
          </a:xfrm>
          <a:prstGeom prst="line">
            <a:avLst/>
          </a:prstGeom>
          <a:noFill/>
          <a:ln w="12700">
            <a:solidFill>
              <a:schemeClr val="tx1"/>
            </a:solidFill>
            <a:round/>
            <a:headEnd/>
            <a:tailEnd/>
          </a:ln>
        </p:spPr>
        <p:txBody>
          <a:bodyPr wrap="none" anchor="ctr"/>
          <a:lstStyle/>
          <a:p>
            <a:endParaRPr lang="en-GB"/>
          </a:p>
        </p:txBody>
      </p:sp>
      <p:sp>
        <p:nvSpPr>
          <p:cNvPr id="203978" name="Line 207"/>
          <p:cNvSpPr>
            <a:spLocks noChangeShapeType="1"/>
          </p:cNvSpPr>
          <p:nvPr/>
        </p:nvSpPr>
        <p:spPr bwMode="auto">
          <a:xfrm flipV="1">
            <a:off x="3300413" y="3567113"/>
            <a:ext cx="0" cy="22225"/>
          </a:xfrm>
          <a:prstGeom prst="line">
            <a:avLst/>
          </a:prstGeom>
          <a:noFill/>
          <a:ln w="12700">
            <a:solidFill>
              <a:schemeClr val="tx1"/>
            </a:solidFill>
            <a:round/>
            <a:headEnd/>
            <a:tailEnd/>
          </a:ln>
        </p:spPr>
        <p:txBody>
          <a:bodyPr wrap="none" anchor="ctr"/>
          <a:lstStyle/>
          <a:p>
            <a:endParaRPr lang="en-GB"/>
          </a:p>
        </p:txBody>
      </p:sp>
      <p:sp>
        <p:nvSpPr>
          <p:cNvPr id="203979" name="Line 208"/>
          <p:cNvSpPr>
            <a:spLocks noChangeShapeType="1"/>
          </p:cNvSpPr>
          <p:nvPr/>
        </p:nvSpPr>
        <p:spPr bwMode="auto">
          <a:xfrm flipH="1">
            <a:off x="3286125" y="3573463"/>
            <a:ext cx="20638" cy="0"/>
          </a:xfrm>
          <a:prstGeom prst="line">
            <a:avLst/>
          </a:prstGeom>
          <a:noFill/>
          <a:ln w="12700">
            <a:solidFill>
              <a:schemeClr val="tx1"/>
            </a:solidFill>
            <a:round/>
            <a:headEnd/>
            <a:tailEnd/>
          </a:ln>
        </p:spPr>
        <p:txBody>
          <a:bodyPr wrap="none" anchor="ctr"/>
          <a:lstStyle/>
          <a:p>
            <a:endParaRPr lang="en-GB"/>
          </a:p>
        </p:txBody>
      </p:sp>
      <p:sp>
        <p:nvSpPr>
          <p:cNvPr id="203980" name="Line 209"/>
          <p:cNvSpPr>
            <a:spLocks noChangeShapeType="1"/>
          </p:cNvSpPr>
          <p:nvPr/>
        </p:nvSpPr>
        <p:spPr bwMode="auto">
          <a:xfrm flipH="1" flipV="1">
            <a:off x="3276600" y="3559175"/>
            <a:ext cx="22225" cy="20638"/>
          </a:xfrm>
          <a:prstGeom prst="line">
            <a:avLst/>
          </a:prstGeom>
          <a:noFill/>
          <a:ln w="12700">
            <a:solidFill>
              <a:schemeClr val="tx1"/>
            </a:solidFill>
            <a:round/>
            <a:headEnd/>
            <a:tailEnd/>
          </a:ln>
        </p:spPr>
        <p:txBody>
          <a:bodyPr wrap="none" anchor="ctr"/>
          <a:lstStyle/>
          <a:p>
            <a:endParaRPr lang="en-GB"/>
          </a:p>
        </p:txBody>
      </p:sp>
      <p:sp>
        <p:nvSpPr>
          <p:cNvPr id="203981" name="Line 210"/>
          <p:cNvSpPr>
            <a:spLocks noChangeShapeType="1"/>
          </p:cNvSpPr>
          <p:nvPr/>
        </p:nvSpPr>
        <p:spPr bwMode="auto">
          <a:xfrm flipH="1">
            <a:off x="3267075" y="3565525"/>
            <a:ext cx="22225" cy="0"/>
          </a:xfrm>
          <a:prstGeom prst="line">
            <a:avLst/>
          </a:prstGeom>
          <a:noFill/>
          <a:ln w="12700">
            <a:solidFill>
              <a:schemeClr val="tx1"/>
            </a:solidFill>
            <a:round/>
            <a:headEnd/>
            <a:tailEnd/>
          </a:ln>
        </p:spPr>
        <p:txBody>
          <a:bodyPr wrap="none" anchor="ctr"/>
          <a:lstStyle/>
          <a:p>
            <a:endParaRPr lang="en-GB"/>
          </a:p>
        </p:txBody>
      </p:sp>
      <p:sp>
        <p:nvSpPr>
          <p:cNvPr id="203982" name="Line 211"/>
          <p:cNvSpPr>
            <a:spLocks noChangeShapeType="1"/>
          </p:cNvSpPr>
          <p:nvPr/>
        </p:nvSpPr>
        <p:spPr bwMode="auto">
          <a:xfrm flipV="1">
            <a:off x="3273425" y="3549650"/>
            <a:ext cx="0" cy="22225"/>
          </a:xfrm>
          <a:prstGeom prst="line">
            <a:avLst/>
          </a:prstGeom>
          <a:noFill/>
          <a:ln w="12700">
            <a:solidFill>
              <a:schemeClr val="tx1"/>
            </a:solidFill>
            <a:round/>
            <a:headEnd/>
            <a:tailEnd/>
          </a:ln>
        </p:spPr>
        <p:txBody>
          <a:bodyPr wrap="none" anchor="ctr"/>
          <a:lstStyle/>
          <a:p>
            <a:endParaRPr lang="en-GB"/>
          </a:p>
        </p:txBody>
      </p:sp>
      <p:sp>
        <p:nvSpPr>
          <p:cNvPr id="203983" name="Line 212"/>
          <p:cNvSpPr>
            <a:spLocks noChangeShapeType="1"/>
          </p:cNvSpPr>
          <p:nvPr/>
        </p:nvSpPr>
        <p:spPr bwMode="auto">
          <a:xfrm flipH="1">
            <a:off x="3259138" y="3556000"/>
            <a:ext cx="20637" cy="0"/>
          </a:xfrm>
          <a:prstGeom prst="line">
            <a:avLst/>
          </a:prstGeom>
          <a:noFill/>
          <a:ln w="12700">
            <a:solidFill>
              <a:schemeClr val="tx1"/>
            </a:solidFill>
            <a:round/>
            <a:headEnd/>
            <a:tailEnd/>
          </a:ln>
        </p:spPr>
        <p:txBody>
          <a:bodyPr wrap="none" anchor="ctr"/>
          <a:lstStyle/>
          <a:p>
            <a:endParaRPr lang="en-GB"/>
          </a:p>
        </p:txBody>
      </p:sp>
      <p:sp>
        <p:nvSpPr>
          <p:cNvPr id="203984" name="Line 213"/>
          <p:cNvSpPr>
            <a:spLocks noChangeShapeType="1"/>
          </p:cNvSpPr>
          <p:nvPr/>
        </p:nvSpPr>
        <p:spPr bwMode="auto">
          <a:xfrm flipV="1">
            <a:off x="3265488" y="3540125"/>
            <a:ext cx="0" cy="22225"/>
          </a:xfrm>
          <a:prstGeom prst="line">
            <a:avLst/>
          </a:prstGeom>
          <a:noFill/>
          <a:ln w="12700">
            <a:solidFill>
              <a:schemeClr val="tx1"/>
            </a:solidFill>
            <a:round/>
            <a:headEnd/>
            <a:tailEnd/>
          </a:ln>
        </p:spPr>
        <p:txBody>
          <a:bodyPr wrap="none" anchor="ctr"/>
          <a:lstStyle/>
          <a:p>
            <a:endParaRPr lang="en-GB"/>
          </a:p>
        </p:txBody>
      </p:sp>
      <p:sp>
        <p:nvSpPr>
          <p:cNvPr id="203985" name="Line 214"/>
          <p:cNvSpPr>
            <a:spLocks noChangeShapeType="1"/>
          </p:cNvSpPr>
          <p:nvPr/>
        </p:nvSpPr>
        <p:spPr bwMode="auto">
          <a:xfrm flipH="1">
            <a:off x="3249613" y="3546475"/>
            <a:ext cx="22225" cy="0"/>
          </a:xfrm>
          <a:prstGeom prst="line">
            <a:avLst/>
          </a:prstGeom>
          <a:noFill/>
          <a:ln w="12700">
            <a:solidFill>
              <a:schemeClr val="tx1"/>
            </a:solidFill>
            <a:round/>
            <a:headEnd/>
            <a:tailEnd/>
          </a:ln>
        </p:spPr>
        <p:txBody>
          <a:bodyPr wrap="none" anchor="ctr"/>
          <a:lstStyle/>
          <a:p>
            <a:endParaRPr lang="en-GB"/>
          </a:p>
        </p:txBody>
      </p:sp>
      <p:sp>
        <p:nvSpPr>
          <p:cNvPr id="203986" name="Line 215"/>
          <p:cNvSpPr>
            <a:spLocks noChangeShapeType="1"/>
          </p:cNvSpPr>
          <p:nvPr/>
        </p:nvSpPr>
        <p:spPr bwMode="auto">
          <a:xfrm flipH="1">
            <a:off x="3240088" y="3546475"/>
            <a:ext cx="22225" cy="0"/>
          </a:xfrm>
          <a:prstGeom prst="line">
            <a:avLst/>
          </a:prstGeom>
          <a:noFill/>
          <a:ln w="12700">
            <a:solidFill>
              <a:schemeClr val="tx1"/>
            </a:solidFill>
            <a:round/>
            <a:headEnd/>
            <a:tailEnd/>
          </a:ln>
        </p:spPr>
        <p:txBody>
          <a:bodyPr wrap="none" anchor="ctr"/>
          <a:lstStyle/>
          <a:p>
            <a:endParaRPr lang="en-GB"/>
          </a:p>
        </p:txBody>
      </p:sp>
      <p:sp>
        <p:nvSpPr>
          <p:cNvPr id="203987" name="Line 216"/>
          <p:cNvSpPr>
            <a:spLocks noChangeShapeType="1"/>
          </p:cNvSpPr>
          <p:nvPr/>
        </p:nvSpPr>
        <p:spPr bwMode="auto">
          <a:xfrm flipH="1">
            <a:off x="3240088" y="4927600"/>
            <a:ext cx="22225" cy="7938"/>
          </a:xfrm>
          <a:prstGeom prst="line">
            <a:avLst/>
          </a:prstGeom>
          <a:noFill/>
          <a:ln w="12700">
            <a:solidFill>
              <a:schemeClr val="tx1"/>
            </a:solidFill>
            <a:round/>
            <a:headEnd/>
            <a:tailEnd/>
          </a:ln>
        </p:spPr>
        <p:txBody>
          <a:bodyPr wrap="none" anchor="ctr"/>
          <a:lstStyle/>
          <a:p>
            <a:endParaRPr lang="en-GB"/>
          </a:p>
        </p:txBody>
      </p:sp>
      <p:sp>
        <p:nvSpPr>
          <p:cNvPr id="203988" name="Line 217"/>
          <p:cNvSpPr>
            <a:spLocks noChangeShapeType="1"/>
          </p:cNvSpPr>
          <p:nvPr/>
        </p:nvSpPr>
        <p:spPr bwMode="auto">
          <a:xfrm flipH="1">
            <a:off x="3232150" y="4935538"/>
            <a:ext cx="20638" cy="0"/>
          </a:xfrm>
          <a:prstGeom prst="line">
            <a:avLst/>
          </a:prstGeom>
          <a:noFill/>
          <a:ln w="12700">
            <a:solidFill>
              <a:schemeClr val="tx1"/>
            </a:solidFill>
            <a:round/>
            <a:headEnd/>
            <a:tailEnd/>
          </a:ln>
        </p:spPr>
        <p:txBody>
          <a:bodyPr wrap="none" anchor="ctr"/>
          <a:lstStyle/>
          <a:p>
            <a:endParaRPr lang="en-GB"/>
          </a:p>
        </p:txBody>
      </p:sp>
      <p:sp>
        <p:nvSpPr>
          <p:cNvPr id="203989" name="Line 218"/>
          <p:cNvSpPr>
            <a:spLocks noChangeShapeType="1"/>
          </p:cNvSpPr>
          <p:nvPr/>
        </p:nvSpPr>
        <p:spPr bwMode="auto">
          <a:xfrm flipH="1">
            <a:off x="3222625" y="4935538"/>
            <a:ext cx="22225" cy="0"/>
          </a:xfrm>
          <a:prstGeom prst="line">
            <a:avLst/>
          </a:prstGeom>
          <a:noFill/>
          <a:ln w="12700">
            <a:solidFill>
              <a:schemeClr val="tx1"/>
            </a:solidFill>
            <a:round/>
            <a:headEnd/>
            <a:tailEnd/>
          </a:ln>
        </p:spPr>
        <p:txBody>
          <a:bodyPr wrap="none" anchor="ctr"/>
          <a:lstStyle/>
          <a:p>
            <a:endParaRPr lang="en-GB"/>
          </a:p>
        </p:txBody>
      </p:sp>
      <p:sp>
        <p:nvSpPr>
          <p:cNvPr id="203990" name="Line 219"/>
          <p:cNvSpPr>
            <a:spLocks noChangeShapeType="1"/>
          </p:cNvSpPr>
          <p:nvPr/>
        </p:nvSpPr>
        <p:spPr bwMode="auto">
          <a:xfrm flipH="1">
            <a:off x="3213100" y="4935538"/>
            <a:ext cx="22225" cy="0"/>
          </a:xfrm>
          <a:prstGeom prst="line">
            <a:avLst/>
          </a:prstGeom>
          <a:noFill/>
          <a:ln w="12700">
            <a:solidFill>
              <a:schemeClr val="tx1"/>
            </a:solidFill>
            <a:round/>
            <a:headEnd/>
            <a:tailEnd/>
          </a:ln>
        </p:spPr>
        <p:txBody>
          <a:bodyPr wrap="none" anchor="ctr"/>
          <a:lstStyle/>
          <a:p>
            <a:endParaRPr lang="en-GB"/>
          </a:p>
        </p:txBody>
      </p:sp>
      <p:sp>
        <p:nvSpPr>
          <p:cNvPr id="203991" name="Line 220"/>
          <p:cNvSpPr>
            <a:spLocks noChangeShapeType="1"/>
          </p:cNvSpPr>
          <p:nvPr/>
        </p:nvSpPr>
        <p:spPr bwMode="auto">
          <a:xfrm flipH="1">
            <a:off x="3205163" y="4935538"/>
            <a:ext cx="20637" cy="0"/>
          </a:xfrm>
          <a:prstGeom prst="line">
            <a:avLst/>
          </a:prstGeom>
          <a:noFill/>
          <a:ln w="12700">
            <a:solidFill>
              <a:schemeClr val="tx1"/>
            </a:solidFill>
            <a:round/>
            <a:headEnd/>
            <a:tailEnd/>
          </a:ln>
        </p:spPr>
        <p:txBody>
          <a:bodyPr wrap="none" anchor="ctr"/>
          <a:lstStyle/>
          <a:p>
            <a:endParaRPr lang="en-GB"/>
          </a:p>
        </p:txBody>
      </p:sp>
      <p:sp>
        <p:nvSpPr>
          <p:cNvPr id="203992" name="Line 221"/>
          <p:cNvSpPr>
            <a:spLocks noChangeShapeType="1"/>
          </p:cNvSpPr>
          <p:nvPr/>
        </p:nvSpPr>
        <p:spPr bwMode="auto">
          <a:xfrm flipV="1">
            <a:off x="3211513" y="4921250"/>
            <a:ext cx="0" cy="20638"/>
          </a:xfrm>
          <a:prstGeom prst="line">
            <a:avLst/>
          </a:prstGeom>
          <a:noFill/>
          <a:ln w="12700">
            <a:solidFill>
              <a:schemeClr val="tx1"/>
            </a:solidFill>
            <a:round/>
            <a:headEnd/>
            <a:tailEnd/>
          </a:ln>
        </p:spPr>
        <p:txBody>
          <a:bodyPr wrap="none" anchor="ctr"/>
          <a:lstStyle/>
          <a:p>
            <a:endParaRPr lang="en-GB"/>
          </a:p>
        </p:txBody>
      </p:sp>
      <p:sp>
        <p:nvSpPr>
          <p:cNvPr id="203993" name="Line 222"/>
          <p:cNvSpPr>
            <a:spLocks noChangeShapeType="1"/>
          </p:cNvSpPr>
          <p:nvPr/>
        </p:nvSpPr>
        <p:spPr bwMode="auto">
          <a:xfrm flipH="1">
            <a:off x="3195638" y="4927600"/>
            <a:ext cx="22225" cy="0"/>
          </a:xfrm>
          <a:prstGeom prst="line">
            <a:avLst/>
          </a:prstGeom>
          <a:noFill/>
          <a:ln w="12700">
            <a:solidFill>
              <a:schemeClr val="tx1"/>
            </a:solidFill>
            <a:round/>
            <a:headEnd/>
            <a:tailEnd/>
          </a:ln>
        </p:spPr>
        <p:txBody>
          <a:bodyPr wrap="none" anchor="ctr"/>
          <a:lstStyle/>
          <a:p>
            <a:endParaRPr lang="en-GB"/>
          </a:p>
        </p:txBody>
      </p:sp>
      <p:sp>
        <p:nvSpPr>
          <p:cNvPr id="203994" name="Line 223"/>
          <p:cNvSpPr>
            <a:spLocks noChangeShapeType="1"/>
          </p:cNvSpPr>
          <p:nvPr/>
        </p:nvSpPr>
        <p:spPr bwMode="auto">
          <a:xfrm flipH="1">
            <a:off x="3186113" y="4927600"/>
            <a:ext cx="22225" cy="0"/>
          </a:xfrm>
          <a:prstGeom prst="line">
            <a:avLst/>
          </a:prstGeom>
          <a:noFill/>
          <a:ln w="12700">
            <a:solidFill>
              <a:schemeClr val="tx1"/>
            </a:solidFill>
            <a:round/>
            <a:headEnd/>
            <a:tailEnd/>
          </a:ln>
        </p:spPr>
        <p:txBody>
          <a:bodyPr wrap="none" anchor="ctr"/>
          <a:lstStyle/>
          <a:p>
            <a:endParaRPr lang="en-GB"/>
          </a:p>
        </p:txBody>
      </p:sp>
      <p:sp>
        <p:nvSpPr>
          <p:cNvPr id="203995" name="Line 224"/>
          <p:cNvSpPr>
            <a:spLocks noChangeShapeType="1"/>
          </p:cNvSpPr>
          <p:nvPr/>
        </p:nvSpPr>
        <p:spPr bwMode="auto">
          <a:xfrm flipH="1">
            <a:off x="3178175" y="4927600"/>
            <a:ext cx="20638" cy="0"/>
          </a:xfrm>
          <a:prstGeom prst="line">
            <a:avLst/>
          </a:prstGeom>
          <a:noFill/>
          <a:ln w="12700">
            <a:solidFill>
              <a:schemeClr val="tx1"/>
            </a:solidFill>
            <a:round/>
            <a:headEnd/>
            <a:tailEnd/>
          </a:ln>
        </p:spPr>
        <p:txBody>
          <a:bodyPr wrap="none" anchor="ctr"/>
          <a:lstStyle/>
          <a:p>
            <a:endParaRPr lang="en-GB"/>
          </a:p>
        </p:txBody>
      </p:sp>
      <p:sp>
        <p:nvSpPr>
          <p:cNvPr id="203996" name="Line 225"/>
          <p:cNvSpPr>
            <a:spLocks noChangeShapeType="1"/>
          </p:cNvSpPr>
          <p:nvPr/>
        </p:nvSpPr>
        <p:spPr bwMode="auto">
          <a:xfrm flipV="1">
            <a:off x="3184525" y="4911725"/>
            <a:ext cx="0" cy="22225"/>
          </a:xfrm>
          <a:prstGeom prst="line">
            <a:avLst/>
          </a:prstGeom>
          <a:noFill/>
          <a:ln w="12700">
            <a:solidFill>
              <a:schemeClr val="tx1"/>
            </a:solidFill>
            <a:round/>
            <a:headEnd/>
            <a:tailEnd/>
          </a:ln>
        </p:spPr>
        <p:txBody>
          <a:bodyPr wrap="none" anchor="ctr"/>
          <a:lstStyle/>
          <a:p>
            <a:endParaRPr lang="en-GB"/>
          </a:p>
        </p:txBody>
      </p:sp>
      <p:sp>
        <p:nvSpPr>
          <p:cNvPr id="203997" name="Line 226"/>
          <p:cNvSpPr>
            <a:spLocks noChangeShapeType="1"/>
          </p:cNvSpPr>
          <p:nvPr/>
        </p:nvSpPr>
        <p:spPr bwMode="auto">
          <a:xfrm flipH="1">
            <a:off x="3159125" y="4918075"/>
            <a:ext cx="31750" cy="0"/>
          </a:xfrm>
          <a:prstGeom prst="line">
            <a:avLst/>
          </a:prstGeom>
          <a:noFill/>
          <a:ln w="12700">
            <a:solidFill>
              <a:schemeClr val="tx1"/>
            </a:solidFill>
            <a:round/>
            <a:headEnd/>
            <a:tailEnd/>
          </a:ln>
        </p:spPr>
        <p:txBody>
          <a:bodyPr wrap="none" anchor="ctr"/>
          <a:lstStyle/>
          <a:p>
            <a:endParaRPr lang="en-GB"/>
          </a:p>
        </p:txBody>
      </p:sp>
      <p:sp>
        <p:nvSpPr>
          <p:cNvPr id="203998" name="Line 227"/>
          <p:cNvSpPr>
            <a:spLocks noChangeShapeType="1"/>
          </p:cNvSpPr>
          <p:nvPr/>
        </p:nvSpPr>
        <p:spPr bwMode="auto">
          <a:xfrm flipH="1">
            <a:off x="3151188" y="4918075"/>
            <a:ext cx="20637" cy="0"/>
          </a:xfrm>
          <a:prstGeom prst="line">
            <a:avLst/>
          </a:prstGeom>
          <a:noFill/>
          <a:ln w="12700">
            <a:solidFill>
              <a:schemeClr val="tx1"/>
            </a:solidFill>
            <a:round/>
            <a:headEnd/>
            <a:tailEnd/>
          </a:ln>
        </p:spPr>
        <p:txBody>
          <a:bodyPr wrap="none" anchor="ctr"/>
          <a:lstStyle/>
          <a:p>
            <a:endParaRPr lang="en-GB"/>
          </a:p>
        </p:txBody>
      </p:sp>
      <p:sp>
        <p:nvSpPr>
          <p:cNvPr id="203999" name="Line 228"/>
          <p:cNvSpPr>
            <a:spLocks noChangeShapeType="1"/>
          </p:cNvSpPr>
          <p:nvPr/>
        </p:nvSpPr>
        <p:spPr bwMode="auto">
          <a:xfrm flipH="1" flipV="1">
            <a:off x="3141663" y="4902200"/>
            <a:ext cx="22225" cy="22225"/>
          </a:xfrm>
          <a:prstGeom prst="line">
            <a:avLst/>
          </a:prstGeom>
          <a:noFill/>
          <a:ln w="12700">
            <a:solidFill>
              <a:schemeClr val="tx1"/>
            </a:solidFill>
            <a:round/>
            <a:headEnd/>
            <a:tailEnd/>
          </a:ln>
        </p:spPr>
        <p:txBody>
          <a:bodyPr wrap="none" anchor="ctr"/>
          <a:lstStyle/>
          <a:p>
            <a:endParaRPr lang="en-GB"/>
          </a:p>
        </p:txBody>
      </p:sp>
      <p:sp>
        <p:nvSpPr>
          <p:cNvPr id="204000" name="Line 229"/>
          <p:cNvSpPr>
            <a:spLocks noChangeShapeType="1"/>
          </p:cNvSpPr>
          <p:nvPr/>
        </p:nvSpPr>
        <p:spPr bwMode="auto">
          <a:xfrm flipH="1">
            <a:off x="3132138" y="4908550"/>
            <a:ext cx="22225" cy="0"/>
          </a:xfrm>
          <a:prstGeom prst="line">
            <a:avLst/>
          </a:prstGeom>
          <a:noFill/>
          <a:ln w="12700">
            <a:solidFill>
              <a:schemeClr val="tx1"/>
            </a:solidFill>
            <a:round/>
            <a:headEnd/>
            <a:tailEnd/>
          </a:ln>
        </p:spPr>
        <p:txBody>
          <a:bodyPr wrap="none" anchor="ctr"/>
          <a:lstStyle/>
          <a:p>
            <a:endParaRPr lang="en-GB"/>
          </a:p>
        </p:txBody>
      </p:sp>
      <p:sp>
        <p:nvSpPr>
          <p:cNvPr id="204001" name="Line 230"/>
          <p:cNvSpPr>
            <a:spLocks noChangeShapeType="1"/>
          </p:cNvSpPr>
          <p:nvPr/>
        </p:nvSpPr>
        <p:spPr bwMode="auto">
          <a:xfrm flipH="1" flipV="1">
            <a:off x="3124200" y="4894263"/>
            <a:ext cx="20638" cy="20637"/>
          </a:xfrm>
          <a:prstGeom prst="line">
            <a:avLst/>
          </a:prstGeom>
          <a:noFill/>
          <a:ln w="12700">
            <a:solidFill>
              <a:schemeClr val="tx1"/>
            </a:solidFill>
            <a:round/>
            <a:headEnd/>
            <a:tailEnd/>
          </a:ln>
        </p:spPr>
        <p:txBody>
          <a:bodyPr wrap="none" anchor="ctr"/>
          <a:lstStyle/>
          <a:p>
            <a:endParaRPr lang="en-GB"/>
          </a:p>
        </p:txBody>
      </p:sp>
      <p:sp>
        <p:nvSpPr>
          <p:cNvPr id="204002" name="Line 231"/>
          <p:cNvSpPr>
            <a:spLocks noChangeShapeType="1"/>
          </p:cNvSpPr>
          <p:nvPr/>
        </p:nvSpPr>
        <p:spPr bwMode="auto">
          <a:xfrm flipH="1">
            <a:off x="3114675" y="4900613"/>
            <a:ext cx="22225" cy="0"/>
          </a:xfrm>
          <a:prstGeom prst="line">
            <a:avLst/>
          </a:prstGeom>
          <a:noFill/>
          <a:ln w="12700">
            <a:solidFill>
              <a:schemeClr val="tx1"/>
            </a:solidFill>
            <a:round/>
            <a:headEnd/>
            <a:tailEnd/>
          </a:ln>
        </p:spPr>
        <p:txBody>
          <a:bodyPr wrap="none" anchor="ctr"/>
          <a:lstStyle/>
          <a:p>
            <a:endParaRPr lang="en-GB"/>
          </a:p>
        </p:txBody>
      </p:sp>
      <p:sp>
        <p:nvSpPr>
          <p:cNvPr id="204003" name="Line 232"/>
          <p:cNvSpPr>
            <a:spLocks noChangeShapeType="1"/>
          </p:cNvSpPr>
          <p:nvPr/>
        </p:nvSpPr>
        <p:spPr bwMode="auto">
          <a:xfrm flipH="1" flipV="1">
            <a:off x="3105150" y="4884738"/>
            <a:ext cx="22225" cy="22225"/>
          </a:xfrm>
          <a:prstGeom prst="line">
            <a:avLst/>
          </a:prstGeom>
          <a:noFill/>
          <a:ln w="12700">
            <a:solidFill>
              <a:schemeClr val="tx1"/>
            </a:solidFill>
            <a:round/>
            <a:headEnd/>
            <a:tailEnd/>
          </a:ln>
        </p:spPr>
        <p:txBody>
          <a:bodyPr wrap="none" anchor="ctr"/>
          <a:lstStyle/>
          <a:p>
            <a:endParaRPr lang="en-GB"/>
          </a:p>
        </p:txBody>
      </p:sp>
      <p:sp>
        <p:nvSpPr>
          <p:cNvPr id="204004" name="Line 233"/>
          <p:cNvSpPr>
            <a:spLocks noChangeShapeType="1"/>
          </p:cNvSpPr>
          <p:nvPr/>
        </p:nvSpPr>
        <p:spPr bwMode="auto">
          <a:xfrm flipH="1" flipV="1">
            <a:off x="3097213" y="4875213"/>
            <a:ext cx="20637" cy="22225"/>
          </a:xfrm>
          <a:prstGeom prst="line">
            <a:avLst/>
          </a:prstGeom>
          <a:noFill/>
          <a:ln w="12700">
            <a:solidFill>
              <a:schemeClr val="tx1"/>
            </a:solidFill>
            <a:round/>
            <a:headEnd/>
            <a:tailEnd/>
          </a:ln>
        </p:spPr>
        <p:txBody>
          <a:bodyPr wrap="none" anchor="ctr"/>
          <a:lstStyle/>
          <a:p>
            <a:endParaRPr lang="en-GB"/>
          </a:p>
        </p:txBody>
      </p:sp>
      <p:sp>
        <p:nvSpPr>
          <p:cNvPr id="204005" name="Line 234"/>
          <p:cNvSpPr>
            <a:spLocks noChangeShapeType="1"/>
          </p:cNvSpPr>
          <p:nvPr/>
        </p:nvSpPr>
        <p:spPr bwMode="auto">
          <a:xfrm flipH="1" flipV="1">
            <a:off x="3087688" y="4867275"/>
            <a:ext cx="22225" cy="20638"/>
          </a:xfrm>
          <a:prstGeom prst="line">
            <a:avLst/>
          </a:prstGeom>
          <a:noFill/>
          <a:ln w="12700">
            <a:solidFill>
              <a:schemeClr val="tx1"/>
            </a:solidFill>
            <a:round/>
            <a:headEnd/>
            <a:tailEnd/>
          </a:ln>
        </p:spPr>
        <p:txBody>
          <a:bodyPr wrap="none" anchor="ctr"/>
          <a:lstStyle/>
          <a:p>
            <a:endParaRPr lang="en-GB"/>
          </a:p>
        </p:txBody>
      </p:sp>
      <p:sp>
        <p:nvSpPr>
          <p:cNvPr id="204006" name="Line 235"/>
          <p:cNvSpPr>
            <a:spLocks noChangeShapeType="1"/>
          </p:cNvSpPr>
          <p:nvPr/>
        </p:nvSpPr>
        <p:spPr bwMode="auto">
          <a:xfrm flipH="1" flipV="1">
            <a:off x="3078163" y="4857750"/>
            <a:ext cx="22225" cy="22225"/>
          </a:xfrm>
          <a:prstGeom prst="line">
            <a:avLst/>
          </a:prstGeom>
          <a:noFill/>
          <a:ln w="12700">
            <a:solidFill>
              <a:schemeClr val="tx1"/>
            </a:solidFill>
            <a:round/>
            <a:headEnd/>
            <a:tailEnd/>
          </a:ln>
        </p:spPr>
        <p:txBody>
          <a:bodyPr wrap="none" anchor="ctr"/>
          <a:lstStyle/>
          <a:p>
            <a:endParaRPr lang="en-GB"/>
          </a:p>
        </p:txBody>
      </p:sp>
      <p:sp>
        <p:nvSpPr>
          <p:cNvPr id="204007" name="Line 236"/>
          <p:cNvSpPr>
            <a:spLocks noChangeShapeType="1"/>
          </p:cNvSpPr>
          <p:nvPr/>
        </p:nvSpPr>
        <p:spPr bwMode="auto">
          <a:xfrm flipH="1">
            <a:off x="3070225" y="4864100"/>
            <a:ext cx="20638" cy="0"/>
          </a:xfrm>
          <a:prstGeom prst="line">
            <a:avLst/>
          </a:prstGeom>
          <a:noFill/>
          <a:ln w="12700">
            <a:solidFill>
              <a:schemeClr val="tx1"/>
            </a:solidFill>
            <a:round/>
            <a:headEnd/>
            <a:tailEnd/>
          </a:ln>
        </p:spPr>
        <p:txBody>
          <a:bodyPr wrap="none" anchor="ctr"/>
          <a:lstStyle/>
          <a:p>
            <a:endParaRPr lang="en-GB"/>
          </a:p>
        </p:txBody>
      </p:sp>
      <p:sp>
        <p:nvSpPr>
          <p:cNvPr id="204008" name="Line 237"/>
          <p:cNvSpPr>
            <a:spLocks noChangeShapeType="1"/>
          </p:cNvSpPr>
          <p:nvPr/>
        </p:nvSpPr>
        <p:spPr bwMode="auto">
          <a:xfrm flipH="1" flipV="1">
            <a:off x="3060700" y="4848225"/>
            <a:ext cx="22225" cy="22225"/>
          </a:xfrm>
          <a:prstGeom prst="line">
            <a:avLst/>
          </a:prstGeom>
          <a:noFill/>
          <a:ln w="12700">
            <a:solidFill>
              <a:schemeClr val="tx1"/>
            </a:solidFill>
            <a:round/>
            <a:headEnd/>
            <a:tailEnd/>
          </a:ln>
        </p:spPr>
        <p:txBody>
          <a:bodyPr wrap="none" anchor="ctr"/>
          <a:lstStyle/>
          <a:p>
            <a:endParaRPr lang="en-GB"/>
          </a:p>
        </p:txBody>
      </p:sp>
      <p:sp>
        <p:nvSpPr>
          <p:cNvPr id="204009" name="Line 238"/>
          <p:cNvSpPr>
            <a:spLocks noChangeShapeType="1"/>
          </p:cNvSpPr>
          <p:nvPr/>
        </p:nvSpPr>
        <p:spPr bwMode="auto">
          <a:xfrm flipH="1" flipV="1">
            <a:off x="3051175" y="4840288"/>
            <a:ext cx="22225" cy="20637"/>
          </a:xfrm>
          <a:prstGeom prst="line">
            <a:avLst/>
          </a:prstGeom>
          <a:noFill/>
          <a:ln w="12700">
            <a:solidFill>
              <a:schemeClr val="tx1"/>
            </a:solidFill>
            <a:round/>
            <a:headEnd/>
            <a:tailEnd/>
          </a:ln>
        </p:spPr>
        <p:txBody>
          <a:bodyPr wrap="none" anchor="ctr"/>
          <a:lstStyle/>
          <a:p>
            <a:endParaRPr lang="en-GB"/>
          </a:p>
        </p:txBody>
      </p:sp>
      <p:sp>
        <p:nvSpPr>
          <p:cNvPr id="204010" name="Line 239"/>
          <p:cNvSpPr>
            <a:spLocks noChangeShapeType="1"/>
          </p:cNvSpPr>
          <p:nvPr/>
        </p:nvSpPr>
        <p:spPr bwMode="auto">
          <a:xfrm flipH="1" flipV="1">
            <a:off x="3041650" y="4830763"/>
            <a:ext cx="22225" cy="22225"/>
          </a:xfrm>
          <a:prstGeom prst="line">
            <a:avLst/>
          </a:prstGeom>
          <a:noFill/>
          <a:ln w="12700">
            <a:solidFill>
              <a:schemeClr val="tx1"/>
            </a:solidFill>
            <a:round/>
            <a:headEnd/>
            <a:tailEnd/>
          </a:ln>
        </p:spPr>
        <p:txBody>
          <a:bodyPr wrap="none" anchor="ctr"/>
          <a:lstStyle/>
          <a:p>
            <a:endParaRPr lang="en-GB"/>
          </a:p>
        </p:txBody>
      </p:sp>
      <p:sp>
        <p:nvSpPr>
          <p:cNvPr id="204011" name="Line 240"/>
          <p:cNvSpPr>
            <a:spLocks noChangeShapeType="1"/>
          </p:cNvSpPr>
          <p:nvPr/>
        </p:nvSpPr>
        <p:spPr bwMode="auto">
          <a:xfrm flipH="1" flipV="1">
            <a:off x="3033713" y="4821238"/>
            <a:ext cx="20637" cy="22225"/>
          </a:xfrm>
          <a:prstGeom prst="line">
            <a:avLst/>
          </a:prstGeom>
          <a:noFill/>
          <a:ln w="12700">
            <a:solidFill>
              <a:schemeClr val="tx1"/>
            </a:solidFill>
            <a:round/>
            <a:headEnd/>
            <a:tailEnd/>
          </a:ln>
        </p:spPr>
        <p:txBody>
          <a:bodyPr wrap="none" anchor="ctr"/>
          <a:lstStyle/>
          <a:p>
            <a:endParaRPr lang="en-GB"/>
          </a:p>
        </p:txBody>
      </p:sp>
      <p:sp>
        <p:nvSpPr>
          <p:cNvPr id="204012" name="Line 241"/>
          <p:cNvSpPr>
            <a:spLocks noChangeShapeType="1"/>
          </p:cNvSpPr>
          <p:nvPr/>
        </p:nvSpPr>
        <p:spPr bwMode="auto">
          <a:xfrm flipH="1">
            <a:off x="3024188" y="4827588"/>
            <a:ext cx="22225" cy="0"/>
          </a:xfrm>
          <a:prstGeom prst="line">
            <a:avLst/>
          </a:prstGeom>
          <a:noFill/>
          <a:ln w="12700">
            <a:solidFill>
              <a:schemeClr val="tx1"/>
            </a:solidFill>
            <a:round/>
            <a:headEnd/>
            <a:tailEnd/>
          </a:ln>
        </p:spPr>
        <p:txBody>
          <a:bodyPr wrap="none" anchor="ctr"/>
          <a:lstStyle/>
          <a:p>
            <a:endParaRPr lang="en-GB"/>
          </a:p>
        </p:txBody>
      </p:sp>
      <p:sp>
        <p:nvSpPr>
          <p:cNvPr id="204013" name="Line 242"/>
          <p:cNvSpPr>
            <a:spLocks noChangeShapeType="1"/>
          </p:cNvSpPr>
          <p:nvPr/>
        </p:nvSpPr>
        <p:spPr bwMode="auto">
          <a:xfrm flipH="1" flipV="1">
            <a:off x="3014663" y="4813300"/>
            <a:ext cx="22225" cy="20638"/>
          </a:xfrm>
          <a:prstGeom prst="line">
            <a:avLst/>
          </a:prstGeom>
          <a:noFill/>
          <a:ln w="12700">
            <a:solidFill>
              <a:schemeClr val="tx1"/>
            </a:solidFill>
            <a:round/>
            <a:headEnd/>
            <a:tailEnd/>
          </a:ln>
        </p:spPr>
        <p:txBody>
          <a:bodyPr wrap="none" anchor="ctr"/>
          <a:lstStyle/>
          <a:p>
            <a:endParaRPr lang="en-GB"/>
          </a:p>
        </p:txBody>
      </p:sp>
      <p:sp>
        <p:nvSpPr>
          <p:cNvPr id="204014" name="Line 243"/>
          <p:cNvSpPr>
            <a:spLocks noChangeShapeType="1"/>
          </p:cNvSpPr>
          <p:nvPr/>
        </p:nvSpPr>
        <p:spPr bwMode="auto">
          <a:xfrm flipH="1" flipV="1">
            <a:off x="3006725" y="4803775"/>
            <a:ext cx="20638" cy="22225"/>
          </a:xfrm>
          <a:prstGeom prst="line">
            <a:avLst/>
          </a:prstGeom>
          <a:noFill/>
          <a:ln w="12700">
            <a:solidFill>
              <a:schemeClr val="tx1"/>
            </a:solidFill>
            <a:round/>
            <a:headEnd/>
            <a:tailEnd/>
          </a:ln>
        </p:spPr>
        <p:txBody>
          <a:bodyPr wrap="none" anchor="ctr"/>
          <a:lstStyle/>
          <a:p>
            <a:endParaRPr lang="en-GB"/>
          </a:p>
        </p:txBody>
      </p:sp>
      <p:sp>
        <p:nvSpPr>
          <p:cNvPr id="204015" name="Line 244"/>
          <p:cNvSpPr>
            <a:spLocks noChangeShapeType="1"/>
          </p:cNvSpPr>
          <p:nvPr/>
        </p:nvSpPr>
        <p:spPr bwMode="auto">
          <a:xfrm flipH="1" flipV="1">
            <a:off x="2997200" y="4794250"/>
            <a:ext cx="22225" cy="22225"/>
          </a:xfrm>
          <a:prstGeom prst="line">
            <a:avLst/>
          </a:prstGeom>
          <a:noFill/>
          <a:ln w="12700">
            <a:solidFill>
              <a:schemeClr val="tx1"/>
            </a:solidFill>
            <a:round/>
            <a:headEnd/>
            <a:tailEnd/>
          </a:ln>
        </p:spPr>
        <p:txBody>
          <a:bodyPr wrap="none" anchor="ctr"/>
          <a:lstStyle/>
          <a:p>
            <a:endParaRPr lang="en-GB"/>
          </a:p>
        </p:txBody>
      </p:sp>
      <p:sp>
        <p:nvSpPr>
          <p:cNvPr id="204016" name="Line 245"/>
          <p:cNvSpPr>
            <a:spLocks noChangeShapeType="1"/>
          </p:cNvSpPr>
          <p:nvPr/>
        </p:nvSpPr>
        <p:spPr bwMode="auto">
          <a:xfrm flipH="1" flipV="1">
            <a:off x="2987675" y="4784725"/>
            <a:ext cx="22225" cy="22225"/>
          </a:xfrm>
          <a:prstGeom prst="line">
            <a:avLst/>
          </a:prstGeom>
          <a:noFill/>
          <a:ln w="12700">
            <a:solidFill>
              <a:schemeClr val="tx1"/>
            </a:solidFill>
            <a:round/>
            <a:headEnd/>
            <a:tailEnd/>
          </a:ln>
        </p:spPr>
        <p:txBody>
          <a:bodyPr wrap="none" anchor="ctr"/>
          <a:lstStyle/>
          <a:p>
            <a:endParaRPr lang="en-GB"/>
          </a:p>
        </p:txBody>
      </p:sp>
      <p:sp>
        <p:nvSpPr>
          <p:cNvPr id="204017" name="Line 246"/>
          <p:cNvSpPr>
            <a:spLocks noChangeShapeType="1"/>
          </p:cNvSpPr>
          <p:nvPr/>
        </p:nvSpPr>
        <p:spPr bwMode="auto">
          <a:xfrm flipH="1" flipV="1">
            <a:off x="2979738" y="4776788"/>
            <a:ext cx="20637" cy="20637"/>
          </a:xfrm>
          <a:prstGeom prst="line">
            <a:avLst/>
          </a:prstGeom>
          <a:noFill/>
          <a:ln w="12700">
            <a:solidFill>
              <a:schemeClr val="tx1"/>
            </a:solidFill>
            <a:round/>
            <a:headEnd/>
            <a:tailEnd/>
          </a:ln>
        </p:spPr>
        <p:txBody>
          <a:bodyPr wrap="none" anchor="ctr"/>
          <a:lstStyle/>
          <a:p>
            <a:endParaRPr lang="en-GB"/>
          </a:p>
        </p:txBody>
      </p:sp>
      <p:sp>
        <p:nvSpPr>
          <p:cNvPr id="204018" name="Line 247"/>
          <p:cNvSpPr>
            <a:spLocks noChangeShapeType="1"/>
          </p:cNvSpPr>
          <p:nvPr/>
        </p:nvSpPr>
        <p:spPr bwMode="auto">
          <a:xfrm flipH="1">
            <a:off x="2970213" y="4783138"/>
            <a:ext cx="22225" cy="0"/>
          </a:xfrm>
          <a:prstGeom prst="line">
            <a:avLst/>
          </a:prstGeom>
          <a:noFill/>
          <a:ln w="12700">
            <a:solidFill>
              <a:schemeClr val="tx1"/>
            </a:solidFill>
            <a:round/>
            <a:headEnd/>
            <a:tailEnd/>
          </a:ln>
        </p:spPr>
        <p:txBody>
          <a:bodyPr wrap="none" anchor="ctr"/>
          <a:lstStyle/>
          <a:p>
            <a:endParaRPr lang="en-GB"/>
          </a:p>
        </p:txBody>
      </p:sp>
      <p:sp>
        <p:nvSpPr>
          <p:cNvPr id="204019" name="Line 248"/>
          <p:cNvSpPr>
            <a:spLocks noChangeShapeType="1"/>
          </p:cNvSpPr>
          <p:nvPr/>
        </p:nvSpPr>
        <p:spPr bwMode="auto">
          <a:xfrm flipH="1" flipV="1">
            <a:off x="2960688" y="4767263"/>
            <a:ext cx="22225" cy="22225"/>
          </a:xfrm>
          <a:prstGeom prst="line">
            <a:avLst/>
          </a:prstGeom>
          <a:noFill/>
          <a:ln w="12700">
            <a:solidFill>
              <a:schemeClr val="tx1"/>
            </a:solidFill>
            <a:round/>
            <a:headEnd/>
            <a:tailEnd/>
          </a:ln>
        </p:spPr>
        <p:txBody>
          <a:bodyPr wrap="none" anchor="ctr"/>
          <a:lstStyle/>
          <a:p>
            <a:endParaRPr lang="en-GB"/>
          </a:p>
        </p:txBody>
      </p:sp>
      <p:sp>
        <p:nvSpPr>
          <p:cNvPr id="204020" name="Line 249"/>
          <p:cNvSpPr>
            <a:spLocks noChangeShapeType="1"/>
          </p:cNvSpPr>
          <p:nvPr/>
        </p:nvSpPr>
        <p:spPr bwMode="auto">
          <a:xfrm flipV="1">
            <a:off x="2967038" y="4757738"/>
            <a:ext cx="0" cy="22225"/>
          </a:xfrm>
          <a:prstGeom prst="line">
            <a:avLst/>
          </a:prstGeom>
          <a:noFill/>
          <a:ln w="12700">
            <a:solidFill>
              <a:schemeClr val="tx1"/>
            </a:solidFill>
            <a:round/>
            <a:headEnd/>
            <a:tailEnd/>
          </a:ln>
        </p:spPr>
        <p:txBody>
          <a:bodyPr wrap="none" anchor="ctr"/>
          <a:lstStyle/>
          <a:p>
            <a:endParaRPr lang="en-GB"/>
          </a:p>
        </p:txBody>
      </p:sp>
      <p:sp>
        <p:nvSpPr>
          <p:cNvPr id="204021" name="Line 250"/>
          <p:cNvSpPr>
            <a:spLocks noChangeShapeType="1"/>
          </p:cNvSpPr>
          <p:nvPr/>
        </p:nvSpPr>
        <p:spPr bwMode="auto">
          <a:xfrm flipH="1" flipV="1">
            <a:off x="2952750" y="4749800"/>
            <a:ext cx="20638" cy="20638"/>
          </a:xfrm>
          <a:prstGeom prst="line">
            <a:avLst/>
          </a:prstGeom>
          <a:noFill/>
          <a:ln w="12700">
            <a:solidFill>
              <a:schemeClr val="tx1"/>
            </a:solidFill>
            <a:round/>
            <a:headEnd/>
            <a:tailEnd/>
          </a:ln>
        </p:spPr>
        <p:txBody>
          <a:bodyPr wrap="none" anchor="ctr"/>
          <a:lstStyle/>
          <a:p>
            <a:endParaRPr lang="en-GB"/>
          </a:p>
        </p:txBody>
      </p:sp>
      <p:sp>
        <p:nvSpPr>
          <p:cNvPr id="204022" name="Line 251"/>
          <p:cNvSpPr>
            <a:spLocks noChangeShapeType="1"/>
          </p:cNvSpPr>
          <p:nvPr/>
        </p:nvSpPr>
        <p:spPr bwMode="auto">
          <a:xfrm flipH="1" flipV="1">
            <a:off x="2943225" y="4740275"/>
            <a:ext cx="22225" cy="22225"/>
          </a:xfrm>
          <a:prstGeom prst="line">
            <a:avLst/>
          </a:prstGeom>
          <a:noFill/>
          <a:ln w="12700">
            <a:solidFill>
              <a:schemeClr val="tx1"/>
            </a:solidFill>
            <a:round/>
            <a:headEnd/>
            <a:tailEnd/>
          </a:ln>
        </p:spPr>
        <p:txBody>
          <a:bodyPr wrap="none" anchor="ctr"/>
          <a:lstStyle/>
          <a:p>
            <a:endParaRPr lang="en-GB"/>
          </a:p>
        </p:txBody>
      </p:sp>
      <p:sp>
        <p:nvSpPr>
          <p:cNvPr id="204023" name="Line 252"/>
          <p:cNvSpPr>
            <a:spLocks noChangeShapeType="1"/>
          </p:cNvSpPr>
          <p:nvPr/>
        </p:nvSpPr>
        <p:spPr bwMode="auto">
          <a:xfrm flipH="1" flipV="1">
            <a:off x="2933700" y="4730750"/>
            <a:ext cx="22225" cy="22225"/>
          </a:xfrm>
          <a:prstGeom prst="line">
            <a:avLst/>
          </a:prstGeom>
          <a:noFill/>
          <a:ln w="12700">
            <a:solidFill>
              <a:schemeClr val="tx1"/>
            </a:solidFill>
            <a:round/>
            <a:headEnd/>
            <a:tailEnd/>
          </a:ln>
        </p:spPr>
        <p:txBody>
          <a:bodyPr wrap="none" anchor="ctr"/>
          <a:lstStyle/>
          <a:p>
            <a:endParaRPr lang="en-GB"/>
          </a:p>
        </p:txBody>
      </p:sp>
      <p:sp>
        <p:nvSpPr>
          <p:cNvPr id="204024" name="Line 253"/>
          <p:cNvSpPr>
            <a:spLocks noChangeShapeType="1"/>
          </p:cNvSpPr>
          <p:nvPr/>
        </p:nvSpPr>
        <p:spPr bwMode="auto">
          <a:xfrm flipH="1" flipV="1">
            <a:off x="2925763" y="4722813"/>
            <a:ext cx="20637" cy="20637"/>
          </a:xfrm>
          <a:prstGeom prst="line">
            <a:avLst/>
          </a:prstGeom>
          <a:noFill/>
          <a:ln w="12700">
            <a:solidFill>
              <a:schemeClr val="tx1"/>
            </a:solidFill>
            <a:round/>
            <a:headEnd/>
            <a:tailEnd/>
          </a:ln>
        </p:spPr>
        <p:txBody>
          <a:bodyPr wrap="none" anchor="ctr"/>
          <a:lstStyle/>
          <a:p>
            <a:endParaRPr lang="en-GB"/>
          </a:p>
        </p:txBody>
      </p:sp>
      <p:sp>
        <p:nvSpPr>
          <p:cNvPr id="204025" name="Line 254"/>
          <p:cNvSpPr>
            <a:spLocks noChangeShapeType="1"/>
          </p:cNvSpPr>
          <p:nvPr/>
        </p:nvSpPr>
        <p:spPr bwMode="auto">
          <a:xfrm flipV="1">
            <a:off x="2932113" y="4713288"/>
            <a:ext cx="0" cy="22225"/>
          </a:xfrm>
          <a:prstGeom prst="line">
            <a:avLst/>
          </a:prstGeom>
          <a:noFill/>
          <a:ln w="12700">
            <a:solidFill>
              <a:schemeClr val="tx1"/>
            </a:solidFill>
            <a:round/>
            <a:headEnd/>
            <a:tailEnd/>
          </a:ln>
        </p:spPr>
        <p:txBody>
          <a:bodyPr wrap="none" anchor="ctr"/>
          <a:lstStyle/>
          <a:p>
            <a:endParaRPr lang="en-GB"/>
          </a:p>
        </p:txBody>
      </p:sp>
      <p:sp>
        <p:nvSpPr>
          <p:cNvPr id="204026" name="Line 255"/>
          <p:cNvSpPr>
            <a:spLocks noChangeShapeType="1"/>
          </p:cNvSpPr>
          <p:nvPr/>
        </p:nvSpPr>
        <p:spPr bwMode="auto">
          <a:xfrm flipH="1" flipV="1">
            <a:off x="2916238" y="4703763"/>
            <a:ext cx="22225" cy="22225"/>
          </a:xfrm>
          <a:prstGeom prst="line">
            <a:avLst/>
          </a:prstGeom>
          <a:noFill/>
          <a:ln w="12700">
            <a:solidFill>
              <a:schemeClr val="tx1"/>
            </a:solidFill>
            <a:round/>
            <a:headEnd/>
            <a:tailEnd/>
          </a:ln>
        </p:spPr>
        <p:txBody>
          <a:bodyPr wrap="none" anchor="ctr"/>
          <a:lstStyle/>
          <a:p>
            <a:endParaRPr lang="en-GB"/>
          </a:p>
        </p:txBody>
      </p:sp>
      <p:sp>
        <p:nvSpPr>
          <p:cNvPr id="204027" name="Line 256"/>
          <p:cNvSpPr>
            <a:spLocks noChangeShapeType="1"/>
          </p:cNvSpPr>
          <p:nvPr/>
        </p:nvSpPr>
        <p:spPr bwMode="auto">
          <a:xfrm flipH="1" flipV="1">
            <a:off x="2906713" y="4695825"/>
            <a:ext cx="22225" cy="20638"/>
          </a:xfrm>
          <a:prstGeom prst="line">
            <a:avLst/>
          </a:prstGeom>
          <a:noFill/>
          <a:ln w="12700">
            <a:solidFill>
              <a:schemeClr val="tx1"/>
            </a:solidFill>
            <a:round/>
            <a:headEnd/>
            <a:tailEnd/>
          </a:ln>
        </p:spPr>
        <p:txBody>
          <a:bodyPr wrap="none" anchor="ctr"/>
          <a:lstStyle/>
          <a:p>
            <a:endParaRPr lang="en-GB"/>
          </a:p>
        </p:txBody>
      </p:sp>
      <p:sp>
        <p:nvSpPr>
          <p:cNvPr id="204028" name="Line 257"/>
          <p:cNvSpPr>
            <a:spLocks noChangeShapeType="1"/>
          </p:cNvSpPr>
          <p:nvPr/>
        </p:nvSpPr>
        <p:spPr bwMode="auto">
          <a:xfrm flipV="1">
            <a:off x="2913063" y="4686300"/>
            <a:ext cx="0" cy="22225"/>
          </a:xfrm>
          <a:prstGeom prst="line">
            <a:avLst/>
          </a:prstGeom>
          <a:noFill/>
          <a:ln w="12700">
            <a:solidFill>
              <a:schemeClr val="tx1"/>
            </a:solidFill>
            <a:round/>
            <a:headEnd/>
            <a:tailEnd/>
          </a:ln>
        </p:spPr>
        <p:txBody>
          <a:bodyPr wrap="none" anchor="ctr"/>
          <a:lstStyle/>
          <a:p>
            <a:endParaRPr lang="en-GB"/>
          </a:p>
        </p:txBody>
      </p:sp>
      <p:sp>
        <p:nvSpPr>
          <p:cNvPr id="204029" name="Line 258"/>
          <p:cNvSpPr>
            <a:spLocks noChangeShapeType="1"/>
          </p:cNvSpPr>
          <p:nvPr/>
        </p:nvSpPr>
        <p:spPr bwMode="auto">
          <a:xfrm flipH="1" flipV="1">
            <a:off x="2898775" y="4676775"/>
            <a:ext cx="20638" cy="22225"/>
          </a:xfrm>
          <a:prstGeom prst="line">
            <a:avLst/>
          </a:prstGeom>
          <a:noFill/>
          <a:ln w="12700">
            <a:solidFill>
              <a:schemeClr val="tx1"/>
            </a:solidFill>
            <a:round/>
            <a:headEnd/>
            <a:tailEnd/>
          </a:ln>
        </p:spPr>
        <p:txBody>
          <a:bodyPr wrap="none" anchor="ctr"/>
          <a:lstStyle/>
          <a:p>
            <a:endParaRPr lang="en-GB"/>
          </a:p>
        </p:txBody>
      </p:sp>
      <p:sp>
        <p:nvSpPr>
          <p:cNvPr id="204030" name="Line 259"/>
          <p:cNvSpPr>
            <a:spLocks noChangeShapeType="1"/>
          </p:cNvSpPr>
          <p:nvPr/>
        </p:nvSpPr>
        <p:spPr bwMode="auto">
          <a:xfrm flipH="1" flipV="1">
            <a:off x="2889250" y="4668838"/>
            <a:ext cx="22225" cy="20637"/>
          </a:xfrm>
          <a:prstGeom prst="line">
            <a:avLst/>
          </a:prstGeom>
          <a:noFill/>
          <a:ln w="12700">
            <a:solidFill>
              <a:schemeClr val="tx1"/>
            </a:solidFill>
            <a:round/>
            <a:headEnd/>
            <a:tailEnd/>
          </a:ln>
        </p:spPr>
        <p:txBody>
          <a:bodyPr wrap="none" anchor="ctr"/>
          <a:lstStyle/>
          <a:p>
            <a:endParaRPr lang="en-GB"/>
          </a:p>
        </p:txBody>
      </p:sp>
      <p:sp>
        <p:nvSpPr>
          <p:cNvPr id="204031" name="Line 260"/>
          <p:cNvSpPr>
            <a:spLocks noChangeShapeType="1"/>
          </p:cNvSpPr>
          <p:nvPr/>
        </p:nvSpPr>
        <p:spPr bwMode="auto">
          <a:xfrm flipV="1">
            <a:off x="2895600" y="4659313"/>
            <a:ext cx="0" cy="22225"/>
          </a:xfrm>
          <a:prstGeom prst="line">
            <a:avLst/>
          </a:prstGeom>
          <a:noFill/>
          <a:ln w="12700">
            <a:solidFill>
              <a:schemeClr val="tx1"/>
            </a:solidFill>
            <a:round/>
            <a:headEnd/>
            <a:tailEnd/>
          </a:ln>
        </p:spPr>
        <p:txBody>
          <a:bodyPr wrap="none" anchor="ctr"/>
          <a:lstStyle/>
          <a:p>
            <a:endParaRPr lang="en-GB"/>
          </a:p>
        </p:txBody>
      </p:sp>
      <p:sp>
        <p:nvSpPr>
          <p:cNvPr id="204032" name="Line 261"/>
          <p:cNvSpPr>
            <a:spLocks noChangeShapeType="1"/>
          </p:cNvSpPr>
          <p:nvPr/>
        </p:nvSpPr>
        <p:spPr bwMode="auto">
          <a:xfrm flipH="1">
            <a:off x="2879725" y="4665663"/>
            <a:ext cx="22225" cy="0"/>
          </a:xfrm>
          <a:prstGeom prst="line">
            <a:avLst/>
          </a:prstGeom>
          <a:noFill/>
          <a:ln w="12700">
            <a:solidFill>
              <a:schemeClr val="tx1"/>
            </a:solidFill>
            <a:round/>
            <a:headEnd/>
            <a:tailEnd/>
          </a:ln>
        </p:spPr>
        <p:txBody>
          <a:bodyPr wrap="none" anchor="ctr"/>
          <a:lstStyle/>
          <a:p>
            <a:endParaRPr lang="en-GB"/>
          </a:p>
        </p:txBody>
      </p:sp>
      <p:sp>
        <p:nvSpPr>
          <p:cNvPr id="204033" name="Line 262"/>
          <p:cNvSpPr>
            <a:spLocks noChangeShapeType="1"/>
          </p:cNvSpPr>
          <p:nvPr/>
        </p:nvSpPr>
        <p:spPr bwMode="auto">
          <a:xfrm flipV="1">
            <a:off x="2886075" y="4649788"/>
            <a:ext cx="0" cy="22225"/>
          </a:xfrm>
          <a:prstGeom prst="line">
            <a:avLst/>
          </a:prstGeom>
          <a:noFill/>
          <a:ln w="12700">
            <a:solidFill>
              <a:schemeClr val="tx1"/>
            </a:solidFill>
            <a:round/>
            <a:headEnd/>
            <a:tailEnd/>
          </a:ln>
        </p:spPr>
        <p:txBody>
          <a:bodyPr wrap="none" anchor="ctr"/>
          <a:lstStyle/>
          <a:p>
            <a:endParaRPr lang="en-GB"/>
          </a:p>
        </p:txBody>
      </p:sp>
      <p:sp>
        <p:nvSpPr>
          <p:cNvPr id="204034" name="Line 263"/>
          <p:cNvSpPr>
            <a:spLocks noChangeShapeType="1"/>
          </p:cNvSpPr>
          <p:nvPr/>
        </p:nvSpPr>
        <p:spPr bwMode="auto">
          <a:xfrm flipH="1" flipV="1">
            <a:off x="2871788" y="4641850"/>
            <a:ext cx="20637" cy="20638"/>
          </a:xfrm>
          <a:prstGeom prst="line">
            <a:avLst/>
          </a:prstGeom>
          <a:noFill/>
          <a:ln w="12700">
            <a:solidFill>
              <a:schemeClr val="tx1"/>
            </a:solidFill>
            <a:round/>
            <a:headEnd/>
            <a:tailEnd/>
          </a:ln>
        </p:spPr>
        <p:txBody>
          <a:bodyPr wrap="none" anchor="ctr"/>
          <a:lstStyle/>
          <a:p>
            <a:endParaRPr lang="en-GB"/>
          </a:p>
        </p:txBody>
      </p:sp>
      <p:sp>
        <p:nvSpPr>
          <p:cNvPr id="204035" name="Line 264"/>
          <p:cNvSpPr>
            <a:spLocks noChangeShapeType="1"/>
          </p:cNvSpPr>
          <p:nvPr/>
        </p:nvSpPr>
        <p:spPr bwMode="auto">
          <a:xfrm flipV="1">
            <a:off x="2878138" y="4632325"/>
            <a:ext cx="0" cy="22225"/>
          </a:xfrm>
          <a:prstGeom prst="line">
            <a:avLst/>
          </a:prstGeom>
          <a:noFill/>
          <a:ln w="12700">
            <a:solidFill>
              <a:schemeClr val="tx1"/>
            </a:solidFill>
            <a:round/>
            <a:headEnd/>
            <a:tailEnd/>
          </a:ln>
        </p:spPr>
        <p:txBody>
          <a:bodyPr wrap="none" anchor="ctr"/>
          <a:lstStyle/>
          <a:p>
            <a:endParaRPr lang="en-GB"/>
          </a:p>
        </p:txBody>
      </p:sp>
      <p:sp>
        <p:nvSpPr>
          <p:cNvPr id="204036" name="Line 265"/>
          <p:cNvSpPr>
            <a:spLocks noChangeShapeType="1"/>
          </p:cNvSpPr>
          <p:nvPr/>
        </p:nvSpPr>
        <p:spPr bwMode="auto">
          <a:xfrm flipH="1" flipV="1">
            <a:off x="2862263" y="4622800"/>
            <a:ext cx="22225" cy="22225"/>
          </a:xfrm>
          <a:prstGeom prst="line">
            <a:avLst/>
          </a:prstGeom>
          <a:noFill/>
          <a:ln w="12700">
            <a:solidFill>
              <a:schemeClr val="tx1"/>
            </a:solidFill>
            <a:round/>
            <a:headEnd/>
            <a:tailEnd/>
          </a:ln>
        </p:spPr>
        <p:txBody>
          <a:bodyPr wrap="none" anchor="ctr"/>
          <a:lstStyle/>
          <a:p>
            <a:endParaRPr lang="en-GB"/>
          </a:p>
        </p:txBody>
      </p:sp>
      <p:sp>
        <p:nvSpPr>
          <p:cNvPr id="204037" name="Line 266"/>
          <p:cNvSpPr>
            <a:spLocks noChangeShapeType="1"/>
          </p:cNvSpPr>
          <p:nvPr/>
        </p:nvSpPr>
        <p:spPr bwMode="auto">
          <a:xfrm flipV="1">
            <a:off x="2868613" y="4614863"/>
            <a:ext cx="0" cy="20637"/>
          </a:xfrm>
          <a:prstGeom prst="line">
            <a:avLst/>
          </a:prstGeom>
          <a:noFill/>
          <a:ln w="12700">
            <a:solidFill>
              <a:schemeClr val="tx1"/>
            </a:solidFill>
            <a:round/>
            <a:headEnd/>
            <a:tailEnd/>
          </a:ln>
        </p:spPr>
        <p:txBody>
          <a:bodyPr wrap="none" anchor="ctr"/>
          <a:lstStyle/>
          <a:p>
            <a:endParaRPr lang="en-GB"/>
          </a:p>
        </p:txBody>
      </p:sp>
      <p:sp>
        <p:nvSpPr>
          <p:cNvPr id="204038" name="Line 267"/>
          <p:cNvSpPr>
            <a:spLocks noChangeShapeType="1"/>
          </p:cNvSpPr>
          <p:nvPr/>
        </p:nvSpPr>
        <p:spPr bwMode="auto">
          <a:xfrm flipV="1">
            <a:off x="2868613" y="4605338"/>
            <a:ext cx="0" cy="22225"/>
          </a:xfrm>
          <a:prstGeom prst="line">
            <a:avLst/>
          </a:prstGeom>
          <a:noFill/>
          <a:ln w="12700">
            <a:solidFill>
              <a:schemeClr val="tx1"/>
            </a:solidFill>
            <a:round/>
            <a:headEnd/>
            <a:tailEnd/>
          </a:ln>
        </p:spPr>
        <p:txBody>
          <a:bodyPr wrap="none" anchor="ctr"/>
          <a:lstStyle/>
          <a:p>
            <a:endParaRPr lang="en-GB"/>
          </a:p>
        </p:txBody>
      </p:sp>
      <p:sp>
        <p:nvSpPr>
          <p:cNvPr id="204039" name="Line 268"/>
          <p:cNvSpPr>
            <a:spLocks noChangeShapeType="1"/>
          </p:cNvSpPr>
          <p:nvPr/>
        </p:nvSpPr>
        <p:spPr bwMode="auto">
          <a:xfrm flipH="1" flipV="1">
            <a:off x="2852738" y="4595813"/>
            <a:ext cx="22225" cy="22225"/>
          </a:xfrm>
          <a:prstGeom prst="line">
            <a:avLst/>
          </a:prstGeom>
          <a:noFill/>
          <a:ln w="12700">
            <a:solidFill>
              <a:schemeClr val="tx1"/>
            </a:solidFill>
            <a:round/>
            <a:headEnd/>
            <a:tailEnd/>
          </a:ln>
        </p:spPr>
        <p:txBody>
          <a:bodyPr wrap="none" anchor="ctr"/>
          <a:lstStyle/>
          <a:p>
            <a:endParaRPr lang="en-GB"/>
          </a:p>
        </p:txBody>
      </p:sp>
      <p:sp>
        <p:nvSpPr>
          <p:cNvPr id="204040" name="Line 269"/>
          <p:cNvSpPr>
            <a:spLocks noChangeShapeType="1"/>
          </p:cNvSpPr>
          <p:nvPr/>
        </p:nvSpPr>
        <p:spPr bwMode="auto">
          <a:xfrm flipV="1">
            <a:off x="2859088" y="4586288"/>
            <a:ext cx="0" cy="22225"/>
          </a:xfrm>
          <a:prstGeom prst="line">
            <a:avLst/>
          </a:prstGeom>
          <a:noFill/>
          <a:ln w="12700">
            <a:solidFill>
              <a:schemeClr val="tx1"/>
            </a:solidFill>
            <a:round/>
            <a:headEnd/>
            <a:tailEnd/>
          </a:ln>
        </p:spPr>
        <p:txBody>
          <a:bodyPr wrap="none" anchor="ctr"/>
          <a:lstStyle/>
          <a:p>
            <a:endParaRPr lang="en-GB"/>
          </a:p>
        </p:txBody>
      </p:sp>
      <p:sp>
        <p:nvSpPr>
          <p:cNvPr id="204041" name="Line 270"/>
          <p:cNvSpPr>
            <a:spLocks noChangeShapeType="1"/>
          </p:cNvSpPr>
          <p:nvPr/>
        </p:nvSpPr>
        <p:spPr bwMode="auto">
          <a:xfrm flipH="1" flipV="1">
            <a:off x="2844800" y="4578350"/>
            <a:ext cx="20638" cy="20638"/>
          </a:xfrm>
          <a:prstGeom prst="line">
            <a:avLst/>
          </a:prstGeom>
          <a:noFill/>
          <a:ln w="12700">
            <a:solidFill>
              <a:schemeClr val="tx1"/>
            </a:solidFill>
            <a:round/>
            <a:headEnd/>
            <a:tailEnd/>
          </a:ln>
        </p:spPr>
        <p:txBody>
          <a:bodyPr wrap="none" anchor="ctr"/>
          <a:lstStyle/>
          <a:p>
            <a:endParaRPr lang="en-GB"/>
          </a:p>
        </p:txBody>
      </p:sp>
      <p:sp>
        <p:nvSpPr>
          <p:cNvPr id="204042" name="Line 271"/>
          <p:cNvSpPr>
            <a:spLocks noChangeShapeType="1"/>
          </p:cNvSpPr>
          <p:nvPr/>
        </p:nvSpPr>
        <p:spPr bwMode="auto">
          <a:xfrm flipH="1" flipV="1">
            <a:off x="2835275" y="4568825"/>
            <a:ext cx="22225" cy="22225"/>
          </a:xfrm>
          <a:prstGeom prst="line">
            <a:avLst/>
          </a:prstGeom>
          <a:noFill/>
          <a:ln w="12700">
            <a:solidFill>
              <a:schemeClr val="tx1"/>
            </a:solidFill>
            <a:round/>
            <a:headEnd/>
            <a:tailEnd/>
          </a:ln>
        </p:spPr>
        <p:txBody>
          <a:bodyPr wrap="none" anchor="ctr"/>
          <a:lstStyle/>
          <a:p>
            <a:endParaRPr lang="en-GB"/>
          </a:p>
        </p:txBody>
      </p:sp>
      <p:sp>
        <p:nvSpPr>
          <p:cNvPr id="204043" name="Line 272"/>
          <p:cNvSpPr>
            <a:spLocks noChangeShapeType="1"/>
          </p:cNvSpPr>
          <p:nvPr/>
        </p:nvSpPr>
        <p:spPr bwMode="auto">
          <a:xfrm flipH="1" flipV="1">
            <a:off x="2825750" y="4559300"/>
            <a:ext cx="22225" cy="22225"/>
          </a:xfrm>
          <a:prstGeom prst="line">
            <a:avLst/>
          </a:prstGeom>
          <a:noFill/>
          <a:ln w="12700">
            <a:solidFill>
              <a:schemeClr val="tx1"/>
            </a:solidFill>
            <a:round/>
            <a:headEnd/>
            <a:tailEnd/>
          </a:ln>
        </p:spPr>
        <p:txBody>
          <a:bodyPr wrap="none" anchor="ctr"/>
          <a:lstStyle/>
          <a:p>
            <a:endParaRPr lang="en-GB"/>
          </a:p>
        </p:txBody>
      </p:sp>
      <p:sp>
        <p:nvSpPr>
          <p:cNvPr id="204044" name="Line 273"/>
          <p:cNvSpPr>
            <a:spLocks noChangeShapeType="1"/>
          </p:cNvSpPr>
          <p:nvPr/>
        </p:nvSpPr>
        <p:spPr bwMode="auto">
          <a:xfrm flipV="1">
            <a:off x="2832100" y="4551363"/>
            <a:ext cx="0" cy="20637"/>
          </a:xfrm>
          <a:prstGeom prst="line">
            <a:avLst/>
          </a:prstGeom>
          <a:noFill/>
          <a:ln w="12700">
            <a:solidFill>
              <a:schemeClr val="tx1"/>
            </a:solidFill>
            <a:round/>
            <a:headEnd/>
            <a:tailEnd/>
          </a:ln>
        </p:spPr>
        <p:txBody>
          <a:bodyPr wrap="none" anchor="ctr"/>
          <a:lstStyle/>
          <a:p>
            <a:endParaRPr lang="en-GB"/>
          </a:p>
        </p:txBody>
      </p:sp>
      <p:sp>
        <p:nvSpPr>
          <p:cNvPr id="204045" name="Line 274"/>
          <p:cNvSpPr>
            <a:spLocks noChangeShapeType="1"/>
          </p:cNvSpPr>
          <p:nvPr/>
        </p:nvSpPr>
        <p:spPr bwMode="auto">
          <a:xfrm flipH="1" flipV="1">
            <a:off x="2817813" y="4541838"/>
            <a:ext cx="20637" cy="22225"/>
          </a:xfrm>
          <a:prstGeom prst="line">
            <a:avLst/>
          </a:prstGeom>
          <a:noFill/>
          <a:ln w="12700">
            <a:solidFill>
              <a:schemeClr val="tx1"/>
            </a:solidFill>
            <a:round/>
            <a:headEnd/>
            <a:tailEnd/>
          </a:ln>
        </p:spPr>
        <p:txBody>
          <a:bodyPr wrap="none" anchor="ctr"/>
          <a:lstStyle/>
          <a:p>
            <a:endParaRPr lang="en-GB"/>
          </a:p>
        </p:txBody>
      </p:sp>
      <p:sp>
        <p:nvSpPr>
          <p:cNvPr id="204046" name="Line 275"/>
          <p:cNvSpPr>
            <a:spLocks noChangeShapeType="1"/>
          </p:cNvSpPr>
          <p:nvPr/>
        </p:nvSpPr>
        <p:spPr bwMode="auto">
          <a:xfrm flipH="1" flipV="1">
            <a:off x="2808288" y="4532313"/>
            <a:ext cx="22225" cy="22225"/>
          </a:xfrm>
          <a:prstGeom prst="line">
            <a:avLst/>
          </a:prstGeom>
          <a:noFill/>
          <a:ln w="12700">
            <a:solidFill>
              <a:schemeClr val="tx1"/>
            </a:solidFill>
            <a:round/>
            <a:headEnd/>
            <a:tailEnd/>
          </a:ln>
        </p:spPr>
        <p:txBody>
          <a:bodyPr wrap="none" anchor="ctr"/>
          <a:lstStyle/>
          <a:p>
            <a:endParaRPr lang="en-GB"/>
          </a:p>
        </p:txBody>
      </p:sp>
      <p:sp>
        <p:nvSpPr>
          <p:cNvPr id="204047" name="Line 276"/>
          <p:cNvSpPr>
            <a:spLocks noChangeShapeType="1"/>
          </p:cNvSpPr>
          <p:nvPr/>
        </p:nvSpPr>
        <p:spPr bwMode="auto">
          <a:xfrm flipV="1">
            <a:off x="2814638" y="4524375"/>
            <a:ext cx="0" cy="20638"/>
          </a:xfrm>
          <a:prstGeom prst="line">
            <a:avLst/>
          </a:prstGeom>
          <a:noFill/>
          <a:ln w="12700">
            <a:solidFill>
              <a:schemeClr val="tx1"/>
            </a:solidFill>
            <a:round/>
            <a:headEnd/>
            <a:tailEnd/>
          </a:ln>
        </p:spPr>
        <p:txBody>
          <a:bodyPr wrap="none" anchor="ctr"/>
          <a:lstStyle/>
          <a:p>
            <a:endParaRPr lang="en-GB"/>
          </a:p>
        </p:txBody>
      </p:sp>
      <p:sp>
        <p:nvSpPr>
          <p:cNvPr id="204048" name="Line 277"/>
          <p:cNvSpPr>
            <a:spLocks noChangeShapeType="1"/>
          </p:cNvSpPr>
          <p:nvPr/>
        </p:nvSpPr>
        <p:spPr bwMode="auto">
          <a:xfrm flipH="1" flipV="1">
            <a:off x="2798763" y="4514850"/>
            <a:ext cx="22225" cy="22225"/>
          </a:xfrm>
          <a:prstGeom prst="line">
            <a:avLst/>
          </a:prstGeom>
          <a:noFill/>
          <a:ln w="12700">
            <a:solidFill>
              <a:schemeClr val="tx1"/>
            </a:solidFill>
            <a:round/>
            <a:headEnd/>
            <a:tailEnd/>
          </a:ln>
        </p:spPr>
        <p:txBody>
          <a:bodyPr wrap="none" anchor="ctr"/>
          <a:lstStyle/>
          <a:p>
            <a:endParaRPr lang="en-GB"/>
          </a:p>
        </p:txBody>
      </p:sp>
      <p:sp>
        <p:nvSpPr>
          <p:cNvPr id="204049" name="Line 278"/>
          <p:cNvSpPr>
            <a:spLocks noChangeShapeType="1"/>
          </p:cNvSpPr>
          <p:nvPr/>
        </p:nvSpPr>
        <p:spPr bwMode="auto">
          <a:xfrm flipH="1" flipV="1">
            <a:off x="2790825" y="4505325"/>
            <a:ext cx="20638" cy="22225"/>
          </a:xfrm>
          <a:prstGeom prst="line">
            <a:avLst/>
          </a:prstGeom>
          <a:noFill/>
          <a:ln w="12700">
            <a:solidFill>
              <a:schemeClr val="tx1"/>
            </a:solidFill>
            <a:round/>
            <a:headEnd/>
            <a:tailEnd/>
          </a:ln>
        </p:spPr>
        <p:txBody>
          <a:bodyPr wrap="none" anchor="ctr"/>
          <a:lstStyle/>
          <a:p>
            <a:endParaRPr lang="en-GB"/>
          </a:p>
        </p:txBody>
      </p:sp>
      <p:sp>
        <p:nvSpPr>
          <p:cNvPr id="204050" name="Line 279"/>
          <p:cNvSpPr>
            <a:spLocks noChangeShapeType="1"/>
          </p:cNvSpPr>
          <p:nvPr/>
        </p:nvSpPr>
        <p:spPr bwMode="auto">
          <a:xfrm flipV="1">
            <a:off x="2797175" y="4497388"/>
            <a:ext cx="0" cy="20637"/>
          </a:xfrm>
          <a:prstGeom prst="line">
            <a:avLst/>
          </a:prstGeom>
          <a:noFill/>
          <a:ln w="12700">
            <a:solidFill>
              <a:schemeClr val="tx1"/>
            </a:solidFill>
            <a:round/>
            <a:headEnd/>
            <a:tailEnd/>
          </a:ln>
        </p:spPr>
        <p:txBody>
          <a:bodyPr wrap="none" anchor="ctr"/>
          <a:lstStyle/>
          <a:p>
            <a:endParaRPr lang="en-GB"/>
          </a:p>
        </p:txBody>
      </p:sp>
      <p:sp>
        <p:nvSpPr>
          <p:cNvPr id="204051" name="Line 280"/>
          <p:cNvSpPr>
            <a:spLocks noChangeShapeType="1"/>
          </p:cNvSpPr>
          <p:nvPr/>
        </p:nvSpPr>
        <p:spPr bwMode="auto">
          <a:xfrm flipH="1" flipV="1">
            <a:off x="2781300" y="4487863"/>
            <a:ext cx="22225" cy="22225"/>
          </a:xfrm>
          <a:prstGeom prst="line">
            <a:avLst/>
          </a:prstGeom>
          <a:noFill/>
          <a:ln w="12700">
            <a:solidFill>
              <a:schemeClr val="tx1"/>
            </a:solidFill>
            <a:round/>
            <a:headEnd/>
            <a:tailEnd/>
          </a:ln>
        </p:spPr>
        <p:txBody>
          <a:bodyPr wrap="none" anchor="ctr"/>
          <a:lstStyle/>
          <a:p>
            <a:endParaRPr lang="en-GB"/>
          </a:p>
        </p:txBody>
      </p:sp>
      <p:sp>
        <p:nvSpPr>
          <p:cNvPr id="204052" name="Line 281"/>
          <p:cNvSpPr>
            <a:spLocks noChangeShapeType="1"/>
          </p:cNvSpPr>
          <p:nvPr/>
        </p:nvSpPr>
        <p:spPr bwMode="auto">
          <a:xfrm flipV="1">
            <a:off x="2787650" y="4478338"/>
            <a:ext cx="0" cy="22225"/>
          </a:xfrm>
          <a:prstGeom prst="line">
            <a:avLst/>
          </a:prstGeom>
          <a:noFill/>
          <a:ln w="12700">
            <a:solidFill>
              <a:schemeClr val="tx1"/>
            </a:solidFill>
            <a:round/>
            <a:headEnd/>
            <a:tailEnd/>
          </a:ln>
        </p:spPr>
        <p:txBody>
          <a:bodyPr wrap="none" anchor="ctr"/>
          <a:lstStyle/>
          <a:p>
            <a:endParaRPr lang="en-GB"/>
          </a:p>
        </p:txBody>
      </p:sp>
      <p:sp>
        <p:nvSpPr>
          <p:cNvPr id="204053" name="Line 282"/>
          <p:cNvSpPr>
            <a:spLocks noChangeShapeType="1"/>
          </p:cNvSpPr>
          <p:nvPr/>
        </p:nvSpPr>
        <p:spPr bwMode="auto">
          <a:xfrm flipH="1" flipV="1">
            <a:off x="2771775" y="4470400"/>
            <a:ext cx="22225" cy="20638"/>
          </a:xfrm>
          <a:prstGeom prst="line">
            <a:avLst/>
          </a:prstGeom>
          <a:noFill/>
          <a:ln w="12700">
            <a:solidFill>
              <a:schemeClr val="tx1"/>
            </a:solidFill>
            <a:round/>
            <a:headEnd/>
            <a:tailEnd/>
          </a:ln>
        </p:spPr>
        <p:txBody>
          <a:bodyPr wrap="none" anchor="ctr"/>
          <a:lstStyle/>
          <a:p>
            <a:endParaRPr lang="en-GB"/>
          </a:p>
        </p:txBody>
      </p:sp>
      <p:sp>
        <p:nvSpPr>
          <p:cNvPr id="204054" name="Line 283"/>
          <p:cNvSpPr>
            <a:spLocks noChangeShapeType="1"/>
          </p:cNvSpPr>
          <p:nvPr/>
        </p:nvSpPr>
        <p:spPr bwMode="auto">
          <a:xfrm flipV="1">
            <a:off x="2778125" y="4460875"/>
            <a:ext cx="0" cy="22225"/>
          </a:xfrm>
          <a:prstGeom prst="line">
            <a:avLst/>
          </a:prstGeom>
          <a:noFill/>
          <a:ln w="12700">
            <a:solidFill>
              <a:schemeClr val="tx1"/>
            </a:solidFill>
            <a:round/>
            <a:headEnd/>
            <a:tailEnd/>
          </a:ln>
        </p:spPr>
        <p:txBody>
          <a:bodyPr wrap="none" anchor="ctr"/>
          <a:lstStyle/>
          <a:p>
            <a:endParaRPr lang="en-GB"/>
          </a:p>
        </p:txBody>
      </p:sp>
      <p:sp>
        <p:nvSpPr>
          <p:cNvPr id="204055" name="Line 284"/>
          <p:cNvSpPr>
            <a:spLocks noChangeShapeType="1"/>
          </p:cNvSpPr>
          <p:nvPr/>
        </p:nvSpPr>
        <p:spPr bwMode="auto">
          <a:xfrm flipH="1" flipV="1">
            <a:off x="2762250" y="4451350"/>
            <a:ext cx="22225" cy="22225"/>
          </a:xfrm>
          <a:prstGeom prst="line">
            <a:avLst/>
          </a:prstGeom>
          <a:noFill/>
          <a:ln w="12700">
            <a:solidFill>
              <a:schemeClr val="tx1"/>
            </a:solidFill>
            <a:round/>
            <a:headEnd/>
            <a:tailEnd/>
          </a:ln>
        </p:spPr>
        <p:txBody>
          <a:bodyPr wrap="none" anchor="ctr"/>
          <a:lstStyle/>
          <a:p>
            <a:endParaRPr lang="en-GB"/>
          </a:p>
        </p:txBody>
      </p:sp>
      <p:sp>
        <p:nvSpPr>
          <p:cNvPr id="204056" name="Line 285"/>
          <p:cNvSpPr>
            <a:spLocks noChangeShapeType="1"/>
          </p:cNvSpPr>
          <p:nvPr/>
        </p:nvSpPr>
        <p:spPr bwMode="auto">
          <a:xfrm flipV="1">
            <a:off x="2768600" y="4443413"/>
            <a:ext cx="0" cy="20637"/>
          </a:xfrm>
          <a:prstGeom prst="line">
            <a:avLst/>
          </a:prstGeom>
          <a:noFill/>
          <a:ln w="12700">
            <a:solidFill>
              <a:schemeClr val="tx1"/>
            </a:solidFill>
            <a:round/>
            <a:headEnd/>
            <a:tailEnd/>
          </a:ln>
        </p:spPr>
        <p:txBody>
          <a:bodyPr wrap="none" anchor="ctr"/>
          <a:lstStyle/>
          <a:p>
            <a:endParaRPr lang="en-GB"/>
          </a:p>
        </p:txBody>
      </p:sp>
      <p:sp>
        <p:nvSpPr>
          <p:cNvPr id="204057" name="Line 286"/>
          <p:cNvSpPr>
            <a:spLocks noChangeShapeType="1"/>
          </p:cNvSpPr>
          <p:nvPr/>
        </p:nvSpPr>
        <p:spPr bwMode="auto">
          <a:xfrm flipV="1">
            <a:off x="2768600" y="4433888"/>
            <a:ext cx="0" cy="22225"/>
          </a:xfrm>
          <a:prstGeom prst="line">
            <a:avLst/>
          </a:prstGeom>
          <a:noFill/>
          <a:ln w="12700">
            <a:solidFill>
              <a:schemeClr val="tx1"/>
            </a:solidFill>
            <a:round/>
            <a:headEnd/>
            <a:tailEnd/>
          </a:ln>
        </p:spPr>
        <p:txBody>
          <a:bodyPr wrap="none" anchor="ctr"/>
          <a:lstStyle/>
          <a:p>
            <a:endParaRPr lang="en-GB"/>
          </a:p>
        </p:txBody>
      </p:sp>
      <p:sp>
        <p:nvSpPr>
          <p:cNvPr id="204058" name="Line 287"/>
          <p:cNvSpPr>
            <a:spLocks noChangeShapeType="1"/>
          </p:cNvSpPr>
          <p:nvPr/>
        </p:nvSpPr>
        <p:spPr bwMode="auto">
          <a:xfrm flipH="1" flipV="1">
            <a:off x="2754313" y="4424363"/>
            <a:ext cx="20637" cy="22225"/>
          </a:xfrm>
          <a:prstGeom prst="line">
            <a:avLst/>
          </a:prstGeom>
          <a:noFill/>
          <a:ln w="12700">
            <a:solidFill>
              <a:schemeClr val="tx1"/>
            </a:solidFill>
            <a:round/>
            <a:headEnd/>
            <a:tailEnd/>
          </a:ln>
        </p:spPr>
        <p:txBody>
          <a:bodyPr wrap="none" anchor="ctr"/>
          <a:lstStyle/>
          <a:p>
            <a:endParaRPr lang="en-GB"/>
          </a:p>
        </p:txBody>
      </p:sp>
      <p:sp>
        <p:nvSpPr>
          <p:cNvPr id="204059" name="Line 288"/>
          <p:cNvSpPr>
            <a:spLocks noChangeShapeType="1"/>
          </p:cNvSpPr>
          <p:nvPr/>
        </p:nvSpPr>
        <p:spPr bwMode="auto">
          <a:xfrm flipV="1">
            <a:off x="2760663" y="4406900"/>
            <a:ext cx="0" cy="30163"/>
          </a:xfrm>
          <a:prstGeom prst="line">
            <a:avLst/>
          </a:prstGeom>
          <a:noFill/>
          <a:ln w="12700">
            <a:solidFill>
              <a:schemeClr val="tx1"/>
            </a:solidFill>
            <a:round/>
            <a:headEnd/>
            <a:tailEnd/>
          </a:ln>
        </p:spPr>
        <p:txBody>
          <a:bodyPr wrap="none" anchor="ctr"/>
          <a:lstStyle/>
          <a:p>
            <a:endParaRPr lang="en-GB"/>
          </a:p>
        </p:txBody>
      </p:sp>
      <p:sp>
        <p:nvSpPr>
          <p:cNvPr id="204060" name="Line 289"/>
          <p:cNvSpPr>
            <a:spLocks noChangeShapeType="1"/>
          </p:cNvSpPr>
          <p:nvPr/>
        </p:nvSpPr>
        <p:spPr bwMode="auto">
          <a:xfrm flipV="1">
            <a:off x="2760663" y="4397375"/>
            <a:ext cx="0" cy="22225"/>
          </a:xfrm>
          <a:prstGeom prst="line">
            <a:avLst/>
          </a:prstGeom>
          <a:noFill/>
          <a:ln w="12700">
            <a:solidFill>
              <a:schemeClr val="tx1"/>
            </a:solidFill>
            <a:round/>
            <a:headEnd/>
            <a:tailEnd/>
          </a:ln>
        </p:spPr>
        <p:txBody>
          <a:bodyPr wrap="none" anchor="ctr"/>
          <a:lstStyle/>
          <a:p>
            <a:endParaRPr lang="en-GB"/>
          </a:p>
        </p:txBody>
      </p:sp>
      <p:sp>
        <p:nvSpPr>
          <p:cNvPr id="204061" name="Line 290"/>
          <p:cNvSpPr>
            <a:spLocks noChangeShapeType="1"/>
          </p:cNvSpPr>
          <p:nvPr/>
        </p:nvSpPr>
        <p:spPr bwMode="auto">
          <a:xfrm flipV="1">
            <a:off x="2760663" y="4387850"/>
            <a:ext cx="0" cy="22225"/>
          </a:xfrm>
          <a:prstGeom prst="line">
            <a:avLst/>
          </a:prstGeom>
          <a:noFill/>
          <a:ln w="12700">
            <a:solidFill>
              <a:schemeClr val="tx1"/>
            </a:solidFill>
            <a:round/>
            <a:headEnd/>
            <a:tailEnd/>
          </a:ln>
        </p:spPr>
        <p:txBody>
          <a:bodyPr wrap="none" anchor="ctr"/>
          <a:lstStyle/>
          <a:p>
            <a:endParaRPr lang="en-GB"/>
          </a:p>
        </p:txBody>
      </p:sp>
      <p:sp>
        <p:nvSpPr>
          <p:cNvPr id="204062" name="Line 291"/>
          <p:cNvSpPr>
            <a:spLocks noChangeShapeType="1"/>
          </p:cNvSpPr>
          <p:nvPr/>
        </p:nvSpPr>
        <p:spPr bwMode="auto">
          <a:xfrm flipV="1">
            <a:off x="2760663" y="4379913"/>
            <a:ext cx="0" cy="20637"/>
          </a:xfrm>
          <a:prstGeom prst="line">
            <a:avLst/>
          </a:prstGeom>
          <a:noFill/>
          <a:ln w="12700">
            <a:solidFill>
              <a:schemeClr val="tx1"/>
            </a:solidFill>
            <a:round/>
            <a:headEnd/>
            <a:tailEnd/>
          </a:ln>
        </p:spPr>
        <p:txBody>
          <a:bodyPr wrap="none" anchor="ctr"/>
          <a:lstStyle/>
          <a:p>
            <a:endParaRPr lang="en-GB"/>
          </a:p>
        </p:txBody>
      </p:sp>
      <p:sp>
        <p:nvSpPr>
          <p:cNvPr id="204063" name="Line 292"/>
          <p:cNvSpPr>
            <a:spLocks noChangeShapeType="1"/>
          </p:cNvSpPr>
          <p:nvPr/>
        </p:nvSpPr>
        <p:spPr bwMode="auto">
          <a:xfrm flipH="1" flipV="1">
            <a:off x="2744788" y="4370388"/>
            <a:ext cx="22225" cy="22225"/>
          </a:xfrm>
          <a:prstGeom prst="line">
            <a:avLst/>
          </a:prstGeom>
          <a:noFill/>
          <a:ln w="12700">
            <a:solidFill>
              <a:schemeClr val="tx1"/>
            </a:solidFill>
            <a:round/>
            <a:headEnd/>
            <a:tailEnd/>
          </a:ln>
        </p:spPr>
        <p:txBody>
          <a:bodyPr wrap="none" anchor="ctr"/>
          <a:lstStyle/>
          <a:p>
            <a:endParaRPr lang="en-GB"/>
          </a:p>
        </p:txBody>
      </p:sp>
      <p:sp>
        <p:nvSpPr>
          <p:cNvPr id="204064" name="Line 293"/>
          <p:cNvSpPr>
            <a:spLocks noChangeShapeType="1"/>
          </p:cNvSpPr>
          <p:nvPr/>
        </p:nvSpPr>
        <p:spPr bwMode="auto">
          <a:xfrm flipV="1">
            <a:off x="2751138" y="4360863"/>
            <a:ext cx="0" cy="22225"/>
          </a:xfrm>
          <a:prstGeom prst="line">
            <a:avLst/>
          </a:prstGeom>
          <a:noFill/>
          <a:ln w="12700">
            <a:solidFill>
              <a:schemeClr val="tx1"/>
            </a:solidFill>
            <a:round/>
            <a:headEnd/>
            <a:tailEnd/>
          </a:ln>
        </p:spPr>
        <p:txBody>
          <a:bodyPr wrap="none" anchor="ctr"/>
          <a:lstStyle/>
          <a:p>
            <a:endParaRPr lang="en-GB"/>
          </a:p>
        </p:txBody>
      </p:sp>
      <p:sp>
        <p:nvSpPr>
          <p:cNvPr id="204065" name="Line 294"/>
          <p:cNvSpPr>
            <a:spLocks noChangeShapeType="1"/>
          </p:cNvSpPr>
          <p:nvPr/>
        </p:nvSpPr>
        <p:spPr bwMode="auto">
          <a:xfrm flipV="1">
            <a:off x="2751138" y="4352925"/>
            <a:ext cx="0" cy="20638"/>
          </a:xfrm>
          <a:prstGeom prst="line">
            <a:avLst/>
          </a:prstGeom>
          <a:noFill/>
          <a:ln w="12700">
            <a:solidFill>
              <a:schemeClr val="tx1"/>
            </a:solidFill>
            <a:round/>
            <a:headEnd/>
            <a:tailEnd/>
          </a:ln>
        </p:spPr>
        <p:txBody>
          <a:bodyPr wrap="none" anchor="ctr"/>
          <a:lstStyle/>
          <a:p>
            <a:endParaRPr lang="en-GB"/>
          </a:p>
        </p:txBody>
      </p:sp>
      <p:sp>
        <p:nvSpPr>
          <p:cNvPr id="204066" name="Line 295"/>
          <p:cNvSpPr>
            <a:spLocks noChangeShapeType="1"/>
          </p:cNvSpPr>
          <p:nvPr/>
        </p:nvSpPr>
        <p:spPr bwMode="auto">
          <a:xfrm flipV="1">
            <a:off x="2751138" y="4343400"/>
            <a:ext cx="0" cy="22225"/>
          </a:xfrm>
          <a:prstGeom prst="line">
            <a:avLst/>
          </a:prstGeom>
          <a:noFill/>
          <a:ln w="12700">
            <a:solidFill>
              <a:schemeClr val="tx1"/>
            </a:solidFill>
            <a:round/>
            <a:headEnd/>
            <a:tailEnd/>
          </a:ln>
        </p:spPr>
        <p:txBody>
          <a:bodyPr wrap="none" anchor="ctr"/>
          <a:lstStyle/>
          <a:p>
            <a:endParaRPr lang="en-GB"/>
          </a:p>
        </p:txBody>
      </p:sp>
      <p:sp>
        <p:nvSpPr>
          <p:cNvPr id="204067" name="Line 296"/>
          <p:cNvSpPr>
            <a:spLocks noChangeShapeType="1"/>
          </p:cNvSpPr>
          <p:nvPr/>
        </p:nvSpPr>
        <p:spPr bwMode="auto">
          <a:xfrm flipV="1">
            <a:off x="2751138" y="4333875"/>
            <a:ext cx="0" cy="22225"/>
          </a:xfrm>
          <a:prstGeom prst="line">
            <a:avLst/>
          </a:prstGeom>
          <a:noFill/>
          <a:ln w="12700">
            <a:solidFill>
              <a:schemeClr val="tx1"/>
            </a:solidFill>
            <a:round/>
            <a:headEnd/>
            <a:tailEnd/>
          </a:ln>
        </p:spPr>
        <p:txBody>
          <a:bodyPr wrap="none" anchor="ctr"/>
          <a:lstStyle/>
          <a:p>
            <a:endParaRPr lang="en-GB"/>
          </a:p>
        </p:txBody>
      </p:sp>
      <p:sp>
        <p:nvSpPr>
          <p:cNvPr id="204068" name="Line 297"/>
          <p:cNvSpPr>
            <a:spLocks noChangeShapeType="1"/>
          </p:cNvSpPr>
          <p:nvPr/>
        </p:nvSpPr>
        <p:spPr bwMode="auto">
          <a:xfrm flipV="1">
            <a:off x="2751138" y="4325938"/>
            <a:ext cx="0" cy="20637"/>
          </a:xfrm>
          <a:prstGeom prst="line">
            <a:avLst/>
          </a:prstGeom>
          <a:noFill/>
          <a:ln w="12700">
            <a:solidFill>
              <a:schemeClr val="tx1"/>
            </a:solidFill>
            <a:round/>
            <a:headEnd/>
            <a:tailEnd/>
          </a:ln>
        </p:spPr>
        <p:txBody>
          <a:bodyPr wrap="none" anchor="ctr"/>
          <a:lstStyle/>
          <a:p>
            <a:endParaRPr lang="en-GB"/>
          </a:p>
        </p:txBody>
      </p:sp>
      <p:sp>
        <p:nvSpPr>
          <p:cNvPr id="204069" name="Line 298"/>
          <p:cNvSpPr>
            <a:spLocks noChangeShapeType="1"/>
          </p:cNvSpPr>
          <p:nvPr/>
        </p:nvSpPr>
        <p:spPr bwMode="auto">
          <a:xfrm flipV="1">
            <a:off x="2751138" y="4316413"/>
            <a:ext cx="0" cy="22225"/>
          </a:xfrm>
          <a:prstGeom prst="line">
            <a:avLst/>
          </a:prstGeom>
          <a:noFill/>
          <a:ln w="12700">
            <a:solidFill>
              <a:schemeClr val="tx1"/>
            </a:solidFill>
            <a:round/>
            <a:headEnd/>
            <a:tailEnd/>
          </a:ln>
        </p:spPr>
        <p:txBody>
          <a:bodyPr wrap="none" anchor="ctr"/>
          <a:lstStyle/>
          <a:p>
            <a:endParaRPr lang="en-GB"/>
          </a:p>
        </p:txBody>
      </p:sp>
      <p:sp>
        <p:nvSpPr>
          <p:cNvPr id="204070" name="Line 299"/>
          <p:cNvSpPr>
            <a:spLocks noChangeShapeType="1"/>
          </p:cNvSpPr>
          <p:nvPr/>
        </p:nvSpPr>
        <p:spPr bwMode="auto">
          <a:xfrm flipV="1">
            <a:off x="2751138" y="4306888"/>
            <a:ext cx="0" cy="22225"/>
          </a:xfrm>
          <a:prstGeom prst="line">
            <a:avLst/>
          </a:prstGeom>
          <a:noFill/>
          <a:ln w="12700">
            <a:solidFill>
              <a:schemeClr val="tx1"/>
            </a:solidFill>
            <a:round/>
            <a:headEnd/>
            <a:tailEnd/>
          </a:ln>
        </p:spPr>
        <p:txBody>
          <a:bodyPr wrap="none" anchor="ctr"/>
          <a:lstStyle/>
          <a:p>
            <a:endParaRPr lang="en-GB"/>
          </a:p>
        </p:txBody>
      </p:sp>
      <p:sp>
        <p:nvSpPr>
          <p:cNvPr id="204071" name="Line 300"/>
          <p:cNvSpPr>
            <a:spLocks noChangeShapeType="1"/>
          </p:cNvSpPr>
          <p:nvPr/>
        </p:nvSpPr>
        <p:spPr bwMode="auto">
          <a:xfrm flipV="1">
            <a:off x="2751138" y="4298950"/>
            <a:ext cx="0" cy="20638"/>
          </a:xfrm>
          <a:prstGeom prst="line">
            <a:avLst/>
          </a:prstGeom>
          <a:noFill/>
          <a:ln w="12700">
            <a:solidFill>
              <a:schemeClr val="tx1"/>
            </a:solidFill>
            <a:round/>
            <a:headEnd/>
            <a:tailEnd/>
          </a:ln>
        </p:spPr>
        <p:txBody>
          <a:bodyPr wrap="none" anchor="ctr"/>
          <a:lstStyle/>
          <a:p>
            <a:endParaRPr lang="en-GB"/>
          </a:p>
        </p:txBody>
      </p:sp>
      <p:sp>
        <p:nvSpPr>
          <p:cNvPr id="204072" name="Line 301"/>
          <p:cNvSpPr>
            <a:spLocks noChangeShapeType="1"/>
          </p:cNvSpPr>
          <p:nvPr/>
        </p:nvSpPr>
        <p:spPr bwMode="auto">
          <a:xfrm flipV="1">
            <a:off x="2751138" y="4289425"/>
            <a:ext cx="0" cy="22225"/>
          </a:xfrm>
          <a:prstGeom prst="line">
            <a:avLst/>
          </a:prstGeom>
          <a:noFill/>
          <a:ln w="12700">
            <a:solidFill>
              <a:schemeClr val="tx1"/>
            </a:solidFill>
            <a:round/>
            <a:headEnd/>
            <a:tailEnd/>
          </a:ln>
        </p:spPr>
        <p:txBody>
          <a:bodyPr wrap="none" anchor="ctr"/>
          <a:lstStyle/>
          <a:p>
            <a:endParaRPr lang="en-GB"/>
          </a:p>
        </p:txBody>
      </p:sp>
      <p:sp>
        <p:nvSpPr>
          <p:cNvPr id="204073" name="Line 302"/>
          <p:cNvSpPr>
            <a:spLocks noChangeShapeType="1"/>
          </p:cNvSpPr>
          <p:nvPr/>
        </p:nvSpPr>
        <p:spPr bwMode="auto">
          <a:xfrm flipV="1">
            <a:off x="2751138" y="4271963"/>
            <a:ext cx="0" cy="30162"/>
          </a:xfrm>
          <a:prstGeom prst="line">
            <a:avLst/>
          </a:prstGeom>
          <a:noFill/>
          <a:ln w="12700">
            <a:solidFill>
              <a:schemeClr val="tx1"/>
            </a:solidFill>
            <a:round/>
            <a:headEnd/>
            <a:tailEnd/>
          </a:ln>
        </p:spPr>
        <p:txBody>
          <a:bodyPr wrap="none" anchor="ctr"/>
          <a:lstStyle/>
          <a:p>
            <a:endParaRPr lang="en-GB"/>
          </a:p>
        </p:txBody>
      </p:sp>
      <p:sp>
        <p:nvSpPr>
          <p:cNvPr id="204074" name="Line 303"/>
          <p:cNvSpPr>
            <a:spLocks noChangeShapeType="1"/>
          </p:cNvSpPr>
          <p:nvPr/>
        </p:nvSpPr>
        <p:spPr bwMode="auto">
          <a:xfrm flipV="1">
            <a:off x="2751138" y="4262438"/>
            <a:ext cx="0" cy="22225"/>
          </a:xfrm>
          <a:prstGeom prst="line">
            <a:avLst/>
          </a:prstGeom>
          <a:noFill/>
          <a:ln w="12700">
            <a:solidFill>
              <a:schemeClr val="tx1"/>
            </a:solidFill>
            <a:round/>
            <a:headEnd/>
            <a:tailEnd/>
          </a:ln>
        </p:spPr>
        <p:txBody>
          <a:bodyPr wrap="none" anchor="ctr"/>
          <a:lstStyle/>
          <a:p>
            <a:endParaRPr lang="en-GB"/>
          </a:p>
        </p:txBody>
      </p:sp>
      <p:sp>
        <p:nvSpPr>
          <p:cNvPr id="204075" name="Line 304"/>
          <p:cNvSpPr>
            <a:spLocks noChangeShapeType="1"/>
          </p:cNvSpPr>
          <p:nvPr/>
        </p:nvSpPr>
        <p:spPr bwMode="auto">
          <a:xfrm flipV="1">
            <a:off x="2751138" y="4252913"/>
            <a:ext cx="9525" cy="22225"/>
          </a:xfrm>
          <a:prstGeom prst="line">
            <a:avLst/>
          </a:prstGeom>
          <a:noFill/>
          <a:ln w="12700">
            <a:solidFill>
              <a:schemeClr val="tx1"/>
            </a:solidFill>
            <a:round/>
            <a:headEnd/>
            <a:tailEnd/>
          </a:ln>
        </p:spPr>
        <p:txBody>
          <a:bodyPr wrap="none" anchor="ctr"/>
          <a:lstStyle/>
          <a:p>
            <a:endParaRPr lang="en-GB"/>
          </a:p>
        </p:txBody>
      </p:sp>
      <p:sp>
        <p:nvSpPr>
          <p:cNvPr id="204076" name="Line 305"/>
          <p:cNvSpPr>
            <a:spLocks noChangeShapeType="1"/>
          </p:cNvSpPr>
          <p:nvPr/>
        </p:nvSpPr>
        <p:spPr bwMode="auto">
          <a:xfrm flipV="1">
            <a:off x="2760663" y="4244975"/>
            <a:ext cx="0" cy="20638"/>
          </a:xfrm>
          <a:prstGeom prst="line">
            <a:avLst/>
          </a:prstGeom>
          <a:noFill/>
          <a:ln w="12700">
            <a:solidFill>
              <a:schemeClr val="tx1"/>
            </a:solidFill>
            <a:round/>
            <a:headEnd/>
            <a:tailEnd/>
          </a:ln>
        </p:spPr>
        <p:txBody>
          <a:bodyPr wrap="none" anchor="ctr"/>
          <a:lstStyle/>
          <a:p>
            <a:endParaRPr lang="en-GB"/>
          </a:p>
        </p:txBody>
      </p:sp>
      <p:sp>
        <p:nvSpPr>
          <p:cNvPr id="204077" name="Line 306"/>
          <p:cNvSpPr>
            <a:spLocks noChangeShapeType="1"/>
          </p:cNvSpPr>
          <p:nvPr/>
        </p:nvSpPr>
        <p:spPr bwMode="auto">
          <a:xfrm flipV="1">
            <a:off x="2760663" y="4235450"/>
            <a:ext cx="0" cy="22225"/>
          </a:xfrm>
          <a:prstGeom prst="line">
            <a:avLst/>
          </a:prstGeom>
          <a:noFill/>
          <a:ln w="12700">
            <a:solidFill>
              <a:schemeClr val="tx1"/>
            </a:solidFill>
            <a:round/>
            <a:headEnd/>
            <a:tailEnd/>
          </a:ln>
        </p:spPr>
        <p:txBody>
          <a:bodyPr wrap="none" anchor="ctr"/>
          <a:lstStyle/>
          <a:p>
            <a:endParaRPr lang="en-GB"/>
          </a:p>
        </p:txBody>
      </p:sp>
      <p:sp>
        <p:nvSpPr>
          <p:cNvPr id="204078" name="Line 307"/>
          <p:cNvSpPr>
            <a:spLocks noChangeShapeType="1"/>
          </p:cNvSpPr>
          <p:nvPr/>
        </p:nvSpPr>
        <p:spPr bwMode="auto">
          <a:xfrm flipV="1">
            <a:off x="2760663" y="4225925"/>
            <a:ext cx="0" cy="22225"/>
          </a:xfrm>
          <a:prstGeom prst="line">
            <a:avLst/>
          </a:prstGeom>
          <a:noFill/>
          <a:ln w="12700">
            <a:solidFill>
              <a:schemeClr val="tx1"/>
            </a:solidFill>
            <a:round/>
            <a:headEnd/>
            <a:tailEnd/>
          </a:ln>
        </p:spPr>
        <p:txBody>
          <a:bodyPr wrap="none" anchor="ctr"/>
          <a:lstStyle/>
          <a:p>
            <a:endParaRPr lang="en-GB"/>
          </a:p>
        </p:txBody>
      </p:sp>
      <p:sp>
        <p:nvSpPr>
          <p:cNvPr id="204079" name="Line 308"/>
          <p:cNvSpPr>
            <a:spLocks noChangeShapeType="1"/>
          </p:cNvSpPr>
          <p:nvPr/>
        </p:nvSpPr>
        <p:spPr bwMode="auto">
          <a:xfrm flipV="1">
            <a:off x="2760663" y="4216400"/>
            <a:ext cx="0" cy="22225"/>
          </a:xfrm>
          <a:prstGeom prst="line">
            <a:avLst/>
          </a:prstGeom>
          <a:noFill/>
          <a:ln w="12700">
            <a:solidFill>
              <a:schemeClr val="tx1"/>
            </a:solidFill>
            <a:round/>
            <a:headEnd/>
            <a:tailEnd/>
          </a:ln>
        </p:spPr>
        <p:txBody>
          <a:bodyPr wrap="none" anchor="ctr"/>
          <a:lstStyle/>
          <a:p>
            <a:endParaRPr lang="en-GB"/>
          </a:p>
        </p:txBody>
      </p:sp>
      <p:sp>
        <p:nvSpPr>
          <p:cNvPr id="204080" name="Line 309"/>
          <p:cNvSpPr>
            <a:spLocks noChangeShapeType="1"/>
          </p:cNvSpPr>
          <p:nvPr/>
        </p:nvSpPr>
        <p:spPr bwMode="auto">
          <a:xfrm flipV="1">
            <a:off x="2760663" y="4208463"/>
            <a:ext cx="0" cy="20637"/>
          </a:xfrm>
          <a:prstGeom prst="line">
            <a:avLst/>
          </a:prstGeom>
          <a:noFill/>
          <a:ln w="12700">
            <a:solidFill>
              <a:schemeClr val="tx1"/>
            </a:solidFill>
            <a:round/>
            <a:headEnd/>
            <a:tailEnd/>
          </a:ln>
        </p:spPr>
        <p:txBody>
          <a:bodyPr wrap="none" anchor="ctr"/>
          <a:lstStyle/>
          <a:p>
            <a:endParaRPr lang="en-GB"/>
          </a:p>
        </p:txBody>
      </p:sp>
      <p:sp>
        <p:nvSpPr>
          <p:cNvPr id="204081" name="Line 310"/>
          <p:cNvSpPr>
            <a:spLocks noChangeShapeType="1"/>
          </p:cNvSpPr>
          <p:nvPr/>
        </p:nvSpPr>
        <p:spPr bwMode="auto">
          <a:xfrm flipV="1">
            <a:off x="2760663" y="4198938"/>
            <a:ext cx="0" cy="22225"/>
          </a:xfrm>
          <a:prstGeom prst="line">
            <a:avLst/>
          </a:prstGeom>
          <a:noFill/>
          <a:ln w="12700">
            <a:solidFill>
              <a:schemeClr val="tx1"/>
            </a:solidFill>
            <a:round/>
            <a:headEnd/>
            <a:tailEnd/>
          </a:ln>
        </p:spPr>
        <p:txBody>
          <a:bodyPr wrap="none" anchor="ctr"/>
          <a:lstStyle/>
          <a:p>
            <a:endParaRPr lang="en-GB"/>
          </a:p>
        </p:txBody>
      </p:sp>
      <p:sp>
        <p:nvSpPr>
          <p:cNvPr id="204082" name="Line 311"/>
          <p:cNvSpPr>
            <a:spLocks noChangeShapeType="1"/>
          </p:cNvSpPr>
          <p:nvPr/>
        </p:nvSpPr>
        <p:spPr bwMode="auto">
          <a:xfrm flipV="1">
            <a:off x="2760663" y="4189413"/>
            <a:ext cx="0" cy="22225"/>
          </a:xfrm>
          <a:prstGeom prst="line">
            <a:avLst/>
          </a:prstGeom>
          <a:noFill/>
          <a:ln w="12700">
            <a:solidFill>
              <a:schemeClr val="tx1"/>
            </a:solidFill>
            <a:round/>
            <a:headEnd/>
            <a:tailEnd/>
          </a:ln>
        </p:spPr>
        <p:txBody>
          <a:bodyPr wrap="none" anchor="ctr"/>
          <a:lstStyle/>
          <a:p>
            <a:endParaRPr lang="en-GB"/>
          </a:p>
        </p:txBody>
      </p:sp>
      <p:sp>
        <p:nvSpPr>
          <p:cNvPr id="204083" name="Line 312"/>
          <p:cNvSpPr>
            <a:spLocks noChangeShapeType="1"/>
          </p:cNvSpPr>
          <p:nvPr/>
        </p:nvSpPr>
        <p:spPr bwMode="auto">
          <a:xfrm flipV="1">
            <a:off x="2760663" y="4171950"/>
            <a:ext cx="0" cy="30163"/>
          </a:xfrm>
          <a:prstGeom prst="line">
            <a:avLst/>
          </a:prstGeom>
          <a:noFill/>
          <a:ln w="12700">
            <a:solidFill>
              <a:schemeClr val="tx1"/>
            </a:solidFill>
            <a:round/>
            <a:headEnd/>
            <a:tailEnd/>
          </a:ln>
        </p:spPr>
        <p:txBody>
          <a:bodyPr wrap="none" anchor="ctr"/>
          <a:lstStyle/>
          <a:p>
            <a:endParaRPr lang="en-GB"/>
          </a:p>
        </p:txBody>
      </p:sp>
      <p:sp>
        <p:nvSpPr>
          <p:cNvPr id="204084" name="Line 313"/>
          <p:cNvSpPr>
            <a:spLocks noChangeShapeType="1"/>
          </p:cNvSpPr>
          <p:nvPr/>
        </p:nvSpPr>
        <p:spPr bwMode="auto">
          <a:xfrm flipV="1">
            <a:off x="2760663" y="4162425"/>
            <a:ext cx="0" cy="22225"/>
          </a:xfrm>
          <a:prstGeom prst="line">
            <a:avLst/>
          </a:prstGeom>
          <a:noFill/>
          <a:ln w="12700">
            <a:solidFill>
              <a:schemeClr val="tx1"/>
            </a:solidFill>
            <a:round/>
            <a:headEnd/>
            <a:tailEnd/>
          </a:ln>
        </p:spPr>
        <p:txBody>
          <a:bodyPr wrap="none" anchor="ctr"/>
          <a:lstStyle/>
          <a:p>
            <a:endParaRPr lang="en-GB"/>
          </a:p>
        </p:txBody>
      </p:sp>
      <p:sp>
        <p:nvSpPr>
          <p:cNvPr id="204085" name="Line 314"/>
          <p:cNvSpPr>
            <a:spLocks noChangeShapeType="1"/>
          </p:cNvSpPr>
          <p:nvPr/>
        </p:nvSpPr>
        <p:spPr bwMode="auto">
          <a:xfrm flipV="1">
            <a:off x="2760663" y="4154488"/>
            <a:ext cx="0" cy="20637"/>
          </a:xfrm>
          <a:prstGeom prst="line">
            <a:avLst/>
          </a:prstGeom>
          <a:noFill/>
          <a:ln w="12700">
            <a:solidFill>
              <a:schemeClr val="tx1"/>
            </a:solidFill>
            <a:round/>
            <a:headEnd/>
            <a:tailEnd/>
          </a:ln>
        </p:spPr>
        <p:txBody>
          <a:bodyPr wrap="none" anchor="ctr"/>
          <a:lstStyle/>
          <a:p>
            <a:endParaRPr lang="en-GB"/>
          </a:p>
        </p:txBody>
      </p:sp>
      <p:sp>
        <p:nvSpPr>
          <p:cNvPr id="204086" name="Line 315"/>
          <p:cNvSpPr>
            <a:spLocks noChangeShapeType="1"/>
          </p:cNvSpPr>
          <p:nvPr/>
        </p:nvSpPr>
        <p:spPr bwMode="auto">
          <a:xfrm flipV="1">
            <a:off x="2760663" y="4144963"/>
            <a:ext cx="7937" cy="22225"/>
          </a:xfrm>
          <a:prstGeom prst="line">
            <a:avLst/>
          </a:prstGeom>
          <a:noFill/>
          <a:ln w="12700">
            <a:solidFill>
              <a:schemeClr val="tx1"/>
            </a:solidFill>
            <a:round/>
            <a:headEnd/>
            <a:tailEnd/>
          </a:ln>
        </p:spPr>
        <p:txBody>
          <a:bodyPr wrap="none" anchor="ctr"/>
          <a:lstStyle/>
          <a:p>
            <a:endParaRPr lang="en-GB"/>
          </a:p>
        </p:txBody>
      </p:sp>
      <p:sp>
        <p:nvSpPr>
          <p:cNvPr id="204087" name="Line 316"/>
          <p:cNvSpPr>
            <a:spLocks noChangeShapeType="1"/>
          </p:cNvSpPr>
          <p:nvPr/>
        </p:nvSpPr>
        <p:spPr bwMode="auto">
          <a:xfrm flipV="1">
            <a:off x="2768600" y="4135438"/>
            <a:ext cx="0" cy="22225"/>
          </a:xfrm>
          <a:prstGeom prst="line">
            <a:avLst/>
          </a:prstGeom>
          <a:noFill/>
          <a:ln w="12700">
            <a:solidFill>
              <a:schemeClr val="tx1"/>
            </a:solidFill>
            <a:round/>
            <a:headEnd/>
            <a:tailEnd/>
          </a:ln>
        </p:spPr>
        <p:txBody>
          <a:bodyPr wrap="none" anchor="ctr"/>
          <a:lstStyle/>
          <a:p>
            <a:endParaRPr lang="en-GB"/>
          </a:p>
        </p:txBody>
      </p:sp>
      <p:sp>
        <p:nvSpPr>
          <p:cNvPr id="204088" name="Line 317"/>
          <p:cNvSpPr>
            <a:spLocks noChangeShapeType="1"/>
          </p:cNvSpPr>
          <p:nvPr/>
        </p:nvSpPr>
        <p:spPr bwMode="auto">
          <a:xfrm flipV="1">
            <a:off x="2768600" y="4127500"/>
            <a:ext cx="0" cy="20638"/>
          </a:xfrm>
          <a:prstGeom prst="line">
            <a:avLst/>
          </a:prstGeom>
          <a:noFill/>
          <a:ln w="12700">
            <a:solidFill>
              <a:schemeClr val="tx1"/>
            </a:solidFill>
            <a:round/>
            <a:headEnd/>
            <a:tailEnd/>
          </a:ln>
        </p:spPr>
        <p:txBody>
          <a:bodyPr wrap="none" anchor="ctr"/>
          <a:lstStyle/>
          <a:p>
            <a:endParaRPr lang="en-GB"/>
          </a:p>
        </p:txBody>
      </p:sp>
      <p:sp>
        <p:nvSpPr>
          <p:cNvPr id="204089" name="Line 318"/>
          <p:cNvSpPr>
            <a:spLocks noChangeShapeType="1"/>
          </p:cNvSpPr>
          <p:nvPr/>
        </p:nvSpPr>
        <p:spPr bwMode="auto">
          <a:xfrm flipV="1">
            <a:off x="2768600" y="4117975"/>
            <a:ext cx="0" cy="22225"/>
          </a:xfrm>
          <a:prstGeom prst="line">
            <a:avLst/>
          </a:prstGeom>
          <a:noFill/>
          <a:ln w="12700">
            <a:solidFill>
              <a:schemeClr val="tx1"/>
            </a:solidFill>
            <a:round/>
            <a:headEnd/>
            <a:tailEnd/>
          </a:ln>
        </p:spPr>
        <p:txBody>
          <a:bodyPr wrap="none" anchor="ctr"/>
          <a:lstStyle/>
          <a:p>
            <a:endParaRPr lang="en-GB"/>
          </a:p>
        </p:txBody>
      </p:sp>
      <p:sp>
        <p:nvSpPr>
          <p:cNvPr id="204090" name="Line 319"/>
          <p:cNvSpPr>
            <a:spLocks noChangeShapeType="1"/>
          </p:cNvSpPr>
          <p:nvPr/>
        </p:nvSpPr>
        <p:spPr bwMode="auto">
          <a:xfrm flipV="1">
            <a:off x="2768600" y="4108450"/>
            <a:ext cx="0" cy="22225"/>
          </a:xfrm>
          <a:prstGeom prst="line">
            <a:avLst/>
          </a:prstGeom>
          <a:noFill/>
          <a:ln w="12700">
            <a:solidFill>
              <a:schemeClr val="tx1"/>
            </a:solidFill>
            <a:round/>
            <a:headEnd/>
            <a:tailEnd/>
          </a:ln>
        </p:spPr>
        <p:txBody>
          <a:bodyPr wrap="none" anchor="ctr"/>
          <a:lstStyle/>
          <a:p>
            <a:endParaRPr lang="en-GB"/>
          </a:p>
        </p:txBody>
      </p:sp>
      <p:sp>
        <p:nvSpPr>
          <p:cNvPr id="204091" name="Line 320"/>
          <p:cNvSpPr>
            <a:spLocks noChangeShapeType="1"/>
          </p:cNvSpPr>
          <p:nvPr/>
        </p:nvSpPr>
        <p:spPr bwMode="auto">
          <a:xfrm flipV="1">
            <a:off x="2768600" y="4100513"/>
            <a:ext cx="0" cy="20637"/>
          </a:xfrm>
          <a:prstGeom prst="line">
            <a:avLst/>
          </a:prstGeom>
          <a:noFill/>
          <a:ln w="12700">
            <a:solidFill>
              <a:schemeClr val="tx1"/>
            </a:solidFill>
            <a:round/>
            <a:headEnd/>
            <a:tailEnd/>
          </a:ln>
        </p:spPr>
        <p:txBody>
          <a:bodyPr wrap="none" anchor="ctr"/>
          <a:lstStyle/>
          <a:p>
            <a:endParaRPr lang="en-GB"/>
          </a:p>
        </p:txBody>
      </p:sp>
      <p:sp>
        <p:nvSpPr>
          <p:cNvPr id="204092" name="Line 321"/>
          <p:cNvSpPr>
            <a:spLocks noChangeShapeType="1"/>
          </p:cNvSpPr>
          <p:nvPr/>
        </p:nvSpPr>
        <p:spPr bwMode="auto">
          <a:xfrm flipV="1">
            <a:off x="2768600" y="4090988"/>
            <a:ext cx="0" cy="22225"/>
          </a:xfrm>
          <a:prstGeom prst="line">
            <a:avLst/>
          </a:prstGeom>
          <a:noFill/>
          <a:ln w="12700">
            <a:solidFill>
              <a:schemeClr val="tx1"/>
            </a:solidFill>
            <a:round/>
            <a:headEnd/>
            <a:tailEnd/>
          </a:ln>
        </p:spPr>
        <p:txBody>
          <a:bodyPr wrap="none" anchor="ctr"/>
          <a:lstStyle/>
          <a:p>
            <a:endParaRPr lang="en-GB"/>
          </a:p>
        </p:txBody>
      </p:sp>
      <p:sp>
        <p:nvSpPr>
          <p:cNvPr id="204093" name="Line 322"/>
          <p:cNvSpPr>
            <a:spLocks noChangeShapeType="1"/>
          </p:cNvSpPr>
          <p:nvPr/>
        </p:nvSpPr>
        <p:spPr bwMode="auto">
          <a:xfrm flipV="1">
            <a:off x="2768600" y="4081463"/>
            <a:ext cx="9525" cy="22225"/>
          </a:xfrm>
          <a:prstGeom prst="line">
            <a:avLst/>
          </a:prstGeom>
          <a:noFill/>
          <a:ln w="12700">
            <a:solidFill>
              <a:schemeClr val="tx1"/>
            </a:solidFill>
            <a:round/>
            <a:headEnd/>
            <a:tailEnd/>
          </a:ln>
        </p:spPr>
        <p:txBody>
          <a:bodyPr wrap="none" anchor="ctr"/>
          <a:lstStyle/>
          <a:p>
            <a:endParaRPr lang="en-GB"/>
          </a:p>
        </p:txBody>
      </p:sp>
      <p:sp>
        <p:nvSpPr>
          <p:cNvPr id="204094" name="Line 323"/>
          <p:cNvSpPr>
            <a:spLocks noChangeShapeType="1"/>
          </p:cNvSpPr>
          <p:nvPr/>
        </p:nvSpPr>
        <p:spPr bwMode="auto">
          <a:xfrm flipV="1">
            <a:off x="2778125" y="4073525"/>
            <a:ext cx="0" cy="20638"/>
          </a:xfrm>
          <a:prstGeom prst="line">
            <a:avLst/>
          </a:prstGeom>
          <a:noFill/>
          <a:ln w="12700">
            <a:solidFill>
              <a:schemeClr val="tx1"/>
            </a:solidFill>
            <a:round/>
            <a:headEnd/>
            <a:tailEnd/>
          </a:ln>
        </p:spPr>
        <p:txBody>
          <a:bodyPr wrap="none" anchor="ctr"/>
          <a:lstStyle/>
          <a:p>
            <a:endParaRPr lang="en-GB"/>
          </a:p>
        </p:txBody>
      </p:sp>
      <p:sp>
        <p:nvSpPr>
          <p:cNvPr id="204095" name="Line 324"/>
          <p:cNvSpPr>
            <a:spLocks noChangeShapeType="1"/>
          </p:cNvSpPr>
          <p:nvPr/>
        </p:nvSpPr>
        <p:spPr bwMode="auto">
          <a:xfrm flipV="1">
            <a:off x="2778125" y="4064000"/>
            <a:ext cx="0" cy="22225"/>
          </a:xfrm>
          <a:prstGeom prst="line">
            <a:avLst/>
          </a:prstGeom>
          <a:noFill/>
          <a:ln w="12700">
            <a:solidFill>
              <a:schemeClr val="tx1"/>
            </a:solidFill>
            <a:round/>
            <a:headEnd/>
            <a:tailEnd/>
          </a:ln>
        </p:spPr>
        <p:txBody>
          <a:bodyPr wrap="none" anchor="ctr"/>
          <a:lstStyle/>
          <a:p>
            <a:endParaRPr lang="en-GB"/>
          </a:p>
        </p:txBody>
      </p:sp>
      <p:sp>
        <p:nvSpPr>
          <p:cNvPr id="204096" name="Line 325"/>
          <p:cNvSpPr>
            <a:spLocks noChangeShapeType="1"/>
          </p:cNvSpPr>
          <p:nvPr/>
        </p:nvSpPr>
        <p:spPr bwMode="auto">
          <a:xfrm flipV="1">
            <a:off x="2778125" y="4054475"/>
            <a:ext cx="0" cy="22225"/>
          </a:xfrm>
          <a:prstGeom prst="line">
            <a:avLst/>
          </a:prstGeom>
          <a:noFill/>
          <a:ln w="12700">
            <a:solidFill>
              <a:schemeClr val="tx1"/>
            </a:solidFill>
            <a:round/>
            <a:headEnd/>
            <a:tailEnd/>
          </a:ln>
        </p:spPr>
        <p:txBody>
          <a:bodyPr wrap="none" anchor="ctr"/>
          <a:lstStyle/>
          <a:p>
            <a:endParaRPr lang="en-GB"/>
          </a:p>
        </p:txBody>
      </p:sp>
      <p:sp>
        <p:nvSpPr>
          <p:cNvPr id="204097" name="Line 326"/>
          <p:cNvSpPr>
            <a:spLocks noChangeShapeType="1"/>
          </p:cNvSpPr>
          <p:nvPr/>
        </p:nvSpPr>
        <p:spPr bwMode="auto">
          <a:xfrm flipV="1">
            <a:off x="2778125" y="4037013"/>
            <a:ext cx="0" cy="30162"/>
          </a:xfrm>
          <a:prstGeom prst="line">
            <a:avLst/>
          </a:prstGeom>
          <a:noFill/>
          <a:ln w="12700">
            <a:solidFill>
              <a:schemeClr val="tx1"/>
            </a:solidFill>
            <a:round/>
            <a:headEnd/>
            <a:tailEnd/>
          </a:ln>
        </p:spPr>
        <p:txBody>
          <a:bodyPr wrap="none" anchor="ctr"/>
          <a:lstStyle/>
          <a:p>
            <a:endParaRPr lang="en-GB"/>
          </a:p>
        </p:txBody>
      </p:sp>
      <p:sp>
        <p:nvSpPr>
          <p:cNvPr id="204098" name="Line 327"/>
          <p:cNvSpPr>
            <a:spLocks noChangeShapeType="1"/>
          </p:cNvSpPr>
          <p:nvPr/>
        </p:nvSpPr>
        <p:spPr bwMode="auto">
          <a:xfrm flipV="1">
            <a:off x="2778125" y="4027488"/>
            <a:ext cx="9525" cy="22225"/>
          </a:xfrm>
          <a:prstGeom prst="line">
            <a:avLst/>
          </a:prstGeom>
          <a:noFill/>
          <a:ln w="12700">
            <a:solidFill>
              <a:schemeClr val="tx1"/>
            </a:solidFill>
            <a:round/>
            <a:headEnd/>
            <a:tailEnd/>
          </a:ln>
        </p:spPr>
        <p:txBody>
          <a:bodyPr wrap="none" anchor="ctr"/>
          <a:lstStyle/>
          <a:p>
            <a:endParaRPr lang="en-GB"/>
          </a:p>
        </p:txBody>
      </p:sp>
      <p:sp>
        <p:nvSpPr>
          <p:cNvPr id="204099" name="Line 328"/>
          <p:cNvSpPr>
            <a:spLocks noChangeShapeType="1"/>
          </p:cNvSpPr>
          <p:nvPr/>
        </p:nvSpPr>
        <p:spPr bwMode="auto">
          <a:xfrm flipV="1">
            <a:off x="2787650" y="4017963"/>
            <a:ext cx="0" cy="22225"/>
          </a:xfrm>
          <a:prstGeom prst="line">
            <a:avLst/>
          </a:prstGeom>
          <a:noFill/>
          <a:ln w="12700">
            <a:solidFill>
              <a:schemeClr val="tx1"/>
            </a:solidFill>
            <a:round/>
            <a:headEnd/>
            <a:tailEnd/>
          </a:ln>
        </p:spPr>
        <p:txBody>
          <a:bodyPr wrap="none" anchor="ctr"/>
          <a:lstStyle/>
          <a:p>
            <a:endParaRPr lang="en-GB"/>
          </a:p>
        </p:txBody>
      </p:sp>
      <p:sp>
        <p:nvSpPr>
          <p:cNvPr id="204100" name="Line 329"/>
          <p:cNvSpPr>
            <a:spLocks noChangeShapeType="1"/>
          </p:cNvSpPr>
          <p:nvPr/>
        </p:nvSpPr>
        <p:spPr bwMode="auto">
          <a:xfrm flipV="1">
            <a:off x="2787650" y="4010025"/>
            <a:ext cx="0" cy="20638"/>
          </a:xfrm>
          <a:prstGeom prst="line">
            <a:avLst/>
          </a:prstGeom>
          <a:noFill/>
          <a:ln w="12700">
            <a:solidFill>
              <a:schemeClr val="tx1"/>
            </a:solidFill>
            <a:round/>
            <a:headEnd/>
            <a:tailEnd/>
          </a:ln>
        </p:spPr>
        <p:txBody>
          <a:bodyPr wrap="none" anchor="ctr"/>
          <a:lstStyle/>
          <a:p>
            <a:endParaRPr lang="en-GB"/>
          </a:p>
        </p:txBody>
      </p:sp>
      <p:sp>
        <p:nvSpPr>
          <p:cNvPr id="204101" name="Line 330"/>
          <p:cNvSpPr>
            <a:spLocks noChangeShapeType="1"/>
          </p:cNvSpPr>
          <p:nvPr/>
        </p:nvSpPr>
        <p:spPr bwMode="auto">
          <a:xfrm flipV="1">
            <a:off x="2787650" y="4000500"/>
            <a:ext cx="9525" cy="22225"/>
          </a:xfrm>
          <a:prstGeom prst="line">
            <a:avLst/>
          </a:prstGeom>
          <a:noFill/>
          <a:ln w="12700">
            <a:solidFill>
              <a:schemeClr val="tx1"/>
            </a:solidFill>
            <a:round/>
            <a:headEnd/>
            <a:tailEnd/>
          </a:ln>
        </p:spPr>
        <p:txBody>
          <a:bodyPr wrap="none" anchor="ctr"/>
          <a:lstStyle/>
          <a:p>
            <a:endParaRPr lang="en-GB"/>
          </a:p>
        </p:txBody>
      </p:sp>
      <p:sp>
        <p:nvSpPr>
          <p:cNvPr id="204102" name="Line 331"/>
          <p:cNvSpPr>
            <a:spLocks noChangeShapeType="1"/>
          </p:cNvSpPr>
          <p:nvPr/>
        </p:nvSpPr>
        <p:spPr bwMode="auto">
          <a:xfrm flipV="1">
            <a:off x="2797175" y="3990975"/>
            <a:ext cx="0" cy="22225"/>
          </a:xfrm>
          <a:prstGeom prst="line">
            <a:avLst/>
          </a:prstGeom>
          <a:noFill/>
          <a:ln w="12700">
            <a:solidFill>
              <a:schemeClr val="tx1"/>
            </a:solidFill>
            <a:round/>
            <a:headEnd/>
            <a:tailEnd/>
          </a:ln>
        </p:spPr>
        <p:txBody>
          <a:bodyPr wrap="none" anchor="ctr"/>
          <a:lstStyle/>
          <a:p>
            <a:endParaRPr lang="en-GB"/>
          </a:p>
        </p:txBody>
      </p:sp>
      <p:sp>
        <p:nvSpPr>
          <p:cNvPr id="204103" name="Line 332"/>
          <p:cNvSpPr>
            <a:spLocks noChangeShapeType="1"/>
          </p:cNvSpPr>
          <p:nvPr/>
        </p:nvSpPr>
        <p:spPr bwMode="auto">
          <a:xfrm flipV="1">
            <a:off x="2797175" y="3983038"/>
            <a:ext cx="0" cy="20637"/>
          </a:xfrm>
          <a:prstGeom prst="line">
            <a:avLst/>
          </a:prstGeom>
          <a:noFill/>
          <a:ln w="12700">
            <a:solidFill>
              <a:schemeClr val="tx1"/>
            </a:solidFill>
            <a:round/>
            <a:headEnd/>
            <a:tailEnd/>
          </a:ln>
        </p:spPr>
        <p:txBody>
          <a:bodyPr wrap="none" anchor="ctr"/>
          <a:lstStyle/>
          <a:p>
            <a:endParaRPr lang="en-GB"/>
          </a:p>
        </p:txBody>
      </p:sp>
      <p:sp>
        <p:nvSpPr>
          <p:cNvPr id="204104" name="Line 333"/>
          <p:cNvSpPr>
            <a:spLocks noChangeShapeType="1"/>
          </p:cNvSpPr>
          <p:nvPr/>
        </p:nvSpPr>
        <p:spPr bwMode="auto">
          <a:xfrm flipV="1">
            <a:off x="2797175" y="3973513"/>
            <a:ext cx="7938" cy="22225"/>
          </a:xfrm>
          <a:prstGeom prst="line">
            <a:avLst/>
          </a:prstGeom>
          <a:noFill/>
          <a:ln w="12700">
            <a:solidFill>
              <a:schemeClr val="tx1"/>
            </a:solidFill>
            <a:round/>
            <a:headEnd/>
            <a:tailEnd/>
          </a:ln>
        </p:spPr>
        <p:txBody>
          <a:bodyPr wrap="none" anchor="ctr"/>
          <a:lstStyle/>
          <a:p>
            <a:endParaRPr lang="en-GB"/>
          </a:p>
        </p:txBody>
      </p:sp>
      <p:sp>
        <p:nvSpPr>
          <p:cNvPr id="204105" name="Line 334"/>
          <p:cNvSpPr>
            <a:spLocks noChangeShapeType="1"/>
          </p:cNvSpPr>
          <p:nvPr/>
        </p:nvSpPr>
        <p:spPr bwMode="auto">
          <a:xfrm flipV="1">
            <a:off x="2805113" y="3963988"/>
            <a:ext cx="0" cy="22225"/>
          </a:xfrm>
          <a:prstGeom prst="line">
            <a:avLst/>
          </a:prstGeom>
          <a:noFill/>
          <a:ln w="12700">
            <a:solidFill>
              <a:schemeClr val="tx1"/>
            </a:solidFill>
            <a:round/>
            <a:headEnd/>
            <a:tailEnd/>
          </a:ln>
        </p:spPr>
        <p:txBody>
          <a:bodyPr wrap="none" anchor="ctr"/>
          <a:lstStyle/>
          <a:p>
            <a:endParaRPr lang="en-GB"/>
          </a:p>
        </p:txBody>
      </p:sp>
      <p:sp>
        <p:nvSpPr>
          <p:cNvPr id="204106" name="Line 335"/>
          <p:cNvSpPr>
            <a:spLocks noChangeShapeType="1"/>
          </p:cNvSpPr>
          <p:nvPr/>
        </p:nvSpPr>
        <p:spPr bwMode="auto">
          <a:xfrm flipV="1">
            <a:off x="2805113" y="3956050"/>
            <a:ext cx="0" cy="20638"/>
          </a:xfrm>
          <a:prstGeom prst="line">
            <a:avLst/>
          </a:prstGeom>
          <a:noFill/>
          <a:ln w="12700">
            <a:solidFill>
              <a:schemeClr val="tx1"/>
            </a:solidFill>
            <a:round/>
            <a:headEnd/>
            <a:tailEnd/>
          </a:ln>
        </p:spPr>
        <p:txBody>
          <a:bodyPr wrap="none" anchor="ctr"/>
          <a:lstStyle/>
          <a:p>
            <a:endParaRPr lang="en-GB"/>
          </a:p>
        </p:txBody>
      </p:sp>
      <p:sp>
        <p:nvSpPr>
          <p:cNvPr id="204107" name="Line 336"/>
          <p:cNvSpPr>
            <a:spLocks noChangeShapeType="1"/>
          </p:cNvSpPr>
          <p:nvPr/>
        </p:nvSpPr>
        <p:spPr bwMode="auto">
          <a:xfrm flipV="1">
            <a:off x="2805113" y="3946525"/>
            <a:ext cx="9525" cy="22225"/>
          </a:xfrm>
          <a:prstGeom prst="line">
            <a:avLst/>
          </a:prstGeom>
          <a:noFill/>
          <a:ln w="12700">
            <a:solidFill>
              <a:schemeClr val="tx1"/>
            </a:solidFill>
            <a:round/>
            <a:headEnd/>
            <a:tailEnd/>
          </a:ln>
        </p:spPr>
        <p:txBody>
          <a:bodyPr wrap="none" anchor="ctr"/>
          <a:lstStyle/>
          <a:p>
            <a:endParaRPr lang="en-GB"/>
          </a:p>
        </p:txBody>
      </p:sp>
      <p:sp>
        <p:nvSpPr>
          <p:cNvPr id="204108" name="Line 337"/>
          <p:cNvSpPr>
            <a:spLocks noChangeShapeType="1"/>
          </p:cNvSpPr>
          <p:nvPr/>
        </p:nvSpPr>
        <p:spPr bwMode="auto">
          <a:xfrm flipV="1">
            <a:off x="2814638" y="3937000"/>
            <a:ext cx="0" cy="22225"/>
          </a:xfrm>
          <a:prstGeom prst="line">
            <a:avLst/>
          </a:prstGeom>
          <a:noFill/>
          <a:ln w="12700">
            <a:solidFill>
              <a:schemeClr val="tx1"/>
            </a:solidFill>
            <a:round/>
            <a:headEnd/>
            <a:tailEnd/>
          </a:ln>
        </p:spPr>
        <p:txBody>
          <a:bodyPr wrap="none" anchor="ctr"/>
          <a:lstStyle/>
          <a:p>
            <a:endParaRPr lang="en-GB"/>
          </a:p>
        </p:txBody>
      </p:sp>
      <p:sp>
        <p:nvSpPr>
          <p:cNvPr id="204109" name="Line 338"/>
          <p:cNvSpPr>
            <a:spLocks noChangeShapeType="1"/>
          </p:cNvSpPr>
          <p:nvPr/>
        </p:nvSpPr>
        <p:spPr bwMode="auto">
          <a:xfrm>
            <a:off x="2814638" y="3943350"/>
            <a:ext cx="9525" cy="0"/>
          </a:xfrm>
          <a:prstGeom prst="line">
            <a:avLst/>
          </a:prstGeom>
          <a:noFill/>
          <a:ln w="12700">
            <a:solidFill>
              <a:schemeClr val="tx1"/>
            </a:solidFill>
            <a:round/>
            <a:headEnd/>
            <a:tailEnd/>
          </a:ln>
        </p:spPr>
        <p:txBody>
          <a:bodyPr wrap="none" anchor="ctr"/>
          <a:lstStyle/>
          <a:p>
            <a:endParaRPr lang="en-GB"/>
          </a:p>
        </p:txBody>
      </p:sp>
      <p:sp>
        <p:nvSpPr>
          <p:cNvPr id="204110" name="Line 339"/>
          <p:cNvSpPr>
            <a:spLocks noChangeShapeType="1"/>
          </p:cNvSpPr>
          <p:nvPr/>
        </p:nvSpPr>
        <p:spPr bwMode="auto">
          <a:xfrm flipV="1">
            <a:off x="2824163" y="3929063"/>
            <a:ext cx="0" cy="20637"/>
          </a:xfrm>
          <a:prstGeom prst="line">
            <a:avLst/>
          </a:prstGeom>
          <a:noFill/>
          <a:ln w="12700">
            <a:solidFill>
              <a:schemeClr val="tx1"/>
            </a:solidFill>
            <a:round/>
            <a:headEnd/>
            <a:tailEnd/>
          </a:ln>
        </p:spPr>
        <p:txBody>
          <a:bodyPr wrap="none" anchor="ctr"/>
          <a:lstStyle/>
          <a:p>
            <a:endParaRPr lang="en-GB"/>
          </a:p>
        </p:txBody>
      </p:sp>
      <p:sp>
        <p:nvSpPr>
          <p:cNvPr id="204111" name="Line 340"/>
          <p:cNvSpPr>
            <a:spLocks noChangeShapeType="1"/>
          </p:cNvSpPr>
          <p:nvPr/>
        </p:nvSpPr>
        <p:spPr bwMode="auto">
          <a:xfrm flipV="1">
            <a:off x="2824163" y="3919538"/>
            <a:ext cx="0" cy="22225"/>
          </a:xfrm>
          <a:prstGeom prst="line">
            <a:avLst/>
          </a:prstGeom>
          <a:noFill/>
          <a:ln w="12700">
            <a:solidFill>
              <a:schemeClr val="tx1"/>
            </a:solidFill>
            <a:round/>
            <a:headEnd/>
            <a:tailEnd/>
          </a:ln>
        </p:spPr>
        <p:txBody>
          <a:bodyPr wrap="none" anchor="ctr"/>
          <a:lstStyle/>
          <a:p>
            <a:endParaRPr lang="en-GB"/>
          </a:p>
        </p:txBody>
      </p:sp>
      <p:sp>
        <p:nvSpPr>
          <p:cNvPr id="204112" name="Line 341"/>
          <p:cNvSpPr>
            <a:spLocks noChangeShapeType="1"/>
          </p:cNvSpPr>
          <p:nvPr/>
        </p:nvSpPr>
        <p:spPr bwMode="auto">
          <a:xfrm flipV="1">
            <a:off x="2824163" y="3910013"/>
            <a:ext cx="7937" cy="22225"/>
          </a:xfrm>
          <a:prstGeom prst="line">
            <a:avLst/>
          </a:prstGeom>
          <a:noFill/>
          <a:ln w="12700">
            <a:solidFill>
              <a:schemeClr val="tx1"/>
            </a:solidFill>
            <a:round/>
            <a:headEnd/>
            <a:tailEnd/>
          </a:ln>
        </p:spPr>
        <p:txBody>
          <a:bodyPr wrap="none" anchor="ctr"/>
          <a:lstStyle/>
          <a:p>
            <a:endParaRPr lang="en-GB"/>
          </a:p>
        </p:txBody>
      </p:sp>
      <p:sp>
        <p:nvSpPr>
          <p:cNvPr id="204113" name="Line 342"/>
          <p:cNvSpPr>
            <a:spLocks noChangeShapeType="1"/>
          </p:cNvSpPr>
          <p:nvPr/>
        </p:nvSpPr>
        <p:spPr bwMode="auto">
          <a:xfrm flipV="1">
            <a:off x="2832100" y="3902075"/>
            <a:ext cx="0" cy="20638"/>
          </a:xfrm>
          <a:prstGeom prst="line">
            <a:avLst/>
          </a:prstGeom>
          <a:noFill/>
          <a:ln w="12700">
            <a:solidFill>
              <a:schemeClr val="tx1"/>
            </a:solidFill>
            <a:round/>
            <a:headEnd/>
            <a:tailEnd/>
          </a:ln>
        </p:spPr>
        <p:txBody>
          <a:bodyPr wrap="none" anchor="ctr"/>
          <a:lstStyle/>
          <a:p>
            <a:endParaRPr lang="en-GB"/>
          </a:p>
        </p:txBody>
      </p:sp>
      <p:sp>
        <p:nvSpPr>
          <p:cNvPr id="204114" name="Line 343"/>
          <p:cNvSpPr>
            <a:spLocks noChangeShapeType="1"/>
          </p:cNvSpPr>
          <p:nvPr/>
        </p:nvSpPr>
        <p:spPr bwMode="auto">
          <a:xfrm flipV="1">
            <a:off x="2832100" y="3892550"/>
            <a:ext cx="9525" cy="22225"/>
          </a:xfrm>
          <a:prstGeom prst="line">
            <a:avLst/>
          </a:prstGeom>
          <a:noFill/>
          <a:ln w="12700">
            <a:solidFill>
              <a:schemeClr val="tx1"/>
            </a:solidFill>
            <a:round/>
            <a:headEnd/>
            <a:tailEnd/>
          </a:ln>
        </p:spPr>
        <p:txBody>
          <a:bodyPr wrap="none" anchor="ctr"/>
          <a:lstStyle/>
          <a:p>
            <a:endParaRPr lang="en-GB"/>
          </a:p>
        </p:txBody>
      </p:sp>
      <p:sp>
        <p:nvSpPr>
          <p:cNvPr id="204115" name="Line 344"/>
          <p:cNvSpPr>
            <a:spLocks noChangeShapeType="1"/>
          </p:cNvSpPr>
          <p:nvPr/>
        </p:nvSpPr>
        <p:spPr bwMode="auto">
          <a:xfrm flipV="1">
            <a:off x="2841625" y="3883025"/>
            <a:ext cx="0" cy="22225"/>
          </a:xfrm>
          <a:prstGeom prst="line">
            <a:avLst/>
          </a:prstGeom>
          <a:noFill/>
          <a:ln w="12700">
            <a:solidFill>
              <a:schemeClr val="tx1"/>
            </a:solidFill>
            <a:round/>
            <a:headEnd/>
            <a:tailEnd/>
          </a:ln>
        </p:spPr>
        <p:txBody>
          <a:bodyPr wrap="none" anchor="ctr"/>
          <a:lstStyle/>
          <a:p>
            <a:endParaRPr lang="en-GB"/>
          </a:p>
        </p:txBody>
      </p:sp>
      <p:sp>
        <p:nvSpPr>
          <p:cNvPr id="204116" name="Line 345"/>
          <p:cNvSpPr>
            <a:spLocks noChangeShapeType="1"/>
          </p:cNvSpPr>
          <p:nvPr/>
        </p:nvSpPr>
        <p:spPr bwMode="auto">
          <a:xfrm flipV="1">
            <a:off x="2841625" y="3875088"/>
            <a:ext cx="9525" cy="20637"/>
          </a:xfrm>
          <a:prstGeom prst="line">
            <a:avLst/>
          </a:prstGeom>
          <a:noFill/>
          <a:ln w="12700">
            <a:solidFill>
              <a:schemeClr val="tx1"/>
            </a:solidFill>
            <a:round/>
            <a:headEnd/>
            <a:tailEnd/>
          </a:ln>
        </p:spPr>
        <p:txBody>
          <a:bodyPr wrap="none" anchor="ctr"/>
          <a:lstStyle/>
          <a:p>
            <a:endParaRPr lang="en-GB"/>
          </a:p>
        </p:txBody>
      </p:sp>
      <p:sp>
        <p:nvSpPr>
          <p:cNvPr id="204117" name="Line 346"/>
          <p:cNvSpPr>
            <a:spLocks noChangeShapeType="1"/>
          </p:cNvSpPr>
          <p:nvPr/>
        </p:nvSpPr>
        <p:spPr bwMode="auto">
          <a:xfrm flipV="1">
            <a:off x="2851150" y="3865563"/>
            <a:ext cx="0" cy="22225"/>
          </a:xfrm>
          <a:prstGeom prst="line">
            <a:avLst/>
          </a:prstGeom>
          <a:noFill/>
          <a:ln w="12700">
            <a:solidFill>
              <a:schemeClr val="tx1"/>
            </a:solidFill>
            <a:round/>
            <a:headEnd/>
            <a:tailEnd/>
          </a:ln>
        </p:spPr>
        <p:txBody>
          <a:bodyPr wrap="none" anchor="ctr"/>
          <a:lstStyle/>
          <a:p>
            <a:endParaRPr lang="en-GB"/>
          </a:p>
        </p:txBody>
      </p:sp>
      <p:sp>
        <p:nvSpPr>
          <p:cNvPr id="204118" name="Line 347"/>
          <p:cNvSpPr>
            <a:spLocks noChangeShapeType="1"/>
          </p:cNvSpPr>
          <p:nvPr/>
        </p:nvSpPr>
        <p:spPr bwMode="auto">
          <a:xfrm flipV="1">
            <a:off x="2851150" y="3856038"/>
            <a:ext cx="7938" cy="22225"/>
          </a:xfrm>
          <a:prstGeom prst="line">
            <a:avLst/>
          </a:prstGeom>
          <a:noFill/>
          <a:ln w="12700">
            <a:solidFill>
              <a:schemeClr val="tx1"/>
            </a:solidFill>
            <a:round/>
            <a:headEnd/>
            <a:tailEnd/>
          </a:ln>
        </p:spPr>
        <p:txBody>
          <a:bodyPr wrap="none" anchor="ctr"/>
          <a:lstStyle/>
          <a:p>
            <a:endParaRPr lang="en-GB"/>
          </a:p>
        </p:txBody>
      </p:sp>
      <p:sp>
        <p:nvSpPr>
          <p:cNvPr id="204119" name="Line 348"/>
          <p:cNvSpPr>
            <a:spLocks noChangeShapeType="1"/>
          </p:cNvSpPr>
          <p:nvPr/>
        </p:nvSpPr>
        <p:spPr bwMode="auto">
          <a:xfrm flipV="1">
            <a:off x="2859088" y="3846513"/>
            <a:ext cx="0" cy="22225"/>
          </a:xfrm>
          <a:prstGeom prst="line">
            <a:avLst/>
          </a:prstGeom>
          <a:noFill/>
          <a:ln w="12700">
            <a:solidFill>
              <a:schemeClr val="tx1"/>
            </a:solidFill>
            <a:round/>
            <a:headEnd/>
            <a:tailEnd/>
          </a:ln>
        </p:spPr>
        <p:txBody>
          <a:bodyPr wrap="none" anchor="ctr"/>
          <a:lstStyle/>
          <a:p>
            <a:endParaRPr lang="en-GB"/>
          </a:p>
        </p:txBody>
      </p:sp>
      <p:sp>
        <p:nvSpPr>
          <p:cNvPr id="204120" name="Line 349"/>
          <p:cNvSpPr>
            <a:spLocks noChangeShapeType="1"/>
          </p:cNvSpPr>
          <p:nvPr/>
        </p:nvSpPr>
        <p:spPr bwMode="auto">
          <a:xfrm flipV="1">
            <a:off x="2859088" y="3838575"/>
            <a:ext cx="0" cy="20638"/>
          </a:xfrm>
          <a:prstGeom prst="line">
            <a:avLst/>
          </a:prstGeom>
          <a:noFill/>
          <a:ln w="12700">
            <a:solidFill>
              <a:schemeClr val="tx1"/>
            </a:solidFill>
            <a:round/>
            <a:headEnd/>
            <a:tailEnd/>
          </a:ln>
        </p:spPr>
        <p:txBody>
          <a:bodyPr wrap="none" anchor="ctr"/>
          <a:lstStyle/>
          <a:p>
            <a:endParaRPr lang="en-GB"/>
          </a:p>
        </p:txBody>
      </p:sp>
      <p:sp>
        <p:nvSpPr>
          <p:cNvPr id="204121" name="Line 350"/>
          <p:cNvSpPr>
            <a:spLocks noChangeShapeType="1"/>
          </p:cNvSpPr>
          <p:nvPr/>
        </p:nvSpPr>
        <p:spPr bwMode="auto">
          <a:xfrm flipV="1">
            <a:off x="2859088" y="3829050"/>
            <a:ext cx="9525" cy="22225"/>
          </a:xfrm>
          <a:prstGeom prst="line">
            <a:avLst/>
          </a:prstGeom>
          <a:noFill/>
          <a:ln w="12700">
            <a:solidFill>
              <a:schemeClr val="tx1"/>
            </a:solidFill>
            <a:round/>
            <a:headEnd/>
            <a:tailEnd/>
          </a:ln>
        </p:spPr>
        <p:txBody>
          <a:bodyPr wrap="none" anchor="ctr"/>
          <a:lstStyle/>
          <a:p>
            <a:endParaRPr lang="en-GB"/>
          </a:p>
        </p:txBody>
      </p:sp>
      <p:sp>
        <p:nvSpPr>
          <p:cNvPr id="204122" name="Line 351"/>
          <p:cNvSpPr>
            <a:spLocks noChangeShapeType="1"/>
          </p:cNvSpPr>
          <p:nvPr/>
        </p:nvSpPr>
        <p:spPr bwMode="auto">
          <a:xfrm flipV="1">
            <a:off x="2868613" y="3819525"/>
            <a:ext cx="0" cy="22225"/>
          </a:xfrm>
          <a:prstGeom prst="line">
            <a:avLst/>
          </a:prstGeom>
          <a:noFill/>
          <a:ln w="12700">
            <a:solidFill>
              <a:schemeClr val="tx1"/>
            </a:solidFill>
            <a:round/>
            <a:headEnd/>
            <a:tailEnd/>
          </a:ln>
        </p:spPr>
        <p:txBody>
          <a:bodyPr wrap="none" anchor="ctr"/>
          <a:lstStyle/>
          <a:p>
            <a:endParaRPr lang="en-GB"/>
          </a:p>
        </p:txBody>
      </p:sp>
      <p:sp>
        <p:nvSpPr>
          <p:cNvPr id="204123" name="Line 352"/>
          <p:cNvSpPr>
            <a:spLocks noChangeShapeType="1"/>
          </p:cNvSpPr>
          <p:nvPr/>
        </p:nvSpPr>
        <p:spPr bwMode="auto">
          <a:xfrm flipV="1">
            <a:off x="2868613" y="3811588"/>
            <a:ext cx="9525" cy="20637"/>
          </a:xfrm>
          <a:prstGeom prst="line">
            <a:avLst/>
          </a:prstGeom>
          <a:noFill/>
          <a:ln w="12700">
            <a:solidFill>
              <a:schemeClr val="tx1"/>
            </a:solidFill>
            <a:round/>
            <a:headEnd/>
            <a:tailEnd/>
          </a:ln>
        </p:spPr>
        <p:txBody>
          <a:bodyPr wrap="none" anchor="ctr"/>
          <a:lstStyle/>
          <a:p>
            <a:endParaRPr lang="en-GB"/>
          </a:p>
        </p:txBody>
      </p:sp>
      <p:sp>
        <p:nvSpPr>
          <p:cNvPr id="204124" name="Line 353"/>
          <p:cNvSpPr>
            <a:spLocks noChangeShapeType="1"/>
          </p:cNvSpPr>
          <p:nvPr/>
        </p:nvSpPr>
        <p:spPr bwMode="auto">
          <a:xfrm flipV="1">
            <a:off x="2878138" y="3802063"/>
            <a:ext cx="0" cy="22225"/>
          </a:xfrm>
          <a:prstGeom prst="line">
            <a:avLst/>
          </a:prstGeom>
          <a:noFill/>
          <a:ln w="12700">
            <a:solidFill>
              <a:schemeClr val="tx1"/>
            </a:solidFill>
            <a:round/>
            <a:headEnd/>
            <a:tailEnd/>
          </a:ln>
        </p:spPr>
        <p:txBody>
          <a:bodyPr wrap="none" anchor="ctr"/>
          <a:lstStyle/>
          <a:p>
            <a:endParaRPr lang="en-GB"/>
          </a:p>
        </p:txBody>
      </p:sp>
      <p:sp>
        <p:nvSpPr>
          <p:cNvPr id="204125" name="Line 354"/>
          <p:cNvSpPr>
            <a:spLocks noChangeShapeType="1"/>
          </p:cNvSpPr>
          <p:nvPr/>
        </p:nvSpPr>
        <p:spPr bwMode="auto">
          <a:xfrm flipV="1">
            <a:off x="2878138" y="3792538"/>
            <a:ext cx="7937" cy="22225"/>
          </a:xfrm>
          <a:prstGeom prst="line">
            <a:avLst/>
          </a:prstGeom>
          <a:noFill/>
          <a:ln w="12700">
            <a:solidFill>
              <a:schemeClr val="tx1"/>
            </a:solidFill>
            <a:round/>
            <a:headEnd/>
            <a:tailEnd/>
          </a:ln>
        </p:spPr>
        <p:txBody>
          <a:bodyPr wrap="none" anchor="ctr"/>
          <a:lstStyle/>
          <a:p>
            <a:endParaRPr lang="en-GB"/>
          </a:p>
        </p:txBody>
      </p:sp>
      <p:sp>
        <p:nvSpPr>
          <p:cNvPr id="204126" name="Line 355"/>
          <p:cNvSpPr>
            <a:spLocks noChangeShapeType="1"/>
          </p:cNvSpPr>
          <p:nvPr/>
        </p:nvSpPr>
        <p:spPr bwMode="auto">
          <a:xfrm flipV="1">
            <a:off x="2886075" y="3784600"/>
            <a:ext cx="9525" cy="20638"/>
          </a:xfrm>
          <a:prstGeom prst="line">
            <a:avLst/>
          </a:prstGeom>
          <a:noFill/>
          <a:ln w="12700">
            <a:solidFill>
              <a:schemeClr val="tx1"/>
            </a:solidFill>
            <a:round/>
            <a:headEnd/>
            <a:tailEnd/>
          </a:ln>
        </p:spPr>
        <p:txBody>
          <a:bodyPr wrap="none" anchor="ctr"/>
          <a:lstStyle/>
          <a:p>
            <a:endParaRPr lang="en-GB"/>
          </a:p>
        </p:txBody>
      </p:sp>
      <p:sp>
        <p:nvSpPr>
          <p:cNvPr id="204127" name="Line 356"/>
          <p:cNvSpPr>
            <a:spLocks noChangeShapeType="1"/>
          </p:cNvSpPr>
          <p:nvPr/>
        </p:nvSpPr>
        <p:spPr bwMode="auto">
          <a:xfrm flipV="1">
            <a:off x="2895600" y="3775075"/>
            <a:ext cx="0" cy="22225"/>
          </a:xfrm>
          <a:prstGeom prst="line">
            <a:avLst/>
          </a:prstGeom>
          <a:noFill/>
          <a:ln w="12700">
            <a:solidFill>
              <a:schemeClr val="tx1"/>
            </a:solidFill>
            <a:round/>
            <a:headEnd/>
            <a:tailEnd/>
          </a:ln>
        </p:spPr>
        <p:txBody>
          <a:bodyPr wrap="none" anchor="ctr"/>
          <a:lstStyle/>
          <a:p>
            <a:endParaRPr lang="en-GB"/>
          </a:p>
        </p:txBody>
      </p:sp>
      <p:sp>
        <p:nvSpPr>
          <p:cNvPr id="204128" name="Line 357"/>
          <p:cNvSpPr>
            <a:spLocks noChangeShapeType="1"/>
          </p:cNvSpPr>
          <p:nvPr/>
        </p:nvSpPr>
        <p:spPr bwMode="auto">
          <a:xfrm flipV="1">
            <a:off x="2895600" y="3765550"/>
            <a:ext cx="9525" cy="22225"/>
          </a:xfrm>
          <a:prstGeom prst="line">
            <a:avLst/>
          </a:prstGeom>
          <a:noFill/>
          <a:ln w="12700">
            <a:solidFill>
              <a:schemeClr val="tx1"/>
            </a:solidFill>
            <a:round/>
            <a:headEnd/>
            <a:tailEnd/>
          </a:ln>
        </p:spPr>
        <p:txBody>
          <a:bodyPr wrap="none" anchor="ctr"/>
          <a:lstStyle/>
          <a:p>
            <a:endParaRPr lang="en-GB"/>
          </a:p>
        </p:txBody>
      </p:sp>
      <p:sp>
        <p:nvSpPr>
          <p:cNvPr id="204129" name="Line 358"/>
          <p:cNvSpPr>
            <a:spLocks noChangeShapeType="1"/>
          </p:cNvSpPr>
          <p:nvPr/>
        </p:nvSpPr>
        <p:spPr bwMode="auto">
          <a:xfrm flipV="1">
            <a:off x="2905125" y="3757613"/>
            <a:ext cx="0" cy="20637"/>
          </a:xfrm>
          <a:prstGeom prst="line">
            <a:avLst/>
          </a:prstGeom>
          <a:noFill/>
          <a:ln w="12700">
            <a:solidFill>
              <a:schemeClr val="tx1"/>
            </a:solidFill>
            <a:round/>
            <a:headEnd/>
            <a:tailEnd/>
          </a:ln>
        </p:spPr>
        <p:txBody>
          <a:bodyPr wrap="none" anchor="ctr"/>
          <a:lstStyle/>
          <a:p>
            <a:endParaRPr lang="en-GB"/>
          </a:p>
        </p:txBody>
      </p:sp>
      <p:sp>
        <p:nvSpPr>
          <p:cNvPr id="204130" name="Line 359"/>
          <p:cNvSpPr>
            <a:spLocks noChangeShapeType="1"/>
          </p:cNvSpPr>
          <p:nvPr/>
        </p:nvSpPr>
        <p:spPr bwMode="auto">
          <a:xfrm>
            <a:off x="2905125" y="3763963"/>
            <a:ext cx="7938" cy="0"/>
          </a:xfrm>
          <a:prstGeom prst="line">
            <a:avLst/>
          </a:prstGeom>
          <a:noFill/>
          <a:ln w="12700">
            <a:solidFill>
              <a:schemeClr val="tx1"/>
            </a:solidFill>
            <a:round/>
            <a:headEnd/>
            <a:tailEnd/>
          </a:ln>
        </p:spPr>
        <p:txBody>
          <a:bodyPr wrap="none" anchor="ctr"/>
          <a:lstStyle/>
          <a:p>
            <a:endParaRPr lang="en-GB"/>
          </a:p>
        </p:txBody>
      </p:sp>
      <p:sp>
        <p:nvSpPr>
          <p:cNvPr id="204131" name="Line 360"/>
          <p:cNvSpPr>
            <a:spLocks noChangeShapeType="1"/>
          </p:cNvSpPr>
          <p:nvPr/>
        </p:nvSpPr>
        <p:spPr bwMode="auto">
          <a:xfrm flipV="1">
            <a:off x="2913063" y="3748088"/>
            <a:ext cx="0" cy="22225"/>
          </a:xfrm>
          <a:prstGeom prst="line">
            <a:avLst/>
          </a:prstGeom>
          <a:noFill/>
          <a:ln w="12700">
            <a:solidFill>
              <a:schemeClr val="tx1"/>
            </a:solidFill>
            <a:round/>
            <a:headEnd/>
            <a:tailEnd/>
          </a:ln>
        </p:spPr>
        <p:txBody>
          <a:bodyPr wrap="none" anchor="ctr"/>
          <a:lstStyle/>
          <a:p>
            <a:endParaRPr lang="en-GB"/>
          </a:p>
        </p:txBody>
      </p:sp>
      <p:sp>
        <p:nvSpPr>
          <p:cNvPr id="204132" name="Line 361"/>
          <p:cNvSpPr>
            <a:spLocks noChangeShapeType="1"/>
          </p:cNvSpPr>
          <p:nvPr/>
        </p:nvSpPr>
        <p:spPr bwMode="auto">
          <a:xfrm>
            <a:off x="2913063" y="3754438"/>
            <a:ext cx="9525" cy="0"/>
          </a:xfrm>
          <a:prstGeom prst="line">
            <a:avLst/>
          </a:prstGeom>
          <a:noFill/>
          <a:ln w="12700">
            <a:solidFill>
              <a:schemeClr val="tx1"/>
            </a:solidFill>
            <a:round/>
            <a:headEnd/>
            <a:tailEnd/>
          </a:ln>
        </p:spPr>
        <p:txBody>
          <a:bodyPr wrap="none" anchor="ctr"/>
          <a:lstStyle/>
          <a:p>
            <a:endParaRPr lang="en-GB"/>
          </a:p>
        </p:txBody>
      </p:sp>
      <p:sp>
        <p:nvSpPr>
          <p:cNvPr id="204133" name="Line 362"/>
          <p:cNvSpPr>
            <a:spLocks noChangeShapeType="1"/>
          </p:cNvSpPr>
          <p:nvPr/>
        </p:nvSpPr>
        <p:spPr bwMode="auto">
          <a:xfrm flipV="1">
            <a:off x="2922588" y="3738563"/>
            <a:ext cx="0" cy="22225"/>
          </a:xfrm>
          <a:prstGeom prst="line">
            <a:avLst/>
          </a:prstGeom>
          <a:noFill/>
          <a:ln w="12700">
            <a:solidFill>
              <a:schemeClr val="tx1"/>
            </a:solidFill>
            <a:round/>
            <a:headEnd/>
            <a:tailEnd/>
          </a:ln>
        </p:spPr>
        <p:txBody>
          <a:bodyPr wrap="none" anchor="ctr"/>
          <a:lstStyle/>
          <a:p>
            <a:endParaRPr lang="en-GB"/>
          </a:p>
        </p:txBody>
      </p:sp>
      <p:sp>
        <p:nvSpPr>
          <p:cNvPr id="204134" name="Line 363"/>
          <p:cNvSpPr>
            <a:spLocks noChangeShapeType="1"/>
          </p:cNvSpPr>
          <p:nvPr/>
        </p:nvSpPr>
        <p:spPr bwMode="auto">
          <a:xfrm>
            <a:off x="2922588" y="3744913"/>
            <a:ext cx="9525" cy="0"/>
          </a:xfrm>
          <a:prstGeom prst="line">
            <a:avLst/>
          </a:prstGeom>
          <a:noFill/>
          <a:ln w="12700">
            <a:solidFill>
              <a:schemeClr val="tx1"/>
            </a:solidFill>
            <a:round/>
            <a:headEnd/>
            <a:tailEnd/>
          </a:ln>
        </p:spPr>
        <p:txBody>
          <a:bodyPr wrap="none" anchor="ctr"/>
          <a:lstStyle/>
          <a:p>
            <a:endParaRPr lang="en-GB"/>
          </a:p>
        </p:txBody>
      </p:sp>
      <p:sp>
        <p:nvSpPr>
          <p:cNvPr id="204135" name="Line 364"/>
          <p:cNvSpPr>
            <a:spLocks noChangeShapeType="1"/>
          </p:cNvSpPr>
          <p:nvPr/>
        </p:nvSpPr>
        <p:spPr bwMode="auto">
          <a:xfrm flipV="1">
            <a:off x="2932113" y="3730625"/>
            <a:ext cx="0" cy="20638"/>
          </a:xfrm>
          <a:prstGeom prst="line">
            <a:avLst/>
          </a:prstGeom>
          <a:noFill/>
          <a:ln w="12700">
            <a:solidFill>
              <a:schemeClr val="tx1"/>
            </a:solidFill>
            <a:round/>
            <a:headEnd/>
            <a:tailEnd/>
          </a:ln>
        </p:spPr>
        <p:txBody>
          <a:bodyPr wrap="none" anchor="ctr"/>
          <a:lstStyle/>
          <a:p>
            <a:endParaRPr lang="en-GB"/>
          </a:p>
        </p:txBody>
      </p:sp>
      <p:sp>
        <p:nvSpPr>
          <p:cNvPr id="204136" name="Line 365"/>
          <p:cNvSpPr>
            <a:spLocks noChangeShapeType="1"/>
          </p:cNvSpPr>
          <p:nvPr/>
        </p:nvSpPr>
        <p:spPr bwMode="auto">
          <a:xfrm>
            <a:off x="2932113" y="3736975"/>
            <a:ext cx="7937" cy="0"/>
          </a:xfrm>
          <a:prstGeom prst="line">
            <a:avLst/>
          </a:prstGeom>
          <a:noFill/>
          <a:ln w="12700">
            <a:solidFill>
              <a:schemeClr val="tx1"/>
            </a:solidFill>
            <a:round/>
            <a:headEnd/>
            <a:tailEnd/>
          </a:ln>
        </p:spPr>
        <p:txBody>
          <a:bodyPr wrap="none" anchor="ctr"/>
          <a:lstStyle/>
          <a:p>
            <a:endParaRPr lang="en-GB"/>
          </a:p>
        </p:txBody>
      </p:sp>
      <p:sp>
        <p:nvSpPr>
          <p:cNvPr id="204137" name="Line 366"/>
          <p:cNvSpPr>
            <a:spLocks noChangeShapeType="1"/>
          </p:cNvSpPr>
          <p:nvPr/>
        </p:nvSpPr>
        <p:spPr bwMode="auto">
          <a:xfrm flipV="1">
            <a:off x="2940050" y="3721100"/>
            <a:ext cx="0" cy="22225"/>
          </a:xfrm>
          <a:prstGeom prst="line">
            <a:avLst/>
          </a:prstGeom>
          <a:noFill/>
          <a:ln w="12700">
            <a:solidFill>
              <a:schemeClr val="tx1"/>
            </a:solidFill>
            <a:round/>
            <a:headEnd/>
            <a:tailEnd/>
          </a:ln>
        </p:spPr>
        <p:txBody>
          <a:bodyPr wrap="none" anchor="ctr"/>
          <a:lstStyle/>
          <a:p>
            <a:endParaRPr lang="en-GB"/>
          </a:p>
        </p:txBody>
      </p:sp>
      <p:sp>
        <p:nvSpPr>
          <p:cNvPr id="204138" name="Line 367"/>
          <p:cNvSpPr>
            <a:spLocks noChangeShapeType="1"/>
          </p:cNvSpPr>
          <p:nvPr/>
        </p:nvSpPr>
        <p:spPr bwMode="auto">
          <a:xfrm>
            <a:off x="2940050" y="3727450"/>
            <a:ext cx="9525" cy="0"/>
          </a:xfrm>
          <a:prstGeom prst="line">
            <a:avLst/>
          </a:prstGeom>
          <a:noFill/>
          <a:ln w="12700">
            <a:solidFill>
              <a:schemeClr val="tx1"/>
            </a:solidFill>
            <a:round/>
            <a:headEnd/>
            <a:tailEnd/>
          </a:ln>
        </p:spPr>
        <p:txBody>
          <a:bodyPr wrap="none" anchor="ctr"/>
          <a:lstStyle/>
          <a:p>
            <a:endParaRPr lang="en-GB"/>
          </a:p>
        </p:txBody>
      </p:sp>
      <p:sp>
        <p:nvSpPr>
          <p:cNvPr id="204139" name="Line 368"/>
          <p:cNvSpPr>
            <a:spLocks noChangeShapeType="1"/>
          </p:cNvSpPr>
          <p:nvPr/>
        </p:nvSpPr>
        <p:spPr bwMode="auto">
          <a:xfrm flipV="1">
            <a:off x="2949575" y="3711575"/>
            <a:ext cx="9525" cy="22225"/>
          </a:xfrm>
          <a:prstGeom prst="line">
            <a:avLst/>
          </a:prstGeom>
          <a:noFill/>
          <a:ln w="12700">
            <a:solidFill>
              <a:schemeClr val="tx1"/>
            </a:solidFill>
            <a:round/>
            <a:headEnd/>
            <a:tailEnd/>
          </a:ln>
        </p:spPr>
        <p:txBody>
          <a:bodyPr wrap="none" anchor="ctr"/>
          <a:lstStyle/>
          <a:p>
            <a:endParaRPr lang="en-GB"/>
          </a:p>
        </p:txBody>
      </p:sp>
      <p:sp>
        <p:nvSpPr>
          <p:cNvPr id="204140" name="Line 369"/>
          <p:cNvSpPr>
            <a:spLocks noChangeShapeType="1"/>
          </p:cNvSpPr>
          <p:nvPr/>
        </p:nvSpPr>
        <p:spPr bwMode="auto">
          <a:xfrm>
            <a:off x="2959100" y="3717925"/>
            <a:ext cx="7938" cy="0"/>
          </a:xfrm>
          <a:prstGeom prst="line">
            <a:avLst/>
          </a:prstGeom>
          <a:noFill/>
          <a:ln w="12700">
            <a:solidFill>
              <a:schemeClr val="tx1"/>
            </a:solidFill>
            <a:round/>
            <a:headEnd/>
            <a:tailEnd/>
          </a:ln>
        </p:spPr>
        <p:txBody>
          <a:bodyPr wrap="none" anchor="ctr"/>
          <a:lstStyle/>
          <a:p>
            <a:endParaRPr lang="en-GB"/>
          </a:p>
        </p:txBody>
      </p:sp>
      <p:sp>
        <p:nvSpPr>
          <p:cNvPr id="204141" name="Line 370"/>
          <p:cNvSpPr>
            <a:spLocks noChangeShapeType="1"/>
          </p:cNvSpPr>
          <p:nvPr/>
        </p:nvSpPr>
        <p:spPr bwMode="auto">
          <a:xfrm flipV="1">
            <a:off x="2967038" y="3703638"/>
            <a:ext cx="0" cy="20637"/>
          </a:xfrm>
          <a:prstGeom prst="line">
            <a:avLst/>
          </a:prstGeom>
          <a:noFill/>
          <a:ln w="12700">
            <a:solidFill>
              <a:schemeClr val="tx1"/>
            </a:solidFill>
            <a:round/>
            <a:headEnd/>
            <a:tailEnd/>
          </a:ln>
        </p:spPr>
        <p:txBody>
          <a:bodyPr wrap="none" anchor="ctr"/>
          <a:lstStyle/>
          <a:p>
            <a:endParaRPr lang="en-GB"/>
          </a:p>
        </p:txBody>
      </p:sp>
      <p:sp>
        <p:nvSpPr>
          <p:cNvPr id="204142" name="Line 371"/>
          <p:cNvSpPr>
            <a:spLocks noChangeShapeType="1"/>
          </p:cNvSpPr>
          <p:nvPr/>
        </p:nvSpPr>
        <p:spPr bwMode="auto">
          <a:xfrm>
            <a:off x="2967038" y="3709988"/>
            <a:ext cx="9525" cy="0"/>
          </a:xfrm>
          <a:prstGeom prst="line">
            <a:avLst/>
          </a:prstGeom>
          <a:noFill/>
          <a:ln w="12700">
            <a:solidFill>
              <a:schemeClr val="tx1"/>
            </a:solidFill>
            <a:round/>
            <a:headEnd/>
            <a:tailEnd/>
          </a:ln>
        </p:spPr>
        <p:txBody>
          <a:bodyPr wrap="none" anchor="ctr"/>
          <a:lstStyle/>
          <a:p>
            <a:endParaRPr lang="en-GB"/>
          </a:p>
        </p:txBody>
      </p:sp>
      <p:sp>
        <p:nvSpPr>
          <p:cNvPr id="204143" name="Line 372"/>
          <p:cNvSpPr>
            <a:spLocks noChangeShapeType="1"/>
          </p:cNvSpPr>
          <p:nvPr/>
        </p:nvSpPr>
        <p:spPr bwMode="auto">
          <a:xfrm>
            <a:off x="2976563" y="3709988"/>
            <a:ext cx="9525" cy="0"/>
          </a:xfrm>
          <a:prstGeom prst="line">
            <a:avLst/>
          </a:prstGeom>
          <a:noFill/>
          <a:ln w="12700">
            <a:solidFill>
              <a:schemeClr val="tx1"/>
            </a:solidFill>
            <a:round/>
            <a:headEnd/>
            <a:tailEnd/>
          </a:ln>
        </p:spPr>
        <p:txBody>
          <a:bodyPr wrap="none" anchor="ctr"/>
          <a:lstStyle/>
          <a:p>
            <a:endParaRPr lang="en-GB"/>
          </a:p>
        </p:txBody>
      </p:sp>
      <p:sp>
        <p:nvSpPr>
          <p:cNvPr id="204144" name="Line 373"/>
          <p:cNvSpPr>
            <a:spLocks noChangeShapeType="1"/>
          </p:cNvSpPr>
          <p:nvPr/>
        </p:nvSpPr>
        <p:spPr bwMode="auto">
          <a:xfrm flipV="1">
            <a:off x="2986088" y="3694113"/>
            <a:ext cx="0" cy="22225"/>
          </a:xfrm>
          <a:prstGeom prst="line">
            <a:avLst/>
          </a:prstGeom>
          <a:noFill/>
          <a:ln w="12700">
            <a:solidFill>
              <a:schemeClr val="tx1"/>
            </a:solidFill>
            <a:round/>
            <a:headEnd/>
            <a:tailEnd/>
          </a:ln>
        </p:spPr>
        <p:txBody>
          <a:bodyPr wrap="none" anchor="ctr"/>
          <a:lstStyle/>
          <a:p>
            <a:endParaRPr lang="en-GB"/>
          </a:p>
        </p:txBody>
      </p:sp>
      <p:sp>
        <p:nvSpPr>
          <p:cNvPr id="204145" name="Line 374"/>
          <p:cNvSpPr>
            <a:spLocks noChangeShapeType="1"/>
          </p:cNvSpPr>
          <p:nvPr/>
        </p:nvSpPr>
        <p:spPr bwMode="auto">
          <a:xfrm>
            <a:off x="2986088" y="3700463"/>
            <a:ext cx="7937" cy="0"/>
          </a:xfrm>
          <a:prstGeom prst="line">
            <a:avLst/>
          </a:prstGeom>
          <a:noFill/>
          <a:ln w="12700">
            <a:solidFill>
              <a:schemeClr val="tx1"/>
            </a:solidFill>
            <a:round/>
            <a:headEnd/>
            <a:tailEnd/>
          </a:ln>
        </p:spPr>
        <p:txBody>
          <a:bodyPr wrap="none" anchor="ctr"/>
          <a:lstStyle/>
          <a:p>
            <a:endParaRPr lang="en-GB"/>
          </a:p>
        </p:txBody>
      </p:sp>
      <p:sp>
        <p:nvSpPr>
          <p:cNvPr id="204146" name="Line 375"/>
          <p:cNvSpPr>
            <a:spLocks noChangeShapeType="1"/>
          </p:cNvSpPr>
          <p:nvPr/>
        </p:nvSpPr>
        <p:spPr bwMode="auto">
          <a:xfrm>
            <a:off x="2994025" y="3700463"/>
            <a:ext cx="9525" cy="0"/>
          </a:xfrm>
          <a:prstGeom prst="line">
            <a:avLst/>
          </a:prstGeom>
          <a:noFill/>
          <a:ln w="12700">
            <a:solidFill>
              <a:schemeClr val="tx1"/>
            </a:solidFill>
            <a:round/>
            <a:headEnd/>
            <a:tailEnd/>
          </a:ln>
        </p:spPr>
        <p:txBody>
          <a:bodyPr wrap="none" anchor="ctr"/>
          <a:lstStyle/>
          <a:p>
            <a:endParaRPr lang="en-GB"/>
          </a:p>
        </p:txBody>
      </p:sp>
      <p:sp>
        <p:nvSpPr>
          <p:cNvPr id="204147" name="Line 376"/>
          <p:cNvSpPr>
            <a:spLocks noChangeShapeType="1"/>
          </p:cNvSpPr>
          <p:nvPr/>
        </p:nvSpPr>
        <p:spPr bwMode="auto">
          <a:xfrm flipV="1">
            <a:off x="3003550" y="3684588"/>
            <a:ext cx="0" cy="22225"/>
          </a:xfrm>
          <a:prstGeom prst="line">
            <a:avLst/>
          </a:prstGeom>
          <a:noFill/>
          <a:ln w="12700">
            <a:solidFill>
              <a:schemeClr val="tx1"/>
            </a:solidFill>
            <a:round/>
            <a:headEnd/>
            <a:tailEnd/>
          </a:ln>
        </p:spPr>
        <p:txBody>
          <a:bodyPr wrap="none" anchor="ctr"/>
          <a:lstStyle/>
          <a:p>
            <a:endParaRPr lang="en-GB"/>
          </a:p>
        </p:txBody>
      </p:sp>
      <p:sp>
        <p:nvSpPr>
          <p:cNvPr id="204148" name="Line 377"/>
          <p:cNvSpPr>
            <a:spLocks noChangeShapeType="1"/>
          </p:cNvSpPr>
          <p:nvPr/>
        </p:nvSpPr>
        <p:spPr bwMode="auto">
          <a:xfrm>
            <a:off x="3003550" y="3690938"/>
            <a:ext cx="9525" cy="0"/>
          </a:xfrm>
          <a:prstGeom prst="line">
            <a:avLst/>
          </a:prstGeom>
          <a:noFill/>
          <a:ln w="12700">
            <a:solidFill>
              <a:schemeClr val="tx1"/>
            </a:solidFill>
            <a:round/>
            <a:headEnd/>
            <a:tailEnd/>
          </a:ln>
        </p:spPr>
        <p:txBody>
          <a:bodyPr wrap="none" anchor="ctr"/>
          <a:lstStyle/>
          <a:p>
            <a:endParaRPr lang="en-GB"/>
          </a:p>
        </p:txBody>
      </p:sp>
      <p:sp>
        <p:nvSpPr>
          <p:cNvPr id="204149" name="Line 378"/>
          <p:cNvSpPr>
            <a:spLocks noChangeShapeType="1"/>
          </p:cNvSpPr>
          <p:nvPr/>
        </p:nvSpPr>
        <p:spPr bwMode="auto">
          <a:xfrm>
            <a:off x="3013075" y="3690938"/>
            <a:ext cx="7938" cy="0"/>
          </a:xfrm>
          <a:prstGeom prst="line">
            <a:avLst/>
          </a:prstGeom>
          <a:noFill/>
          <a:ln w="12700">
            <a:solidFill>
              <a:schemeClr val="tx1"/>
            </a:solidFill>
            <a:round/>
            <a:headEnd/>
            <a:tailEnd/>
          </a:ln>
        </p:spPr>
        <p:txBody>
          <a:bodyPr wrap="none" anchor="ctr"/>
          <a:lstStyle/>
          <a:p>
            <a:endParaRPr lang="en-GB"/>
          </a:p>
        </p:txBody>
      </p:sp>
      <p:sp>
        <p:nvSpPr>
          <p:cNvPr id="204150" name="Line 379"/>
          <p:cNvSpPr>
            <a:spLocks noChangeShapeType="1"/>
          </p:cNvSpPr>
          <p:nvPr/>
        </p:nvSpPr>
        <p:spPr bwMode="auto">
          <a:xfrm>
            <a:off x="3021013" y="3690938"/>
            <a:ext cx="9525" cy="0"/>
          </a:xfrm>
          <a:prstGeom prst="line">
            <a:avLst/>
          </a:prstGeom>
          <a:noFill/>
          <a:ln w="12700">
            <a:solidFill>
              <a:schemeClr val="tx1"/>
            </a:solidFill>
            <a:round/>
            <a:headEnd/>
            <a:tailEnd/>
          </a:ln>
        </p:spPr>
        <p:txBody>
          <a:bodyPr wrap="none" anchor="ctr"/>
          <a:lstStyle/>
          <a:p>
            <a:endParaRPr lang="en-GB"/>
          </a:p>
        </p:txBody>
      </p:sp>
      <p:sp>
        <p:nvSpPr>
          <p:cNvPr id="204151" name="Line 380"/>
          <p:cNvSpPr>
            <a:spLocks noChangeShapeType="1"/>
          </p:cNvSpPr>
          <p:nvPr/>
        </p:nvSpPr>
        <p:spPr bwMode="auto">
          <a:xfrm>
            <a:off x="3030538" y="3690938"/>
            <a:ext cx="9525" cy="0"/>
          </a:xfrm>
          <a:prstGeom prst="line">
            <a:avLst/>
          </a:prstGeom>
          <a:noFill/>
          <a:ln w="12700">
            <a:solidFill>
              <a:schemeClr val="tx1"/>
            </a:solidFill>
            <a:round/>
            <a:headEnd/>
            <a:tailEnd/>
          </a:ln>
        </p:spPr>
        <p:txBody>
          <a:bodyPr wrap="none" anchor="ctr"/>
          <a:lstStyle/>
          <a:p>
            <a:endParaRPr lang="en-GB"/>
          </a:p>
        </p:txBody>
      </p:sp>
      <p:sp>
        <p:nvSpPr>
          <p:cNvPr id="204152" name="Line 381"/>
          <p:cNvSpPr>
            <a:spLocks noChangeShapeType="1"/>
          </p:cNvSpPr>
          <p:nvPr/>
        </p:nvSpPr>
        <p:spPr bwMode="auto">
          <a:xfrm>
            <a:off x="3040063" y="3690938"/>
            <a:ext cx="7937" cy="0"/>
          </a:xfrm>
          <a:prstGeom prst="line">
            <a:avLst/>
          </a:prstGeom>
          <a:noFill/>
          <a:ln w="12700">
            <a:solidFill>
              <a:schemeClr val="tx1"/>
            </a:solidFill>
            <a:round/>
            <a:headEnd/>
            <a:tailEnd/>
          </a:ln>
        </p:spPr>
        <p:txBody>
          <a:bodyPr wrap="none" anchor="ctr"/>
          <a:lstStyle/>
          <a:p>
            <a:endParaRPr lang="en-GB"/>
          </a:p>
        </p:txBody>
      </p:sp>
      <p:sp>
        <p:nvSpPr>
          <p:cNvPr id="204153" name="Line 382"/>
          <p:cNvSpPr>
            <a:spLocks noChangeShapeType="1"/>
          </p:cNvSpPr>
          <p:nvPr/>
        </p:nvSpPr>
        <p:spPr bwMode="auto">
          <a:xfrm flipV="1">
            <a:off x="3048000" y="3675063"/>
            <a:ext cx="9525" cy="22225"/>
          </a:xfrm>
          <a:prstGeom prst="line">
            <a:avLst/>
          </a:prstGeom>
          <a:noFill/>
          <a:ln w="12700">
            <a:solidFill>
              <a:schemeClr val="tx1"/>
            </a:solidFill>
            <a:round/>
            <a:headEnd/>
            <a:tailEnd/>
          </a:ln>
        </p:spPr>
        <p:txBody>
          <a:bodyPr wrap="none" anchor="ctr"/>
          <a:lstStyle/>
          <a:p>
            <a:endParaRPr lang="en-GB"/>
          </a:p>
        </p:txBody>
      </p:sp>
      <p:sp>
        <p:nvSpPr>
          <p:cNvPr id="204154" name="Line 383"/>
          <p:cNvSpPr>
            <a:spLocks noChangeShapeType="1"/>
          </p:cNvSpPr>
          <p:nvPr/>
        </p:nvSpPr>
        <p:spPr bwMode="auto">
          <a:xfrm>
            <a:off x="3057525" y="3681413"/>
            <a:ext cx="9525" cy="0"/>
          </a:xfrm>
          <a:prstGeom prst="line">
            <a:avLst/>
          </a:prstGeom>
          <a:noFill/>
          <a:ln w="12700">
            <a:solidFill>
              <a:schemeClr val="tx1"/>
            </a:solidFill>
            <a:round/>
            <a:headEnd/>
            <a:tailEnd/>
          </a:ln>
        </p:spPr>
        <p:txBody>
          <a:bodyPr wrap="none" anchor="ctr"/>
          <a:lstStyle/>
          <a:p>
            <a:endParaRPr lang="en-GB"/>
          </a:p>
        </p:txBody>
      </p:sp>
      <p:sp>
        <p:nvSpPr>
          <p:cNvPr id="204155" name="Line 384"/>
          <p:cNvSpPr>
            <a:spLocks noChangeShapeType="1"/>
          </p:cNvSpPr>
          <p:nvPr/>
        </p:nvSpPr>
        <p:spPr bwMode="auto">
          <a:xfrm>
            <a:off x="3067050" y="3681413"/>
            <a:ext cx="9525" cy="0"/>
          </a:xfrm>
          <a:prstGeom prst="line">
            <a:avLst/>
          </a:prstGeom>
          <a:noFill/>
          <a:ln w="12700">
            <a:solidFill>
              <a:schemeClr val="tx1"/>
            </a:solidFill>
            <a:round/>
            <a:headEnd/>
            <a:tailEnd/>
          </a:ln>
        </p:spPr>
        <p:txBody>
          <a:bodyPr wrap="none" anchor="ctr"/>
          <a:lstStyle/>
          <a:p>
            <a:endParaRPr lang="en-GB"/>
          </a:p>
        </p:txBody>
      </p:sp>
      <p:sp>
        <p:nvSpPr>
          <p:cNvPr id="204156" name="Line 385"/>
          <p:cNvSpPr>
            <a:spLocks noChangeShapeType="1"/>
          </p:cNvSpPr>
          <p:nvPr/>
        </p:nvSpPr>
        <p:spPr bwMode="auto">
          <a:xfrm>
            <a:off x="3076575" y="3681413"/>
            <a:ext cx="7938" cy="0"/>
          </a:xfrm>
          <a:prstGeom prst="line">
            <a:avLst/>
          </a:prstGeom>
          <a:noFill/>
          <a:ln w="12700">
            <a:solidFill>
              <a:schemeClr val="tx1"/>
            </a:solidFill>
            <a:round/>
            <a:headEnd/>
            <a:tailEnd/>
          </a:ln>
        </p:spPr>
        <p:txBody>
          <a:bodyPr wrap="none" anchor="ctr"/>
          <a:lstStyle/>
          <a:p>
            <a:endParaRPr lang="en-GB"/>
          </a:p>
        </p:txBody>
      </p:sp>
      <p:sp>
        <p:nvSpPr>
          <p:cNvPr id="204157" name="Line 386"/>
          <p:cNvSpPr>
            <a:spLocks noChangeShapeType="1"/>
          </p:cNvSpPr>
          <p:nvPr/>
        </p:nvSpPr>
        <p:spPr bwMode="auto">
          <a:xfrm>
            <a:off x="3084513" y="3681413"/>
            <a:ext cx="9525" cy="0"/>
          </a:xfrm>
          <a:prstGeom prst="line">
            <a:avLst/>
          </a:prstGeom>
          <a:noFill/>
          <a:ln w="12700">
            <a:solidFill>
              <a:schemeClr val="tx1"/>
            </a:solidFill>
            <a:round/>
            <a:headEnd/>
            <a:tailEnd/>
          </a:ln>
        </p:spPr>
        <p:txBody>
          <a:bodyPr wrap="none" anchor="ctr"/>
          <a:lstStyle/>
          <a:p>
            <a:endParaRPr lang="en-GB"/>
          </a:p>
        </p:txBody>
      </p:sp>
      <p:sp>
        <p:nvSpPr>
          <p:cNvPr id="204158" name="Line 387"/>
          <p:cNvSpPr>
            <a:spLocks noChangeShapeType="1"/>
          </p:cNvSpPr>
          <p:nvPr/>
        </p:nvSpPr>
        <p:spPr bwMode="auto">
          <a:xfrm>
            <a:off x="3094038" y="3681413"/>
            <a:ext cx="9525" cy="0"/>
          </a:xfrm>
          <a:prstGeom prst="line">
            <a:avLst/>
          </a:prstGeom>
          <a:noFill/>
          <a:ln w="12700">
            <a:solidFill>
              <a:schemeClr val="tx1"/>
            </a:solidFill>
            <a:round/>
            <a:headEnd/>
            <a:tailEnd/>
          </a:ln>
        </p:spPr>
        <p:txBody>
          <a:bodyPr wrap="none" anchor="ctr"/>
          <a:lstStyle/>
          <a:p>
            <a:endParaRPr lang="en-GB"/>
          </a:p>
        </p:txBody>
      </p:sp>
      <p:sp>
        <p:nvSpPr>
          <p:cNvPr id="204159" name="Line 388"/>
          <p:cNvSpPr>
            <a:spLocks noChangeShapeType="1"/>
          </p:cNvSpPr>
          <p:nvPr/>
        </p:nvSpPr>
        <p:spPr bwMode="auto">
          <a:xfrm flipV="1">
            <a:off x="3103563" y="3667125"/>
            <a:ext cx="7937" cy="20638"/>
          </a:xfrm>
          <a:prstGeom prst="line">
            <a:avLst/>
          </a:prstGeom>
          <a:noFill/>
          <a:ln w="12700">
            <a:solidFill>
              <a:schemeClr val="tx1"/>
            </a:solidFill>
            <a:round/>
            <a:headEnd/>
            <a:tailEnd/>
          </a:ln>
        </p:spPr>
        <p:txBody>
          <a:bodyPr wrap="none" anchor="ctr"/>
          <a:lstStyle/>
          <a:p>
            <a:endParaRPr lang="en-GB"/>
          </a:p>
        </p:txBody>
      </p:sp>
      <p:sp>
        <p:nvSpPr>
          <p:cNvPr id="204160" name="Line 389"/>
          <p:cNvSpPr>
            <a:spLocks noChangeShapeType="1"/>
          </p:cNvSpPr>
          <p:nvPr/>
        </p:nvSpPr>
        <p:spPr bwMode="auto">
          <a:xfrm>
            <a:off x="3111500" y="3673475"/>
            <a:ext cx="9525" cy="0"/>
          </a:xfrm>
          <a:prstGeom prst="line">
            <a:avLst/>
          </a:prstGeom>
          <a:noFill/>
          <a:ln w="12700">
            <a:solidFill>
              <a:schemeClr val="tx1"/>
            </a:solidFill>
            <a:round/>
            <a:headEnd/>
            <a:tailEnd/>
          </a:ln>
        </p:spPr>
        <p:txBody>
          <a:bodyPr wrap="none" anchor="ctr"/>
          <a:lstStyle/>
          <a:p>
            <a:endParaRPr lang="en-GB"/>
          </a:p>
        </p:txBody>
      </p:sp>
      <p:sp>
        <p:nvSpPr>
          <p:cNvPr id="204161" name="Line 390"/>
          <p:cNvSpPr>
            <a:spLocks noChangeShapeType="1"/>
          </p:cNvSpPr>
          <p:nvPr/>
        </p:nvSpPr>
        <p:spPr bwMode="auto">
          <a:xfrm>
            <a:off x="3121025" y="3673475"/>
            <a:ext cx="9525" cy="0"/>
          </a:xfrm>
          <a:prstGeom prst="line">
            <a:avLst/>
          </a:prstGeom>
          <a:noFill/>
          <a:ln w="12700">
            <a:solidFill>
              <a:schemeClr val="tx1"/>
            </a:solidFill>
            <a:round/>
            <a:headEnd/>
            <a:tailEnd/>
          </a:ln>
        </p:spPr>
        <p:txBody>
          <a:bodyPr wrap="none" anchor="ctr"/>
          <a:lstStyle/>
          <a:p>
            <a:endParaRPr lang="en-GB"/>
          </a:p>
        </p:txBody>
      </p:sp>
      <p:sp>
        <p:nvSpPr>
          <p:cNvPr id="204162" name="Line 391"/>
          <p:cNvSpPr>
            <a:spLocks noChangeShapeType="1"/>
          </p:cNvSpPr>
          <p:nvPr/>
        </p:nvSpPr>
        <p:spPr bwMode="auto">
          <a:xfrm>
            <a:off x="3130550" y="3673475"/>
            <a:ext cx="7938" cy="0"/>
          </a:xfrm>
          <a:prstGeom prst="line">
            <a:avLst/>
          </a:prstGeom>
          <a:noFill/>
          <a:ln w="12700">
            <a:solidFill>
              <a:schemeClr val="tx1"/>
            </a:solidFill>
            <a:round/>
            <a:headEnd/>
            <a:tailEnd/>
          </a:ln>
        </p:spPr>
        <p:txBody>
          <a:bodyPr wrap="none" anchor="ctr"/>
          <a:lstStyle/>
          <a:p>
            <a:endParaRPr lang="en-GB"/>
          </a:p>
        </p:txBody>
      </p:sp>
      <p:sp>
        <p:nvSpPr>
          <p:cNvPr id="204163" name="Line 392"/>
          <p:cNvSpPr>
            <a:spLocks noChangeShapeType="1"/>
          </p:cNvSpPr>
          <p:nvPr/>
        </p:nvSpPr>
        <p:spPr bwMode="auto">
          <a:xfrm flipV="1">
            <a:off x="3138488" y="3657600"/>
            <a:ext cx="0" cy="22225"/>
          </a:xfrm>
          <a:prstGeom prst="line">
            <a:avLst/>
          </a:prstGeom>
          <a:noFill/>
          <a:ln w="12700">
            <a:solidFill>
              <a:schemeClr val="tx1"/>
            </a:solidFill>
            <a:round/>
            <a:headEnd/>
            <a:tailEnd/>
          </a:ln>
        </p:spPr>
        <p:txBody>
          <a:bodyPr wrap="none" anchor="ctr"/>
          <a:lstStyle/>
          <a:p>
            <a:endParaRPr lang="en-GB"/>
          </a:p>
        </p:txBody>
      </p:sp>
      <p:sp>
        <p:nvSpPr>
          <p:cNvPr id="204164" name="Line 393"/>
          <p:cNvSpPr>
            <a:spLocks noChangeShapeType="1"/>
          </p:cNvSpPr>
          <p:nvPr/>
        </p:nvSpPr>
        <p:spPr bwMode="auto">
          <a:xfrm>
            <a:off x="3138488" y="3663950"/>
            <a:ext cx="9525" cy="0"/>
          </a:xfrm>
          <a:prstGeom prst="line">
            <a:avLst/>
          </a:prstGeom>
          <a:noFill/>
          <a:ln w="12700">
            <a:solidFill>
              <a:schemeClr val="tx1"/>
            </a:solidFill>
            <a:round/>
            <a:headEnd/>
            <a:tailEnd/>
          </a:ln>
        </p:spPr>
        <p:txBody>
          <a:bodyPr wrap="none" anchor="ctr"/>
          <a:lstStyle/>
          <a:p>
            <a:endParaRPr lang="en-GB"/>
          </a:p>
        </p:txBody>
      </p:sp>
      <p:sp>
        <p:nvSpPr>
          <p:cNvPr id="204165" name="Line 394"/>
          <p:cNvSpPr>
            <a:spLocks noChangeShapeType="1"/>
          </p:cNvSpPr>
          <p:nvPr/>
        </p:nvSpPr>
        <p:spPr bwMode="auto">
          <a:xfrm>
            <a:off x="3148013" y="3663950"/>
            <a:ext cx="9525" cy="0"/>
          </a:xfrm>
          <a:prstGeom prst="line">
            <a:avLst/>
          </a:prstGeom>
          <a:noFill/>
          <a:ln w="12700">
            <a:solidFill>
              <a:schemeClr val="tx1"/>
            </a:solidFill>
            <a:round/>
            <a:headEnd/>
            <a:tailEnd/>
          </a:ln>
        </p:spPr>
        <p:txBody>
          <a:bodyPr wrap="none" anchor="ctr"/>
          <a:lstStyle/>
          <a:p>
            <a:endParaRPr lang="en-GB"/>
          </a:p>
        </p:txBody>
      </p:sp>
      <p:sp>
        <p:nvSpPr>
          <p:cNvPr id="204166" name="Line 395"/>
          <p:cNvSpPr>
            <a:spLocks noChangeShapeType="1"/>
          </p:cNvSpPr>
          <p:nvPr/>
        </p:nvSpPr>
        <p:spPr bwMode="auto">
          <a:xfrm flipV="1">
            <a:off x="3157538" y="3648075"/>
            <a:ext cx="0" cy="22225"/>
          </a:xfrm>
          <a:prstGeom prst="line">
            <a:avLst/>
          </a:prstGeom>
          <a:noFill/>
          <a:ln w="12700">
            <a:solidFill>
              <a:schemeClr val="tx1"/>
            </a:solidFill>
            <a:round/>
            <a:headEnd/>
            <a:tailEnd/>
          </a:ln>
        </p:spPr>
        <p:txBody>
          <a:bodyPr wrap="none" anchor="ctr"/>
          <a:lstStyle/>
          <a:p>
            <a:endParaRPr lang="en-GB"/>
          </a:p>
        </p:txBody>
      </p:sp>
      <p:sp>
        <p:nvSpPr>
          <p:cNvPr id="204167" name="Line 396"/>
          <p:cNvSpPr>
            <a:spLocks noChangeShapeType="1"/>
          </p:cNvSpPr>
          <p:nvPr/>
        </p:nvSpPr>
        <p:spPr bwMode="auto">
          <a:xfrm>
            <a:off x="3157538" y="3654425"/>
            <a:ext cx="7937" cy="0"/>
          </a:xfrm>
          <a:prstGeom prst="line">
            <a:avLst/>
          </a:prstGeom>
          <a:noFill/>
          <a:ln w="12700">
            <a:solidFill>
              <a:schemeClr val="tx1"/>
            </a:solidFill>
            <a:round/>
            <a:headEnd/>
            <a:tailEnd/>
          </a:ln>
        </p:spPr>
        <p:txBody>
          <a:bodyPr wrap="none" anchor="ctr"/>
          <a:lstStyle/>
          <a:p>
            <a:endParaRPr lang="en-GB"/>
          </a:p>
        </p:txBody>
      </p:sp>
      <p:sp>
        <p:nvSpPr>
          <p:cNvPr id="204168" name="Line 397"/>
          <p:cNvSpPr>
            <a:spLocks noChangeShapeType="1"/>
          </p:cNvSpPr>
          <p:nvPr/>
        </p:nvSpPr>
        <p:spPr bwMode="auto">
          <a:xfrm flipV="1">
            <a:off x="3165475" y="3640138"/>
            <a:ext cx="0" cy="20637"/>
          </a:xfrm>
          <a:prstGeom prst="line">
            <a:avLst/>
          </a:prstGeom>
          <a:noFill/>
          <a:ln w="12700">
            <a:solidFill>
              <a:schemeClr val="tx1"/>
            </a:solidFill>
            <a:round/>
            <a:headEnd/>
            <a:tailEnd/>
          </a:ln>
        </p:spPr>
        <p:txBody>
          <a:bodyPr wrap="none" anchor="ctr"/>
          <a:lstStyle/>
          <a:p>
            <a:endParaRPr lang="en-GB"/>
          </a:p>
        </p:txBody>
      </p:sp>
      <p:sp>
        <p:nvSpPr>
          <p:cNvPr id="204169" name="Line 398"/>
          <p:cNvSpPr>
            <a:spLocks noChangeShapeType="1"/>
          </p:cNvSpPr>
          <p:nvPr/>
        </p:nvSpPr>
        <p:spPr bwMode="auto">
          <a:xfrm>
            <a:off x="3165475" y="3646488"/>
            <a:ext cx="9525" cy="0"/>
          </a:xfrm>
          <a:prstGeom prst="line">
            <a:avLst/>
          </a:prstGeom>
          <a:noFill/>
          <a:ln w="12700">
            <a:solidFill>
              <a:schemeClr val="tx1"/>
            </a:solidFill>
            <a:round/>
            <a:headEnd/>
            <a:tailEnd/>
          </a:ln>
        </p:spPr>
        <p:txBody>
          <a:bodyPr wrap="none" anchor="ctr"/>
          <a:lstStyle/>
          <a:p>
            <a:endParaRPr lang="en-GB"/>
          </a:p>
        </p:txBody>
      </p:sp>
      <p:sp>
        <p:nvSpPr>
          <p:cNvPr id="204170" name="Line 399"/>
          <p:cNvSpPr>
            <a:spLocks noChangeShapeType="1"/>
          </p:cNvSpPr>
          <p:nvPr/>
        </p:nvSpPr>
        <p:spPr bwMode="auto">
          <a:xfrm flipV="1">
            <a:off x="3175000" y="3630613"/>
            <a:ext cx="0" cy="22225"/>
          </a:xfrm>
          <a:prstGeom prst="line">
            <a:avLst/>
          </a:prstGeom>
          <a:noFill/>
          <a:ln w="12700">
            <a:solidFill>
              <a:schemeClr val="tx1"/>
            </a:solidFill>
            <a:round/>
            <a:headEnd/>
            <a:tailEnd/>
          </a:ln>
        </p:spPr>
        <p:txBody>
          <a:bodyPr wrap="none" anchor="ctr"/>
          <a:lstStyle/>
          <a:p>
            <a:endParaRPr lang="en-GB"/>
          </a:p>
        </p:txBody>
      </p:sp>
      <p:sp>
        <p:nvSpPr>
          <p:cNvPr id="204171" name="Line 400"/>
          <p:cNvSpPr>
            <a:spLocks noChangeShapeType="1"/>
          </p:cNvSpPr>
          <p:nvPr/>
        </p:nvSpPr>
        <p:spPr bwMode="auto">
          <a:xfrm>
            <a:off x="3175000" y="3636963"/>
            <a:ext cx="9525" cy="0"/>
          </a:xfrm>
          <a:prstGeom prst="line">
            <a:avLst/>
          </a:prstGeom>
          <a:noFill/>
          <a:ln w="12700">
            <a:solidFill>
              <a:schemeClr val="tx1"/>
            </a:solidFill>
            <a:round/>
            <a:headEnd/>
            <a:tailEnd/>
          </a:ln>
        </p:spPr>
        <p:txBody>
          <a:bodyPr wrap="none" anchor="ctr"/>
          <a:lstStyle/>
          <a:p>
            <a:endParaRPr lang="en-GB"/>
          </a:p>
        </p:txBody>
      </p:sp>
      <p:sp>
        <p:nvSpPr>
          <p:cNvPr id="204172" name="Line 401"/>
          <p:cNvSpPr>
            <a:spLocks noChangeShapeType="1"/>
          </p:cNvSpPr>
          <p:nvPr/>
        </p:nvSpPr>
        <p:spPr bwMode="auto">
          <a:xfrm flipV="1">
            <a:off x="3184525" y="3621088"/>
            <a:ext cx="0" cy="22225"/>
          </a:xfrm>
          <a:prstGeom prst="line">
            <a:avLst/>
          </a:prstGeom>
          <a:noFill/>
          <a:ln w="12700">
            <a:solidFill>
              <a:schemeClr val="tx1"/>
            </a:solidFill>
            <a:round/>
            <a:headEnd/>
            <a:tailEnd/>
          </a:ln>
        </p:spPr>
        <p:txBody>
          <a:bodyPr wrap="none" anchor="ctr"/>
          <a:lstStyle/>
          <a:p>
            <a:endParaRPr lang="en-GB"/>
          </a:p>
        </p:txBody>
      </p:sp>
      <p:sp>
        <p:nvSpPr>
          <p:cNvPr id="204173" name="Line 402"/>
          <p:cNvSpPr>
            <a:spLocks noChangeShapeType="1"/>
          </p:cNvSpPr>
          <p:nvPr/>
        </p:nvSpPr>
        <p:spPr bwMode="auto">
          <a:xfrm flipV="1">
            <a:off x="3184525" y="3613150"/>
            <a:ext cx="0" cy="20638"/>
          </a:xfrm>
          <a:prstGeom prst="line">
            <a:avLst/>
          </a:prstGeom>
          <a:noFill/>
          <a:ln w="12700">
            <a:solidFill>
              <a:schemeClr val="tx1"/>
            </a:solidFill>
            <a:round/>
            <a:headEnd/>
            <a:tailEnd/>
          </a:ln>
        </p:spPr>
        <p:txBody>
          <a:bodyPr wrap="none" anchor="ctr"/>
          <a:lstStyle/>
          <a:p>
            <a:endParaRPr lang="en-GB"/>
          </a:p>
        </p:txBody>
      </p:sp>
      <p:sp>
        <p:nvSpPr>
          <p:cNvPr id="204174" name="Line 403"/>
          <p:cNvSpPr>
            <a:spLocks noChangeShapeType="1"/>
          </p:cNvSpPr>
          <p:nvPr/>
        </p:nvSpPr>
        <p:spPr bwMode="auto">
          <a:xfrm flipV="1">
            <a:off x="3184525" y="3603625"/>
            <a:ext cx="7938" cy="22225"/>
          </a:xfrm>
          <a:prstGeom prst="line">
            <a:avLst/>
          </a:prstGeom>
          <a:noFill/>
          <a:ln w="12700">
            <a:solidFill>
              <a:schemeClr val="tx1"/>
            </a:solidFill>
            <a:round/>
            <a:headEnd/>
            <a:tailEnd/>
          </a:ln>
        </p:spPr>
        <p:txBody>
          <a:bodyPr wrap="none" anchor="ctr"/>
          <a:lstStyle/>
          <a:p>
            <a:endParaRPr lang="en-GB"/>
          </a:p>
        </p:txBody>
      </p:sp>
      <p:sp>
        <p:nvSpPr>
          <p:cNvPr id="204175" name="Line 404"/>
          <p:cNvSpPr>
            <a:spLocks noChangeShapeType="1"/>
          </p:cNvSpPr>
          <p:nvPr/>
        </p:nvSpPr>
        <p:spPr bwMode="auto">
          <a:xfrm flipV="1">
            <a:off x="3192463" y="3594100"/>
            <a:ext cx="0" cy="22225"/>
          </a:xfrm>
          <a:prstGeom prst="line">
            <a:avLst/>
          </a:prstGeom>
          <a:noFill/>
          <a:ln w="12700">
            <a:solidFill>
              <a:schemeClr val="tx1"/>
            </a:solidFill>
            <a:round/>
            <a:headEnd/>
            <a:tailEnd/>
          </a:ln>
        </p:spPr>
        <p:txBody>
          <a:bodyPr wrap="none" anchor="ctr"/>
          <a:lstStyle/>
          <a:p>
            <a:endParaRPr lang="en-GB"/>
          </a:p>
        </p:txBody>
      </p:sp>
      <p:sp>
        <p:nvSpPr>
          <p:cNvPr id="204176" name="Line 405"/>
          <p:cNvSpPr>
            <a:spLocks noChangeShapeType="1"/>
          </p:cNvSpPr>
          <p:nvPr/>
        </p:nvSpPr>
        <p:spPr bwMode="auto">
          <a:xfrm>
            <a:off x="3192463" y="3600450"/>
            <a:ext cx="9525" cy="0"/>
          </a:xfrm>
          <a:prstGeom prst="line">
            <a:avLst/>
          </a:prstGeom>
          <a:noFill/>
          <a:ln w="12700">
            <a:solidFill>
              <a:schemeClr val="tx1"/>
            </a:solidFill>
            <a:round/>
            <a:headEnd/>
            <a:tailEnd/>
          </a:ln>
        </p:spPr>
        <p:txBody>
          <a:bodyPr wrap="none" anchor="ctr"/>
          <a:lstStyle/>
          <a:p>
            <a:endParaRPr lang="en-GB"/>
          </a:p>
        </p:txBody>
      </p:sp>
      <p:sp>
        <p:nvSpPr>
          <p:cNvPr id="204177" name="Line 406"/>
          <p:cNvSpPr>
            <a:spLocks noChangeShapeType="1"/>
          </p:cNvSpPr>
          <p:nvPr/>
        </p:nvSpPr>
        <p:spPr bwMode="auto">
          <a:xfrm flipV="1">
            <a:off x="3201988" y="3586163"/>
            <a:ext cx="0" cy="20637"/>
          </a:xfrm>
          <a:prstGeom prst="line">
            <a:avLst/>
          </a:prstGeom>
          <a:noFill/>
          <a:ln w="12700">
            <a:solidFill>
              <a:schemeClr val="tx1"/>
            </a:solidFill>
            <a:round/>
            <a:headEnd/>
            <a:tailEnd/>
          </a:ln>
        </p:spPr>
        <p:txBody>
          <a:bodyPr wrap="none" anchor="ctr"/>
          <a:lstStyle/>
          <a:p>
            <a:endParaRPr lang="en-GB"/>
          </a:p>
        </p:txBody>
      </p:sp>
      <p:sp>
        <p:nvSpPr>
          <p:cNvPr id="204178" name="Line 407"/>
          <p:cNvSpPr>
            <a:spLocks noChangeShapeType="1"/>
          </p:cNvSpPr>
          <p:nvPr/>
        </p:nvSpPr>
        <p:spPr bwMode="auto">
          <a:xfrm flipV="1">
            <a:off x="3201988" y="3576638"/>
            <a:ext cx="9525" cy="22225"/>
          </a:xfrm>
          <a:prstGeom prst="line">
            <a:avLst/>
          </a:prstGeom>
          <a:noFill/>
          <a:ln w="12700">
            <a:solidFill>
              <a:schemeClr val="tx1"/>
            </a:solidFill>
            <a:round/>
            <a:headEnd/>
            <a:tailEnd/>
          </a:ln>
        </p:spPr>
        <p:txBody>
          <a:bodyPr wrap="none" anchor="ctr"/>
          <a:lstStyle/>
          <a:p>
            <a:endParaRPr lang="en-GB"/>
          </a:p>
        </p:txBody>
      </p:sp>
      <p:sp>
        <p:nvSpPr>
          <p:cNvPr id="204179" name="Line 408"/>
          <p:cNvSpPr>
            <a:spLocks noChangeShapeType="1"/>
          </p:cNvSpPr>
          <p:nvPr/>
        </p:nvSpPr>
        <p:spPr bwMode="auto">
          <a:xfrm flipV="1">
            <a:off x="3211513" y="3567113"/>
            <a:ext cx="0" cy="22225"/>
          </a:xfrm>
          <a:prstGeom prst="line">
            <a:avLst/>
          </a:prstGeom>
          <a:noFill/>
          <a:ln w="12700">
            <a:solidFill>
              <a:schemeClr val="tx1"/>
            </a:solidFill>
            <a:round/>
            <a:headEnd/>
            <a:tailEnd/>
          </a:ln>
        </p:spPr>
        <p:txBody>
          <a:bodyPr wrap="none" anchor="ctr"/>
          <a:lstStyle/>
          <a:p>
            <a:endParaRPr lang="en-GB"/>
          </a:p>
        </p:txBody>
      </p:sp>
      <p:sp>
        <p:nvSpPr>
          <p:cNvPr id="204180" name="Line 409"/>
          <p:cNvSpPr>
            <a:spLocks noChangeShapeType="1"/>
          </p:cNvSpPr>
          <p:nvPr/>
        </p:nvSpPr>
        <p:spPr bwMode="auto">
          <a:xfrm>
            <a:off x="3211513" y="3573463"/>
            <a:ext cx="7937" cy="0"/>
          </a:xfrm>
          <a:prstGeom prst="line">
            <a:avLst/>
          </a:prstGeom>
          <a:noFill/>
          <a:ln w="12700">
            <a:solidFill>
              <a:schemeClr val="tx1"/>
            </a:solidFill>
            <a:round/>
            <a:headEnd/>
            <a:tailEnd/>
          </a:ln>
        </p:spPr>
        <p:txBody>
          <a:bodyPr wrap="none" anchor="ctr"/>
          <a:lstStyle/>
          <a:p>
            <a:endParaRPr lang="en-GB"/>
          </a:p>
        </p:txBody>
      </p:sp>
      <p:sp>
        <p:nvSpPr>
          <p:cNvPr id="204181" name="Line 410"/>
          <p:cNvSpPr>
            <a:spLocks noChangeShapeType="1"/>
          </p:cNvSpPr>
          <p:nvPr/>
        </p:nvSpPr>
        <p:spPr bwMode="auto">
          <a:xfrm flipV="1">
            <a:off x="3219450" y="3559175"/>
            <a:ext cx="9525" cy="20638"/>
          </a:xfrm>
          <a:prstGeom prst="line">
            <a:avLst/>
          </a:prstGeom>
          <a:noFill/>
          <a:ln w="12700">
            <a:solidFill>
              <a:schemeClr val="tx1"/>
            </a:solidFill>
            <a:round/>
            <a:headEnd/>
            <a:tailEnd/>
          </a:ln>
        </p:spPr>
        <p:txBody>
          <a:bodyPr wrap="none" anchor="ctr"/>
          <a:lstStyle/>
          <a:p>
            <a:endParaRPr lang="en-GB"/>
          </a:p>
        </p:txBody>
      </p:sp>
      <p:sp>
        <p:nvSpPr>
          <p:cNvPr id="204182" name="Line 411"/>
          <p:cNvSpPr>
            <a:spLocks noChangeShapeType="1"/>
          </p:cNvSpPr>
          <p:nvPr/>
        </p:nvSpPr>
        <p:spPr bwMode="auto">
          <a:xfrm>
            <a:off x="3228975" y="3565525"/>
            <a:ext cx="9525" cy="0"/>
          </a:xfrm>
          <a:prstGeom prst="line">
            <a:avLst/>
          </a:prstGeom>
          <a:noFill/>
          <a:ln w="12700">
            <a:solidFill>
              <a:schemeClr val="tx1"/>
            </a:solidFill>
            <a:round/>
            <a:headEnd/>
            <a:tailEnd/>
          </a:ln>
        </p:spPr>
        <p:txBody>
          <a:bodyPr wrap="none" anchor="ctr"/>
          <a:lstStyle/>
          <a:p>
            <a:endParaRPr lang="en-GB"/>
          </a:p>
        </p:txBody>
      </p:sp>
      <p:sp>
        <p:nvSpPr>
          <p:cNvPr id="204183" name="Line 412"/>
          <p:cNvSpPr>
            <a:spLocks noChangeShapeType="1"/>
          </p:cNvSpPr>
          <p:nvPr/>
        </p:nvSpPr>
        <p:spPr bwMode="auto">
          <a:xfrm flipV="1">
            <a:off x="3238500" y="3549650"/>
            <a:ext cx="0" cy="22225"/>
          </a:xfrm>
          <a:prstGeom prst="line">
            <a:avLst/>
          </a:prstGeom>
          <a:noFill/>
          <a:ln w="12700">
            <a:solidFill>
              <a:schemeClr val="tx1"/>
            </a:solidFill>
            <a:round/>
            <a:headEnd/>
            <a:tailEnd/>
          </a:ln>
        </p:spPr>
        <p:txBody>
          <a:bodyPr wrap="none" anchor="ctr"/>
          <a:lstStyle/>
          <a:p>
            <a:endParaRPr lang="en-GB"/>
          </a:p>
        </p:txBody>
      </p:sp>
      <p:sp>
        <p:nvSpPr>
          <p:cNvPr id="204184" name="Line 413"/>
          <p:cNvSpPr>
            <a:spLocks noChangeShapeType="1"/>
          </p:cNvSpPr>
          <p:nvPr/>
        </p:nvSpPr>
        <p:spPr bwMode="auto">
          <a:xfrm>
            <a:off x="3238500" y="3556000"/>
            <a:ext cx="7938" cy="0"/>
          </a:xfrm>
          <a:prstGeom prst="line">
            <a:avLst/>
          </a:prstGeom>
          <a:noFill/>
          <a:ln w="12700">
            <a:solidFill>
              <a:schemeClr val="tx1"/>
            </a:solidFill>
            <a:round/>
            <a:headEnd/>
            <a:tailEnd/>
          </a:ln>
        </p:spPr>
        <p:txBody>
          <a:bodyPr wrap="none" anchor="ctr"/>
          <a:lstStyle/>
          <a:p>
            <a:endParaRPr lang="en-GB"/>
          </a:p>
        </p:txBody>
      </p:sp>
      <p:sp>
        <p:nvSpPr>
          <p:cNvPr id="204185" name="Line 414"/>
          <p:cNvSpPr>
            <a:spLocks noChangeShapeType="1"/>
          </p:cNvSpPr>
          <p:nvPr/>
        </p:nvSpPr>
        <p:spPr bwMode="auto">
          <a:xfrm flipV="1">
            <a:off x="3246438" y="3540125"/>
            <a:ext cx="9525" cy="22225"/>
          </a:xfrm>
          <a:prstGeom prst="line">
            <a:avLst/>
          </a:prstGeom>
          <a:noFill/>
          <a:ln w="12700">
            <a:solidFill>
              <a:schemeClr val="tx1"/>
            </a:solidFill>
            <a:round/>
            <a:headEnd/>
            <a:tailEnd/>
          </a:ln>
        </p:spPr>
        <p:txBody>
          <a:bodyPr wrap="none" anchor="ctr"/>
          <a:lstStyle/>
          <a:p>
            <a:endParaRPr lang="en-GB"/>
          </a:p>
        </p:txBody>
      </p:sp>
      <p:sp>
        <p:nvSpPr>
          <p:cNvPr id="204186" name="Line 415"/>
          <p:cNvSpPr>
            <a:spLocks noChangeShapeType="1"/>
          </p:cNvSpPr>
          <p:nvPr/>
        </p:nvSpPr>
        <p:spPr bwMode="auto">
          <a:xfrm>
            <a:off x="3255963" y="3546475"/>
            <a:ext cx="9525" cy="0"/>
          </a:xfrm>
          <a:prstGeom prst="line">
            <a:avLst/>
          </a:prstGeom>
          <a:noFill/>
          <a:ln w="12700">
            <a:solidFill>
              <a:schemeClr val="tx1"/>
            </a:solidFill>
            <a:round/>
            <a:headEnd/>
            <a:tailEnd/>
          </a:ln>
        </p:spPr>
        <p:txBody>
          <a:bodyPr wrap="none" anchor="ctr"/>
          <a:lstStyle/>
          <a:p>
            <a:endParaRPr lang="en-GB"/>
          </a:p>
        </p:txBody>
      </p:sp>
      <p:sp>
        <p:nvSpPr>
          <p:cNvPr id="204187" name="Line 416"/>
          <p:cNvSpPr>
            <a:spLocks noChangeShapeType="1"/>
          </p:cNvSpPr>
          <p:nvPr/>
        </p:nvSpPr>
        <p:spPr bwMode="auto">
          <a:xfrm flipH="1">
            <a:off x="4259263" y="3257550"/>
            <a:ext cx="211137" cy="0"/>
          </a:xfrm>
          <a:prstGeom prst="line">
            <a:avLst/>
          </a:prstGeom>
          <a:noFill/>
          <a:ln w="12700">
            <a:solidFill>
              <a:schemeClr val="tx1"/>
            </a:solidFill>
            <a:round/>
            <a:headEnd/>
            <a:tailEnd/>
          </a:ln>
        </p:spPr>
        <p:txBody>
          <a:bodyPr wrap="none" anchor="ctr"/>
          <a:lstStyle/>
          <a:p>
            <a:endParaRPr lang="en-GB"/>
          </a:p>
        </p:txBody>
      </p:sp>
      <p:sp>
        <p:nvSpPr>
          <p:cNvPr id="204188" name="Line 417"/>
          <p:cNvSpPr>
            <a:spLocks noChangeShapeType="1"/>
          </p:cNvSpPr>
          <p:nvPr/>
        </p:nvSpPr>
        <p:spPr bwMode="auto">
          <a:xfrm flipH="1">
            <a:off x="3438525" y="3263900"/>
            <a:ext cx="833438" cy="682625"/>
          </a:xfrm>
          <a:prstGeom prst="line">
            <a:avLst/>
          </a:prstGeom>
          <a:noFill/>
          <a:ln w="12700">
            <a:solidFill>
              <a:schemeClr val="tx1"/>
            </a:solidFill>
            <a:round/>
            <a:headEnd/>
            <a:tailEnd/>
          </a:ln>
        </p:spPr>
        <p:txBody>
          <a:bodyPr wrap="none" anchor="ctr"/>
          <a:lstStyle/>
          <a:p>
            <a:endParaRPr lang="en-GB"/>
          </a:p>
        </p:txBody>
      </p:sp>
      <p:sp>
        <p:nvSpPr>
          <p:cNvPr id="204189" name="Line 418"/>
          <p:cNvSpPr>
            <a:spLocks noChangeShapeType="1"/>
          </p:cNvSpPr>
          <p:nvPr/>
        </p:nvSpPr>
        <p:spPr bwMode="auto">
          <a:xfrm flipV="1">
            <a:off x="3451225" y="3757613"/>
            <a:ext cx="808038" cy="201612"/>
          </a:xfrm>
          <a:prstGeom prst="line">
            <a:avLst/>
          </a:prstGeom>
          <a:noFill/>
          <a:ln w="12700">
            <a:solidFill>
              <a:schemeClr val="tx1"/>
            </a:solidFill>
            <a:round/>
            <a:headEnd/>
            <a:tailEnd/>
          </a:ln>
        </p:spPr>
        <p:txBody>
          <a:bodyPr wrap="none" anchor="ctr"/>
          <a:lstStyle/>
          <a:p>
            <a:endParaRPr lang="en-GB"/>
          </a:p>
        </p:txBody>
      </p:sp>
      <p:sp>
        <p:nvSpPr>
          <p:cNvPr id="204190" name="Line 419"/>
          <p:cNvSpPr>
            <a:spLocks noChangeShapeType="1"/>
          </p:cNvSpPr>
          <p:nvPr/>
        </p:nvSpPr>
        <p:spPr bwMode="auto">
          <a:xfrm>
            <a:off x="4271963" y="3763963"/>
            <a:ext cx="185737" cy="0"/>
          </a:xfrm>
          <a:prstGeom prst="line">
            <a:avLst/>
          </a:prstGeom>
          <a:noFill/>
          <a:ln w="12700">
            <a:solidFill>
              <a:schemeClr val="tx1"/>
            </a:solidFill>
            <a:round/>
            <a:headEnd/>
            <a:tailEnd/>
          </a:ln>
        </p:spPr>
        <p:txBody>
          <a:bodyPr wrap="none" anchor="ctr"/>
          <a:lstStyle/>
          <a:p>
            <a:endParaRPr lang="en-GB"/>
          </a:p>
        </p:txBody>
      </p:sp>
      <p:sp>
        <p:nvSpPr>
          <p:cNvPr id="204191" name="Line 420"/>
          <p:cNvSpPr>
            <a:spLocks noChangeShapeType="1"/>
          </p:cNvSpPr>
          <p:nvPr/>
        </p:nvSpPr>
        <p:spPr bwMode="auto">
          <a:xfrm>
            <a:off x="3451225" y="4852988"/>
            <a:ext cx="817563" cy="501650"/>
          </a:xfrm>
          <a:prstGeom prst="line">
            <a:avLst/>
          </a:prstGeom>
          <a:noFill/>
          <a:ln w="12700">
            <a:solidFill>
              <a:schemeClr val="tx1"/>
            </a:solidFill>
            <a:round/>
            <a:headEnd/>
            <a:tailEnd/>
          </a:ln>
        </p:spPr>
        <p:txBody>
          <a:bodyPr wrap="none" anchor="ctr"/>
          <a:lstStyle/>
          <a:p>
            <a:endParaRPr lang="en-GB"/>
          </a:p>
        </p:txBody>
      </p:sp>
      <p:sp>
        <p:nvSpPr>
          <p:cNvPr id="204192" name="Line 421"/>
          <p:cNvSpPr>
            <a:spLocks noChangeShapeType="1"/>
          </p:cNvSpPr>
          <p:nvPr/>
        </p:nvSpPr>
        <p:spPr bwMode="auto">
          <a:xfrm>
            <a:off x="4281488" y="5360988"/>
            <a:ext cx="176212" cy="0"/>
          </a:xfrm>
          <a:prstGeom prst="line">
            <a:avLst/>
          </a:prstGeom>
          <a:noFill/>
          <a:ln w="12700">
            <a:solidFill>
              <a:schemeClr val="tx1"/>
            </a:solidFill>
            <a:round/>
            <a:headEnd/>
            <a:tailEnd/>
          </a:ln>
        </p:spPr>
        <p:txBody>
          <a:bodyPr wrap="none" anchor="ctr"/>
          <a:lstStyle/>
          <a:p>
            <a:endParaRPr lang="en-GB"/>
          </a:p>
        </p:txBody>
      </p:sp>
      <p:sp>
        <p:nvSpPr>
          <p:cNvPr id="204193" name="Line 422"/>
          <p:cNvSpPr>
            <a:spLocks noChangeShapeType="1"/>
          </p:cNvSpPr>
          <p:nvPr/>
        </p:nvSpPr>
        <p:spPr bwMode="auto">
          <a:xfrm flipV="1">
            <a:off x="3505200" y="2990850"/>
            <a:ext cx="754063" cy="715963"/>
          </a:xfrm>
          <a:prstGeom prst="line">
            <a:avLst/>
          </a:prstGeom>
          <a:noFill/>
          <a:ln w="12700">
            <a:solidFill>
              <a:schemeClr val="tx1"/>
            </a:solidFill>
            <a:round/>
            <a:headEnd/>
            <a:tailEnd/>
          </a:ln>
        </p:spPr>
        <p:txBody>
          <a:bodyPr wrap="none" anchor="ctr"/>
          <a:lstStyle/>
          <a:p>
            <a:endParaRPr lang="en-GB"/>
          </a:p>
        </p:txBody>
      </p:sp>
      <p:sp>
        <p:nvSpPr>
          <p:cNvPr id="204194" name="Line 423"/>
          <p:cNvSpPr>
            <a:spLocks noChangeShapeType="1"/>
          </p:cNvSpPr>
          <p:nvPr/>
        </p:nvSpPr>
        <p:spPr bwMode="auto">
          <a:xfrm>
            <a:off x="4271963" y="2997200"/>
            <a:ext cx="185737" cy="0"/>
          </a:xfrm>
          <a:prstGeom prst="line">
            <a:avLst/>
          </a:prstGeom>
          <a:noFill/>
          <a:ln w="12700">
            <a:solidFill>
              <a:schemeClr val="tx1"/>
            </a:solidFill>
            <a:round/>
            <a:headEnd/>
            <a:tailEnd/>
          </a:ln>
        </p:spPr>
        <p:txBody>
          <a:bodyPr wrap="none" anchor="ctr"/>
          <a:lstStyle/>
          <a:p>
            <a:endParaRPr lang="en-GB"/>
          </a:p>
        </p:txBody>
      </p:sp>
      <p:sp>
        <p:nvSpPr>
          <p:cNvPr id="204195" name="Line 424"/>
          <p:cNvSpPr>
            <a:spLocks noChangeShapeType="1"/>
          </p:cNvSpPr>
          <p:nvPr/>
        </p:nvSpPr>
        <p:spPr bwMode="auto">
          <a:xfrm flipV="1">
            <a:off x="3505200" y="2484438"/>
            <a:ext cx="754063" cy="1222375"/>
          </a:xfrm>
          <a:prstGeom prst="line">
            <a:avLst/>
          </a:prstGeom>
          <a:noFill/>
          <a:ln w="12700">
            <a:solidFill>
              <a:schemeClr val="tx1"/>
            </a:solidFill>
            <a:round/>
            <a:headEnd/>
            <a:tailEnd/>
          </a:ln>
        </p:spPr>
        <p:txBody>
          <a:bodyPr wrap="none" anchor="ctr"/>
          <a:lstStyle/>
          <a:p>
            <a:endParaRPr lang="en-GB"/>
          </a:p>
        </p:txBody>
      </p:sp>
      <p:sp>
        <p:nvSpPr>
          <p:cNvPr id="204196" name="Line 425"/>
          <p:cNvSpPr>
            <a:spLocks noChangeShapeType="1"/>
          </p:cNvSpPr>
          <p:nvPr/>
        </p:nvSpPr>
        <p:spPr bwMode="auto">
          <a:xfrm>
            <a:off x="4271963" y="2490788"/>
            <a:ext cx="185737" cy="0"/>
          </a:xfrm>
          <a:prstGeom prst="line">
            <a:avLst/>
          </a:prstGeom>
          <a:noFill/>
          <a:ln w="12700">
            <a:solidFill>
              <a:schemeClr val="tx1"/>
            </a:solidFill>
            <a:round/>
            <a:headEnd/>
            <a:tailEnd/>
          </a:ln>
        </p:spPr>
        <p:txBody>
          <a:bodyPr wrap="none" anchor="ctr"/>
          <a:lstStyle/>
          <a:p>
            <a:endParaRPr lang="en-GB"/>
          </a:p>
        </p:txBody>
      </p:sp>
      <p:sp>
        <p:nvSpPr>
          <p:cNvPr id="204197" name="Freeform 426"/>
          <p:cNvSpPr>
            <a:spLocks/>
          </p:cNvSpPr>
          <p:nvPr/>
        </p:nvSpPr>
        <p:spPr bwMode="auto">
          <a:xfrm>
            <a:off x="5743575" y="2752725"/>
            <a:ext cx="92075" cy="263525"/>
          </a:xfrm>
          <a:custGeom>
            <a:avLst/>
            <a:gdLst>
              <a:gd name="T0" fmla="*/ 46038 w 58"/>
              <a:gd name="T1" fmla="*/ 261938 h 166"/>
              <a:gd name="T2" fmla="*/ 90488 w 58"/>
              <a:gd name="T3" fmla="*/ 188912 h 166"/>
              <a:gd name="T4" fmla="*/ 63500 w 58"/>
              <a:gd name="T5" fmla="*/ 188912 h 166"/>
              <a:gd name="T6" fmla="*/ 63500 w 58"/>
              <a:gd name="T7" fmla="*/ 0 h 166"/>
              <a:gd name="T8" fmla="*/ 17463 w 58"/>
              <a:gd name="T9" fmla="*/ 0 h 166"/>
              <a:gd name="T10" fmla="*/ 17463 w 58"/>
              <a:gd name="T11" fmla="*/ 188912 h 166"/>
              <a:gd name="T12" fmla="*/ 0 w 58"/>
              <a:gd name="T13" fmla="*/ 188912 h 166"/>
              <a:gd name="T14" fmla="*/ 46038 w 58"/>
              <a:gd name="T15" fmla="*/ 261938 h 166"/>
              <a:gd name="T16" fmla="*/ 0 60000 65536"/>
              <a:gd name="T17" fmla="*/ 0 60000 65536"/>
              <a:gd name="T18" fmla="*/ 0 60000 65536"/>
              <a:gd name="T19" fmla="*/ 0 60000 65536"/>
              <a:gd name="T20" fmla="*/ 0 60000 65536"/>
              <a:gd name="T21" fmla="*/ 0 60000 65536"/>
              <a:gd name="T22" fmla="*/ 0 60000 65536"/>
              <a:gd name="T23" fmla="*/ 0 60000 65536"/>
              <a:gd name="T24" fmla="*/ 0 w 58"/>
              <a:gd name="T25" fmla="*/ 0 h 166"/>
              <a:gd name="T26" fmla="*/ 58 w 58"/>
              <a:gd name="T27" fmla="*/ 166 h 1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8" h="166">
                <a:moveTo>
                  <a:pt x="29" y="165"/>
                </a:moveTo>
                <a:lnTo>
                  <a:pt x="57" y="119"/>
                </a:lnTo>
                <a:lnTo>
                  <a:pt x="40" y="119"/>
                </a:lnTo>
                <a:lnTo>
                  <a:pt x="40" y="0"/>
                </a:lnTo>
                <a:lnTo>
                  <a:pt x="11" y="0"/>
                </a:lnTo>
                <a:lnTo>
                  <a:pt x="11" y="119"/>
                </a:lnTo>
                <a:lnTo>
                  <a:pt x="0" y="119"/>
                </a:lnTo>
                <a:lnTo>
                  <a:pt x="29" y="165"/>
                </a:lnTo>
              </a:path>
            </a:pathLst>
          </a:custGeom>
          <a:solidFill>
            <a:srgbClr val="FC0128"/>
          </a:solidFill>
          <a:ln w="12700" cap="rnd">
            <a:noFill/>
            <a:round/>
            <a:headEnd/>
            <a:tailEnd/>
          </a:ln>
        </p:spPr>
        <p:txBody>
          <a:bodyPr/>
          <a:lstStyle/>
          <a:p>
            <a:endParaRPr lang="en-GB"/>
          </a:p>
        </p:txBody>
      </p:sp>
      <p:grpSp>
        <p:nvGrpSpPr>
          <p:cNvPr id="204198" name="Group 427"/>
          <p:cNvGrpSpPr>
            <a:grpSpLocks/>
          </p:cNvGrpSpPr>
          <p:nvPr/>
        </p:nvGrpSpPr>
        <p:grpSpPr bwMode="auto">
          <a:xfrm>
            <a:off x="5519738" y="2484438"/>
            <a:ext cx="528637" cy="3405187"/>
            <a:chOff x="3477" y="1565"/>
            <a:chExt cx="333" cy="2145"/>
          </a:xfrm>
        </p:grpSpPr>
        <p:sp>
          <p:nvSpPr>
            <p:cNvPr id="204238" name="Oval 428"/>
            <p:cNvSpPr>
              <a:spLocks noChangeArrowheads="1"/>
            </p:cNvSpPr>
            <p:nvPr/>
          </p:nvSpPr>
          <p:spPr bwMode="auto">
            <a:xfrm>
              <a:off x="3477" y="2048"/>
              <a:ext cx="333" cy="333"/>
            </a:xfrm>
            <a:prstGeom prst="ellipse">
              <a:avLst/>
            </a:prstGeom>
            <a:noFill/>
            <a:ln w="12700">
              <a:solidFill>
                <a:schemeClr val="tx1"/>
              </a:solidFill>
              <a:round/>
              <a:headEnd/>
              <a:tailEnd/>
            </a:ln>
          </p:spPr>
          <p:txBody>
            <a:bodyPr wrap="none" anchor="ctr"/>
            <a:lstStyle/>
            <a:p>
              <a:endParaRPr lang="it-IT"/>
            </a:p>
          </p:txBody>
        </p:sp>
        <p:sp>
          <p:nvSpPr>
            <p:cNvPr id="204239" name="Oval 429"/>
            <p:cNvSpPr>
              <a:spLocks noChangeArrowheads="1"/>
            </p:cNvSpPr>
            <p:nvPr/>
          </p:nvSpPr>
          <p:spPr bwMode="auto">
            <a:xfrm>
              <a:off x="3477" y="2491"/>
              <a:ext cx="333" cy="333"/>
            </a:xfrm>
            <a:prstGeom prst="ellipse">
              <a:avLst/>
            </a:prstGeom>
            <a:noFill/>
            <a:ln w="12700">
              <a:solidFill>
                <a:schemeClr val="tx1"/>
              </a:solidFill>
              <a:round/>
              <a:headEnd/>
              <a:tailEnd/>
            </a:ln>
          </p:spPr>
          <p:txBody>
            <a:bodyPr wrap="none" anchor="ctr"/>
            <a:lstStyle/>
            <a:p>
              <a:endParaRPr lang="it-IT"/>
            </a:p>
          </p:txBody>
        </p:sp>
        <p:sp>
          <p:nvSpPr>
            <p:cNvPr id="204240" name="Oval 430"/>
            <p:cNvSpPr>
              <a:spLocks noChangeArrowheads="1"/>
            </p:cNvSpPr>
            <p:nvPr/>
          </p:nvSpPr>
          <p:spPr bwMode="auto">
            <a:xfrm>
              <a:off x="3477" y="2934"/>
              <a:ext cx="333" cy="333"/>
            </a:xfrm>
            <a:prstGeom prst="ellipse">
              <a:avLst/>
            </a:prstGeom>
            <a:noFill/>
            <a:ln w="12700">
              <a:solidFill>
                <a:schemeClr val="tx1"/>
              </a:solidFill>
              <a:round/>
              <a:headEnd/>
              <a:tailEnd/>
            </a:ln>
          </p:spPr>
          <p:txBody>
            <a:bodyPr wrap="none" anchor="ctr"/>
            <a:lstStyle/>
            <a:p>
              <a:endParaRPr lang="it-IT"/>
            </a:p>
          </p:txBody>
        </p:sp>
        <p:sp>
          <p:nvSpPr>
            <p:cNvPr id="204241" name="Oval 431"/>
            <p:cNvSpPr>
              <a:spLocks noChangeArrowheads="1"/>
            </p:cNvSpPr>
            <p:nvPr/>
          </p:nvSpPr>
          <p:spPr bwMode="auto">
            <a:xfrm>
              <a:off x="3477" y="1565"/>
              <a:ext cx="333" cy="333"/>
            </a:xfrm>
            <a:prstGeom prst="ellipse">
              <a:avLst/>
            </a:prstGeom>
            <a:noFill/>
            <a:ln w="12700">
              <a:solidFill>
                <a:schemeClr val="tx1"/>
              </a:solidFill>
              <a:round/>
              <a:headEnd/>
              <a:tailEnd/>
            </a:ln>
          </p:spPr>
          <p:txBody>
            <a:bodyPr wrap="none" anchor="ctr"/>
            <a:lstStyle/>
            <a:p>
              <a:endParaRPr lang="it-IT"/>
            </a:p>
          </p:txBody>
        </p:sp>
        <p:sp>
          <p:nvSpPr>
            <p:cNvPr id="204242" name="Oval 432"/>
            <p:cNvSpPr>
              <a:spLocks noChangeArrowheads="1"/>
            </p:cNvSpPr>
            <p:nvPr/>
          </p:nvSpPr>
          <p:spPr bwMode="auto">
            <a:xfrm>
              <a:off x="3477" y="3378"/>
              <a:ext cx="333" cy="332"/>
            </a:xfrm>
            <a:prstGeom prst="ellipse">
              <a:avLst/>
            </a:prstGeom>
            <a:noFill/>
            <a:ln w="12700">
              <a:solidFill>
                <a:schemeClr val="tx1"/>
              </a:solidFill>
              <a:round/>
              <a:headEnd/>
              <a:tailEnd/>
            </a:ln>
          </p:spPr>
          <p:txBody>
            <a:bodyPr wrap="none" anchor="ctr"/>
            <a:lstStyle/>
            <a:p>
              <a:endParaRPr lang="it-IT"/>
            </a:p>
          </p:txBody>
        </p:sp>
      </p:grpSp>
      <p:sp>
        <p:nvSpPr>
          <p:cNvPr id="204199" name="Freeform 433"/>
          <p:cNvSpPr>
            <a:spLocks/>
          </p:cNvSpPr>
          <p:nvPr/>
        </p:nvSpPr>
        <p:spPr bwMode="auto">
          <a:xfrm>
            <a:off x="5743575" y="5630863"/>
            <a:ext cx="92075" cy="254000"/>
          </a:xfrm>
          <a:custGeom>
            <a:avLst/>
            <a:gdLst>
              <a:gd name="T0" fmla="*/ 46038 w 58"/>
              <a:gd name="T1" fmla="*/ 252413 h 160"/>
              <a:gd name="T2" fmla="*/ 90488 w 58"/>
              <a:gd name="T3" fmla="*/ 180975 h 160"/>
              <a:gd name="T4" fmla="*/ 63500 w 58"/>
              <a:gd name="T5" fmla="*/ 180975 h 160"/>
              <a:gd name="T6" fmla="*/ 63500 w 58"/>
              <a:gd name="T7" fmla="*/ 0 h 160"/>
              <a:gd name="T8" fmla="*/ 17463 w 58"/>
              <a:gd name="T9" fmla="*/ 0 h 160"/>
              <a:gd name="T10" fmla="*/ 17463 w 58"/>
              <a:gd name="T11" fmla="*/ 180975 h 160"/>
              <a:gd name="T12" fmla="*/ 0 w 58"/>
              <a:gd name="T13" fmla="*/ 180975 h 160"/>
              <a:gd name="T14" fmla="*/ 46038 w 58"/>
              <a:gd name="T15" fmla="*/ 252413 h 160"/>
              <a:gd name="T16" fmla="*/ 0 60000 65536"/>
              <a:gd name="T17" fmla="*/ 0 60000 65536"/>
              <a:gd name="T18" fmla="*/ 0 60000 65536"/>
              <a:gd name="T19" fmla="*/ 0 60000 65536"/>
              <a:gd name="T20" fmla="*/ 0 60000 65536"/>
              <a:gd name="T21" fmla="*/ 0 60000 65536"/>
              <a:gd name="T22" fmla="*/ 0 60000 65536"/>
              <a:gd name="T23" fmla="*/ 0 60000 65536"/>
              <a:gd name="T24" fmla="*/ 0 w 58"/>
              <a:gd name="T25" fmla="*/ 0 h 160"/>
              <a:gd name="T26" fmla="*/ 58 w 58"/>
              <a:gd name="T27" fmla="*/ 160 h 16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8" h="160">
                <a:moveTo>
                  <a:pt x="29" y="159"/>
                </a:moveTo>
                <a:lnTo>
                  <a:pt x="57" y="114"/>
                </a:lnTo>
                <a:lnTo>
                  <a:pt x="40" y="114"/>
                </a:lnTo>
                <a:lnTo>
                  <a:pt x="40" y="0"/>
                </a:lnTo>
                <a:lnTo>
                  <a:pt x="11" y="0"/>
                </a:lnTo>
                <a:lnTo>
                  <a:pt x="11" y="114"/>
                </a:lnTo>
                <a:lnTo>
                  <a:pt x="0" y="114"/>
                </a:lnTo>
                <a:lnTo>
                  <a:pt x="29" y="159"/>
                </a:lnTo>
              </a:path>
            </a:pathLst>
          </a:custGeom>
          <a:solidFill>
            <a:srgbClr val="FC0128"/>
          </a:solidFill>
          <a:ln w="12700" cap="rnd">
            <a:noFill/>
            <a:round/>
            <a:headEnd/>
            <a:tailEnd/>
          </a:ln>
        </p:spPr>
        <p:txBody>
          <a:bodyPr/>
          <a:lstStyle/>
          <a:p>
            <a:endParaRPr lang="en-GB"/>
          </a:p>
        </p:txBody>
      </p:sp>
      <p:sp>
        <p:nvSpPr>
          <p:cNvPr id="204200" name="Line 434"/>
          <p:cNvSpPr>
            <a:spLocks noChangeShapeType="1"/>
          </p:cNvSpPr>
          <p:nvPr/>
        </p:nvSpPr>
        <p:spPr bwMode="auto">
          <a:xfrm flipH="1">
            <a:off x="4268788" y="3962400"/>
            <a:ext cx="201612" cy="0"/>
          </a:xfrm>
          <a:prstGeom prst="line">
            <a:avLst/>
          </a:prstGeom>
          <a:noFill/>
          <a:ln w="12700">
            <a:solidFill>
              <a:schemeClr val="tx1"/>
            </a:solidFill>
            <a:round/>
            <a:headEnd/>
            <a:tailEnd/>
          </a:ln>
        </p:spPr>
        <p:txBody>
          <a:bodyPr wrap="none" anchor="ctr"/>
          <a:lstStyle/>
          <a:p>
            <a:endParaRPr lang="en-GB"/>
          </a:p>
        </p:txBody>
      </p:sp>
      <p:sp>
        <p:nvSpPr>
          <p:cNvPr id="204201" name="Line 435"/>
          <p:cNvSpPr>
            <a:spLocks noChangeShapeType="1"/>
          </p:cNvSpPr>
          <p:nvPr/>
        </p:nvSpPr>
        <p:spPr bwMode="auto">
          <a:xfrm flipH="1">
            <a:off x="3438525" y="3968750"/>
            <a:ext cx="842963" cy="303213"/>
          </a:xfrm>
          <a:prstGeom prst="line">
            <a:avLst/>
          </a:prstGeom>
          <a:noFill/>
          <a:ln w="12700">
            <a:solidFill>
              <a:schemeClr val="tx1"/>
            </a:solidFill>
            <a:round/>
            <a:headEnd/>
            <a:tailEnd/>
          </a:ln>
        </p:spPr>
        <p:txBody>
          <a:bodyPr wrap="none" anchor="ctr"/>
          <a:lstStyle/>
          <a:p>
            <a:endParaRPr lang="en-GB"/>
          </a:p>
        </p:txBody>
      </p:sp>
      <p:sp>
        <p:nvSpPr>
          <p:cNvPr id="204202" name="Line 436"/>
          <p:cNvSpPr>
            <a:spLocks noChangeShapeType="1"/>
          </p:cNvSpPr>
          <p:nvPr/>
        </p:nvSpPr>
        <p:spPr bwMode="auto">
          <a:xfrm>
            <a:off x="3451225" y="4284663"/>
            <a:ext cx="817563" cy="176212"/>
          </a:xfrm>
          <a:prstGeom prst="line">
            <a:avLst/>
          </a:prstGeom>
          <a:noFill/>
          <a:ln w="12700">
            <a:solidFill>
              <a:schemeClr val="tx1"/>
            </a:solidFill>
            <a:round/>
            <a:headEnd/>
            <a:tailEnd/>
          </a:ln>
        </p:spPr>
        <p:txBody>
          <a:bodyPr wrap="none" anchor="ctr"/>
          <a:lstStyle/>
          <a:p>
            <a:endParaRPr lang="en-GB"/>
          </a:p>
        </p:txBody>
      </p:sp>
      <p:sp>
        <p:nvSpPr>
          <p:cNvPr id="204203" name="Line 437"/>
          <p:cNvSpPr>
            <a:spLocks noChangeShapeType="1"/>
          </p:cNvSpPr>
          <p:nvPr/>
        </p:nvSpPr>
        <p:spPr bwMode="auto">
          <a:xfrm>
            <a:off x="4281488" y="4467225"/>
            <a:ext cx="176212" cy="0"/>
          </a:xfrm>
          <a:prstGeom prst="line">
            <a:avLst/>
          </a:prstGeom>
          <a:noFill/>
          <a:ln w="12700">
            <a:solidFill>
              <a:schemeClr val="tx1"/>
            </a:solidFill>
            <a:round/>
            <a:headEnd/>
            <a:tailEnd/>
          </a:ln>
        </p:spPr>
        <p:txBody>
          <a:bodyPr wrap="none" anchor="ctr"/>
          <a:lstStyle/>
          <a:p>
            <a:endParaRPr lang="en-GB"/>
          </a:p>
        </p:txBody>
      </p:sp>
      <p:sp>
        <p:nvSpPr>
          <p:cNvPr id="204204" name="Line 438"/>
          <p:cNvSpPr>
            <a:spLocks noChangeShapeType="1"/>
          </p:cNvSpPr>
          <p:nvPr/>
        </p:nvSpPr>
        <p:spPr bwMode="auto">
          <a:xfrm flipH="1">
            <a:off x="4268788" y="4719638"/>
            <a:ext cx="201612" cy="0"/>
          </a:xfrm>
          <a:prstGeom prst="line">
            <a:avLst/>
          </a:prstGeom>
          <a:noFill/>
          <a:ln w="12700">
            <a:solidFill>
              <a:schemeClr val="tx1"/>
            </a:solidFill>
            <a:round/>
            <a:headEnd/>
            <a:tailEnd/>
          </a:ln>
        </p:spPr>
        <p:txBody>
          <a:bodyPr wrap="none" anchor="ctr"/>
          <a:lstStyle/>
          <a:p>
            <a:endParaRPr lang="en-GB"/>
          </a:p>
        </p:txBody>
      </p:sp>
      <p:sp>
        <p:nvSpPr>
          <p:cNvPr id="204205" name="Line 439"/>
          <p:cNvSpPr>
            <a:spLocks noChangeShapeType="1"/>
          </p:cNvSpPr>
          <p:nvPr/>
        </p:nvSpPr>
        <p:spPr bwMode="auto">
          <a:xfrm flipH="1" flipV="1">
            <a:off x="3438525" y="4586288"/>
            <a:ext cx="842963" cy="139700"/>
          </a:xfrm>
          <a:prstGeom prst="line">
            <a:avLst/>
          </a:prstGeom>
          <a:noFill/>
          <a:ln w="12700">
            <a:solidFill>
              <a:schemeClr val="tx1"/>
            </a:solidFill>
            <a:round/>
            <a:headEnd/>
            <a:tailEnd/>
          </a:ln>
        </p:spPr>
        <p:txBody>
          <a:bodyPr wrap="none" anchor="ctr"/>
          <a:lstStyle/>
          <a:p>
            <a:endParaRPr lang="en-GB"/>
          </a:p>
        </p:txBody>
      </p:sp>
      <p:sp>
        <p:nvSpPr>
          <p:cNvPr id="204206" name="Line 440"/>
          <p:cNvSpPr>
            <a:spLocks noChangeShapeType="1"/>
          </p:cNvSpPr>
          <p:nvPr/>
        </p:nvSpPr>
        <p:spPr bwMode="auto">
          <a:xfrm>
            <a:off x="3451225" y="4598988"/>
            <a:ext cx="817563" cy="565150"/>
          </a:xfrm>
          <a:prstGeom prst="line">
            <a:avLst/>
          </a:prstGeom>
          <a:noFill/>
          <a:ln w="12700">
            <a:solidFill>
              <a:schemeClr val="tx1"/>
            </a:solidFill>
            <a:round/>
            <a:headEnd/>
            <a:tailEnd/>
          </a:ln>
        </p:spPr>
        <p:txBody>
          <a:bodyPr wrap="none" anchor="ctr"/>
          <a:lstStyle/>
          <a:p>
            <a:endParaRPr lang="en-GB"/>
          </a:p>
        </p:txBody>
      </p:sp>
      <p:sp>
        <p:nvSpPr>
          <p:cNvPr id="204207" name="Line 441"/>
          <p:cNvSpPr>
            <a:spLocks noChangeShapeType="1"/>
          </p:cNvSpPr>
          <p:nvPr/>
        </p:nvSpPr>
        <p:spPr bwMode="auto">
          <a:xfrm>
            <a:off x="4281488" y="5170488"/>
            <a:ext cx="176212" cy="0"/>
          </a:xfrm>
          <a:prstGeom prst="line">
            <a:avLst/>
          </a:prstGeom>
          <a:noFill/>
          <a:ln w="12700">
            <a:solidFill>
              <a:schemeClr val="tx1"/>
            </a:solidFill>
            <a:round/>
            <a:headEnd/>
            <a:tailEnd/>
          </a:ln>
        </p:spPr>
        <p:txBody>
          <a:bodyPr wrap="none" anchor="ctr"/>
          <a:lstStyle/>
          <a:p>
            <a:endParaRPr lang="en-GB"/>
          </a:p>
        </p:txBody>
      </p:sp>
      <p:sp>
        <p:nvSpPr>
          <p:cNvPr id="204208" name="Line 442"/>
          <p:cNvSpPr>
            <a:spLocks noChangeShapeType="1"/>
          </p:cNvSpPr>
          <p:nvPr/>
        </p:nvSpPr>
        <p:spPr bwMode="auto">
          <a:xfrm flipH="1">
            <a:off x="4268788" y="5360988"/>
            <a:ext cx="201612" cy="0"/>
          </a:xfrm>
          <a:prstGeom prst="line">
            <a:avLst/>
          </a:prstGeom>
          <a:noFill/>
          <a:ln w="12700">
            <a:solidFill>
              <a:schemeClr val="tx1"/>
            </a:solidFill>
            <a:round/>
            <a:headEnd/>
            <a:tailEnd/>
          </a:ln>
        </p:spPr>
        <p:txBody>
          <a:bodyPr wrap="none" anchor="ctr"/>
          <a:lstStyle/>
          <a:p>
            <a:endParaRPr lang="en-GB"/>
          </a:p>
        </p:txBody>
      </p:sp>
      <p:sp>
        <p:nvSpPr>
          <p:cNvPr id="204209" name="Line 443"/>
          <p:cNvSpPr>
            <a:spLocks noChangeShapeType="1"/>
          </p:cNvSpPr>
          <p:nvPr/>
        </p:nvSpPr>
        <p:spPr bwMode="auto">
          <a:xfrm flipH="1" flipV="1">
            <a:off x="3438525" y="4848225"/>
            <a:ext cx="842963" cy="519113"/>
          </a:xfrm>
          <a:prstGeom prst="line">
            <a:avLst/>
          </a:prstGeom>
          <a:noFill/>
          <a:ln w="12700">
            <a:solidFill>
              <a:schemeClr val="tx1"/>
            </a:solidFill>
            <a:round/>
            <a:headEnd/>
            <a:tailEnd/>
          </a:ln>
        </p:spPr>
        <p:txBody>
          <a:bodyPr wrap="none" anchor="ctr"/>
          <a:lstStyle/>
          <a:p>
            <a:endParaRPr lang="en-GB"/>
          </a:p>
        </p:txBody>
      </p:sp>
      <p:sp>
        <p:nvSpPr>
          <p:cNvPr id="204210" name="Line 444"/>
          <p:cNvSpPr>
            <a:spLocks noChangeShapeType="1"/>
          </p:cNvSpPr>
          <p:nvPr/>
        </p:nvSpPr>
        <p:spPr bwMode="auto">
          <a:xfrm>
            <a:off x="3451225" y="4860925"/>
            <a:ext cx="817563" cy="1006475"/>
          </a:xfrm>
          <a:prstGeom prst="line">
            <a:avLst/>
          </a:prstGeom>
          <a:noFill/>
          <a:ln w="12700">
            <a:solidFill>
              <a:schemeClr val="tx1"/>
            </a:solidFill>
            <a:round/>
            <a:headEnd/>
            <a:tailEnd/>
          </a:ln>
        </p:spPr>
        <p:txBody>
          <a:bodyPr wrap="none" anchor="ctr"/>
          <a:lstStyle/>
          <a:p>
            <a:endParaRPr lang="en-GB"/>
          </a:p>
        </p:txBody>
      </p:sp>
      <p:sp>
        <p:nvSpPr>
          <p:cNvPr id="204211" name="Line 445"/>
          <p:cNvSpPr>
            <a:spLocks noChangeShapeType="1"/>
          </p:cNvSpPr>
          <p:nvPr/>
        </p:nvSpPr>
        <p:spPr bwMode="auto">
          <a:xfrm>
            <a:off x="4281488" y="5873750"/>
            <a:ext cx="176212" cy="0"/>
          </a:xfrm>
          <a:prstGeom prst="line">
            <a:avLst/>
          </a:prstGeom>
          <a:noFill/>
          <a:ln w="12700">
            <a:solidFill>
              <a:schemeClr val="tx1"/>
            </a:solidFill>
            <a:round/>
            <a:headEnd/>
            <a:tailEnd/>
          </a:ln>
        </p:spPr>
        <p:txBody>
          <a:bodyPr wrap="none" anchor="ctr"/>
          <a:lstStyle/>
          <a:p>
            <a:endParaRPr lang="en-GB"/>
          </a:p>
        </p:txBody>
      </p:sp>
      <p:sp>
        <p:nvSpPr>
          <p:cNvPr id="204212" name="Rectangle 446"/>
          <p:cNvSpPr>
            <a:spLocks noChangeArrowheads="1"/>
          </p:cNvSpPr>
          <p:nvPr/>
        </p:nvSpPr>
        <p:spPr bwMode="auto">
          <a:xfrm>
            <a:off x="2220913" y="1774825"/>
            <a:ext cx="2235200" cy="382588"/>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tabLst>
                <a:tab pos="2381250" algn="l"/>
              </a:tabLst>
            </a:pPr>
            <a:r>
              <a:rPr lang="en-US" sz="1600" b="0"/>
              <a:t>Phase encoding steps:</a:t>
            </a:r>
          </a:p>
        </p:txBody>
      </p:sp>
      <p:sp>
        <p:nvSpPr>
          <p:cNvPr id="204213" name="Freeform 447"/>
          <p:cNvSpPr>
            <a:spLocks/>
          </p:cNvSpPr>
          <p:nvPr/>
        </p:nvSpPr>
        <p:spPr bwMode="auto">
          <a:xfrm>
            <a:off x="2473325" y="3003550"/>
            <a:ext cx="119063" cy="523875"/>
          </a:xfrm>
          <a:custGeom>
            <a:avLst/>
            <a:gdLst>
              <a:gd name="T0" fmla="*/ 63500 w 75"/>
              <a:gd name="T1" fmla="*/ 0 h 330"/>
              <a:gd name="T2" fmla="*/ 0 w 75"/>
              <a:gd name="T3" fmla="*/ 125413 h 330"/>
              <a:gd name="T4" fmla="*/ 26988 w 75"/>
              <a:gd name="T5" fmla="*/ 125413 h 330"/>
              <a:gd name="T6" fmla="*/ 26988 w 75"/>
              <a:gd name="T7" fmla="*/ 522288 h 330"/>
              <a:gd name="T8" fmla="*/ 90488 w 75"/>
              <a:gd name="T9" fmla="*/ 522288 h 330"/>
              <a:gd name="T10" fmla="*/ 90488 w 75"/>
              <a:gd name="T11" fmla="*/ 125413 h 330"/>
              <a:gd name="T12" fmla="*/ 117475 w 75"/>
              <a:gd name="T13" fmla="*/ 125413 h 330"/>
              <a:gd name="T14" fmla="*/ 63500 w 75"/>
              <a:gd name="T15" fmla="*/ 0 h 330"/>
              <a:gd name="T16" fmla="*/ 0 60000 65536"/>
              <a:gd name="T17" fmla="*/ 0 60000 65536"/>
              <a:gd name="T18" fmla="*/ 0 60000 65536"/>
              <a:gd name="T19" fmla="*/ 0 60000 65536"/>
              <a:gd name="T20" fmla="*/ 0 60000 65536"/>
              <a:gd name="T21" fmla="*/ 0 60000 65536"/>
              <a:gd name="T22" fmla="*/ 0 60000 65536"/>
              <a:gd name="T23" fmla="*/ 0 60000 65536"/>
              <a:gd name="T24" fmla="*/ 0 w 75"/>
              <a:gd name="T25" fmla="*/ 0 h 330"/>
              <a:gd name="T26" fmla="*/ 75 w 75"/>
              <a:gd name="T27" fmla="*/ 330 h 3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5" h="330">
                <a:moveTo>
                  <a:pt x="40" y="0"/>
                </a:moveTo>
                <a:lnTo>
                  <a:pt x="0" y="79"/>
                </a:lnTo>
                <a:lnTo>
                  <a:pt x="17" y="79"/>
                </a:lnTo>
                <a:lnTo>
                  <a:pt x="17" y="329"/>
                </a:lnTo>
                <a:lnTo>
                  <a:pt x="57" y="329"/>
                </a:lnTo>
                <a:lnTo>
                  <a:pt x="57" y="79"/>
                </a:lnTo>
                <a:lnTo>
                  <a:pt x="74" y="79"/>
                </a:lnTo>
                <a:lnTo>
                  <a:pt x="40" y="0"/>
                </a:lnTo>
              </a:path>
            </a:pathLst>
          </a:custGeom>
          <a:solidFill>
            <a:schemeClr val="tx1"/>
          </a:solidFill>
          <a:ln w="12700" cap="rnd" cmpd="sng">
            <a:solidFill>
              <a:schemeClr val="tx1"/>
            </a:solidFill>
            <a:prstDash val="solid"/>
            <a:round/>
            <a:headEnd type="none" w="med" len="med"/>
            <a:tailEnd type="none" w="med" len="med"/>
          </a:ln>
        </p:spPr>
        <p:txBody>
          <a:bodyPr/>
          <a:lstStyle/>
          <a:p>
            <a:endParaRPr lang="en-GB"/>
          </a:p>
        </p:txBody>
      </p:sp>
      <p:grpSp>
        <p:nvGrpSpPr>
          <p:cNvPr id="204214" name="Group 448"/>
          <p:cNvGrpSpPr>
            <a:grpSpLocks/>
          </p:cNvGrpSpPr>
          <p:nvPr/>
        </p:nvGrpSpPr>
        <p:grpSpPr bwMode="auto">
          <a:xfrm>
            <a:off x="5449888" y="1627188"/>
            <a:ext cx="666750" cy="735012"/>
            <a:chOff x="3433" y="1025"/>
            <a:chExt cx="420" cy="463"/>
          </a:xfrm>
        </p:grpSpPr>
        <p:sp>
          <p:nvSpPr>
            <p:cNvPr id="204215" name="Line 449"/>
            <p:cNvSpPr>
              <a:spLocks noChangeShapeType="1"/>
            </p:cNvSpPr>
            <p:nvPr/>
          </p:nvSpPr>
          <p:spPr bwMode="auto">
            <a:xfrm flipV="1">
              <a:off x="3503" y="1025"/>
              <a:ext cx="20" cy="235"/>
            </a:xfrm>
            <a:prstGeom prst="line">
              <a:avLst/>
            </a:prstGeom>
            <a:noFill/>
            <a:ln w="12700">
              <a:solidFill>
                <a:schemeClr val="tx1"/>
              </a:solidFill>
              <a:round/>
              <a:headEnd/>
              <a:tailEnd/>
            </a:ln>
          </p:spPr>
          <p:txBody>
            <a:bodyPr wrap="none" anchor="ctr"/>
            <a:lstStyle/>
            <a:p>
              <a:endParaRPr lang="en-GB"/>
            </a:p>
          </p:txBody>
        </p:sp>
        <p:sp>
          <p:nvSpPr>
            <p:cNvPr id="204216" name="Line 450"/>
            <p:cNvSpPr>
              <a:spLocks noChangeShapeType="1"/>
            </p:cNvSpPr>
            <p:nvPr/>
          </p:nvSpPr>
          <p:spPr bwMode="auto">
            <a:xfrm>
              <a:off x="3531" y="1029"/>
              <a:ext cx="224" cy="0"/>
            </a:xfrm>
            <a:prstGeom prst="line">
              <a:avLst/>
            </a:prstGeom>
            <a:noFill/>
            <a:ln w="12700">
              <a:solidFill>
                <a:schemeClr val="tx1"/>
              </a:solidFill>
              <a:round/>
              <a:headEnd/>
              <a:tailEnd/>
            </a:ln>
          </p:spPr>
          <p:txBody>
            <a:bodyPr wrap="none" anchor="ctr"/>
            <a:lstStyle/>
            <a:p>
              <a:endParaRPr lang="en-GB"/>
            </a:p>
          </p:txBody>
        </p:sp>
        <p:sp>
          <p:nvSpPr>
            <p:cNvPr id="204217" name="Line 451"/>
            <p:cNvSpPr>
              <a:spLocks noChangeShapeType="1"/>
            </p:cNvSpPr>
            <p:nvPr/>
          </p:nvSpPr>
          <p:spPr bwMode="auto">
            <a:xfrm>
              <a:off x="3763" y="1033"/>
              <a:ext cx="25" cy="219"/>
            </a:xfrm>
            <a:prstGeom prst="line">
              <a:avLst/>
            </a:prstGeom>
            <a:noFill/>
            <a:ln w="12700">
              <a:solidFill>
                <a:schemeClr val="tx1"/>
              </a:solidFill>
              <a:round/>
              <a:headEnd/>
              <a:tailEnd/>
            </a:ln>
          </p:spPr>
          <p:txBody>
            <a:bodyPr wrap="none" anchor="ctr"/>
            <a:lstStyle/>
            <a:p>
              <a:endParaRPr lang="en-GB"/>
            </a:p>
          </p:txBody>
        </p:sp>
        <p:sp>
          <p:nvSpPr>
            <p:cNvPr id="204218" name="Line 452"/>
            <p:cNvSpPr>
              <a:spLocks noChangeShapeType="1"/>
            </p:cNvSpPr>
            <p:nvPr/>
          </p:nvSpPr>
          <p:spPr bwMode="auto">
            <a:xfrm>
              <a:off x="3503" y="1260"/>
              <a:ext cx="20" cy="220"/>
            </a:xfrm>
            <a:prstGeom prst="line">
              <a:avLst/>
            </a:prstGeom>
            <a:noFill/>
            <a:ln w="12700">
              <a:solidFill>
                <a:schemeClr val="tx1"/>
              </a:solidFill>
              <a:round/>
              <a:headEnd/>
              <a:tailEnd/>
            </a:ln>
          </p:spPr>
          <p:txBody>
            <a:bodyPr wrap="none" anchor="ctr"/>
            <a:lstStyle/>
            <a:p>
              <a:endParaRPr lang="en-GB"/>
            </a:p>
          </p:txBody>
        </p:sp>
        <p:sp>
          <p:nvSpPr>
            <p:cNvPr id="204219" name="Line 453"/>
            <p:cNvSpPr>
              <a:spLocks noChangeShapeType="1"/>
            </p:cNvSpPr>
            <p:nvPr/>
          </p:nvSpPr>
          <p:spPr bwMode="auto">
            <a:xfrm>
              <a:off x="3531" y="1484"/>
              <a:ext cx="224" cy="0"/>
            </a:xfrm>
            <a:prstGeom prst="line">
              <a:avLst/>
            </a:prstGeom>
            <a:noFill/>
            <a:ln w="12700">
              <a:solidFill>
                <a:schemeClr val="tx1"/>
              </a:solidFill>
              <a:round/>
              <a:headEnd/>
              <a:tailEnd/>
            </a:ln>
          </p:spPr>
          <p:txBody>
            <a:bodyPr wrap="none" anchor="ctr"/>
            <a:lstStyle/>
            <a:p>
              <a:endParaRPr lang="en-GB"/>
            </a:p>
          </p:txBody>
        </p:sp>
        <p:sp>
          <p:nvSpPr>
            <p:cNvPr id="204220" name="Line 454"/>
            <p:cNvSpPr>
              <a:spLocks noChangeShapeType="1"/>
            </p:cNvSpPr>
            <p:nvPr/>
          </p:nvSpPr>
          <p:spPr bwMode="auto">
            <a:xfrm flipV="1">
              <a:off x="3763" y="1252"/>
              <a:ext cx="25" cy="236"/>
            </a:xfrm>
            <a:prstGeom prst="line">
              <a:avLst/>
            </a:prstGeom>
            <a:noFill/>
            <a:ln w="12700">
              <a:solidFill>
                <a:schemeClr val="tx1"/>
              </a:solidFill>
              <a:round/>
              <a:headEnd/>
              <a:tailEnd/>
            </a:ln>
          </p:spPr>
          <p:txBody>
            <a:bodyPr wrap="none" anchor="ctr"/>
            <a:lstStyle/>
            <a:p>
              <a:endParaRPr lang="en-GB"/>
            </a:p>
          </p:txBody>
        </p:sp>
        <p:sp>
          <p:nvSpPr>
            <p:cNvPr id="204221" name="Line 455"/>
            <p:cNvSpPr>
              <a:spLocks noChangeShapeType="1"/>
            </p:cNvSpPr>
            <p:nvPr/>
          </p:nvSpPr>
          <p:spPr bwMode="auto">
            <a:xfrm>
              <a:off x="3526" y="1065"/>
              <a:ext cx="233" cy="0"/>
            </a:xfrm>
            <a:prstGeom prst="line">
              <a:avLst/>
            </a:prstGeom>
            <a:noFill/>
            <a:ln w="12700">
              <a:solidFill>
                <a:schemeClr val="tx1"/>
              </a:solidFill>
              <a:prstDash val="sysDot"/>
              <a:round/>
              <a:headEnd/>
              <a:tailEnd/>
            </a:ln>
          </p:spPr>
          <p:txBody>
            <a:bodyPr wrap="none" anchor="ctr"/>
            <a:lstStyle/>
            <a:p>
              <a:endParaRPr lang="en-GB"/>
            </a:p>
          </p:txBody>
        </p:sp>
        <p:sp>
          <p:nvSpPr>
            <p:cNvPr id="204222" name="Line 456"/>
            <p:cNvSpPr>
              <a:spLocks noChangeShapeType="1"/>
            </p:cNvSpPr>
            <p:nvPr/>
          </p:nvSpPr>
          <p:spPr bwMode="auto">
            <a:xfrm>
              <a:off x="3521" y="1097"/>
              <a:ext cx="244" cy="0"/>
            </a:xfrm>
            <a:prstGeom prst="line">
              <a:avLst/>
            </a:prstGeom>
            <a:noFill/>
            <a:ln w="12700">
              <a:solidFill>
                <a:schemeClr val="tx1"/>
              </a:solidFill>
              <a:prstDash val="sysDot"/>
              <a:round/>
              <a:headEnd/>
              <a:tailEnd/>
            </a:ln>
          </p:spPr>
          <p:txBody>
            <a:bodyPr wrap="none" anchor="ctr"/>
            <a:lstStyle/>
            <a:p>
              <a:endParaRPr lang="en-GB"/>
            </a:p>
          </p:txBody>
        </p:sp>
        <p:sp>
          <p:nvSpPr>
            <p:cNvPr id="204223" name="Line 457"/>
            <p:cNvSpPr>
              <a:spLocks noChangeShapeType="1"/>
            </p:cNvSpPr>
            <p:nvPr/>
          </p:nvSpPr>
          <p:spPr bwMode="auto">
            <a:xfrm>
              <a:off x="3519" y="1126"/>
              <a:ext cx="249" cy="0"/>
            </a:xfrm>
            <a:prstGeom prst="line">
              <a:avLst/>
            </a:prstGeom>
            <a:noFill/>
            <a:ln w="12700">
              <a:solidFill>
                <a:schemeClr val="tx1"/>
              </a:solidFill>
              <a:prstDash val="sysDot"/>
              <a:round/>
              <a:headEnd/>
              <a:tailEnd/>
            </a:ln>
          </p:spPr>
          <p:txBody>
            <a:bodyPr wrap="none" anchor="ctr"/>
            <a:lstStyle/>
            <a:p>
              <a:endParaRPr lang="en-GB"/>
            </a:p>
          </p:txBody>
        </p:sp>
        <p:sp>
          <p:nvSpPr>
            <p:cNvPr id="204224" name="Line 458"/>
            <p:cNvSpPr>
              <a:spLocks noChangeShapeType="1"/>
            </p:cNvSpPr>
            <p:nvPr/>
          </p:nvSpPr>
          <p:spPr bwMode="auto">
            <a:xfrm>
              <a:off x="3514" y="1158"/>
              <a:ext cx="260" cy="0"/>
            </a:xfrm>
            <a:prstGeom prst="line">
              <a:avLst/>
            </a:prstGeom>
            <a:noFill/>
            <a:ln w="12700">
              <a:solidFill>
                <a:schemeClr val="tx1"/>
              </a:solidFill>
              <a:prstDash val="sysDot"/>
              <a:round/>
              <a:headEnd/>
              <a:tailEnd/>
            </a:ln>
          </p:spPr>
          <p:txBody>
            <a:bodyPr wrap="none" anchor="ctr"/>
            <a:lstStyle/>
            <a:p>
              <a:endParaRPr lang="en-GB"/>
            </a:p>
          </p:txBody>
        </p:sp>
        <p:sp>
          <p:nvSpPr>
            <p:cNvPr id="204225" name="Line 459"/>
            <p:cNvSpPr>
              <a:spLocks noChangeShapeType="1"/>
            </p:cNvSpPr>
            <p:nvPr/>
          </p:nvSpPr>
          <p:spPr bwMode="auto">
            <a:xfrm>
              <a:off x="3510" y="1196"/>
              <a:ext cx="269" cy="0"/>
            </a:xfrm>
            <a:prstGeom prst="line">
              <a:avLst/>
            </a:prstGeom>
            <a:noFill/>
            <a:ln w="12700">
              <a:solidFill>
                <a:schemeClr val="tx1"/>
              </a:solidFill>
              <a:prstDash val="sysDot"/>
              <a:round/>
              <a:headEnd/>
              <a:tailEnd/>
            </a:ln>
          </p:spPr>
          <p:txBody>
            <a:bodyPr wrap="none" anchor="ctr"/>
            <a:lstStyle/>
            <a:p>
              <a:endParaRPr lang="en-GB"/>
            </a:p>
          </p:txBody>
        </p:sp>
        <p:sp>
          <p:nvSpPr>
            <p:cNvPr id="204226" name="Line 460"/>
            <p:cNvSpPr>
              <a:spLocks noChangeShapeType="1"/>
            </p:cNvSpPr>
            <p:nvPr/>
          </p:nvSpPr>
          <p:spPr bwMode="auto">
            <a:xfrm>
              <a:off x="3507" y="1294"/>
              <a:ext cx="276" cy="0"/>
            </a:xfrm>
            <a:prstGeom prst="line">
              <a:avLst/>
            </a:prstGeom>
            <a:noFill/>
            <a:ln w="12700">
              <a:solidFill>
                <a:schemeClr val="tx1"/>
              </a:solidFill>
              <a:prstDash val="sysDot"/>
              <a:round/>
              <a:headEnd/>
              <a:tailEnd/>
            </a:ln>
          </p:spPr>
          <p:txBody>
            <a:bodyPr wrap="none" anchor="ctr"/>
            <a:lstStyle/>
            <a:p>
              <a:endParaRPr lang="en-GB"/>
            </a:p>
          </p:txBody>
        </p:sp>
        <p:sp>
          <p:nvSpPr>
            <p:cNvPr id="204227" name="Line 461"/>
            <p:cNvSpPr>
              <a:spLocks noChangeShapeType="1"/>
            </p:cNvSpPr>
            <p:nvPr/>
          </p:nvSpPr>
          <p:spPr bwMode="auto">
            <a:xfrm>
              <a:off x="3511" y="1327"/>
              <a:ext cx="267" cy="0"/>
            </a:xfrm>
            <a:prstGeom prst="line">
              <a:avLst/>
            </a:prstGeom>
            <a:noFill/>
            <a:ln w="12700">
              <a:solidFill>
                <a:schemeClr val="tx1"/>
              </a:solidFill>
              <a:prstDash val="sysDot"/>
              <a:round/>
              <a:headEnd/>
              <a:tailEnd/>
            </a:ln>
          </p:spPr>
          <p:txBody>
            <a:bodyPr wrap="none" anchor="ctr"/>
            <a:lstStyle/>
            <a:p>
              <a:endParaRPr lang="en-GB"/>
            </a:p>
          </p:txBody>
        </p:sp>
        <p:sp>
          <p:nvSpPr>
            <p:cNvPr id="204228" name="Line 462"/>
            <p:cNvSpPr>
              <a:spLocks noChangeShapeType="1"/>
            </p:cNvSpPr>
            <p:nvPr/>
          </p:nvSpPr>
          <p:spPr bwMode="auto">
            <a:xfrm>
              <a:off x="3515" y="1358"/>
              <a:ext cx="259" cy="0"/>
            </a:xfrm>
            <a:prstGeom prst="line">
              <a:avLst/>
            </a:prstGeom>
            <a:noFill/>
            <a:ln w="12700">
              <a:solidFill>
                <a:schemeClr val="tx1"/>
              </a:solidFill>
              <a:prstDash val="sysDot"/>
              <a:round/>
              <a:headEnd/>
              <a:tailEnd/>
            </a:ln>
          </p:spPr>
          <p:txBody>
            <a:bodyPr wrap="none" anchor="ctr"/>
            <a:lstStyle/>
            <a:p>
              <a:endParaRPr lang="en-GB"/>
            </a:p>
          </p:txBody>
        </p:sp>
        <p:sp>
          <p:nvSpPr>
            <p:cNvPr id="204229" name="Line 463"/>
            <p:cNvSpPr>
              <a:spLocks noChangeShapeType="1"/>
            </p:cNvSpPr>
            <p:nvPr/>
          </p:nvSpPr>
          <p:spPr bwMode="auto">
            <a:xfrm>
              <a:off x="3519" y="1391"/>
              <a:ext cx="250" cy="0"/>
            </a:xfrm>
            <a:prstGeom prst="line">
              <a:avLst/>
            </a:prstGeom>
            <a:noFill/>
            <a:ln w="12700">
              <a:solidFill>
                <a:schemeClr val="tx1"/>
              </a:solidFill>
              <a:prstDash val="sysDot"/>
              <a:round/>
              <a:headEnd/>
              <a:tailEnd/>
            </a:ln>
          </p:spPr>
          <p:txBody>
            <a:bodyPr wrap="none" anchor="ctr"/>
            <a:lstStyle/>
            <a:p>
              <a:endParaRPr lang="en-GB"/>
            </a:p>
          </p:txBody>
        </p:sp>
        <p:sp>
          <p:nvSpPr>
            <p:cNvPr id="204230" name="Line 464"/>
            <p:cNvSpPr>
              <a:spLocks noChangeShapeType="1"/>
            </p:cNvSpPr>
            <p:nvPr/>
          </p:nvSpPr>
          <p:spPr bwMode="auto">
            <a:xfrm>
              <a:off x="3524" y="1424"/>
              <a:ext cx="240" cy="0"/>
            </a:xfrm>
            <a:prstGeom prst="line">
              <a:avLst/>
            </a:prstGeom>
            <a:noFill/>
            <a:ln w="12700">
              <a:solidFill>
                <a:schemeClr val="tx1"/>
              </a:solidFill>
              <a:prstDash val="sysDot"/>
              <a:round/>
              <a:headEnd/>
              <a:tailEnd/>
            </a:ln>
          </p:spPr>
          <p:txBody>
            <a:bodyPr wrap="none" anchor="ctr"/>
            <a:lstStyle/>
            <a:p>
              <a:endParaRPr lang="en-GB"/>
            </a:p>
          </p:txBody>
        </p:sp>
        <p:sp>
          <p:nvSpPr>
            <p:cNvPr id="204231" name="Line 465"/>
            <p:cNvSpPr>
              <a:spLocks noChangeShapeType="1"/>
            </p:cNvSpPr>
            <p:nvPr/>
          </p:nvSpPr>
          <p:spPr bwMode="auto">
            <a:xfrm>
              <a:off x="3526" y="1455"/>
              <a:ext cx="235" cy="0"/>
            </a:xfrm>
            <a:prstGeom prst="line">
              <a:avLst/>
            </a:prstGeom>
            <a:noFill/>
            <a:ln w="12700">
              <a:solidFill>
                <a:schemeClr val="tx1"/>
              </a:solidFill>
              <a:prstDash val="sysDot"/>
              <a:round/>
              <a:headEnd/>
              <a:tailEnd/>
            </a:ln>
          </p:spPr>
          <p:txBody>
            <a:bodyPr wrap="none" anchor="ctr"/>
            <a:lstStyle/>
            <a:p>
              <a:endParaRPr lang="en-GB"/>
            </a:p>
          </p:txBody>
        </p:sp>
        <p:grpSp>
          <p:nvGrpSpPr>
            <p:cNvPr id="204232" name="Group 466"/>
            <p:cNvGrpSpPr>
              <a:grpSpLocks/>
            </p:cNvGrpSpPr>
            <p:nvPr/>
          </p:nvGrpSpPr>
          <p:grpSpPr bwMode="auto">
            <a:xfrm>
              <a:off x="3433" y="1222"/>
              <a:ext cx="420" cy="38"/>
              <a:chOff x="3433" y="1222"/>
              <a:chExt cx="420" cy="38"/>
            </a:xfrm>
          </p:grpSpPr>
          <p:sp>
            <p:nvSpPr>
              <p:cNvPr id="204233" name="Line 467"/>
              <p:cNvSpPr>
                <a:spLocks noChangeShapeType="1"/>
              </p:cNvSpPr>
              <p:nvPr/>
            </p:nvSpPr>
            <p:spPr bwMode="auto">
              <a:xfrm>
                <a:off x="3433" y="1258"/>
                <a:ext cx="63" cy="0"/>
              </a:xfrm>
              <a:prstGeom prst="line">
                <a:avLst/>
              </a:prstGeom>
              <a:noFill/>
              <a:ln w="12700">
                <a:solidFill>
                  <a:srgbClr val="00FF00"/>
                </a:solidFill>
                <a:round/>
                <a:headEnd/>
                <a:tailEnd/>
              </a:ln>
            </p:spPr>
            <p:txBody>
              <a:bodyPr wrap="none" anchor="ctr"/>
              <a:lstStyle/>
              <a:p>
                <a:endParaRPr lang="en-GB"/>
              </a:p>
            </p:txBody>
          </p:sp>
          <p:sp>
            <p:nvSpPr>
              <p:cNvPr id="204234" name="Line 468"/>
              <p:cNvSpPr>
                <a:spLocks noChangeShapeType="1"/>
              </p:cNvSpPr>
              <p:nvPr/>
            </p:nvSpPr>
            <p:spPr bwMode="auto">
              <a:xfrm>
                <a:off x="3793" y="1256"/>
                <a:ext cx="60" cy="0"/>
              </a:xfrm>
              <a:prstGeom prst="line">
                <a:avLst/>
              </a:prstGeom>
              <a:noFill/>
              <a:ln w="12700">
                <a:solidFill>
                  <a:srgbClr val="00FF00"/>
                </a:solidFill>
                <a:round/>
                <a:headEnd/>
                <a:tailEnd/>
              </a:ln>
            </p:spPr>
            <p:txBody>
              <a:bodyPr wrap="none" anchor="ctr"/>
              <a:lstStyle/>
              <a:p>
                <a:endParaRPr lang="en-GB"/>
              </a:p>
            </p:txBody>
          </p:sp>
          <p:sp>
            <p:nvSpPr>
              <p:cNvPr id="204235" name="Line 469"/>
              <p:cNvSpPr>
                <a:spLocks noChangeShapeType="1"/>
              </p:cNvSpPr>
              <p:nvPr/>
            </p:nvSpPr>
            <p:spPr bwMode="auto">
              <a:xfrm flipV="1">
                <a:off x="3497" y="1222"/>
                <a:ext cx="6" cy="38"/>
              </a:xfrm>
              <a:prstGeom prst="line">
                <a:avLst/>
              </a:prstGeom>
              <a:noFill/>
              <a:ln w="12700">
                <a:solidFill>
                  <a:srgbClr val="00FF00"/>
                </a:solidFill>
                <a:round/>
                <a:headEnd/>
                <a:tailEnd/>
              </a:ln>
            </p:spPr>
            <p:txBody>
              <a:bodyPr wrap="none" anchor="ctr"/>
              <a:lstStyle/>
              <a:p>
                <a:endParaRPr lang="en-GB"/>
              </a:p>
            </p:txBody>
          </p:sp>
          <p:sp>
            <p:nvSpPr>
              <p:cNvPr id="204236" name="Line 470"/>
              <p:cNvSpPr>
                <a:spLocks noChangeShapeType="1"/>
              </p:cNvSpPr>
              <p:nvPr/>
            </p:nvSpPr>
            <p:spPr bwMode="auto">
              <a:xfrm flipH="1" flipV="1">
                <a:off x="3785" y="1222"/>
                <a:ext cx="13" cy="37"/>
              </a:xfrm>
              <a:prstGeom prst="line">
                <a:avLst/>
              </a:prstGeom>
              <a:noFill/>
              <a:ln w="12700">
                <a:solidFill>
                  <a:srgbClr val="00FF00"/>
                </a:solidFill>
                <a:round/>
                <a:headEnd/>
                <a:tailEnd/>
              </a:ln>
            </p:spPr>
            <p:txBody>
              <a:bodyPr wrap="none" anchor="ctr"/>
              <a:lstStyle/>
              <a:p>
                <a:endParaRPr lang="en-GB"/>
              </a:p>
            </p:txBody>
          </p:sp>
          <p:sp>
            <p:nvSpPr>
              <p:cNvPr id="204237" name="Line 471"/>
              <p:cNvSpPr>
                <a:spLocks noChangeShapeType="1"/>
              </p:cNvSpPr>
              <p:nvPr/>
            </p:nvSpPr>
            <p:spPr bwMode="auto">
              <a:xfrm>
                <a:off x="3508" y="1228"/>
                <a:ext cx="277" cy="0"/>
              </a:xfrm>
              <a:prstGeom prst="line">
                <a:avLst/>
              </a:prstGeom>
              <a:noFill/>
              <a:ln w="12700">
                <a:solidFill>
                  <a:srgbClr val="00FF00"/>
                </a:solidFill>
                <a:round/>
                <a:headEnd/>
                <a:tailEnd/>
              </a:ln>
            </p:spPr>
            <p:txBody>
              <a:bodyPr wrap="none" anchor="ctr"/>
              <a:lstStyle/>
              <a:p>
                <a:endParaRPr lang="en-GB"/>
              </a:p>
            </p:txBody>
          </p:sp>
        </p:grpSp>
      </p:grpSp>
      <p:sp>
        <p:nvSpPr>
          <p:cNvPr id="472"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473"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474"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475"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476" name="CasellaDiTesto 475"/>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spTree>
    <p:extLst>
      <p:ext uri="{BB962C8B-B14F-4D97-AF65-F5344CB8AC3E}">
        <p14:creationId xmlns:p14="http://schemas.microsoft.com/office/powerpoint/2010/main" val="27764180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a:noFill/>
        </p:spPr>
        <p:txBody>
          <a:bodyPr lIns="90488" tIns="44450" rIns="90488" bIns="44450" anchor="b"/>
          <a:lstStyle/>
          <a:p>
            <a:r>
              <a:rPr lang="en-US" dirty="0" smtClean="0"/>
              <a:t/>
            </a:r>
            <a:br>
              <a:rPr lang="en-US" dirty="0" smtClean="0"/>
            </a:br>
            <a:r>
              <a:rPr lang="en-US" dirty="0" smtClean="0"/>
              <a:t>Phase encoding</a:t>
            </a:r>
          </a:p>
        </p:txBody>
      </p:sp>
      <p:sp>
        <p:nvSpPr>
          <p:cNvPr id="204803" name="Rectangle 3"/>
          <p:cNvSpPr>
            <a:spLocks noChangeArrowheads="1"/>
          </p:cNvSpPr>
          <p:nvPr/>
        </p:nvSpPr>
        <p:spPr bwMode="auto">
          <a:xfrm rot="-5340000">
            <a:off x="1589088" y="3871913"/>
            <a:ext cx="1635125" cy="676275"/>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tabLst>
                <a:tab pos="2381250" algn="l"/>
              </a:tabLst>
            </a:pPr>
            <a:r>
              <a:rPr lang="en-US" sz="1600" b="0"/>
              <a:t>Phase encoding</a:t>
            </a:r>
          </a:p>
          <a:p>
            <a:pPr marL="279400" indent="-279400" defTabSz="766763">
              <a:lnSpc>
                <a:spcPct val="120000"/>
              </a:lnSpc>
              <a:tabLst>
                <a:tab pos="2381250" algn="l"/>
              </a:tabLst>
            </a:pPr>
            <a:r>
              <a:rPr lang="en-US" sz="1600" b="0"/>
              <a:t>direction</a:t>
            </a:r>
          </a:p>
        </p:txBody>
      </p:sp>
      <p:sp>
        <p:nvSpPr>
          <p:cNvPr id="204804" name="Freeform 4"/>
          <p:cNvSpPr>
            <a:spLocks/>
          </p:cNvSpPr>
          <p:nvPr/>
        </p:nvSpPr>
        <p:spPr bwMode="auto">
          <a:xfrm>
            <a:off x="4941888" y="2500313"/>
            <a:ext cx="92075" cy="254000"/>
          </a:xfrm>
          <a:custGeom>
            <a:avLst/>
            <a:gdLst>
              <a:gd name="T0" fmla="*/ 44450 w 58"/>
              <a:gd name="T1" fmla="*/ 0 h 160"/>
              <a:gd name="T2" fmla="*/ 90488 w 58"/>
              <a:gd name="T3" fmla="*/ 71437 h 160"/>
              <a:gd name="T4" fmla="*/ 71438 w 58"/>
              <a:gd name="T5" fmla="*/ 71437 h 160"/>
              <a:gd name="T6" fmla="*/ 71438 w 58"/>
              <a:gd name="T7" fmla="*/ 252413 h 160"/>
              <a:gd name="T8" fmla="*/ 17463 w 58"/>
              <a:gd name="T9" fmla="*/ 252413 h 160"/>
              <a:gd name="T10" fmla="*/ 17463 w 58"/>
              <a:gd name="T11" fmla="*/ 71437 h 160"/>
              <a:gd name="T12" fmla="*/ 0 w 58"/>
              <a:gd name="T13" fmla="*/ 71437 h 160"/>
              <a:gd name="T14" fmla="*/ 44450 w 58"/>
              <a:gd name="T15" fmla="*/ 0 h 160"/>
              <a:gd name="T16" fmla="*/ 0 60000 65536"/>
              <a:gd name="T17" fmla="*/ 0 60000 65536"/>
              <a:gd name="T18" fmla="*/ 0 60000 65536"/>
              <a:gd name="T19" fmla="*/ 0 60000 65536"/>
              <a:gd name="T20" fmla="*/ 0 60000 65536"/>
              <a:gd name="T21" fmla="*/ 0 60000 65536"/>
              <a:gd name="T22" fmla="*/ 0 60000 65536"/>
              <a:gd name="T23" fmla="*/ 0 60000 65536"/>
              <a:gd name="T24" fmla="*/ 0 w 58"/>
              <a:gd name="T25" fmla="*/ 0 h 160"/>
              <a:gd name="T26" fmla="*/ 58 w 58"/>
              <a:gd name="T27" fmla="*/ 160 h 16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8" h="160">
                <a:moveTo>
                  <a:pt x="28" y="0"/>
                </a:moveTo>
                <a:lnTo>
                  <a:pt x="57" y="45"/>
                </a:lnTo>
                <a:lnTo>
                  <a:pt x="45" y="45"/>
                </a:lnTo>
                <a:lnTo>
                  <a:pt x="45" y="159"/>
                </a:lnTo>
                <a:lnTo>
                  <a:pt x="11" y="159"/>
                </a:lnTo>
                <a:lnTo>
                  <a:pt x="11" y="45"/>
                </a:lnTo>
                <a:lnTo>
                  <a:pt x="0" y="45"/>
                </a:lnTo>
                <a:lnTo>
                  <a:pt x="28" y="0"/>
                </a:lnTo>
              </a:path>
            </a:pathLst>
          </a:custGeom>
          <a:solidFill>
            <a:srgbClr val="FC0128"/>
          </a:solidFill>
          <a:ln w="12700" cap="rnd">
            <a:noFill/>
            <a:round/>
            <a:headEnd/>
            <a:tailEnd/>
          </a:ln>
        </p:spPr>
        <p:txBody>
          <a:bodyPr/>
          <a:lstStyle/>
          <a:p>
            <a:endParaRPr lang="en-GB"/>
          </a:p>
        </p:txBody>
      </p:sp>
      <p:sp>
        <p:nvSpPr>
          <p:cNvPr id="204805" name="Freeform 5"/>
          <p:cNvSpPr>
            <a:spLocks/>
          </p:cNvSpPr>
          <p:nvPr/>
        </p:nvSpPr>
        <p:spPr bwMode="auto">
          <a:xfrm>
            <a:off x="5537200" y="3475038"/>
            <a:ext cx="254000" cy="100012"/>
          </a:xfrm>
          <a:custGeom>
            <a:avLst/>
            <a:gdLst>
              <a:gd name="T0" fmla="*/ 0 w 160"/>
              <a:gd name="T1" fmla="*/ 44450 h 63"/>
              <a:gd name="T2" fmla="*/ 61913 w 160"/>
              <a:gd name="T3" fmla="*/ 98425 h 63"/>
              <a:gd name="T4" fmla="*/ 61913 w 160"/>
              <a:gd name="T5" fmla="*/ 71437 h 63"/>
              <a:gd name="T6" fmla="*/ 252413 w 160"/>
              <a:gd name="T7" fmla="*/ 71437 h 63"/>
              <a:gd name="T8" fmla="*/ 252413 w 160"/>
              <a:gd name="T9" fmla="*/ 26987 h 63"/>
              <a:gd name="T10" fmla="*/ 61913 w 160"/>
              <a:gd name="T11" fmla="*/ 26987 h 63"/>
              <a:gd name="T12" fmla="*/ 61913 w 160"/>
              <a:gd name="T13" fmla="*/ 0 h 63"/>
              <a:gd name="T14" fmla="*/ 0 w 160"/>
              <a:gd name="T15" fmla="*/ 44450 h 63"/>
              <a:gd name="T16" fmla="*/ 0 60000 65536"/>
              <a:gd name="T17" fmla="*/ 0 60000 65536"/>
              <a:gd name="T18" fmla="*/ 0 60000 65536"/>
              <a:gd name="T19" fmla="*/ 0 60000 65536"/>
              <a:gd name="T20" fmla="*/ 0 60000 65536"/>
              <a:gd name="T21" fmla="*/ 0 60000 65536"/>
              <a:gd name="T22" fmla="*/ 0 60000 65536"/>
              <a:gd name="T23" fmla="*/ 0 60000 65536"/>
              <a:gd name="T24" fmla="*/ 0 w 160"/>
              <a:gd name="T25" fmla="*/ 0 h 63"/>
              <a:gd name="T26" fmla="*/ 160 w 160"/>
              <a:gd name="T27" fmla="*/ 63 h 6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0" h="63">
                <a:moveTo>
                  <a:pt x="0" y="28"/>
                </a:moveTo>
                <a:lnTo>
                  <a:pt x="39" y="62"/>
                </a:lnTo>
                <a:lnTo>
                  <a:pt x="39" y="45"/>
                </a:lnTo>
                <a:lnTo>
                  <a:pt x="159" y="45"/>
                </a:lnTo>
                <a:lnTo>
                  <a:pt x="159" y="17"/>
                </a:lnTo>
                <a:lnTo>
                  <a:pt x="39" y="17"/>
                </a:lnTo>
                <a:lnTo>
                  <a:pt x="39" y="0"/>
                </a:lnTo>
                <a:lnTo>
                  <a:pt x="0" y="28"/>
                </a:lnTo>
              </a:path>
            </a:pathLst>
          </a:custGeom>
          <a:solidFill>
            <a:srgbClr val="FC0128"/>
          </a:solidFill>
          <a:ln w="12700" cap="rnd">
            <a:noFill/>
            <a:round/>
            <a:headEnd/>
            <a:tailEnd/>
          </a:ln>
        </p:spPr>
        <p:txBody>
          <a:bodyPr/>
          <a:lstStyle/>
          <a:p>
            <a:endParaRPr lang="en-GB"/>
          </a:p>
        </p:txBody>
      </p:sp>
      <p:sp>
        <p:nvSpPr>
          <p:cNvPr id="204806" name="Freeform 6"/>
          <p:cNvSpPr>
            <a:spLocks/>
          </p:cNvSpPr>
          <p:nvPr/>
        </p:nvSpPr>
        <p:spPr bwMode="auto">
          <a:xfrm>
            <a:off x="5743575" y="3962400"/>
            <a:ext cx="92075" cy="261938"/>
          </a:xfrm>
          <a:custGeom>
            <a:avLst/>
            <a:gdLst>
              <a:gd name="T0" fmla="*/ 46038 w 58"/>
              <a:gd name="T1" fmla="*/ 0 h 165"/>
              <a:gd name="T2" fmla="*/ 0 w 58"/>
              <a:gd name="T3" fmla="*/ 71438 h 165"/>
              <a:gd name="T4" fmla="*/ 17463 w 58"/>
              <a:gd name="T5" fmla="*/ 71438 h 165"/>
              <a:gd name="T6" fmla="*/ 17463 w 58"/>
              <a:gd name="T7" fmla="*/ 260350 h 165"/>
              <a:gd name="T8" fmla="*/ 63500 w 58"/>
              <a:gd name="T9" fmla="*/ 260350 h 165"/>
              <a:gd name="T10" fmla="*/ 63500 w 58"/>
              <a:gd name="T11" fmla="*/ 71438 h 165"/>
              <a:gd name="T12" fmla="*/ 90488 w 58"/>
              <a:gd name="T13" fmla="*/ 71438 h 165"/>
              <a:gd name="T14" fmla="*/ 46038 w 58"/>
              <a:gd name="T15" fmla="*/ 0 h 165"/>
              <a:gd name="T16" fmla="*/ 0 60000 65536"/>
              <a:gd name="T17" fmla="*/ 0 60000 65536"/>
              <a:gd name="T18" fmla="*/ 0 60000 65536"/>
              <a:gd name="T19" fmla="*/ 0 60000 65536"/>
              <a:gd name="T20" fmla="*/ 0 60000 65536"/>
              <a:gd name="T21" fmla="*/ 0 60000 65536"/>
              <a:gd name="T22" fmla="*/ 0 60000 65536"/>
              <a:gd name="T23" fmla="*/ 0 60000 65536"/>
              <a:gd name="T24" fmla="*/ 0 w 58"/>
              <a:gd name="T25" fmla="*/ 0 h 165"/>
              <a:gd name="T26" fmla="*/ 58 w 58"/>
              <a:gd name="T27" fmla="*/ 165 h 16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8" h="165">
                <a:moveTo>
                  <a:pt x="29" y="0"/>
                </a:moveTo>
                <a:lnTo>
                  <a:pt x="0" y="45"/>
                </a:lnTo>
                <a:lnTo>
                  <a:pt x="11" y="45"/>
                </a:lnTo>
                <a:lnTo>
                  <a:pt x="11" y="164"/>
                </a:lnTo>
                <a:lnTo>
                  <a:pt x="40" y="164"/>
                </a:lnTo>
                <a:lnTo>
                  <a:pt x="40" y="45"/>
                </a:lnTo>
                <a:lnTo>
                  <a:pt x="57" y="45"/>
                </a:lnTo>
                <a:lnTo>
                  <a:pt x="29" y="0"/>
                </a:lnTo>
              </a:path>
            </a:pathLst>
          </a:custGeom>
          <a:solidFill>
            <a:srgbClr val="FC0128"/>
          </a:solidFill>
          <a:ln w="12700" cap="rnd">
            <a:noFill/>
            <a:round/>
            <a:headEnd/>
            <a:tailEnd/>
          </a:ln>
        </p:spPr>
        <p:txBody>
          <a:bodyPr/>
          <a:lstStyle/>
          <a:p>
            <a:endParaRPr lang="en-GB"/>
          </a:p>
        </p:txBody>
      </p:sp>
      <p:sp>
        <p:nvSpPr>
          <p:cNvPr id="204807" name="Freeform 7"/>
          <p:cNvSpPr>
            <a:spLocks/>
          </p:cNvSpPr>
          <p:nvPr/>
        </p:nvSpPr>
        <p:spPr bwMode="auto">
          <a:xfrm>
            <a:off x="5789613" y="4881563"/>
            <a:ext cx="252412" cy="92075"/>
          </a:xfrm>
          <a:custGeom>
            <a:avLst/>
            <a:gdLst>
              <a:gd name="T0" fmla="*/ 250825 w 159"/>
              <a:gd name="T1" fmla="*/ 46038 h 58"/>
              <a:gd name="T2" fmla="*/ 188912 w 159"/>
              <a:gd name="T3" fmla="*/ 0 h 58"/>
              <a:gd name="T4" fmla="*/ 188912 w 159"/>
              <a:gd name="T5" fmla="*/ 26988 h 58"/>
              <a:gd name="T6" fmla="*/ 0 w 159"/>
              <a:gd name="T7" fmla="*/ 26988 h 58"/>
              <a:gd name="T8" fmla="*/ 0 w 159"/>
              <a:gd name="T9" fmla="*/ 73025 h 58"/>
              <a:gd name="T10" fmla="*/ 188912 w 159"/>
              <a:gd name="T11" fmla="*/ 73025 h 58"/>
              <a:gd name="T12" fmla="*/ 188912 w 159"/>
              <a:gd name="T13" fmla="*/ 90488 h 58"/>
              <a:gd name="T14" fmla="*/ 250825 w 159"/>
              <a:gd name="T15" fmla="*/ 46038 h 58"/>
              <a:gd name="T16" fmla="*/ 0 60000 65536"/>
              <a:gd name="T17" fmla="*/ 0 60000 65536"/>
              <a:gd name="T18" fmla="*/ 0 60000 65536"/>
              <a:gd name="T19" fmla="*/ 0 60000 65536"/>
              <a:gd name="T20" fmla="*/ 0 60000 65536"/>
              <a:gd name="T21" fmla="*/ 0 60000 65536"/>
              <a:gd name="T22" fmla="*/ 0 60000 65536"/>
              <a:gd name="T23" fmla="*/ 0 60000 65536"/>
              <a:gd name="T24" fmla="*/ 0 w 159"/>
              <a:gd name="T25" fmla="*/ 0 h 58"/>
              <a:gd name="T26" fmla="*/ 159 w 159"/>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9" h="58">
                <a:moveTo>
                  <a:pt x="158" y="29"/>
                </a:moveTo>
                <a:lnTo>
                  <a:pt x="119" y="0"/>
                </a:lnTo>
                <a:lnTo>
                  <a:pt x="119" y="17"/>
                </a:lnTo>
                <a:lnTo>
                  <a:pt x="0" y="17"/>
                </a:lnTo>
                <a:lnTo>
                  <a:pt x="0" y="46"/>
                </a:lnTo>
                <a:lnTo>
                  <a:pt x="119" y="46"/>
                </a:lnTo>
                <a:lnTo>
                  <a:pt x="119" y="57"/>
                </a:lnTo>
                <a:lnTo>
                  <a:pt x="158" y="29"/>
                </a:lnTo>
              </a:path>
            </a:pathLst>
          </a:custGeom>
          <a:solidFill>
            <a:srgbClr val="FC0128"/>
          </a:solidFill>
          <a:ln w="12700" cap="rnd">
            <a:noFill/>
            <a:round/>
            <a:headEnd/>
            <a:tailEnd/>
          </a:ln>
        </p:spPr>
        <p:txBody>
          <a:bodyPr/>
          <a:lstStyle/>
          <a:p>
            <a:endParaRPr lang="en-GB"/>
          </a:p>
        </p:txBody>
      </p:sp>
      <p:sp>
        <p:nvSpPr>
          <p:cNvPr id="204808" name="Freeform 8"/>
          <p:cNvSpPr>
            <a:spLocks/>
          </p:cNvSpPr>
          <p:nvPr/>
        </p:nvSpPr>
        <p:spPr bwMode="auto">
          <a:xfrm>
            <a:off x="4941888" y="5368925"/>
            <a:ext cx="92075" cy="263525"/>
          </a:xfrm>
          <a:custGeom>
            <a:avLst/>
            <a:gdLst>
              <a:gd name="T0" fmla="*/ 44450 w 58"/>
              <a:gd name="T1" fmla="*/ 0 h 166"/>
              <a:gd name="T2" fmla="*/ 90488 w 58"/>
              <a:gd name="T3" fmla="*/ 73025 h 166"/>
              <a:gd name="T4" fmla="*/ 71438 w 58"/>
              <a:gd name="T5" fmla="*/ 73025 h 166"/>
              <a:gd name="T6" fmla="*/ 71438 w 58"/>
              <a:gd name="T7" fmla="*/ 261938 h 166"/>
              <a:gd name="T8" fmla="*/ 17463 w 58"/>
              <a:gd name="T9" fmla="*/ 261938 h 166"/>
              <a:gd name="T10" fmla="*/ 17463 w 58"/>
              <a:gd name="T11" fmla="*/ 73025 h 166"/>
              <a:gd name="T12" fmla="*/ 0 w 58"/>
              <a:gd name="T13" fmla="*/ 73025 h 166"/>
              <a:gd name="T14" fmla="*/ 44450 w 58"/>
              <a:gd name="T15" fmla="*/ 0 h 166"/>
              <a:gd name="T16" fmla="*/ 0 60000 65536"/>
              <a:gd name="T17" fmla="*/ 0 60000 65536"/>
              <a:gd name="T18" fmla="*/ 0 60000 65536"/>
              <a:gd name="T19" fmla="*/ 0 60000 65536"/>
              <a:gd name="T20" fmla="*/ 0 60000 65536"/>
              <a:gd name="T21" fmla="*/ 0 60000 65536"/>
              <a:gd name="T22" fmla="*/ 0 60000 65536"/>
              <a:gd name="T23" fmla="*/ 0 60000 65536"/>
              <a:gd name="T24" fmla="*/ 0 w 58"/>
              <a:gd name="T25" fmla="*/ 0 h 166"/>
              <a:gd name="T26" fmla="*/ 58 w 58"/>
              <a:gd name="T27" fmla="*/ 166 h 1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8" h="166">
                <a:moveTo>
                  <a:pt x="28" y="0"/>
                </a:moveTo>
                <a:lnTo>
                  <a:pt x="57" y="46"/>
                </a:lnTo>
                <a:lnTo>
                  <a:pt x="45" y="46"/>
                </a:lnTo>
                <a:lnTo>
                  <a:pt x="45" y="165"/>
                </a:lnTo>
                <a:lnTo>
                  <a:pt x="11" y="165"/>
                </a:lnTo>
                <a:lnTo>
                  <a:pt x="11" y="46"/>
                </a:lnTo>
                <a:lnTo>
                  <a:pt x="0" y="46"/>
                </a:lnTo>
                <a:lnTo>
                  <a:pt x="28" y="0"/>
                </a:lnTo>
              </a:path>
            </a:pathLst>
          </a:custGeom>
          <a:solidFill>
            <a:srgbClr val="FC0128"/>
          </a:solidFill>
          <a:ln w="12700" cap="rnd">
            <a:noFill/>
            <a:round/>
            <a:headEnd/>
            <a:tailEnd/>
          </a:ln>
        </p:spPr>
        <p:txBody>
          <a:bodyPr/>
          <a:lstStyle/>
          <a:p>
            <a:endParaRPr lang="en-GB"/>
          </a:p>
        </p:txBody>
      </p:sp>
      <p:grpSp>
        <p:nvGrpSpPr>
          <p:cNvPr id="204809" name="Group 9"/>
          <p:cNvGrpSpPr>
            <a:grpSpLocks/>
          </p:cNvGrpSpPr>
          <p:nvPr/>
        </p:nvGrpSpPr>
        <p:grpSpPr bwMode="auto">
          <a:xfrm>
            <a:off x="2749550" y="3681413"/>
            <a:ext cx="1001713" cy="1247775"/>
            <a:chOff x="1732" y="2319"/>
            <a:chExt cx="631" cy="786"/>
          </a:xfrm>
        </p:grpSpPr>
        <p:sp>
          <p:nvSpPr>
            <p:cNvPr id="205332" name="Freeform 10"/>
            <p:cNvSpPr>
              <a:spLocks/>
            </p:cNvSpPr>
            <p:nvPr/>
          </p:nvSpPr>
          <p:spPr bwMode="auto">
            <a:xfrm>
              <a:off x="1892" y="3018"/>
              <a:ext cx="325" cy="87"/>
            </a:xfrm>
            <a:custGeom>
              <a:avLst/>
              <a:gdLst>
                <a:gd name="T0" fmla="*/ 324 w 325"/>
                <a:gd name="T1" fmla="*/ 0 h 87"/>
                <a:gd name="T2" fmla="*/ 0 w 325"/>
                <a:gd name="T3" fmla="*/ 0 h 87"/>
                <a:gd name="T4" fmla="*/ 11 w 325"/>
                <a:gd name="T5" fmla="*/ 18 h 87"/>
                <a:gd name="T6" fmla="*/ 46 w 325"/>
                <a:gd name="T7" fmla="*/ 46 h 87"/>
                <a:gd name="T8" fmla="*/ 108 w 325"/>
                <a:gd name="T9" fmla="*/ 80 h 87"/>
                <a:gd name="T10" fmla="*/ 142 w 325"/>
                <a:gd name="T11" fmla="*/ 86 h 87"/>
                <a:gd name="T12" fmla="*/ 193 w 325"/>
                <a:gd name="T13" fmla="*/ 86 h 87"/>
                <a:gd name="T14" fmla="*/ 227 w 325"/>
                <a:gd name="T15" fmla="*/ 69 h 87"/>
                <a:gd name="T16" fmla="*/ 273 w 325"/>
                <a:gd name="T17" fmla="*/ 46 h 87"/>
                <a:gd name="T18" fmla="*/ 324 w 325"/>
                <a:gd name="T19" fmla="*/ 0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5"/>
                <a:gd name="T31" fmla="*/ 0 h 87"/>
                <a:gd name="T32" fmla="*/ 325 w 325"/>
                <a:gd name="T33" fmla="*/ 87 h 8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5" h="87">
                  <a:moveTo>
                    <a:pt x="324" y="0"/>
                  </a:moveTo>
                  <a:lnTo>
                    <a:pt x="0" y="0"/>
                  </a:lnTo>
                  <a:lnTo>
                    <a:pt x="11" y="18"/>
                  </a:lnTo>
                  <a:lnTo>
                    <a:pt x="46" y="46"/>
                  </a:lnTo>
                  <a:lnTo>
                    <a:pt x="108" y="80"/>
                  </a:lnTo>
                  <a:lnTo>
                    <a:pt x="142" y="86"/>
                  </a:lnTo>
                  <a:lnTo>
                    <a:pt x="193" y="86"/>
                  </a:lnTo>
                  <a:lnTo>
                    <a:pt x="227" y="69"/>
                  </a:lnTo>
                  <a:lnTo>
                    <a:pt x="273" y="46"/>
                  </a:lnTo>
                  <a:lnTo>
                    <a:pt x="324" y="0"/>
                  </a:lnTo>
                </a:path>
              </a:pathLst>
            </a:custGeom>
            <a:solidFill>
              <a:srgbClr val="F76681"/>
            </a:solidFill>
            <a:ln w="12700" cap="rnd" cmpd="sng">
              <a:solidFill>
                <a:schemeClr val="tx1"/>
              </a:solidFill>
              <a:prstDash val="solid"/>
              <a:round/>
              <a:headEnd type="none" w="med" len="med"/>
              <a:tailEnd type="none" w="med" len="med"/>
            </a:ln>
          </p:spPr>
          <p:txBody>
            <a:bodyPr/>
            <a:lstStyle/>
            <a:p>
              <a:endParaRPr lang="en-GB"/>
            </a:p>
          </p:txBody>
        </p:sp>
        <p:sp>
          <p:nvSpPr>
            <p:cNvPr id="205333" name="Freeform 11"/>
            <p:cNvSpPr>
              <a:spLocks/>
            </p:cNvSpPr>
            <p:nvPr/>
          </p:nvSpPr>
          <p:spPr bwMode="auto">
            <a:xfrm>
              <a:off x="1756" y="2837"/>
              <a:ext cx="591" cy="75"/>
            </a:xfrm>
            <a:custGeom>
              <a:avLst/>
              <a:gdLst>
                <a:gd name="T0" fmla="*/ 0 w 591"/>
                <a:gd name="T1" fmla="*/ 0 h 75"/>
                <a:gd name="T2" fmla="*/ 590 w 591"/>
                <a:gd name="T3" fmla="*/ 0 h 75"/>
                <a:gd name="T4" fmla="*/ 545 w 591"/>
                <a:gd name="T5" fmla="*/ 74 h 75"/>
                <a:gd name="T6" fmla="*/ 51 w 591"/>
                <a:gd name="T7" fmla="*/ 74 h 75"/>
                <a:gd name="T8" fmla="*/ 0 w 591"/>
                <a:gd name="T9" fmla="*/ 0 h 75"/>
                <a:gd name="T10" fmla="*/ 0 60000 65536"/>
                <a:gd name="T11" fmla="*/ 0 60000 65536"/>
                <a:gd name="T12" fmla="*/ 0 60000 65536"/>
                <a:gd name="T13" fmla="*/ 0 60000 65536"/>
                <a:gd name="T14" fmla="*/ 0 60000 65536"/>
                <a:gd name="T15" fmla="*/ 0 w 591"/>
                <a:gd name="T16" fmla="*/ 0 h 75"/>
                <a:gd name="T17" fmla="*/ 591 w 591"/>
                <a:gd name="T18" fmla="*/ 75 h 75"/>
              </a:gdLst>
              <a:ahLst/>
              <a:cxnLst>
                <a:cxn ang="T10">
                  <a:pos x="T0" y="T1"/>
                </a:cxn>
                <a:cxn ang="T11">
                  <a:pos x="T2" y="T3"/>
                </a:cxn>
                <a:cxn ang="T12">
                  <a:pos x="T4" y="T5"/>
                </a:cxn>
                <a:cxn ang="T13">
                  <a:pos x="T6" y="T7"/>
                </a:cxn>
                <a:cxn ang="T14">
                  <a:pos x="T8" y="T9"/>
                </a:cxn>
              </a:cxnLst>
              <a:rect l="T15" t="T16" r="T17" b="T18"/>
              <a:pathLst>
                <a:path w="591" h="75">
                  <a:moveTo>
                    <a:pt x="0" y="0"/>
                  </a:moveTo>
                  <a:lnTo>
                    <a:pt x="590" y="0"/>
                  </a:lnTo>
                  <a:lnTo>
                    <a:pt x="545" y="74"/>
                  </a:lnTo>
                  <a:lnTo>
                    <a:pt x="51" y="74"/>
                  </a:lnTo>
                  <a:lnTo>
                    <a:pt x="0" y="0"/>
                  </a:lnTo>
                </a:path>
              </a:pathLst>
            </a:custGeom>
            <a:solidFill>
              <a:srgbClr val="F76681"/>
            </a:solidFill>
            <a:ln w="12700" cap="rnd" cmpd="sng">
              <a:solidFill>
                <a:schemeClr val="tx1"/>
              </a:solidFill>
              <a:prstDash val="solid"/>
              <a:round/>
              <a:headEnd type="none" w="med" len="med"/>
              <a:tailEnd type="none" w="med" len="med"/>
            </a:ln>
          </p:spPr>
          <p:txBody>
            <a:bodyPr/>
            <a:lstStyle/>
            <a:p>
              <a:endParaRPr lang="en-GB"/>
            </a:p>
          </p:txBody>
        </p:sp>
        <p:sp>
          <p:nvSpPr>
            <p:cNvPr id="205334" name="Freeform 12"/>
            <p:cNvSpPr>
              <a:spLocks/>
            </p:cNvSpPr>
            <p:nvPr/>
          </p:nvSpPr>
          <p:spPr bwMode="auto">
            <a:xfrm>
              <a:off x="1732" y="2667"/>
              <a:ext cx="631" cy="64"/>
            </a:xfrm>
            <a:custGeom>
              <a:avLst/>
              <a:gdLst>
                <a:gd name="T0" fmla="*/ 627 w 631"/>
                <a:gd name="T1" fmla="*/ 0 h 64"/>
                <a:gd name="T2" fmla="*/ 630 w 631"/>
                <a:gd name="T3" fmla="*/ 63 h 64"/>
                <a:gd name="T4" fmla="*/ 0 w 631"/>
                <a:gd name="T5" fmla="*/ 63 h 64"/>
                <a:gd name="T6" fmla="*/ 6 w 631"/>
                <a:gd name="T7" fmla="*/ 0 h 64"/>
                <a:gd name="T8" fmla="*/ 627 w 631"/>
                <a:gd name="T9" fmla="*/ 0 h 64"/>
                <a:gd name="T10" fmla="*/ 0 60000 65536"/>
                <a:gd name="T11" fmla="*/ 0 60000 65536"/>
                <a:gd name="T12" fmla="*/ 0 60000 65536"/>
                <a:gd name="T13" fmla="*/ 0 60000 65536"/>
                <a:gd name="T14" fmla="*/ 0 60000 65536"/>
                <a:gd name="T15" fmla="*/ 0 w 631"/>
                <a:gd name="T16" fmla="*/ 0 h 64"/>
                <a:gd name="T17" fmla="*/ 631 w 631"/>
                <a:gd name="T18" fmla="*/ 64 h 64"/>
              </a:gdLst>
              <a:ahLst/>
              <a:cxnLst>
                <a:cxn ang="T10">
                  <a:pos x="T0" y="T1"/>
                </a:cxn>
                <a:cxn ang="T11">
                  <a:pos x="T2" y="T3"/>
                </a:cxn>
                <a:cxn ang="T12">
                  <a:pos x="T4" y="T5"/>
                </a:cxn>
                <a:cxn ang="T13">
                  <a:pos x="T6" y="T7"/>
                </a:cxn>
                <a:cxn ang="T14">
                  <a:pos x="T8" y="T9"/>
                </a:cxn>
              </a:cxnLst>
              <a:rect l="T15" t="T16" r="T17" b="T18"/>
              <a:pathLst>
                <a:path w="631" h="64">
                  <a:moveTo>
                    <a:pt x="627" y="0"/>
                  </a:moveTo>
                  <a:lnTo>
                    <a:pt x="630" y="63"/>
                  </a:lnTo>
                  <a:lnTo>
                    <a:pt x="0" y="63"/>
                  </a:lnTo>
                  <a:lnTo>
                    <a:pt x="6" y="0"/>
                  </a:lnTo>
                  <a:lnTo>
                    <a:pt x="627" y="0"/>
                  </a:lnTo>
                </a:path>
              </a:pathLst>
            </a:custGeom>
            <a:solidFill>
              <a:srgbClr val="F76681"/>
            </a:solidFill>
            <a:ln w="12700" cap="rnd" cmpd="sng">
              <a:solidFill>
                <a:schemeClr val="tx1"/>
              </a:solidFill>
              <a:prstDash val="solid"/>
              <a:round/>
              <a:headEnd type="none" w="med" len="med"/>
              <a:tailEnd type="none" w="med" len="med"/>
            </a:ln>
          </p:spPr>
          <p:txBody>
            <a:bodyPr/>
            <a:lstStyle/>
            <a:p>
              <a:endParaRPr lang="en-GB"/>
            </a:p>
          </p:txBody>
        </p:sp>
        <p:sp>
          <p:nvSpPr>
            <p:cNvPr id="205335" name="Freeform 13"/>
            <p:cNvSpPr>
              <a:spLocks/>
            </p:cNvSpPr>
            <p:nvPr/>
          </p:nvSpPr>
          <p:spPr bwMode="auto">
            <a:xfrm>
              <a:off x="1756" y="2456"/>
              <a:ext cx="591" cy="80"/>
            </a:xfrm>
            <a:custGeom>
              <a:avLst/>
              <a:gdLst>
                <a:gd name="T0" fmla="*/ 590 w 591"/>
                <a:gd name="T1" fmla="*/ 79 h 80"/>
                <a:gd name="T2" fmla="*/ 0 w 591"/>
                <a:gd name="T3" fmla="*/ 79 h 80"/>
                <a:gd name="T4" fmla="*/ 34 w 591"/>
                <a:gd name="T5" fmla="*/ 0 h 80"/>
                <a:gd name="T6" fmla="*/ 556 w 591"/>
                <a:gd name="T7" fmla="*/ 0 h 80"/>
                <a:gd name="T8" fmla="*/ 590 w 591"/>
                <a:gd name="T9" fmla="*/ 79 h 80"/>
                <a:gd name="T10" fmla="*/ 0 60000 65536"/>
                <a:gd name="T11" fmla="*/ 0 60000 65536"/>
                <a:gd name="T12" fmla="*/ 0 60000 65536"/>
                <a:gd name="T13" fmla="*/ 0 60000 65536"/>
                <a:gd name="T14" fmla="*/ 0 60000 65536"/>
                <a:gd name="T15" fmla="*/ 0 w 591"/>
                <a:gd name="T16" fmla="*/ 0 h 80"/>
                <a:gd name="T17" fmla="*/ 591 w 591"/>
                <a:gd name="T18" fmla="*/ 80 h 80"/>
              </a:gdLst>
              <a:ahLst/>
              <a:cxnLst>
                <a:cxn ang="T10">
                  <a:pos x="T0" y="T1"/>
                </a:cxn>
                <a:cxn ang="T11">
                  <a:pos x="T2" y="T3"/>
                </a:cxn>
                <a:cxn ang="T12">
                  <a:pos x="T4" y="T5"/>
                </a:cxn>
                <a:cxn ang="T13">
                  <a:pos x="T6" y="T7"/>
                </a:cxn>
                <a:cxn ang="T14">
                  <a:pos x="T8" y="T9"/>
                </a:cxn>
              </a:cxnLst>
              <a:rect l="T15" t="T16" r="T17" b="T18"/>
              <a:pathLst>
                <a:path w="591" h="80">
                  <a:moveTo>
                    <a:pt x="590" y="79"/>
                  </a:moveTo>
                  <a:lnTo>
                    <a:pt x="0" y="79"/>
                  </a:lnTo>
                  <a:lnTo>
                    <a:pt x="34" y="0"/>
                  </a:lnTo>
                  <a:lnTo>
                    <a:pt x="556" y="0"/>
                  </a:lnTo>
                  <a:lnTo>
                    <a:pt x="590" y="79"/>
                  </a:lnTo>
                </a:path>
              </a:pathLst>
            </a:custGeom>
            <a:solidFill>
              <a:srgbClr val="F76681"/>
            </a:solidFill>
            <a:ln w="12700" cap="rnd" cmpd="sng">
              <a:solidFill>
                <a:schemeClr val="tx1"/>
              </a:solidFill>
              <a:prstDash val="solid"/>
              <a:round/>
              <a:headEnd type="none" w="med" len="med"/>
              <a:tailEnd type="none" w="med" len="med"/>
            </a:ln>
          </p:spPr>
          <p:txBody>
            <a:bodyPr/>
            <a:lstStyle/>
            <a:p>
              <a:endParaRPr lang="en-GB"/>
            </a:p>
          </p:txBody>
        </p:sp>
        <p:sp>
          <p:nvSpPr>
            <p:cNvPr id="205336" name="Freeform 14"/>
            <p:cNvSpPr>
              <a:spLocks/>
            </p:cNvSpPr>
            <p:nvPr/>
          </p:nvSpPr>
          <p:spPr bwMode="auto">
            <a:xfrm>
              <a:off x="1841" y="2319"/>
              <a:ext cx="421" cy="41"/>
            </a:xfrm>
            <a:custGeom>
              <a:avLst/>
              <a:gdLst>
                <a:gd name="T0" fmla="*/ 335 w 421"/>
                <a:gd name="T1" fmla="*/ 0 h 41"/>
                <a:gd name="T2" fmla="*/ 420 w 421"/>
                <a:gd name="T3" fmla="*/ 40 h 41"/>
                <a:gd name="T4" fmla="*/ 0 w 421"/>
                <a:gd name="T5" fmla="*/ 40 h 41"/>
                <a:gd name="T6" fmla="*/ 40 w 421"/>
                <a:gd name="T7" fmla="*/ 12 h 41"/>
                <a:gd name="T8" fmla="*/ 85 w 421"/>
                <a:gd name="T9" fmla="*/ 0 h 41"/>
                <a:gd name="T10" fmla="*/ 335 w 421"/>
                <a:gd name="T11" fmla="*/ 0 h 41"/>
                <a:gd name="T12" fmla="*/ 0 60000 65536"/>
                <a:gd name="T13" fmla="*/ 0 60000 65536"/>
                <a:gd name="T14" fmla="*/ 0 60000 65536"/>
                <a:gd name="T15" fmla="*/ 0 60000 65536"/>
                <a:gd name="T16" fmla="*/ 0 60000 65536"/>
                <a:gd name="T17" fmla="*/ 0 60000 65536"/>
                <a:gd name="T18" fmla="*/ 0 w 421"/>
                <a:gd name="T19" fmla="*/ 0 h 41"/>
                <a:gd name="T20" fmla="*/ 421 w 421"/>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421" h="41">
                  <a:moveTo>
                    <a:pt x="335" y="0"/>
                  </a:moveTo>
                  <a:lnTo>
                    <a:pt x="420" y="40"/>
                  </a:lnTo>
                  <a:lnTo>
                    <a:pt x="0" y="40"/>
                  </a:lnTo>
                  <a:lnTo>
                    <a:pt x="40" y="12"/>
                  </a:lnTo>
                  <a:lnTo>
                    <a:pt x="85" y="0"/>
                  </a:lnTo>
                  <a:lnTo>
                    <a:pt x="335" y="0"/>
                  </a:lnTo>
                </a:path>
              </a:pathLst>
            </a:custGeom>
            <a:solidFill>
              <a:srgbClr val="F76681"/>
            </a:solidFill>
            <a:ln w="12700" cap="rnd" cmpd="sng">
              <a:solidFill>
                <a:schemeClr val="tx1"/>
              </a:solidFill>
              <a:prstDash val="solid"/>
              <a:round/>
              <a:headEnd type="none" w="med" len="med"/>
              <a:tailEnd type="none" w="med" len="med"/>
            </a:ln>
          </p:spPr>
          <p:txBody>
            <a:bodyPr/>
            <a:lstStyle/>
            <a:p>
              <a:endParaRPr lang="en-GB"/>
            </a:p>
          </p:txBody>
        </p:sp>
      </p:grpSp>
      <p:sp>
        <p:nvSpPr>
          <p:cNvPr id="204810" name="Freeform 15"/>
          <p:cNvSpPr>
            <a:spLocks/>
          </p:cNvSpPr>
          <p:nvPr/>
        </p:nvSpPr>
        <p:spPr bwMode="auto">
          <a:xfrm>
            <a:off x="3273425" y="3592513"/>
            <a:ext cx="38100" cy="36512"/>
          </a:xfrm>
          <a:custGeom>
            <a:avLst/>
            <a:gdLst>
              <a:gd name="T0" fmla="*/ 36513 w 24"/>
              <a:gd name="T1" fmla="*/ 34925 h 23"/>
              <a:gd name="T2" fmla="*/ 36513 w 24"/>
              <a:gd name="T3" fmla="*/ 26987 h 23"/>
              <a:gd name="T4" fmla="*/ 26988 w 24"/>
              <a:gd name="T5" fmla="*/ 7937 h 23"/>
              <a:gd name="T6" fmla="*/ 9525 w 24"/>
              <a:gd name="T7" fmla="*/ 0 h 23"/>
              <a:gd name="T8" fmla="*/ 0 w 24"/>
              <a:gd name="T9" fmla="*/ 0 h 23"/>
              <a:gd name="T10" fmla="*/ 0 w 24"/>
              <a:gd name="T11" fmla="*/ 7937 h 23"/>
              <a:gd name="T12" fmla="*/ 9525 w 24"/>
              <a:gd name="T13" fmla="*/ 26987 h 23"/>
              <a:gd name="T14" fmla="*/ 26988 w 24"/>
              <a:gd name="T15" fmla="*/ 34925 h 23"/>
              <a:gd name="T16" fmla="*/ 36513 w 24"/>
              <a:gd name="T17" fmla="*/ 34925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
              <a:gd name="T28" fmla="*/ 0 h 23"/>
              <a:gd name="T29" fmla="*/ 24 w 24"/>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 h="23">
                <a:moveTo>
                  <a:pt x="23" y="22"/>
                </a:moveTo>
                <a:lnTo>
                  <a:pt x="23" y="17"/>
                </a:lnTo>
                <a:lnTo>
                  <a:pt x="17" y="5"/>
                </a:lnTo>
                <a:lnTo>
                  <a:pt x="6" y="0"/>
                </a:lnTo>
                <a:lnTo>
                  <a:pt x="0" y="0"/>
                </a:lnTo>
                <a:lnTo>
                  <a:pt x="0" y="5"/>
                </a:lnTo>
                <a:lnTo>
                  <a:pt x="6" y="17"/>
                </a:lnTo>
                <a:lnTo>
                  <a:pt x="17" y="22"/>
                </a:lnTo>
                <a:lnTo>
                  <a:pt x="23" y="22"/>
                </a:lnTo>
              </a:path>
            </a:pathLst>
          </a:custGeom>
          <a:solidFill>
            <a:schemeClr val="tx1"/>
          </a:solidFill>
          <a:ln w="12700" cap="rnd" cmpd="sng">
            <a:solidFill>
              <a:schemeClr val="tx1"/>
            </a:solidFill>
            <a:prstDash val="solid"/>
            <a:round/>
            <a:headEnd type="none" w="med" len="med"/>
            <a:tailEnd type="none" w="med" len="med"/>
          </a:ln>
        </p:spPr>
        <p:txBody>
          <a:bodyPr/>
          <a:lstStyle/>
          <a:p>
            <a:endParaRPr lang="en-GB"/>
          </a:p>
        </p:txBody>
      </p:sp>
      <p:sp>
        <p:nvSpPr>
          <p:cNvPr id="204811" name="Freeform 16"/>
          <p:cNvSpPr>
            <a:spLocks/>
          </p:cNvSpPr>
          <p:nvPr/>
        </p:nvSpPr>
        <p:spPr bwMode="auto">
          <a:xfrm>
            <a:off x="3201988" y="3592513"/>
            <a:ext cx="38100" cy="55562"/>
          </a:xfrm>
          <a:custGeom>
            <a:avLst/>
            <a:gdLst>
              <a:gd name="T0" fmla="*/ 9525 w 24"/>
              <a:gd name="T1" fmla="*/ 53975 h 35"/>
              <a:gd name="T2" fmla="*/ 17463 w 24"/>
              <a:gd name="T3" fmla="*/ 44450 h 35"/>
              <a:gd name="T4" fmla="*/ 26988 w 24"/>
              <a:gd name="T5" fmla="*/ 26987 h 35"/>
              <a:gd name="T6" fmla="*/ 36513 w 24"/>
              <a:gd name="T7" fmla="*/ 7937 h 35"/>
              <a:gd name="T8" fmla="*/ 26988 w 24"/>
              <a:gd name="T9" fmla="*/ 0 h 35"/>
              <a:gd name="T10" fmla="*/ 17463 w 24"/>
              <a:gd name="T11" fmla="*/ 7937 h 35"/>
              <a:gd name="T12" fmla="*/ 9525 w 24"/>
              <a:gd name="T13" fmla="*/ 26987 h 35"/>
              <a:gd name="T14" fmla="*/ 0 w 24"/>
              <a:gd name="T15" fmla="*/ 44450 h 35"/>
              <a:gd name="T16" fmla="*/ 9525 w 24"/>
              <a:gd name="T17" fmla="*/ 53975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
              <a:gd name="T28" fmla="*/ 0 h 35"/>
              <a:gd name="T29" fmla="*/ 24 w 24"/>
              <a:gd name="T30" fmla="*/ 35 h 3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 h="35">
                <a:moveTo>
                  <a:pt x="6" y="34"/>
                </a:moveTo>
                <a:lnTo>
                  <a:pt x="11" y="28"/>
                </a:lnTo>
                <a:lnTo>
                  <a:pt x="17" y="17"/>
                </a:lnTo>
                <a:lnTo>
                  <a:pt x="23" y="5"/>
                </a:lnTo>
                <a:lnTo>
                  <a:pt x="17" y="0"/>
                </a:lnTo>
                <a:lnTo>
                  <a:pt x="11" y="5"/>
                </a:lnTo>
                <a:lnTo>
                  <a:pt x="6" y="17"/>
                </a:lnTo>
                <a:lnTo>
                  <a:pt x="0" y="28"/>
                </a:lnTo>
                <a:lnTo>
                  <a:pt x="6" y="34"/>
                </a:lnTo>
              </a:path>
            </a:pathLst>
          </a:custGeom>
          <a:solidFill>
            <a:schemeClr val="tx1"/>
          </a:solidFill>
          <a:ln w="12700" cap="rnd" cmpd="sng">
            <a:solidFill>
              <a:schemeClr val="tx1"/>
            </a:solidFill>
            <a:prstDash val="solid"/>
            <a:round/>
            <a:headEnd type="none" w="med" len="med"/>
            <a:tailEnd type="none" w="med" len="med"/>
          </a:ln>
        </p:spPr>
        <p:txBody>
          <a:bodyPr/>
          <a:lstStyle/>
          <a:p>
            <a:endParaRPr lang="en-GB"/>
          </a:p>
        </p:txBody>
      </p:sp>
      <p:sp>
        <p:nvSpPr>
          <p:cNvPr id="204812" name="Line 17"/>
          <p:cNvSpPr>
            <a:spLocks noChangeShapeType="1"/>
          </p:cNvSpPr>
          <p:nvPr/>
        </p:nvSpPr>
        <p:spPr bwMode="auto">
          <a:xfrm>
            <a:off x="3265488" y="4927600"/>
            <a:ext cx="0" cy="7938"/>
          </a:xfrm>
          <a:prstGeom prst="line">
            <a:avLst/>
          </a:prstGeom>
          <a:noFill/>
          <a:ln w="12700">
            <a:solidFill>
              <a:schemeClr val="tx1"/>
            </a:solidFill>
            <a:round/>
            <a:headEnd/>
            <a:tailEnd/>
          </a:ln>
        </p:spPr>
        <p:txBody>
          <a:bodyPr wrap="none" anchor="ctr"/>
          <a:lstStyle/>
          <a:p>
            <a:endParaRPr lang="en-GB"/>
          </a:p>
        </p:txBody>
      </p:sp>
      <p:sp>
        <p:nvSpPr>
          <p:cNvPr id="204813" name="Line 18"/>
          <p:cNvSpPr>
            <a:spLocks noChangeShapeType="1"/>
          </p:cNvSpPr>
          <p:nvPr/>
        </p:nvSpPr>
        <p:spPr bwMode="auto">
          <a:xfrm>
            <a:off x="3265488" y="4935538"/>
            <a:ext cx="7937" cy="0"/>
          </a:xfrm>
          <a:prstGeom prst="line">
            <a:avLst/>
          </a:prstGeom>
          <a:noFill/>
          <a:ln w="12700">
            <a:solidFill>
              <a:schemeClr val="tx1"/>
            </a:solidFill>
            <a:round/>
            <a:headEnd/>
            <a:tailEnd/>
          </a:ln>
        </p:spPr>
        <p:txBody>
          <a:bodyPr wrap="none" anchor="ctr"/>
          <a:lstStyle/>
          <a:p>
            <a:endParaRPr lang="en-GB"/>
          </a:p>
        </p:txBody>
      </p:sp>
      <p:sp>
        <p:nvSpPr>
          <p:cNvPr id="204814" name="Line 19"/>
          <p:cNvSpPr>
            <a:spLocks noChangeShapeType="1"/>
          </p:cNvSpPr>
          <p:nvPr/>
        </p:nvSpPr>
        <p:spPr bwMode="auto">
          <a:xfrm>
            <a:off x="3273425" y="4935538"/>
            <a:ext cx="9525" cy="0"/>
          </a:xfrm>
          <a:prstGeom prst="line">
            <a:avLst/>
          </a:prstGeom>
          <a:noFill/>
          <a:ln w="12700">
            <a:solidFill>
              <a:schemeClr val="tx1"/>
            </a:solidFill>
            <a:round/>
            <a:headEnd/>
            <a:tailEnd/>
          </a:ln>
        </p:spPr>
        <p:txBody>
          <a:bodyPr wrap="none" anchor="ctr"/>
          <a:lstStyle/>
          <a:p>
            <a:endParaRPr lang="en-GB"/>
          </a:p>
        </p:txBody>
      </p:sp>
      <p:sp>
        <p:nvSpPr>
          <p:cNvPr id="204815" name="Line 20"/>
          <p:cNvSpPr>
            <a:spLocks noChangeShapeType="1"/>
          </p:cNvSpPr>
          <p:nvPr/>
        </p:nvSpPr>
        <p:spPr bwMode="auto">
          <a:xfrm>
            <a:off x="3282950" y="4935538"/>
            <a:ext cx="9525" cy="0"/>
          </a:xfrm>
          <a:prstGeom prst="line">
            <a:avLst/>
          </a:prstGeom>
          <a:noFill/>
          <a:ln w="12700">
            <a:solidFill>
              <a:schemeClr val="tx1"/>
            </a:solidFill>
            <a:round/>
            <a:headEnd/>
            <a:tailEnd/>
          </a:ln>
        </p:spPr>
        <p:txBody>
          <a:bodyPr wrap="none" anchor="ctr"/>
          <a:lstStyle/>
          <a:p>
            <a:endParaRPr lang="en-GB"/>
          </a:p>
        </p:txBody>
      </p:sp>
      <p:sp>
        <p:nvSpPr>
          <p:cNvPr id="204816" name="Line 21"/>
          <p:cNvSpPr>
            <a:spLocks noChangeShapeType="1"/>
          </p:cNvSpPr>
          <p:nvPr/>
        </p:nvSpPr>
        <p:spPr bwMode="auto">
          <a:xfrm>
            <a:off x="3292475" y="4935538"/>
            <a:ext cx="7938" cy="0"/>
          </a:xfrm>
          <a:prstGeom prst="line">
            <a:avLst/>
          </a:prstGeom>
          <a:noFill/>
          <a:ln w="12700">
            <a:solidFill>
              <a:schemeClr val="tx1"/>
            </a:solidFill>
            <a:round/>
            <a:headEnd/>
            <a:tailEnd/>
          </a:ln>
        </p:spPr>
        <p:txBody>
          <a:bodyPr wrap="none" anchor="ctr"/>
          <a:lstStyle/>
          <a:p>
            <a:endParaRPr lang="en-GB"/>
          </a:p>
        </p:txBody>
      </p:sp>
      <p:sp>
        <p:nvSpPr>
          <p:cNvPr id="204817" name="Line 22"/>
          <p:cNvSpPr>
            <a:spLocks noChangeShapeType="1"/>
          </p:cNvSpPr>
          <p:nvPr/>
        </p:nvSpPr>
        <p:spPr bwMode="auto">
          <a:xfrm flipV="1">
            <a:off x="3300413" y="4921250"/>
            <a:ext cx="0" cy="20638"/>
          </a:xfrm>
          <a:prstGeom prst="line">
            <a:avLst/>
          </a:prstGeom>
          <a:noFill/>
          <a:ln w="12700">
            <a:solidFill>
              <a:schemeClr val="tx1"/>
            </a:solidFill>
            <a:round/>
            <a:headEnd/>
            <a:tailEnd/>
          </a:ln>
        </p:spPr>
        <p:txBody>
          <a:bodyPr wrap="none" anchor="ctr"/>
          <a:lstStyle/>
          <a:p>
            <a:endParaRPr lang="en-GB"/>
          </a:p>
        </p:txBody>
      </p:sp>
      <p:sp>
        <p:nvSpPr>
          <p:cNvPr id="204818" name="Line 23"/>
          <p:cNvSpPr>
            <a:spLocks noChangeShapeType="1"/>
          </p:cNvSpPr>
          <p:nvPr/>
        </p:nvSpPr>
        <p:spPr bwMode="auto">
          <a:xfrm>
            <a:off x="3300413" y="4927600"/>
            <a:ext cx="9525" cy="0"/>
          </a:xfrm>
          <a:prstGeom prst="line">
            <a:avLst/>
          </a:prstGeom>
          <a:noFill/>
          <a:ln w="12700">
            <a:solidFill>
              <a:schemeClr val="tx1"/>
            </a:solidFill>
            <a:round/>
            <a:headEnd/>
            <a:tailEnd/>
          </a:ln>
        </p:spPr>
        <p:txBody>
          <a:bodyPr wrap="none" anchor="ctr"/>
          <a:lstStyle/>
          <a:p>
            <a:endParaRPr lang="en-GB"/>
          </a:p>
        </p:txBody>
      </p:sp>
      <p:sp>
        <p:nvSpPr>
          <p:cNvPr id="204819" name="Line 24"/>
          <p:cNvSpPr>
            <a:spLocks noChangeShapeType="1"/>
          </p:cNvSpPr>
          <p:nvPr/>
        </p:nvSpPr>
        <p:spPr bwMode="auto">
          <a:xfrm>
            <a:off x="3309938" y="4927600"/>
            <a:ext cx="9525" cy="0"/>
          </a:xfrm>
          <a:prstGeom prst="line">
            <a:avLst/>
          </a:prstGeom>
          <a:noFill/>
          <a:ln w="12700">
            <a:solidFill>
              <a:schemeClr val="tx1"/>
            </a:solidFill>
            <a:round/>
            <a:headEnd/>
            <a:tailEnd/>
          </a:ln>
        </p:spPr>
        <p:txBody>
          <a:bodyPr wrap="none" anchor="ctr"/>
          <a:lstStyle/>
          <a:p>
            <a:endParaRPr lang="en-GB"/>
          </a:p>
        </p:txBody>
      </p:sp>
      <p:sp>
        <p:nvSpPr>
          <p:cNvPr id="204820" name="Line 25"/>
          <p:cNvSpPr>
            <a:spLocks noChangeShapeType="1"/>
          </p:cNvSpPr>
          <p:nvPr/>
        </p:nvSpPr>
        <p:spPr bwMode="auto">
          <a:xfrm>
            <a:off x="3319463" y="4927600"/>
            <a:ext cx="9525" cy="0"/>
          </a:xfrm>
          <a:prstGeom prst="line">
            <a:avLst/>
          </a:prstGeom>
          <a:noFill/>
          <a:ln w="12700">
            <a:solidFill>
              <a:schemeClr val="tx1"/>
            </a:solidFill>
            <a:round/>
            <a:headEnd/>
            <a:tailEnd/>
          </a:ln>
        </p:spPr>
        <p:txBody>
          <a:bodyPr wrap="none" anchor="ctr"/>
          <a:lstStyle/>
          <a:p>
            <a:endParaRPr lang="en-GB"/>
          </a:p>
        </p:txBody>
      </p:sp>
      <p:sp>
        <p:nvSpPr>
          <p:cNvPr id="204821" name="Line 26"/>
          <p:cNvSpPr>
            <a:spLocks noChangeShapeType="1"/>
          </p:cNvSpPr>
          <p:nvPr/>
        </p:nvSpPr>
        <p:spPr bwMode="auto">
          <a:xfrm flipV="1">
            <a:off x="3328988" y="4911725"/>
            <a:ext cx="7937" cy="22225"/>
          </a:xfrm>
          <a:prstGeom prst="line">
            <a:avLst/>
          </a:prstGeom>
          <a:noFill/>
          <a:ln w="12700">
            <a:solidFill>
              <a:schemeClr val="tx1"/>
            </a:solidFill>
            <a:round/>
            <a:headEnd/>
            <a:tailEnd/>
          </a:ln>
        </p:spPr>
        <p:txBody>
          <a:bodyPr wrap="none" anchor="ctr"/>
          <a:lstStyle/>
          <a:p>
            <a:endParaRPr lang="en-GB"/>
          </a:p>
        </p:txBody>
      </p:sp>
      <p:sp>
        <p:nvSpPr>
          <p:cNvPr id="204822" name="Line 27"/>
          <p:cNvSpPr>
            <a:spLocks noChangeShapeType="1"/>
          </p:cNvSpPr>
          <p:nvPr/>
        </p:nvSpPr>
        <p:spPr bwMode="auto">
          <a:xfrm>
            <a:off x="3336925" y="4918075"/>
            <a:ext cx="9525" cy="0"/>
          </a:xfrm>
          <a:prstGeom prst="line">
            <a:avLst/>
          </a:prstGeom>
          <a:noFill/>
          <a:ln w="12700">
            <a:solidFill>
              <a:schemeClr val="tx1"/>
            </a:solidFill>
            <a:round/>
            <a:headEnd/>
            <a:tailEnd/>
          </a:ln>
        </p:spPr>
        <p:txBody>
          <a:bodyPr wrap="none" anchor="ctr"/>
          <a:lstStyle/>
          <a:p>
            <a:endParaRPr lang="en-GB"/>
          </a:p>
        </p:txBody>
      </p:sp>
      <p:sp>
        <p:nvSpPr>
          <p:cNvPr id="204823" name="Line 28"/>
          <p:cNvSpPr>
            <a:spLocks noChangeShapeType="1"/>
          </p:cNvSpPr>
          <p:nvPr/>
        </p:nvSpPr>
        <p:spPr bwMode="auto">
          <a:xfrm>
            <a:off x="3346450" y="4918075"/>
            <a:ext cx="9525" cy="0"/>
          </a:xfrm>
          <a:prstGeom prst="line">
            <a:avLst/>
          </a:prstGeom>
          <a:noFill/>
          <a:ln w="12700">
            <a:solidFill>
              <a:schemeClr val="tx1"/>
            </a:solidFill>
            <a:round/>
            <a:headEnd/>
            <a:tailEnd/>
          </a:ln>
        </p:spPr>
        <p:txBody>
          <a:bodyPr wrap="none" anchor="ctr"/>
          <a:lstStyle/>
          <a:p>
            <a:endParaRPr lang="en-GB"/>
          </a:p>
        </p:txBody>
      </p:sp>
      <p:sp>
        <p:nvSpPr>
          <p:cNvPr id="204824" name="Line 29"/>
          <p:cNvSpPr>
            <a:spLocks noChangeShapeType="1"/>
          </p:cNvSpPr>
          <p:nvPr/>
        </p:nvSpPr>
        <p:spPr bwMode="auto">
          <a:xfrm flipV="1">
            <a:off x="3355975" y="4902200"/>
            <a:ext cx="7938" cy="22225"/>
          </a:xfrm>
          <a:prstGeom prst="line">
            <a:avLst/>
          </a:prstGeom>
          <a:noFill/>
          <a:ln w="12700">
            <a:solidFill>
              <a:schemeClr val="tx1"/>
            </a:solidFill>
            <a:round/>
            <a:headEnd/>
            <a:tailEnd/>
          </a:ln>
        </p:spPr>
        <p:txBody>
          <a:bodyPr wrap="none" anchor="ctr"/>
          <a:lstStyle/>
          <a:p>
            <a:endParaRPr lang="en-GB"/>
          </a:p>
        </p:txBody>
      </p:sp>
      <p:sp>
        <p:nvSpPr>
          <p:cNvPr id="204825" name="Line 30"/>
          <p:cNvSpPr>
            <a:spLocks noChangeShapeType="1"/>
          </p:cNvSpPr>
          <p:nvPr/>
        </p:nvSpPr>
        <p:spPr bwMode="auto">
          <a:xfrm>
            <a:off x="3363913" y="4908550"/>
            <a:ext cx="9525" cy="0"/>
          </a:xfrm>
          <a:prstGeom prst="line">
            <a:avLst/>
          </a:prstGeom>
          <a:noFill/>
          <a:ln w="12700">
            <a:solidFill>
              <a:schemeClr val="tx1"/>
            </a:solidFill>
            <a:round/>
            <a:headEnd/>
            <a:tailEnd/>
          </a:ln>
        </p:spPr>
        <p:txBody>
          <a:bodyPr wrap="none" anchor="ctr"/>
          <a:lstStyle/>
          <a:p>
            <a:endParaRPr lang="en-GB"/>
          </a:p>
        </p:txBody>
      </p:sp>
      <p:sp>
        <p:nvSpPr>
          <p:cNvPr id="204826" name="Line 31"/>
          <p:cNvSpPr>
            <a:spLocks noChangeShapeType="1"/>
          </p:cNvSpPr>
          <p:nvPr/>
        </p:nvSpPr>
        <p:spPr bwMode="auto">
          <a:xfrm flipV="1">
            <a:off x="3373438" y="4894263"/>
            <a:ext cx="9525" cy="20637"/>
          </a:xfrm>
          <a:prstGeom prst="line">
            <a:avLst/>
          </a:prstGeom>
          <a:noFill/>
          <a:ln w="12700">
            <a:solidFill>
              <a:schemeClr val="tx1"/>
            </a:solidFill>
            <a:round/>
            <a:headEnd/>
            <a:tailEnd/>
          </a:ln>
        </p:spPr>
        <p:txBody>
          <a:bodyPr wrap="none" anchor="ctr"/>
          <a:lstStyle/>
          <a:p>
            <a:endParaRPr lang="en-GB"/>
          </a:p>
        </p:txBody>
      </p:sp>
      <p:sp>
        <p:nvSpPr>
          <p:cNvPr id="204827" name="Line 32"/>
          <p:cNvSpPr>
            <a:spLocks noChangeShapeType="1"/>
          </p:cNvSpPr>
          <p:nvPr/>
        </p:nvSpPr>
        <p:spPr bwMode="auto">
          <a:xfrm>
            <a:off x="3382963" y="4900613"/>
            <a:ext cx="7937" cy="0"/>
          </a:xfrm>
          <a:prstGeom prst="line">
            <a:avLst/>
          </a:prstGeom>
          <a:noFill/>
          <a:ln w="12700">
            <a:solidFill>
              <a:schemeClr val="tx1"/>
            </a:solidFill>
            <a:round/>
            <a:headEnd/>
            <a:tailEnd/>
          </a:ln>
        </p:spPr>
        <p:txBody>
          <a:bodyPr wrap="none" anchor="ctr"/>
          <a:lstStyle/>
          <a:p>
            <a:endParaRPr lang="en-GB"/>
          </a:p>
        </p:txBody>
      </p:sp>
      <p:sp>
        <p:nvSpPr>
          <p:cNvPr id="204828" name="Line 33"/>
          <p:cNvSpPr>
            <a:spLocks noChangeShapeType="1"/>
          </p:cNvSpPr>
          <p:nvPr/>
        </p:nvSpPr>
        <p:spPr bwMode="auto">
          <a:xfrm flipV="1">
            <a:off x="3390900" y="4884738"/>
            <a:ext cx="9525" cy="22225"/>
          </a:xfrm>
          <a:prstGeom prst="line">
            <a:avLst/>
          </a:prstGeom>
          <a:noFill/>
          <a:ln w="12700">
            <a:solidFill>
              <a:schemeClr val="tx1"/>
            </a:solidFill>
            <a:round/>
            <a:headEnd/>
            <a:tailEnd/>
          </a:ln>
        </p:spPr>
        <p:txBody>
          <a:bodyPr wrap="none" anchor="ctr"/>
          <a:lstStyle/>
          <a:p>
            <a:endParaRPr lang="en-GB"/>
          </a:p>
        </p:txBody>
      </p:sp>
      <p:sp>
        <p:nvSpPr>
          <p:cNvPr id="204829" name="Line 34"/>
          <p:cNvSpPr>
            <a:spLocks noChangeShapeType="1"/>
          </p:cNvSpPr>
          <p:nvPr/>
        </p:nvSpPr>
        <p:spPr bwMode="auto">
          <a:xfrm flipV="1">
            <a:off x="3400425" y="4875213"/>
            <a:ext cx="9525" cy="22225"/>
          </a:xfrm>
          <a:prstGeom prst="line">
            <a:avLst/>
          </a:prstGeom>
          <a:noFill/>
          <a:ln w="12700">
            <a:solidFill>
              <a:schemeClr val="tx1"/>
            </a:solidFill>
            <a:round/>
            <a:headEnd/>
            <a:tailEnd/>
          </a:ln>
        </p:spPr>
        <p:txBody>
          <a:bodyPr wrap="none" anchor="ctr"/>
          <a:lstStyle/>
          <a:p>
            <a:endParaRPr lang="en-GB"/>
          </a:p>
        </p:txBody>
      </p:sp>
      <p:sp>
        <p:nvSpPr>
          <p:cNvPr id="204830" name="Line 35"/>
          <p:cNvSpPr>
            <a:spLocks noChangeShapeType="1"/>
          </p:cNvSpPr>
          <p:nvPr/>
        </p:nvSpPr>
        <p:spPr bwMode="auto">
          <a:xfrm>
            <a:off x="3409950" y="4881563"/>
            <a:ext cx="7938" cy="0"/>
          </a:xfrm>
          <a:prstGeom prst="line">
            <a:avLst/>
          </a:prstGeom>
          <a:noFill/>
          <a:ln w="12700">
            <a:solidFill>
              <a:schemeClr val="tx1"/>
            </a:solidFill>
            <a:round/>
            <a:headEnd/>
            <a:tailEnd/>
          </a:ln>
        </p:spPr>
        <p:txBody>
          <a:bodyPr wrap="none" anchor="ctr"/>
          <a:lstStyle/>
          <a:p>
            <a:endParaRPr lang="en-GB"/>
          </a:p>
        </p:txBody>
      </p:sp>
      <p:sp>
        <p:nvSpPr>
          <p:cNvPr id="204831" name="Line 36"/>
          <p:cNvSpPr>
            <a:spLocks noChangeShapeType="1"/>
          </p:cNvSpPr>
          <p:nvPr/>
        </p:nvSpPr>
        <p:spPr bwMode="auto">
          <a:xfrm flipV="1">
            <a:off x="3417888" y="4867275"/>
            <a:ext cx="9525" cy="20638"/>
          </a:xfrm>
          <a:prstGeom prst="line">
            <a:avLst/>
          </a:prstGeom>
          <a:noFill/>
          <a:ln w="12700">
            <a:solidFill>
              <a:schemeClr val="tx1"/>
            </a:solidFill>
            <a:round/>
            <a:headEnd/>
            <a:tailEnd/>
          </a:ln>
        </p:spPr>
        <p:txBody>
          <a:bodyPr wrap="none" anchor="ctr"/>
          <a:lstStyle/>
          <a:p>
            <a:endParaRPr lang="en-GB"/>
          </a:p>
        </p:txBody>
      </p:sp>
      <p:sp>
        <p:nvSpPr>
          <p:cNvPr id="204832" name="Line 37"/>
          <p:cNvSpPr>
            <a:spLocks noChangeShapeType="1"/>
          </p:cNvSpPr>
          <p:nvPr/>
        </p:nvSpPr>
        <p:spPr bwMode="auto">
          <a:xfrm flipV="1">
            <a:off x="3427413" y="4857750"/>
            <a:ext cx="0" cy="22225"/>
          </a:xfrm>
          <a:prstGeom prst="line">
            <a:avLst/>
          </a:prstGeom>
          <a:noFill/>
          <a:ln w="12700">
            <a:solidFill>
              <a:schemeClr val="tx1"/>
            </a:solidFill>
            <a:round/>
            <a:headEnd/>
            <a:tailEnd/>
          </a:ln>
        </p:spPr>
        <p:txBody>
          <a:bodyPr wrap="none" anchor="ctr"/>
          <a:lstStyle/>
          <a:p>
            <a:endParaRPr lang="en-GB"/>
          </a:p>
        </p:txBody>
      </p:sp>
      <p:sp>
        <p:nvSpPr>
          <p:cNvPr id="204833" name="Line 38"/>
          <p:cNvSpPr>
            <a:spLocks noChangeShapeType="1"/>
          </p:cNvSpPr>
          <p:nvPr/>
        </p:nvSpPr>
        <p:spPr bwMode="auto">
          <a:xfrm>
            <a:off x="3427413" y="4864100"/>
            <a:ext cx="9525" cy="0"/>
          </a:xfrm>
          <a:prstGeom prst="line">
            <a:avLst/>
          </a:prstGeom>
          <a:noFill/>
          <a:ln w="12700">
            <a:solidFill>
              <a:schemeClr val="tx1"/>
            </a:solidFill>
            <a:round/>
            <a:headEnd/>
            <a:tailEnd/>
          </a:ln>
        </p:spPr>
        <p:txBody>
          <a:bodyPr wrap="none" anchor="ctr"/>
          <a:lstStyle/>
          <a:p>
            <a:endParaRPr lang="en-GB"/>
          </a:p>
        </p:txBody>
      </p:sp>
      <p:sp>
        <p:nvSpPr>
          <p:cNvPr id="204834" name="Line 39"/>
          <p:cNvSpPr>
            <a:spLocks noChangeShapeType="1"/>
          </p:cNvSpPr>
          <p:nvPr/>
        </p:nvSpPr>
        <p:spPr bwMode="auto">
          <a:xfrm flipV="1">
            <a:off x="3436938" y="4848225"/>
            <a:ext cx="7937" cy="22225"/>
          </a:xfrm>
          <a:prstGeom prst="line">
            <a:avLst/>
          </a:prstGeom>
          <a:noFill/>
          <a:ln w="12700">
            <a:solidFill>
              <a:schemeClr val="tx1"/>
            </a:solidFill>
            <a:round/>
            <a:headEnd/>
            <a:tailEnd/>
          </a:ln>
        </p:spPr>
        <p:txBody>
          <a:bodyPr wrap="none" anchor="ctr"/>
          <a:lstStyle/>
          <a:p>
            <a:endParaRPr lang="en-GB"/>
          </a:p>
        </p:txBody>
      </p:sp>
      <p:sp>
        <p:nvSpPr>
          <p:cNvPr id="204835" name="Line 40"/>
          <p:cNvSpPr>
            <a:spLocks noChangeShapeType="1"/>
          </p:cNvSpPr>
          <p:nvPr/>
        </p:nvSpPr>
        <p:spPr bwMode="auto">
          <a:xfrm flipV="1">
            <a:off x="3444875" y="4840288"/>
            <a:ext cx="9525" cy="20637"/>
          </a:xfrm>
          <a:prstGeom prst="line">
            <a:avLst/>
          </a:prstGeom>
          <a:noFill/>
          <a:ln w="12700">
            <a:solidFill>
              <a:schemeClr val="tx1"/>
            </a:solidFill>
            <a:round/>
            <a:headEnd/>
            <a:tailEnd/>
          </a:ln>
        </p:spPr>
        <p:txBody>
          <a:bodyPr wrap="none" anchor="ctr"/>
          <a:lstStyle/>
          <a:p>
            <a:endParaRPr lang="en-GB"/>
          </a:p>
        </p:txBody>
      </p:sp>
      <p:sp>
        <p:nvSpPr>
          <p:cNvPr id="204836" name="Line 41"/>
          <p:cNvSpPr>
            <a:spLocks noChangeShapeType="1"/>
          </p:cNvSpPr>
          <p:nvPr/>
        </p:nvSpPr>
        <p:spPr bwMode="auto">
          <a:xfrm flipV="1">
            <a:off x="3454400" y="4830763"/>
            <a:ext cx="9525" cy="22225"/>
          </a:xfrm>
          <a:prstGeom prst="line">
            <a:avLst/>
          </a:prstGeom>
          <a:noFill/>
          <a:ln w="12700">
            <a:solidFill>
              <a:schemeClr val="tx1"/>
            </a:solidFill>
            <a:round/>
            <a:headEnd/>
            <a:tailEnd/>
          </a:ln>
        </p:spPr>
        <p:txBody>
          <a:bodyPr wrap="none" anchor="ctr"/>
          <a:lstStyle/>
          <a:p>
            <a:endParaRPr lang="en-GB"/>
          </a:p>
        </p:txBody>
      </p:sp>
      <p:sp>
        <p:nvSpPr>
          <p:cNvPr id="204837" name="Line 42"/>
          <p:cNvSpPr>
            <a:spLocks noChangeShapeType="1"/>
          </p:cNvSpPr>
          <p:nvPr/>
        </p:nvSpPr>
        <p:spPr bwMode="auto">
          <a:xfrm flipV="1">
            <a:off x="3463925" y="4821238"/>
            <a:ext cx="7938" cy="22225"/>
          </a:xfrm>
          <a:prstGeom prst="line">
            <a:avLst/>
          </a:prstGeom>
          <a:noFill/>
          <a:ln w="12700">
            <a:solidFill>
              <a:schemeClr val="tx1"/>
            </a:solidFill>
            <a:round/>
            <a:headEnd/>
            <a:tailEnd/>
          </a:ln>
        </p:spPr>
        <p:txBody>
          <a:bodyPr wrap="none" anchor="ctr"/>
          <a:lstStyle/>
          <a:p>
            <a:endParaRPr lang="en-GB"/>
          </a:p>
        </p:txBody>
      </p:sp>
      <p:sp>
        <p:nvSpPr>
          <p:cNvPr id="204838" name="Line 43"/>
          <p:cNvSpPr>
            <a:spLocks noChangeShapeType="1"/>
          </p:cNvSpPr>
          <p:nvPr/>
        </p:nvSpPr>
        <p:spPr bwMode="auto">
          <a:xfrm>
            <a:off x="3471863" y="4827588"/>
            <a:ext cx="9525" cy="0"/>
          </a:xfrm>
          <a:prstGeom prst="line">
            <a:avLst/>
          </a:prstGeom>
          <a:noFill/>
          <a:ln w="12700">
            <a:solidFill>
              <a:schemeClr val="tx1"/>
            </a:solidFill>
            <a:round/>
            <a:headEnd/>
            <a:tailEnd/>
          </a:ln>
        </p:spPr>
        <p:txBody>
          <a:bodyPr wrap="none" anchor="ctr"/>
          <a:lstStyle/>
          <a:p>
            <a:endParaRPr lang="en-GB"/>
          </a:p>
        </p:txBody>
      </p:sp>
      <p:sp>
        <p:nvSpPr>
          <p:cNvPr id="204839" name="Line 44"/>
          <p:cNvSpPr>
            <a:spLocks noChangeShapeType="1"/>
          </p:cNvSpPr>
          <p:nvPr/>
        </p:nvSpPr>
        <p:spPr bwMode="auto">
          <a:xfrm flipV="1">
            <a:off x="3481388" y="4813300"/>
            <a:ext cx="9525" cy="20638"/>
          </a:xfrm>
          <a:prstGeom prst="line">
            <a:avLst/>
          </a:prstGeom>
          <a:noFill/>
          <a:ln w="12700">
            <a:solidFill>
              <a:schemeClr val="tx1"/>
            </a:solidFill>
            <a:round/>
            <a:headEnd/>
            <a:tailEnd/>
          </a:ln>
        </p:spPr>
        <p:txBody>
          <a:bodyPr wrap="none" anchor="ctr"/>
          <a:lstStyle/>
          <a:p>
            <a:endParaRPr lang="en-GB"/>
          </a:p>
        </p:txBody>
      </p:sp>
      <p:sp>
        <p:nvSpPr>
          <p:cNvPr id="204840" name="Line 45"/>
          <p:cNvSpPr>
            <a:spLocks noChangeShapeType="1"/>
          </p:cNvSpPr>
          <p:nvPr/>
        </p:nvSpPr>
        <p:spPr bwMode="auto">
          <a:xfrm flipV="1">
            <a:off x="3490913" y="4803775"/>
            <a:ext cx="7937" cy="22225"/>
          </a:xfrm>
          <a:prstGeom prst="line">
            <a:avLst/>
          </a:prstGeom>
          <a:noFill/>
          <a:ln w="12700">
            <a:solidFill>
              <a:schemeClr val="tx1"/>
            </a:solidFill>
            <a:round/>
            <a:headEnd/>
            <a:tailEnd/>
          </a:ln>
        </p:spPr>
        <p:txBody>
          <a:bodyPr wrap="none" anchor="ctr"/>
          <a:lstStyle/>
          <a:p>
            <a:endParaRPr lang="en-GB"/>
          </a:p>
        </p:txBody>
      </p:sp>
      <p:sp>
        <p:nvSpPr>
          <p:cNvPr id="204841" name="Line 46"/>
          <p:cNvSpPr>
            <a:spLocks noChangeShapeType="1"/>
          </p:cNvSpPr>
          <p:nvPr/>
        </p:nvSpPr>
        <p:spPr bwMode="auto">
          <a:xfrm flipV="1">
            <a:off x="3498850" y="4794250"/>
            <a:ext cx="9525" cy="22225"/>
          </a:xfrm>
          <a:prstGeom prst="line">
            <a:avLst/>
          </a:prstGeom>
          <a:noFill/>
          <a:ln w="12700">
            <a:solidFill>
              <a:schemeClr val="tx1"/>
            </a:solidFill>
            <a:round/>
            <a:headEnd/>
            <a:tailEnd/>
          </a:ln>
        </p:spPr>
        <p:txBody>
          <a:bodyPr wrap="none" anchor="ctr"/>
          <a:lstStyle/>
          <a:p>
            <a:endParaRPr lang="en-GB"/>
          </a:p>
        </p:txBody>
      </p:sp>
      <p:sp>
        <p:nvSpPr>
          <p:cNvPr id="204842" name="Line 47"/>
          <p:cNvSpPr>
            <a:spLocks noChangeShapeType="1"/>
          </p:cNvSpPr>
          <p:nvPr/>
        </p:nvSpPr>
        <p:spPr bwMode="auto">
          <a:xfrm flipV="1">
            <a:off x="3508375" y="4784725"/>
            <a:ext cx="9525" cy="22225"/>
          </a:xfrm>
          <a:prstGeom prst="line">
            <a:avLst/>
          </a:prstGeom>
          <a:noFill/>
          <a:ln w="12700">
            <a:solidFill>
              <a:schemeClr val="tx1"/>
            </a:solidFill>
            <a:round/>
            <a:headEnd/>
            <a:tailEnd/>
          </a:ln>
        </p:spPr>
        <p:txBody>
          <a:bodyPr wrap="none" anchor="ctr"/>
          <a:lstStyle/>
          <a:p>
            <a:endParaRPr lang="en-GB"/>
          </a:p>
        </p:txBody>
      </p:sp>
      <p:sp>
        <p:nvSpPr>
          <p:cNvPr id="204843" name="Line 48"/>
          <p:cNvSpPr>
            <a:spLocks noChangeShapeType="1"/>
          </p:cNvSpPr>
          <p:nvPr/>
        </p:nvSpPr>
        <p:spPr bwMode="auto">
          <a:xfrm flipV="1">
            <a:off x="3517900" y="4776788"/>
            <a:ext cx="7938" cy="20637"/>
          </a:xfrm>
          <a:prstGeom prst="line">
            <a:avLst/>
          </a:prstGeom>
          <a:noFill/>
          <a:ln w="12700">
            <a:solidFill>
              <a:schemeClr val="tx1"/>
            </a:solidFill>
            <a:round/>
            <a:headEnd/>
            <a:tailEnd/>
          </a:ln>
        </p:spPr>
        <p:txBody>
          <a:bodyPr wrap="none" anchor="ctr"/>
          <a:lstStyle/>
          <a:p>
            <a:endParaRPr lang="en-GB"/>
          </a:p>
        </p:txBody>
      </p:sp>
      <p:sp>
        <p:nvSpPr>
          <p:cNvPr id="204844" name="Line 49"/>
          <p:cNvSpPr>
            <a:spLocks noChangeShapeType="1"/>
          </p:cNvSpPr>
          <p:nvPr/>
        </p:nvSpPr>
        <p:spPr bwMode="auto">
          <a:xfrm>
            <a:off x="3525838" y="4783138"/>
            <a:ext cx="9525" cy="0"/>
          </a:xfrm>
          <a:prstGeom prst="line">
            <a:avLst/>
          </a:prstGeom>
          <a:noFill/>
          <a:ln w="12700">
            <a:solidFill>
              <a:schemeClr val="tx1"/>
            </a:solidFill>
            <a:round/>
            <a:headEnd/>
            <a:tailEnd/>
          </a:ln>
        </p:spPr>
        <p:txBody>
          <a:bodyPr wrap="none" anchor="ctr"/>
          <a:lstStyle/>
          <a:p>
            <a:endParaRPr lang="en-GB"/>
          </a:p>
        </p:txBody>
      </p:sp>
      <p:sp>
        <p:nvSpPr>
          <p:cNvPr id="204845" name="Line 50"/>
          <p:cNvSpPr>
            <a:spLocks noChangeShapeType="1"/>
          </p:cNvSpPr>
          <p:nvPr/>
        </p:nvSpPr>
        <p:spPr bwMode="auto">
          <a:xfrm flipV="1">
            <a:off x="3535363" y="4767263"/>
            <a:ext cx="9525" cy="22225"/>
          </a:xfrm>
          <a:prstGeom prst="line">
            <a:avLst/>
          </a:prstGeom>
          <a:noFill/>
          <a:ln w="12700">
            <a:solidFill>
              <a:schemeClr val="tx1"/>
            </a:solidFill>
            <a:round/>
            <a:headEnd/>
            <a:tailEnd/>
          </a:ln>
        </p:spPr>
        <p:txBody>
          <a:bodyPr wrap="none" anchor="ctr"/>
          <a:lstStyle/>
          <a:p>
            <a:endParaRPr lang="en-GB"/>
          </a:p>
        </p:txBody>
      </p:sp>
      <p:sp>
        <p:nvSpPr>
          <p:cNvPr id="204846" name="Line 51"/>
          <p:cNvSpPr>
            <a:spLocks noChangeShapeType="1"/>
          </p:cNvSpPr>
          <p:nvPr/>
        </p:nvSpPr>
        <p:spPr bwMode="auto">
          <a:xfrm flipV="1">
            <a:off x="3544888" y="4757738"/>
            <a:ext cx="0" cy="22225"/>
          </a:xfrm>
          <a:prstGeom prst="line">
            <a:avLst/>
          </a:prstGeom>
          <a:noFill/>
          <a:ln w="12700">
            <a:solidFill>
              <a:schemeClr val="tx1"/>
            </a:solidFill>
            <a:round/>
            <a:headEnd/>
            <a:tailEnd/>
          </a:ln>
        </p:spPr>
        <p:txBody>
          <a:bodyPr wrap="none" anchor="ctr"/>
          <a:lstStyle/>
          <a:p>
            <a:endParaRPr lang="en-GB"/>
          </a:p>
        </p:txBody>
      </p:sp>
      <p:sp>
        <p:nvSpPr>
          <p:cNvPr id="204847" name="Line 52"/>
          <p:cNvSpPr>
            <a:spLocks noChangeShapeType="1"/>
          </p:cNvSpPr>
          <p:nvPr/>
        </p:nvSpPr>
        <p:spPr bwMode="auto">
          <a:xfrm flipV="1">
            <a:off x="3544888" y="4749800"/>
            <a:ext cx="7937" cy="20638"/>
          </a:xfrm>
          <a:prstGeom prst="line">
            <a:avLst/>
          </a:prstGeom>
          <a:noFill/>
          <a:ln w="12700">
            <a:solidFill>
              <a:schemeClr val="tx1"/>
            </a:solidFill>
            <a:round/>
            <a:headEnd/>
            <a:tailEnd/>
          </a:ln>
        </p:spPr>
        <p:txBody>
          <a:bodyPr wrap="none" anchor="ctr"/>
          <a:lstStyle/>
          <a:p>
            <a:endParaRPr lang="en-GB"/>
          </a:p>
        </p:txBody>
      </p:sp>
      <p:sp>
        <p:nvSpPr>
          <p:cNvPr id="204848" name="Line 53"/>
          <p:cNvSpPr>
            <a:spLocks noChangeShapeType="1"/>
          </p:cNvSpPr>
          <p:nvPr/>
        </p:nvSpPr>
        <p:spPr bwMode="auto">
          <a:xfrm flipV="1">
            <a:off x="3552825" y="4740275"/>
            <a:ext cx="9525" cy="22225"/>
          </a:xfrm>
          <a:prstGeom prst="line">
            <a:avLst/>
          </a:prstGeom>
          <a:noFill/>
          <a:ln w="12700">
            <a:solidFill>
              <a:schemeClr val="tx1"/>
            </a:solidFill>
            <a:round/>
            <a:headEnd/>
            <a:tailEnd/>
          </a:ln>
        </p:spPr>
        <p:txBody>
          <a:bodyPr wrap="none" anchor="ctr"/>
          <a:lstStyle/>
          <a:p>
            <a:endParaRPr lang="en-GB"/>
          </a:p>
        </p:txBody>
      </p:sp>
      <p:sp>
        <p:nvSpPr>
          <p:cNvPr id="204849" name="Line 54"/>
          <p:cNvSpPr>
            <a:spLocks noChangeShapeType="1"/>
          </p:cNvSpPr>
          <p:nvPr/>
        </p:nvSpPr>
        <p:spPr bwMode="auto">
          <a:xfrm flipV="1">
            <a:off x="3562350" y="4730750"/>
            <a:ext cx="9525" cy="22225"/>
          </a:xfrm>
          <a:prstGeom prst="line">
            <a:avLst/>
          </a:prstGeom>
          <a:noFill/>
          <a:ln w="12700">
            <a:solidFill>
              <a:schemeClr val="tx1"/>
            </a:solidFill>
            <a:round/>
            <a:headEnd/>
            <a:tailEnd/>
          </a:ln>
        </p:spPr>
        <p:txBody>
          <a:bodyPr wrap="none" anchor="ctr"/>
          <a:lstStyle/>
          <a:p>
            <a:endParaRPr lang="en-GB"/>
          </a:p>
        </p:txBody>
      </p:sp>
      <p:sp>
        <p:nvSpPr>
          <p:cNvPr id="204850" name="Line 55"/>
          <p:cNvSpPr>
            <a:spLocks noChangeShapeType="1"/>
          </p:cNvSpPr>
          <p:nvPr/>
        </p:nvSpPr>
        <p:spPr bwMode="auto">
          <a:xfrm flipV="1">
            <a:off x="3571875" y="4722813"/>
            <a:ext cx="7938" cy="20637"/>
          </a:xfrm>
          <a:prstGeom prst="line">
            <a:avLst/>
          </a:prstGeom>
          <a:noFill/>
          <a:ln w="12700">
            <a:solidFill>
              <a:schemeClr val="tx1"/>
            </a:solidFill>
            <a:round/>
            <a:headEnd/>
            <a:tailEnd/>
          </a:ln>
        </p:spPr>
        <p:txBody>
          <a:bodyPr wrap="none" anchor="ctr"/>
          <a:lstStyle/>
          <a:p>
            <a:endParaRPr lang="en-GB"/>
          </a:p>
        </p:txBody>
      </p:sp>
      <p:sp>
        <p:nvSpPr>
          <p:cNvPr id="204851" name="Line 56"/>
          <p:cNvSpPr>
            <a:spLocks noChangeShapeType="1"/>
          </p:cNvSpPr>
          <p:nvPr/>
        </p:nvSpPr>
        <p:spPr bwMode="auto">
          <a:xfrm flipV="1">
            <a:off x="3579813" y="4713288"/>
            <a:ext cx="9525" cy="22225"/>
          </a:xfrm>
          <a:prstGeom prst="line">
            <a:avLst/>
          </a:prstGeom>
          <a:noFill/>
          <a:ln w="12700">
            <a:solidFill>
              <a:schemeClr val="tx1"/>
            </a:solidFill>
            <a:round/>
            <a:headEnd/>
            <a:tailEnd/>
          </a:ln>
        </p:spPr>
        <p:txBody>
          <a:bodyPr wrap="none" anchor="ctr"/>
          <a:lstStyle/>
          <a:p>
            <a:endParaRPr lang="en-GB"/>
          </a:p>
        </p:txBody>
      </p:sp>
      <p:sp>
        <p:nvSpPr>
          <p:cNvPr id="204852" name="Line 57"/>
          <p:cNvSpPr>
            <a:spLocks noChangeShapeType="1"/>
          </p:cNvSpPr>
          <p:nvPr/>
        </p:nvSpPr>
        <p:spPr bwMode="auto">
          <a:xfrm flipV="1">
            <a:off x="3589338" y="4703763"/>
            <a:ext cx="0" cy="22225"/>
          </a:xfrm>
          <a:prstGeom prst="line">
            <a:avLst/>
          </a:prstGeom>
          <a:noFill/>
          <a:ln w="12700">
            <a:solidFill>
              <a:schemeClr val="tx1"/>
            </a:solidFill>
            <a:round/>
            <a:headEnd/>
            <a:tailEnd/>
          </a:ln>
        </p:spPr>
        <p:txBody>
          <a:bodyPr wrap="none" anchor="ctr"/>
          <a:lstStyle/>
          <a:p>
            <a:endParaRPr lang="en-GB"/>
          </a:p>
        </p:txBody>
      </p:sp>
      <p:sp>
        <p:nvSpPr>
          <p:cNvPr id="204853" name="Line 58"/>
          <p:cNvSpPr>
            <a:spLocks noChangeShapeType="1"/>
          </p:cNvSpPr>
          <p:nvPr/>
        </p:nvSpPr>
        <p:spPr bwMode="auto">
          <a:xfrm flipV="1">
            <a:off x="3589338" y="4695825"/>
            <a:ext cx="9525" cy="20638"/>
          </a:xfrm>
          <a:prstGeom prst="line">
            <a:avLst/>
          </a:prstGeom>
          <a:noFill/>
          <a:ln w="12700">
            <a:solidFill>
              <a:schemeClr val="tx1"/>
            </a:solidFill>
            <a:round/>
            <a:headEnd/>
            <a:tailEnd/>
          </a:ln>
        </p:spPr>
        <p:txBody>
          <a:bodyPr wrap="none" anchor="ctr"/>
          <a:lstStyle/>
          <a:p>
            <a:endParaRPr lang="en-GB"/>
          </a:p>
        </p:txBody>
      </p:sp>
      <p:sp>
        <p:nvSpPr>
          <p:cNvPr id="204854" name="Line 59"/>
          <p:cNvSpPr>
            <a:spLocks noChangeShapeType="1"/>
          </p:cNvSpPr>
          <p:nvPr/>
        </p:nvSpPr>
        <p:spPr bwMode="auto">
          <a:xfrm flipV="1">
            <a:off x="3598863" y="4686300"/>
            <a:ext cx="9525" cy="22225"/>
          </a:xfrm>
          <a:prstGeom prst="line">
            <a:avLst/>
          </a:prstGeom>
          <a:noFill/>
          <a:ln w="12700">
            <a:solidFill>
              <a:schemeClr val="tx1"/>
            </a:solidFill>
            <a:round/>
            <a:headEnd/>
            <a:tailEnd/>
          </a:ln>
        </p:spPr>
        <p:txBody>
          <a:bodyPr wrap="none" anchor="ctr"/>
          <a:lstStyle/>
          <a:p>
            <a:endParaRPr lang="en-GB"/>
          </a:p>
        </p:txBody>
      </p:sp>
      <p:sp>
        <p:nvSpPr>
          <p:cNvPr id="204855" name="Line 60"/>
          <p:cNvSpPr>
            <a:spLocks noChangeShapeType="1"/>
          </p:cNvSpPr>
          <p:nvPr/>
        </p:nvSpPr>
        <p:spPr bwMode="auto">
          <a:xfrm flipV="1">
            <a:off x="3608388" y="4676775"/>
            <a:ext cx="0" cy="22225"/>
          </a:xfrm>
          <a:prstGeom prst="line">
            <a:avLst/>
          </a:prstGeom>
          <a:noFill/>
          <a:ln w="12700">
            <a:solidFill>
              <a:schemeClr val="tx1"/>
            </a:solidFill>
            <a:round/>
            <a:headEnd/>
            <a:tailEnd/>
          </a:ln>
        </p:spPr>
        <p:txBody>
          <a:bodyPr wrap="none" anchor="ctr"/>
          <a:lstStyle/>
          <a:p>
            <a:endParaRPr lang="en-GB"/>
          </a:p>
        </p:txBody>
      </p:sp>
      <p:sp>
        <p:nvSpPr>
          <p:cNvPr id="204856" name="Line 61"/>
          <p:cNvSpPr>
            <a:spLocks noChangeShapeType="1"/>
          </p:cNvSpPr>
          <p:nvPr/>
        </p:nvSpPr>
        <p:spPr bwMode="auto">
          <a:xfrm flipV="1">
            <a:off x="3608388" y="4668838"/>
            <a:ext cx="7937" cy="20637"/>
          </a:xfrm>
          <a:prstGeom prst="line">
            <a:avLst/>
          </a:prstGeom>
          <a:noFill/>
          <a:ln w="12700">
            <a:solidFill>
              <a:schemeClr val="tx1"/>
            </a:solidFill>
            <a:round/>
            <a:headEnd/>
            <a:tailEnd/>
          </a:ln>
        </p:spPr>
        <p:txBody>
          <a:bodyPr wrap="none" anchor="ctr"/>
          <a:lstStyle/>
          <a:p>
            <a:endParaRPr lang="en-GB"/>
          </a:p>
        </p:txBody>
      </p:sp>
      <p:sp>
        <p:nvSpPr>
          <p:cNvPr id="204857" name="Line 62"/>
          <p:cNvSpPr>
            <a:spLocks noChangeShapeType="1"/>
          </p:cNvSpPr>
          <p:nvPr/>
        </p:nvSpPr>
        <p:spPr bwMode="auto">
          <a:xfrm flipV="1">
            <a:off x="3616325" y="4659313"/>
            <a:ext cx="0" cy="22225"/>
          </a:xfrm>
          <a:prstGeom prst="line">
            <a:avLst/>
          </a:prstGeom>
          <a:noFill/>
          <a:ln w="12700">
            <a:solidFill>
              <a:schemeClr val="tx1"/>
            </a:solidFill>
            <a:round/>
            <a:headEnd/>
            <a:tailEnd/>
          </a:ln>
        </p:spPr>
        <p:txBody>
          <a:bodyPr wrap="none" anchor="ctr"/>
          <a:lstStyle/>
          <a:p>
            <a:endParaRPr lang="en-GB"/>
          </a:p>
        </p:txBody>
      </p:sp>
      <p:sp>
        <p:nvSpPr>
          <p:cNvPr id="204858" name="Line 63"/>
          <p:cNvSpPr>
            <a:spLocks noChangeShapeType="1"/>
          </p:cNvSpPr>
          <p:nvPr/>
        </p:nvSpPr>
        <p:spPr bwMode="auto">
          <a:xfrm>
            <a:off x="3616325" y="4665663"/>
            <a:ext cx="9525" cy="0"/>
          </a:xfrm>
          <a:prstGeom prst="line">
            <a:avLst/>
          </a:prstGeom>
          <a:noFill/>
          <a:ln w="12700">
            <a:solidFill>
              <a:schemeClr val="tx1"/>
            </a:solidFill>
            <a:round/>
            <a:headEnd/>
            <a:tailEnd/>
          </a:ln>
        </p:spPr>
        <p:txBody>
          <a:bodyPr wrap="none" anchor="ctr"/>
          <a:lstStyle/>
          <a:p>
            <a:endParaRPr lang="en-GB"/>
          </a:p>
        </p:txBody>
      </p:sp>
      <p:sp>
        <p:nvSpPr>
          <p:cNvPr id="204859" name="Line 64"/>
          <p:cNvSpPr>
            <a:spLocks noChangeShapeType="1"/>
          </p:cNvSpPr>
          <p:nvPr/>
        </p:nvSpPr>
        <p:spPr bwMode="auto">
          <a:xfrm flipV="1">
            <a:off x="3625850" y="4649788"/>
            <a:ext cx="0" cy="22225"/>
          </a:xfrm>
          <a:prstGeom prst="line">
            <a:avLst/>
          </a:prstGeom>
          <a:noFill/>
          <a:ln w="12700">
            <a:solidFill>
              <a:schemeClr val="tx1"/>
            </a:solidFill>
            <a:round/>
            <a:headEnd/>
            <a:tailEnd/>
          </a:ln>
        </p:spPr>
        <p:txBody>
          <a:bodyPr wrap="none" anchor="ctr"/>
          <a:lstStyle/>
          <a:p>
            <a:endParaRPr lang="en-GB"/>
          </a:p>
        </p:txBody>
      </p:sp>
      <p:sp>
        <p:nvSpPr>
          <p:cNvPr id="204860" name="Line 65"/>
          <p:cNvSpPr>
            <a:spLocks noChangeShapeType="1"/>
          </p:cNvSpPr>
          <p:nvPr/>
        </p:nvSpPr>
        <p:spPr bwMode="auto">
          <a:xfrm flipV="1">
            <a:off x="3625850" y="4641850"/>
            <a:ext cx="9525" cy="20638"/>
          </a:xfrm>
          <a:prstGeom prst="line">
            <a:avLst/>
          </a:prstGeom>
          <a:noFill/>
          <a:ln w="12700">
            <a:solidFill>
              <a:schemeClr val="tx1"/>
            </a:solidFill>
            <a:round/>
            <a:headEnd/>
            <a:tailEnd/>
          </a:ln>
        </p:spPr>
        <p:txBody>
          <a:bodyPr wrap="none" anchor="ctr"/>
          <a:lstStyle/>
          <a:p>
            <a:endParaRPr lang="en-GB"/>
          </a:p>
        </p:txBody>
      </p:sp>
      <p:sp>
        <p:nvSpPr>
          <p:cNvPr id="204861" name="Line 66"/>
          <p:cNvSpPr>
            <a:spLocks noChangeShapeType="1"/>
          </p:cNvSpPr>
          <p:nvPr/>
        </p:nvSpPr>
        <p:spPr bwMode="auto">
          <a:xfrm flipV="1">
            <a:off x="3635375" y="4632325"/>
            <a:ext cx="0" cy="22225"/>
          </a:xfrm>
          <a:prstGeom prst="line">
            <a:avLst/>
          </a:prstGeom>
          <a:noFill/>
          <a:ln w="12700">
            <a:solidFill>
              <a:schemeClr val="tx1"/>
            </a:solidFill>
            <a:round/>
            <a:headEnd/>
            <a:tailEnd/>
          </a:ln>
        </p:spPr>
        <p:txBody>
          <a:bodyPr wrap="none" anchor="ctr"/>
          <a:lstStyle/>
          <a:p>
            <a:endParaRPr lang="en-GB"/>
          </a:p>
        </p:txBody>
      </p:sp>
      <p:sp>
        <p:nvSpPr>
          <p:cNvPr id="204862" name="Line 67"/>
          <p:cNvSpPr>
            <a:spLocks noChangeShapeType="1"/>
          </p:cNvSpPr>
          <p:nvPr/>
        </p:nvSpPr>
        <p:spPr bwMode="auto">
          <a:xfrm flipV="1">
            <a:off x="3635375" y="4622800"/>
            <a:ext cx="7938" cy="22225"/>
          </a:xfrm>
          <a:prstGeom prst="line">
            <a:avLst/>
          </a:prstGeom>
          <a:noFill/>
          <a:ln w="12700">
            <a:solidFill>
              <a:schemeClr val="tx1"/>
            </a:solidFill>
            <a:round/>
            <a:headEnd/>
            <a:tailEnd/>
          </a:ln>
        </p:spPr>
        <p:txBody>
          <a:bodyPr wrap="none" anchor="ctr"/>
          <a:lstStyle/>
          <a:p>
            <a:endParaRPr lang="en-GB"/>
          </a:p>
        </p:txBody>
      </p:sp>
      <p:sp>
        <p:nvSpPr>
          <p:cNvPr id="204863" name="Line 68"/>
          <p:cNvSpPr>
            <a:spLocks noChangeShapeType="1"/>
          </p:cNvSpPr>
          <p:nvPr/>
        </p:nvSpPr>
        <p:spPr bwMode="auto">
          <a:xfrm flipV="1">
            <a:off x="3643313" y="4614863"/>
            <a:ext cx="0" cy="20637"/>
          </a:xfrm>
          <a:prstGeom prst="line">
            <a:avLst/>
          </a:prstGeom>
          <a:noFill/>
          <a:ln w="12700">
            <a:solidFill>
              <a:schemeClr val="tx1"/>
            </a:solidFill>
            <a:round/>
            <a:headEnd/>
            <a:tailEnd/>
          </a:ln>
        </p:spPr>
        <p:txBody>
          <a:bodyPr wrap="none" anchor="ctr"/>
          <a:lstStyle/>
          <a:p>
            <a:endParaRPr lang="en-GB"/>
          </a:p>
        </p:txBody>
      </p:sp>
      <p:sp>
        <p:nvSpPr>
          <p:cNvPr id="204864" name="Line 69"/>
          <p:cNvSpPr>
            <a:spLocks noChangeShapeType="1"/>
          </p:cNvSpPr>
          <p:nvPr/>
        </p:nvSpPr>
        <p:spPr bwMode="auto">
          <a:xfrm flipV="1">
            <a:off x="3643313" y="4605338"/>
            <a:ext cx="9525" cy="22225"/>
          </a:xfrm>
          <a:prstGeom prst="line">
            <a:avLst/>
          </a:prstGeom>
          <a:noFill/>
          <a:ln w="12700">
            <a:solidFill>
              <a:schemeClr val="tx1"/>
            </a:solidFill>
            <a:round/>
            <a:headEnd/>
            <a:tailEnd/>
          </a:ln>
        </p:spPr>
        <p:txBody>
          <a:bodyPr wrap="none" anchor="ctr"/>
          <a:lstStyle/>
          <a:p>
            <a:endParaRPr lang="en-GB"/>
          </a:p>
        </p:txBody>
      </p:sp>
      <p:sp>
        <p:nvSpPr>
          <p:cNvPr id="204865" name="Line 70"/>
          <p:cNvSpPr>
            <a:spLocks noChangeShapeType="1"/>
          </p:cNvSpPr>
          <p:nvPr/>
        </p:nvSpPr>
        <p:spPr bwMode="auto">
          <a:xfrm flipV="1">
            <a:off x="3652838" y="4595813"/>
            <a:ext cx="0" cy="22225"/>
          </a:xfrm>
          <a:prstGeom prst="line">
            <a:avLst/>
          </a:prstGeom>
          <a:noFill/>
          <a:ln w="12700">
            <a:solidFill>
              <a:schemeClr val="tx1"/>
            </a:solidFill>
            <a:round/>
            <a:headEnd/>
            <a:tailEnd/>
          </a:ln>
        </p:spPr>
        <p:txBody>
          <a:bodyPr wrap="none" anchor="ctr"/>
          <a:lstStyle/>
          <a:p>
            <a:endParaRPr lang="en-GB"/>
          </a:p>
        </p:txBody>
      </p:sp>
      <p:sp>
        <p:nvSpPr>
          <p:cNvPr id="204866" name="Line 71"/>
          <p:cNvSpPr>
            <a:spLocks noChangeShapeType="1"/>
          </p:cNvSpPr>
          <p:nvPr/>
        </p:nvSpPr>
        <p:spPr bwMode="auto">
          <a:xfrm flipV="1">
            <a:off x="3652838" y="4586288"/>
            <a:ext cx="9525" cy="22225"/>
          </a:xfrm>
          <a:prstGeom prst="line">
            <a:avLst/>
          </a:prstGeom>
          <a:noFill/>
          <a:ln w="12700">
            <a:solidFill>
              <a:schemeClr val="tx1"/>
            </a:solidFill>
            <a:round/>
            <a:headEnd/>
            <a:tailEnd/>
          </a:ln>
        </p:spPr>
        <p:txBody>
          <a:bodyPr wrap="none" anchor="ctr"/>
          <a:lstStyle/>
          <a:p>
            <a:endParaRPr lang="en-GB"/>
          </a:p>
        </p:txBody>
      </p:sp>
      <p:sp>
        <p:nvSpPr>
          <p:cNvPr id="204867" name="Line 72"/>
          <p:cNvSpPr>
            <a:spLocks noChangeShapeType="1"/>
          </p:cNvSpPr>
          <p:nvPr/>
        </p:nvSpPr>
        <p:spPr bwMode="auto">
          <a:xfrm flipV="1">
            <a:off x="3662363" y="4578350"/>
            <a:ext cx="0" cy="20638"/>
          </a:xfrm>
          <a:prstGeom prst="line">
            <a:avLst/>
          </a:prstGeom>
          <a:noFill/>
          <a:ln w="12700">
            <a:solidFill>
              <a:schemeClr val="tx1"/>
            </a:solidFill>
            <a:round/>
            <a:headEnd/>
            <a:tailEnd/>
          </a:ln>
        </p:spPr>
        <p:txBody>
          <a:bodyPr wrap="none" anchor="ctr"/>
          <a:lstStyle/>
          <a:p>
            <a:endParaRPr lang="en-GB"/>
          </a:p>
        </p:txBody>
      </p:sp>
      <p:sp>
        <p:nvSpPr>
          <p:cNvPr id="204868" name="Line 73"/>
          <p:cNvSpPr>
            <a:spLocks noChangeShapeType="1"/>
          </p:cNvSpPr>
          <p:nvPr/>
        </p:nvSpPr>
        <p:spPr bwMode="auto">
          <a:xfrm flipV="1">
            <a:off x="3662363" y="4568825"/>
            <a:ext cx="7937" cy="22225"/>
          </a:xfrm>
          <a:prstGeom prst="line">
            <a:avLst/>
          </a:prstGeom>
          <a:noFill/>
          <a:ln w="12700">
            <a:solidFill>
              <a:schemeClr val="tx1"/>
            </a:solidFill>
            <a:round/>
            <a:headEnd/>
            <a:tailEnd/>
          </a:ln>
        </p:spPr>
        <p:txBody>
          <a:bodyPr wrap="none" anchor="ctr"/>
          <a:lstStyle/>
          <a:p>
            <a:endParaRPr lang="en-GB"/>
          </a:p>
        </p:txBody>
      </p:sp>
      <p:sp>
        <p:nvSpPr>
          <p:cNvPr id="204869" name="Line 74"/>
          <p:cNvSpPr>
            <a:spLocks noChangeShapeType="1"/>
          </p:cNvSpPr>
          <p:nvPr/>
        </p:nvSpPr>
        <p:spPr bwMode="auto">
          <a:xfrm flipV="1">
            <a:off x="3670300" y="4559300"/>
            <a:ext cx="9525" cy="22225"/>
          </a:xfrm>
          <a:prstGeom prst="line">
            <a:avLst/>
          </a:prstGeom>
          <a:noFill/>
          <a:ln w="12700">
            <a:solidFill>
              <a:schemeClr val="tx1"/>
            </a:solidFill>
            <a:round/>
            <a:headEnd/>
            <a:tailEnd/>
          </a:ln>
        </p:spPr>
        <p:txBody>
          <a:bodyPr wrap="none" anchor="ctr"/>
          <a:lstStyle/>
          <a:p>
            <a:endParaRPr lang="en-GB"/>
          </a:p>
        </p:txBody>
      </p:sp>
      <p:sp>
        <p:nvSpPr>
          <p:cNvPr id="204870" name="Line 75"/>
          <p:cNvSpPr>
            <a:spLocks noChangeShapeType="1"/>
          </p:cNvSpPr>
          <p:nvPr/>
        </p:nvSpPr>
        <p:spPr bwMode="auto">
          <a:xfrm flipV="1">
            <a:off x="3679825" y="4551363"/>
            <a:ext cx="0" cy="20637"/>
          </a:xfrm>
          <a:prstGeom prst="line">
            <a:avLst/>
          </a:prstGeom>
          <a:noFill/>
          <a:ln w="12700">
            <a:solidFill>
              <a:schemeClr val="tx1"/>
            </a:solidFill>
            <a:round/>
            <a:headEnd/>
            <a:tailEnd/>
          </a:ln>
        </p:spPr>
        <p:txBody>
          <a:bodyPr wrap="none" anchor="ctr"/>
          <a:lstStyle/>
          <a:p>
            <a:endParaRPr lang="en-GB"/>
          </a:p>
        </p:txBody>
      </p:sp>
      <p:sp>
        <p:nvSpPr>
          <p:cNvPr id="204871" name="Line 76"/>
          <p:cNvSpPr>
            <a:spLocks noChangeShapeType="1"/>
          </p:cNvSpPr>
          <p:nvPr/>
        </p:nvSpPr>
        <p:spPr bwMode="auto">
          <a:xfrm flipV="1">
            <a:off x="3679825" y="4541838"/>
            <a:ext cx="9525" cy="22225"/>
          </a:xfrm>
          <a:prstGeom prst="line">
            <a:avLst/>
          </a:prstGeom>
          <a:noFill/>
          <a:ln w="12700">
            <a:solidFill>
              <a:schemeClr val="tx1"/>
            </a:solidFill>
            <a:round/>
            <a:headEnd/>
            <a:tailEnd/>
          </a:ln>
        </p:spPr>
        <p:txBody>
          <a:bodyPr wrap="none" anchor="ctr"/>
          <a:lstStyle/>
          <a:p>
            <a:endParaRPr lang="en-GB"/>
          </a:p>
        </p:txBody>
      </p:sp>
      <p:sp>
        <p:nvSpPr>
          <p:cNvPr id="204872" name="Line 77"/>
          <p:cNvSpPr>
            <a:spLocks noChangeShapeType="1"/>
          </p:cNvSpPr>
          <p:nvPr/>
        </p:nvSpPr>
        <p:spPr bwMode="auto">
          <a:xfrm flipV="1">
            <a:off x="3689350" y="4532313"/>
            <a:ext cx="7938" cy="22225"/>
          </a:xfrm>
          <a:prstGeom prst="line">
            <a:avLst/>
          </a:prstGeom>
          <a:noFill/>
          <a:ln w="12700">
            <a:solidFill>
              <a:schemeClr val="tx1"/>
            </a:solidFill>
            <a:round/>
            <a:headEnd/>
            <a:tailEnd/>
          </a:ln>
        </p:spPr>
        <p:txBody>
          <a:bodyPr wrap="none" anchor="ctr"/>
          <a:lstStyle/>
          <a:p>
            <a:endParaRPr lang="en-GB"/>
          </a:p>
        </p:txBody>
      </p:sp>
      <p:sp>
        <p:nvSpPr>
          <p:cNvPr id="204873" name="Line 78"/>
          <p:cNvSpPr>
            <a:spLocks noChangeShapeType="1"/>
          </p:cNvSpPr>
          <p:nvPr/>
        </p:nvSpPr>
        <p:spPr bwMode="auto">
          <a:xfrm flipV="1">
            <a:off x="3697288" y="4524375"/>
            <a:ext cx="0" cy="20638"/>
          </a:xfrm>
          <a:prstGeom prst="line">
            <a:avLst/>
          </a:prstGeom>
          <a:noFill/>
          <a:ln w="12700">
            <a:solidFill>
              <a:schemeClr val="tx1"/>
            </a:solidFill>
            <a:round/>
            <a:headEnd/>
            <a:tailEnd/>
          </a:ln>
        </p:spPr>
        <p:txBody>
          <a:bodyPr wrap="none" anchor="ctr"/>
          <a:lstStyle/>
          <a:p>
            <a:endParaRPr lang="en-GB"/>
          </a:p>
        </p:txBody>
      </p:sp>
      <p:sp>
        <p:nvSpPr>
          <p:cNvPr id="204874" name="Line 79"/>
          <p:cNvSpPr>
            <a:spLocks noChangeShapeType="1"/>
          </p:cNvSpPr>
          <p:nvPr/>
        </p:nvSpPr>
        <p:spPr bwMode="auto">
          <a:xfrm flipV="1">
            <a:off x="3697288" y="4514850"/>
            <a:ext cx="9525" cy="22225"/>
          </a:xfrm>
          <a:prstGeom prst="line">
            <a:avLst/>
          </a:prstGeom>
          <a:noFill/>
          <a:ln w="12700">
            <a:solidFill>
              <a:schemeClr val="tx1"/>
            </a:solidFill>
            <a:round/>
            <a:headEnd/>
            <a:tailEnd/>
          </a:ln>
        </p:spPr>
        <p:txBody>
          <a:bodyPr wrap="none" anchor="ctr"/>
          <a:lstStyle/>
          <a:p>
            <a:endParaRPr lang="en-GB"/>
          </a:p>
        </p:txBody>
      </p:sp>
      <p:sp>
        <p:nvSpPr>
          <p:cNvPr id="204875" name="Line 80"/>
          <p:cNvSpPr>
            <a:spLocks noChangeShapeType="1"/>
          </p:cNvSpPr>
          <p:nvPr/>
        </p:nvSpPr>
        <p:spPr bwMode="auto">
          <a:xfrm flipV="1">
            <a:off x="3706813" y="4505325"/>
            <a:ext cx="9525" cy="22225"/>
          </a:xfrm>
          <a:prstGeom prst="line">
            <a:avLst/>
          </a:prstGeom>
          <a:noFill/>
          <a:ln w="12700">
            <a:solidFill>
              <a:schemeClr val="tx1"/>
            </a:solidFill>
            <a:round/>
            <a:headEnd/>
            <a:tailEnd/>
          </a:ln>
        </p:spPr>
        <p:txBody>
          <a:bodyPr wrap="none" anchor="ctr"/>
          <a:lstStyle/>
          <a:p>
            <a:endParaRPr lang="en-GB"/>
          </a:p>
        </p:txBody>
      </p:sp>
      <p:sp>
        <p:nvSpPr>
          <p:cNvPr id="204876" name="Line 81"/>
          <p:cNvSpPr>
            <a:spLocks noChangeShapeType="1"/>
          </p:cNvSpPr>
          <p:nvPr/>
        </p:nvSpPr>
        <p:spPr bwMode="auto">
          <a:xfrm flipV="1">
            <a:off x="3716338" y="4497388"/>
            <a:ext cx="0" cy="20637"/>
          </a:xfrm>
          <a:prstGeom prst="line">
            <a:avLst/>
          </a:prstGeom>
          <a:noFill/>
          <a:ln w="12700">
            <a:solidFill>
              <a:schemeClr val="tx1"/>
            </a:solidFill>
            <a:round/>
            <a:headEnd/>
            <a:tailEnd/>
          </a:ln>
        </p:spPr>
        <p:txBody>
          <a:bodyPr wrap="none" anchor="ctr"/>
          <a:lstStyle/>
          <a:p>
            <a:endParaRPr lang="en-GB"/>
          </a:p>
        </p:txBody>
      </p:sp>
      <p:sp>
        <p:nvSpPr>
          <p:cNvPr id="204877" name="Line 82"/>
          <p:cNvSpPr>
            <a:spLocks noChangeShapeType="1"/>
          </p:cNvSpPr>
          <p:nvPr/>
        </p:nvSpPr>
        <p:spPr bwMode="auto">
          <a:xfrm flipV="1">
            <a:off x="3716338" y="4487863"/>
            <a:ext cx="7937" cy="22225"/>
          </a:xfrm>
          <a:prstGeom prst="line">
            <a:avLst/>
          </a:prstGeom>
          <a:noFill/>
          <a:ln w="12700">
            <a:solidFill>
              <a:schemeClr val="tx1"/>
            </a:solidFill>
            <a:round/>
            <a:headEnd/>
            <a:tailEnd/>
          </a:ln>
        </p:spPr>
        <p:txBody>
          <a:bodyPr wrap="none" anchor="ctr"/>
          <a:lstStyle/>
          <a:p>
            <a:endParaRPr lang="en-GB"/>
          </a:p>
        </p:txBody>
      </p:sp>
      <p:sp>
        <p:nvSpPr>
          <p:cNvPr id="204878" name="Line 83"/>
          <p:cNvSpPr>
            <a:spLocks noChangeShapeType="1"/>
          </p:cNvSpPr>
          <p:nvPr/>
        </p:nvSpPr>
        <p:spPr bwMode="auto">
          <a:xfrm flipV="1">
            <a:off x="3724275" y="4478338"/>
            <a:ext cx="0" cy="22225"/>
          </a:xfrm>
          <a:prstGeom prst="line">
            <a:avLst/>
          </a:prstGeom>
          <a:noFill/>
          <a:ln w="12700">
            <a:solidFill>
              <a:schemeClr val="tx1"/>
            </a:solidFill>
            <a:round/>
            <a:headEnd/>
            <a:tailEnd/>
          </a:ln>
        </p:spPr>
        <p:txBody>
          <a:bodyPr wrap="none" anchor="ctr"/>
          <a:lstStyle/>
          <a:p>
            <a:endParaRPr lang="en-GB"/>
          </a:p>
        </p:txBody>
      </p:sp>
      <p:sp>
        <p:nvSpPr>
          <p:cNvPr id="204879" name="Line 84"/>
          <p:cNvSpPr>
            <a:spLocks noChangeShapeType="1"/>
          </p:cNvSpPr>
          <p:nvPr/>
        </p:nvSpPr>
        <p:spPr bwMode="auto">
          <a:xfrm flipV="1">
            <a:off x="3724275" y="4470400"/>
            <a:ext cx="9525" cy="20638"/>
          </a:xfrm>
          <a:prstGeom prst="line">
            <a:avLst/>
          </a:prstGeom>
          <a:noFill/>
          <a:ln w="12700">
            <a:solidFill>
              <a:schemeClr val="tx1"/>
            </a:solidFill>
            <a:round/>
            <a:headEnd/>
            <a:tailEnd/>
          </a:ln>
        </p:spPr>
        <p:txBody>
          <a:bodyPr wrap="none" anchor="ctr"/>
          <a:lstStyle/>
          <a:p>
            <a:endParaRPr lang="en-GB"/>
          </a:p>
        </p:txBody>
      </p:sp>
      <p:sp>
        <p:nvSpPr>
          <p:cNvPr id="204880" name="Line 85"/>
          <p:cNvSpPr>
            <a:spLocks noChangeShapeType="1"/>
          </p:cNvSpPr>
          <p:nvPr/>
        </p:nvSpPr>
        <p:spPr bwMode="auto">
          <a:xfrm flipV="1">
            <a:off x="3733800" y="4460875"/>
            <a:ext cx="0" cy="22225"/>
          </a:xfrm>
          <a:prstGeom prst="line">
            <a:avLst/>
          </a:prstGeom>
          <a:noFill/>
          <a:ln w="12700">
            <a:solidFill>
              <a:schemeClr val="tx1"/>
            </a:solidFill>
            <a:round/>
            <a:headEnd/>
            <a:tailEnd/>
          </a:ln>
        </p:spPr>
        <p:txBody>
          <a:bodyPr wrap="none" anchor="ctr"/>
          <a:lstStyle/>
          <a:p>
            <a:endParaRPr lang="en-GB"/>
          </a:p>
        </p:txBody>
      </p:sp>
      <p:sp>
        <p:nvSpPr>
          <p:cNvPr id="204881" name="Line 86"/>
          <p:cNvSpPr>
            <a:spLocks noChangeShapeType="1"/>
          </p:cNvSpPr>
          <p:nvPr/>
        </p:nvSpPr>
        <p:spPr bwMode="auto">
          <a:xfrm flipV="1">
            <a:off x="3733800" y="4451350"/>
            <a:ext cx="9525" cy="22225"/>
          </a:xfrm>
          <a:prstGeom prst="line">
            <a:avLst/>
          </a:prstGeom>
          <a:noFill/>
          <a:ln w="12700">
            <a:solidFill>
              <a:schemeClr val="tx1"/>
            </a:solidFill>
            <a:round/>
            <a:headEnd/>
            <a:tailEnd/>
          </a:ln>
        </p:spPr>
        <p:txBody>
          <a:bodyPr wrap="none" anchor="ctr"/>
          <a:lstStyle/>
          <a:p>
            <a:endParaRPr lang="en-GB"/>
          </a:p>
        </p:txBody>
      </p:sp>
      <p:sp>
        <p:nvSpPr>
          <p:cNvPr id="204882" name="Line 87"/>
          <p:cNvSpPr>
            <a:spLocks noChangeShapeType="1"/>
          </p:cNvSpPr>
          <p:nvPr/>
        </p:nvSpPr>
        <p:spPr bwMode="auto">
          <a:xfrm flipV="1">
            <a:off x="3743325" y="4443413"/>
            <a:ext cx="0" cy="20637"/>
          </a:xfrm>
          <a:prstGeom prst="line">
            <a:avLst/>
          </a:prstGeom>
          <a:noFill/>
          <a:ln w="12700">
            <a:solidFill>
              <a:schemeClr val="tx1"/>
            </a:solidFill>
            <a:round/>
            <a:headEnd/>
            <a:tailEnd/>
          </a:ln>
        </p:spPr>
        <p:txBody>
          <a:bodyPr wrap="none" anchor="ctr"/>
          <a:lstStyle/>
          <a:p>
            <a:endParaRPr lang="en-GB"/>
          </a:p>
        </p:txBody>
      </p:sp>
      <p:sp>
        <p:nvSpPr>
          <p:cNvPr id="204883" name="Line 88"/>
          <p:cNvSpPr>
            <a:spLocks noChangeShapeType="1"/>
          </p:cNvSpPr>
          <p:nvPr/>
        </p:nvSpPr>
        <p:spPr bwMode="auto">
          <a:xfrm flipV="1">
            <a:off x="3743325" y="4433888"/>
            <a:ext cx="0" cy="22225"/>
          </a:xfrm>
          <a:prstGeom prst="line">
            <a:avLst/>
          </a:prstGeom>
          <a:noFill/>
          <a:ln w="12700">
            <a:solidFill>
              <a:schemeClr val="tx1"/>
            </a:solidFill>
            <a:round/>
            <a:headEnd/>
            <a:tailEnd/>
          </a:ln>
        </p:spPr>
        <p:txBody>
          <a:bodyPr wrap="none" anchor="ctr"/>
          <a:lstStyle/>
          <a:p>
            <a:endParaRPr lang="en-GB"/>
          </a:p>
        </p:txBody>
      </p:sp>
      <p:sp>
        <p:nvSpPr>
          <p:cNvPr id="204884" name="Line 89"/>
          <p:cNvSpPr>
            <a:spLocks noChangeShapeType="1"/>
          </p:cNvSpPr>
          <p:nvPr/>
        </p:nvSpPr>
        <p:spPr bwMode="auto">
          <a:xfrm flipV="1">
            <a:off x="3743325" y="4424363"/>
            <a:ext cx="7938" cy="22225"/>
          </a:xfrm>
          <a:prstGeom prst="line">
            <a:avLst/>
          </a:prstGeom>
          <a:noFill/>
          <a:ln w="12700">
            <a:solidFill>
              <a:schemeClr val="tx1"/>
            </a:solidFill>
            <a:round/>
            <a:headEnd/>
            <a:tailEnd/>
          </a:ln>
        </p:spPr>
        <p:txBody>
          <a:bodyPr wrap="none" anchor="ctr"/>
          <a:lstStyle/>
          <a:p>
            <a:endParaRPr lang="en-GB"/>
          </a:p>
        </p:txBody>
      </p:sp>
      <p:sp>
        <p:nvSpPr>
          <p:cNvPr id="204885" name="Line 90"/>
          <p:cNvSpPr>
            <a:spLocks noChangeShapeType="1"/>
          </p:cNvSpPr>
          <p:nvPr/>
        </p:nvSpPr>
        <p:spPr bwMode="auto">
          <a:xfrm flipV="1">
            <a:off x="3751263" y="4406900"/>
            <a:ext cx="0" cy="30163"/>
          </a:xfrm>
          <a:prstGeom prst="line">
            <a:avLst/>
          </a:prstGeom>
          <a:noFill/>
          <a:ln w="12700">
            <a:solidFill>
              <a:schemeClr val="tx1"/>
            </a:solidFill>
            <a:round/>
            <a:headEnd/>
            <a:tailEnd/>
          </a:ln>
        </p:spPr>
        <p:txBody>
          <a:bodyPr wrap="none" anchor="ctr"/>
          <a:lstStyle/>
          <a:p>
            <a:endParaRPr lang="en-GB"/>
          </a:p>
        </p:txBody>
      </p:sp>
      <p:sp>
        <p:nvSpPr>
          <p:cNvPr id="204886" name="Line 91"/>
          <p:cNvSpPr>
            <a:spLocks noChangeShapeType="1"/>
          </p:cNvSpPr>
          <p:nvPr/>
        </p:nvSpPr>
        <p:spPr bwMode="auto">
          <a:xfrm flipV="1">
            <a:off x="3751263" y="4397375"/>
            <a:ext cx="0" cy="22225"/>
          </a:xfrm>
          <a:prstGeom prst="line">
            <a:avLst/>
          </a:prstGeom>
          <a:noFill/>
          <a:ln w="12700">
            <a:solidFill>
              <a:schemeClr val="tx1"/>
            </a:solidFill>
            <a:round/>
            <a:headEnd/>
            <a:tailEnd/>
          </a:ln>
        </p:spPr>
        <p:txBody>
          <a:bodyPr wrap="none" anchor="ctr"/>
          <a:lstStyle/>
          <a:p>
            <a:endParaRPr lang="en-GB"/>
          </a:p>
        </p:txBody>
      </p:sp>
      <p:sp>
        <p:nvSpPr>
          <p:cNvPr id="204887" name="Line 92"/>
          <p:cNvSpPr>
            <a:spLocks noChangeShapeType="1"/>
          </p:cNvSpPr>
          <p:nvPr/>
        </p:nvSpPr>
        <p:spPr bwMode="auto">
          <a:xfrm flipV="1">
            <a:off x="3751263" y="4387850"/>
            <a:ext cx="0" cy="22225"/>
          </a:xfrm>
          <a:prstGeom prst="line">
            <a:avLst/>
          </a:prstGeom>
          <a:noFill/>
          <a:ln w="12700">
            <a:solidFill>
              <a:schemeClr val="tx1"/>
            </a:solidFill>
            <a:round/>
            <a:headEnd/>
            <a:tailEnd/>
          </a:ln>
        </p:spPr>
        <p:txBody>
          <a:bodyPr wrap="none" anchor="ctr"/>
          <a:lstStyle/>
          <a:p>
            <a:endParaRPr lang="en-GB"/>
          </a:p>
        </p:txBody>
      </p:sp>
      <p:sp>
        <p:nvSpPr>
          <p:cNvPr id="204888" name="Line 93"/>
          <p:cNvSpPr>
            <a:spLocks noChangeShapeType="1"/>
          </p:cNvSpPr>
          <p:nvPr/>
        </p:nvSpPr>
        <p:spPr bwMode="auto">
          <a:xfrm flipV="1">
            <a:off x="3751263" y="4379913"/>
            <a:ext cx="0" cy="20637"/>
          </a:xfrm>
          <a:prstGeom prst="line">
            <a:avLst/>
          </a:prstGeom>
          <a:noFill/>
          <a:ln w="12700">
            <a:solidFill>
              <a:schemeClr val="tx1"/>
            </a:solidFill>
            <a:round/>
            <a:headEnd/>
            <a:tailEnd/>
          </a:ln>
        </p:spPr>
        <p:txBody>
          <a:bodyPr wrap="none" anchor="ctr"/>
          <a:lstStyle/>
          <a:p>
            <a:endParaRPr lang="en-GB"/>
          </a:p>
        </p:txBody>
      </p:sp>
      <p:sp>
        <p:nvSpPr>
          <p:cNvPr id="204889" name="Line 94"/>
          <p:cNvSpPr>
            <a:spLocks noChangeShapeType="1"/>
          </p:cNvSpPr>
          <p:nvPr/>
        </p:nvSpPr>
        <p:spPr bwMode="auto">
          <a:xfrm flipV="1">
            <a:off x="3751263" y="4370388"/>
            <a:ext cx="9525" cy="22225"/>
          </a:xfrm>
          <a:prstGeom prst="line">
            <a:avLst/>
          </a:prstGeom>
          <a:noFill/>
          <a:ln w="12700">
            <a:solidFill>
              <a:schemeClr val="tx1"/>
            </a:solidFill>
            <a:round/>
            <a:headEnd/>
            <a:tailEnd/>
          </a:ln>
        </p:spPr>
        <p:txBody>
          <a:bodyPr wrap="none" anchor="ctr"/>
          <a:lstStyle/>
          <a:p>
            <a:endParaRPr lang="en-GB"/>
          </a:p>
        </p:txBody>
      </p:sp>
      <p:sp>
        <p:nvSpPr>
          <p:cNvPr id="204890" name="Line 95"/>
          <p:cNvSpPr>
            <a:spLocks noChangeShapeType="1"/>
          </p:cNvSpPr>
          <p:nvPr/>
        </p:nvSpPr>
        <p:spPr bwMode="auto">
          <a:xfrm flipV="1">
            <a:off x="3760788" y="4360863"/>
            <a:ext cx="0" cy="22225"/>
          </a:xfrm>
          <a:prstGeom prst="line">
            <a:avLst/>
          </a:prstGeom>
          <a:noFill/>
          <a:ln w="12700">
            <a:solidFill>
              <a:schemeClr val="tx1"/>
            </a:solidFill>
            <a:round/>
            <a:headEnd/>
            <a:tailEnd/>
          </a:ln>
        </p:spPr>
        <p:txBody>
          <a:bodyPr wrap="none" anchor="ctr"/>
          <a:lstStyle/>
          <a:p>
            <a:endParaRPr lang="en-GB"/>
          </a:p>
        </p:txBody>
      </p:sp>
      <p:sp>
        <p:nvSpPr>
          <p:cNvPr id="204891" name="Line 96"/>
          <p:cNvSpPr>
            <a:spLocks noChangeShapeType="1"/>
          </p:cNvSpPr>
          <p:nvPr/>
        </p:nvSpPr>
        <p:spPr bwMode="auto">
          <a:xfrm flipV="1">
            <a:off x="3760788" y="4352925"/>
            <a:ext cx="0" cy="20638"/>
          </a:xfrm>
          <a:prstGeom prst="line">
            <a:avLst/>
          </a:prstGeom>
          <a:noFill/>
          <a:ln w="12700">
            <a:solidFill>
              <a:schemeClr val="tx1"/>
            </a:solidFill>
            <a:round/>
            <a:headEnd/>
            <a:tailEnd/>
          </a:ln>
        </p:spPr>
        <p:txBody>
          <a:bodyPr wrap="none" anchor="ctr"/>
          <a:lstStyle/>
          <a:p>
            <a:endParaRPr lang="en-GB"/>
          </a:p>
        </p:txBody>
      </p:sp>
      <p:sp>
        <p:nvSpPr>
          <p:cNvPr id="204892" name="Line 97"/>
          <p:cNvSpPr>
            <a:spLocks noChangeShapeType="1"/>
          </p:cNvSpPr>
          <p:nvPr/>
        </p:nvSpPr>
        <p:spPr bwMode="auto">
          <a:xfrm flipV="1">
            <a:off x="3760788" y="4343400"/>
            <a:ext cx="0" cy="22225"/>
          </a:xfrm>
          <a:prstGeom prst="line">
            <a:avLst/>
          </a:prstGeom>
          <a:noFill/>
          <a:ln w="12700">
            <a:solidFill>
              <a:schemeClr val="tx1"/>
            </a:solidFill>
            <a:round/>
            <a:headEnd/>
            <a:tailEnd/>
          </a:ln>
        </p:spPr>
        <p:txBody>
          <a:bodyPr wrap="none" anchor="ctr"/>
          <a:lstStyle/>
          <a:p>
            <a:endParaRPr lang="en-GB"/>
          </a:p>
        </p:txBody>
      </p:sp>
      <p:sp>
        <p:nvSpPr>
          <p:cNvPr id="204893" name="Line 98"/>
          <p:cNvSpPr>
            <a:spLocks noChangeShapeType="1"/>
          </p:cNvSpPr>
          <p:nvPr/>
        </p:nvSpPr>
        <p:spPr bwMode="auto">
          <a:xfrm flipV="1">
            <a:off x="3760788" y="4333875"/>
            <a:ext cx="0" cy="22225"/>
          </a:xfrm>
          <a:prstGeom prst="line">
            <a:avLst/>
          </a:prstGeom>
          <a:noFill/>
          <a:ln w="12700">
            <a:solidFill>
              <a:schemeClr val="tx1"/>
            </a:solidFill>
            <a:round/>
            <a:headEnd/>
            <a:tailEnd/>
          </a:ln>
        </p:spPr>
        <p:txBody>
          <a:bodyPr wrap="none" anchor="ctr"/>
          <a:lstStyle/>
          <a:p>
            <a:endParaRPr lang="en-GB"/>
          </a:p>
        </p:txBody>
      </p:sp>
      <p:sp>
        <p:nvSpPr>
          <p:cNvPr id="204894" name="Line 99"/>
          <p:cNvSpPr>
            <a:spLocks noChangeShapeType="1"/>
          </p:cNvSpPr>
          <p:nvPr/>
        </p:nvSpPr>
        <p:spPr bwMode="auto">
          <a:xfrm flipV="1">
            <a:off x="3760788" y="4325938"/>
            <a:ext cx="0" cy="20637"/>
          </a:xfrm>
          <a:prstGeom prst="line">
            <a:avLst/>
          </a:prstGeom>
          <a:noFill/>
          <a:ln w="12700">
            <a:solidFill>
              <a:schemeClr val="tx1"/>
            </a:solidFill>
            <a:round/>
            <a:headEnd/>
            <a:tailEnd/>
          </a:ln>
        </p:spPr>
        <p:txBody>
          <a:bodyPr wrap="none" anchor="ctr"/>
          <a:lstStyle/>
          <a:p>
            <a:endParaRPr lang="en-GB"/>
          </a:p>
        </p:txBody>
      </p:sp>
      <p:sp>
        <p:nvSpPr>
          <p:cNvPr id="204895" name="Line 100"/>
          <p:cNvSpPr>
            <a:spLocks noChangeShapeType="1"/>
          </p:cNvSpPr>
          <p:nvPr/>
        </p:nvSpPr>
        <p:spPr bwMode="auto">
          <a:xfrm flipV="1">
            <a:off x="3760788" y="4316413"/>
            <a:ext cx="0" cy="22225"/>
          </a:xfrm>
          <a:prstGeom prst="line">
            <a:avLst/>
          </a:prstGeom>
          <a:noFill/>
          <a:ln w="12700">
            <a:solidFill>
              <a:schemeClr val="tx1"/>
            </a:solidFill>
            <a:round/>
            <a:headEnd/>
            <a:tailEnd/>
          </a:ln>
        </p:spPr>
        <p:txBody>
          <a:bodyPr wrap="none" anchor="ctr"/>
          <a:lstStyle/>
          <a:p>
            <a:endParaRPr lang="en-GB"/>
          </a:p>
        </p:txBody>
      </p:sp>
      <p:sp>
        <p:nvSpPr>
          <p:cNvPr id="204896" name="Line 101"/>
          <p:cNvSpPr>
            <a:spLocks noChangeShapeType="1"/>
          </p:cNvSpPr>
          <p:nvPr/>
        </p:nvSpPr>
        <p:spPr bwMode="auto">
          <a:xfrm flipV="1">
            <a:off x="3760788" y="4306888"/>
            <a:ext cx="0" cy="22225"/>
          </a:xfrm>
          <a:prstGeom prst="line">
            <a:avLst/>
          </a:prstGeom>
          <a:noFill/>
          <a:ln w="12700">
            <a:solidFill>
              <a:schemeClr val="tx1"/>
            </a:solidFill>
            <a:round/>
            <a:headEnd/>
            <a:tailEnd/>
          </a:ln>
        </p:spPr>
        <p:txBody>
          <a:bodyPr wrap="none" anchor="ctr"/>
          <a:lstStyle/>
          <a:p>
            <a:endParaRPr lang="en-GB"/>
          </a:p>
        </p:txBody>
      </p:sp>
      <p:sp>
        <p:nvSpPr>
          <p:cNvPr id="204897" name="Line 102"/>
          <p:cNvSpPr>
            <a:spLocks noChangeShapeType="1"/>
          </p:cNvSpPr>
          <p:nvPr/>
        </p:nvSpPr>
        <p:spPr bwMode="auto">
          <a:xfrm flipV="1">
            <a:off x="3760788" y="4298950"/>
            <a:ext cx="0" cy="20638"/>
          </a:xfrm>
          <a:prstGeom prst="line">
            <a:avLst/>
          </a:prstGeom>
          <a:noFill/>
          <a:ln w="12700">
            <a:solidFill>
              <a:schemeClr val="tx1"/>
            </a:solidFill>
            <a:round/>
            <a:headEnd/>
            <a:tailEnd/>
          </a:ln>
        </p:spPr>
        <p:txBody>
          <a:bodyPr wrap="none" anchor="ctr"/>
          <a:lstStyle/>
          <a:p>
            <a:endParaRPr lang="en-GB"/>
          </a:p>
        </p:txBody>
      </p:sp>
      <p:sp>
        <p:nvSpPr>
          <p:cNvPr id="204898" name="Line 103"/>
          <p:cNvSpPr>
            <a:spLocks noChangeShapeType="1"/>
          </p:cNvSpPr>
          <p:nvPr/>
        </p:nvSpPr>
        <p:spPr bwMode="auto">
          <a:xfrm flipV="1">
            <a:off x="3760788" y="4289425"/>
            <a:ext cx="0" cy="22225"/>
          </a:xfrm>
          <a:prstGeom prst="line">
            <a:avLst/>
          </a:prstGeom>
          <a:noFill/>
          <a:ln w="12700">
            <a:solidFill>
              <a:schemeClr val="tx1"/>
            </a:solidFill>
            <a:round/>
            <a:headEnd/>
            <a:tailEnd/>
          </a:ln>
        </p:spPr>
        <p:txBody>
          <a:bodyPr wrap="none" anchor="ctr"/>
          <a:lstStyle/>
          <a:p>
            <a:endParaRPr lang="en-GB"/>
          </a:p>
        </p:txBody>
      </p:sp>
      <p:sp>
        <p:nvSpPr>
          <p:cNvPr id="204899" name="Line 104"/>
          <p:cNvSpPr>
            <a:spLocks noChangeShapeType="1"/>
          </p:cNvSpPr>
          <p:nvPr/>
        </p:nvSpPr>
        <p:spPr bwMode="auto">
          <a:xfrm flipV="1">
            <a:off x="3760788" y="4271963"/>
            <a:ext cx="0" cy="30162"/>
          </a:xfrm>
          <a:prstGeom prst="line">
            <a:avLst/>
          </a:prstGeom>
          <a:noFill/>
          <a:ln w="12700">
            <a:solidFill>
              <a:schemeClr val="tx1"/>
            </a:solidFill>
            <a:round/>
            <a:headEnd/>
            <a:tailEnd/>
          </a:ln>
        </p:spPr>
        <p:txBody>
          <a:bodyPr wrap="none" anchor="ctr"/>
          <a:lstStyle/>
          <a:p>
            <a:endParaRPr lang="en-GB"/>
          </a:p>
        </p:txBody>
      </p:sp>
      <p:sp>
        <p:nvSpPr>
          <p:cNvPr id="204900" name="Line 105"/>
          <p:cNvSpPr>
            <a:spLocks noChangeShapeType="1"/>
          </p:cNvSpPr>
          <p:nvPr/>
        </p:nvSpPr>
        <p:spPr bwMode="auto">
          <a:xfrm flipV="1">
            <a:off x="3760788" y="4262438"/>
            <a:ext cx="0" cy="22225"/>
          </a:xfrm>
          <a:prstGeom prst="line">
            <a:avLst/>
          </a:prstGeom>
          <a:noFill/>
          <a:ln w="12700">
            <a:solidFill>
              <a:schemeClr val="tx1"/>
            </a:solidFill>
            <a:round/>
            <a:headEnd/>
            <a:tailEnd/>
          </a:ln>
        </p:spPr>
        <p:txBody>
          <a:bodyPr wrap="none" anchor="ctr"/>
          <a:lstStyle/>
          <a:p>
            <a:endParaRPr lang="en-GB"/>
          </a:p>
        </p:txBody>
      </p:sp>
      <p:sp>
        <p:nvSpPr>
          <p:cNvPr id="204901" name="Line 106"/>
          <p:cNvSpPr>
            <a:spLocks noChangeShapeType="1"/>
          </p:cNvSpPr>
          <p:nvPr/>
        </p:nvSpPr>
        <p:spPr bwMode="auto">
          <a:xfrm flipV="1">
            <a:off x="3760788" y="4252913"/>
            <a:ext cx="0" cy="22225"/>
          </a:xfrm>
          <a:prstGeom prst="line">
            <a:avLst/>
          </a:prstGeom>
          <a:noFill/>
          <a:ln w="12700">
            <a:solidFill>
              <a:schemeClr val="tx1"/>
            </a:solidFill>
            <a:round/>
            <a:headEnd/>
            <a:tailEnd/>
          </a:ln>
        </p:spPr>
        <p:txBody>
          <a:bodyPr wrap="none" anchor="ctr"/>
          <a:lstStyle/>
          <a:p>
            <a:endParaRPr lang="en-GB"/>
          </a:p>
        </p:txBody>
      </p:sp>
      <p:sp>
        <p:nvSpPr>
          <p:cNvPr id="204902" name="Line 107"/>
          <p:cNvSpPr>
            <a:spLocks noChangeShapeType="1"/>
          </p:cNvSpPr>
          <p:nvPr/>
        </p:nvSpPr>
        <p:spPr bwMode="auto">
          <a:xfrm flipV="1">
            <a:off x="3760788" y="4244975"/>
            <a:ext cx="0" cy="20638"/>
          </a:xfrm>
          <a:prstGeom prst="line">
            <a:avLst/>
          </a:prstGeom>
          <a:noFill/>
          <a:ln w="12700">
            <a:solidFill>
              <a:schemeClr val="tx1"/>
            </a:solidFill>
            <a:round/>
            <a:headEnd/>
            <a:tailEnd/>
          </a:ln>
        </p:spPr>
        <p:txBody>
          <a:bodyPr wrap="none" anchor="ctr"/>
          <a:lstStyle/>
          <a:p>
            <a:endParaRPr lang="en-GB"/>
          </a:p>
        </p:txBody>
      </p:sp>
      <p:sp>
        <p:nvSpPr>
          <p:cNvPr id="204903" name="Line 108"/>
          <p:cNvSpPr>
            <a:spLocks noChangeShapeType="1"/>
          </p:cNvSpPr>
          <p:nvPr/>
        </p:nvSpPr>
        <p:spPr bwMode="auto">
          <a:xfrm flipH="1" flipV="1">
            <a:off x="3744913" y="4235450"/>
            <a:ext cx="22225" cy="22225"/>
          </a:xfrm>
          <a:prstGeom prst="line">
            <a:avLst/>
          </a:prstGeom>
          <a:noFill/>
          <a:ln w="12700">
            <a:solidFill>
              <a:schemeClr val="tx1"/>
            </a:solidFill>
            <a:round/>
            <a:headEnd/>
            <a:tailEnd/>
          </a:ln>
        </p:spPr>
        <p:txBody>
          <a:bodyPr wrap="none" anchor="ctr"/>
          <a:lstStyle/>
          <a:p>
            <a:endParaRPr lang="en-GB"/>
          </a:p>
        </p:txBody>
      </p:sp>
      <p:sp>
        <p:nvSpPr>
          <p:cNvPr id="204904" name="Line 109"/>
          <p:cNvSpPr>
            <a:spLocks noChangeShapeType="1"/>
          </p:cNvSpPr>
          <p:nvPr/>
        </p:nvSpPr>
        <p:spPr bwMode="auto">
          <a:xfrm flipV="1">
            <a:off x="3751263" y="4225925"/>
            <a:ext cx="0" cy="22225"/>
          </a:xfrm>
          <a:prstGeom prst="line">
            <a:avLst/>
          </a:prstGeom>
          <a:noFill/>
          <a:ln w="12700">
            <a:solidFill>
              <a:schemeClr val="tx1"/>
            </a:solidFill>
            <a:round/>
            <a:headEnd/>
            <a:tailEnd/>
          </a:ln>
        </p:spPr>
        <p:txBody>
          <a:bodyPr wrap="none" anchor="ctr"/>
          <a:lstStyle/>
          <a:p>
            <a:endParaRPr lang="en-GB"/>
          </a:p>
        </p:txBody>
      </p:sp>
      <p:sp>
        <p:nvSpPr>
          <p:cNvPr id="204905" name="Line 110"/>
          <p:cNvSpPr>
            <a:spLocks noChangeShapeType="1"/>
          </p:cNvSpPr>
          <p:nvPr/>
        </p:nvSpPr>
        <p:spPr bwMode="auto">
          <a:xfrm flipV="1">
            <a:off x="3751263" y="4216400"/>
            <a:ext cx="0" cy="22225"/>
          </a:xfrm>
          <a:prstGeom prst="line">
            <a:avLst/>
          </a:prstGeom>
          <a:noFill/>
          <a:ln w="12700">
            <a:solidFill>
              <a:schemeClr val="tx1"/>
            </a:solidFill>
            <a:round/>
            <a:headEnd/>
            <a:tailEnd/>
          </a:ln>
        </p:spPr>
        <p:txBody>
          <a:bodyPr wrap="none" anchor="ctr"/>
          <a:lstStyle/>
          <a:p>
            <a:endParaRPr lang="en-GB"/>
          </a:p>
        </p:txBody>
      </p:sp>
      <p:sp>
        <p:nvSpPr>
          <p:cNvPr id="204906" name="Line 111"/>
          <p:cNvSpPr>
            <a:spLocks noChangeShapeType="1"/>
          </p:cNvSpPr>
          <p:nvPr/>
        </p:nvSpPr>
        <p:spPr bwMode="auto">
          <a:xfrm flipV="1">
            <a:off x="3751263" y="4208463"/>
            <a:ext cx="0" cy="20637"/>
          </a:xfrm>
          <a:prstGeom prst="line">
            <a:avLst/>
          </a:prstGeom>
          <a:noFill/>
          <a:ln w="12700">
            <a:solidFill>
              <a:schemeClr val="tx1"/>
            </a:solidFill>
            <a:round/>
            <a:headEnd/>
            <a:tailEnd/>
          </a:ln>
        </p:spPr>
        <p:txBody>
          <a:bodyPr wrap="none" anchor="ctr"/>
          <a:lstStyle/>
          <a:p>
            <a:endParaRPr lang="en-GB"/>
          </a:p>
        </p:txBody>
      </p:sp>
      <p:sp>
        <p:nvSpPr>
          <p:cNvPr id="204907" name="Line 112"/>
          <p:cNvSpPr>
            <a:spLocks noChangeShapeType="1"/>
          </p:cNvSpPr>
          <p:nvPr/>
        </p:nvSpPr>
        <p:spPr bwMode="auto">
          <a:xfrm flipV="1">
            <a:off x="3751263" y="4198938"/>
            <a:ext cx="0" cy="22225"/>
          </a:xfrm>
          <a:prstGeom prst="line">
            <a:avLst/>
          </a:prstGeom>
          <a:noFill/>
          <a:ln w="12700">
            <a:solidFill>
              <a:schemeClr val="tx1"/>
            </a:solidFill>
            <a:round/>
            <a:headEnd/>
            <a:tailEnd/>
          </a:ln>
        </p:spPr>
        <p:txBody>
          <a:bodyPr wrap="none" anchor="ctr"/>
          <a:lstStyle/>
          <a:p>
            <a:endParaRPr lang="en-GB"/>
          </a:p>
        </p:txBody>
      </p:sp>
      <p:sp>
        <p:nvSpPr>
          <p:cNvPr id="204908" name="Line 113"/>
          <p:cNvSpPr>
            <a:spLocks noChangeShapeType="1"/>
          </p:cNvSpPr>
          <p:nvPr/>
        </p:nvSpPr>
        <p:spPr bwMode="auto">
          <a:xfrm flipV="1">
            <a:off x="3751263" y="4189413"/>
            <a:ext cx="0" cy="22225"/>
          </a:xfrm>
          <a:prstGeom prst="line">
            <a:avLst/>
          </a:prstGeom>
          <a:noFill/>
          <a:ln w="12700">
            <a:solidFill>
              <a:schemeClr val="tx1"/>
            </a:solidFill>
            <a:round/>
            <a:headEnd/>
            <a:tailEnd/>
          </a:ln>
        </p:spPr>
        <p:txBody>
          <a:bodyPr wrap="none" anchor="ctr"/>
          <a:lstStyle/>
          <a:p>
            <a:endParaRPr lang="en-GB"/>
          </a:p>
        </p:txBody>
      </p:sp>
      <p:sp>
        <p:nvSpPr>
          <p:cNvPr id="204909" name="Line 114"/>
          <p:cNvSpPr>
            <a:spLocks noChangeShapeType="1"/>
          </p:cNvSpPr>
          <p:nvPr/>
        </p:nvSpPr>
        <p:spPr bwMode="auto">
          <a:xfrm flipV="1">
            <a:off x="3751263" y="4171950"/>
            <a:ext cx="0" cy="30163"/>
          </a:xfrm>
          <a:prstGeom prst="line">
            <a:avLst/>
          </a:prstGeom>
          <a:noFill/>
          <a:ln w="12700">
            <a:solidFill>
              <a:schemeClr val="tx1"/>
            </a:solidFill>
            <a:round/>
            <a:headEnd/>
            <a:tailEnd/>
          </a:ln>
        </p:spPr>
        <p:txBody>
          <a:bodyPr wrap="none" anchor="ctr"/>
          <a:lstStyle/>
          <a:p>
            <a:endParaRPr lang="en-GB"/>
          </a:p>
        </p:txBody>
      </p:sp>
      <p:sp>
        <p:nvSpPr>
          <p:cNvPr id="204910" name="Line 115"/>
          <p:cNvSpPr>
            <a:spLocks noChangeShapeType="1"/>
          </p:cNvSpPr>
          <p:nvPr/>
        </p:nvSpPr>
        <p:spPr bwMode="auto">
          <a:xfrm flipV="1">
            <a:off x="3751263" y="4162425"/>
            <a:ext cx="0" cy="22225"/>
          </a:xfrm>
          <a:prstGeom prst="line">
            <a:avLst/>
          </a:prstGeom>
          <a:noFill/>
          <a:ln w="12700">
            <a:solidFill>
              <a:schemeClr val="tx1"/>
            </a:solidFill>
            <a:round/>
            <a:headEnd/>
            <a:tailEnd/>
          </a:ln>
        </p:spPr>
        <p:txBody>
          <a:bodyPr wrap="none" anchor="ctr"/>
          <a:lstStyle/>
          <a:p>
            <a:endParaRPr lang="en-GB"/>
          </a:p>
        </p:txBody>
      </p:sp>
      <p:sp>
        <p:nvSpPr>
          <p:cNvPr id="204911" name="Line 116"/>
          <p:cNvSpPr>
            <a:spLocks noChangeShapeType="1"/>
          </p:cNvSpPr>
          <p:nvPr/>
        </p:nvSpPr>
        <p:spPr bwMode="auto">
          <a:xfrm flipV="1">
            <a:off x="3751263" y="4154488"/>
            <a:ext cx="0" cy="20637"/>
          </a:xfrm>
          <a:prstGeom prst="line">
            <a:avLst/>
          </a:prstGeom>
          <a:noFill/>
          <a:ln w="12700">
            <a:solidFill>
              <a:schemeClr val="tx1"/>
            </a:solidFill>
            <a:round/>
            <a:headEnd/>
            <a:tailEnd/>
          </a:ln>
        </p:spPr>
        <p:txBody>
          <a:bodyPr wrap="none" anchor="ctr"/>
          <a:lstStyle/>
          <a:p>
            <a:endParaRPr lang="en-GB"/>
          </a:p>
        </p:txBody>
      </p:sp>
      <p:sp>
        <p:nvSpPr>
          <p:cNvPr id="204912" name="Line 117"/>
          <p:cNvSpPr>
            <a:spLocks noChangeShapeType="1"/>
          </p:cNvSpPr>
          <p:nvPr/>
        </p:nvSpPr>
        <p:spPr bwMode="auto">
          <a:xfrm flipV="1">
            <a:off x="3751263" y="4144963"/>
            <a:ext cx="0" cy="22225"/>
          </a:xfrm>
          <a:prstGeom prst="line">
            <a:avLst/>
          </a:prstGeom>
          <a:noFill/>
          <a:ln w="12700">
            <a:solidFill>
              <a:schemeClr val="tx1"/>
            </a:solidFill>
            <a:round/>
            <a:headEnd/>
            <a:tailEnd/>
          </a:ln>
        </p:spPr>
        <p:txBody>
          <a:bodyPr wrap="none" anchor="ctr"/>
          <a:lstStyle/>
          <a:p>
            <a:endParaRPr lang="en-GB"/>
          </a:p>
        </p:txBody>
      </p:sp>
      <p:sp>
        <p:nvSpPr>
          <p:cNvPr id="204913" name="Line 118"/>
          <p:cNvSpPr>
            <a:spLocks noChangeShapeType="1"/>
          </p:cNvSpPr>
          <p:nvPr/>
        </p:nvSpPr>
        <p:spPr bwMode="auto">
          <a:xfrm flipH="1" flipV="1">
            <a:off x="3736975" y="4135438"/>
            <a:ext cx="20638" cy="22225"/>
          </a:xfrm>
          <a:prstGeom prst="line">
            <a:avLst/>
          </a:prstGeom>
          <a:noFill/>
          <a:ln w="12700">
            <a:solidFill>
              <a:schemeClr val="tx1"/>
            </a:solidFill>
            <a:round/>
            <a:headEnd/>
            <a:tailEnd/>
          </a:ln>
        </p:spPr>
        <p:txBody>
          <a:bodyPr wrap="none" anchor="ctr"/>
          <a:lstStyle/>
          <a:p>
            <a:endParaRPr lang="en-GB"/>
          </a:p>
        </p:txBody>
      </p:sp>
      <p:sp>
        <p:nvSpPr>
          <p:cNvPr id="204914" name="Line 119"/>
          <p:cNvSpPr>
            <a:spLocks noChangeShapeType="1"/>
          </p:cNvSpPr>
          <p:nvPr/>
        </p:nvSpPr>
        <p:spPr bwMode="auto">
          <a:xfrm flipV="1">
            <a:off x="3743325" y="4127500"/>
            <a:ext cx="0" cy="20638"/>
          </a:xfrm>
          <a:prstGeom prst="line">
            <a:avLst/>
          </a:prstGeom>
          <a:noFill/>
          <a:ln w="12700">
            <a:solidFill>
              <a:schemeClr val="tx1"/>
            </a:solidFill>
            <a:round/>
            <a:headEnd/>
            <a:tailEnd/>
          </a:ln>
        </p:spPr>
        <p:txBody>
          <a:bodyPr wrap="none" anchor="ctr"/>
          <a:lstStyle/>
          <a:p>
            <a:endParaRPr lang="en-GB"/>
          </a:p>
        </p:txBody>
      </p:sp>
      <p:sp>
        <p:nvSpPr>
          <p:cNvPr id="204915" name="Line 120"/>
          <p:cNvSpPr>
            <a:spLocks noChangeShapeType="1"/>
          </p:cNvSpPr>
          <p:nvPr/>
        </p:nvSpPr>
        <p:spPr bwMode="auto">
          <a:xfrm flipV="1">
            <a:off x="3743325" y="4117975"/>
            <a:ext cx="0" cy="22225"/>
          </a:xfrm>
          <a:prstGeom prst="line">
            <a:avLst/>
          </a:prstGeom>
          <a:noFill/>
          <a:ln w="12700">
            <a:solidFill>
              <a:schemeClr val="tx1"/>
            </a:solidFill>
            <a:round/>
            <a:headEnd/>
            <a:tailEnd/>
          </a:ln>
        </p:spPr>
        <p:txBody>
          <a:bodyPr wrap="none" anchor="ctr"/>
          <a:lstStyle/>
          <a:p>
            <a:endParaRPr lang="en-GB"/>
          </a:p>
        </p:txBody>
      </p:sp>
      <p:sp>
        <p:nvSpPr>
          <p:cNvPr id="204916" name="Line 121"/>
          <p:cNvSpPr>
            <a:spLocks noChangeShapeType="1"/>
          </p:cNvSpPr>
          <p:nvPr/>
        </p:nvSpPr>
        <p:spPr bwMode="auto">
          <a:xfrm flipV="1">
            <a:off x="3743325" y="4108450"/>
            <a:ext cx="0" cy="22225"/>
          </a:xfrm>
          <a:prstGeom prst="line">
            <a:avLst/>
          </a:prstGeom>
          <a:noFill/>
          <a:ln w="12700">
            <a:solidFill>
              <a:schemeClr val="tx1"/>
            </a:solidFill>
            <a:round/>
            <a:headEnd/>
            <a:tailEnd/>
          </a:ln>
        </p:spPr>
        <p:txBody>
          <a:bodyPr wrap="none" anchor="ctr"/>
          <a:lstStyle/>
          <a:p>
            <a:endParaRPr lang="en-GB"/>
          </a:p>
        </p:txBody>
      </p:sp>
      <p:sp>
        <p:nvSpPr>
          <p:cNvPr id="204917" name="Line 122"/>
          <p:cNvSpPr>
            <a:spLocks noChangeShapeType="1"/>
          </p:cNvSpPr>
          <p:nvPr/>
        </p:nvSpPr>
        <p:spPr bwMode="auto">
          <a:xfrm flipV="1">
            <a:off x="3743325" y="4100513"/>
            <a:ext cx="0" cy="20637"/>
          </a:xfrm>
          <a:prstGeom prst="line">
            <a:avLst/>
          </a:prstGeom>
          <a:noFill/>
          <a:ln w="12700">
            <a:solidFill>
              <a:schemeClr val="tx1"/>
            </a:solidFill>
            <a:round/>
            <a:headEnd/>
            <a:tailEnd/>
          </a:ln>
        </p:spPr>
        <p:txBody>
          <a:bodyPr wrap="none" anchor="ctr"/>
          <a:lstStyle/>
          <a:p>
            <a:endParaRPr lang="en-GB"/>
          </a:p>
        </p:txBody>
      </p:sp>
      <p:sp>
        <p:nvSpPr>
          <p:cNvPr id="204918" name="Line 123"/>
          <p:cNvSpPr>
            <a:spLocks noChangeShapeType="1"/>
          </p:cNvSpPr>
          <p:nvPr/>
        </p:nvSpPr>
        <p:spPr bwMode="auto">
          <a:xfrm flipV="1">
            <a:off x="3743325" y="4090988"/>
            <a:ext cx="0" cy="22225"/>
          </a:xfrm>
          <a:prstGeom prst="line">
            <a:avLst/>
          </a:prstGeom>
          <a:noFill/>
          <a:ln w="12700">
            <a:solidFill>
              <a:schemeClr val="tx1"/>
            </a:solidFill>
            <a:round/>
            <a:headEnd/>
            <a:tailEnd/>
          </a:ln>
        </p:spPr>
        <p:txBody>
          <a:bodyPr wrap="none" anchor="ctr"/>
          <a:lstStyle/>
          <a:p>
            <a:endParaRPr lang="en-GB"/>
          </a:p>
        </p:txBody>
      </p:sp>
      <p:sp>
        <p:nvSpPr>
          <p:cNvPr id="204919" name="Line 124"/>
          <p:cNvSpPr>
            <a:spLocks noChangeShapeType="1"/>
          </p:cNvSpPr>
          <p:nvPr/>
        </p:nvSpPr>
        <p:spPr bwMode="auto">
          <a:xfrm flipV="1">
            <a:off x="3743325" y="4081463"/>
            <a:ext cx="0" cy="22225"/>
          </a:xfrm>
          <a:prstGeom prst="line">
            <a:avLst/>
          </a:prstGeom>
          <a:noFill/>
          <a:ln w="12700">
            <a:solidFill>
              <a:schemeClr val="tx1"/>
            </a:solidFill>
            <a:round/>
            <a:headEnd/>
            <a:tailEnd/>
          </a:ln>
        </p:spPr>
        <p:txBody>
          <a:bodyPr wrap="none" anchor="ctr"/>
          <a:lstStyle/>
          <a:p>
            <a:endParaRPr lang="en-GB"/>
          </a:p>
        </p:txBody>
      </p:sp>
      <p:sp>
        <p:nvSpPr>
          <p:cNvPr id="204920" name="Line 125"/>
          <p:cNvSpPr>
            <a:spLocks noChangeShapeType="1"/>
          </p:cNvSpPr>
          <p:nvPr/>
        </p:nvSpPr>
        <p:spPr bwMode="auto">
          <a:xfrm flipH="1" flipV="1">
            <a:off x="3727450" y="4073525"/>
            <a:ext cx="22225" cy="20638"/>
          </a:xfrm>
          <a:prstGeom prst="line">
            <a:avLst/>
          </a:prstGeom>
          <a:noFill/>
          <a:ln w="12700">
            <a:solidFill>
              <a:schemeClr val="tx1"/>
            </a:solidFill>
            <a:round/>
            <a:headEnd/>
            <a:tailEnd/>
          </a:ln>
        </p:spPr>
        <p:txBody>
          <a:bodyPr wrap="none" anchor="ctr"/>
          <a:lstStyle/>
          <a:p>
            <a:endParaRPr lang="en-GB"/>
          </a:p>
        </p:txBody>
      </p:sp>
      <p:sp>
        <p:nvSpPr>
          <p:cNvPr id="204921" name="Line 126"/>
          <p:cNvSpPr>
            <a:spLocks noChangeShapeType="1"/>
          </p:cNvSpPr>
          <p:nvPr/>
        </p:nvSpPr>
        <p:spPr bwMode="auto">
          <a:xfrm flipV="1">
            <a:off x="3733800" y="4064000"/>
            <a:ext cx="0" cy="22225"/>
          </a:xfrm>
          <a:prstGeom prst="line">
            <a:avLst/>
          </a:prstGeom>
          <a:noFill/>
          <a:ln w="12700">
            <a:solidFill>
              <a:schemeClr val="tx1"/>
            </a:solidFill>
            <a:round/>
            <a:headEnd/>
            <a:tailEnd/>
          </a:ln>
        </p:spPr>
        <p:txBody>
          <a:bodyPr wrap="none" anchor="ctr"/>
          <a:lstStyle/>
          <a:p>
            <a:endParaRPr lang="en-GB"/>
          </a:p>
        </p:txBody>
      </p:sp>
      <p:sp>
        <p:nvSpPr>
          <p:cNvPr id="204922" name="Line 127"/>
          <p:cNvSpPr>
            <a:spLocks noChangeShapeType="1"/>
          </p:cNvSpPr>
          <p:nvPr/>
        </p:nvSpPr>
        <p:spPr bwMode="auto">
          <a:xfrm flipV="1">
            <a:off x="3733800" y="4054475"/>
            <a:ext cx="0" cy="22225"/>
          </a:xfrm>
          <a:prstGeom prst="line">
            <a:avLst/>
          </a:prstGeom>
          <a:noFill/>
          <a:ln w="12700">
            <a:solidFill>
              <a:schemeClr val="tx1"/>
            </a:solidFill>
            <a:round/>
            <a:headEnd/>
            <a:tailEnd/>
          </a:ln>
        </p:spPr>
        <p:txBody>
          <a:bodyPr wrap="none" anchor="ctr"/>
          <a:lstStyle/>
          <a:p>
            <a:endParaRPr lang="en-GB"/>
          </a:p>
        </p:txBody>
      </p:sp>
      <p:sp>
        <p:nvSpPr>
          <p:cNvPr id="204923" name="Line 128"/>
          <p:cNvSpPr>
            <a:spLocks noChangeShapeType="1"/>
          </p:cNvSpPr>
          <p:nvPr/>
        </p:nvSpPr>
        <p:spPr bwMode="auto">
          <a:xfrm flipV="1">
            <a:off x="3733800" y="4037013"/>
            <a:ext cx="0" cy="30162"/>
          </a:xfrm>
          <a:prstGeom prst="line">
            <a:avLst/>
          </a:prstGeom>
          <a:noFill/>
          <a:ln w="12700">
            <a:solidFill>
              <a:schemeClr val="tx1"/>
            </a:solidFill>
            <a:round/>
            <a:headEnd/>
            <a:tailEnd/>
          </a:ln>
        </p:spPr>
        <p:txBody>
          <a:bodyPr wrap="none" anchor="ctr"/>
          <a:lstStyle/>
          <a:p>
            <a:endParaRPr lang="en-GB"/>
          </a:p>
        </p:txBody>
      </p:sp>
      <p:sp>
        <p:nvSpPr>
          <p:cNvPr id="204924" name="Line 129"/>
          <p:cNvSpPr>
            <a:spLocks noChangeShapeType="1"/>
          </p:cNvSpPr>
          <p:nvPr/>
        </p:nvSpPr>
        <p:spPr bwMode="auto">
          <a:xfrm flipH="1" flipV="1">
            <a:off x="3717925" y="4027488"/>
            <a:ext cx="22225" cy="22225"/>
          </a:xfrm>
          <a:prstGeom prst="line">
            <a:avLst/>
          </a:prstGeom>
          <a:noFill/>
          <a:ln w="12700">
            <a:solidFill>
              <a:schemeClr val="tx1"/>
            </a:solidFill>
            <a:round/>
            <a:headEnd/>
            <a:tailEnd/>
          </a:ln>
        </p:spPr>
        <p:txBody>
          <a:bodyPr wrap="none" anchor="ctr"/>
          <a:lstStyle/>
          <a:p>
            <a:endParaRPr lang="en-GB"/>
          </a:p>
        </p:txBody>
      </p:sp>
      <p:sp>
        <p:nvSpPr>
          <p:cNvPr id="204925" name="Line 130"/>
          <p:cNvSpPr>
            <a:spLocks noChangeShapeType="1"/>
          </p:cNvSpPr>
          <p:nvPr/>
        </p:nvSpPr>
        <p:spPr bwMode="auto">
          <a:xfrm flipV="1">
            <a:off x="3724275" y="4017963"/>
            <a:ext cx="0" cy="22225"/>
          </a:xfrm>
          <a:prstGeom prst="line">
            <a:avLst/>
          </a:prstGeom>
          <a:noFill/>
          <a:ln w="12700">
            <a:solidFill>
              <a:schemeClr val="tx1"/>
            </a:solidFill>
            <a:round/>
            <a:headEnd/>
            <a:tailEnd/>
          </a:ln>
        </p:spPr>
        <p:txBody>
          <a:bodyPr wrap="none" anchor="ctr"/>
          <a:lstStyle/>
          <a:p>
            <a:endParaRPr lang="en-GB"/>
          </a:p>
        </p:txBody>
      </p:sp>
      <p:sp>
        <p:nvSpPr>
          <p:cNvPr id="204926" name="Line 131"/>
          <p:cNvSpPr>
            <a:spLocks noChangeShapeType="1"/>
          </p:cNvSpPr>
          <p:nvPr/>
        </p:nvSpPr>
        <p:spPr bwMode="auto">
          <a:xfrm flipV="1">
            <a:off x="3724275" y="4010025"/>
            <a:ext cx="0" cy="20638"/>
          </a:xfrm>
          <a:prstGeom prst="line">
            <a:avLst/>
          </a:prstGeom>
          <a:noFill/>
          <a:ln w="12700">
            <a:solidFill>
              <a:schemeClr val="tx1"/>
            </a:solidFill>
            <a:round/>
            <a:headEnd/>
            <a:tailEnd/>
          </a:ln>
        </p:spPr>
        <p:txBody>
          <a:bodyPr wrap="none" anchor="ctr"/>
          <a:lstStyle/>
          <a:p>
            <a:endParaRPr lang="en-GB"/>
          </a:p>
        </p:txBody>
      </p:sp>
      <p:sp>
        <p:nvSpPr>
          <p:cNvPr id="204927" name="Line 132"/>
          <p:cNvSpPr>
            <a:spLocks noChangeShapeType="1"/>
          </p:cNvSpPr>
          <p:nvPr/>
        </p:nvSpPr>
        <p:spPr bwMode="auto">
          <a:xfrm flipH="1" flipV="1">
            <a:off x="3709988" y="4000500"/>
            <a:ext cx="20637" cy="22225"/>
          </a:xfrm>
          <a:prstGeom prst="line">
            <a:avLst/>
          </a:prstGeom>
          <a:noFill/>
          <a:ln w="12700">
            <a:solidFill>
              <a:schemeClr val="tx1"/>
            </a:solidFill>
            <a:round/>
            <a:headEnd/>
            <a:tailEnd/>
          </a:ln>
        </p:spPr>
        <p:txBody>
          <a:bodyPr wrap="none" anchor="ctr"/>
          <a:lstStyle/>
          <a:p>
            <a:endParaRPr lang="en-GB"/>
          </a:p>
        </p:txBody>
      </p:sp>
      <p:sp>
        <p:nvSpPr>
          <p:cNvPr id="204928" name="Line 133"/>
          <p:cNvSpPr>
            <a:spLocks noChangeShapeType="1"/>
          </p:cNvSpPr>
          <p:nvPr/>
        </p:nvSpPr>
        <p:spPr bwMode="auto">
          <a:xfrm flipV="1">
            <a:off x="3716338" y="3990975"/>
            <a:ext cx="0" cy="22225"/>
          </a:xfrm>
          <a:prstGeom prst="line">
            <a:avLst/>
          </a:prstGeom>
          <a:noFill/>
          <a:ln w="12700">
            <a:solidFill>
              <a:schemeClr val="tx1"/>
            </a:solidFill>
            <a:round/>
            <a:headEnd/>
            <a:tailEnd/>
          </a:ln>
        </p:spPr>
        <p:txBody>
          <a:bodyPr wrap="none" anchor="ctr"/>
          <a:lstStyle/>
          <a:p>
            <a:endParaRPr lang="en-GB"/>
          </a:p>
        </p:txBody>
      </p:sp>
      <p:sp>
        <p:nvSpPr>
          <p:cNvPr id="204929" name="Line 134"/>
          <p:cNvSpPr>
            <a:spLocks noChangeShapeType="1"/>
          </p:cNvSpPr>
          <p:nvPr/>
        </p:nvSpPr>
        <p:spPr bwMode="auto">
          <a:xfrm flipV="1">
            <a:off x="3716338" y="3983038"/>
            <a:ext cx="0" cy="20637"/>
          </a:xfrm>
          <a:prstGeom prst="line">
            <a:avLst/>
          </a:prstGeom>
          <a:noFill/>
          <a:ln w="12700">
            <a:solidFill>
              <a:schemeClr val="tx1"/>
            </a:solidFill>
            <a:round/>
            <a:headEnd/>
            <a:tailEnd/>
          </a:ln>
        </p:spPr>
        <p:txBody>
          <a:bodyPr wrap="none" anchor="ctr"/>
          <a:lstStyle/>
          <a:p>
            <a:endParaRPr lang="en-GB"/>
          </a:p>
        </p:txBody>
      </p:sp>
      <p:sp>
        <p:nvSpPr>
          <p:cNvPr id="204930" name="Line 135"/>
          <p:cNvSpPr>
            <a:spLocks noChangeShapeType="1"/>
          </p:cNvSpPr>
          <p:nvPr/>
        </p:nvSpPr>
        <p:spPr bwMode="auto">
          <a:xfrm flipH="1" flipV="1">
            <a:off x="3700463" y="3973513"/>
            <a:ext cx="22225" cy="22225"/>
          </a:xfrm>
          <a:prstGeom prst="line">
            <a:avLst/>
          </a:prstGeom>
          <a:noFill/>
          <a:ln w="12700">
            <a:solidFill>
              <a:schemeClr val="tx1"/>
            </a:solidFill>
            <a:round/>
            <a:headEnd/>
            <a:tailEnd/>
          </a:ln>
        </p:spPr>
        <p:txBody>
          <a:bodyPr wrap="none" anchor="ctr"/>
          <a:lstStyle/>
          <a:p>
            <a:endParaRPr lang="en-GB"/>
          </a:p>
        </p:txBody>
      </p:sp>
      <p:sp>
        <p:nvSpPr>
          <p:cNvPr id="204931" name="Line 136"/>
          <p:cNvSpPr>
            <a:spLocks noChangeShapeType="1"/>
          </p:cNvSpPr>
          <p:nvPr/>
        </p:nvSpPr>
        <p:spPr bwMode="auto">
          <a:xfrm flipV="1">
            <a:off x="3706813" y="3963988"/>
            <a:ext cx="0" cy="22225"/>
          </a:xfrm>
          <a:prstGeom prst="line">
            <a:avLst/>
          </a:prstGeom>
          <a:noFill/>
          <a:ln w="12700">
            <a:solidFill>
              <a:schemeClr val="tx1"/>
            </a:solidFill>
            <a:round/>
            <a:headEnd/>
            <a:tailEnd/>
          </a:ln>
        </p:spPr>
        <p:txBody>
          <a:bodyPr wrap="none" anchor="ctr"/>
          <a:lstStyle/>
          <a:p>
            <a:endParaRPr lang="en-GB"/>
          </a:p>
        </p:txBody>
      </p:sp>
      <p:sp>
        <p:nvSpPr>
          <p:cNvPr id="204932" name="Line 137"/>
          <p:cNvSpPr>
            <a:spLocks noChangeShapeType="1"/>
          </p:cNvSpPr>
          <p:nvPr/>
        </p:nvSpPr>
        <p:spPr bwMode="auto">
          <a:xfrm flipV="1">
            <a:off x="3706813" y="3956050"/>
            <a:ext cx="0" cy="20638"/>
          </a:xfrm>
          <a:prstGeom prst="line">
            <a:avLst/>
          </a:prstGeom>
          <a:noFill/>
          <a:ln w="12700">
            <a:solidFill>
              <a:schemeClr val="tx1"/>
            </a:solidFill>
            <a:round/>
            <a:headEnd/>
            <a:tailEnd/>
          </a:ln>
        </p:spPr>
        <p:txBody>
          <a:bodyPr wrap="none" anchor="ctr"/>
          <a:lstStyle/>
          <a:p>
            <a:endParaRPr lang="en-GB"/>
          </a:p>
        </p:txBody>
      </p:sp>
      <p:sp>
        <p:nvSpPr>
          <p:cNvPr id="204933" name="Line 138"/>
          <p:cNvSpPr>
            <a:spLocks noChangeShapeType="1"/>
          </p:cNvSpPr>
          <p:nvPr/>
        </p:nvSpPr>
        <p:spPr bwMode="auto">
          <a:xfrm flipH="1" flipV="1">
            <a:off x="3690938" y="3946525"/>
            <a:ext cx="22225" cy="22225"/>
          </a:xfrm>
          <a:prstGeom prst="line">
            <a:avLst/>
          </a:prstGeom>
          <a:noFill/>
          <a:ln w="12700">
            <a:solidFill>
              <a:schemeClr val="tx1"/>
            </a:solidFill>
            <a:round/>
            <a:headEnd/>
            <a:tailEnd/>
          </a:ln>
        </p:spPr>
        <p:txBody>
          <a:bodyPr wrap="none" anchor="ctr"/>
          <a:lstStyle/>
          <a:p>
            <a:endParaRPr lang="en-GB"/>
          </a:p>
        </p:txBody>
      </p:sp>
      <p:sp>
        <p:nvSpPr>
          <p:cNvPr id="204934" name="Line 139"/>
          <p:cNvSpPr>
            <a:spLocks noChangeShapeType="1"/>
          </p:cNvSpPr>
          <p:nvPr/>
        </p:nvSpPr>
        <p:spPr bwMode="auto">
          <a:xfrm flipV="1">
            <a:off x="3697288" y="3937000"/>
            <a:ext cx="0" cy="22225"/>
          </a:xfrm>
          <a:prstGeom prst="line">
            <a:avLst/>
          </a:prstGeom>
          <a:noFill/>
          <a:ln w="12700">
            <a:solidFill>
              <a:schemeClr val="tx1"/>
            </a:solidFill>
            <a:round/>
            <a:headEnd/>
            <a:tailEnd/>
          </a:ln>
        </p:spPr>
        <p:txBody>
          <a:bodyPr wrap="none" anchor="ctr"/>
          <a:lstStyle/>
          <a:p>
            <a:endParaRPr lang="en-GB"/>
          </a:p>
        </p:txBody>
      </p:sp>
      <p:sp>
        <p:nvSpPr>
          <p:cNvPr id="204935" name="Line 140"/>
          <p:cNvSpPr>
            <a:spLocks noChangeShapeType="1"/>
          </p:cNvSpPr>
          <p:nvPr/>
        </p:nvSpPr>
        <p:spPr bwMode="auto">
          <a:xfrm flipH="1" flipV="1">
            <a:off x="3683000" y="3929063"/>
            <a:ext cx="20638" cy="20637"/>
          </a:xfrm>
          <a:prstGeom prst="line">
            <a:avLst/>
          </a:prstGeom>
          <a:noFill/>
          <a:ln w="12700">
            <a:solidFill>
              <a:schemeClr val="tx1"/>
            </a:solidFill>
            <a:round/>
            <a:headEnd/>
            <a:tailEnd/>
          </a:ln>
        </p:spPr>
        <p:txBody>
          <a:bodyPr wrap="none" anchor="ctr"/>
          <a:lstStyle/>
          <a:p>
            <a:endParaRPr lang="en-GB"/>
          </a:p>
        </p:txBody>
      </p:sp>
      <p:sp>
        <p:nvSpPr>
          <p:cNvPr id="204936" name="Line 141"/>
          <p:cNvSpPr>
            <a:spLocks noChangeShapeType="1"/>
          </p:cNvSpPr>
          <p:nvPr/>
        </p:nvSpPr>
        <p:spPr bwMode="auto">
          <a:xfrm flipV="1">
            <a:off x="3689350" y="3919538"/>
            <a:ext cx="0" cy="22225"/>
          </a:xfrm>
          <a:prstGeom prst="line">
            <a:avLst/>
          </a:prstGeom>
          <a:noFill/>
          <a:ln w="12700">
            <a:solidFill>
              <a:schemeClr val="tx1"/>
            </a:solidFill>
            <a:round/>
            <a:headEnd/>
            <a:tailEnd/>
          </a:ln>
        </p:spPr>
        <p:txBody>
          <a:bodyPr wrap="none" anchor="ctr"/>
          <a:lstStyle/>
          <a:p>
            <a:endParaRPr lang="en-GB"/>
          </a:p>
        </p:txBody>
      </p:sp>
      <p:sp>
        <p:nvSpPr>
          <p:cNvPr id="204937" name="Line 142"/>
          <p:cNvSpPr>
            <a:spLocks noChangeShapeType="1"/>
          </p:cNvSpPr>
          <p:nvPr/>
        </p:nvSpPr>
        <p:spPr bwMode="auto">
          <a:xfrm flipH="1" flipV="1">
            <a:off x="3673475" y="3910013"/>
            <a:ext cx="22225" cy="22225"/>
          </a:xfrm>
          <a:prstGeom prst="line">
            <a:avLst/>
          </a:prstGeom>
          <a:noFill/>
          <a:ln w="12700">
            <a:solidFill>
              <a:schemeClr val="tx1"/>
            </a:solidFill>
            <a:round/>
            <a:headEnd/>
            <a:tailEnd/>
          </a:ln>
        </p:spPr>
        <p:txBody>
          <a:bodyPr wrap="none" anchor="ctr"/>
          <a:lstStyle/>
          <a:p>
            <a:endParaRPr lang="en-GB"/>
          </a:p>
        </p:txBody>
      </p:sp>
      <p:sp>
        <p:nvSpPr>
          <p:cNvPr id="204938" name="Line 143"/>
          <p:cNvSpPr>
            <a:spLocks noChangeShapeType="1"/>
          </p:cNvSpPr>
          <p:nvPr/>
        </p:nvSpPr>
        <p:spPr bwMode="auto">
          <a:xfrm flipV="1">
            <a:off x="3679825" y="3902075"/>
            <a:ext cx="0" cy="20638"/>
          </a:xfrm>
          <a:prstGeom prst="line">
            <a:avLst/>
          </a:prstGeom>
          <a:noFill/>
          <a:ln w="12700">
            <a:solidFill>
              <a:schemeClr val="tx1"/>
            </a:solidFill>
            <a:round/>
            <a:headEnd/>
            <a:tailEnd/>
          </a:ln>
        </p:spPr>
        <p:txBody>
          <a:bodyPr wrap="none" anchor="ctr"/>
          <a:lstStyle/>
          <a:p>
            <a:endParaRPr lang="en-GB"/>
          </a:p>
        </p:txBody>
      </p:sp>
      <p:sp>
        <p:nvSpPr>
          <p:cNvPr id="204939" name="Line 144"/>
          <p:cNvSpPr>
            <a:spLocks noChangeShapeType="1"/>
          </p:cNvSpPr>
          <p:nvPr/>
        </p:nvSpPr>
        <p:spPr bwMode="auto">
          <a:xfrm flipH="1" flipV="1">
            <a:off x="3663950" y="3892550"/>
            <a:ext cx="22225" cy="22225"/>
          </a:xfrm>
          <a:prstGeom prst="line">
            <a:avLst/>
          </a:prstGeom>
          <a:noFill/>
          <a:ln w="12700">
            <a:solidFill>
              <a:schemeClr val="tx1"/>
            </a:solidFill>
            <a:round/>
            <a:headEnd/>
            <a:tailEnd/>
          </a:ln>
        </p:spPr>
        <p:txBody>
          <a:bodyPr wrap="none" anchor="ctr"/>
          <a:lstStyle/>
          <a:p>
            <a:endParaRPr lang="en-GB"/>
          </a:p>
        </p:txBody>
      </p:sp>
      <p:sp>
        <p:nvSpPr>
          <p:cNvPr id="204940" name="Line 145"/>
          <p:cNvSpPr>
            <a:spLocks noChangeShapeType="1"/>
          </p:cNvSpPr>
          <p:nvPr/>
        </p:nvSpPr>
        <p:spPr bwMode="auto">
          <a:xfrm flipV="1">
            <a:off x="3670300" y="3883025"/>
            <a:ext cx="0" cy="22225"/>
          </a:xfrm>
          <a:prstGeom prst="line">
            <a:avLst/>
          </a:prstGeom>
          <a:noFill/>
          <a:ln w="12700">
            <a:solidFill>
              <a:schemeClr val="tx1"/>
            </a:solidFill>
            <a:round/>
            <a:headEnd/>
            <a:tailEnd/>
          </a:ln>
        </p:spPr>
        <p:txBody>
          <a:bodyPr wrap="none" anchor="ctr"/>
          <a:lstStyle/>
          <a:p>
            <a:endParaRPr lang="en-GB"/>
          </a:p>
        </p:txBody>
      </p:sp>
      <p:sp>
        <p:nvSpPr>
          <p:cNvPr id="204941" name="Line 146"/>
          <p:cNvSpPr>
            <a:spLocks noChangeShapeType="1"/>
          </p:cNvSpPr>
          <p:nvPr/>
        </p:nvSpPr>
        <p:spPr bwMode="auto">
          <a:xfrm flipH="1" flipV="1">
            <a:off x="3656013" y="3875088"/>
            <a:ext cx="20637" cy="20637"/>
          </a:xfrm>
          <a:prstGeom prst="line">
            <a:avLst/>
          </a:prstGeom>
          <a:noFill/>
          <a:ln w="12700">
            <a:solidFill>
              <a:schemeClr val="tx1"/>
            </a:solidFill>
            <a:round/>
            <a:headEnd/>
            <a:tailEnd/>
          </a:ln>
        </p:spPr>
        <p:txBody>
          <a:bodyPr wrap="none" anchor="ctr"/>
          <a:lstStyle/>
          <a:p>
            <a:endParaRPr lang="en-GB"/>
          </a:p>
        </p:txBody>
      </p:sp>
      <p:sp>
        <p:nvSpPr>
          <p:cNvPr id="204942" name="Line 147"/>
          <p:cNvSpPr>
            <a:spLocks noChangeShapeType="1"/>
          </p:cNvSpPr>
          <p:nvPr/>
        </p:nvSpPr>
        <p:spPr bwMode="auto">
          <a:xfrm flipV="1">
            <a:off x="3662363" y="3865563"/>
            <a:ext cx="0" cy="22225"/>
          </a:xfrm>
          <a:prstGeom prst="line">
            <a:avLst/>
          </a:prstGeom>
          <a:noFill/>
          <a:ln w="12700">
            <a:solidFill>
              <a:schemeClr val="tx1"/>
            </a:solidFill>
            <a:round/>
            <a:headEnd/>
            <a:tailEnd/>
          </a:ln>
        </p:spPr>
        <p:txBody>
          <a:bodyPr wrap="none" anchor="ctr"/>
          <a:lstStyle/>
          <a:p>
            <a:endParaRPr lang="en-GB"/>
          </a:p>
        </p:txBody>
      </p:sp>
      <p:sp>
        <p:nvSpPr>
          <p:cNvPr id="204943" name="Line 148"/>
          <p:cNvSpPr>
            <a:spLocks noChangeShapeType="1"/>
          </p:cNvSpPr>
          <p:nvPr/>
        </p:nvSpPr>
        <p:spPr bwMode="auto">
          <a:xfrm flipV="1">
            <a:off x="3662363" y="3856038"/>
            <a:ext cx="0" cy="22225"/>
          </a:xfrm>
          <a:prstGeom prst="line">
            <a:avLst/>
          </a:prstGeom>
          <a:noFill/>
          <a:ln w="12700">
            <a:solidFill>
              <a:schemeClr val="tx1"/>
            </a:solidFill>
            <a:round/>
            <a:headEnd/>
            <a:tailEnd/>
          </a:ln>
        </p:spPr>
        <p:txBody>
          <a:bodyPr wrap="none" anchor="ctr"/>
          <a:lstStyle/>
          <a:p>
            <a:endParaRPr lang="en-GB"/>
          </a:p>
        </p:txBody>
      </p:sp>
      <p:sp>
        <p:nvSpPr>
          <p:cNvPr id="204944" name="Line 149"/>
          <p:cNvSpPr>
            <a:spLocks noChangeShapeType="1"/>
          </p:cNvSpPr>
          <p:nvPr/>
        </p:nvSpPr>
        <p:spPr bwMode="auto">
          <a:xfrm flipH="1" flipV="1">
            <a:off x="3646488" y="3846513"/>
            <a:ext cx="22225" cy="22225"/>
          </a:xfrm>
          <a:prstGeom prst="line">
            <a:avLst/>
          </a:prstGeom>
          <a:noFill/>
          <a:ln w="12700">
            <a:solidFill>
              <a:schemeClr val="tx1"/>
            </a:solidFill>
            <a:round/>
            <a:headEnd/>
            <a:tailEnd/>
          </a:ln>
        </p:spPr>
        <p:txBody>
          <a:bodyPr wrap="none" anchor="ctr"/>
          <a:lstStyle/>
          <a:p>
            <a:endParaRPr lang="en-GB"/>
          </a:p>
        </p:txBody>
      </p:sp>
      <p:sp>
        <p:nvSpPr>
          <p:cNvPr id="204945" name="Line 150"/>
          <p:cNvSpPr>
            <a:spLocks noChangeShapeType="1"/>
          </p:cNvSpPr>
          <p:nvPr/>
        </p:nvSpPr>
        <p:spPr bwMode="auto">
          <a:xfrm flipV="1">
            <a:off x="3652838" y="3838575"/>
            <a:ext cx="0" cy="20638"/>
          </a:xfrm>
          <a:prstGeom prst="line">
            <a:avLst/>
          </a:prstGeom>
          <a:noFill/>
          <a:ln w="12700">
            <a:solidFill>
              <a:schemeClr val="tx1"/>
            </a:solidFill>
            <a:round/>
            <a:headEnd/>
            <a:tailEnd/>
          </a:ln>
        </p:spPr>
        <p:txBody>
          <a:bodyPr wrap="none" anchor="ctr"/>
          <a:lstStyle/>
          <a:p>
            <a:endParaRPr lang="en-GB"/>
          </a:p>
        </p:txBody>
      </p:sp>
      <p:sp>
        <p:nvSpPr>
          <p:cNvPr id="204946" name="Line 151"/>
          <p:cNvSpPr>
            <a:spLocks noChangeShapeType="1"/>
          </p:cNvSpPr>
          <p:nvPr/>
        </p:nvSpPr>
        <p:spPr bwMode="auto">
          <a:xfrm flipH="1" flipV="1">
            <a:off x="3636963" y="3829050"/>
            <a:ext cx="22225" cy="22225"/>
          </a:xfrm>
          <a:prstGeom prst="line">
            <a:avLst/>
          </a:prstGeom>
          <a:noFill/>
          <a:ln w="12700">
            <a:solidFill>
              <a:schemeClr val="tx1"/>
            </a:solidFill>
            <a:round/>
            <a:headEnd/>
            <a:tailEnd/>
          </a:ln>
        </p:spPr>
        <p:txBody>
          <a:bodyPr wrap="none" anchor="ctr"/>
          <a:lstStyle/>
          <a:p>
            <a:endParaRPr lang="en-GB"/>
          </a:p>
        </p:txBody>
      </p:sp>
      <p:sp>
        <p:nvSpPr>
          <p:cNvPr id="204947" name="Line 152"/>
          <p:cNvSpPr>
            <a:spLocks noChangeShapeType="1"/>
          </p:cNvSpPr>
          <p:nvPr/>
        </p:nvSpPr>
        <p:spPr bwMode="auto">
          <a:xfrm flipV="1">
            <a:off x="3643313" y="3819525"/>
            <a:ext cx="0" cy="22225"/>
          </a:xfrm>
          <a:prstGeom prst="line">
            <a:avLst/>
          </a:prstGeom>
          <a:noFill/>
          <a:ln w="12700">
            <a:solidFill>
              <a:schemeClr val="tx1"/>
            </a:solidFill>
            <a:round/>
            <a:headEnd/>
            <a:tailEnd/>
          </a:ln>
        </p:spPr>
        <p:txBody>
          <a:bodyPr wrap="none" anchor="ctr"/>
          <a:lstStyle/>
          <a:p>
            <a:endParaRPr lang="en-GB"/>
          </a:p>
        </p:txBody>
      </p:sp>
      <p:sp>
        <p:nvSpPr>
          <p:cNvPr id="204948" name="Line 153"/>
          <p:cNvSpPr>
            <a:spLocks noChangeShapeType="1"/>
          </p:cNvSpPr>
          <p:nvPr/>
        </p:nvSpPr>
        <p:spPr bwMode="auto">
          <a:xfrm flipH="1" flipV="1">
            <a:off x="3629025" y="3811588"/>
            <a:ext cx="20638" cy="20637"/>
          </a:xfrm>
          <a:prstGeom prst="line">
            <a:avLst/>
          </a:prstGeom>
          <a:noFill/>
          <a:ln w="12700">
            <a:solidFill>
              <a:schemeClr val="tx1"/>
            </a:solidFill>
            <a:round/>
            <a:headEnd/>
            <a:tailEnd/>
          </a:ln>
        </p:spPr>
        <p:txBody>
          <a:bodyPr wrap="none" anchor="ctr"/>
          <a:lstStyle/>
          <a:p>
            <a:endParaRPr lang="en-GB"/>
          </a:p>
        </p:txBody>
      </p:sp>
      <p:sp>
        <p:nvSpPr>
          <p:cNvPr id="204949" name="Line 154"/>
          <p:cNvSpPr>
            <a:spLocks noChangeShapeType="1"/>
          </p:cNvSpPr>
          <p:nvPr/>
        </p:nvSpPr>
        <p:spPr bwMode="auto">
          <a:xfrm flipV="1">
            <a:off x="3635375" y="3802063"/>
            <a:ext cx="0" cy="22225"/>
          </a:xfrm>
          <a:prstGeom prst="line">
            <a:avLst/>
          </a:prstGeom>
          <a:noFill/>
          <a:ln w="12700">
            <a:solidFill>
              <a:schemeClr val="tx1"/>
            </a:solidFill>
            <a:round/>
            <a:headEnd/>
            <a:tailEnd/>
          </a:ln>
        </p:spPr>
        <p:txBody>
          <a:bodyPr wrap="none" anchor="ctr"/>
          <a:lstStyle/>
          <a:p>
            <a:endParaRPr lang="en-GB"/>
          </a:p>
        </p:txBody>
      </p:sp>
      <p:sp>
        <p:nvSpPr>
          <p:cNvPr id="204950" name="Line 155"/>
          <p:cNvSpPr>
            <a:spLocks noChangeShapeType="1"/>
          </p:cNvSpPr>
          <p:nvPr/>
        </p:nvSpPr>
        <p:spPr bwMode="auto">
          <a:xfrm flipH="1" flipV="1">
            <a:off x="3619500" y="3792538"/>
            <a:ext cx="22225" cy="22225"/>
          </a:xfrm>
          <a:prstGeom prst="line">
            <a:avLst/>
          </a:prstGeom>
          <a:noFill/>
          <a:ln w="12700">
            <a:solidFill>
              <a:schemeClr val="tx1"/>
            </a:solidFill>
            <a:round/>
            <a:headEnd/>
            <a:tailEnd/>
          </a:ln>
        </p:spPr>
        <p:txBody>
          <a:bodyPr wrap="none" anchor="ctr"/>
          <a:lstStyle/>
          <a:p>
            <a:endParaRPr lang="en-GB"/>
          </a:p>
        </p:txBody>
      </p:sp>
      <p:sp>
        <p:nvSpPr>
          <p:cNvPr id="204951" name="Line 156"/>
          <p:cNvSpPr>
            <a:spLocks noChangeShapeType="1"/>
          </p:cNvSpPr>
          <p:nvPr/>
        </p:nvSpPr>
        <p:spPr bwMode="auto">
          <a:xfrm flipH="1" flipV="1">
            <a:off x="3609975" y="3784600"/>
            <a:ext cx="22225" cy="20638"/>
          </a:xfrm>
          <a:prstGeom prst="line">
            <a:avLst/>
          </a:prstGeom>
          <a:noFill/>
          <a:ln w="12700">
            <a:solidFill>
              <a:schemeClr val="tx1"/>
            </a:solidFill>
            <a:round/>
            <a:headEnd/>
            <a:tailEnd/>
          </a:ln>
        </p:spPr>
        <p:txBody>
          <a:bodyPr wrap="none" anchor="ctr"/>
          <a:lstStyle/>
          <a:p>
            <a:endParaRPr lang="en-GB"/>
          </a:p>
        </p:txBody>
      </p:sp>
      <p:sp>
        <p:nvSpPr>
          <p:cNvPr id="204952" name="Line 157"/>
          <p:cNvSpPr>
            <a:spLocks noChangeShapeType="1"/>
          </p:cNvSpPr>
          <p:nvPr/>
        </p:nvSpPr>
        <p:spPr bwMode="auto">
          <a:xfrm flipV="1">
            <a:off x="3616325" y="3775075"/>
            <a:ext cx="0" cy="22225"/>
          </a:xfrm>
          <a:prstGeom prst="line">
            <a:avLst/>
          </a:prstGeom>
          <a:noFill/>
          <a:ln w="12700">
            <a:solidFill>
              <a:schemeClr val="tx1"/>
            </a:solidFill>
            <a:round/>
            <a:headEnd/>
            <a:tailEnd/>
          </a:ln>
        </p:spPr>
        <p:txBody>
          <a:bodyPr wrap="none" anchor="ctr"/>
          <a:lstStyle/>
          <a:p>
            <a:endParaRPr lang="en-GB"/>
          </a:p>
        </p:txBody>
      </p:sp>
      <p:sp>
        <p:nvSpPr>
          <p:cNvPr id="204953" name="Line 158"/>
          <p:cNvSpPr>
            <a:spLocks noChangeShapeType="1"/>
          </p:cNvSpPr>
          <p:nvPr/>
        </p:nvSpPr>
        <p:spPr bwMode="auto">
          <a:xfrm flipH="1" flipV="1">
            <a:off x="3602038" y="3765550"/>
            <a:ext cx="20637" cy="22225"/>
          </a:xfrm>
          <a:prstGeom prst="line">
            <a:avLst/>
          </a:prstGeom>
          <a:noFill/>
          <a:ln w="12700">
            <a:solidFill>
              <a:schemeClr val="tx1"/>
            </a:solidFill>
            <a:round/>
            <a:headEnd/>
            <a:tailEnd/>
          </a:ln>
        </p:spPr>
        <p:txBody>
          <a:bodyPr wrap="none" anchor="ctr"/>
          <a:lstStyle/>
          <a:p>
            <a:endParaRPr lang="en-GB"/>
          </a:p>
        </p:txBody>
      </p:sp>
      <p:sp>
        <p:nvSpPr>
          <p:cNvPr id="204954" name="Line 159"/>
          <p:cNvSpPr>
            <a:spLocks noChangeShapeType="1"/>
          </p:cNvSpPr>
          <p:nvPr/>
        </p:nvSpPr>
        <p:spPr bwMode="auto">
          <a:xfrm flipV="1">
            <a:off x="3608388" y="3757613"/>
            <a:ext cx="0" cy="20637"/>
          </a:xfrm>
          <a:prstGeom prst="line">
            <a:avLst/>
          </a:prstGeom>
          <a:noFill/>
          <a:ln w="12700">
            <a:solidFill>
              <a:schemeClr val="tx1"/>
            </a:solidFill>
            <a:round/>
            <a:headEnd/>
            <a:tailEnd/>
          </a:ln>
        </p:spPr>
        <p:txBody>
          <a:bodyPr wrap="none" anchor="ctr"/>
          <a:lstStyle/>
          <a:p>
            <a:endParaRPr lang="en-GB"/>
          </a:p>
        </p:txBody>
      </p:sp>
      <p:sp>
        <p:nvSpPr>
          <p:cNvPr id="204955" name="Line 160"/>
          <p:cNvSpPr>
            <a:spLocks noChangeShapeType="1"/>
          </p:cNvSpPr>
          <p:nvPr/>
        </p:nvSpPr>
        <p:spPr bwMode="auto">
          <a:xfrm flipH="1">
            <a:off x="3592513" y="3763963"/>
            <a:ext cx="22225" cy="0"/>
          </a:xfrm>
          <a:prstGeom prst="line">
            <a:avLst/>
          </a:prstGeom>
          <a:noFill/>
          <a:ln w="12700">
            <a:solidFill>
              <a:schemeClr val="tx1"/>
            </a:solidFill>
            <a:round/>
            <a:headEnd/>
            <a:tailEnd/>
          </a:ln>
        </p:spPr>
        <p:txBody>
          <a:bodyPr wrap="none" anchor="ctr"/>
          <a:lstStyle/>
          <a:p>
            <a:endParaRPr lang="en-GB"/>
          </a:p>
        </p:txBody>
      </p:sp>
      <p:sp>
        <p:nvSpPr>
          <p:cNvPr id="204956" name="Line 161"/>
          <p:cNvSpPr>
            <a:spLocks noChangeShapeType="1"/>
          </p:cNvSpPr>
          <p:nvPr/>
        </p:nvSpPr>
        <p:spPr bwMode="auto">
          <a:xfrm flipV="1">
            <a:off x="3598863" y="3748088"/>
            <a:ext cx="0" cy="22225"/>
          </a:xfrm>
          <a:prstGeom prst="line">
            <a:avLst/>
          </a:prstGeom>
          <a:noFill/>
          <a:ln w="12700">
            <a:solidFill>
              <a:schemeClr val="tx1"/>
            </a:solidFill>
            <a:round/>
            <a:headEnd/>
            <a:tailEnd/>
          </a:ln>
        </p:spPr>
        <p:txBody>
          <a:bodyPr wrap="none" anchor="ctr"/>
          <a:lstStyle/>
          <a:p>
            <a:endParaRPr lang="en-GB"/>
          </a:p>
        </p:txBody>
      </p:sp>
      <p:sp>
        <p:nvSpPr>
          <p:cNvPr id="204957" name="Line 162"/>
          <p:cNvSpPr>
            <a:spLocks noChangeShapeType="1"/>
          </p:cNvSpPr>
          <p:nvPr/>
        </p:nvSpPr>
        <p:spPr bwMode="auto">
          <a:xfrm flipH="1">
            <a:off x="3582988" y="3754438"/>
            <a:ext cx="22225" cy="0"/>
          </a:xfrm>
          <a:prstGeom prst="line">
            <a:avLst/>
          </a:prstGeom>
          <a:noFill/>
          <a:ln w="12700">
            <a:solidFill>
              <a:schemeClr val="tx1"/>
            </a:solidFill>
            <a:round/>
            <a:headEnd/>
            <a:tailEnd/>
          </a:ln>
        </p:spPr>
        <p:txBody>
          <a:bodyPr wrap="none" anchor="ctr"/>
          <a:lstStyle/>
          <a:p>
            <a:endParaRPr lang="en-GB"/>
          </a:p>
        </p:txBody>
      </p:sp>
      <p:sp>
        <p:nvSpPr>
          <p:cNvPr id="204958" name="Line 163"/>
          <p:cNvSpPr>
            <a:spLocks noChangeShapeType="1"/>
          </p:cNvSpPr>
          <p:nvPr/>
        </p:nvSpPr>
        <p:spPr bwMode="auto">
          <a:xfrm flipV="1">
            <a:off x="3589338" y="3738563"/>
            <a:ext cx="0" cy="22225"/>
          </a:xfrm>
          <a:prstGeom prst="line">
            <a:avLst/>
          </a:prstGeom>
          <a:noFill/>
          <a:ln w="12700">
            <a:solidFill>
              <a:schemeClr val="tx1"/>
            </a:solidFill>
            <a:round/>
            <a:headEnd/>
            <a:tailEnd/>
          </a:ln>
        </p:spPr>
        <p:txBody>
          <a:bodyPr wrap="none" anchor="ctr"/>
          <a:lstStyle/>
          <a:p>
            <a:endParaRPr lang="en-GB"/>
          </a:p>
        </p:txBody>
      </p:sp>
      <p:sp>
        <p:nvSpPr>
          <p:cNvPr id="204959" name="Line 164"/>
          <p:cNvSpPr>
            <a:spLocks noChangeShapeType="1"/>
          </p:cNvSpPr>
          <p:nvPr/>
        </p:nvSpPr>
        <p:spPr bwMode="auto">
          <a:xfrm flipH="1">
            <a:off x="3573463" y="3744913"/>
            <a:ext cx="22225" cy="0"/>
          </a:xfrm>
          <a:prstGeom prst="line">
            <a:avLst/>
          </a:prstGeom>
          <a:noFill/>
          <a:ln w="12700">
            <a:solidFill>
              <a:schemeClr val="tx1"/>
            </a:solidFill>
            <a:round/>
            <a:headEnd/>
            <a:tailEnd/>
          </a:ln>
        </p:spPr>
        <p:txBody>
          <a:bodyPr wrap="none" anchor="ctr"/>
          <a:lstStyle/>
          <a:p>
            <a:endParaRPr lang="en-GB"/>
          </a:p>
        </p:txBody>
      </p:sp>
      <p:sp>
        <p:nvSpPr>
          <p:cNvPr id="204960" name="Line 165"/>
          <p:cNvSpPr>
            <a:spLocks noChangeShapeType="1"/>
          </p:cNvSpPr>
          <p:nvPr/>
        </p:nvSpPr>
        <p:spPr bwMode="auto">
          <a:xfrm flipV="1">
            <a:off x="3579813" y="3730625"/>
            <a:ext cx="0" cy="20638"/>
          </a:xfrm>
          <a:prstGeom prst="line">
            <a:avLst/>
          </a:prstGeom>
          <a:noFill/>
          <a:ln w="12700">
            <a:solidFill>
              <a:schemeClr val="tx1"/>
            </a:solidFill>
            <a:round/>
            <a:headEnd/>
            <a:tailEnd/>
          </a:ln>
        </p:spPr>
        <p:txBody>
          <a:bodyPr wrap="none" anchor="ctr"/>
          <a:lstStyle/>
          <a:p>
            <a:endParaRPr lang="en-GB"/>
          </a:p>
        </p:txBody>
      </p:sp>
      <p:sp>
        <p:nvSpPr>
          <p:cNvPr id="204961" name="Line 166"/>
          <p:cNvSpPr>
            <a:spLocks noChangeShapeType="1"/>
          </p:cNvSpPr>
          <p:nvPr/>
        </p:nvSpPr>
        <p:spPr bwMode="auto">
          <a:xfrm flipH="1">
            <a:off x="3565525" y="3736975"/>
            <a:ext cx="20638" cy="0"/>
          </a:xfrm>
          <a:prstGeom prst="line">
            <a:avLst/>
          </a:prstGeom>
          <a:noFill/>
          <a:ln w="12700">
            <a:solidFill>
              <a:schemeClr val="tx1"/>
            </a:solidFill>
            <a:round/>
            <a:headEnd/>
            <a:tailEnd/>
          </a:ln>
        </p:spPr>
        <p:txBody>
          <a:bodyPr wrap="none" anchor="ctr"/>
          <a:lstStyle/>
          <a:p>
            <a:endParaRPr lang="en-GB"/>
          </a:p>
        </p:txBody>
      </p:sp>
      <p:sp>
        <p:nvSpPr>
          <p:cNvPr id="204962" name="Line 167"/>
          <p:cNvSpPr>
            <a:spLocks noChangeShapeType="1"/>
          </p:cNvSpPr>
          <p:nvPr/>
        </p:nvSpPr>
        <p:spPr bwMode="auto">
          <a:xfrm flipV="1">
            <a:off x="3571875" y="3721100"/>
            <a:ext cx="0" cy="22225"/>
          </a:xfrm>
          <a:prstGeom prst="line">
            <a:avLst/>
          </a:prstGeom>
          <a:noFill/>
          <a:ln w="12700">
            <a:solidFill>
              <a:schemeClr val="tx1"/>
            </a:solidFill>
            <a:round/>
            <a:headEnd/>
            <a:tailEnd/>
          </a:ln>
        </p:spPr>
        <p:txBody>
          <a:bodyPr wrap="none" anchor="ctr"/>
          <a:lstStyle/>
          <a:p>
            <a:endParaRPr lang="en-GB"/>
          </a:p>
        </p:txBody>
      </p:sp>
      <p:sp>
        <p:nvSpPr>
          <p:cNvPr id="204963" name="Line 168"/>
          <p:cNvSpPr>
            <a:spLocks noChangeShapeType="1"/>
          </p:cNvSpPr>
          <p:nvPr/>
        </p:nvSpPr>
        <p:spPr bwMode="auto">
          <a:xfrm flipH="1">
            <a:off x="3556000" y="3727450"/>
            <a:ext cx="22225" cy="0"/>
          </a:xfrm>
          <a:prstGeom prst="line">
            <a:avLst/>
          </a:prstGeom>
          <a:noFill/>
          <a:ln w="12700">
            <a:solidFill>
              <a:schemeClr val="tx1"/>
            </a:solidFill>
            <a:round/>
            <a:headEnd/>
            <a:tailEnd/>
          </a:ln>
        </p:spPr>
        <p:txBody>
          <a:bodyPr wrap="none" anchor="ctr"/>
          <a:lstStyle/>
          <a:p>
            <a:endParaRPr lang="en-GB"/>
          </a:p>
        </p:txBody>
      </p:sp>
      <p:sp>
        <p:nvSpPr>
          <p:cNvPr id="204964" name="Line 169"/>
          <p:cNvSpPr>
            <a:spLocks noChangeShapeType="1"/>
          </p:cNvSpPr>
          <p:nvPr/>
        </p:nvSpPr>
        <p:spPr bwMode="auto">
          <a:xfrm flipH="1" flipV="1">
            <a:off x="3546475" y="3711575"/>
            <a:ext cx="22225" cy="22225"/>
          </a:xfrm>
          <a:prstGeom prst="line">
            <a:avLst/>
          </a:prstGeom>
          <a:noFill/>
          <a:ln w="12700">
            <a:solidFill>
              <a:schemeClr val="tx1"/>
            </a:solidFill>
            <a:round/>
            <a:headEnd/>
            <a:tailEnd/>
          </a:ln>
        </p:spPr>
        <p:txBody>
          <a:bodyPr wrap="none" anchor="ctr"/>
          <a:lstStyle/>
          <a:p>
            <a:endParaRPr lang="en-GB"/>
          </a:p>
        </p:txBody>
      </p:sp>
      <p:sp>
        <p:nvSpPr>
          <p:cNvPr id="204965" name="Line 170"/>
          <p:cNvSpPr>
            <a:spLocks noChangeShapeType="1"/>
          </p:cNvSpPr>
          <p:nvPr/>
        </p:nvSpPr>
        <p:spPr bwMode="auto">
          <a:xfrm flipH="1">
            <a:off x="3538538" y="3717925"/>
            <a:ext cx="20637" cy="0"/>
          </a:xfrm>
          <a:prstGeom prst="line">
            <a:avLst/>
          </a:prstGeom>
          <a:noFill/>
          <a:ln w="12700">
            <a:solidFill>
              <a:schemeClr val="tx1"/>
            </a:solidFill>
            <a:round/>
            <a:headEnd/>
            <a:tailEnd/>
          </a:ln>
        </p:spPr>
        <p:txBody>
          <a:bodyPr wrap="none" anchor="ctr"/>
          <a:lstStyle/>
          <a:p>
            <a:endParaRPr lang="en-GB"/>
          </a:p>
        </p:txBody>
      </p:sp>
      <p:sp>
        <p:nvSpPr>
          <p:cNvPr id="204966" name="Line 171"/>
          <p:cNvSpPr>
            <a:spLocks noChangeShapeType="1"/>
          </p:cNvSpPr>
          <p:nvPr/>
        </p:nvSpPr>
        <p:spPr bwMode="auto">
          <a:xfrm flipV="1">
            <a:off x="3544888" y="3703638"/>
            <a:ext cx="0" cy="20637"/>
          </a:xfrm>
          <a:prstGeom prst="line">
            <a:avLst/>
          </a:prstGeom>
          <a:noFill/>
          <a:ln w="12700">
            <a:solidFill>
              <a:schemeClr val="tx1"/>
            </a:solidFill>
            <a:round/>
            <a:headEnd/>
            <a:tailEnd/>
          </a:ln>
        </p:spPr>
        <p:txBody>
          <a:bodyPr wrap="none" anchor="ctr"/>
          <a:lstStyle/>
          <a:p>
            <a:endParaRPr lang="en-GB"/>
          </a:p>
        </p:txBody>
      </p:sp>
      <p:sp>
        <p:nvSpPr>
          <p:cNvPr id="204967" name="Line 172"/>
          <p:cNvSpPr>
            <a:spLocks noChangeShapeType="1"/>
          </p:cNvSpPr>
          <p:nvPr/>
        </p:nvSpPr>
        <p:spPr bwMode="auto">
          <a:xfrm flipH="1">
            <a:off x="3529013" y="3709988"/>
            <a:ext cx="22225" cy="0"/>
          </a:xfrm>
          <a:prstGeom prst="line">
            <a:avLst/>
          </a:prstGeom>
          <a:noFill/>
          <a:ln w="12700">
            <a:solidFill>
              <a:schemeClr val="tx1"/>
            </a:solidFill>
            <a:round/>
            <a:headEnd/>
            <a:tailEnd/>
          </a:ln>
        </p:spPr>
        <p:txBody>
          <a:bodyPr wrap="none" anchor="ctr"/>
          <a:lstStyle/>
          <a:p>
            <a:endParaRPr lang="en-GB"/>
          </a:p>
        </p:txBody>
      </p:sp>
      <p:sp>
        <p:nvSpPr>
          <p:cNvPr id="204968" name="Line 173"/>
          <p:cNvSpPr>
            <a:spLocks noChangeShapeType="1"/>
          </p:cNvSpPr>
          <p:nvPr/>
        </p:nvSpPr>
        <p:spPr bwMode="auto">
          <a:xfrm flipH="1">
            <a:off x="3519488" y="3709988"/>
            <a:ext cx="22225" cy="0"/>
          </a:xfrm>
          <a:prstGeom prst="line">
            <a:avLst/>
          </a:prstGeom>
          <a:noFill/>
          <a:ln w="12700">
            <a:solidFill>
              <a:schemeClr val="tx1"/>
            </a:solidFill>
            <a:round/>
            <a:headEnd/>
            <a:tailEnd/>
          </a:ln>
        </p:spPr>
        <p:txBody>
          <a:bodyPr wrap="none" anchor="ctr"/>
          <a:lstStyle/>
          <a:p>
            <a:endParaRPr lang="en-GB"/>
          </a:p>
        </p:txBody>
      </p:sp>
      <p:sp>
        <p:nvSpPr>
          <p:cNvPr id="204969" name="Line 174"/>
          <p:cNvSpPr>
            <a:spLocks noChangeShapeType="1"/>
          </p:cNvSpPr>
          <p:nvPr/>
        </p:nvSpPr>
        <p:spPr bwMode="auto">
          <a:xfrm flipV="1">
            <a:off x="3525838" y="3694113"/>
            <a:ext cx="0" cy="22225"/>
          </a:xfrm>
          <a:prstGeom prst="line">
            <a:avLst/>
          </a:prstGeom>
          <a:noFill/>
          <a:ln w="12700">
            <a:solidFill>
              <a:schemeClr val="tx1"/>
            </a:solidFill>
            <a:round/>
            <a:headEnd/>
            <a:tailEnd/>
          </a:ln>
        </p:spPr>
        <p:txBody>
          <a:bodyPr wrap="none" anchor="ctr"/>
          <a:lstStyle/>
          <a:p>
            <a:endParaRPr lang="en-GB"/>
          </a:p>
        </p:txBody>
      </p:sp>
      <p:sp>
        <p:nvSpPr>
          <p:cNvPr id="204970" name="Line 175"/>
          <p:cNvSpPr>
            <a:spLocks noChangeShapeType="1"/>
          </p:cNvSpPr>
          <p:nvPr/>
        </p:nvSpPr>
        <p:spPr bwMode="auto">
          <a:xfrm flipH="1">
            <a:off x="3511550" y="3700463"/>
            <a:ext cx="20638" cy="0"/>
          </a:xfrm>
          <a:prstGeom prst="line">
            <a:avLst/>
          </a:prstGeom>
          <a:noFill/>
          <a:ln w="12700">
            <a:solidFill>
              <a:schemeClr val="tx1"/>
            </a:solidFill>
            <a:round/>
            <a:headEnd/>
            <a:tailEnd/>
          </a:ln>
        </p:spPr>
        <p:txBody>
          <a:bodyPr wrap="none" anchor="ctr"/>
          <a:lstStyle/>
          <a:p>
            <a:endParaRPr lang="en-GB"/>
          </a:p>
        </p:txBody>
      </p:sp>
      <p:sp>
        <p:nvSpPr>
          <p:cNvPr id="204971" name="Line 176"/>
          <p:cNvSpPr>
            <a:spLocks noChangeShapeType="1"/>
          </p:cNvSpPr>
          <p:nvPr/>
        </p:nvSpPr>
        <p:spPr bwMode="auto">
          <a:xfrm flipH="1">
            <a:off x="3502025" y="3700463"/>
            <a:ext cx="22225" cy="0"/>
          </a:xfrm>
          <a:prstGeom prst="line">
            <a:avLst/>
          </a:prstGeom>
          <a:noFill/>
          <a:ln w="12700">
            <a:solidFill>
              <a:schemeClr val="tx1"/>
            </a:solidFill>
            <a:round/>
            <a:headEnd/>
            <a:tailEnd/>
          </a:ln>
        </p:spPr>
        <p:txBody>
          <a:bodyPr wrap="none" anchor="ctr"/>
          <a:lstStyle/>
          <a:p>
            <a:endParaRPr lang="en-GB"/>
          </a:p>
        </p:txBody>
      </p:sp>
      <p:sp>
        <p:nvSpPr>
          <p:cNvPr id="204972" name="Line 177"/>
          <p:cNvSpPr>
            <a:spLocks noChangeShapeType="1"/>
          </p:cNvSpPr>
          <p:nvPr/>
        </p:nvSpPr>
        <p:spPr bwMode="auto">
          <a:xfrm flipV="1">
            <a:off x="3508375" y="3684588"/>
            <a:ext cx="0" cy="22225"/>
          </a:xfrm>
          <a:prstGeom prst="line">
            <a:avLst/>
          </a:prstGeom>
          <a:noFill/>
          <a:ln w="12700">
            <a:solidFill>
              <a:schemeClr val="tx1"/>
            </a:solidFill>
            <a:round/>
            <a:headEnd/>
            <a:tailEnd/>
          </a:ln>
        </p:spPr>
        <p:txBody>
          <a:bodyPr wrap="none" anchor="ctr"/>
          <a:lstStyle/>
          <a:p>
            <a:endParaRPr lang="en-GB"/>
          </a:p>
        </p:txBody>
      </p:sp>
      <p:sp>
        <p:nvSpPr>
          <p:cNvPr id="204973" name="Line 178"/>
          <p:cNvSpPr>
            <a:spLocks noChangeShapeType="1"/>
          </p:cNvSpPr>
          <p:nvPr/>
        </p:nvSpPr>
        <p:spPr bwMode="auto">
          <a:xfrm flipH="1">
            <a:off x="3492500" y="3690938"/>
            <a:ext cx="22225" cy="0"/>
          </a:xfrm>
          <a:prstGeom prst="line">
            <a:avLst/>
          </a:prstGeom>
          <a:noFill/>
          <a:ln w="12700">
            <a:solidFill>
              <a:schemeClr val="tx1"/>
            </a:solidFill>
            <a:round/>
            <a:headEnd/>
            <a:tailEnd/>
          </a:ln>
        </p:spPr>
        <p:txBody>
          <a:bodyPr wrap="none" anchor="ctr"/>
          <a:lstStyle/>
          <a:p>
            <a:endParaRPr lang="en-GB"/>
          </a:p>
        </p:txBody>
      </p:sp>
      <p:sp>
        <p:nvSpPr>
          <p:cNvPr id="204974" name="Line 179"/>
          <p:cNvSpPr>
            <a:spLocks noChangeShapeType="1"/>
          </p:cNvSpPr>
          <p:nvPr/>
        </p:nvSpPr>
        <p:spPr bwMode="auto">
          <a:xfrm flipH="1">
            <a:off x="3484563" y="3690938"/>
            <a:ext cx="20637" cy="0"/>
          </a:xfrm>
          <a:prstGeom prst="line">
            <a:avLst/>
          </a:prstGeom>
          <a:noFill/>
          <a:ln w="12700">
            <a:solidFill>
              <a:schemeClr val="tx1"/>
            </a:solidFill>
            <a:round/>
            <a:headEnd/>
            <a:tailEnd/>
          </a:ln>
        </p:spPr>
        <p:txBody>
          <a:bodyPr wrap="none" anchor="ctr"/>
          <a:lstStyle/>
          <a:p>
            <a:endParaRPr lang="en-GB"/>
          </a:p>
        </p:txBody>
      </p:sp>
      <p:sp>
        <p:nvSpPr>
          <p:cNvPr id="204975" name="Line 180"/>
          <p:cNvSpPr>
            <a:spLocks noChangeShapeType="1"/>
          </p:cNvSpPr>
          <p:nvPr/>
        </p:nvSpPr>
        <p:spPr bwMode="auto">
          <a:xfrm flipH="1">
            <a:off x="3475038" y="3690938"/>
            <a:ext cx="22225" cy="0"/>
          </a:xfrm>
          <a:prstGeom prst="line">
            <a:avLst/>
          </a:prstGeom>
          <a:noFill/>
          <a:ln w="12700">
            <a:solidFill>
              <a:schemeClr val="tx1"/>
            </a:solidFill>
            <a:round/>
            <a:headEnd/>
            <a:tailEnd/>
          </a:ln>
        </p:spPr>
        <p:txBody>
          <a:bodyPr wrap="none" anchor="ctr"/>
          <a:lstStyle/>
          <a:p>
            <a:endParaRPr lang="en-GB"/>
          </a:p>
        </p:txBody>
      </p:sp>
      <p:sp>
        <p:nvSpPr>
          <p:cNvPr id="204976" name="Line 181"/>
          <p:cNvSpPr>
            <a:spLocks noChangeShapeType="1"/>
          </p:cNvSpPr>
          <p:nvPr/>
        </p:nvSpPr>
        <p:spPr bwMode="auto">
          <a:xfrm flipH="1">
            <a:off x="3465513" y="3690938"/>
            <a:ext cx="22225" cy="0"/>
          </a:xfrm>
          <a:prstGeom prst="line">
            <a:avLst/>
          </a:prstGeom>
          <a:noFill/>
          <a:ln w="12700">
            <a:solidFill>
              <a:schemeClr val="tx1"/>
            </a:solidFill>
            <a:round/>
            <a:headEnd/>
            <a:tailEnd/>
          </a:ln>
        </p:spPr>
        <p:txBody>
          <a:bodyPr wrap="none" anchor="ctr"/>
          <a:lstStyle/>
          <a:p>
            <a:endParaRPr lang="en-GB"/>
          </a:p>
        </p:txBody>
      </p:sp>
      <p:sp>
        <p:nvSpPr>
          <p:cNvPr id="204977" name="Line 182"/>
          <p:cNvSpPr>
            <a:spLocks noChangeShapeType="1"/>
          </p:cNvSpPr>
          <p:nvPr/>
        </p:nvSpPr>
        <p:spPr bwMode="auto">
          <a:xfrm flipH="1">
            <a:off x="3457575" y="3690938"/>
            <a:ext cx="20638" cy="0"/>
          </a:xfrm>
          <a:prstGeom prst="line">
            <a:avLst/>
          </a:prstGeom>
          <a:noFill/>
          <a:ln w="12700">
            <a:solidFill>
              <a:schemeClr val="tx1"/>
            </a:solidFill>
            <a:round/>
            <a:headEnd/>
            <a:tailEnd/>
          </a:ln>
        </p:spPr>
        <p:txBody>
          <a:bodyPr wrap="none" anchor="ctr"/>
          <a:lstStyle/>
          <a:p>
            <a:endParaRPr lang="en-GB"/>
          </a:p>
        </p:txBody>
      </p:sp>
      <p:sp>
        <p:nvSpPr>
          <p:cNvPr id="204978" name="Line 183"/>
          <p:cNvSpPr>
            <a:spLocks noChangeShapeType="1"/>
          </p:cNvSpPr>
          <p:nvPr/>
        </p:nvSpPr>
        <p:spPr bwMode="auto">
          <a:xfrm flipH="1" flipV="1">
            <a:off x="3448050" y="3675063"/>
            <a:ext cx="22225" cy="22225"/>
          </a:xfrm>
          <a:prstGeom prst="line">
            <a:avLst/>
          </a:prstGeom>
          <a:noFill/>
          <a:ln w="12700">
            <a:solidFill>
              <a:schemeClr val="tx1"/>
            </a:solidFill>
            <a:round/>
            <a:headEnd/>
            <a:tailEnd/>
          </a:ln>
        </p:spPr>
        <p:txBody>
          <a:bodyPr wrap="none" anchor="ctr"/>
          <a:lstStyle/>
          <a:p>
            <a:endParaRPr lang="en-GB"/>
          </a:p>
        </p:txBody>
      </p:sp>
      <p:sp>
        <p:nvSpPr>
          <p:cNvPr id="204979" name="Line 184"/>
          <p:cNvSpPr>
            <a:spLocks noChangeShapeType="1"/>
          </p:cNvSpPr>
          <p:nvPr/>
        </p:nvSpPr>
        <p:spPr bwMode="auto">
          <a:xfrm flipH="1">
            <a:off x="3438525" y="3681413"/>
            <a:ext cx="22225" cy="0"/>
          </a:xfrm>
          <a:prstGeom prst="line">
            <a:avLst/>
          </a:prstGeom>
          <a:noFill/>
          <a:ln w="12700">
            <a:solidFill>
              <a:schemeClr val="tx1"/>
            </a:solidFill>
            <a:round/>
            <a:headEnd/>
            <a:tailEnd/>
          </a:ln>
        </p:spPr>
        <p:txBody>
          <a:bodyPr wrap="none" anchor="ctr"/>
          <a:lstStyle/>
          <a:p>
            <a:endParaRPr lang="en-GB"/>
          </a:p>
        </p:txBody>
      </p:sp>
      <p:sp>
        <p:nvSpPr>
          <p:cNvPr id="204980" name="Line 185"/>
          <p:cNvSpPr>
            <a:spLocks noChangeShapeType="1"/>
          </p:cNvSpPr>
          <p:nvPr/>
        </p:nvSpPr>
        <p:spPr bwMode="auto">
          <a:xfrm flipH="1">
            <a:off x="3430588" y="3681413"/>
            <a:ext cx="20637" cy="0"/>
          </a:xfrm>
          <a:prstGeom prst="line">
            <a:avLst/>
          </a:prstGeom>
          <a:noFill/>
          <a:ln w="12700">
            <a:solidFill>
              <a:schemeClr val="tx1"/>
            </a:solidFill>
            <a:round/>
            <a:headEnd/>
            <a:tailEnd/>
          </a:ln>
        </p:spPr>
        <p:txBody>
          <a:bodyPr wrap="none" anchor="ctr"/>
          <a:lstStyle/>
          <a:p>
            <a:endParaRPr lang="en-GB"/>
          </a:p>
        </p:txBody>
      </p:sp>
      <p:sp>
        <p:nvSpPr>
          <p:cNvPr id="204981" name="Line 186"/>
          <p:cNvSpPr>
            <a:spLocks noChangeShapeType="1"/>
          </p:cNvSpPr>
          <p:nvPr/>
        </p:nvSpPr>
        <p:spPr bwMode="auto">
          <a:xfrm flipH="1">
            <a:off x="3421063" y="3681413"/>
            <a:ext cx="22225" cy="0"/>
          </a:xfrm>
          <a:prstGeom prst="line">
            <a:avLst/>
          </a:prstGeom>
          <a:noFill/>
          <a:ln w="12700">
            <a:solidFill>
              <a:schemeClr val="tx1"/>
            </a:solidFill>
            <a:round/>
            <a:headEnd/>
            <a:tailEnd/>
          </a:ln>
        </p:spPr>
        <p:txBody>
          <a:bodyPr wrap="none" anchor="ctr"/>
          <a:lstStyle/>
          <a:p>
            <a:endParaRPr lang="en-GB"/>
          </a:p>
        </p:txBody>
      </p:sp>
      <p:sp>
        <p:nvSpPr>
          <p:cNvPr id="204982" name="Line 187"/>
          <p:cNvSpPr>
            <a:spLocks noChangeShapeType="1"/>
          </p:cNvSpPr>
          <p:nvPr/>
        </p:nvSpPr>
        <p:spPr bwMode="auto">
          <a:xfrm flipH="1">
            <a:off x="3411538" y="3681413"/>
            <a:ext cx="22225" cy="0"/>
          </a:xfrm>
          <a:prstGeom prst="line">
            <a:avLst/>
          </a:prstGeom>
          <a:noFill/>
          <a:ln w="12700">
            <a:solidFill>
              <a:schemeClr val="tx1"/>
            </a:solidFill>
            <a:round/>
            <a:headEnd/>
            <a:tailEnd/>
          </a:ln>
        </p:spPr>
        <p:txBody>
          <a:bodyPr wrap="none" anchor="ctr"/>
          <a:lstStyle/>
          <a:p>
            <a:endParaRPr lang="en-GB"/>
          </a:p>
        </p:txBody>
      </p:sp>
      <p:sp>
        <p:nvSpPr>
          <p:cNvPr id="204983" name="Line 188"/>
          <p:cNvSpPr>
            <a:spLocks noChangeShapeType="1"/>
          </p:cNvSpPr>
          <p:nvPr/>
        </p:nvSpPr>
        <p:spPr bwMode="auto">
          <a:xfrm flipH="1">
            <a:off x="3403600" y="3681413"/>
            <a:ext cx="20638" cy="0"/>
          </a:xfrm>
          <a:prstGeom prst="line">
            <a:avLst/>
          </a:prstGeom>
          <a:noFill/>
          <a:ln w="12700">
            <a:solidFill>
              <a:schemeClr val="tx1"/>
            </a:solidFill>
            <a:round/>
            <a:headEnd/>
            <a:tailEnd/>
          </a:ln>
        </p:spPr>
        <p:txBody>
          <a:bodyPr wrap="none" anchor="ctr"/>
          <a:lstStyle/>
          <a:p>
            <a:endParaRPr lang="en-GB"/>
          </a:p>
        </p:txBody>
      </p:sp>
      <p:sp>
        <p:nvSpPr>
          <p:cNvPr id="204984" name="Line 189"/>
          <p:cNvSpPr>
            <a:spLocks noChangeShapeType="1"/>
          </p:cNvSpPr>
          <p:nvPr/>
        </p:nvSpPr>
        <p:spPr bwMode="auto">
          <a:xfrm flipV="1">
            <a:off x="3409950" y="3667125"/>
            <a:ext cx="0" cy="20638"/>
          </a:xfrm>
          <a:prstGeom prst="line">
            <a:avLst/>
          </a:prstGeom>
          <a:noFill/>
          <a:ln w="12700">
            <a:solidFill>
              <a:schemeClr val="tx1"/>
            </a:solidFill>
            <a:round/>
            <a:headEnd/>
            <a:tailEnd/>
          </a:ln>
        </p:spPr>
        <p:txBody>
          <a:bodyPr wrap="none" anchor="ctr"/>
          <a:lstStyle/>
          <a:p>
            <a:endParaRPr lang="en-GB"/>
          </a:p>
        </p:txBody>
      </p:sp>
      <p:sp>
        <p:nvSpPr>
          <p:cNvPr id="204985" name="Line 190"/>
          <p:cNvSpPr>
            <a:spLocks noChangeShapeType="1"/>
          </p:cNvSpPr>
          <p:nvPr/>
        </p:nvSpPr>
        <p:spPr bwMode="auto">
          <a:xfrm flipH="1">
            <a:off x="3394075" y="3673475"/>
            <a:ext cx="22225" cy="0"/>
          </a:xfrm>
          <a:prstGeom prst="line">
            <a:avLst/>
          </a:prstGeom>
          <a:noFill/>
          <a:ln w="12700">
            <a:solidFill>
              <a:schemeClr val="tx1"/>
            </a:solidFill>
            <a:round/>
            <a:headEnd/>
            <a:tailEnd/>
          </a:ln>
        </p:spPr>
        <p:txBody>
          <a:bodyPr wrap="none" anchor="ctr"/>
          <a:lstStyle/>
          <a:p>
            <a:endParaRPr lang="en-GB"/>
          </a:p>
        </p:txBody>
      </p:sp>
      <p:sp>
        <p:nvSpPr>
          <p:cNvPr id="204986" name="Line 191"/>
          <p:cNvSpPr>
            <a:spLocks noChangeShapeType="1"/>
          </p:cNvSpPr>
          <p:nvPr/>
        </p:nvSpPr>
        <p:spPr bwMode="auto">
          <a:xfrm flipH="1">
            <a:off x="3384550" y="3673475"/>
            <a:ext cx="22225" cy="0"/>
          </a:xfrm>
          <a:prstGeom prst="line">
            <a:avLst/>
          </a:prstGeom>
          <a:noFill/>
          <a:ln w="12700">
            <a:solidFill>
              <a:schemeClr val="tx1"/>
            </a:solidFill>
            <a:round/>
            <a:headEnd/>
            <a:tailEnd/>
          </a:ln>
        </p:spPr>
        <p:txBody>
          <a:bodyPr wrap="none" anchor="ctr"/>
          <a:lstStyle/>
          <a:p>
            <a:endParaRPr lang="en-GB"/>
          </a:p>
        </p:txBody>
      </p:sp>
      <p:sp>
        <p:nvSpPr>
          <p:cNvPr id="204987" name="Line 192"/>
          <p:cNvSpPr>
            <a:spLocks noChangeShapeType="1"/>
          </p:cNvSpPr>
          <p:nvPr/>
        </p:nvSpPr>
        <p:spPr bwMode="auto">
          <a:xfrm flipH="1">
            <a:off x="3376613" y="3673475"/>
            <a:ext cx="20637" cy="0"/>
          </a:xfrm>
          <a:prstGeom prst="line">
            <a:avLst/>
          </a:prstGeom>
          <a:noFill/>
          <a:ln w="12700">
            <a:solidFill>
              <a:schemeClr val="tx1"/>
            </a:solidFill>
            <a:round/>
            <a:headEnd/>
            <a:tailEnd/>
          </a:ln>
        </p:spPr>
        <p:txBody>
          <a:bodyPr wrap="none" anchor="ctr"/>
          <a:lstStyle/>
          <a:p>
            <a:endParaRPr lang="en-GB"/>
          </a:p>
        </p:txBody>
      </p:sp>
      <p:sp>
        <p:nvSpPr>
          <p:cNvPr id="204988" name="Line 193"/>
          <p:cNvSpPr>
            <a:spLocks noChangeShapeType="1"/>
          </p:cNvSpPr>
          <p:nvPr/>
        </p:nvSpPr>
        <p:spPr bwMode="auto">
          <a:xfrm flipH="1">
            <a:off x="3367088" y="3673475"/>
            <a:ext cx="22225" cy="0"/>
          </a:xfrm>
          <a:prstGeom prst="line">
            <a:avLst/>
          </a:prstGeom>
          <a:noFill/>
          <a:ln w="12700">
            <a:solidFill>
              <a:schemeClr val="tx1"/>
            </a:solidFill>
            <a:round/>
            <a:headEnd/>
            <a:tailEnd/>
          </a:ln>
        </p:spPr>
        <p:txBody>
          <a:bodyPr wrap="none" anchor="ctr"/>
          <a:lstStyle/>
          <a:p>
            <a:endParaRPr lang="en-GB"/>
          </a:p>
        </p:txBody>
      </p:sp>
      <p:sp>
        <p:nvSpPr>
          <p:cNvPr id="204989" name="Line 194"/>
          <p:cNvSpPr>
            <a:spLocks noChangeShapeType="1"/>
          </p:cNvSpPr>
          <p:nvPr/>
        </p:nvSpPr>
        <p:spPr bwMode="auto">
          <a:xfrm flipV="1">
            <a:off x="3373438" y="3657600"/>
            <a:ext cx="0" cy="22225"/>
          </a:xfrm>
          <a:prstGeom prst="line">
            <a:avLst/>
          </a:prstGeom>
          <a:noFill/>
          <a:ln w="12700">
            <a:solidFill>
              <a:schemeClr val="tx1"/>
            </a:solidFill>
            <a:round/>
            <a:headEnd/>
            <a:tailEnd/>
          </a:ln>
        </p:spPr>
        <p:txBody>
          <a:bodyPr wrap="none" anchor="ctr"/>
          <a:lstStyle/>
          <a:p>
            <a:endParaRPr lang="en-GB"/>
          </a:p>
        </p:txBody>
      </p:sp>
      <p:sp>
        <p:nvSpPr>
          <p:cNvPr id="204990" name="Line 195"/>
          <p:cNvSpPr>
            <a:spLocks noChangeShapeType="1"/>
          </p:cNvSpPr>
          <p:nvPr/>
        </p:nvSpPr>
        <p:spPr bwMode="auto">
          <a:xfrm flipH="1">
            <a:off x="3357563" y="3663950"/>
            <a:ext cx="22225" cy="0"/>
          </a:xfrm>
          <a:prstGeom prst="line">
            <a:avLst/>
          </a:prstGeom>
          <a:noFill/>
          <a:ln w="12700">
            <a:solidFill>
              <a:schemeClr val="tx1"/>
            </a:solidFill>
            <a:round/>
            <a:headEnd/>
            <a:tailEnd/>
          </a:ln>
        </p:spPr>
        <p:txBody>
          <a:bodyPr wrap="none" anchor="ctr"/>
          <a:lstStyle/>
          <a:p>
            <a:endParaRPr lang="en-GB"/>
          </a:p>
        </p:txBody>
      </p:sp>
      <p:sp>
        <p:nvSpPr>
          <p:cNvPr id="204991" name="Line 196"/>
          <p:cNvSpPr>
            <a:spLocks noChangeShapeType="1"/>
          </p:cNvSpPr>
          <p:nvPr/>
        </p:nvSpPr>
        <p:spPr bwMode="auto">
          <a:xfrm flipH="1">
            <a:off x="3349625" y="3663950"/>
            <a:ext cx="20638" cy="0"/>
          </a:xfrm>
          <a:prstGeom prst="line">
            <a:avLst/>
          </a:prstGeom>
          <a:noFill/>
          <a:ln w="12700">
            <a:solidFill>
              <a:schemeClr val="tx1"/>
            </a:solidFill>
            <a:round/>
            <a:headEnd/>
            <a:tailEnd/>
          </a:ln>
        </p:spPr>
        <p:txBody>
          <a:bodyPr wrap="none" anchor="ctr"/>
          <a:lstStyle/>
          <a:p>
            <a:endParaRPr lang="en-GB"/>
          </a:p>
        </p:txBody>
      </p:sp>
      <p:sp>
        <p:nvSpPr>
          <p:cNvPr id="204992" name="Line 197"/>
          <p:cNvSpPr>
            <a:spLocks noChangeShapeType="1"/>
          </p:cNvSpPr>
          <p:nvPr/>
        </p:nvSpPr>
        <p:spPr bwMode="auto">
          <a:xfrm flipV="1">
            <a:off x="3355975" y="3648075"/>
            <a:ext cx="0" cy="22225"/>
          </a:xfrm>
          <a:prstGeom prst="line">
            <a:avLst/>
          </a:prstGeom>
          <a:noFill/>
          <a:ln w="12700">
            <a:solidFill>
              <a:schemeClr val="tx1"/>
            </a:solidFill>
            <a:round/>
            <a:headEnd/>
            <a:tailEnd/>
          </a:ln>
        </p:spPr>
        <p:txBody>
          <a:bodyPr wrap="none" anchor="ctr"/>
          <a:lstStyle/>
          <a:p>
            <a:endParaRPr lang="en-GB"/>
          </a:p>
        </p:txBody>
      </p:sp>
      <p:sp>
        <p:nvSpPr>
          <p:cNvPr id="204993" name="Line 198"/>
          <p:cNvSpPr>
            <a:spLocks noChangeShapeType="1"/>
          </p:cNvSpPr>
          <p:nvPr/>
        </p:nvSpPr>
        <p:spPr bwMode="auto">
          <a:xfrm flipH="1">
            <a:off x="3340100" y="3654425"/>
            <a:ext cx="22225" cy="0"/>
          </a:xfrm>
          <a:prstGeom prst="line">
            <a:avLst/>
          </a:prstGeom>
          <a:noFill/>
          <a:ln w="12700">
            <a:solidFill>
              <a:schemeClr val="tx1"/>
            </a:solidFill>
            <a:round/>
            <a:headEnd/>
            <a:tailEnd/>
          </a:ln>
        </p:spPr>
        <p:txBody>
          <a:bodyPr wrap="none" anchor="ctr"/>
          <a:lstStyle/>
          <a:p>
            <a:endParaRPr lang="en-GB"/>
          </a:p>
        </p:txBody>
      </p:sp>
      <p:sp>
        <p:nvSpPr>
          <p:cNvPr id="204994" name="Line 199"/>
          <p:cNvSpPr>
            <a:spLocks noChangeShapeType="1"/>
          </p:cNvSpPr>
          <p:nvPr/>
        </p:nvSpPr>
        <p:spPr bwMode="auto">
          <a:xfrm flipV="1">
            <a:off x="3346450" y="3640138"/>
            <a:ext cx="0" cy="20637"/>
          </a:xfrm>
          <a:prstGeom prst="line">
            <a:avLst/>
          </a:prstGeom>
          <a:noFill/>
          <a:ln w="12700">
            <a:solidFill>
              <a:schemeClr val="tx1"/>
            </a:solidFill>
            <a:round/>
            <a:headEnd/>
            <a:tailEnd/>
          </a:ln>
        </p:spPr>
        <p:txBody>
          <a:bodyPr wrap="none" anchor="ctr"/>
          <a:lstStyle/>
          <a:p>
            <a:endParaRPr lang="en-GB"/>
          </a:p>
        </p:txBody>
      </p:sp>
      <p:sp>
        <p:nvSpPr>
          <p:cNvPr id="204995" name="Line 200"/>
          <p:cNvSpPr>
            <a:spLocks noChangeShapeType="1"/>
          </p:cNvSpPr>
          <p:nvPr/>
        </p:nvSpPr>
        <p:spPr bwMode="auto">
          <a:xfrm flipH="1">
            <a:off x="3330575" y="3646488"/>
            <a:ext cx="22225" cy="0"/>
          </a:xfrm>
          <a:prstGeom prst="line">
            <a:avLst/>
          </a:prstGeom>
          <a:noFill/>
          <a:ln w="12700">
            <a:solidFill>
              <a:schemeClr val="tx1"/>
            </a:solidFill>
            <a:round/>
            <a:headEnd/>
            <a:tailEnd/>
          </a:ln>
        </p:spPr>
        <p:txBody>
          <a:bodyPr wrap="none" anchor="ctr"/>
          <a:lstStyle/>
          <a:p>
            <a:endParaRPr lang="en-GB"/>
          </a:p>
        </p:txBody>
      </p:sp>
      <p:sp>
        <p:nvSpPr>
          <p:cNvPr id="204996" name="Line 201"/>
          <p:cNvSpPr>
            <a:spLocks noChangeShapeType="1"/>
          </p:cNvSpPr>
          <p:nvPr/>
        </p:nvSpPr>
        <p:spPr bwMode="auto">
          <a:xfrm flipV="1">
            <a:off x="3336925" y="3630613"/>
            <a:ext cx="0" cy="22225"/>
          </a:xfrm>
          <a:prstGeom prst="line">
            <a:avLst/>
          </a:prstGeom>
          <a:noFill/>
          <a:ln w="12700">
            <a:solidFill>
              <a:schemeClr val="tx1"/>
            </a:solidFill>
            <a:round/>
            <a:headEnd/>
            <a:tailEnd/>
          </a:ln>
        </p:spPr>
        <p:txBody>
          <a:bodyPr wrap="none" anchor="ctr"/>
          <a:lstStyle/>
          <a:p>
            <a:endParaRPr lang="en-GB"/>
          </a:p>
        </p:txBody>
      </p:sp>
      <p:sp>
        <p:nvSpPr>
          <p:cNvPr id="204997" name="Line 202"/>
          <p:cNvSpPr>
            <a:spLocks noChangeShapeType="1"/>
          </p:cNvSpPr>
          <p:nvPr/>
        </p:nvSpPr>
        <p:spPr bwMode="auto">
          <a:xfrm flipH="1" flipV="1">
            <a:off x="3322638" y="3621088"/>
            <a:ext cx="20637" cy="22225"/>
          </a:xfrm>
          <a:prstGeom prst="line">
            <a:avLst/>
          </a:prstGeom>
          <a:noFill/>
          <a:ln w="12700">
            <a:solidFill>
              <a:schemeClr val="tx1"/>
            </a:solidFill>
            <a:round/>
            <a:headEnd/>
            <a:tailEnd/>
          </a:ln>
        </p:spPr>
        <p:txBody>
          <a:bodyPr wrap="none" anchor="ctr"/>
          <a:lstStyle/>
          <a:p>
            <a:endParaRPr lang="en-GB"/>
          </a:p>
        </p:txBody>
      </p:sp>
      <p:sp>
        <p:nvSpPr>
          <p:cNvPr id="204998" name="Line 203"/>
          <p:cNvSpPr>
            <a:spLocks noChangeShapeType="1"/>
          </p:cNvSpPr>
          <p:nvPr/>
        </p:nvSpPr>
        <p:spPr bwMode="auto">
          <a:xfrm flipV="1">
            <a:off x="3328988" y="3613150"/>
            <a:ext cx="0" cy="20638"/>
          </a:xfrm>
          <a:prstGeom prst="line">
            <a:avLst/>
          </a:prstGeom>
          <a:noFill/>
          <a:ln w="12700">
            <a:solidFill>
              <a:schemeClr val="tx1"/>
            </a:solidFill>
            <a:round/>
            <a:headEnd/>
            <a:tailEnd/>
          </a:ln>
        </p:spPr>
        <p:txBody>
          <a:bodyPr wrap="none" anchor="ctr"/>
          <a:lstStyle/>
          <a:p>
            <a:endParaRPr lang="en-GB"/>
          </a:p>
        </p:txBody>
      </p:sp>
      <p:sp>
        <p:nvSpPr>
          <p:cNvPr id="204999" name="Line 204"/>
          <p:cNvSpPr>
            <a:spLocks noChangeShapeType="1"/>
          </p:cNvSpPr>
          <p:nvPr/>
        </p:nvSpPr>
        <p:spPr bwMode="auto">
          <a:xfrm flipH="1" flipV="1">
            <a:off x="3313113" y="3603625"/>
            <a:ext cx="22225" cy="22225"/>
          </a:xfrm>
          <a:prstGeom prst="line">
            <a:avLst/>
          </a:prstGeom>
          <a:noFill/>
          <a:ln w="12700">
            <a:solidFill>
              <a:schemeClr val="tx1"/>
            </a:solidFill>
            <a:round/>
            <a:headEnd/>
            <a:tailEnd/>
          </a:ln>
        </p:spPr>
        <p:txBody>
          <a:bodyPr wrap="none" anchor="ctr"/>
          <a:lstStyle/>
          <a:p>
            <a:endParaRPr lang="en-GB"/>
          </a:p>
        </p:txBody>
      </p:sp>
      <p:sp>
        <p:nvSpPr>
          <p:cNvPr id="205000" name="Line 205"/>
          <p:cNvSpPr>
            <a:spLocks noChangeShapeType="1"/>
          </p:cNvSpPr>
          <p:nvPr/>
        </p:nvSpPr>
        <p:spPr bwMode="auto">
          <a:xfrm flipV="1">
            <a:off x="3319463" y="3594100"/>
            <a:ext cx="0" cy="22225"/>
          </a:xfrm>
          <a:prstGeom prst="line">
            <a:avLst/>
          </a:prstGeom>
          <a:noFill/>
          <a:ln w="12700">
            <a:solidFill>
              <a:schemeClr val="tx1"/>
            </a:solidFill>
            <a:round/>
            <a:headEnd/>
            <a:tailEnd/>
          </a:ln>
        </p:spPr>
        <p:txBody>
          <a:bodyPr wrap="none" anchor="ctr"/>
          <a:lstStyle/>
          <a:p>
            <a:endParaRPr lang="en-GB"/>
          </a:p>
        </p:txBody>
      </p:sp>
      <p:sp>
        <p:nvSpPr>
          <p:cNvPr id="205001" name="Line 206"/>
          <p:cNvSpPr>
            <a:spLocks noChangeShapeType="1"/>
          </p:cNvSpPr>
          <p:nvPr/>
        </p:nvSpPr>
        <p:spPr bwMode="auto">
          <a:xfrm flipH="1">
            <a:off x="3303588" y="3600450"/>
            <a:ext cx="22225" cy="0"/>
          </a:xfrm>
          <a:prstGeom prst="line">
            <a:avLst/>
          </a:prstGeom>
          <a:noFill/>
          <a:ln w="12700">
            <a:solidFill>
              <a:schemeClr val="tx1"/>
            </a:solidFill>
            <a:round/>
            <a:headEnd/>
            <a:tailEnd/>
          </a:ln>
        </p:spPr>
        <p:txBody>
          <a:bodyPr wrap="none" anchor="ctr"/>
          <a:lstStyle/>
          <a:p>
            <a:endParaRPr lang="en-GB"/>
          </a:p>
        </p:txBody>
      </p:sp>
      <p:sp>
        <p:nvSpPr>
          <p:cNvPr id="205002" name="Line 207"/>
          <p:cNvSpPr>
            <a:spLocks noChangeShapeType="1"/>
          </p:cNvSpPr>
          <p:nvPr/>
        </p:nvSpPr>
        <p:spPr bwMode="auto">
          <a:xfrm flipV="1">
            <a:off x="3309938" y="3586163"/>
            <a:ext cx="0" cy="20637"/>
          </a:xfrm>
          <a:prstGeom prst="line">
            <a:avLst/>
          </a:prstGeom>
          <a:noFill/>
          <a:ln w="12700">
            <a:solidFill>
              <a:schemeClr val="tx1"/>
            </a:solidFill>
            <a:round/>
            <a:headEnd/>
            <a:tailEnd/>
          </a:ln>
        </p:spPr>
        <p:txBody>
          <a:bodyPr wrap="none" anchor="ctr"/>
          <a:lstStyle/>
          <a:p>
            <a:endParaRPr lang="en-GB"/>
          </a:p>
        </p:txBody>
      </p:sp>
      <p:sp>
        <p:nvSpPr>
          <p:cNvPr id="205003" name="Line 208"/>
          <p:cNvSpPr>
            <a:spLocks noChangeShapeType="1"/>
          </p:cNvSpPr>
          <p:nvPr/>
        </p:nvSpPr>
        <p:spPr bwMode="auto">
          <a:xfrm flipH="1" flipV="1">
            <a:off x="3294063" y="3576638"/>
            <a:ext cx="22225" cy="22225"/>
          </a:xfrm>
          <a:prstGeom prst="line">
            <a:avLst/>
          </a:prstGeom>
          <a:noFill/>
          <a:ln w="12700">
            <a:solidFill>
              <a:schemeClr val="tx1"/>
            </a:solidFill>
            <a:round/>
            <a:headEnd/>
            <a:tailEnd/>
          </a:ln>
        </p:spPr>
        <p:txBody>
          <a:bodyPr wrap="none" anchor="ctr"/>
          <a:lstStyle/>
          <a:p>
            <a:endParaRPr lang="en-GB"/>
          </a:p>
        </p:txBody>
      </p:sp>
      <p:sp>
        <p:nvSpPr>
          <p:cNvPr id="205004" name="Line 209"/>
          <p:cNvSpPr>
            <a:spLocks noChangeShapeType="1"/>
          </p:cNvSpPr>
          <p:nvPr/>
        </p:nvSpPr>
        <p:spPr bwMode="auto">
          <a:xfrm flipV="1">
            <a:off x="3300413" y="3567113"/>
            <a:ext cx="0" cy="22225"/>
          </a:xfrm>
          <a:prstGeom prst="line">
            <a:avLst/>
          </a:prstGeom>
          <a:noFill/>
          <a:ln w="12700">
            <a:solidFill>
              <a:schemeClr val="tx1"/>
            </a:solidFill>
            <a:round/>
            <a:headEnd/>
            <a:tailEnd/>
          </a:ln>
        </p:spPr>
        <p:txBody>
          <a:bodyPr wrap="none" anchor="ctr"/>
          <a:lstStyle/>
          <a:p>
            <a:endParaRPr lang="en-GB"/>
          </a:p>
        </p:txBody>
      </p:sp>
      <p:sp>
        <p:nvSpPr>
          <p:cNvPr id="205005" name="Line 210"/>
          <p:cNvSpPr>
            <a:spLocks noChangeShapeType="1"/>
          </p:cNvSpPr>
          <p:nvPr/>
        </p:nvSpPr>
        <p:spPr bwMode="auto">
          <a:xfrm flipH="1">
            <a:off x="3286125" y="3573463"/>
            <a:ext cx="20638" cy="0"/>
          </a:xfrm>
          <a:prstGeom prst="line">
            <a:avLst/>
          </a:prstGeom>
          <a:noFill/>
          <a:ln w="12700">
            <a:solidFill>
              <a:schemeClr val="tx1"/>
            </a:solidFill>
            <a:round/>
            <a:headEnd/>
            <a:tailEnd/>
          </a:ln>
        </p:spPr>
        <p:txBody>
          <a:bodyPr wrap="none" anchor="ctr"/>
          <a:lstStyle/>
          <a:p>
            <a:endParaRPr lang="en-GB"/>
          </a:p>
        </p:txBody>
      </p:sp>
      <p:sp>
        <p:nvSpPr>
          <p:cNvPr id="205006" name="Line 211"/>
          <p:cNvSpPr>
            <a:spLocks noChangeShapeType="1"/>
          </p:cNvSpPr>
          <p:nvPr/>
        </p:nvSpPr>
        <p:spPr bwMode="auto">
          <a:xfrm flipH="1" flipV="1">
            <a:off x="3276600" y="3559175"/>
            <a:ext cx="22225" cy="20638"/>
          </a:xfrm>
          <a:prstGeom prst="line">
            <a:avLst/>
          </a:prstGeom>
          <a:noFill/>
          <a:ln w="12700">
            <a:solidFill>
              <a:schemeClr val="tx1"/>
            </a:solidFill>
            <a:round/>
            <a:headEnd/>
            <a:tailEnd/>
          </a:ln>
        </p:spPr>
        <p:txBody>
          <a:bodyPr wrap="none" anchor="ctr"/>
          <a:lstStyle/>
          <a:p>
            <a:endParaRPr lang="en-GB"/>
          </a:p>
        </p:txBody>
      </p:sp>
      <p:sp>
        <p:nvSpPr>
          <p:cNvPr id="205007" name="Line 212"/>
          <p:cNvSpPr>
            <a:spLocks noChangeShapeType="1"/>
          </p:cNvSpPr>
          <p:nvPr/>
        </p:nvSpPr>
        <p:spPr bwMode="auto">
          <a:xfrm flipH="1">
            <a:off x="3267075" y="3565525"/>
            <a:ext cx="22225" cy="0"/>
          </a:xfrm>
          <a:prstGeom prst="line">
            <a:avLst/>
          </a:prstGeom>
          <a:noFill/>
          <a:ln w="12700">
            <a:solidFill>
              <a:schemeClr val="tx1"/>
            </a:solidFill>
            <a:round/>
            <a:headEnd/>
            <a:tailEnd/>
          </a:ln>
        </p:spPr>
        <p:txBody>
          <a:bodyPr wrap="none" anchor="ctr"/>
          <a:lstStyle/>
          <a:p>
            <a:endParaRPr lang="en-GB"/>
          </a:p>
        </p:txBody>
      </p:sp>
      <p:sp>
        <p:nvSpPr>
          <p:cNvPr id="205008" name="Line 213"/>
          <p:cNvSpPr>
            <a:spLocks noChangeShapeType="1"/>
          </p:cNvSpPr>
          <p:nvPr/>
        </p:nvSpPr>
        <p:spPr bwMode="auto">
          <a:xfrm flipV="1">
            <a:off x="3273425" y="3549650"/>
            <a:ext cx="0" cy="22225"/>
          </a:xfrm>
          <a:prstGeom prst="line">
            <a:avLst/>
          </a:prstGeom>
          <a:noFill/>
          <a:ln w="12700">
            <a:solidFill>
              <a:schemeClr val="tx1"/>
            </a:solidFill>
            <a:round/>
            <a:headEnd/>
            <a:tailEnd/>
          </a:ln>
        </p:spPr>
        <p:txBody>
          <a:bodyPr wrap="none" anchor="ctr"/>
          <a:lstStyle/>
          <a:p>
            <a:endParaRPr lang="en-GB"/>
          </a:p>
        </p:txBody>
      </p:sp>
      <p:sp>
        <p:nvSpPr>
          <p:cNvPr id="205009" name="Line 214"/>
          <p:cNvSpPr>
            <a:spLocks noChangeShapeType="1"/>
          </p:cNvSpPr>
          <p:nvPr/>
        </p:nvSpPr>
        <p:spPr bwMode="auto">
          <a:xfrm flipH="1">
            <a:off x="3259138" y="3556000"/>
            <a:ext cx="20637" cy="0"/>
          </a:xfrm>
          <a:prstGeom prst="line">
            <a:avLst/>
          </a:prstGeom>
          <a:noFill/>
          <a:ln w="12700">
            <a:solidFill>
              <a:schemeClr val="tx1"/>
            </a:solidFill>
            <a:round/>
            <a:headEnd/>
            <a:tailEnd/>
          </a:ln>
        </p:spPr>
        <p:txBody>
          <a:bodyPr wrap="none" anchor="ctr"/>
          <a:lstStyle/>
          <a:p>
            <a:endParaRPr lang="en-GB"/>
          </a:p>
        </p:txBody>
      </p:sp>
      <p:sp>
        <p:nvSpPr>
          <p:cNvPr id="205010" name="Line 215"/>
          <p:cNvSpPr>
            <a:spLocks noChangeShapeType="1"/>
          </p:cNvSpPr>
          <p:nvPr/>
        </p:nvSpPr>
        <p:spPr bwMode="auto">
          <a:xfrm flipV="1">
            <a:off x="3265488" y="3540125"/>
            <a:ext cx="0" cy="22225"/>
          </a:xfrm>
          <a:prstGeom prst="line">
            <a:avLst/>
          </a:prstGeom>
          <a:noFill/>
          <a:ln w="12700">
            <a:solidFill>
              <a:schemeClr val="tx1"/>
            </a:solidFill>
            <a:round/>
            <a:headEnd/>
            <a:tailEnd/>
          </a:ln>
        </p:spPr>
        <p:txBody>
          <a:bodyPr wrap="none" anchor="ctr"/>
          <a:lstStyle/>
          <a:p>
            <a:endParaRPr lang="en-GB"/>
          </a:p>
        </p:txBody>
      </p:sp>
      <p:sp>
        <p:nvSpPr>
          <p:cNvPr id="205011" name="Line 216"/>
          <p:cNvSpPr>
            <a:spLocks noChangeShapeType="1"/>
          </p:cNvSpPr>
          <p:nvPr/>
        </p:nvSpPr>
        <p:spPr bwMode="auto">
          <a:xfrm flipH="1">
            <a:off x="3249613" y="3546475"/>
            <a:ext cx="22225" cy="0"/>
          </a:xfrm>
          <a:prstGeom prst="line">
            <a:avLst/>
          </a:prstGeom>
          <a:noFill/>
          <a:ln w="12700">
            <a:solidFill>
              <a:schemeClr val="tx1"/>
            </a:solidFill>
            <a:round/>
            <a:headEnd/>
            <a:tailEnd/>
          </a:ln>
        </p:spPr>
        <p:txBody>
          <a:bodyPr wrap="none" anchor="ctr"/>
          <a:lstStyle/>
          <a:p>
            <a:endParaRPr lang="en-GB"/>
          </a:p>
        </p:txBody>
      </p:sp>
      <p:sp>
        <p:nvSpPr>
          <p:cNvPr id="205012" name="Line 217"/>
          <p:cNvSpPr>
            <a:spLocks noChangeShapeType="1"/>
          </p:cNvSpPr>
          <p:nvPr/>
        </p:nvSpPr>
        <p:spPr bwMode="auto">
          <a:xfrm flipH="1">
            <a:off x="3240088" y="3546475"/>
            <a:ext cx="22225" cy="0"/>
          </a:xfrm>
          <a:prstGeom prst="line">
            <a:avLst/>
          </a:prstGeom>
          <a:noFill/>
          <a:ln w="12700">
            <a:solidFill>
              <a:schemeClr val="tx1"/>
            </a:solidFill>
            <a:round/>
            <a:headEnd/>
            <a:tailEnd/>
          </a:ln>
        </p:spPr>
        <p:txBody>
          <a:bodyPr wrap="none" anchor="ctr"/>
          <a:lstStyle/>
          <a:p>
            <a:endParaRPr lang="en-GB"/>
          </a:p>
        </p:txBody>
      </p:sp>
      <p:sp>
        <p:nvSpPr>
          <p:cNvPr id="205013" name="Line 218"/>
          <p:cNvSpPr>
            <a:spLocks noChangeShapeType="1"/>
          </p:cNvSpPr>
          <p:nvPr/>
        </p:nvSpPr>
        <p:spPr bwMode="auto">
          <a:xfrm flipH="1">
            <a:off x="3240088" y="4927600"/>
            <a:ext cx="22225" cy="7938"/>
          </a:xfrm>
          <a:prstGeom prst="line">
            <a:avLst/>
          </a:prstGeom>
          <a:noFill/>
          <a:ln w="12700">
            <a:solidFill>
              <a:schemeClr val="tx1"/>
            </a:solidFill>
            <a:round/>
            <a:headEnd/>
            <a:tailEnd/>
          </a:ln>
        </p:spPr>
        <p:txBody>
          <a:bodyPr wrap="none" anchor="ctr"/>
          <a:lstStyle/>
          <a:p>
            <a:endParaRPr lang="en-GB"/>
          </a:p>
        </p:txBody>
      </p:sp>
      <p:sp>
        <p:nvSpPr>
          <p:cNvPr id="205014" name="Line 219"/>
          <p:cNvSpPr>
            <a:spLocks noChangeShapeType="1"/>
          </p:cNvSpPr>
          <p:nvPr/>
        </p:nvSpPr>
        <p:spPr bwMode="auto">
          <a:xfrm flipH="1">
            <a:off x="3232150" y="4935538"/>
            <a:ext cx="20638" cy="0"/>
          </a:xfrm>
          <a:prstGeom prst="line">
            <a:avLst/>
          </a:prstGeom>
          <a:noFill/>
          <a:ln w="12700">
            <a:solidFill>
              <a:schemeClr val="tx1"/>
            </a:solidFill>
            <a:round/>
            <a:headEnd/>
            <a:tailEnd/>
          </a:ln>
        </p:spPr>
        <p:txBody>
          <a:bodyPr wrap="none" anchor="ctr"/>
          <a:lstStyle/>
          <a:p>
            <a:endParaRPr lang="en-GB"/>
          </a:p>
        </p:txBody>
      </p:sp>
      <p:sp>
        <p:nvSpPr>
          <p:cNvPr id="205015" name="Line 220"/>
          <p:cNvSpPr>
            <a:spLocks noChangeShapeType="1"/>
          </p:cNvSpPr>
          <p:nvPr/>
        </p:nvSpPr>
        <p:spPr bwMode="auto">
          <a:xfrm flipH="1">
            <a:off x="3222625" y="4935538"/>
            <a:ext cx="22225" cy="0"/>
          </a:xfrm>
          <a:prstGeom prst="line">
            <a:avLst/>
          </a:prstGeom>
          <a:noFill/>
          <a:ln w="12700">
            <a:solidFill>
              <a:schemeClr val="tx1"/>
            </a:solidFill>
            <a:round/>
            <a:headEnd/>
            <a:tailEnd/>
          </a:ln>
        </p:spPr>
        <p:txBody>
          <a:bodyPr wrap="none" anchor="ctr"/>
          <a:lstStyle/>
          <a:p>
            <a:endParaRPr lang="en-GB"/>
          </a:p>
        </p:txBody>
      </p:sp>
      <p:sp>
        <p:nvSpPr>
          <p:cNvPr id="205016" name="Line 221"/>
          <p:cNvSpPr>
            <a:spLocks noChangeShapeType="1"/>
          </p:cNvSpPr>
          <p:nvPr/>
        </p:nvSpPr>
        <p:spPr bwMode="auto">
          <a:xfrm flipH="1">
            <a:off x="3213100" y="4935538"/>
            <a:ext cx="22225" cy="0"/>
          </a:xfrm>
          <a:prstGeom prst="line">
            <a:avLst/>
          </a:prstGeom>
          <a:noFill/>
          <a:ln w="12700">
            <a:solidFill>
              <a:schemeClr val="tx1"/>
            </a:solidFill>
            <a:round/>
            <a:headEnd/>
            <a:tailEnd/>
          </a:ln>
        </p:spPr>
        <p:txBody>
          <a:bodyPr wrap="none" anchor="ctr"/>
          <a:lstStyle/>
          <a:p>
            <a:endParaRPr lang="en-GB"/>
          </a:p>
        </p:txBody>
      </p:sp>
      <p:sp>
        <p:nvSpPr>
          <p:cNvPr id="205017" name="Line 222"/>
          <p:cNvSpPr>
            <a:spLocks noChangeShapeType="1"/>
          </p:cNvSpPr>
          <p:nvPr/>
        </p:nvSpPr>
        <p:spPr bwMode="auto">
          <a:xfrm flipH="1">
            <a:off x="3205163" y="4935538"/>
            <a:ext cx="20637" cy="0"/>
          </a:xfrm>
          <a:prstGeom prst="line">
            <a:avLst/>
          </a:prstGeom>
          <a:noFill/>
          <a:ln w="12700">
            <a:solidFill>
              <a:schemeClr val="tx1"/>
            </a:solidFill>
            <a:round/>
            <a:headEnd/>
            <a:tailEnd/>
          </a:ln>
        </p:spPr>
        <p:txBody>
          <a:bodyPr wrap="none" anchor="ctr"/>
          <a:lstStyle/>
          <a:p>
            <a:endParaRPr lang="en-GB"/>
          </a:p>
        </p:txBody>
      </p:sp>
      <p:sp>
        <p:nvSpPr>
          <p:cNvPr id="205018" name="Line 223"/>
          <p:cNvSpPr>
            <a:spLocks noChangeShapeType="1"/>
          </p:cNvSpPr>
          <p:nvPr/>
        </p:nvSpPr>
        <p:spPr bwMode="auto">
          <a:xfrm flipV="1">
            <a:off x="3211513" y="4921250"/>
            <a:ext cx="0" cy="20638"/>
          </a:xfrm>
          <a:prstGeom prst="line">
            <a:avLst/>
          </a:prstGeom>
          <a:noFill/>
          <a:ln w="12700">
            <a:solidFill>
              <a:schemeClr val="tx1"/>
            </a:solidFill>
            <a:round/>
            <a:headEnd/>
            <a:tailEnd/>
          </a:ln>
        </p:spPr>
        <p:txBody>
          <a:bodyPr wrap="none" anchor="ctr"/>
          <a:lstStyle/>
          <a:p>
            <a:endParaRPr lang="en-GB"/>
          </a:p>
        </p:txBody>
      </p:sp>
      <p:sp>
        <p:nvSpPr>
          <p:cNvPr id="205019" name="Line 224"/>
          <p:cNvSpPr>
            <a:spLocks noChangeShapeType="1"/>
          </p:cNvSpPr>
          <p:nvPr/>
        </p:nvSpPr>
        <p:spPr bwMode="auto">
          <a:xfrm flipH="1">
            <a:off x="3195638" y="4927600"/>
            <a:ext cx="22225" cy="0"/>
          </a:xfrm>
          <a:prstGeom prst="line">
            <a:avLst/>
          </a:prstGeom>
          <a:noFill/>
          <a:ln w="12700">
            <a:solidFill>
              <a:schemeClr val="tx1"/>
            </a:solidFill>
            <a:round/>
            <a:headEnd/>
            <a:tailEnd/>
          </a:ln>
        </p:spPr>
        <p:txBody>
          <a:bodyPr wrap="none" anchor="ctr"/>
          <a:lstStyle/>
          <a:p>
            <a:endParaRPr lang="en-GB"/>
          </a:p>
        </p:txBody>
      </p:sp>
      <p:sp>
        <p:nvSpPr>
          <p:cNvPr id="205020" name="Line 225"/>
          <p:cNvSpPr>
            <a:spLocks noChangeShapeType="1"/>
          </p:cNvSpPr>
          <p:nvPr/>
        </p:nvSpPr>
        <p:spPr bwMode="auto">
          <a:xfrm flipH="1">
            <a:off x="3186113" y="4927600"/>
            <a:ext cx="22225" cy="0"/>
          </a:xfrm>
          <a:prstGeom prst="line">
            <a:avLst/>
          </a:prstGeom>
          <a:noFill/>
          <a:ln w="12700">
            <a:solidFill>
              <a:schemeClr val="tx1"/>
            </a:solidFill>
            <a:round/>
            <a:headEnd/>
            <a:tailEnd/>
          </a:ln>
        </p:spPr>
        <p:txBody>
          <a:bodyPr wrap="none" anchor="ctr"/>
          <a:lstStyle/>
          <a:p>
            <a:endParaRPr lang="en-GB"/>
          </a:p>
        </p:txBody>
      </p:sp>
      <p:sp>
        <p:nvSpPr>
          <p:cNvPr id="205021" name="Line 226"/>
          <p:cNvSpPr>
            <a:spLocks noChangeShapeType="1"/>
          </p:cNvSpPr>
          <p:nvPr/>
        </p:nvSpPr>
        <p:spPr bwMode="auto">
          <a:xfrm flipH="1">
            <a:off x="3178175" y="4927600"/>
            <a:ext cx="20638" cy="0"/>
          </a:xfrm>
          <a:prstGeom prst="line">
            <a:avLst/>
          </a:prstGeom>
          <a:noFill/>
          <a:ln w="12700">
            <a:solidFill>
              <a:schemeClr val="tx1"/>
            </a:solidFill>
            <a:round/>
            <a:headEnd/>
            <a:tailEnd/>
          </a:ln>
        </p:spPr>
        <p:txBody>
          <a:bodyPr wrap="none" anchor="ctr"/>
          <a:lstStyle/>
          <a:p>
            <a:endParaRPr lang="en-GB"/>
          </a:p>
        </p:txBody>
      </p:sp>
      <p:sp>
        <p:nvSpPr>
          <p:cNvPr id="205022" name="Line 227"/>
          <p:cNvSpPr>
            <a:spLocks noChangeShapeType="1"/>
          </p:cNvSpPr>
          <p:nvPr/>
        </p:nvSpPr>
        <p:spPr bwMode="auto">
          <a:xfrm flipV="1">
            <a:off x="3184525" y="4911725"/>
            <a:ext cx="0" cy="22225"/>
          </a:xfrm>
          <a:prstGeom prst="line">
            <a:avLst/>
          </a:prstGeom>
          <a:noFill/>
          <a:ln w="12700">
            <a:solidFill>
              <a:schemeClr val="tx1"/>
            </a:solidFill>
            <a:round/>
            <a:headEnd/>
            <a:tailEnd/>
          </a:ln>
        </p:spPr>
        <p:txBody>
          <a:bodyPr wrap="none" anchor="ctr"/>
          <a:lstStyle/>
          <a:p>
            <a:endParaRPr lang="en-GB"/>
          </a:p>
        </p:txBody>
      </p:sp>
      <p:sp>
        <p:nvSpPr>
          <p:cNvPr id="205023" name="Line 228"/>
          <p:cNvSpPr>
            <a:spLocks noChangeShapeType="1"/>
          </p:cNvSpPr>
          <p:nvPr/>
        </p:nvSpPr>
        <p:spPr bwMode="auto">
          <a:xfrm flipH="1">
            <a:off x="3159125" y="4918075"/>
            <a:ext cx="31750" cy="0"/>
          </a:xfrm>
          <a:prstGeom prst="line">
            <a:avLst/>
          </a:prstGeom>
          <a:noFill/>
          <a:ln w="12700">
            <a:solidFill>
              <a:schemeClr val="tx1"/>
            </a:solidFill>
            <a:round/>
            <a:headEnd/>
            <a:tailEnd/>
          </a:ln>
        </p:spPr>
        <p:txBody>
          <a:bodyPr wrap="none" anchor="ctr"/>
          <a:lstStyle/>
          <a:p>
            <a:endParaRPr lang="en-GB"/>
          </a:p>
        </p:txBody>
      </p:sp>
      <p:sp>
        <p:nvSpPr>
          <p:cNvPr id="205024" name="Line 229"/>
          <p:cNvSpPr>
            <a:spLocks noChangeShapeType="1"/>
          </p:cNvSpPr>
          <p:nvPr/>
        </p:nvSpPr>
        <p:spPr bwMode="auto">
          <a:xfrm flipH="1">
            <a:off x="3151188" y="4918075"/>
            <a:ext cx="20637" cy="0"/>
          </a:xfrm>
          <a:prstGeom prst="line">
            <a:avLst/>
          </a:prstGeom>
          <a:noFill/>
          <a:ln w="12700">
            <a:solidFill>
              <a:schemeClr val="tx1"/>
            </a:solidFill>
            <a:round/>
            <a:headEnd/>
            <a:tailEnd/>
          </a:ln>
        </p:spPr>
        <p:txBody>
          <a:bodyPr wrap="none" anchor="ctr"/>
          <a:lstStyle/>
          <a:p>
            <a:endParaRPr lang="en-GB"/>
          </a:p>
        </p:txBody>
      </p:sp>
      <p:sp>
        <p:nvSpPr>
          <p:cNvPr id="205025" name="Line 230"/>
          <p:cNvSpPr>
            <a:spLocks noChangeShapeType="1"/>
          </p:cNvSpPr>
          <p:nvPr/>
        </p:nvSpPr>
        <p:spPr bwMode="auto">
          <a:xfrm flipH="1" flipV="1">
            <a:off x="3141663" y="4902200"/>
            <a:ext cx="22225" cy="22225"/>
          </a:xfrm>
          <a:prstGeom prst="line">
            <a:avLst/>
          </a:prstGeom>
          <a:noFill/>
          <a:ln w="12700">
            <a:solidFill>
              <a:schemeClr val="tx1"/>
            </a:solidFill>
            <a:round/>
            <a:headEnd/>
            <a:tailEnd/>
          </a:ln>
        </p:spPr>
        <p:txBody>
          <a:bodyPr wrap="none" anchor="ctr"/>
          <a:lstStyle/>
          <a:p>
            <a:endParaRPr lang="en-GB"/>
          </a:p>
        </p:txBody>
      </p:sp>
      <p:sp>
        <p:nvSpPr>
          <p:cNvPr id="205026" name="Line 231"/>
          <p:cNvSpPr>
            <a:spLocks noChangeShapeType="1"/>
          </p:cNvSpPr>
          <p:nvPr/>
        </p:nvSpPr>
        <p:spPr bwMode="auto">
          <a:xfrm flipH="1">
            <a:off x="3132138" y="4908550"/>
            <a:ext cx="22225" cy="0"/>
          </a:xfrm>
          <a:prstGeom prst="line">
            <a:avLst/>
          </a:prstGeom>
          <a:noFill/>
          <a:ln w="12700">
            <a:solidFill>
              <a:schemeClr val="tx1"/>
            </a:solidFill>
            <a:round/>
            <a:headEnd/>
            <a:tailEnd/>
          </a:ln>
        </p:spPr>
        <p:txBody>
          <a:bodyPr wrap="none" anchor="ctr"/>
          <a:lstStyle/>
          <a:p>
            <a:endParaRPr lang="en-GB"/>
          </a:p>
        </p:txBody>
      </p:sp>
      <p:sp>
        <p:nvSpPr>
          <p:cNvPr id="205027" name="Line 232"/>
          <p:cNvSpPr>
            <a:spLocks noChangeShapeType="1"/>
          </p:cNvSpPr>
          <p:nvPr/>
        </p:nvSpPr>
        <p:spPr bwMode="auto">
          <a:xfrm flipH="1" flipV="1">
            <a:off x="3124200" y="4894263"/>
            <a:ext cx="20638" cy="20637"/>
          </a:xfrm>
          <a:prstGeom prst="line">
            <a:avLst/>
          </a:prstGeom>
          <a:noFill/>
          <a:ln w="12700">
            <a:solidFill>
              <a:schemeClr val="tx1"/>
            </a:solidFill>
            <a:round/>
            <a:headEnd/>
            <a:tailEnd/>
          </a:ln>
        </p:spPr>
        <p:txBody>
          <a:bodyPr wrap="none" anchor="ctr"/>
          <a:lstStyle/>
          <a:p>
            <a:endParaRPr lang="en-GB"/>
          </a:p>
        </p:txBody>
      </p:sp>
      <p:sp>
        <p:nvSpPr>
          <p:cNvPr id="205028" name="Line 233"/>
          <p:cNvSpPr>
            <a:spLocks noChangeShapeType="1"/>
          </p:cNvSpPr>
          <p:nvPr/>
        </p:nvSpPr>
        <p:spPr bwMode="auto">
          <a:xfrm flipH="1">
            <a:off x="3114675" y="4900613"/>
            <a:ext cx="22225" cy="0"/>
          </a:xfrm>
          <a:prstGeom prst="line">
            <a:avLst/>
          </a:prstGeom>
          <a:noFill/>
          <a:ln w="12700">
            <a:solidFill>
              <a:schemeClr val="tx1"/>
            </a:solidFill>
            <a:round/>
            <a:headEnd/>
            <a:tailEnd/>
          </a:ln>
        </p:spPr>
        <p:txBody>
          <a:bodyPr wrap="none" anchor="ctr"/>
          <a:lstStyle/>
          <a:p>
            <a:endParaRPr lang="en-GB"/>
          </a:p>
        </p:txBody>
      </p:sp>
      <p:sp>
        <p:nvSpPr>
          <p:cNvPr id="205029" name="Line 234"/>
          <p:cNvSpPr>
            <a:spLocks noChangeShapeType="1"/>
          </p:cNvSpPr>
          <p:nvPr/>
        </p:nvSpPr>
        <p:spPr bwMode="auto">
          <a:xfrm flipH="1" flipV="1">
            <a:off x="3105150" y="4884738"/>
            <a:ext cx="22225" cy="22225"/>
          </a:xfrm>
          <a:prstGeom prst="line">
            <a:avLst/>
          </a:prstGeom>
          <a:noFill/>
          <a:ln w="12700">
            <a:solidFill>
              <a:schemeClr val="tx1"/>
            </a:solidFill>
            <a:round/>
            <a:headEnd/>
            <a:tailEnd/>
          </a:ln>
        </p:spPr>
        <p:txBody>
          <a:bodyPr wrap="none" anchor="ctr"/>
          <a:lstStyle/>
          <a:p>
            <a:endParaRPr lang="en-GB"/>
          </a:p>
        </p:txBody>
      </p:sp>
      <p:sp>
        <p:nvSpPr>
          <p:cNvPr id="205030" name="Line 235"/>
          <p:cNvSpPr>
            <a:spLocks noChangeShapeType="1"/>
          </p:cNvSpPr>
          <p:nvPr/>
        </p:nvSpPr>
        <p:spPr bwMode="auto">
          <a:xfrm flipH="1" flipV="1">
            <a:off x="3097213" y="4875213"/>
            <a:ext cx="20637" cy="22225"/>
          </a:xfrm>
          <a:prstGeom prst="line">
            <a:avLst/>
          </a:prstGeom>
          <a:noFill/>
          <a:ln w="12700">
            <a:solidFill>
              <a:schemeClr val="tx1"/>
            </a:solidFill>
            <a:round/>
            <a:headEnd/>
            <a:tailEnd/>
          </a:ln>
        </p:spPr>
        <p:txBody>
          <a:bodyPr wrap="none" anchor="ctr"/>
          <a:lstStyle/>
          <a:p>
            <a:endParaRPr lang="en-GB"/>
          </a:p>
        </p:txBody>
      </p:sp>
      <p:sp>
        <p:nvSpPr>
          <p:cNvPr id="205031" name="Line 236"/>
          <p:cNvSpPr>
            <a:spLocks noChangeShapeType="1"/>
          </p:cNvSpPr>
          <p:nvPr/>
        </p:nvSpPr>
        <p:spPr bwMode="auto">
          <a:xfrm flipH="1" flipV="1">
            <a:off x="3087688" y="4867275"/>
            <a:ext cx="22225" cy="20638"/>
          </a:xfrm>
          <a:prstGeom prst="line">
            <a:avLst/>
          </a:prstGeom>
          <a:noFill/>
          <a:ln w="12700">
            <a:solidFill>
              <a:schemeClr val="tx1"/>
            </a:solidFill>
            <a:round/>
            <a:headEnd/>
            <a:tailEnd/>
          </a:ln>
        </p:spPr>
        <p:txBody>
          <a:bodyPr wrap="none" anchor="ctr"/>
          <a:lstStyle/>
          <a:p>
            <a:endParaRPr lang="en-GB"/>
          </a:p>
        </p:txBody>
      </p:sp>
      <p:sp>
        <p:nvSpPr>
          <p:cNvPr id="205032" name="Line 237"/>
          <p:cNvSpPr>
            <a:spLocks noChangeShapeType="1"/>
          </p:cNvSpPr>
          <p:nvPr/>
        </p:nvSpPr>
        <p:spPr bwMode="auto">
          <a:xfrm flipH="1" flipV="1">
            <a:off x="3078163" y="4857750"/>
            <a:ext cx="22225" cy="22225"/>
          </a:xfrm>
          <a:prstGeom prst="line">
            <a:avLst/>
          </a:prstGeom>
          <a:noFill/>
          <a:ln w="12700">
            <a:solidFill>
              <a:schemeClr val="tx1"/>
            </a:solidFill>
            <a:round/>
            <a:headEnd/>
            <a:tailEnd/>
          </a:ln>
        </p:spPr>
        <p:txBody>
          <a:bodyPr wrap="none" anchor="ctr"/>
          <a:lstStyle/>
          <a:p>
            <a:endParaRPr lang="en-GB"/>
          </a:p>
        </p:txBody>
      </p:sp>
      <p:sp>
        <p:nvSpPr>
          <p:cNvPr id="205033" name="Line 238"/>
          <p:cNvSpPr>
            <a:spLocks noChangeShapeType="1"/>
          </p:cNvSpPr>
          <p:nvPr/>
        </p:nvSpPr>
        <p:spPr bwMode="auto">
          <a:xfrm flipH="1">
            <a:off x="3070225" y="4864100"/>
            <a:ext cx="20638" cy="0"/>
          </a:xfrm>
          <a:prstGeom prst="line">
            <a:avLst/>
          </a:prstGeom>
          <a:noFill/>
          <a:ln w="12700">
            <a:solidFill>
              <a:schemeClr val="tx1"/>
            </a:solidFill>
            <a:round/>
            <a:headEnd/>
            <a:tailEnd/>
          </a:ln>
        </p:spPr>
        <p:txBody>
          <a:bodyPr wrap="none" anchor="ctr"/>
          <a:lstStyle/>
          <a:p>
            <a:endParaRPr lang="en-GB"/>
          </a:p>
        </p:txBody>
      </p:sp>
      <p:sp>
        <p:nvSpPr>
          <p:cNvPr id="205034" name="Line 239"/>
          <p:cNvSpPr>
            <a:spLocks noChangeShapeType="1"/>
          </p:cNvSpPr>
          <p:nvPr/>
        </p:nvSpPr>
        <p:spPr bwMode="auto">
          <a:xfrm flipH="1" flipV="1">
            <a:off x="3060700" y="4848225"/>
            <a:ext cx="22225" cy="22225"/>
          </a:xfrm>
          <a:prstGeom prst="line">
            <a:avLst/>
          </a:prstGeom>
          <a:noFill/>
          <a:ln w="12700">
            <a:solidFill>
              <a:schemeClr val="tx1"/>
            </a:solidFill>
            <a:round/>
            <a:headEnd/>
            <a:tailEnd/>
          </a:ln>
        </p:spPr>
        <p:txBody>
          <a:bodyPr wrap="none" anchor="ctr"/>
          <a:lstStyle/>
          <a:p>
            <a:endParaRPr lang="en-GB"/>
          </a:p>
        </p:txBody>
      </p:sp>
      <p:sp>
        <p:nvSpPr>
          <p:cNvPr id="205035" name="Line 240"/>
          <p:cNvSpPr>
            <a:spLocks noChangeShapeType="1"/>
          </p:cNvSpPr>
          <p:nvPr/>
        </p:nvSpPr>
        <p:spPr bwMode="auto">
          <a:xfrm flipH="1" flipV="1">
            <a:off x="3051175" y="4840288"/>
            <a:ext cx="22225" cy="20637"/>
          </a:xfrm>
          <a:prstGeom prst="line">
            <a:avLst/>
          </a:prstGeom>
          <a:noFill/>
          <a:ln w="12700">
            <a:solidFill>
              <a:schemeClr val="tx1"/>
            </a:solidFill>
            <a:round/>
            <a:headEnd/>
            <a:tailEnd/>
          </a:ln>
        </p:spPr>
        <p:txBody>
          <a:bodyPr wrap="none" anchor="ctr"/>
          <a:lstStyle/>
          <a:p>
            <a:endParaRPr lang="en-GB"/>
          </a:p>
        </p:txBody>
      </p:sp>
      <p:sp>
        <p:nvSpPr>
          <p:cNvPr id="205036" name="Line 241"/>
          <p:cNvSpPr>
            <a:spLocks noChangeShapeType="1"/>
          </p:cNvSpPr>
          <p:nvPr/>
        </p:nvSpPr>
        <p:spPr bwMode="auto">
          <a:xfrm flipH="1" flipV="1">
            <a:off x="3041650" y="4830763"/>
            <a:ext cx="22225" cy="22225"/>
          </a:xfrm>
          <a:prstGeom prst="line">
            <a:avLst/>
          </a:prstGeom>
          <a:noFill/>
          <a:ln w="12700">
            <a:solidFill>
              <a:schemeClr val="tx1"/>
            </a:solidFill>
            <a:round/>
            <a:headEnd/>
            <a:tailEnd/>
          </a:ln>
        </p:spPr>
        <p:txBody>
          <a:bodyPr wrap="none" anchor="ctr"/>
          <a:lstStyle/>
          <a:p>
            <a:endParaRPr lang="en-GB"/>
          </a:p>
        </p:txBody>
      </p:sp>
      <p:sp>
        <p:nvSpPr>
          <p:cNvPr id="205037" name="Line 242"/>
          <p:cNvSpPr>
            <a:spLocks noChangeShapeType="1"/>
          </p:cNvSpPr>
          <p:nvPr/>
        </p:nvSpPr>
        <p:spPr bwMode="auto">
          <a:xfrm flipH="1" flipV="1">
            <a:off x="3033713" y="4821238"/>
            <a:ext cx="20637" cy="22225"/>
          </a:xfrm>
          <a:prstGeom prst="line">
            <a:avLst/>
          </a:prstGeom>
          <a:noFill/>
          <a:ln w="12700">
            <a:solidFill>
              <a:schemeClr val="tx1"/>
            </a:solidFill>
            <a:round/>
            <a:headEnd/>
            <a:tailEnd/>
          </a:ln>
        </p:spPr>
        <p:txBody>
          <a:bodyPr wrap="none" anchor="ctr"/>
          <a:lstStyle/>
          <a:p>
            <a:endParaRPr lang="en-GB"/>
          </a:p>
        </p:txBody>
      </p:sp>
      <p:sp>
        <p:nvSpPr>
          <p:cNvPr id="205038" name="Line 243"/>
          <p:cNvSpPr>
            <a:spLocks noChangeShapeType="1"/>
          </p:cNvSpPr>
          <p:nvPr/>
        </p:nvSpPr>
        <p:spPr bwMode="auto">
          <a:xfrm flipH="1">
            <a:off x="3024188" y="4827588"/>
            <a:ext cx="22225" cy="0"/>
          </a:xfrm>
          <a:prstGeom prst="line">
            <a:avLst/>
          </a:prstGeom>
          <a:noFill/>
          <a:ln w="12700">
            <a:solidFill>
              <a:schemeClr val="tx1"/>
            </a:solidFill>
            <a:round/>
            <a:headEnd/>
            <a:tailEnd/>
          </a:ln>
        </p:spPr>
        <p:txBody>
          <a:bodyPr wrap="none" anchor="ctr"/>
          <a:lstStyle/>
          <a:p>
            <a:endParaRPr lang="en-GB"/>
          </a:p>
        </p:txBody>
      </p:sp>
      <p:sp>
        <p:nvSpPr>
          <p:cNvPr id="205039" name="Line 244"/>
          <p:cNvSpPr>
            <a:spLocks noChangeShapeType="1"/>
          </p:cNvSpPr>
          <p:nvPr/>
        </p:nvSpPr>
        <p:spPr bwMode="auto">
          <a:xfrm flipH="1" flipV="1">
            <a:off x="3014663" y="4813300"/>
            <a:ext cx="22225" cy="20638"/>
          </a:xfrm>
          <a:prstGeom prst="line">
            <a:avLst/>
          </a:prstGeom>
          <a:noFill/>
          <a:ln w="12700">
            <a:solidFill>
              <a:schemeClr val="tx1"/>
            </a:solidFill>
            <a:round/>
            <a:headEnd/>
            <a:tailEnd/>
          </a:ln>
        </p:spPr>
        <p:txBody>
          <a:bodyPr wrap="none" anchor="ctr"/>
          <a:lstStyle/>
          <a:p>
            <a:endParaRPr lang="en-GB"/>
          </a:p>
        </p:txBody>
      </p:sp>
      <p:sp>
        <p:nvSpPr>
          <p:cNvPr id="205040" name="Line 245"/>
          <p:cNvSpPr>
            <a:spLocks noChangeShapeType="1"/>
          </p:cNvSpPr>
          <p:nvPr/>
        </p:nvSpPr>
        <p:spPr bwMode="auto">
          <a:xfrm flipH="1" flipV="1">
            <a:off x="3006725" y="4803775"/>
            <a:ext cx="20638" cy="22225"/>
          </a:xfrm>
          <a:prstGeom prst="line">
            <a:avLst/>
          </a:prstGeom>
          <a:noFill/>
          <a:ln w="12700">
            <a:solidFill>
              <a:schemeClr val="tx1"/>
            </a:solidFill>
            <a:round/>
            <a:headEnd/>
            <a:tailEnd/>
          </a:ln>
        </p:spPr>
        <p:txBody>
          <a:bodyPr wrap="none" anchor="ctr"/>
          <a:lstStyle/>
          <a:p>
            <a:endParaRPr lang="en-GB"/>
          </a:p>
        </p:txBody>
      </p:sp>
      <p:sp>
        <p:nvSpPr>
          <p:cNvPr id="205041" name="Line 246"/>
          <p:cNvSpPr>
            <a:spLocks noChangeShapeType="1"/>
          </p:cNvSpPr>
          <p:nvPr/>
        </p:nvSpPr>
        <p:spPr bwMode="auto">
          <a:xfrm flipH="1" flipV="1">
            <a:off x="2997200" y="4794250"/>
            <a:ext cx="22225" cy="22225"/>
          </a:xfrm>
          <a:prstGeom prst="line">
            <a:avLst/>
          </a:prstGeom>
          <a:noFill/>
          <a:ln w="12700">
            <a:solidFill>
              <a:schemeClr val="tx1"/>
            </a:solidFill>
            <a:round/>
            <a:headEnd/>
            <a:tailEnd/>
          </a:ln>
        </p:spPr>
        <p:txBody>
          <a:bodyPr wrap="none" anchor="ctr"/>
          <a:lstStyle/>
          <a:p>
            <a:endParaRPr lang="en-GB"/>
          </a:p>
        </p:txBody>
      </p:sp>
      <p:sp>
        <p:nvSpPr>
          <p:cNvPr id="205042" name="Line 247"/>
          <p:cNvSpPr>
            <a:spLocks noChangeShapeType="1"/>
          </p:cNvSpPr>
          <p:nvPr/>
        </p:nvSpPr>
        <p:spPr bwMode="auto">
          <a:xfrm flipH="1" flipV="1">
            <a:off x="2987675" y="4784725"/>
            <a:ext cx="22225" cy="22225"/>
          </a:xfrm>
          <a:prstGeom prst="line">
            <a:avLst/>
          </a:prstGeom>
          <a:noFill/>
          <a:ln w="12700">
            <a:solidFill>
              <a:schemeClr val="tx1"/>
            </a:solidFill>
            <a:round/>
            <a:headEnd/>
            <a:tailEnd/>
          </a:ln>
        </p:spPr>
        <p:txBody>
          <a:bodyPr wrap="none" anchor="ctr"/>
          <a:lstStyle/>
          <a:p>
            <a:endParaRPr lang="en-GB"/>
          </a:p>
        </p:txBody>
      </p:sp>
      <p:sp>
        <p:nvSpPr>
          <p:cNvPr id="205043" name="Line 248"/>
          <p:cNvSpPr>
            <a:spLocks noChangeShapeType="1"/>
          </p:cNvSpPr>
          <p:nvPr/>
        </p:nvSpPr>
        <p:spPr bwMode="auto">
          <a:xfrm flipH="1" flipV="1">
            <a:off x="2979738" y="4776788"/>
            <a:ext cx="20637" cy="20637"/>
          </a:xfrm>
          <a:prstGeom prst="line">
            <a:avLst/>
          </a:prstGeom>
          <a:noFill/>
          <a:ln w="12700">
            <a:solidFill>
              <a:schemeClr val="tx1"/>
            </a:solidFill>
            <a:round/>
            <a:headEnd/>
            <a:tailEnd/>
          </a:ln>
        </p:spPr>
        <p:txBody>
          <a:bodyPr wrap="none" anchor="ctr"/>
          <a:lstStyle/>
          <a:p>
            <a:endParaRPr lang="en-GB"/>
          </a:p>
        </p:txBody>
      </p:sp>
      <p:sp>
        <p:nvSpPr>
          <p:cNvPr id="205044" name="Line 249"/>
          <p:cNvSpPr>
            <a:spLocks noChangeShapeType="1"/>
          </p:cNvSpPr>
          <p:nvPr/>
        </p:nvSpPr>
        <p:spPr bwMode="auto">
          <a:xfrm flipH="1">
            <a:off x="2970213" y="4783138"/>
            <a:ext cx="22225" cy="0"/>
          </a:xfrm>
          <a:prstGeom prst="line">
            <a:avLst/>
          </a:prstGeom>
          <a:noFill/>
          <a:ln w="12700">
            <a:solidFill>
              <a:schemeClr val="tx1"/>
            </a:solidFill>
            <a:round/>
            <a:headEnd/>
            <a:tailEnd/>
          </a:ln>
        </p:spPr>
        <p:txBody>
          <a:bodyPr wrap="none" anchor="ctr"/>
          <a:lstStyle/>
          <a:p>
            <a:endParaRPr lang="en-GB"/>
          </a:p>
        </p:txBody>
      </p:sp>
      <p:sp>
        <p:nvSpPr>
          <p:cNvPr id="205045" name="Line 250"/>
          <p:cNvSpPr>
            <a:spLocks noChangeShapeType="1"/>
          </p:cNvSpPr>
          <p:nvPr/>
        </p:nvSpPr>
        <p:spPr bwMode="auto">
          <a:xfrm flipH="1" flipV="1">
            <a:off x="2960688" y="4767263"/>
            <a:ext cx="22225" cy="22225"/>
          </a:xfrm>
          <a:prstGeom prst="line">
            <a:avLst/>
          </a:prstGeom>
          <a:noFill/>
          <a:ln w="12700">
            <a:solidFill>
              <a:schemeClr val="tx1"/>
            </a:solidFill>
            <a:round/>
            <a:headEnd/>
            <a:tailEnd/>
          </a:ln>
        </p:spPr>
        <p:txBody>
          <a:bodyPr wrap="none" anchor="ctr"/>
          <a:lstStyle/>
          <a:p>
            <a:endParaRPr lang="en-GB"/>
          </a:p>
        </p:txBody>
      </p:sp>
      <p:sp>
        <p:nvSpPr>
          <p:cNvPr id="205046" name="Line 251"/>
          <p:cNvSpPr>
            <a:spLocks noChangeShapeType="1"/>
          </p:cNvSpPr>
          <p:nvPr/>
        </p:nvSpPr>
        <p:spPr bwMode="auto">
          <a:xfrm flipV="1">
            <a:off x="2967038" y="4757738"/>
            <a:ext cx="0" cy="22225"/>
          </a:xfrm>
          <a:prstGeom prst="line">
            <a:avLst/>
          </a:prstGeom>
          <a:noFill/>
          <a:ln w="12700">
            <a:solidFill>
              <a:schemeClr val="tx1"/>
            </a:solidFill>
            <a:round/>
            <a:headEnd/>
            <a:tailEnd/>
          </a:ln>
        </p:spPr>
        <p:txBody>
          <a:bodyPr wrap="none" anchor="ctr"/>
          <a:lstStyle/>
          <a:p>
            <a:endParaRPr lang="en-GB"/>
          </a:p>
        </p:txBody>
      </p:sp>
      <p:sp>
        <p:nvSpPr>
          <p:cNvPr id="205047" name="Line 252"/>
          <p:cNvSpPr>
            <a:spLocks noChangeShapeType="1"/>
          </p:cNvSpPr>
          <p:nvPr/>
        </p:nvSpPr>
        <p:spPr bwMode="auto">
          <a:xfrm flipH="1" flipV="1">
            <a:off x="2952750" y="4749800"/>
            <a:ext cx="20638" cy="20638"/>
          </a:xfrm>
          <a:prstGeom prst="line">
            <a:avLst/>
          </a:prstGeom>
          <a:noFill/>
          <a:ln w="12700">
            <a:solidFill>
              <a:schemeClr val="tx1"/>
            </a:solidFill>
            <a:round/>
            <a:headEnd/>
            <a:tailEnd/>
          </a:ln>
        </p:spPr>
        <p:txBody>
          <a:bodyPr wrap="none" anchor="ctr"/>
          <a:lstStyle/>
          <a:p>
            <a:endParaRPr lang="en-GB"/>
          </a:p>
        </p:txBody>
      </p:sp>
      <p:sp>
        <p:nvSpPr>
          <p:cNvPr id="205048" name="Line 253"/>
          <p:cNvSpPr>
            <a:spLocks noChangeShapeType="1"/>
          </p:cNvSpPr>
          <p:nvPr/>
        </p:nvSpPr>
        <p:spPr bwMode="auto">
          <a:xfrm flipH="1" flipV="1">
            <a:off x="2943225" y="4740275"/>
            <a:ext cx="22225" cy="22225"/>
          </a:xfrm>
          <a:prstGeom prst="line">
            <a:avLst/>
          </a:prstGeom>
          <a:noFill/>
          <a:ln w="12700">
            <a:solidFill>
              <a:schemeClr val="tx1"/>
            </a:solidFill>
            <a:round/>
            <a:headEnd/>
            <a:tailEnd/>
          </a:ln>
        </p:spPr>
        <p:txBody>
          <a:bodyPr wrap="none" anchor="ctr"/>
          <a:lstStyle/>
          <a:p>
            <a:endParaRPr lang="en-GB"/>
          </a:p>
        </p:txBody>
      </p:sp>
      <p:sp>
        <p:nvSpPr>
          <p:cNvPr id="205049" name="Line 254"/>
          <p:cNvSpPr>
            <a:spLocks noChangeShapeType="1"/>
          </p:cNvSpPr>
          <p:nvPr/>
        </p:nvSpPr>
        <p:spPr bwMode="auto">
          <a:xfrm flipH="1" flipV="1">
            <a:off x="2933700" y="4730750"/>
            <a:ext cx="22225" cy="22225"/>
          </a:xfrm>
          <a:prstGeom prst="line">
            <a:avLst/>
          </a:prstGeom>
          <a:noFill/>
          <a:ln w="12700">
            <a:solidFill>
              <a:schemeClr val="tx1"/>
            </a:solidFill>
            <a:round/>
            <a:headEnd/>
            <a:tailEnd/>
          </a:ln>
        </p:spPr>
        <p:txBody>
          <a:bodyPr wrap="none" anchor="ctr"/>
          <a:lstStyle/>
          <a:p>
            <a:endParaRPr lang="en-GB"/>
          </a:p>
        </p:txBody>
      </p:sp>
      <p:sp>
        <p:nvSpPr>
          <p:cNvPr id="205050" name="Line 255"/>
          <p:cNvSpPr>
            <a:spLocks noChangeShapeType="1"/>
          </p:cNvSpPr>
          <p:nvPr/>
        </p:nvSpPr>
        <p:spPr bwMode="auto">
          <a:xfrm flipH="1" flipV="1">
            <a:off x="2925763" y="4722813"/>
            <a:ext cx="20637" cy="20637"/>
          </a:xfrm>
          <a:prstGeom prst="line">
            <a:avLst/>
          </a:prstGeom>
          <a:noFill/>
          <a:ln w="12700">
            <a:solidFill>
              <a:schemeClr val="tx1"/>
            </a:solidFill>
            <a:round/>
            <a:headEnd/>
            <a:tailEnd/>
          </a:ln>
        </p:spPr>
        <p:txBody>
          <a:bodyPr wrap="none" anchor="ctr"/>
          <a:lstStyle/>
          <a:p>
            <a:endParaRPr lang="en-GB"/>
          </a:p>
        </p:txBody>
      </p:sp>
      <p:sp>
        <p:nvSpPr>
          <p:cNvPr id="205051" name="Line 256"/>
          <p:cNvSpPr>
            <a:spLocks noChangeShapeType="1"/>
          </p:cNvSpPr>
          <p:nvPr/>
        </p:nvSpPr>
        <p:spPr bwMode="auto">
          <a:xfrm flipV="1">
            <a:off x="2932113" y="4713288"/>
            <a:ext cx="0" cy="22225"/>
          </a:xfrm>
          <a:prstGeom prst="line">
            <a:avLst/>
          </a:prstGeom>
          <a:noFill/>
          <a:ln w="12700">
            <a:solidFill>
              <a:schemeClr val="tx1"/>
            </a:solidFill>
            <a:round/>
            <a:headEnd/>
            <a:tailEnd/>
          </a:ln>
        </p:spPr>
        <p:txBody>
          <a:bodyPr wrap="none" anchor="ctr"/>
          <a:lstStyle/>
          <a:p>
            <a:endParaRPr lang="en-GB"/>
          </a:p>
        </p:txBody>
      </p:sp>
      <p:sp>
        <p:nvSpPr>
          <p:cNvPr id="205052" name="Line 257"/>
          <p:cNvSpPr>
            <a:spLocks noChangeShapeType="1"/>
          </p:cNvSpPr>
          <p:nvPr/>
        </p:nvSpPr>
        <p:spPr bwMode="auto">
          <a:xfrm flipH="1" flipV="1">
            <a:off x="2916238" y="4703763"/>
            <a:ext cx="22225" cy="22225"/>
          </a:xfrm>
          <a:prstGeom prst="line">
            <a:avLst/>
          </a:prstGeom>
          <a:noFill/>
          <a:ln w="12700">
            <a:solidFill>
              <a:schemeClr val="tx1"/>
            </a:solidFill>
            <a:round/>
            <a:headEnd/>
            <a:tailEnd/>
          </a:ln>
        </p:spPr>
        <p:txBody>
          <a:bodyPr wrap="none" anchor="ctr"/>
          <a:lstStyle/>
          <a:p>
            <a:endParaRPr lang="en-GB"/>
          </a:p>
        </p:txBody>
      </p:sp>
      <p:sp>
        <p:nvSpPr>
          <p:cNvPr id="205053" name="Line 258"/>
          <p:cNvSpPr>
            <a:spLocks noChangeShapeType="1"/>
          </p:cNvSpPr>
          <p:nvPr/>
        </p:nvSpPr>
        <p:spPr bwMode="auto">
          <a:xfrm flipH="1" flipV="1">
            <a:off x="2906713" y="4695825"/>
            <a:ext cx="22225" cy="20638"/>
          </a:xfrm>
          <a:prstGeom prst="line">
            <a:avLst/>
          </a:prstGeom>
          <a:noFill/>
          <a:ln w="12700">
            <a:solidFill>
              <a:schemeClr val="tx1"/>
            </a:solidFill>
            <a:round/>
            <a:headEnd/>
            <a:tailEnd/>
          </a:ln>
        </p:spPr>
        <p:txBody>
          <a:bodyPr wrap="none" anchor="ctr"/>
          <a:lstStyle/>
          <a:p>
            <a:endParaRPr lang="en-GB"/>
          </a:p>
        </p:txBody>
      </p:sp>
      <p:sp>
        <p:nvSpPr>
          <p:cNvPr id="205054" name="Line 259"/>
          <p:cNvSpPr>
            <a:spLocks noChangeShapeType="1"/>
          </p:cNvSpPr>
          <p:nvPr/>
        </p:nvSpPr>
        <p:spPr bwMode="auto">
          <a:xfrm flipV="1">
            <a:off x="2913063" y="4686300"/>
            <a:ext cx="0" cy="22225"/>
          </a:xfrm>
          <a:prstGeom prst="line">
            <a:avLst/>
          </a:prstGeom>
          <a:noFill/>
          <a:ln w="12700">
            <a:solidFill>
              <a:schemeClr val="tx1"/>
            </a:solidFill>
            <a:round/>
            <a:headEnd/>
            <a:tailEnd/>
          </a:ln>
        </p:spPr>
        <p:txBody>
          <a:bodyPr wrap="none" anchor="ctr"/>
          <a:lstStyle/>
          <a:p>
            <a:endParaRPr lang="en-GB"/>
          </a:p>
        </p:txBody>
      </p:sp>
      <p:sp>
        <p:nvSpPr>
          <p:cNvPr id="205055" name="Line 260"/>
          <p:cNvSpPr>
            <a:spLocks noChangeShapeType="1"/>
          </p:cNvSpPr>
          <p:nvPr/>
        </p:nvSpPr>
        <p:spPr bwMode="auto">
          <a:xfrm flipH="1" flipV="1">
            <a:off x="2898775" y="4676775"/>
            <a:ext cx="20638" cy="22225"/>
          </a:xfrm>
          <a:prstGeom prst="line">
            <a:avLst/>
          </a:prstGeom>
          <a:noFill/>
          <a:ln w="12700">
            <a:solidFill>
              <a:schemeClr val="tx1"/>
            </a:solidFill>
            <a:round/>
            <a:headEnd/>
            <a:tailEnd/>
          </a:ln>
        </p:spPr>
        <p:txBody>
          <a:bodyPr wrap="none" anchor="ctr"/>
          <a:lstStyle/>
          <a:p>
            <a:endParaRPr lang="en-GB"/>
          </a:p>
        </p:txBody>
      </p:sp>
      <p:sp>
        <p:nvSpPr>
          <p:cNvPr id="205056" name="Line 261"/>
          <p:cNvSpPr>
            <a:spLocks noChangeShapeType="1"/>
          </p:cNvSpPr>
          <p:nvPr/>
        </p:nvSpPr>
        <p:spPr bwMode="auto">
          <a:xfrm flipH="1" flipV="1">
            <a:off x="2889250" y="4668838"/>
            <a:ext cx="22225" cy="20637"/>
          </a:xfrm>
          <a:prstGeom prst="line">
            <a:avLst/>
          </a:prstGeom>
          <a:noFill/>
          <a:ln w="12700">
            <a:solidFill>
              <a:schemeClr val="tx1"/>
            </a:solidFill>
            <a:round/>
            <a:headEnd/>
            <a:tailEnd/>
          </a:ln>
        </p:spPr>
        <p:txBody>
          <a:bodyPr wrap="none" anchor="ctr"/>
          <a:lstStyle/>
          <a:p>
            <a:endParaRPr lang="en-GB"/>
          </a:p>
        </p:txBody>
      </p:sp>
      <p:sp>
        <p:nvSpPr>
          <p:cNvPr id="205057" name="Line 262"/>
          <p:cNvSpPr>
            <a:spLocks noChangeShapeType="1"/>
          </p:cNvSpPr>
          <p:nvPr/>
        </p:nvSpPr>
        <p:spPr bwMode="auto">
          <a:xfrm flipV="1">
            <a:off x="2895600" y="4659313"/>
            <a:ext cx="0" cy="22225"/>
          </a:xfrm>
          <a:prstGeom prst="line">
            <a:avLst/>
          </a:prstGeom>
          <a:noFill/>
          <a:ln w="12700">
            <a:solidFill>
              <a:schemeClr val="tx1"/>
            </a:solidFill>
            <a:round/>
            <a:headEnd/>
            <a:tailEnd/>
          </a:ln>
        </p:spPr>
        <p:txBody>
          <a:bodyPr wrap="none" anchor="ctr"/>
          <a:lstStyle/>
          <a:p>
            <a:endParaRPr lang="en-GB"/>
          </a:p>
        </p:txBody>
      </p:sp>
      <p:sp>
        <p:nvSpPr>
          <p:cNvPr id="205058" name="Line 263"/>
          <p:cNvSpPr>
            <a:spLocks noChangeShapeType="1"/>
          </p:cNvSpPr>
          <p:nvPr/>
        </p:nvSpPr>
        <p:spPr bwMode="auto">
          <a:xfrm flipH="1">
            <a:off x="2879725" y="4665663"/>
            <a:ext cx="22225" cy="0"/>
          </a:xfrm>
          <a:prstGeom prst="line">
            <a:avLst/>
          </a:prstGeom>
          <a:noFill/>
          <a:ln w="12700">
            <a:solidFill>
              <a:schemeClr val="tx1"/>
            </a:solidFill>
            <a:round/>
            <a:headEnd/>
            <a:tailEnd/>
          </a:ln>
        </p:spPr>
        <p:txBody>
          <a:bodyPr wrap="none" anchor="ctr"/>
          <a:lstStyle/>
          <a:p>
            <a:endParaRPr lang="en-GB"/>
          </a:p>
        </p:txBody>
      </p:sp>
      <p:sp>
        <p:nvSpPr>
          <p:cNvPr id="205059" name="Line 264"/>
          <p:cNvSpPr>
            <a:spLocks noChangeShapeType="1"/>
          </p:cNvSpPr>
          <p:nvPr/>
        </p:nvSpPr>
        <p:spPr bwMode="auto">
          <a:xfrm flipV="1">
            <a:off x="2886075" y="4649788"/>
            <a:ext cx="0" cy="22225"/>
          </a:xfrm>
          <a:prstGeom prst="line">
            <a:avLst/>
          </a:prstGeom>
          <a:noFill/>
          <a:ln w="12700">
            <a:solidFill>
              <a:schemeClr val="tx1"/>
            </a:solidFill>
            <a:round/>
            <a:headEnd/>
            <a:tailEnd/>
          </a:ln>
        </p:spPr>
        <p:txBody>
          <a:bodyPr wrap="none" anchor="ctr"/>
          <a:lstStyle/>
          <a:p>
            <a:endParaRPr lang="en-GB"/>
          </a:p>
        </p:txBody>
      </p:sp>
      <p:sp>
        <p:nvSpPr>
          <p:cNvPr id="205060" name="Line 265"/>
          <p:cNvSpPr>
            <a:spLocks noChangeShapeType="1"/>
          </p:cNvSpPr>
          <p:nvPr/>
        </p:nvSpPr>
        <p:spPr bwMode="auto">
          <a:xfrm flipH="1" flipV="1">
            <a:off x="2871788" y="4641850"/>
            <a:ext cx="20637" cy="20638"/>
          </a:xfrm>
          <a:prstGeom prst="line">
            <a:avLst/>
          </a:prstGeom>
          <a:noFill/>
          <a:ln w="12700">
            <a:solidFill>
              <a:schemeClr val="tx1"/>
            </a:solidFill>
            <a:round/>
            <a:headEnd/>
            <a:tailEnd/>
          </a:ln>
        </p:spPr>
        <p:txBody>
          <a:bodyPr wrap="none" anchor="ctr"/>
          <a:lstStyle/>
          <a:p>
            <a:endParaRPr lang="en-GB"/>
          </a:p>
        </p:txBody>
      </p:sp>
      <p:sp>
        <p:nvSpPr>
          <p:cNvPr id="205061" name="Line 266"/>
          <p:cNvSpPr>
            <a:spLocks noChangeShapeType="1"/>
          </p:cNvSpPr>
          <p:nvPr/>
        </p:nvSpPr>
        <p:spPr bwMode="auto">
          <a:xfrm flipV="1">
            <a:off x="2878138" y="4632325"/>
            <a:ext cx="0" cy="22225"/>
          </a:xfrm>
          <a:prstGeom prst="line">
            <a:avLst/>
          </a:prstGeom>
          <a:noFill/>
          <a:ln w="12700">
            <a:solidFill>
              <a:schemeClr val="tx1"/>
            </a:solidFill>
            <a:round/>
            <a:headEnd/>
            <a:tailEnd/>
          </a:ln>
        </p:spPr>
        <p:txBody>
          <a:bodyPr wrap="none" anchor="ctr"/>
          <a:lstStyle/>
          <a:p>
            <a:endParaRPr lang="en-GB"/>
          </a:p>
        </p:txBody>
      </p:sp>
      <p:sp>
        <p:nvSpPr>
          <p:cNvPr id="205062" name="Line 267"/>
          <p:cNvSpPr>
            <a:spLocks noChangeShapeType="1"/>
          </p:cNvSpPr>
          <p:nvPr/>
        </p:nvSpPr>
        <p:spPr bwMode="auto">
          <a:xfrm flipH="1" flipV="1">
            <a:off x="2862263" y="4622800"/>
            <a:ext cx="22225" cy="22225"/>
          </a:xfrm>
          <a:prstGeom prst="line">
            <a:avLst/>
          </a:prstGeom>
          <a:noFill/>
          <a:ln w="12700">
            <a:solidFill>
              <a:schemeClr val="tx1"/>
            </a:solidFill>
            <a:round/>
            <a:headEnd/>
            <a:tailEnd/>
          </a:ln>
        </p:spPr>
        <p:txBody>
          <a:bodyPr wrap="none" anchor="ctr"/>
          <a:lstStyle/>
          <a:p>
            <a:endParaRPr lang="en-GB"/>
          </a:p>
        </p:txBody>
      </p:sp>
      <p:sp>
        <p:nvSpPr>
          <p:cNvPr id="205063" name="Line 268"/>
          <p:cNvSpPr>
            <a:spLocks noChangeShapeType="1"/>
          </p:cNvSpPr>
          <p:nvPr/>
        </p:nvSpPr>
        <p:spPr bwMode="auto">
          <a:xfrm flipV="1">
            <a:off x="2868613" y="4614863"/>
            <a:ext cx="0" cy="20637"/>
          </a:xfrm>
          <a:prstGeom prst="line">
            <a:avLst/>
          </a:prstGeom>
          <a:noFill/>
          <a:ln w="12700">
            <a:solidFill>
              <a:schemeClr val="tx1"/>
            </a:solidFill>
            <a:round/>
            <a:headEnd/>
            <a:tailEnd/>
          </a:ln>
        </p:spPr>
        <p:txBody>
          <a:bodyPr wrap="none" anchor="ctr"/>
          <a:lstStyle/>
          <a:p>
            <a:endParaRPr lang="en-GB"/>
          </a:p>
        </p:txBody>
      </p:sp>
      <p:sp>
        <p:nvSpPr>
          <p:cNvPr id="205064" name="Line 269"/>
          <p:cNvSpPr>
            <a:spLocks noChangeShapeType="1"/>
          </p:cNvSpPr>
          <p:nvPr/>
        </p:nvSpPr>
        <p:spPr bwMode="auto">
          <a:xfrm flipV="1">
            <a:off x="2868613" y="4605338"/>
            <a:ext cx="0" cy="22225"/>
          </a:xfrm>
          <a:prstGeom prst="line">
            <a:avLst/>
          </a:prstGeom>
          <a:noFill/>
          <a:ln w="12700">
            <a:solidFill>
              <a:schemeClr val="tx1"/>
            </a:solidFill>
            <a:round/>
            <a:headEnd/>
            <a:tailEnd/>
          </a:ln>
        </p:spPr>
        <p:txBody>
          <a:bodyPr wrap="none" anchor="ctr"/>
          <a:lstStyle/>
          <a:p>
            <a:endParaRPr lang="en-GB"/>
          </a:p>
        </p:txBody>
      </p:sp>
      <p:sp>
        <p:nvSpPr>
          <p:cNvPr id="205065" name="Line 270"/>
          <p:cNvSpPr>
            <a:spLocks noChangeShapeType="1"/>
          </p:cNvSpPr>
          <p:nvPr/>
        </p:nvSpPr>
        <p:spPr bwMode="auto">
          <a:xfrm flipH="1" flipV="1">
            <a:off x="2852738" y="4595813"/>
            <a:ext cx="22225" cy="22225"/>
          </a:xfrm>
          <a:prstGeom prst="line">
            <a:avLst/>
          </a:prstGeom>
          <a:noFill/>
          <a:ln w="12700">
            <a:solidFill>
              <a:schemeClr val="tx1"/>
            </a:solidFill>
            <a:round/>
            <a:headEnd/>
            <a:tailEnd/>
          </a:ln>
        </p:spPr>
        <p:txBody>
          <a:bodyPr wrap="none" anchor="ctr"/>
          <a:lstStyle/>
          <a:p>
            <a:endParaRPr lang="en-GB"/>
          </a:p>
        </p:txBody>
      </p:sp>
      <p:sp>
        <p:nvSpPr>
          <p:cNvPr id="205066" name="Line 271"/>
          <p:cNvSpPr>
            <a:spLocks noChangeShapeType="1"/>
          </p:cNvSpPr>
          <p:nvPr/>
        </p:nvSpPr>
        <p:spPr bwMode="auto">
          <a:xfrm flipV="1">
            <a:off x="2859088" y="4586288"/>
            <a:ext cx="0" cy="22225"/>
          </a:xfrm>
          <a:prstGeom prst="line">
            <a:avLst/>
          </a:prstGeom>
          <a:noFill/>
          <a:ln w="12700">
            <a:solidFill>
              <a:schemeClr val="tx1"/>
            </a:solidFill>
            <a:round/>
            <a:headEnd/>
            <a:tailEnd/>
          </a:ln>
        </p:spPr>
        <p:txBody>
          <a:bodyPr wrap="none" anchor="ctr"/>
          <a:lstStyle/>
          <a:p>
            <a:endParaRPr lang="en-GB"/>
          </a:p>
        </p:txBody>
      </p:sp>
      <p:sp>
        <p:nvSpPr>
          <p:cNvPr id="205067" name="Line 272"/>
          <p:cNvSpPr>
            <a:spLocks noChangeShapeType="1"/>
          </p:cNvSpPr>
          <p:nvPr/>
        </p:nvSpPr>
        <p:spPr bwMode="auto">
          <a:xfrm flipH="1" flipV="1">
            <a:off x="2844800" y="4578350"/>
            <a:ext cx="20638" cy="20638"/>
          </a:xfrm>
          <a:prstGeom prst="line">
            <a:avLst/>
          </a:prstGeom>
          <a:noFill/>
          <a:ln w="12700">
            <a:solidFill>
              <a:schemeClr val="tx1"/>
            </a:solidFill>
            <a:round/>
            <a:headEnd/>
            <a:tailEnd/>
          </a:ln>
        </p:spPr>
        <p:txBody>
          <a:bodyPr wrap="none" anchor="ctr"/>
          <a:lstStyle/>
          <a:p>
            <a:endParaRPr lang="en-GB"/>
          </a:p>
        </p:txBody>
      </p:sp>
      <p:sp>
        <p:nvSpPr>
          <p:cNvPr id="205068" name="Line 273"/>
          <p:cNvSpPr>
            <a:spLocks noChangeShapeType="1"/>
          </p:cNvSpPr>
          <p:nvPr/>
        </p:nvSpPr>
        <p:spPr bwMode="auto">
          <a:xfrm flipH="1" flipV="1">
            <a:off x="2835275" y="4568825"/>
            <a:ext cx="22225" cy="22225"/>
          </a:xfrm>
          <a:prstGeom prst="line">
            <a:avLst/>
          </a:prstGeom>
          <a:noFill/>
          <a:ln w="12700">
            <a:solidFill>
              <a:schemeClr val="tx1"/>
            </a:solidFill>
            <a:round/>
            <a:headEnd/>
            <a:tailEnd/>
          </a:ln>
        </p:spPr>
        <p:txBody>
          <a:bodyPr wrap="none" anchor="ctr"/>
          <a:lstStyle/>
          <a:p>
            <a:endParaRPr lang="en-GB"/>
          </a:p>
        </p:txBody>
      </p:sp>
      <p:sp>
        <p:nvSpPr>
          <p:cNvPr id="205069" name="Line 274"/>
          <p:cNvSpPr>
            <a:spLocks noChangeShapeType="1"/>
          </p:cNvSpPr>
          <p:nvPr/>
        </p:nvSpPr>
        <p:spPr bwMode="auto">
          <a:xfrm flipH="1" flipV="1">
            <a:off x="2825750" y="4559300"/>
            <a:ext cx="22225" cy="22225"/>
          </a:xfrm>
          <a:prstGeom prst="line">
            <a:avLst/>
          </a:prstGeom>
          <a:noFill/>
          <a:ln w="12700">
            <a:solidFill>
              <a:schemeClr val="tx1"/>
            </a:solidFill>
            <a:round/>
            <a:headEnd/>
            <a:tailEnd/>
          </a:ln>
        </p:spPr>
        <p:txBody>
          <a:bodyPr wrap="none" anchor="ctr"/>
          <a:lstStyle/>
          <a:p>
            <a:endParaRPr lang="en-GB"/>
          </a:p>
        </p:txBody>
      </p:sp>
      <p:sp>
        <p:nvSpPr>
          <p:cNvPr id="205070" name="Line 275"/>
          <p:cNvSpPr>
            <a:spLocks noChangeShapeType="1"/>
          </p:cNvSpPr>
          <p:nvPr/>
        </p:nvSpPr>
        <p:spPr bwMode="auto">
          <a:xfrm flipV="1">
            <a:off x="2832100" y="4551363"/>
            <a:ext cx="0" cy="20637"/>
          </a:xfrm>
          <a:prstGeom prst="line">
            <a:avLst/>
          </a:prstGeom>
          <a:noFill/>
          <a:ln w="12700">
            <a:solidFill>
              <a:schemeClr val="tx1"/>
            </a:solidFill>
            <a:round/>
            <a:headEnd/>
            <a:tailEnd/>
          </a:ln>
        </p:spPr>
        <p:txBody>
          <a:bodyPr wrap="none" anchor="ctr"/>
          <a:lstStyle/>
          <a:p>
            <a:endParaRPr lang="en-GB"/>
          </a:p>
        </p:txBody>
      </p:sp>
      <p:sp>
        <p:nvSpPr>
          <p:cNvPr id="205071" name="Line 276"/>
          <p:cNvSpPr>
            <a:spLocks noChangeShapeType="1"/>
          </p:cNvSpPr>
          <p:nvPr/>
        </p:nvSpPr>
        <p:spPr bwMode="auto">
          <a:xfrm flipH="1" flipV="1">
            <a:off x="2817813" y="4541838"/>
            <a:ext cx="20637" cy="22225"/>
          </a:xfrm>
          <a:prstGeom prst="line">
            <a:avLst/>
          </a:prstGeom>
          <a:noFill/>
          <a:ln w="12700">
            <a:solidFill>
              <a:schemeClr val="tx1"/>
            </a:solidFill>
            <a:round/>
            <a:headEnd/>
            <a:tailEnd/>
          </a:ln>
        </p:spPr>
        <p:txBody>
          <a:bodyPr wrap="none" anchor="ctr"/>
          <a:lstStyle/>
          <a:p>
            <a:endParaRPr lang="en-GB"/>
          </a:p>
        </p:txBody>
      </p:sp>
      <p:sp>
        <p:nvSpPr>
          <p:cNvPr id="205072" name="Line 277"/>
          <p:cNvSpPr>
            <a:spLocks noChangeShapeType="1"/>
          </p:cNvSpPr>
          <p:nvPr/>
        </p:nvSpPr>
        <p:spPr bwMode="auto">
          <a:xfrm flipH="1" flipV="1">
            <a:off x="2808288" y="4532313"/>
            <a:ext cx="22225" cy="22225"/>
          </a:xfrm>
          <a:prstGeom prst="line">
            <a:avLst/>
          </a:prstGeom>
          <a:noFill/>
          <a:ln w="12700">
            <a:solidFill>
              <a:schemeClr val="tx1"/>
            </a:solidFill>
            <a:round/>
            <a:headEnd/>
            <a:tailEnd/>
          </a:ln>
        </p:spPr>
        <p:txBody>
          <a:bodyPr wrap="none" anchor="ctr"/>
          <a:lstStyle/>
          <a:p>
            <a:endParaRPr lang="en-GB"/>
          </a:p>
        </p:txBody>
      </p:sp>
      <p:sp>
        <p:nvSpPr>
          <p:cNvPr id="205073" name="Line 278"/>
          <p:cNvSpPr>
            <a:spLocks noChangeShapeType="1"/>
          </p:cNvSpPr>
          <p:nvPr/>
        </p:nvSpPr>
        <p:spPr bwMode="auto">
          <a:xfrm flipV="1">
            <a:off x="2814638" y="4524375"/>
            <a:ext cx="0" cy="20638"/>
          </a:xfrm>
          <a:prstGeom prst="line">
            <a:avLst/>
          </a:prstGeom>
          <a:noFill/>
          <a:ln w="12700">
            <a:solidFill>
              <a:schemeClr val="tx1"/>
            </a:solidFill>
            <a:round/>
            <a:headEnd/>
            <a:tailEnd/>
          </a:ln>
        </p:spPr>
        <p:txBody>
          <a:bodyPr wrap="none" anchor="ctr"/>
          <a:lstStyle/>
          <a:p>
            <a:endParaRPr lang="en-GB"/>
          </a:p>
        </p:txBody>
      </p:sp>
      <p:sp>
        <p:nvSpPr>
          <p:cNvPr id="205074" name="Line 279"/>
          <p:cNvSpPr>
            <a:spLocks noChangeShapeType="1"/>
          </p:cNvSpPr>
          <p:nvPr/>
        </p:nvSpPr>
        <p:spPr bwMode="auto">
          <a:xfrm flipH="1" flipV="1">
            <a:off x="2798763" y="4514850"/>
            <a:ext cx="22225" cy="22225"/>
          </a:xfrm>
          <a:prstGeom prst="line">
            <a:avLst/>
          </a:prstGeom>
          <a:noFill/>
          <a:ln w="12700">
            <a:solidFill>
              <a:schemeClr val="tx1"/>
            </a:solidFill>
            <a:round/>
            <a:headEnd/>
            <a:tailEnd/>
          </a:ln>
        </p:spPr>
        <p:txBody>
          <a:bodyPr wrap="none" anchor="ctr"/>
          <a:lstStyle/>
          <a:p>
            <a:endParaRPr lang="en-GB"/>
          </a:p>
        </p:txBody>
      </p:sp>
      <p:sp>
        <p:nvSpPr>
          <p:cNvPr id="205075" name="Line 280"/>
          <p:cNvSpPr>
            <a:spLocks noChangeShapeType="1"/>
          </p:cNvSpPr>
          <p:nvPr/>
        </p:nvSpPr>
        <p:spPr bwMode="auto">
          <a:xfrm flipH="1" flipV="1">
            <a:off x="2790825" y="4505325"/>
            <a:ext cx="20638" cy="22225"/>
          </a:xfrm>
          <a:prstGeom prst="line">
            <a:avLst/>
          </a:prstGeom>
          <a:noFill/>
          <a:ln w="12700">
            <a:solidFill>
              <a:schemeClr val="tx1"/>
            </a:solidFill>
            <a:round/>
            <a:headEnd/>
            <a:tailEnd/>
          </a:ln>
        </p:spPr>
        <p:txBody>
          <a:bodyPr wrap="none" anchor="ctr"/>
          <a:lstStyle/>
          <a:p>
            <a:endParaRPr lang="en-GB"/>
          </a:p>
        </p:txBody>
      </p:sp>
      <p:sp>
        <p:nvSpPr>
          <p:cNvPr id="205076" name="Line 281"/>
          <p:cNvSpPr>
            <a:spLocks noChangeShapeType="1"/>
          </p:cNvSpPr>
          <p:nvPr/>
        </p:nvSpPr>
        <p:spPr bwMode="auto">
          <a:xfrm flipV="1">
            <a:off x="2797175" y="4497388"/>
            <a:ext cx="0" cy="20637"/>
          </a:xfrm>
          <a:prstGeom prst="line">
            <a:avLst/>
          </a:prstGeom>
          <a:noFill/>
          <a:ln w="12700">
            <a:solidFill>
              <a:schemeClr val="tx1"/>
            </a:solidFill>
            <a:round/>
            <a:headEnd/>
            <a:tailEnd/>
          </a:ln>
        </p:spPr>
        <p:txBody>
          <a:bodyPr wrap="none" anchor="ctr"/>
          <a:lstStyle/>
          <a:p>
            <a:endParaRPr lang="en-GB"/>
          </a:p>
        </p:txBody>
      </p:sp>
      <p:sp>
        <p:nvSpPr>
          <p:cNvPr id="205077" name="Line 282"/>
          <p:cNvSpPr>
            <a:spLocks noChangeShapeType="1"/>
          </p:cNvSpPr>
          <p:nvPr/>
        </p:nvSpPr>
        <p:spPr bwMode="auto">
          <a:xfrm flipH="1" flipV="1">
            <a:off x="2781300" y="4487863"/>
            <a:ext cx="22225" cy="22225"/>
          </a:xfrm>
          <a:prstGeom prst="line">
            <a:avLst/>
          </a:prstGeom>
          <a:noFill/>
          <a:ln w="12700">
            <a:solidFill>
              <a:schemeClr val="tx1"/>
            </a:solidFill>
            <a:round/>
            <a:headEnd/>
            <a:tailEnd/>
          </a:ln>
        </p:spPr>
        <p:txBody>
          <a:bodyPr wrap="none" anchor="ctr"/>
          <a:lstStyle/>
          <a:p>
            <a:endParaRPr lang="en-GB"/>
          </a:p>
        </p:txBody>
      </p:sp>
      <p:sp>
        <p:nvSpPr>
          <p:cNvPr id="205078" name="Line 283"/>
          <p:cNvSpPr>
            <a:spLocks noChangeShapeType="1"/>
          </p:cNvSpPr>
          <p:nvPr/>
        </p:nvSpPr>
        <p:spPr bwMode="auto">
          <a:xfrm flipV="1">
            <a:off x="2787650" y="4478338"/>
            <a:ext cx="0" cy="22225"/>
          </a:xfrm>
          <a:prstGeom prst="line">
            <a:avLst/>
          </a:prstGeom>
          <a:noFill/>
          <a:ln w="12700">
            <a:solidFill>
              <a:schemeClr val="tx1"/>
            </a:solidFill>
            <a:round/>
            <a:headEnd/>
            <a:tailEnd/>
          </a:ln>
        </p:spPr>
        <p:txBody>
          <a:bodyPr wrap="none" anchor="ctr"/>
          <a:lstStyle/>
          <a:p>
            <a:endParaRPr lang="en-GB"/>
          </a:p>
        </p:txBody>
      </p:sp>
      <p:sp>
        <p:nvSpPr>
          <p:cNvPr id="205079" name="Line 284"/>
          <p:cNvSpPr>
            <a:spLocks noChangeShapeType="1"/>
          </p:cNvSpPr>
          <p:nvPr/>
        </p:nvSpPr>
        <p:spPr bwMode="auto">
          <a:xfrm flipH="1" flipV="1">
            <a:off x="2771775" y="4470400"/>
            <a:ext cx="22225" cy="20638"/>
          </a:xfrm>
          <a:prstGeom prst="line">
            <a:avLst/>
          </a:prstGeom>
          <a:noFill/>
          <a:ln w="12700">
            <a:solidFill>
              <a:schemeClr val="tx1"/>
            </a:solidFill>
            <a:round/>
            <a:headEnd/>
            <a:tailEnd/>
          </a:ln>
        </p:spPr>
        <p:txBody>
          <a:bodyPr wrap="none" anchor="ctr"/>
          <a:lstStyle/>
          <a:p>
            <a:endParaRPr lang="en-GB"/>
          </a:p>
        </p:txBody>
      </p:sp>
      <p:sp>
        <p:nvSpPr>
          <p:cNvPr id="205080" name="Line 285"/>
          <p:cNvSpPr>
            <a:spLocks noChangeShapeType="1"/>
          </p:cNvSpPr>
          <p:nvPr/>
        </p:nvSpPr>
        <p:spPr bwMode="auto">
          <a:xfrm flipV="1">
            <a:off x="2778125" y="4460875"/>
            <a:ext cx="0" cy="22225"/>
          </a:xfrm>
          <a:prstGeom prst="line">
            <a:avLst/>
          </a:prstGeom>
          <a:noFill/>
          <a:ln w="12700">
            <a:solidFill>
              <a:schemeClr val="tx1"/>
            </a:solidFill>
            <a:round/>
            <a:headEnd/>
            <a:tailEnd/>
          </a:ln>
        </p:spPr>
        <p:txBody>
          <a:bodyPr wrap="none" anchor="ctr"/>
          <a:lstStyle/>
          <a:p>
            <a:endParaRPr lang="en-GB"/>
          </a:p>
        </p:txBody>
      </p:sp>
      <p:sp>
        <p:nvSpPr>
          <p:cNvPr id="205081" name="Line 286"/>
          <p:cNvSpPr>
            <a:spLocks noChangeShapeType="1"/>
          </p:cNvSpPr>
          <p:nvPr/>
        </p:nvSpPr>
        <p:spPr bwMode="auto">
          <a:xfrm flipH="1" flipV="1">
            <a:off x="2762250" y="4451350"/>
            <a:ext cx="22225" cy="22225"/>
          </a:xfrm>
          <a:prstGeom prst="line">
            <a:avLst/>
          </a:prstGeom>
          <a:noFill/>
          <a:ln w="12700">
            <a:solidFill>
              <a:schemeClr val="tx1"/>
            </a:solidFill>
            <a:round/>
            <a:headEnd/>
            <a:tailEnd/>
          </a:ln>
        </p:spPr>
        <p:txBody>
          <a:bodyPr wrap="none" anchor="ctr"/>
          <a:lstStyle/>
          <a:p>
            <a:endParaRPr lang="en-GB"/>
          </a:p>
        </p:txBody>
      </p:sp>
      <p:sp>
        <p:nvSpPr>
          <p:cNvPr id="205082" name="Line 287"/>
          <p:cNvSpPr>
            <a:spLocks noChangeShapeType="1"/>
          </p:cNvSpPr>
          <p:nvPr/>
        </p:nvSpPr>
        <p:spPr bwMode="auto">
          <a:xfrm flipV="1">
            <a:off x="2768600" y="4443413"/>
            <a:ext cx="0" cy="20637"/>
          </a:xfrm>
          <a:prstGeom prst="line">
            <a:avLst/>
          </a:prstGeom>
          <a:noFill/>
          <a:ln w="12700">
            <a:solidFill>
              <a:schemeClr val="tx1"/>
            </a:solidFill>
            <a:round/>
            <a:headEnd/>
            <a:tailEnd/>
          </a:ln>
        </p:spPr>
        <p:txBody>
          <a:bodyPr wrap="none" anchor="ctr"/>
          <a:lstStyle/>
          <a:p>
            <a:endParaRPr lang="en-GB"/>
          </a:p>
        </p:txBody>
      </p:sp>
      <p:sp>
        <p:nvSpPr>
          <p:cNvPr id="205083" name="Line 288"/>
          <p:cNvSpPr>
            <a:spLocks noChangeShapeType="1"/>
          </p:cNvSpPr>
          <p:nvPr/>
        </p:nvSpPr>
        <p:spPr bwMode="auto">
          <a:xfrm flipV="1">
            <a:off x="2768600" y="4433888"/>
            <a:ext cx="0" cy="22225"/>
          </a:xfrm>
          <a:prstGeom prst="line">
            <a:avLst/>
          </a:prstGeom>
          <a:noFill/>
          <a:ln w="12700">
            <a:solidFill>
              <a:schemeClr val="tx1"/>
            </a:solidFill>
            <a:round/>
            <a:headEnd/>
            <a:tailEnd/>
          </a:ln>
        </p:spPr>
        <p:txBody>
          <a:bodyPr wrap="none" anchor="ctr"/>
          <a:lstStyle/>
          <a:p>
            <a:endParaRPr lang="en-GB"/>
          </a:p>
        </p:txBody>
      </p:sp>
      <p:sp>
        <p:nvSpPr>
          <p:cNvPr id="205084" name="Line 289"/>
          <p:cNvSpPr>
            <a:spLocks noChangeShapeType="1"/>
          </p:cNvSpPr>
          <p:nvPr/>
        </p:nvSpPr>
        <p:spPr bwMode="auto">
          <a:xfrm flipH="1" flipV="1">
            <a:off x="2754313" y="4424363"/>
            <a:ext cx="20637" cy="22225"/>
          </a:xfrm>
          <a:prstGeom prst="line">
            <a:avLst/>
          </a:prstGeom>
          <a:noFill/>
          <a:ln w="12700">
            <a:solidFill>
              <a:schemeClr val="tx1"/>
            </a:solidFill>
            <a:round/>
            <a:headEnd/>
            <a:tailEnd/>
          </a:ln>
        </p:spPr>
        <p:txBody>
          <a:bodyPr wrap="none" anchor="ctr"/>
          <a:lstStyle/>
          <a:p>
            <a:endParaRPr lang="en-GB"/>
          </a:p>
        </p:txBody>
      </p:sp>
      <p:sp>
        <p:nvSpPr>
          <p:cNvPr id="205085" name="Line 290"/>
          <p:cNvSpPr>
            <a:spLocks noChangeShapeType="1"/>
          </p:cNvSpPr>
          <p:nvPr/>
        </p:nvSpPr>
        <p:spPr bwMode="auto">
          <a:xfrm flipV="1">
            <a:off x="2760663" y="4406900"/>
            <a:ext cx="0" cy="30163"/>
          </a:xfrm>
          <a:prstGeom prst="line">
            <a:avLst/>
          </a:prstGeom>
          <a:noFill/>
          <a:ln w="12700">
            <a:solidFill>
              <a:schemeClr val="tx1"/>
            </a:solidFill>
            <a:round/>
            <a:headEnd/>
            <a:tailEnd/>
          </a:ln>
        </p:spPr>
        <p:txBody>
          <a:bodyPr wrap="none" anchor="ctr"/>
          <a:lstStyle/>
          <a:p>
            <a:endParaRPr lang="en-GB"/>
          </a:p>
        </p:txBody>
      </p:sp>
      <p:sp>
        <p:nvSpPr>
          <p:cNvPr id="205086" name="Line 291"/>
          <p:cNvSpPr>
            <a:spLocks noChangeShapeType="1"/>
          </p:cNvSpPr>
          <p:nvPr/>
        </p:nvSpPr>
        <p:spPr bwMode="auto">
          <a:xfrm flipV="1">
            <a:off x="2760663" y="4397375"/>
            <a:ext cx="0" cy="22225"/>
          </a:xfrm>
          <a:prstGeom prst="line">
            <a:avLst/>
          </a:prstGeom>
          <a:noFill/>
          <a:ln w="12700">
            <a:solidFill>
              <a:schemeClr val="tx1"/>
            </a:solidFill>
            <a:round/>
            <a:headEnd/>
            <a:tailEnd/>
          </a:ln>
        </p:spPr>
        <p:txBody>
          <a:bodyPr wrap="none" anchor="ctr"/>
          <a:lstStyle/>
          <a:p>
            <a:endParaRPr lang="en-GB"/>
          </a:p>
        </p:txBody>
      </p:sp>
      <p:sp>
        <p:nvSpPr>
          <p:cNvPr id="205087" name="Line 292"/>
          <p:cNvSpPr>
            <a:spLocks noChangeShapeType="1"/>
          </p:cNvSpPr>
          <p:nvPr/>
        </p:nvSpPr>
        <p:spPr bwMode="auto">
          <a:xfrm flipV="1">
            <a:off x="2760663" y="4387850"/>
            <a:ext cx="0" cy="22225"/>
          </a:xfrm>
          <a:prstGeom prst="line">
            <a:avLst/>
          </a:prstGeom>
          <a:noFill/>
          <a:ln w="12700">
            <a:solidFill>
              <a:schemeClr val="tx1"/>
            </a:solidFill>
            <a:round/>
            <a:headEnd/>
            <a:tailEnd/>
          </a:ln>
        </p:spPr>
        <p:txBody>
          <a:bodyPr wrap="none" anchor="ctr"/>
          <a:lstStyle/>
          <a:p>
            <a:endParaRPr lang="en-GB"/>
          </a:p>
        </p:txBody>
      </p:sp>
      <p:sp>
        <p:nvSpPr>
          <p:cNvPr id="205088" name="Line 293"/>
          <p:cNvSpPr>
            <a:spLocks noChangeShapeType="1"/>
          </p:cNvSpPr>
          <p:nvPr/>
        </p:nvSpPr>
        <p:spPr bwMode="auto">
          <a:xfrm flipV="1">
            <a:off x="2760663" y="4379913"/>
            <a:ext cx="0" cy="20637"/>
          </a:xfrm>
          <a:prstGeom prst="line">
            <a:avLst/>
          </a:prstGeom>
          <a:noFill/>
          <a:ln w="12700">
            <a:solidFill>
              <a:schemeClr val="tx1"/>
            </a:solidFill>
            <a:round/>
            <a:headEnd/>
            <a:tailEnd/>
          </a:ln>
        </p:spPr>
        <p:txBody>
          <a:bodyPr wrap="none" anchor="ctr"/>
          <a:lstStyle/>
          <a:p>
            <a:endParaRPr lang="en-GB"/>
          </a:p>
        </p:txBody>
      </p:sp>
      <p:sp>
        <p:nvSpPr>
          <p:cNvPr id="205089" name="Line 294"/>
          <p:cNvSpPr>
            <a:spLocks noChangeShapeType="1"/>
          </p:cNvSpPr>
          <p:nvPr/>
        </p:nvSpPr>
        <p:spPr bwMode="auto">
          <a:xfrm flipH="1" flipV="1">
            <a:off x="2744788" y="4370388"/>
            <a:ext cx="22225" cy="22225"/>
          </a:xfrm>
          <a:prstGeom prst="line">
            <a:avLst/>
          </a:prstGeom>
          <a:noFill/>
          <a:ln w="12700">
            <a:solidFill>
              <a:schemeClr val="tx1"/>
            </a:solidFill>
            <a:round/>
            <a:headEnd/>
            <a:tailEnd/>
          </a:ln>
        </p:spPr>
        <p:txBody>
          <a:bodyPr wrap="none" anchor="ctr"/>
          <a:lstStyle/>
          <a:p>
            <a:endParaRPr lang="en-GB"/>
          </a:p>
        </p:txBody>
      </p:sp>
      <p:sp>
        <p:nvSpPr>
          <p:cNvPr id="205090" name="Line 295"/>
          <p:cNvSpPr>
            <a:spLocks noChangeShapeType="1"/>
          </p:cNvSpPr>
          <p:nvPr/>
        </p:nvSpPr>
        <p:spPr bwMode="auto">
          <a:xfrm flipV="1">
            <a:off x="2751138" y="4360863"/>
            <a:ext cx="0" cy="22225"/>
          </a:xfrm>
          <a:prstGeom prst="line">
            <a:avLst/>
          </a:prstGeom>
          <a:noFill/>
          <a:ln w="12700">
            <a:solidFill>
              <a:schemeClr val="tx1"/>
            </a:solidFill>
            <a:round/>
            <a:headEnd/>
            <a:tailEnd/>
          </a:ln>
        </p:spPr>
        <p:txBody>
          <a:bodyPr wrap="none" anchor="ctr"/>
          <a:lstStyle/>
          <a:p>
            <a:endParaRPr lang="en-GB"/>
          </a:p>
        </p:txBody>
      </p:sp>
      <p:sp>
        <p:nvSpPr>
          <p:cNvPr id="205091" name="Line 296"/>
          <p:cNvSpPr>
            <a:spLocks noChangeShapeType="1"/>
          </p:cNvSpPr>
          <p:nvPr/>
        </p:nvSpPr>
        <p:spPr bwMode="auto">
          <a:xfrm flipV="1">
            <a:off x="2751138" y="4352925"/>
            <a:ext cx="0" cy="20638"/>
          </a:xfrm>
          <a:prstGeom prst="line">
            <a:avLst/>
          </a:prstGeom>
          <a:noFill/>
          <a:ln w="12700">
            <a:solidFill>
              <a:schemeClr val="tx1"/>
            </a:solidFill>
            <a:round/>
            <a:headEnd/>
            <a:tailEnd/>
          </a:ln>
        </p:spPr>
        <p:txBody>
          <a:bodyPr wrap="none" anchor="ctr"/>
          <a:lstStyle/>
          <a:p>
            <a:endParaRPr lang="en-GB"/>
          </a:p>
        </p:txBody>
      </p:sp>
      <p:sp>
        <p:nvSpPr>
          <p:cNvPr id="205092" name="Line 297"/>
          <p:cNvSpPr>
            <a:spLocks noChangeShapeType="1"/>
          </p:cNvSpPr>
          <p:nvPr/>
        </p:nvSpPr>
        <p:spPr bwMode="auto">
          <a:xfrm flipV="1">
            <a:off x="2751138" y="4343400"/>
            <a:ext cx="0" cy="22225"/>
          </a:xfrm>
          <a:prstGeom prst="line">
            <a:avLst/>
          </a:prstGeom>
          <a:noFill/>
          <a:ln w="12700">
            <a:solidFill>
              <a:schemeClr val="tx1"/>
            </a:solidFill>
            <a:round/>
            <a:headEnd/>
            <a:tailEnd/>
          </a:ln>
        </p:spPr>
        <p:txBody>
          <a:bodyPr wrap="none" anchor="ctr"/>
          <a:lstStyle/>
          <a:p>
            <a:endParaRPr lang="en-GB"/>
          </a:p>
        </p:txBody>
      </p:sp>
      <p:sp>
        <p:nvSpPr>
          <p:cNvPr id="205093" name="Line 298"/>
          <p:cNvSpPr>
            <a:spLocks noChangeShapeType="1"/>
          </p:cNvSpPr>
          <p:nvPr/>
        </p:nvSpPr>
        <p:spPr bwMode="auto">
          <a:xfrm flipV="1">
            <a:off x="2751138" y="4333875"/>
            <a:ext cx="0" cy="22225"/>
          </a:xfrm>
          <a:prstGeom prst="line">
            <a:avLst/>
          </a:prstGeom>
          <a:noFill/>
          <a:ln w="12700">
            <a:solidFill>
              <a:schemeClr val="tx1"/>
            </a:solidFill>
            <a:round/>
            <a:headEnd/>
            <a:tailEnd/>
          </a:ln>
        </p:spPr>
        <p:txBody>
          <a:bodyPr wrap="none" anchor="ctr"/>
          <a:lstStyle/>
          <a:p>
            <a:endParaRPr lang="en-GB"/>
          </a:p>
        </p:txBody>
      </p:sp>
      <p:sp>
        <p:nvSpPr>
          <p:cNvPr id="205094" name="Line 299"/>
          <p:cNvSpPr>
            <a:spLocks noChangeShapeType="1"/>
          </p:cNvSpPr>
          <p:nvPr/>
        </p:nvSpPr>
        <p:spPr bwMode="auto">
          <a:xfrm flipV="1">
            <a:off x="2751138" y="4325938"/>
            <a:ext cx="0" cy="20637"/>
          </a:xfrm>
          <a:prstGeom prst="line">
            <a:avLst/>
          </a:prstGeom>
          <a:noFill/>
          <a:ln w="12700">
            <a:solidFill>
              <a:schemeClr val="tx1"/>
            </a:solidFill>
            <a:round/>
            <a:headEnd/>
            <a:tailEnd/>
          </a:ln>
        </p:spPr>
        <p:txBody>
          <a:bodyPr wrap="none" anchor="ctr"/>
          <a:lstStyle/>
          <a:p>
            <a:endParaRPr lang="en-GB"/>
          </a:p>
        </p:txBody>
      </p:sp>
      <p:sp>
        <p:nvSpPr>
          <p:cNvPr id="205095" name="Line 300"/>
          <p:cNvSpPr>
            <a:spLocks noChangeShapeType="1"/>
          </p:cNvSpPr>
          <p:nvPr/>
        </p:nvSpPr>
        <p:spPr bwMode="auto">
          <a:xfrm flipV="1">
            <a:off x="2751138" y="4316413"/>
            <a:ext cx="0" cy="22225"/>
          </a:xfrm>
          <a:prstGeom prst="line">
            <a:avLst/>
          </a:prstGeom>
          <a:noFill/>
          <a:ln w="12700">
            <a:solidFill>
              <a:schemeClr val="tx1"/>
            </a:solidFill>
            <a:round/>
            <a:headEnd/>
            <a:tailEnd/>
          </a:ln>
        </p:spPr>
        <p:txBody>
          <a:bodyPr wrap="none" anchor="ctr"/>
          <a:lstStyle/>
          <a:p>
            <a:endParaRPr lang="en-GB"/>
          </a:p>
        </p:txBody>
      </p:sp>
      <p:sp>
        <p:nvSpPr>
          <p:cNvPr id="205096" name="Line 301"/>
          <p:cNvSpPr>
            <a:spLocks noChangeShapeType="1"/>
          </p:cNvSpPr>
          <p:nvPr/>
        </p:nvSpPr>
        <p:spPr bwMode="auto">
          <a:xfrm flipV="1">
            <a:off x="2751138" y="4306888"/>
            <a:ext cx="0" cy="22225"/>
          </a:xfrm>
          <a:prstGeom prst="line">
            <a:avLst/>
          </a:prstGeom>
          <a:noFill/>
          <a:ln w="12700">
            <a:solidFill>
              <a:schemeClr val="tx1"/>
            </a:solidFill>
            <a:round/>
            <a:headEnd/>
            <a:tailEnd/>
          </a:ln>
        </p:spPr>
        <p:txBody>
          <a:bodyPr wrap="none" anchor="ctr"/>
          <a:lstStyle/>
          <a:p>
            <a:endParaRPr lang="en-GB"/>
          </a:p>
        </p:txBody>
      </p:sp>
      <p:sp>
        <p:nvSpPr>
          <p:cNvPr id="205097" name="Line 302"/>
          <p:cNvSpPr>
            <a:spLocks noChangeShapeType="1"/>
          </p:cNvSpPr>
          <p:nvPr/>
        </p:nvSpPr>
        <p:spPr bwMode="auto">
          <a:xfrm flipV="1">
            <a:off x="2751138" y="4298950"/>
            <a:ext cx="0" cy="20638"/>
          </a:xfrm>
          <a:prstGeom prst="line">
            <a:avLst/>
          </a:prstGeom>
          <a:noFill/>
          <a:ln w="12700">
            <a:solidFill>
              <a:schemeClr val="tx1"/>
            </a:solidFill>
            <a:round/>
            <a:headEnd/>
            <a:tailEnd/>
          </a:ln>
        </p:spPr>
        <p:txBody>
          <a:bodyPr wrap="none" anchor="ctr"/>
          <a:lstStyle/>
          <a:p>
            <a:endParaRPr lang="en-GB"/>
          </a:p>
        </p:txBody>
      </p:sp>
      <p:sp>
        <p:nvSpPr>
          <p:cNvPr id="205098" name="Line 303"/>
          <p:cNvSpPr>
            <a:spLocks noChangeShapeType="1"/>
          </p:cNvSpPr>
          <p:nvPr/>
        </p:nvSpPr>
        <p:spPr bwMode="auto">
          <a:xfrm flipV="1">
            <a:off x="2751138" y="4289425"/>
            <a:ext cx="0" cy="22225"/>
          </a:xfrm>
          <a:prstGeom prst="line">
            <a:avLst/>
          </a:prstGeom>
          <a:noFill/>
          <a:ln w="12700">
            <a:solidFill>
              <a:schemeClr val="tx1"/>
            </a:solidFill>
            <a:round/>
            <a:headEnd/>
            <a:tailEnd/>
          </a:ln>
        </p:spPr>
        <p:txBody>
          <a:bodyPr wrap="none" anchor="ctr"/>
          <a:lstStyle/>
          <a:p>
            <a:endParaRPr lang="en-GB"/>
          </a:p>
        </p:txBody>
      </p:sp>
      <p:sp>
        <p:nvSpPr>
          <p:cNvPr id="205099" name="Line 304"/>
          <p:cNvSpPr>
            <a:spLocks noChangeShapeType="1"/>
          </p:cNvSpPr>
          <p:nvPr/>
        </p:nvSpPr>
        <p:spPr bwMode="auto">
          <a:xfrm flipV="1">
            <a:off x="2751138" y="4271963"/>
            <a:ext cx="0" cy="30162"/>
          </a:xfrm>
          <a:prstGeom prst="line">
            <a:avLst/>
          </a:prstGeom>
          <a:noFill/>
          <a:ln w="12700">
            <a:solidFill>
              <a:schemeClr val="tx1"/>
            </a:solidFill>
            <a:round/>
            <a:headEnd/>
            <a:tailEnd/>
          </a:ln>
        </p:spPr>
        <p:txBody>
          <a:bodyPr wrap="none" anchor="ctr"/>
          <a:lstStyle/>
          <a:p>
            <a:endParaRPr lang="en-GB"/>
          </a:p>
        </p:txBody>
      </p:sp>
      <p:sp>
        <p:nvSpPr>
          <p:cNvPr id="205100" name="Line 305"/>
          <p:cNvSpPr>
            <a:spLocks noChangeShapeType="1"/>
          </p:cNvSpPr>
          <p:nvPr/>
        </p:nvSpPr>
        <p:spPr bwMode="auto">
          <a:xfrm flipV="1">
            <a:off x="2751138" y="4262438"/>
            <a:ext cx="0" cy="22225"/>
          </a:xfrm>
          <a:prstGeom prst="line">
            <a:avLst/>
          </a:prstGeom>
          <a:noFill/>
          <a:ln w="12700">
            <a:solidFill>
              <a:schemeClr val="tx1"/>
            </a:solidFill>
            <a:round/>
            <a:headEnd/>
            <a:tailEnd/>
          </a:ln>
        </p:spPr>
        <p:txBody>
          <a:bodyPr wrap="none" anchor="ctr"/>
          <a:lstStyle/>
          <a:p>
            <a:endParaRPr lang="en-GB"/>
          </a:p>
        </p:txBody>
      </p:sp>
      <p:sp>
        <p:nvSpPr>
          <p:cNvPr id="205101" name="Line 306"/>
          <p:cNvSpPr>
            <a:spLocks noChangeShapeType="1"/>
          </p:cNvSpPr>
          <p:nvPr/>
        </p:nvSpPr>
        <p:spPr bwMode="auto">
          <a:xfrm flipV="1">
            <a:off x="2751138" y="4252913"/>
            <a:ext cx="9525" cy="22225"/>
          </a:xfrm>
          <a:prstGeom prst="line">
            <a:avLst/>
          </a:prstGeom>
          <a:noFill/>
          <a:ln w="12700">
            <a:solidFill>
              <a:schemeClr val="tx1"/>
            </a:solidFill>
            <a:round/>
            <a:headEnd/>
            <a:tailEnd/>
          </a:ln>
        </p:spPr>
        <p:txBody>
          <a:bodyPr wrap="none" anchor="ctr"/>
          <a:lstStyle/>
          <a:p>
            <a:endParaRPr lang="en-GB"/>
          </a:p>
        </p:txBody>
      </p:sp>
      <p:sp>
        <p:nvSpPr>
          <p:cNvPr id="205102" name="Line 307"/>
          <p:cNvSpPr>
            <a:spLocks noChangeShapeType="1"/>
          </p:cNvSpPr>
          <p:nvPr/>
        </p:nvSpPr>
        <p:spPr bwMode="auto">
          <a:xfrm flipV="1">
            <a:off x="2760663" y="4244975"/>
            <a:ext cx="0" cy="20638"/>
          </a:xfrm>
          <a:prstGeom prst="line">
            <a:avLst/>
          </a:prstGeom>
          <a:noFill/>
          <a:ln w="12700">
            <a:solidFill>
              <a:schemeClr val="tx1"/>
            </a:solidFill>
            <a:round/>
            <a:headEnd/>
            <a:tailEnd/>
          </a:ln>
        </p:spPr>
        <p:txBody>
          <a:bodyPr wrap="none" anchor="ctr"/>
          <a:lstStyle/>
          <a:p>
            <a:endParaRPr lang="en-GB"/>
          </a:p>
        </p:txBody>
      </p:sp>
      <p:sp>
        <p:nvSpPr>
          <p:cNvPr id="205103" name="Line 308"/>
          <p:cNvSpPr>
            <a:spLocks noChangeShapeType="1"/>
          </p:cNvSpPr>
          <p:nvPr/>
        </p:nvSpPr>
        <p:spPr bwMode="auto">
          <a:xfrm flipV="1">
            <a:off x="2760663" y="4235450"/>
            <a:ext cx="0" cy="22225"/>
          </a:xfrm>
          <a:prstGeom prst="line">
            <a:avLst/>
          </a:prstGeom>
          <a:noFill/>
          <a:ln w="12700">
            <a:solidFill>
              <a:schemeClr val="tx1"/>
            </a:solidFill>
            <a:round/>
            <a:headEnd/>
            <a:tailEnd/>
          </a:ln>
        </p:spPr>
        <p:txBody>
          <a:bodyPr wrap="none" anchor="ctr"/>
          <a:lstStyle/>
          <a:p>
            <a:endParaRPr lang="en-GB"/>
          </a:p>
        </p:txBody>
      </p:sp>
      <p:sp>
        <p:nvSpPr>
          <p:cNvPr id="205104" name="Line 309"/>
          <p:cNvSpPr>
            <a:spLocks noChangeShapeType="1"/>
          </p:cNvSpPr>
          <p:nvPr/>
        </p:nvSpPr>
        <p:spPr bwMode="auto">
          <a:xfrm flipV="1">
            <a:off x="2760663" y="4225925"/>
            <a:ext cx="0" cy="22225"/>
          </a:xfrm>
          <a:prstGeom prst="line">
            <a:avLst/>
          </a:prstGeom>
          <a:noFill/>
          <a:ln w="12700">
            <a:solidFill>
              <a:schemeClr val="tx1"/>
            </a:solidFill>
            <a:round/>
            <a:headEnd/>
            <a:tailEnd/>
          </a:ln>
        </p:spPr>
        <p:txBody>
          <a:bodyPr wrap="none" anchor="ctr"/>
          <a:lstStyle/>
          <a:p>
            <a:endParaRPr lang="en-GB"/>
          </a:p>
        </p:txBody>
      </p:sp>
      <p:sp>
        <p:nvSpPr>
          <p:cNvPr id="205105" name="Line 310"/>
          <p:cNvSpPr>
            <a:spLocks noChangeShapeType="1"/>
          </p:cNvSpPr>
          <p:nvPr/>
        </p:nvSpPr>
        <p:spPr bwMode="auto">
          <a:xfrm flipV="1">
            <a:off x="2760663" y="4216400"/>
            <a:ext cx="0" cy="22225"/>
          </a:xfrm>
          <a:prstGeom prst="line">
            <a:avLst/>
          </a:prstGeom>
          <a:noFill/>
          <a:ln w="12700">
            <a:solidFill>
              <a:schemeClr val="tx1"/>
            </a:solidFill>
            <a:round/>
            <a:headEnd/>
            <a:tailEnd/>
          </a:ln>
        </p:spPr>
        <p:txBody>
          <a:bodyPr wrap="none" anchor="ctr"/>
          <a:lstStyle/>
          <a:p>
            <a:endParaRPr lang="en-GB"/>
          </a:p>
        </p:txBody>
      </p:sp>
      <p:sp>
        <p:nvSpPr>
          <p:cNvPr id="205106" name="Line 311"/>
          <p:cNvSpPr>
            <a:spLocks noChangeShapeType="1"/>
          </p:cNvSpPr>
          <p:nvPr/>
        </p:nvSpPr>
        <p:spPr bwMode="auto">
          <a:xfrm flipV="1">
            <a:off x="2760663" y="4208463"/>
            <a:ext cx="0" cy="20637"/>
          </a:xfrm>
          <a:prstGeom prst="line">
            <a:avLst/>
          </a:prstGeom>
          <a:noFill/>
          <a:ln w="12700">
            <a:solidFill>
              <a:schemeClr val="tx1"/>
            </a:solidFill>
            <a:round/>
            <a:headEnd/>
            <a:tailEnd/>
          </a:ln>
        </p:spPr>
        <p:txBody>
          <a:bodyPr wrap="none" anchor="ctr"/>
          <a:lstStyle/>
          <a:p>
            <a:endParaRPr lang="en-GB"/>
          </a:p>
        </p:txBody>
      </p:sp>
      <p:sp>
        <p:nvSpPr>
          <p:cNvPr id="205107" name="Line 312"/>
          <p:cNvSpPr>
            <a:spLocks noChangeShapeType="1"/>
          </p:cNvSpPr>
          <p:nvPr/>
        </p:nvSpPr>
        <p:spPr bwMode="auto">
          <a:xfrm flipV="1">
            <a:off x="2760663" y="4198938"/>
            <a:ext cx="0" cy="22225"/>
          </a:xfrm>
          <a:prstGeom prst="line">
            <a:avLst/>
          </a:prstGeom>
          <a:noFill/>
          <a:ln w="12700">
            <a:solidFill>
              <a:schemeClr val="tx1"/>
            </a:solidFill>
            <a:round/>
            <a:headEnd/>
            <a:tailEnd/>
          </a:ln>
        </p:spPr>
        <p:txBody>
          <a:bodyPr wrap="none" anchor="ctr"/>
          <a:lstStyle/>
          <a:p>
            <a:endParaRPr lang="en-GB"/>
          </a:p>
        </p:txBody>
      </p:sp>
      <p:sp>
        <p:nvSpPr>
          <p:cNvPr id="205108" name="Line 313"/>
          <p:cNvSpPr>
            <a:spLocks noChangeShapeType="1"/>
          </p:cNvSpPr>
          <p:nvPr/>
        </p:nvSpPr>
        <p:spPr bwMode="auto">
          <a:xfrm flipV="1">
            <a:off x="2760663" y="4189413"/>
            <a:ext cx="0" cy="22225"/>
          </a:xfrm>
          <a:prstGeom prst="line">
            <a:avLst/>
          </a:prstGeom>
          <a:noFill/>
          <a:ln w="12700">
            <a:solidFill>
              <a:schemeClr val="tx1"/>
            </a:solidFill>
            <a:round/>
            <a:headEnd/>
            <a:tailEnd/>
          </a:ln>
        </p:spPr>
        <p:txBody>
          <a:bodyPr wrap="none" anchor="ctr"/>
          <a:lstStyle/>
          <a:p>
            <a:endParaRPr lang="en-GB"/>
          </a:p>
        </p:txBody>
      </p:sp>
      <p:sp>
        <p:nvSpPr>
          <p:cNvPr id="205109" name="Line 314"/>
          <p:cNvSpPr>
            <a:spLocks noChangeShapeType="1"/>
          </p:cNvSpPr>
          <p:nvPr/>
        </p:nvSpPr>
        <p:spPr bwMode="auto">
          <a:xfrm flipV="1">
            <a:off x="2760663" y="4171950"/>
            <a:ext cx="0" cy="30163"/>
          </a:xfrm>
          <a:prstGeom prst="line">
            <a:avLst/>
          </a:prstGeom>
          <a:noFill/>
          <a:ln w="12700">
            <a:solidFill>
              <a:schemeClr val="tx1"/>
            </a:solidFill>
            <a:round/>
            <a:headEnd/>
            <a:tailEnd/>
          </a:ln>
        </p:spPr>
        <p:txBody>
          <a:bodyPr wrap="none" anchor="ctr"/>
          <a:lstStyle/>
          <a:p>
            <a:endParaRPr lang="en-GB"/>
          </a:p>
        </p:txBody>
      </p:sp>
      <p:sp>
        <p:nvSpPr>
          <p:cNvPr id="205110" name="Line 315"/>
          <p:cNvSpPr>
            <a:spLocks noChangeShapeType="1"/>
          </p:cNvSpPr>
          <p:nvPr/>
        </p:nvSpPr>
        <p:spPr bwMode="auto">
          <a:xfrm flipV="1">
            <a:off x="2760663" y="4162425"/>
            <a:ext cx="0" cy="22225"/>
          </a:xfrm>
          <a:prstGeom prst="line">
            <a:avLst/>
          </a:prstGeom>
          <a:noFill/>
          <a:ln w="12700">
            <a:solidFill>
              <a:schemeClr val="tx1"/>
            </a:solidFill>
            <a:round/>
            <a:headEnd/>
            <a:tailEnd/>
          </a:ln>
        </p:spPr>
        <p:txBody>
          <a:bodyPr wrap="none" anchor="ctr"/>
          <a:lstStyle/>
          <a:p>
            <a:endParaRPr lang="en-GB"/>
          </a:p>
        </p:txBody>
      </p:sp>
      <p:sp>
        <p:nvSpPr>
          <p:cNvPr id="205111" name="Line 316"/>
          <p:cNvSpPr>
            <a:spLocks noChangeShapeType="1"/>
          </p:cNvSpPr>
          <p:nvPr/>
        </p:nvSpPr>
        <p:spPr bwMode="auto">
          <a:xfrm flipV="1">
            <a:off x="2760663" y="4154488"/>
            <a:ext cx="0" cy="20637"/>
          </a:xfrm>
          <a:prstGeom prst="line">
            <a:avLst/>
          </a:prstGeom>
          <a:noFill/>
          <a:ln w="12700">
            <a:solidFill>
              <a:schemeClr val="tx1"/>
            </a:solidFill>
            <a:round/>
            <a:headEnd/>
            <a:tailEnd/>
          </a:ln>
        </p:spPr>
        <p:txBody>
          <a:bodyPr wrap="none" anchor="ctr"/>
          <a:lstStyle/>
          <a:p>
            <a:endParaRPr lang="en-GB"/>
          </a:p>
        </p:txBody>
      </p:sp>
      <p:sp>
        <p:nvSpPr>
          <p:cNvPr id="205112" name="Line 317"/>
          <p:cNvSpPr>
            <a:spLocks noChangeShapeType="1"/>
          </p:cNvSpPr>
          <p:nvPr/>
        </p:nvSpPr>
        <p:spPr bwMode="auto">
          <a:xfrm flipV="1">
            <a:off x="2760663" y="4144963"/>
            <a:ext cx="7937" cy="22225"/>
          </a:xfrm>
          <a:prstGeom prst="line">
            <a:avLst/>
          </a:prstGeom>
          <a:noFill/>
          <a:ln w="12700">
            <a:solidFill>
              <a:schemeClr val="tx1"/>
            </a:solidFill>
            <a:round/>
            <a:headEnd/>
            <a:tailEnd/>
          </a:ln>
        </p:spPr>
        <p:txBody>
          <a:bodyPr wrap="none" anchor="ctr"/>
          <a:lstStyle/>
          <a:p>
            <a:endParaRPr lang="en-GB"/>
          </a:p>
        </p:txBody>
      </p:sp>
      <p:sp>
        <p:nvSpPr>
          <p:cNvPr id="205113" name="Line 318"/>
          <p:cNvSpPr>
            <a:spLocks noChangeShapeType="1"/>
          </p:cNvSpPr>
          <p:nvPr/>
        </p:nvSpPr>
        <p:spPr bwMode="auto">
          <a:xfrm flipV="1">
            <a:off x="2768600" y="4135438"/>
            <a:ext cx="0" cy="22225"/>
          </a:xfrm>
          <a:prstGeom prst="line">
            <a:avLst/>
          </a:prstGeom>
          <a:noFill/>
          <a:ln w="12700">
            <a:solidFill>
              <a:schemeClr val="tx1"/>
            </a:solidFill>
            <a:round/>
            <a:headEnd/>
            <a:tailEnd/>
          </a:ln>
        </p:spPr>
        <p:txBody>
          <a:bodyPr wrap="none" anchor="ctr"/>
          <a:lstStyle/>
          <a:p>
            <a:endParaRPr lang="en-GB"/>
          </a:p>
        </p:txBody>
      </p:sp>
      <p:sp>
        <p:nvSpPr>
          <p:cNvPr id="205114" name="Line 319"/>
          <p:cNvSpPr>
            <a:spLocks noChangeShapeType="1"/>
          </p:cNvSpPr>
          <p:nvPr/>
        </p:nvSpPr>
        <p:spPr bwMode="auto">
          <a:xfrm flipV="1">
            <a:off x="2768600" y="4127500"/>
            <a:ext cx="0" cy="20638"/>
          </a:xfrm>
          <a:prstGeom prst="line">
            <a:avLst/>
          </a:prstGeom>
          <a:noFill/>
          <a:ln w="12700">
            <a:solidFill>
              <a:schemeClr val="tx1"/>
            </a:solidFill>
            <a:round/>
            <a:headEnd/>
            <a:tailEnd/>
          </a:ln>
        </p:spPr>
        <p:txBody>
          <a:bodyPr wrap="none" anchor="ctr"/>
          <a:lstStyle/>
          <a:p>
            <a:endParaRPr lang="en-GB"/>
          </a:p>
        </p:txBody>
      </p:sp>
      <p:sp>
        <p:nvSpPr>
          <p:cNvPr id="205115" name="Line 320"/>
          <p:cNvSpPr>
            <a:spLocks noChangeShapeType="1"/>
          </p:cNvSpPr>
          <p:nvPr/>
        </p:nvSpPr>
        <p:spPr bwMode="auto">
          <a:xfrm flipV="1">
            <a:off x="2768600" y="4117975"/>
            <a:ext cx="0" cy="22225"/>
          </a:xfrm>
          <a:prstGeom prst="line">
            <a:avLst/>
          </a:prstGeom>
          <a:noFill/>
          <a:ln w="12700">
            <a:solidFill>
              <a:schemeClr val="tx1"/>
            </a:solidFill>
            <a:round/>
            <a:headEnd/>
            <a:tailEnd/>
          </a:ln>
        </p:spPr>
        <p:txBody>
          <a:bodyPr wrap="none" anchor="ctr"/>
          <a:lstStyle/>
          <a:p>
            <a:endParaRPr lang="en-GB"/>
          </a:p>
        </p:txBody>
      </p:sp>
      <p:sp>
        <p:nvSpPr>
          <p:cNvPr id="205116" name="Line 321"/>
          <p:cNvSpPr>
            <a:spLocks noChangeShapeType="1"/>
          </p:cNvSpPr>
          <p:nvPr/>
        </p:nvSpPr>
        <p:spPr bwMode="auto">
          <a:xfrm flipV="1">
            <a:off x="2768600" y="4108450"/>
            <a:ext cx="0" cy="22225"/>
          </a:xfrm>
          <a:prstGeom prst="line">
            <a:avLst/>
          </a:prstGeom>
          <a:noFill/>
          <a:ln w="12700">
            <a:solidFill>
              <a:schemeClr val="tx1"/>
            </a:solidFill>
            <a:round/>
            <a:headEnd/>
            <a:tailEnd/>
          </a:ln>
        </p:spPr>
        <p:txBody>
          <a:bodyPr wrap="none" anchor="ctr"/>
          <a:lstStyle/>
          <a:p>
            <a:endParaRPr lang="en-GB"/>
          </a:p>
        </p:txBody>
      </p:sp>
      <p:sp>
        <p:nvSpPr>
          <p:cNvPr id="205117" name="Line 322"/>
          <p:cNvSpPr>
            <a:spLocks noChangeShapeType="1"/>
          </p:cNvSpPr>
          <p:nvPr/>
        </p:nvSpPr>
        <p:spPr bwMode="auto">
          <a:xfrm flipV="1">
            <a:off x="2768600" y="4100513"/>
            <a:ext cx="0" cy="20637"/>
          </a:xfrm>
          <a:prstGeom prst="line">
            <a:avLst/>
          </a:prstGeom>
          <a:noFill/>
          <a:ln w="12700">
            <a:solidFill>
              <a:schemeClr val="tx1"/>
            </a:solidFill>
            <a:round/>
            <a:headEnd/>
            <a:tailEnd/>
          </a:ln>
        </p:spPr>
        <p:txBody>
          <a:bodyPr wrap="none" anchor="ctr"/>
          <a:lstStyle/>
          <a:p>
            <a:endParaRPr lang="en-GB"/>
          </a:p>
        </p:txBody>
      </p:sp>
      <p:sp>
        <p:nvSpPr>
          <p:cNvPr id="205118" name="Line 323"/>
          <p:cNvSpPr>
            <a:spLocks noChangeShapeType="1"/>
          </p:cNvSpPr>
          <p:nvPr/>
        </p:nvSpPr>
        <p:spPr bwMode="auto">
          <a:xfrm flipV="1">
            <a:off x="2768600" y="4090988"/>
            <a:ext cx="0" cy="22225"/>
          </a:xfrm>
          <a:prstGeom prst="line">
            <a:avLst/>
          </a:prstGeom>
          <a:noFill/>
          <a:ln w="12700">
            <a:solidFill>
              <a:schemeClr val="tx1"/>
            </a:solidFill>
            <a:round/>
            <a:headEnd/>
            <a:tailEnd/>
          </a:ln>
        </p:spPr>
        <p:txBody>
          <a:bodyPr wrap="none" anchor="ctr"/>
          <a:lstStyle/>
          <a:p>
            <a:endParaRPr lang="en-GB"/>
          </a:p>
        </p:txBody>
      </p:sp>
      <p:sp>
        <p:nvSpPr>
          <p:cNvPr id="205119" name="Line 324"/>
          <p:cNvSpPr>
            <a:spLocks noChangeShapeType="1"/>
          </p:cNvSpPr>
          <p:nvPr/>
        </p:nvSpPr>
        <p:spPr bwMode="auto">
          <a:xfrm flipV="1">
            <a:off x="2768600" y="4081463"/>
            <a:ext cx="9525" cy="22225"/>
          </a:xfrm>
          <a:prstGeom prst="line">
            <a:avLst/>
          </a:prstGeom>
          <a:noFill/>
          <a:ln w="12700">
            <a:solidFill>
              <a:schemeClr val="tx1"/>
            </a:solidFill>
            <a:round/>
            <a:headEnd/>
            <a:tailEnd/>
          </a:ln>
        </p:spPr>
        <p:txBody>
          <a:bodyPr wrap="none" anchor="ctr"/>
          <a:lstStyle/>
          <a:p>
            <a:endParaRPr lang="en-GB"/>
          </a:p>
        </p:txBody>
      </p:sp>
      <p:sp>
        <p:nvSpPr>
          <p:cNvPr id="205120" name="Line 325"/>
          <p:cNvSpPr>
            <a:spLocks noChangeShapeType="1"/>
          </p:cNvSpPr>
          <p:nvPr/>
        </p:nvSpPr>
        <p:spPr bwMode="auto">
          <a:xfrm flipV="1">
            <a:off x="2778125" y="4073525"/>
            <a:ext cx="0" cy="20638"/>
          </a:xfrm>
          <a:prstGeom prst="line">
            <a:avLst/>
          </a:prstGeom>
          <a:noFill/>
          <a:ln w="12700">
            <a:solidFill>
              <a:schemeClr val="tx1"/>
            </a:solidFill>
            <a:round/>
            <a:headEnd/>
            <a:tailEnd/>
          </a:ln>
        </p:spPr>
        <p:txBody>
          <a:bodyPr wrap="none" anchor="ctr"/>
          <a:lstStyle/>
          <a:p>
            <a:endParaRPr lang="en-GB"/>
          </a:p>
        </p:txBody>
      </p:sp>
      <p:sp>
        <p:nvSpPr>
          <p:cNvPr id="205121" name="Line 326"/>
          <p:cNvSpPr>
            <a:spLocks noChangeShapeType="1"/>
          </p:cNvSpPr>
          <p:nvPr/>
        </p:nvSpPr>
        <p:spPr bwMode="auto">
          <a:xfrm flipV="1">
            <a:off x="2778125" y="4064000"/>
            <a:ext cx="0" cy="22225"/>
          </a:xfrm>
          <a:prstGeom prst="line">
            <a:avLst/>
          </a:prstGeom>
          <a:noFill/>
          <a:ln w="12700">
            <a:solidFill>
              <a:schemeClr val="tx1"/>
            </a:solidFill>
            <a:round/>
            <a:headEnd/>
            <a:tailEnd/>
          </a:ln>
        </p:spPr>
        <p:txBody>
          <a:bodyPr wrap="none" anchor="ctr"/>
          <a:lstStyle/>
          <a:p>
            <a:endParaRPr lang="en-GB"/>
          </a:p>
        </p:txBody>
      </p:sp>
      <p:sp>
        <p:nvSpPr>
          <p:cNvPr id="205122" name="Line 327"/>
          <p:cNvSpPr>
            <a:spLocks noChangeShapeType="1"/>
          </p:cNvSpPr>
          <p:nvPr/>
        </p:nvSpPr>
        <p:spPr bwMode="auto">
          <a:xfrm flipV="1">
            <a:off x="2778125" y="4054475"/>
            <a:ext cx="0" cy="22225"/>
          </a:xfrm>
          <a:prstGeom prst="line">
            <a:avLst/>
          </a:prstGeom>
          <a:noFill/>
          <a:ln w="12700">
            <a:solidFill>
              <a:schemeClr val="tx1"/>
            </a:solidFill>
            <a:round/>
            <a:headEnd/>
            <a:tailEnd/>
          </a:ln>
        </p:spPr>
        <p:txBody>
          <a:bodyPr wrap="none" anchor="ctr"/>
          <a:lstStyle/>
          <a:p>
            <a:endParaRPr lang="en-GB"/>
          </a:p>
        </p:txBody>
      </p:sp>
      <p:sp>
        <p:nvSpPr>
          <p:cNvPr id="205123" name="Line 328"/>
          <p:cNvSpPr>
            <a:spLocks noChangeShapeType="1"/>
          </p:cNvSpPr>
          <p:nvPr/>
        </p:nvSpPr>
        <p:spPr bwMode="auto">
          <a:xfrm flipV="1">
            <a:off x="2778125" y="4037013"/>
            <a:ext cx="0" cy="30162"/>
          </a:xfrm>
          <a:prstGeom prst="line">
            <a:avLst/>
          </a:prstGeom>
          <a:noFill/>
          <a:ln w="12700">
            <a:solidFill>
              <a:schemeClr val="tx1"/>
            </a:solidFill>
            <a:round/>
            <a:headEnd/>
            <a:tailEnd/>
          </a:ln>
        </p:spPr>
        <p:txBody>
          <a:bodyPr wrap="none" anchor="ctr"/>
          <a:lstStyle/>
          <a:p>
            <a:endParaRPr lang="en-GB"/>
          </a:p>
        </p:txBody>
      </p:sp>
      <p:sp>
        <p:nvSpPr>
          <p:cNvPr id="205124" name="Line 329"/>
          <p:cNvSpPr>
            <a:spLocks noChangeShapeType="1"/>
          </p:cNvSpPr>
          <p:nvPr/>
        </p:nvSpPr>
        <p:spPr bwMode="auto">
          <a:xfrm flipV="1">
            <a:off x="2778125" y="4027488"/>
            <a:ext cx="9525" cy="22225"/>
          </a:xfrm>
          <a:prstGeom prst="line">
            <a:avLst/>
          </a:prstGeom>
          <a:noFill/>
          <a:ln w="12700">
            <a:solidFill>
              <a:schemeClr val="tx1"/>
            </a:solidFill>
            <a:round/>
            <a:headEnd/>
            <a:tailEnd/>
          </a:ln>
        </p:spPr>
        <p:txBody>
          <a:bodyPr wrap="none" anchor="ctr"/>
          <a:lstStyle/>
          <a:p>
            <a:endParaRPr lang="en-GB"/>
          </a:p>
        </p:txBody>
      </p:sp>
      <p:sp>
        <p:nvSpPr>
          <p:cNvPr id="205125" name="Line 330"/>
          <p:cNvSpPr>
            <a:spLocks noChangeShapeType="1"/>
          </p:cNvSpPr>
          <p:nvPr/>
        </p:nvSpPr>
        <p:spPr bwMode="auto">
          <a:xfrm flipV="1">
            <a:off x="2787650" y="4017963"/>
            <a:ext cx="0" cy="22225"/>
          </a:xfrm>
          <a:prstGeom prst="line">
            <a:avLst/>
          </a:prstGeom>
          <a:noFill/>
          <a:ln w="12700">
            <a:solidFill>
              <a:schemeClr val="tx1"/>
            </a:solidFill>
            <a:round/>
            <a:headEnd/>
            <a:tailEnd/>
          </a:ln>
        </p:spPr>
        <p:txBody>
          <a:bodyPr wrap="none" anchor="ctr"/>
          <a:lstStyle/>
          <a:p>
            <a:endParaRPr lang="en-GB"/>
          </a:p>
        </p:txBody>
      </p:sp>
      <p:sp>
        <p:nvSpPr>
          <p:cNvPr id="205126" name="Line 331"/>
          <p:cNvSpPr>
            <a:spLocks noChangeShapeType="1"/>
          </p:cNvSpPr>
          <p:nvPr/>
        </p:nvSpPr>
        <p:spPr bwMode="auto">
          <a:xfrm flipV="1">
            <a:off x="2787650" y="4010025"/>
            <a:ext cx="0" cy="20638"/>
          </a:xfrm>
          <a:prstGeom prst="line">
            <a:avLst/>
          </a:prstGeom>
          <a:noFill/>
          <a:ln w="12700">
            <a:solidFill>
              <a:schemeClr val="tx1"/>
            </a:solidFill>
            <a:round/>
            <a:headEnd/>
            <a:tailEnd/>
          </a:ln>
        </p:spPr>
        <p:txBody>
          <a:bodyPr wrap="none" anchor="ctr"/>
          <a:lstStyle/>
          <a:p>
            <a:endParaRPr lang="en-GB"/>
          </a:p>
        </p:txBody>
      </p:sp>
      <p:sp>
        <p:nvSpPr>
          <p:cNvPr id="205127" name="Line 332"/>
          <p:cNvSpPr>
            <a:spLocks noChangeShapeType="1"/>
          </p:cNvSpPr>
          <p:nvPr/>
        </p:nvSpPr>
        <p:spPr bwMode="auto">
          <a:xfrm flipV="1">
            <a:off x="2787650" y="4000500"/>
            <a:ext cx="9525" cy="22225"/>
          </a:xfrm>
          <a:prstGeom prst="line">
            <a:avLst/>
          </a:prstGeom>
          <a:noFill/>
          <a:ln w="12700">
            <a:solidFill>
              <a:schemeClr val="tx1"/>
            </a:solidFill>
            <a:round/>
            <a:headEnd/>
            <a:tailEnd/>
          </a:ln>
        </p:spPr>
        <p:txBody>
          <a:bodyPr wrap="none" anchor="ctr"/>
          <a:lstStyle/>
          <a:p>
            <a:endParaRPr lang="en-GB"/>
          </a:p>
        </p:txBody>
      </p:sp>
      <p:sp>
        <p:nvSpPr>
          <p:cNvPr id="205128" name="Line 333"/>
          <p:cNvSpPr>
            <a:spLocks noChangeShapeType="1"/>
          </p:cNvSpPr>
          <p:nvPr/>
        </p:nvSpPr>
        <p:spPr bwMode="auto">
          <a:xfrm flipV="1">
            <a:off x="2797175" y="3990975"/>
            <a:ext cx="0" cy="22225"/>
          </a:xfrm>
          <a:prstGeom prst="line">
            <a:avLst/>
          </a:prstGeom>
          <a:noFill/>
          <a:ln w="12700">
            <a:solidFill>
              <a:schemeClr val="tx1"/>
            </a:solidFill>
            <a:round/>
            <a:headEnd/>
            <a:tailEnd/>
          </a:ln>
        </p:spPr>
        <p:txBody>
          <a:bodyPr wrap="none" anchor="ctr"/>
          <a:lstStyle/>
          <a:p>
            <a:endParaRPr lang="en-GB"/>
          </a:p>
        </p:txBody>
      </p:sp>
      <p:sp>
        <p:nvSpPr>
          <p:cNvPr id="205129" name="Line 334"/>
          <p:cNvSpPr>
            <a:spLocks noChangeShapeType="1"/>
          </p:cNvSpPr>
          <p:nvPr/>
        </p:nvSpPr>
        <p:spPr bwMode="auto">
          <a:xfrm flipV="1">
            <a:off x="2797175" y="3983038"/>
            <a:ext cx="0" cy="20637"/>
          </a:xfrm>
          <a:prstGeom prst="line">
            <a:avLst/>
          </a:prstGeom>
          <a:noFill/>
          <a:ln w="12700">
            <a:solidFill>
              <a:schemeClr val="tx1"/>
            </a:solidFill>
            <a:round/>
            <a:headEnd/>
            <a:tailEnd/>
          </a:ln>
        </p:spPr>
        <p:txBody>
          <a:bodyPr wrap="none" anchor="ctr"/>
          <a:lstStyle/>
          <a:p>
            <a:endParaRPr lang="en-GB"/>
          </a:p>
        </p:txBody>
      </p:sp>
      <p:sp>
        <p:nvSpPr>
          <p:cNvPr id="205130" name="Line 335"/>
          <p:cNvSpPr>
            <a:spLocks noChangeShapeType="1"/>
          </p:cNvSpPr>
          <p:nvPr/>
        </p:nvSpPr>
        <p:spPr bwMode="auto">
          <a:xfrm flipV="1">
            <a:off x="2797175" y="3973513"/>
            <a:ext cx="7938" cy="22225"/>
          </a:xfrm>
          <a:prstGeom prst="line">
            <a:avLst/>
          </a:prstGeom>
          <a:noFill/>
          <a:ln w="12700">
            <a:solidFill>
              <a:schemeClr val="tx1"/>
            </a:solidFill>
            <a:round/>
            <a:headEnd/>
            <a:tailEnd/>
          </a:ln>
        </p:spPr>
        <p:txBody>
          <a:bodyPr wrap="none" anchor="ctr"/>
          <a:lstStyle/>
          <a:p>
            <a:endParaRPr lang="en-GB"/>
          </a:p>
        </p:txBody>
      </p:sp>
      <p:sp>
        <p:nvSpPr>
          <p:cNvPr id="205131" name="Line 336"/>
          <p:cNvSpPr>
            <a:spLocks noChangeShapeType="1"/>
          </p:cNvSpPr>
          <p:nvPr/>
        </p:nvSpPr>
        <p:spPr bwMode="auto">
          <a:xfrm flipV="1">
            <a:off x="2805113" y="3963988"/>
            <a:ext cx="0" cy="22225"/>
          </a:xfrm>
          <a:prstGeom prst="line">
            <a:avLst/>
          </a:prstGeom>
          <a:noFill/>
          <a:ln w="12700">
            <a:solidFill>
              <a:schemeClr val="tx1"/>
            </a:solidFill>
            <a:round/>
            <a:headEnd/>
            <a:tailEnd/>
          </a:ln>
        </p:spPr>
        <p:txBody>
          <a:bodyPr wrap="none" anchor="ctr"/>
          <a:lstStyle/>
          <a:p>
            <a:endParaRPr lang="en-GB"/>
          </a:p>
        </p:txBody>
      </p:sp>
      <p:sp>
        <p:nvSpPr>
          <p:cNvPr id="205132" name="Line 337"/>
          <p:cNvSpPr>
            <a:spLocks noChangeShapeType="1"/>
          </p:cNvSpPr>
          <p:nvPr/>
        </p:nvSpPr>
        <p:spPr bwMode="auto">
          <a:xfrm flipV="1">
            <a:off x="2805113" y="3956050"/>
            <a:ext cx="0" cy="20638"/>
          </a:xfrm>
          <a:prstGeom prst="line">
            <a:avLst/>
          </a:prstGeom>
          <a:noFill/>
          <a:ln w="12700">
            <a:solidFill>
              <a:schemeClr val="tx1"/>
            </a:solidFill>
            <a:round/>
            <a:headEnd/>
            <a:tailEnd/>
          </a:ln>
        </p:spPr>
        <p:txBody>
          <a:bodyPr wrap="none" anchor="ctr"/>
          <a:lstStyle/>
          <a:p>
            <a:endParaRPr lang="en-GB"/>
          </a:p>
        </p:txBody>
      </p:sp>
      <p:sp>
        <p:nvSpPr>
          <p:cNvPr id="205133" name="Line 338"/>
          <p:cNvSpPr>
            <a:spLocks noChangeShapeType="1"/>
          </p:cNvSpPr>
          <p:nvPr/>
        </p:nvSpPr>
        <p:spPr bwMode="auto">
          <a:xfrm flipV="1">
            <a:off x="2805113" y="3946525"/>
            <a:ext cx="9525" cy="22225"/>
          </a:xfrm>
          <a:prstGeom prst="line">
            <a:avLst/>
          </a:prstGeom>
          <a:noFill/>
          <a:ln w="12700">
            <a:solidFill>
              <a:schemeClr val="tx1"/>
            </a:solidFill>
            <a:round/>
            <a:headEnd/>
            <a:tailEnd/>
          </a:ln>
        </p:spPr>
        <p:txBody>
          <a:bodyPr wrap="none" anchor="ctr"/>
          <a:lstStyle/>
          <a:p>
            <a:endParaRPr lang="en-GB"/>
          </a:p>
        </p:txBody>
      </p:sp>
      <p:sp>
        <p:nvSpPr>
          <p:cNvPr id="205134" name="Line 339"/>
          <p:cNvSpPr>
            <a:spLocks noChangeShapeType="1"/>
          </p:cNvSpPr>
          <p:nvPr/>
        </p:nvSpPr>
        <p:spPr bwMode="auto">
          <a:xfrm flipV="1">
            <a:off x="2814638" y="3937000"/>
            <a:ext cx="0" cy="22225"/>
          </a:xfrm>
          <a:prstGeom prst="line">
            <a:avLst/>
          </a:prstGeom>
          <a:noFill/>
          <a:ln w="12700">
            <a:solidFill>
              <a:schemeClr val="tx1"/>
            </a:solidFill>
            <a:round/>
            <a:headEnd/>
            <a:tailEnd/>
          </a:ln>
        </p:spPr>
        <p:txBody>
          <a:bodyPr wrap="none" anchor="ctr"/>
          <a:lstStyle/>
          <a:p>
            <a:endParaRPr lang="en-GB"/>
          </a:p>
        </p:txBody>
      </p:sp>
      <p:sp>
        <p:nvSpPr>
          <p:cNvPr id="205135" name="Line 340"/>
          <p:cNvSpPr>
            <a:spLocks noChangeShapeType="1"/>
          </p:cNvSpPr>
          <p:nvPr/>
        </p:nvSpPr>
        <p:spPr bwMode="auto">
          <a:xfrm>
            <a:off x="2814638" y="3943350"/>
            <a:ext cx="9525" cy="0"/>
          </a:xfrm>
          <a:prstGeom prst="line">
            <a:avLst/>
          </a:prstGeom>
          <a:noFill/>
          <a:ln w="12700">
            <a:solidFill>
              <a:schemeClr val="tx1"/>
            </a:solidFill>
            <a:round/>
            <a:headEnd/>
            <a:tailEnd/>
          </a:ln>
        </p:spPr>
        <p:txBody>
          <a:bodyPr wrap="none" anchor="ctr"/>
          <a:lstStyle/>
          <a:p>
            <a:endParaRPr lang="en-GB"/>
          </a:p>
        </p:txBody>
      </p:sp>
      <p:sp>
        <p:nvSpPr>
          <p:cNvPr id="205136" name="Line 341"/>
          <p:cNvSpPr>
            <a:spLocks noChangeShapeType="1"/>
          </p:cNvSpPr>
          <p:nvPr/>
        </p:nvSpPr>
        <p:spPr bwMode="auto">
          <a:xfrm flipV="1">
            <a:off x="2824163" y="3929063"/>
            <a:ext cx="0" cy="20637"/>
          </a:xfrm>
          <a:prstGeom prst="line">
            <a:avLst/>
          </a:prstGeom>
          <a:noFill/>
          <a:ln w="12700">
            <a:solidFill>
              <a:schemeClr val="tx1"/>
            </a:solidFill>
            <a:round/>
            <a:headEnd/>
            <a:tailEnd/>
          </a:ln>
        </p:spPr>
        <p:txBody>
          <a:bodyPr wrap="none" anchor="ctr"/>
          <a:lstStyle/>
          <a:p>
            <a:endParaRPr lang="en-GB"/>
          </a:p>
        </p:txBody>
      </p:sp>
      <p:sp>
        <p:nvSpPr>
          <p:cNvPr id="205137" name="Line 342"/>
          <p:cNvSpPr>
            <a:spLocks noChangeShapeType="1"/>
          </p:cNvSpPr>
          <p:nvPr/>
        </p:nvSpPr>
        <p:spPr bwMode="auto">
          <a:xfrm flipV="1">
            <a:off x="2824163" y="3919538"/>
            <a:ext cx="0" cy="22225"/>
          </a:xfrm>
          <a:prstGeom prst="line">
            <a:avLst/>
          </a:prstGeom>
          <a:noFill/>
          <a:ln w="12700">
            <a:solidFill>
              <a:schemeClr val="tx1"/>
            </a:solidFill>
            <a:round/>
            <a:headEnd/>
            <a:tailEnd/>
          </a:ln>
        </p:spPr>
        <p:txBody>
          <a:bodyPr wrap="none" anchor="ctr"/>
          <a:lstStyle/>
          <a:p>
            <a:endParaRPr lang="en-GB"/>
          </a:p>
        </p:txBody>
      </p:sp>
      <p:sp>
        <p:nvSpPr>
          <p:cNvPr id="205138" name="Line 343"/>
          <p:cNvSpPr>
            <a:spLocks noChangeShapeType="1"/>
          </p:cNvSpPr>
          <p:nvPr/>
        </p:nvSpPr>
        <p:spPr bwMode="auto">
          <a:xfrm flipV="1">
            <a:off x="2824163" y="3910013"/>
            <a:ext cx="7937" cy="22225"/>
          </a:xfrm>
          <a:prstGeom prst="line">
            <a:avLst/>
          </a:prstGeom>
          <a:noFill/>
          <a:ln w="12700">
            <a:solidFill>
              <a:schemeClr val="tx1"/>
            </a:solidFill>
            <a:round/>
            <a:headEnd/>
            <a:tailEnd/>
          </a:ln>
        </p:spPr>
        <p:txBody>
          <a:bodyPr wrap="none" anchor="ctr"/>
          <a:lstStyle/>
          <a:p>
            <a:endParaRPr lang="en-GB"/>
          </a:p>
        </p:txBody>
      </p:sp>
      <p:sp>
        <p:nvSpPr>
          <p:cNvPr id="205139" name="Line 344"/>
          <p:cNvSpPr>
            <a:spLocks noChangeShapeType="1"/>
          </p:cNvSpPr>
          <p:nvPr/>
        </p:nvSpPr>
        <p:spPr bwMode="auto">
          <a:xfrm flipV="1">
            <a:off x="2832100" y="3902075"/>
            <a:ext cx="0" cy="20638"/>
          </a:xfrm>
          <a:prstGeom prst="line">
            <a:avLst/>
          </a:prstGeom>
          <a:noFill/>
          <a:ln w="12700">
            <a:solidFill>
              <a:schemeClr val="tx1"/>
            </a:solidFill>
            <a:round/>
            <a:headEnd/>
            <a:tailEnd/>
          </a:ln>
        </p:spPr>
        <p:txBody>
          <a:bodyPr wrap="none" anchor="ctr"/>
          <a:lstStyle/>
          <a:p>
            <a:endParaRPr lang="en-GB"/>
          </a:p>
        </p:txBody>
      </p:sp>
      <p:sp>
        <p:nvSpPr>
          <p:cNvPr id="205140" name="Line 345"/>
          <p:cNvSpPr>
            <a:spLocks noChangeShapeType="1"/>
          </p:cNvSpPr>
          <p:nvPr/>
        </p:nvSpPr>
        <p:spPr bwMode="auto">
          <a:xfrm flipV="1">
            <a:off x="2832100" y="3892550"/>
            <a:ext cx="9525" cy="22225"/>
          </a:xfrm>
          <a:prstGeom prst="line">
            <a:avLst/>
          </a:prstGeom>
          <a:noFill/>
          <a:ln w="12700">
            <a:solidFill>
              <a:schemeClr val="tx1"/>
            </a:solidFill>
            <a:round/>
            <a:headEnd/>
            <a:tailEnd/>
          </a:ln>
        </p:spPr>
        <p:txBody>
          <a:bodyPr wrap="none" anchor="ctr"/>
          <a:lstStyle/>
          <a:p>
            <a:endParaRPr lang="en-GB"/>
          </a:p>
        </p:txBody>
      </p:sp>
      <p:sp>
        <p:nvSpPr>
          <p:cNvPr id="205141" name="Line 346"/>
          <p:cNvSpPr>
            <a:spLocks noChangeShapeType="1"/>
          </p:cNvSpPr>
          <p:nvPr/>
        </p:nvSpPr>
        <p:spPr bwMode="auto">
          <a:xfrm flipV="1">
            <a:off x="2841625" y="3883025"/>
            <a:ext cx="0" cy="22225"/>
          </a:xfrm>
          <a:prstGeom prst="line">
            <a:avLst/>
          </a:prstGeom>
          <a:noFill/>
          <a:ln w="12700">
            <a:solidFill>
              <a:schemeClr val="tx1"/>
            </a:solidFill>
            <a:round/>
            <a:headEnd/>
            <a:tailEnd/>
          </a:ln>
        </p:spPr>
        <p:txBody>
          <a:bodyPr wrap="none" anchor="ctr"/>
          <a:lstStyle/>
          <a:p>
            <a:endParaRPr lang="en-GB"/>
          </a:p>
        </p:txBody>
      </p:sp>
      <p:sp>
        <p:nvSpPr>
          <p:cNvPr id="205142" name="Line 347"/>
          <p:cNvSpPr>
            <a:spLocks noChangeShapeType="1"/>
          </p:cNvSpPr>
          <p:nvPr/>
        </p:nvSpPr>
        <p:spPr bwMode="auto">
          <a:xfrm flipV="1">
            <a:off x="2841625" y="3875088"/>
            <a:ext cx="9525" cy="20637"/>
          </a:xfrm>
          <a:prstGeom prst="line">
            <a:avLst/>
          </a:prstGeom>
          <a:noFill/>
          <a:ln w="12700">
            <a:solidFill>
              <a:schemeClr val="tx1"/>
            </a:solidFill>
            <a:round/>
            <a:headEnd/>
            <a:tailEnd/>
          </a:ln>
        </p:spPr>
        <p:txBody>
          <a:bodyPr wrap="none" anchor="ctr"/>
          <a:lstStyle/>
          <a:p>
            <a:endParaRPr lang="en-GB"/>
          </a:p>
        </p:txBody>
      </p:sp>
      <p:sp>
        <p:nvSpPr>
          <p:cNvPr id="205143" name="Line 348"/>
          <p:cNvSpPr>
            <a:spLocks noChangeShapeType="1"/>
          </p:cNvSpPr>
          <p:nvPr/>
        </p:nvSpPr>
        <p:spPr bwMode="auto">
          <a:xfrm flipV="1">
            <a:off x="2851150" y="3865563"/>
            <a:ext cx="0" cy="22225"/>
          </a:xfrm>
          <a:prstGeom prst="line">
            <a:avLst/>
          </a:prstGeom>
          <a:noFill/>
          <a:ln w="12700">
            <a:solidFill>
              <a:schemeClr val="tx1"/>
            </a:solidFill>
            <a:round/>
            <a:headEnd/>
            <a:tailEnd/>
          </a:ln>
        </p:spPr>
        <p:txBody>
          <a:bodyPr wrap="none" anchor="ctr"/>
          <a:lstStyle/>
          <a:p>
            <a:endParaRPr lang="en-GB"/>
          </a:p>
        </p:txBody>
      </p:sp>
      <p:sp>
        <p:nvSpPr>
          <p:cNvPr id="205144" name="Line 349"/>
          <p:cNvSpPr>
            <a:spLocks noChangeShapeType="1"/>
          </p:cNvSpPr>
          <p:nvPr/>
        </p:nvSpPr>
        <p:spPr bwMode="auto">
          <a:xfrm flipV="1">
            <a:off x="2851150" y="3856038"/>
            <a:ext cx="7938" cy="22225"/>
          </a:xfrm>
          <a:prstGeom prst="line">
            <a:avLst/>
          </a:prstGeom>
          <a:noFill/>
          <a:ln w="12700">
            <a:solidFill>
              <a:schemeClr val="tx1"/>
            </a:solidFill>
            <a:round/>
            <a:headEnd/>
            <a:tailEnd/>
          </a:ln>
        </p:spPr>
        <p:txBody>
          <a:bodyPr wrap="none" anchor="ctr"/>
          <a:lstStyle/>
          <a:p>
            <a:endParaRPr lang="en-GB"/>
          </a:p>
        </p:txBody>
      </p:sp>
      <p:sp>
        <p:nvSpPr>
          <p:cNvPr id="205145" name="Line 350"/>
          <p:cNvSpPr>
            <a:spLocks noChangeShapeType="1"/>
          </p:cNvSpPr>
          <p:nvPr/>
        </p:nvSpPr>
        <p:spPr bwMode="auto">
          <a:xfrm flipV="1">
            <a:off x="2859088" y="3846513"/>
            <a:ext cx="0" cy="22225"/>
          </a:xfrm>
          <a:prstGeom prst="line">
            <a:avLst/>
          </a:prstGeom>
          <a:noFill/>
          <a:ln w="12700">
            <a:solidFill>
              <a:schemeClr val="tx1"/>
            </a:solidFill>
            <a:round/>
            <a:headEnd/>
            <a:tailEnd/>
          </a:ln>
        </p:spPr>
        <p:txBody>
          <a:bodyPr wrap="none" anchor="ctr"/>
          <a:lstStyle/>
          <a:p>
            <a:endParaRPr lang="en-GB"/>
          </a:p>
        </p:txBody>
      </p:sp>
      <p:sp>
        <p:nvSpPr>
          <p:cNvPr id="205146" name="Line 351"/>
          <p:cNvSpPr>
            <a:spLocks noChangeShapeType="1"/>
          </p:cNvSpPr>
          <p:nvPr/>
        </p:nvSpPr>
        <p:spPr bwMode="auto">
          <a:xfrm flipV="1">
            <a:off x="2859088" y="3838575"/>
            <a:ext cx="0" cy="20638"/>
          </a:xfrm>
          <a:prstGeom prst="line">
            <a:avLst/>
          </a:prstGeom>
          <a:noFill/>
          <a:ln w="12700">
            <a:solidFill>
              <a:schemeClr val="tx1"/>
            </a:solidFill>
            <a:round/>
            <a:headEnd/>
            <a:tailEnd/>
          </a:ln>
        </p:spPr>
        <p:txBody>
          <a:bodyPr wrap="none" anchor="ctr"/>
          <a:lstStyle/>
          <a:p>
            <a:endParaRPr lang="en-GB"/>
          </a:p>
        </p:txBody>
      </p:sp>
      <p:sp>
        <p:nvSpPr>
          <p:cNvPr id="205147" name="Line 352"/>
          <p:cNvSpPr>
            <a:spLocks noChangeShapeType="1"/>
          </p:cNvSpPr>
          <p:nvPr/>
        </p:nvSpPr>
        <p:spPr bwMode="auto">
          <a:xfrm flipV="1">
            <a:off x="2859088" y="3829050"/>
            <a:ext cx="9525" cy="22225"/>
          </a:xfrm>
          <a:prstGeom prst="line">
            <a:avLst/>
          </a:prstGeom>
          <a:noFill/>
          <a:ln w="12700">
            <a:solidFill>
              <a:schemeClr val="tx1"/>
            </a:solidFill>
            <a:round/>
            <a:headEnd/>
            <a:tailEnd/>
          </a:ln>
        </p:spPr>
        <p:txBody>
          <a:bodyPr wrap="none" anchor="ctr"/>
          <a:lstStyle/>
          <a:p>
            <a:endParaRPr lang="en-GB"/>
          </a:p>
        </p:txBody>
      </p:sp>
      <p:sp>
        <p:nvSpPr>
          <p:cNvPr id="205148" name="Line 353"/>
          <p:cNvSpPr>
            <a:spLocks noChangeShapeType="1"/>
          </p:cNvSpPr>
          <p:nvPr/>
        </p:nvSpPr>
        <p:spPr bwMode="auto">
          <a:xfrm flipV="1">
            <a:off x="2868613" y="3819525"/>
            <a:ext cx="0" cy="22225"/>
          </a:xfrm>
          <a:prstGeom prst="line">
            <a:avLst/>
          </a:prstGeom>
          <a:noFill/>
          <a:ln w="12700">
            <a:solidFill>
              <a:schemeClr val="tx1"/>
            </a:solidFill>
            <a:round/>
            <a:headEnd/>
            <a:tailEnd/>
          </a:ln>
        </p:spPr>
        <p:txBody>
          <a:bodyPr wrap="none" anchor="ctr"/>
          <a:lstStyle/>
          <a:p>
            <a:endParaRPr lang="en-GB"/>
          </a:p>
        </p:txBody>
      </p:sp>
      <p:sp>
        <p:nvSpPr>
          <p:cNvPr id="205149" name="Line 354"/>
          <p:cNvSpPr>
            <a:spLocks noChangeShapeType="1"/>
          </p:cNvSpPr>
          <p:nvPr/>
        </p:nvSpPr>
        <p:spPr bwMode="auto">
          <a:xfrm flipV="1">
            <a:off x="2868613" y="3811588"/>
            <a:ext cx="9525" cy="20637"/>
          </a:xfrm>
          <a:prstGeom prst="line">
            <a:avLst/>
          </a:prstGeom>
          <a:noFill/>
          <a:ln w="12700">
            <a:solidFill>
              <a:schemeClr val="tx1"/>
            </a:solidFill>
            <a:round/>
            <a:headEnd/>
            <a:tailEnd/>
          </a:ln>
        </p:spPr>
        <p:txBody>
          <a:bodyPr wrap="none" anchor="ctr"/>
          <a:lstStyle/>
          <a:p>
            <a:endParaRPr lang="en-GB"/>
          </a:p>
        </p:txBody>
      </p:sp>
      <p:sp>
        <p:nvSpPr>
          <p:cNvPr id="205150" name="Line 355"/>
          <p:cNvSpPr>
            <a:spLocks noChangeShapeType="1"/>
          </p:cNvSpPr>
          <p:nvPr/>
        </p:nvSpPr>
        <p:spPr bwMode="auto">
          <a:xfrm flipV="1">
            <a:off x="2878138" y="3802063"/>
            <a:ext cx="0" cy="22225"/>
          </a:xfrm>
          <a:prstGeom prst="line">
            <a:avLst/>
          </a:prstGeom>
          <a:noFill/>
          <a:ln w="12700">
            <a:solidFill>
              <a:schemeClr val="tx1"/>
            </a:solidFill>
            <a:round/>
            <a:headEnd/>
            <a:tailEnd/>
          </a:ln>
        </p:spPr>
        <p:txBody>
          <a:bodyPr wrap="none" anchor="ctr"/>
          <a:lstStyle/>
          <a:p>
            <a:endParaRPr lang="en-GB"/>
          </a:p>
        </p:txBody>
      </p:sp>
      <p:sp>
        <p:nvSpPr>
          <p:cNvPr id="205151" name="Line 356"/>
          <p:cNvSpPr>
            <a:spLocks noChangeShapeType="1"/>
          </p:cNvSpPr>
          <p:nvPr/>
        </p:nvSpPr>
        <p:spPr bwMode="auto">
          <a:xfrm flipV="1">
            <a:off x="2878138" y="3792538"/>
            <a:ext cx="7937" cy="22225"/>
          </a:xfrm>
          <a:prstGeom prst="line">
            <a:avLst/>
          </a:prstGeom>
          <a:noFill/>
          <a:ln w="12700">
            <a:solidFill>
              <a:schemeClr val="tx1"/>
            </a:solidFill>
            <a:round/>
            <a:headEnd/>
            <a:tailEnd/>
          </a:ln>
        </p:spPr>
        <p:txBody>
          <a:bodyPr wrap="none" anchor="ctr"/>
          <a:lstStyle/>
          <a:p>
            <a:endParaRPr lang="en-GB"/>
          </a:p>
        </p:txBody>
      </p:sp>
      <p:sp>
        <p:nvSpPr>
          <p:cNvPr id="205152" name="Line 357"/>
          <p:cNvSpPr>
            <a:spLocks noChangeShapeType="1"/>
          </p:cNvSpPr>
          <p:nvPr/>
        </p:nvSpPr>
        <p:spPr bwMode="auto">
          <a:xfrm flipV="1">
            <a:off x="2886075" y="3784600"/>
            <a:ext cx="9525" cy="20638"/>
          </a:xfrm>
          <a:prstGeom prst="line">
            <a:avLst/>
          </a:prstGeom>
          <a:noFill/>
          <a:ln w="12700">
            <a:solidFill>
              <a:schemeClr val="tx1"/>
            </a:solidFill>
            <a:round/>
            <a:headEnd/>
            <a:tailEnd/>
          </a:ln>
        </p:spPr>
        <p:txBody>
          <a:bodyPr wrap="none" anchor="ctr"/>
          <a:lstStyle/>
          <a:p>
            <a:endParaRPr lang="en-GB"/>
          </a:p>
        </p:txBody>
      </p:sp>
      <p:sp>
        <p:nvSpPr>
          <p:cNvPr id="205153" name="Line 358"/>
          <p:cNvSpPr>
            <a:spLocks noChangeShapeType="1"/>
          </p:cNvSpPr>
          <p:nvPr/>
        </p:nvSpPr>
        <p:spPr bwMode="auto">
          <a:xfrm flipV="1">
            <a:off x="2895600" y="3775075"/>
            <a:ext cx="0" cy="22225"/>
          </a:xfrm>
          <a:prstGeom prst="line">
            <a:avLst/>
          </a:prstGeom>
          <a:noFill/>
          <a:ln w="12700">
            <a:solidFill>
              <a:schemeClr val="tx1"/>
            </a:solidFill>
            <a:round/>
            <a:headEnd/>
            <a:tailEnd/>
          </a:ln>
        </p:spPr>
        <p:txBody>
          <a:bodyPr wrap="none" anchor="ctr"/>
          <a:lstStyle/>
          <a:p>
            <a:endParaRPr lang="en-GB"/>
          </a:p>
        </p:txBody>
      </p:sp>
      <p:sp>
        <p:nvSpPr>
          <p:cNvPr id="205154" name="Line 359"/>
          <p:cNvSpPr>
            <a:spLocks noChangeShapeType="1"/>
          </p:cNvSpPr>
          <p:nvPr/>
        </p:nvSpPr>
        <p:spPr bwMode="auto">
          <a:xfrm flipV="1">
            <a:off x="2895600" y="3765550"/>
            <a:ext cx="9525" cy="22225"/>
          </a:xfrm>
          <a:prstGeom prst="line">
            <a:avLst/>
          </a:prstGeom>
          <a:noFill/>
          <a:ln w="12700">
            <a:solidFill>
              <a:schemeClr val="tx1"/>
            </a:solidFill>
            <a:round/>
            <a:headEnd/>
            <a:tailEnd/>
          </a:ln>
        </p:spPr>
        <p:txBody>
          <a:bodyPr wrap="none" anchor="ctr"/>
          <a:lstStyle/>
          <a:p>
            <a:endParaRPr lang="en-GB"/>
          </a:p>
        </p:txBody>
      </p:sp>
      <p:sp>
        <p:nvSpPr>
          <p:cNvPr id="205155" name="Line 360"/>
          <p:cNvSpPr>
            <a:spLocks noChangeShapeType="1"/>
          </p:cNvSpPr>
          <p:nvPr/>
        </p:nvSpPr>
        <p:spPr bwMode="auto">
          <a:xfrm flipV="1">
            <a:off x="2905125" y="3757613"/>
            <a:ext cx="0" cy="20637"/>
          </a:xfrm>
          <a:prstGeom prst="line">
            <a:avLst/>
          </a:prstGeom>
          <a:noFill/>
          <a:ln w="12700">
            <a:solidFill>
              <a:schemeClr val="tx1"/>
            </a:solidFill>
            <a:round/>
            <a:headEnd/>
            <a:tailEnd/>
          </a:ln>
        </p:spPr>
        <p:txBody>
          <a:bodyPr wrap="none" anchor="ctr"/>
          <a:lstStyle/>
          <a:p>
            <a:endParaRPr lang="en-GB"/>
          </a:p>
        </p:txBody>
      </p:sp>
      <p:sp>
        <p:nvSpPr>
          <p:cNvPr id="205156" name="Line 361"/>
          <p:cNvSpPr>
            <a:spLocks noChangeShapeType="1"/>
          </p:cNvSpPr>
          <p:nvPr/>
        </p:nvSpPr>
        <p:spPr bwMode="auto">
          <a:xfrm>
            <a:off x="2905125" y="3763963"/>
            <a:ext cx="7938" cy="0"/>
          </a:xfrm>
          <a:prstGeom prst="line">
            <a:avLst/>
          </a:prstGeom>
          <a:noFill/>
          <a:ln w="12700">
            <a:solidFill>
              <a:schemeClr val="tx1"/>
            </a:solidFill>
            <a:round/>
            <a:headEnd/>
            <a:tailEnd/>
          </a:ln>
        </p:spPr>
        <p:txBody>
          <a:bodyPr wrap="none" anchor="ctr"/>
          <a:lstStyle/>
          <a:p>
            <a:endParaRPr lang="en-GB"/>
          </a:p>
        </p:txBody>
      </p:sp>
      <p:sp>
        <p:nvSpPr>
          <p:cNvPr id="205157" name="Line 362"/>
          <p:cNvSpPr>
            <a:spLocks noChangeShapeType="1"/>
          </p:cNvSpPr>
          <p:nvPr/>
        </p:nvSpPr>
        <p:spPr bwMode="auto">
          <a:xfrm flipV="1">
            <a:off x="2913063" y="3748088"/>
            <a:ext cx="0" cy="22225"/>
          </a:xfrm>
          <a:prstGeom prst="line">
            <a:avLst/>
          </a:prstGeom>
          <a:noFill/>
          <a:ln w="12700">
            <a:solidFill>
              <a:schemeClr val="tx1"/>
            </a:solidFill>
            <a:round/>
            <a:headEnd/>
            <a:tailEnd/>
          </a:ln>
        </p:spPr>
        <p:txBody>
          <a:bodyPr wrap="none" anchor="ctr"/>
          <a:lstStyle/>
          <a:p>
            <a:endParaRPr lang="en-GB"/>
          </a:p>
        </p:txBody>
      </p:sp>
      <p:sp>
        <p:nvSpPr>
          <p:cNvPr id="205158" name="Line 363"/>
          <p:cNvSpPr>
            <a:spLocks noChangeShapeType="1"/>
          </p:cNvSpPr>
          <p:nvPr/>
        </p:nvSpPr>
        <p:spPr bwMode="auto">
          <a:xfrm>
            <a:off x="2913063" y="3754438"/>
            <a:ext cx="9525" cy="0"/>
          </a:xfrm>
          <a:prstGeom prst="line">
            <a:avLst/>
          </a:prstGeom>
          <a:noFill/>
          <a:ln w="12700">
            <a:solidFill>
              <a:schemeClr val="tx1"/>
            </a:solidFill>
            <a:round/>
            <a:headEnd/>
            <a:tailEnd/>
          </a:ln>
        </p:spPr>
        <p:txBody>
          <a:bodyPr wrap="none" anchor="ctr"/>
          <a:lstStyle/>
          <a:p>
            <a:endParaRPr lang="en-GB"/>
          </a:p>
        </p:txBody>
      </p:sp>
      <p:sp>
        <p:nvSpPr>
          <p:cNvPr id="205159" name="Line 364"/>
          <p:cNvSpPr>
            <a:spLocks noChangeShapeType="1"/>
          </p:cNvSpPr>
          <p:nvPr/>
        </p:nvSpPr>
        <p:spPr bwMode="auto">
          <a:xfrm flipV="1">
            <a:off x="2922588" y="3738563"/>
            <a:ext cx="0" cy="22225"/>
          </a:xfrm>
          <a:prstGeom prst="line">
            <a:avLst/>
          </a:prstGeom>
          <a:noFill/>
          <a:ln w="12700">
            <a:solidFill>
              <a:schemeClr val="tx1"/>
            </a:solidFill>
            <a:round/>
            <a:headEnd/>
            <a:tailEnd/>
          </a:ln>
        </p:spPr>
        <p:txBody>
          <a:bodyPr wrap="none" anchor="ctr"/>
          <a:lstStyle/>
          <a:p>
            <a:endParaRPr lang="en-GB"/>
          </a:p>
        </p:txBody>
      </p:sp>
      <p:sp>
        <p:nvSpPr>
          <p:cNvPr id="205160" name="Line 365"/>
          <p:cNvSpPr>
            <a:spLocks noChangeShapeType="1"/>
          </p:cNvSpPr>
          <p:nvPr/>
        </p:nvSpPr>
        <p:spPr bwMode="auto">
          <a:xfrm>
            <a:off x="2922588" y="3744913"/>
            <a:ext cx="9525" cy="0"/>
          </a:xfrm>
          <a:prstGeom prst="line">
            <a:avLst/>
          </a:prstGeom>
          <a:noFill/>
          <a:ln w="12700">
            <a:solidFill>
              <a:schemeClr val="tx1"/>
            </a:solidFill>
            <a:round/>
            <a:headEnd/>
            <a:tailEnd/>
          </a:ln>
        </p:spPr>
        <p:txBody>
          <a:bodyPr wrap="none" anchor="ctr"/>
          <a:lstStyle/>
          <a:p>
            <a:endParaRPr lang="en-GB"/>
          </a:p>
        </p:txBody>
      </p:sp>
      <p:sp>
        <p:nvSpPr>
          <p:cNvPr id="205161" name="Line 366"/>
          <p:cNvSpPr>
            <a:spLocks noChangeShapeType="1"/>
          </p:cNvSpPr>
          <p:nvPr/>
        </p:nvSpPr>
        <p:spPr bwMode="auto">
          <a:xfrm flipV="1">
            <a:off x="2932113" y="3730625"/>
            <a:ext cx="0" cy="20638"/>
          </a:xfrm>
          <a:prstGeom prst="line">
            <a:avLst/>
          </a:prstGeom>
          <a:noFill/>
          <a:ln w="12700">
            <a:solidFill>
              <a:schemeClr val="tx1"/>
            </a:solidFill>
            <a:round/>
            <a:headEnd/>
            <a:tailEnd/>
          </a:ln>
        </p:spPr>
        <p:txBody>
          <a:bodyPr wrap="none" anchor="ctr"/>
          <a:lstStyle/>
          <a:p>
            <a:endParaRPr lang="en-GB"/>
          </a:p>
        </p:txBody>
      </p:sp>
      <p:sp>
        <p:nvSpPr>
          <p:cNvPr id="205162" name="Line 367"/>
          <p:cNvSpPr>
            <a:spLocks noChangeShapeType="1"/>
          </p:cNvSpPr>
          <p:nvPr/>
        </p:nvSpPr>
        <p:spPr bwMode="auto">
          <a:xfrm>
            <a:off x="2932113" y="3736975"/>
            <a:ext cx="7937" cy="0"/>
          </a:xfrm>
          <a:prstGeom prst="line">
            <a:avLst/>
          </a:prstGeom>
          <a:noFill/>
          <a:ln w="12700">
            <a:solidFill>
              <a:schemeClr val="tx1"/>
            </a:solidFill>
            <a:round/>
            <a:headEnd/>
            <a:tailEnd/>
          </a:ln>
        </p:spPr>
        <p:txBody>
          <a:bodyPr wrap="none" anchor="ctr"/>
          <a:lstStyle/>
          <a:p>
            <a:endParaRPr lang="en-GB"/>
          </a:p>
        </p:txBody>
      </p:sp>
      <p:sp>
        <p:nvSpPr>
          <p:cNvPr id="205163" name="Line 368"/>
          <p:cNvSpPr>
            <a:spLocks noChangeShapeType="1"/>
          </p:cNvSpPr>
          <p:nvPr/>
        </p:nvSpPr>
        <p:spPr bwMode="auto">
          <a:xfrm flipV="1">
            <a:off x="2940050" y="3721100"/>
            <a:ext cx="0" cy="22225"/>
          </a:xfrm>
          <a:prstGeom prst="line">
            <a:avLst/>
          </a:prstGeom>
          <a:noFill/>
          <a:ln w="12700">
            <a:solidFill>
              <a:schemeClr val="tx1"/>
            </a:solidFill>
            <a:round/>
            <a:headEnd/>
            <a:tailEnd/>
          </a:ln>
        </p:spPr>
        <p:txBody>
          <a:bodyPr wrap="none" anchor="ctr"/>
          <a:lstStyle/>
          <a:p>
            <a:endParaRPr lang="en-GB"/>
          </a:p>
        </p:txBody>
      </p:sp>
      <p:sp>
        <p:nvSpPr>
          <p:cNvPr id="205164" name="Line 369"/>
          <p:cNvSpPr>
            <a:spLocks noChangeShapeType="1"/>
          </p:cNvSpPr>
          <p:nvPr/>
        </p:nvSpPr>
        <p:spPr bwMode="auto">
          <a:xfrm>
            <a:off x="2940050" y="3727450"/>
            <a:ext cx="9525" cy="0"/>
          </a:xfrm>
          <a:prstGeom prst="line">
            <a:avLst/>
          </a:prstGeom>
          <a:noFill/>
          <a:ln w="12700">
            <a:solidFill>
              <a:schemeClr val="tx1"/>
            </a:solidFill>
            <a:round/>
            <a:headEnd/>
            <a:tailEnd/>
          </a:ln>
        </p:spPr>
        <p:txBody>
          <a:bodyPr wrap="none" anchor="ctr"/>
          <a:lstStyle/>
          <a:p>
            <a:endParaRPr lang="en-GB"/>
          </a:p>
        </p:txBody>
      </p:sp>
      <p:sp>
        <p:nvSpPr>
          <p:cNvPr id="205165" name="Line 370"/>
          <p:cNvSpPr>
            <a:spLocks noChangeShapeType="1"/>
          </p:cNvSpPr>
          <p:nvPr/>
        </p:nvSpPr>
        <p:spPr bwMode="auto">
          <a:xfrm flipV="1">
            <a:off x="2949575" y="3711575"/>
            <a:ext cx="9525" cy="22225"/>
          </a:xfrm>
          <a:prstGeom prst="line">
            <a:avLst/>
          </a:prstGeom>
          <a:noFill/>
          <a:ln w="12700">
            <a:solidFill>
              <a:schemeClr val="tx1"/>
            </a:solidFill>
            <a:round/>
            <a:headEnd/>
            <a:tailEnd/>
          </a:ln>
        </p:spPr>
        <p:txBody>
          <a:bodyPr wrap="none" anchor="ctr"/>
          <a:lstStyle/>
          <a:p>
            <a:endParaRPr lang="en-GB"/>
          </a:p>
        </p:txBody>
      </p:sp>
      <p:sp>
        <p:nvSpPr>
          <p:cNvPr id="205166" name="Line 371"/>
          <p:cNvSpPr>
            <a:spLocks noChangeShapeType="1"/>
          </p:cNvSpPr>
          <p:nvPr/>
        </p:nvSpPr>
        <p:spPr bwMode="auto">
          <a:xfrm>
            <a:off x="2959100" y="3717925"/>
            <a:ext cx="7938" cy="0"/>
          </a:xfrm>
          <a:prstGeom prst="line">
            <a:avLst/>
          </a:prstGeom>
          <a:noFill/>
          <a:ln w="12700">
            <a:solidFill>
              <a:schemeClr val="tx1"/>
            </a:solidFill>
            <a:round/>
            <a:headEnd/>
            <a:tailEnd/>
          </a:ln>
        </p:spPr>
        <p:txBody>
          <a:bodyPr wrap="none" anchor="ctr"/>
          <a:lstStyle/>
          <a:p>
            <a:endParaRPr lang="en-GB"/>
          </a:p>
        </p:txBody>
      </p:sp>
      <p:sp>
        <p:nvSpPr>
          <p:cNvPr id="205167" name="Line 372"/>
          <p:cNvSpPr>
            <a:spLocks noChangeShapeType="1"/>
          </p:cNvSpPr>
          <p:nvPr/>
        </p:nvSpPr>
        <p:spPr bwMode="auto">
          <a:xfrm flipV="1">
            <a:off x="2967038" y="3703638"/>
            <a:ext cx="0" cy="20637"/>
          </a:xfrm>
          <a:prstGeom prst="line">
            <a:avLst/>
          </a:prstGeom>
          <a:noFill/>
          <a:ln w="12700">
            <a:solidFill>
              <a:schemeClr val="tx1"/>
            </a:solidFill>
            <a:round/>
            <a:headEnd/>
            <a:tailEnd/>
          </a:ln>
        </p:spPr>
        <p:txBody>
          <a:bodyPr wrap="none" anchor="ctr"/>
          <a:lstStyle/>
          <a:p>
            <a:endParaRPr lang="en-GB"/>
          </a:p>
        </p:txBody>
      </p:sp>
      <p:sp>
        <p:nvSpPr>
          <p:cNvPr id="205168" name="Line 373"/>
          <p:cNvSpPr>
            <a:spLocks noChangeShapeType="1"/>
          </p:cNvSpPr>
          <p:nvPr/>
        </p:nvSpPr>
        <p:spPr bwMode="auto">
          <a:xfrm>
            <a:off x="2967038" y="3709988"/>
            <a:ext cx="9525" cy="0"/>
          </a:xfrm>
          <a:prstGeom prst="line">
            <a:avLst/>
          </a:prstGeom>
          <a:noFill/>
          <a:ln w="12700">
            <a:solidFill>
              <a:schemeClr val="tx1"/>
            </a:solidFill>
            <a:round/>
            <a:headEnd/>
            <a:tailEnd/>
          </a:ln>
        </p:spPr>
        <p:txBody>
          <a:bodyPr wrap="none" anchor="ctr"/>
          <a:lstStyle/>
          <a:p>
            <a:endParaRPr lang="en-GB"/>
          </a:p>
        </p:txBody>
      </p:sp>
      <p:sp>
        <p:nvSpPr>
          <p:cNvPr id="205169" name="Line 374"/>
          <p:cNvSpPr>
            <a:spLocks noChangeShapeType="1"/>
          </p:cNvSpPr>
          <p:nvPr/>
        </p:nvSpPr>
        <p:spPr bwMode="auto">
          <a:xfrm>
            <a:off x="2976563" y="3709988"/>
            <a:ext cx="9525" cy="0"/>
          </a:xfrm>
          <a:prstGeom prst="line">
            <a:avLst/>
          </a:prstGeom>
          <a:noFill/>
          <a:ln w="12700">
            <a:solidFill>
              <a:schemeClr val="tx1"/>
            </a:solidFill>
            <a:round/>
            <a:headEnd/>
            <a:tailEnd/>
          </a:ln>
        </p:spPr>
        <p:txBody>
          <a:bodyPr wrap="none" anchor="ctr"/>
          <a:lstStyle/>
          <a:p>
            <a:endParaRPr lang="en-GB"/>
          </a:p>
        </p:txBody>
      </p:sp>
      <p:sp>
        <p:nvSpPr>
          <p:cNvPr id="205170" name="Line 375"/>
          <p:cNvSpPr>
            <a:spLocks noChangeShapeType="1"/>
          </p:cNvSpPr>
          <p:nvPr/>
        </p:nvSpPr>
        <p:spPr bwMode="auto">
          <a:xfrm flipV="1">
            <a:off x="2986088" y="3694113"/>
            <a:ext cx="0" cy="22225"/>
          </a:xfrm>
          <a:prstGeom prst="line">
            <a:avLst/>
          </a:prstGeom>
          <a:noFill/>
          <a:ln w="12700">
            <a:solidFill>
              <a:schemeClr val="tx1"/>
            </a:solidFill>
            <a:round/>
            <a:headEnd/>
            <a:tailEnd/>
          </a:ln>
        </p:spPr>
        <p:txBody>
          <a:bodyPr wrap="none" anchor="ctr"/>
          <a:lstStyle/>
          <a:p>
            <a:endParaRPr lang="en-GB"/>
          </a:p>
        </p:txBody>
      </p:sp>
      <p:sp>
        <p:nvSpPr>
          <p:cNvPr id="205171" name="Line 376"/>
          <p:cNvSpPr>
            <a:spLocks noChangeShapeType="1"/>
          </p:cNvSpPr>
          <p:nvPr/>
        </p:nvSpPr>
        <p:spPr bwMode="auto">
          <a:xfrm>
            <a:off x="2986088" y="3700463"/>
            <a:ext cx="7937" cy="0"/>
          </a:xfrm>
          <a:prstGeom prst="line">
            <a:avLst/>
          </a:prstGeom>
          <a:noFill/>
          <a:ln w="12700">
            <a:solidFill>
              <a:schemeClr val="tx1"/>
            </a:solidFill>
            <a:round/>
            <a:headEnd/>
            <a:tailEnd/>
          </a:ln>
        </p:spPr>
        <p:txBody>
          <a:bodyPr wrap="none" anchor="ctr"/>
          <a:lstStyle/>
          <a:p>
            <a:endParaRPr lang="en-GB"/>
          </a:p>
        </p:txBody>
      </p:sp>
      <p:sp>
        <p:nvSpPr>
          <p:cNvPr id="205172" name="Line 377"/>
          <p:cNvSpPr>
            <a:spLocks noChangeShapeType="1"/>
          </p:cNvSpPr>
          <p:nvPr/>
        </p:nvSpPr>
        <p:spPr bwMode="auto">
          <a:xfrm>
            <a:off x="2994025" y="3700463"/>
            <a:ext cx="9525" cy="0"/>
          </a:xfrm>
          <a:prstGeom prst="line">
            <a:avLst/>
          </a:prstGeom>
          <a:noFill/>
          <a:ln w="12700">
            <a:solidFill>
              <a:schemeClr val="tx1"/>
            </a:solidFill>
            <a:round/>
            <a:headEnd/>
            <a:tailEnd/>
          </a:ln>
        </p:spPr>
        <p:txBody>
          <a:bodyPr wrap="none" anchor="ctr"/>
          <a:lstStyle/>
          <a:p>
            <a:endParaRPr lang="en-GB"/>
          </a:p>
        </p:txBody>
      </p:sp>
      <p:sp>
        <p:nvSpPr>
          <p:cNvPr id="205173" name="Line 378"/>
          <p:cNvSpPr>
            <a:spLocks noChangeShapeType="1"/>
          </p:cNvSpPr>
          <p:nvPr/>
        </p:nvSpPr>
        <p:spPr bwMode="auto">
          <a:xfrm flipV="1">
            <a:off x="3003550" y="3684588"/>
            <a:ext cx="0" cy="22225"/>
          </a:xfrm>
          <a:prstGeom prst="line">
            <a:avLst/>
          </a:prstGeom>
          <a:noFill/>
          <a:ln w="12700">
            <a:solidFill>
              <a:schemeClr val="tx1"/>
            </a:solidFill>
            <a:round/>
            <a:headEnd/>
            <a:tailEnd/>
          </a:ln>
        </p:spPr>
        <p:txBody>
          <a:bodyPr wrap="none" anchor="ctr"/>
          <a:lstStyle/>
          <a:p>
            <a:endParaRPr lang="en-GB"/>
          </a:p>
        </p:txBody>
      </p:sp>
      <p:sp>
        <p:nvSpPr>
          <p:cNvPr id="205174" name="Line 379"/>
          <p:cNvSpPr>
            <a:spLocks noChangeShapeType="1"/>
          </p:cNvSpPr>
          <p:nvPr/>
        </p:nvSpPr>
        <p:spPr bwMode="auto">
          <a:xfrm>
            <a:off x="3003550" y="3690938"/>
            <a:ext cx="9525" cy="0"/>
          </a:xfrm>
          <a:prstGeom prst="line">
            <a:avLst/>
          </a:prstGeom>
          <a:noFill/>
          <a:ln w="12700">
            <a:solidFill>
              <a:schemeClr val="tx1"/>
            </a:solidFill>
            <a:round/>
            <a:headEnd/>
            <a:tailEnd/>
          </a:ln>
        </p:spPr>
        <p:txBody>
          <a:bodyPr wrap="none" anchor="ctr"/>
          <a:lstStyle/>
          <a:p>
            <a:endParaRPr lang="en-GB"/>
          </a:p>
        </p:txBody>
      </p:sp>
      <p:sp>
        <p:nvSpPr>
          <p:cNvPr id="205175" name="Line 380"/>
          <p:cNvSpPr>
            <a:spLocks noChangeShapeType="1"/>
          </p:cNvSpPr>
          <p:nvPr/>
        </p:nvSpPr>
        <p:spPr bwMode="auto">
          <a:xfrm>
            <a:off x="3013075" y="3690938"/>
            <a:ext cx="7938" cy="0"/>
          </a:xfrm>
          <a:prstGeom prst="line">
            <a:avLst/>
          </a:prstGeom>
          <a:noFill/>
          <a:ln w="12700">
            <a:solidFill>
              <a:schemeClr val="tx1"/>
            </a:solidFill>
            <a:round/>
            <a:headEnd/>
            <a:tailEnd/>
          </a:ln>
        </p:spPr>
        <p:txBody>
          <a:bodyPr wrap="none" anchor="ctr"/>
          <a:lstStyle/>
          <a:p>
            <a:endParaRPr lang="en-GB"/>
          </a:p>
        </p:txBody>
      </p:sp>
      <p:sp>
        <p:nvSpPr>
          <p:cNvPr id="205176" name="Line 381"/>
          <p:cNvSpPr>
            <a:spLocks noChangeShapeType="1"/>
          </p:cNvSpPr>
          <p:nvPr/>
        </p:nvSpPr>
        <p:spPr bwMode="auto">
          <a:xfrm>
            <a:off x="3021013" y="3690938"/>
            <a:ext cx="9525" cy="0"/>
          </a:xfrm>
          <a:prstGeom prst="line">
            <a:avLst/>
          </a:prstGeom>
          <a:noFill/>
          <a:ln w="12700">
            <a:solidFill>
              <a:schemeClr val="tx1"/>
            </a:solidFill>
            <a:round/>
            <a:headEnd/>
            <a:tailEnd/>
          </a:ln>
        </p:spPr>
        <p:txBody>
          <a:bodyPr wrap="none" anchor="ctr"/>
          <a:lstStyle/>
          <a:p>
            <a:endParaRPr lang="en-GB"/>
          </a:p>
        </p:txBody>
      </p:sp>
      <p:sp>
        <p:nvSpPr>
          <p:cNvPr id="205177" name="Line 382"/>
          <p:cNvSpPr>
            <a:spLocks noChangeShapeType="1"/>
          </p:cNvSpPr>
          <p:nvPr/>
        </p:nvSpPr>
        <p:spPr bwMode="auto">
          <a:xfrm>
            <a:off x="3030538" y="3690938"/>
            <a:ext cx="9525" cy="0"/>
          </a:xfrm>
          <a:prstGeom prst="line">
            <a:avLst/>
          </a:prstGeom>
          <a:noFill/>
          <a:ln w="12700">
            <a:solidFill>
              <a:schemeClr val="tx1"/>
            </a:solidFill>
            <a:round/>
            <a:headEnd/>
            <a:tailEnd/>
          </a:ln>
        </p:spPr>
        <p:txBody>
          <a:bodyPr wrap="none" anchor="ctr"/>
          <a:lstStyle/>
          <a:p>
            <a:endParaRPr lang="en-GB"/>
          </a:p>
        </p:txBody>
      </p:sp>
      <p:sp>
        <p:nvSpPr>
          <p:cNvPr id="205178" name="Line 383"/>
          <p:cNvSpPr>
            <a:spLocks noChangeShapeType="1"/>
          </p:cNvSpPr>
          <p:nvPr/>
        </p:nvSpPr>
        <p:spPr bwMode="auto">
          <a:xfrm>
            <a:off x="3040063" y="3690938"/>
            <a:ext cx="7937" cy="0"/>
          </a:xfrm>
          <a:prstGeom prst="line">
            <a:avLst/>
          </a:prstGeom>
          <a:noFill/>
          <a:ln w="12700">
            <a:solidFill>
              <a:schemeClr val="tx1"/>
            </a:solidFill>
            <a:round/>
            <a:headEnd/>
            <a:tailEnd/>
          </a:ln>
        </p:spPr>
        <p:txBody>
          <a:bodyPr wrap="none" anchor="ctr"/>
          <a:lstStyle/>
          <a:p>
            <a:endParaRPr lang="en-GB"/>
          </a:p>
        </p:txBody>
      </p:sp>
      <p:sp>
        <p:nvSpPr>
          <p:cNvPr id="205179" name="Line 384"/>
          <p:cNvSpPr>
            <a:spLocks noChangeShapeType="1"/>
          </p:cNvSpPr>
          <p:nvPr/>
        </p:nvSpPr>
        <p:spPr bwMode="auto">
          <a:xfrm flipV="1">
            <a:off x="3048000" y="3675063"/>
            <a:ext cx="9525" cy="22225"/>
          </a:xfrm>
          <a:prstGeom prst="line">
            <a:avLst/>
          </a:prstGeom>
          <a:noFill/>
          <a:ln w="12700">
            <a:solidFill>
              <a:schemeClr val="tx1"/>
            </a:solidFill>
            <a:round/>
            <a:headEnd/>
            <a:tailEnd/>
          </a:ln>
        </p:spPr>
        <p:txBody>
          <a:bodyPr wrap="none" anchor="ctr"/>
          <a:lstStyle/>
          <a:p>
            <a:endParaRPr lang="en-GB"/>
          </a:p>
        </p:txBody>
      </p:sp>
      <p:sp>
        <p:nvSpPr>
          <p:cNvPr id="205180" name="Line 385"/>
          <p:cNvSpPr>
            <a:spLocks noChangeShapeType="1"/>
          </p:cNvSpPr>
          <p:nvPr/>
        </p:nvSpPr>
        <p:spPr bwMode="auto">
          <a:xfrm>
            <a:off x="3057525" y="3681413"/>
            <a:ext cx="9525" cy="0"/>
          </a:xfrm>
          <a:prstGeom prst="line">
            <a:avLst/>
          </a:prstGeom>
          <a:noFill/>
          <a:ln w="12700">
            <a:solidFill>
              <a:schemeClr val="tx1"/>
            </a:solidFill>
            <a:round/>
            <a:headEnd/>
            <a:tailEnd/>
          </a:ln>
        </p:spPr>
        <p:txBody>
          <a:bodyPr wrap="none" anchor="ctr"/>
          <a:lstStyle/>
          <a:p>
            <a:endParaRPr lang="en-GB"/>
          </a:p>
        </p:txBody>
      </p:sp>
      <p:sp>
        <p:nvSpPr>
          <p:cNvPr id="205181" name="Line 386"/>
          <p:cNvSpPr>
            <a:spLocks noChangeShapeType="1"/>
          </p:cNvSpPr>
          <p:nvPr/>
        </p:nvSpPr>
        <p:spPr bwMode="auto">
          <a:xfrm>
            <a:off x="3067050" y="3681413"/>
            <a:ext cx="9525" cy="0"/>
          </a:xfrm>
          <a:prstGeom prst="line">
            <a:avLst/>
          </a:prstGeom>
          <a:noFill/>
          <a:ln w="12700">
            <a:solidFill>
              <a:schemeClr val="tx1"/>
            </a:solidFill>
            <a:round/>
            <a:headEnd/>
            <a:tailEnd/>
          </a:ln>
        </p:spPr>
        <p:txBody>
          <a:bodyPr wrap="none" anchor="ctr"/>
          <a:lstStyle/>
          <a:p>
            <a:endParaRPr lang="en-GB"/>
          </a:p>
        </p:txBody>
      </p:sp>
      <p:sp>
        <p:nvSpPr>
          <p:cNvPr id="205182" name="Line 387"/>
          <p:cNvSpPr>
            <a:spLocks noChangeShapeType="1"/>
          </p:cNvSpPr>
          <p:nvPr/>
        </p:nvSpPr>
        <p:spPr bwMode="auto">
          <a:xfrm>
            <a:off x="3076575" y="3681413"/>
            <a:ext cx="7938" cy="0"/>
          </a:xfrm>
          <a:prstGeom prst="line">
            <a:avLst/>
          </a:prstGeom>
          <a:noFill/>
          <a:ln w="12700">
            <a:solidFill>
              <a:schemeClr val="tx1"/>
            </a:solidFill>
            <a:round/>
            <a:headEnd/>
            <a:tailEnd/>
          </a:ln>
        </p:spPr>
        <p:txBody>
          <a:bodyPr wrap="none" anchor="ctr"/>
          <a:lstStyle/>
          <a:p>
            <a:endParaRPr lang="en-GB"/>
          </a:p>
        </p:txBody>
      </p:sp>
      <p:sp>
        <p:nvSpPr>
          <p:cNvPr id="205183" name="Line 388"/>
          <p:cNvSpPr>
            <a:spLocks noChangeShapeType="1"/>
          </p:cNvSpPr>
          <p:nvPr/>
        </p:nvSpPr>
        <p:spPr bwMode="auto">
          <a:xfrm>
            <a:off x="3084513" y="3681413"/>
            <a:ext cx="9525" cy="0"/>
          </a:xfrm>
          <a:prstGeom prst="line">
            <a:avLst/>
          </a:prstGeom>
          <a:noFill/>
          <a:ln w="12700">
            <a:solidFill>
              <a:schemeClr val="tx1"/>
            </a:solidFill>
            <a:round/>
            <a:headEnd/>
            <a:tailEnd/>
          </a:ln>
        </p:spPr>
        <p:txBody>
          <a:bodyPr wrap="none" anchor="ctr"/>
          <a:lstStyle/>
          <a:p>
            <a:endParaRPr lang="en-GB"/>
          </a:p>
        </p:txBody>
      </p:sp>
      <p:sp>
        <p:nvSpPr>
          <p:cNvPr id="205184" name="Line 389"/>
          <p:cNvSpPr>
            <a:spLocks noChangeShapeType="1"/>
          </p:cNvSpPr>
          <p:nvPr/>
        </p:nvSpPr>
        <p:spPr bwMode="auto">
          <a:xfrm>
            <a:off x="3094038" y="3681413"/>
            <a:ext cx="9525" cy="0"/>
          </a:xfrm>
          <a:prstGeom prst="line">
            <a:avLst/>
          </a:prstGeom>
          <a:noFill/>
          <a:ln w="12700">
            <a:solidFill>
              <a:schemeClr val="tx1"/>
            </a:solidFill>
            <a:round/>
            <a:headEnd/>
            <a:tailEnd/>
          </a:ln>
        </p:spPr>
        <p:txBody>
          <a:bodyPr wrap="none" anchor="ctr"/>
          <a:lstStyle/>
          <a:p>
            <a:endParaRPr lang="en-GB"/>
          </a:p>
        </p:txBody>
      </p:sp>
      <p:sp>
        <p:nvSpPr>
          <p:cNvPr id="205185" name="Line 390"/>
          <p:cNvSpPr>
            <a:spLocks noChangeShapeType="1"/>
          </p:cNvSpPr>
          <p:nvPr/>
        </p:nvSpPr>
        <p:spPr bwMode="auto">
          <a:xfrm flipV="1">
            <a:off x="3103563" y="3667125"/>
            <a:ext cx="7937" cy="20638"/>
          </a:xfrm>
          <a:prstGeom prst="line">
            <a:avLst/>
          </a:prstGeom>
          <a:noFill/>
          <a:ln w="12700">
            <a:solidFill>
              <a:schemeClr val="tx1"/>
            </a:solidFill>
            <a:round/>
            <a:headEnd/>
            <a:tailEnd/>
          </a:ln>
        </p:spPr>
        <p:txBody>
          <a:bodyPr wrap="none" anchor="ctr"/>
          <a:lstStyle/>
          <a:p>
            <a:endParaRPr lang="en-GB"/>
          </a:p>
        </p:txBody>
      </p:sp>
      <p:sp>
        <p:nvSpPr>
          <p:cNvPr id="205186" name="Line 391"/>
          <p:cNvSpPr>
            <a:spLocks noChangeShapeType="1"/>
          </p:cNvSpPr>
          <p:nvPr/>
        </p:nvSpPr>
        <p:spPr bwMode="auto">
          <a:xfrm>
            <a:off x="3111500" y="3673475"/>
            <a:ext cx="9525" cy="0"/>
          </a:xfrm>
          <a:prstGeom prst="line">
            <a:avLst/>
          </a:prstGeom>
          <a:noFill/>
          <a:ln w="12700">
            <a:solidFill>
              <a:schemeClr val="tx1"/>
            </a:solidFill>
            <a:round/>
            <a:headEnd/>
            <a:tailEnd/>
          </a:ln>
        </p:spPr>
        <p:txBody>
          <a:bodyPr wrap="none" anchor="ctr"/>
          <a:lstStyle/>
          <a:p>
            <a:endParaRPr lang="en-GB"/>
          </a:p>
        </p:txBody>
      </p:sp>
      <p:sp>
        <p:nvSpPr>
          <p:cNvPr id="205187" name="Line 392"/>
          <p:cNvSpPr>
            <a:spLocks noChangeShapeType="1"/>
          </p:cNvSpPr>
          <p:nvPr/>
        </p:nvSpPr>
        <p:spPr bwMode="auto">
          <a:xfrm>
            <a:off x="3121025" y="3673475"/>
            <a:ext cx="9525" cy="0"/>
          </a:xfrm>
          <a:prstGeom prst="line">
            <a:avLst/>
          </a:prstGeom>
          <a:noFill/>
          <a:ln w="12700">
            <a:solidFill>
              <a:schemeClr val="tx1"/>
            </a:solidFill>
            <a:round/>
            <a:headEnd/>
            <a:tailEnd/>
          </a:ln>
        </p:spPr>
        <p:txBody>
          <a:bodyPr wrap="none" anchor="ctr"/>
          <a:lstStyle/>
          <a:p>
            <a:endParaRPr lang="en-GB"/>
          </a:p>
        </p:txBody>
      </p:sp>
      <p:sp>
        <p:nvSpPr>
          <p:cNvPr id="205188" name="Line 393"/>
          <p:cNvSpPr>
            <a:spLocks noChangeShapeType="1"/>
          </p:cNvSpPr>
          <p:nvPr/>
        </p:nvSpPr>
        <p:spPr bwMode="auto">
          <a:xfrm>
            <a:off x="3130550" y="3673475"/>
            <a:ext cx="7938" cy="0"/>
          </a:xfrm>
          <a:prstGeom prst="line">
            <a:avLst/>
          </a:prstGeom>
          <a:noFill/>
          <a:ln w="12700">
            <a:solidFill>
              <a:schemeClr val="tx1"/>
            </a:solidFill>
            <a:round/>
            <a:headEnd/>
            <a:tailEnd/>
          </a:ln>
        </p:spPr>
        <p:txBody>
          <a:bodyPr wrap="none" anchor="ctr"/>
          <a:lstStyle/>
          <a:p>
            <a:endParaRPr lang="en-GB"/>
          </a:p>
        </p:txBody>
      </p:sp>
      <p:sp>
        <p:nvSpPr>
          <p:cNvPr id="205189" name="Line 394"/>
          <p:cNvSpPr>
            <a:spLocks noChangeShapeType="1"/>
          </p:cNvSpPr>
          <p:nvPr/>
        </p:nvSpPr>
        <p:spPr bwMode="auto">
          <a:xfrm flipV="1">
            <a:off x="3138488" y="3657600"/>
            <a:ext cx="0" cy="22225"/>
          </a:xfrm>
          <a:prstGeom prst="line">
            <a:avLst/>
          </a:prstGeom>
          <a:noFill/>
          <a:ln w="12700">
            <a:solidFill>
              <a:schemeClr val="tx1"/>
            </a:solidFill>
            <a:round/>
            <a:headEnd/>
            <a:tailEnd/>
          </a:ln>
        </p:spPr>
        <p:txBody>
          <a:bodyPr wrap="none" anchor="ctr"/>
          <a:lstStyle/>
          <a:p>
            <a:endParaRPr lang="en-GB"/>
          </a:p>
        </p:txBody>
      </p:sp>
      <p:sp>
        <p:nvSpPr>
          <p:cNvPr id="205190" name="Line 395"/>
          <p:cNvSpPr>
            <a:spLocks noChangeShapeType="1"/>
          </p:cNvSpPr>
          <p:nvPr/>
        </p:nvSpPr>
        <p:spPr bwMode="auto">
          <a:xfrm>
            <a:off x="3138488" y="3663950"/>
            <a:ext cx="9525" cy="0"/>
          </a:xfrm>
          <a:prstGeom prst="line">
            <a:avLst/>
          </a:prstGeom>
          <a:noFill/>
          <a:ln w="12700">
            <a:solidFill>
              <a:schemeClr val="tx1"/>
            </a:solidFill>
            <a:round/>
            <a:headEnd/>
            <a:tailEnd/>
          </a:ln>
        </p:spPr>
        <p:txBody>
          <a:bodyPr wrap="none" anchor="ctr"/>
          <a:lstStyle/>
          <a:p>
            <a:endParaRPr lang="en-GB"/>
          </a:p>
        </p:txBody>
      </p:sp>
      <p:sp>
        <p:nvSpPr>
          <p:cNvPr id="205191" name="Line 396"/>
          <p:cNvSpPr>
            <a:spLocks noChangeShapeType="1"/>
          </p:cNvSpPr>
          <p:nvPr/>
        </p:nvSpPr>
        <p:spPr bwMode="auto">
          <a:xfrm>
            <a:off x="3148013" y="3663950"/>
            <a:ext cx="9525" cy="0"/>
          </a:xfrm>
          <a:prstGeom prst="line">
            <a:avLst/>
          </a:prstGeom>
          <a:noFill/>
          <a:ln w="12700">
            <a:solidFill>
              <a:schemeClr val="tx1"/>
            </a:solidFill>
            <a:round/>
            <a:headEnd/>
            <a:tailEnd/>
          </a:ln>
        </p:spPr>
        <p:txBody>
          <a:bodyPr wrap="none" anchor="ctr"/>
          <a:lstStyle/>
          <a:p>
            <a:endParaRPr lang="en-GB"/>
          </a:p>
        </p:txBody>
      </p:sp>
      <p:sp>
        <p:nvSpPr>
          <p:cNvPr id="205192" name="Line 397"/>
          <p:cNvSpPr>
            <a:spLocks noChangeShapeType="1"/>
          </p:cNvSpPr>
          <p:nvPr/>
        </p:nvSpPr>
        <p:spPr bwMode="auto">
          <a:xfrm flipV="1">
            <a:off x="3157538" y="3648075"/>
            <a:ext cx="0" cy="22225"/>
          </a:xfrm>
          <a:prstGeom prst="line">
            <a:avLst/>
          </a:prstGeom>
          <a:noFill/>
          <a:ln w="12700">
            <a:solidFill>
              <a:schemeClr val="tx1"/>
            </a:solidFill>
            <a:round/>
            <a:headEnd/>
            <a:tailEnd/>
          </a:ln>
        </p:spPr>
        <p:txBody>
          <a:bodyPr wrap="none" anchor="ctr"/>
          <a:lstStyle/>
          <a:p>
            <a:endParaRPr lang="en-GB"/>
          </a:p>
        </p:txBody>
      </p:sp>
      <p:sp>
        <p:nvSpPr>
          <p:cNvPr id="205193" name="Line 398"/>
          <p:cNvSpPr>
            <a:spLocks noChangeShapeType="1"/>
          </p:cNvSpPr>
          <p:nvPr/>
        </p:nvSpPr>
        <p:spPr bwMode="auto">
          <a:xfrm>
            <a:off x="3157538" y="3654425"/>
            <a:ext cx="7937" cy="0"/>
          </a:xfrm>
          <a:prstGeom prst="line">
            <a:avLst/>
          </a:prstGeom>
          <a:noFill/>
          <a:ln w="12700">
            <a:solidFill>
              <a:schemeClr val="tx1"/>
            </a:solidFill>
            <a:round/>
            <a:headEnd/>
            <a:tailEnd/>
          </a:ln>
        </p:spPr>
        <p:txBody>
          <a:bodyPr wrap="none" anchor="ctr"/>
          <a:lstStyle/>
          <a:p>
            <a:endParaRPr lang="en-GB"/>
          </a:p>
        </p:txBody>
      </p:sp>
      <p:sp>
        <p:nvSpPr>
          <p:cNvPr id="205194" name="Line 399"/>
          <p:cNvSpPr>
            <a:spLocks noChangeShapeType="1"/>
          </p:cNvSpPr>
          <p:nvPr/>
        </p:nvSpPr>
        <p:spPr bwMode="auto">
          <a:xfrm flipV="1">
            <a:off x="3165475" y="3640138"/>
            <a:ext cx="0" cy="20637"/>
          </a:xfrm>
          <a:prstGeom prst="line">
            <a:avLst/>
          </a:prstGeom>
          <a:noFill/>
          <a:ln w="12700">
            <a:solidFill>
              <a:schemeClr val="tx1"/>
            </a:solidFill>
            <a:round/>
            <a:headEnd/>
            <a:tailEnd/>
          </a:ln>
        </p:spPr>
        <p:txBody>
          <a:bodyPr wrap="none" anchor="ctr"/>
          <a:lstStyle/>
          <a:p>
            <a:endParaRPr lang="en-GB"/>
          </a:p>
        </p:txBody>
      </p:sp>
      <p:sp>
        <p:nvSpPr>
          <p:cNvPr id="205195" name="Line 400"/>
          <p:cNvSpPr>
            <a:spLocks noChangeShapeType="1"/>
          </p:cNvSpPr>
          <p:nvPr/>
        </p:nvSpPr>
        <p:spPr bwMode="auto">
          <a:xfrm>
            <a:off x="3165475" y="3646488"/>
            <a:ext cx="9525" cy="0"/>
          </a:xfrm>
          <a:prstGeom prst="line">
            <a:avLst/>
          </a:prstGeom>
          <a:noFill/>
          <a:ln w="12700">
            <a:solidFill>
              <a:schemeClr val="tx1"/>
            </a:solidFill>
            <a:round/>
            <a:headEnd/>
            <a:tailEnd/>
          </a:ln>
        </p:spPr>
        <p:txBody>
          <a:bodyPr wrap="none" anchor="ctr"/>
          <a:lstStyle/>
          <a:p>
            <a:endParaRPr lang="en-GB"/>
          </a:p>
        </p:txBody>
      </p:sp>
      <p:sp>
        <p:nvSpPr>
          <p:cNvPr id="205196" name="Line 401"/>
          <p:cNvSpPr>
            <a:spLocks noChangeShapeType="1"/>
          </p:cNvSpPr>
          <p:nvPr/>
        </p:nvSpPr>
        <p:spPr bwMode="auto">
          <a:xfrm flipV="1">
            <a:off x="3175000" y="3630613"/>
            <a:ext cx="0" cy="22225"/>
          </a:xfrm>
          <a:prstGeom prst="line">
            <a:avLst/>
          </a:prstGeom>
          <a:noFill/>
          <a:ln w="12700">
            <a:solidFill>
              <a:schemeClr val="tx1"/>
            </a:solidFill>
            <a:round/>
            <a:headEnd/>
            <a:tailEnd/>
          </a:ln>
        </p:spPr>
        <p:txBody>
          <a:bodyPr wrap="none" anchor="ctr"/>
          <a:lstStyle/>
          <a:p>
            <a:endParaRPr lang="en-GB"/>
          </a:p>
        </p:txBody>
      </p:sp>
      <p:sp>
        <p:nvSpPr>
          <p:cNvPr id="205197" name="Line 402"/>
          <p:cNvSpPr>
            <a:spLocks noChangeShapeType="1"/>
          </p:cNvSpPr>
          <p:nvPr/>
        </p:nvSpPr>
        <p:spPr bwMode="auto">
          <a:xfrm>
            <a:off x="3175000" y="3636963"/>
            <a:ext cx="9525" cy="0"/>
          </a:xfrm>
          <a:prstGeom prst="line">
            <a:avLst/>
          </a:prstGeom>
          <a:noFill/>
          <a:ln w="12700">
            <a:solidFill>
              <a:schemeClr val="tx1"/>
            </a:solidFill>
            <a:round/>
            <a:headEnd/>
            <a:tailEnd/>
          </a:ln>
        </p:spPr>
        <p:txBody>
          <a:bodyPr wrap="none" anchor="ctr"/>
          <a:lstStyle/>
          <a:p>
            <a:endParaRPr lang="en-GB"/>
          </a:p>
        </p:txBody>
      </p:sp>
      <p:sp>
        <p:nvSpPr>
          <p:cNvPr id="205198" name="Line 403"/>
          <p:cNvSpPr>
            <a:spLocks noChangeShapeType="1"/>
          </p:cNvSpPr>
          <p:nvPr/>
        </p:nvSpPr>
        <p:spPr bwMode="auto">
          <a:xfrm flipV="1">
            <a:off x="3184525" y="3621088"/>
            <a:ext cx="0" cy="22225"/>
          </a:xfrm>
          <a:prstGeom prst="line">
            <a:avLst/>
          </a:prstGeom>
          <a:noFill/>
          <a:ln w="12700">
            <a:solidFill>
              <a:schemeClr val="tx1"/>
            </a:solidFill>
            <a:round/>
            <a:headEnd/>
            <a:tailEnd/>
          </a:ln>
        </p:spPr>
        <p:txBody>
          <a:bodyPr wrap="none" anchor="ctr"/>
          <a:lstStyle/>
          <a:p>
            <a:endParaRPr lang="en-GB"/>
          </a:p>
        </p:txBody>
      </p:sp>
      <p:sp>
        <p:nvSpPr>
          <p:cNvPr id="205199" name="Line 404"/>
          <p:cNvSpPr>
            <a:spLocks noChangeShapeType="1"/>
          </p:cNvSpPr>
          <p:nvPr/>
        </p:nvSpPr>
        <p:spPr bwMode="auto">
          <a:xfrm flipV="1">
            <a:off x="3184525" y="3613150"/>
            <a:ext cx="0" cy="20638"/>
          </a:xfrm>
          <a:prstGeom prst="line">
            <a:avLst/>
          </a:prstGeom>
          <a:noFill/>
          <a:ln w="12700">
            <a:solidFill>
              <a:schemeClr val="tx1"/>
            </a:solidFill>
            <a:round/>
            <a:headEnd/>
            <a:tailEnd/>
          </a:ln>
        </p:spPr>
        <p:txBody>
          <a:bodyPr wrap="none" anchor="ctr"/>
          <a:lstStyle/>
          <a:p>
            <a:endParaRPr lang="en-GB"/>
          </a:p>
        </p:txBody>
      </p:sp>
      <p:sp>
        <p:nvSpPr>
          <p:cNvPr id="205200" name="Line 405"/>
          <p:cNvSpPr>
            <a:spLocks noChangeShapeType="1"/>
          </p:cNvSpPr>
          <p:nvPr/>
        </p:nvSpPr>
        <p:spPr bwMode="auto">
          <a:xfrm flipV="1">
            <a:off x="3184525" y="3603625"/>
            <a:ext cx="7938" cy="22225"/>
          </a:xfrm>
          <a:prstGeom prst="line">
            <a:avLst/>
          </a:prstGeom>
          <a:noFill/>
          <a:ln w="12700">
            <a:solidFill>
              <a:schemeClr val="tx1"/>
            </a:solidFill>
            <a:round/>
            <a:headEnd/>
            <a:tailEnd/>
          </a:ln>
        </p:spPr>
        <p:txBody>
          <a:bodyPr wrap="none" anchor="ctr"/>
          <a:lstStyle/>
          <a:p>
            <a:endParaRPr lang="en-GB"/>
          </a:p>
        </p:txBody>
      </p:sp>
      <p:sp>
        <p:nvSpPr>
          <p:cNvPr id="205201" name="Line 406"/>
          <p:cNvSpPr>
            <a:spLocks noChangeShapeType="1"/>
          </p:cNvSpPr>
          <p:nvPr/>
        </p:nvSpPr>
        <p:spPr bwMode="auto">
          <a:xfrm flipV="1">
            <a:off x="3192463" y="3594100"/>
            <a:ext cx="0" cy="22225"/>
          </a:xfrm>
          <a:prstGeom prst="line">
            <a:avLst/>
          </a:prstGeom>
          <a:noFill/>
          <a:ln w="12700">
            <a:solidFill>
              <a:schemeClr val="tx1"/>
            </a:solidFill>
            <a:round/>
            <a:headEnd/>
            <a:tailEnd/>
          </a:ln>
        </p:spPr>
        <p:txBody>
          <a:bodyPr wrap="none" anchor="ctr"/>
          <a:lstStyle/>
          <a:p>
            <a:endParaRPr lang="en-GB"/>
          </a:p>
        </p:txBody>
      </p:sp>
      <p:sp>
        <p:nvSpPr>
          <p:cNvPr id="205202" name="Line 407"/>
          <p:cNvSpPr>
            <a:spLocks noChangeShapeType="1"/>
          </p:cNvSpPr>
          <p:nvPr/>
        </p:nvSpPr>
        <p:spPr bwMode="auto">
          <a:xfrm>
            <a:off x="3192463" y="3600450"/>
            <a:ext cx="9525" cy="0"/>
          </a:xfrm>
          <a:prstGeom prst="line">
            <a:avLst/>
          </a:prstGeom>
          <a:noFill/>
          <a:ln w="12700">
            <a:solidFill>
              <a:schemeClr val="tx1"/>
            </a:solidFill>
            <a:round/>
            <a:headEnd/>
            <a:tailEnd/>
          </a:ln>
        </p:spPr>
        <p:txBody>
          <a:bodyPr wrap="none" anchor="ctr"/>
          <a:lstStyle/>
          <a:p>
            <a:endParaRPr lang="en-GB"/>
          </a:p>
        </p:txBody>
      </p:sp>
      <p:sp>
        <p:nvSpPr>
          <p:cNvPr id="205203" name="Line 408"/>
          <p:cNvSpPr>
            <a:spLocks noChangeShapeType="1"/>
          </p:cNvSpPr>
          <p:nvPr/>
        </p:nvSpPr>
        <p:spPr bwMode="auto">
          <a:xfrm flipV="1">
            <a:off x="3201988" y="3586163"/>
            <a:ext cx="0" cy="20637"/>
          </a:xfrm>
          <a:prstGeom prst="line">
            <a:avLst/>
          </a:prstGeom>
          <a:noFill/>
          <a:ln w="12700">
            <a:solidFill>
              <a:schemeClr val="tx1"/>
            </a:solidFill>
            <a:round/>
            <a:headEnd/>
            <a:tailEnd/>
          </a:ln>
        </p:spPr>
        <p:txBody>
          <a:bodyPr wrap="none" anchor="ctr"/>
          <a:lstStyle/>
          <a:p>
            <a:endParaRPr lang="en-GB"/>
          </a:p>
        </p:txBody>
      </p:sp>
      <p:sp>
        <p:nvSpPr>
          <p:cNvPr id="205204" name="Line 409"/>
          <p:cNvSpPr>
            <a:spLocks noChangeShapeType="1"/>
          </p:cNvSpPr>
          <p:nvPr/>
        </p:nvSpPr>
        <p:spPr bwMode="auto">
          <a:xfrm flipV="1">
            <a:off x="3201988" y="3576638"/>
            <a:ext cx="9525" cy="22225"/>
          </a:xfrm>
          <a:prstGeom prst="line">
            <a:avLst/>
          </a:prstGeom>
          <a:noFill/>
          <a:ln w="12700">
            <a:solidFill>
              <a:schemeClr val="tx1"/>
            </a:solidFill>
            <a:round/>
            <a:headEnd/>
            <a:tailEnd/>
          </a:ln>
        </p:spPr>
        <p:txBody>
          <a:bodyPr wrap="none" anchor="ctr"/>
          <a:lstStyle/>
          <a:p>
            <a:endParaRPr lang="en-GB"/>
          </a:p>
        </p:txBody>
      </p:sp>
      <p:sp>
        <p:nvSpPr>
          <p:cNvPr id="205205" name="Line 410"/>
          <p:cNvSpPr>
            <a:spLocks noChangeShapeType="1"/>
          </p:cNvSpPr>
          <p:nvPr/>
        </p:nvSpPr>
        <p:spPr bwMode="auto">
          <a:xfrm flipV="1">
            <a:off x="3211513" y="3567113"/>
            <a:ext cx="0" cy="22225"/>
          </a:xfrm>
          <a:prstGeom prst="line">
            <a:avLst/>
          </a:prstGeom>
          <a:noFill/>
          <a:ln w="12700">
            <a:solidFill>
              <a:schemeClr val="tx1"/>
            </a:solidFill>
            <a:round/>
            <a:headEnd/>
            <a:tailEnd/>
          </a:ln>
        </p:spPr>
        <p:txBody>
          <a:bodyPr wrap="none" anchor="ctr"/>
          <a:lstStyle/>
          <a:p>
            <a:endParaRPr lang="en-GB"/>
          </a:p>
        </p:txBody>
      </p:sp>
      <p:sp>
        <p:nvSpPr>
          <p:cNvPr id="205206" name="Line 411"/>
          <p:cNvSpPr>
            <a:spLocks noChangeShapeType="1"/>
          </p:cNvSpPr>
          <p:nvPr/>
        </p:nvSpPr>
        <p:spPr bwMode="auto">
          <a:xfrm>
            <a:off x="3211513" y="3573463"/>
            <a:ext cx="7937" cy="0"/>
          </a:xfrm>
          <a:prstGeom prst="line">
            <a:avLst/>
          </a:prstGeom>
          <a:noFill/>
          <a:ln w="12700">
            <a:solidFill>
              <a:schemeClr val="tx1"/>
            </a:solidFill>
            <a:round/>
            <a:headEnd/>
            <a:tailEnd/>
          </a:ln>
        </p:spPr>
        <p:txBody>
          <a:bodyPr wrap="none" anchor="ctr"/>
          <a:lstStyle/>
          <a:p>
            <a:endParaRPr lang="en-GB"/>
          </a:p>
        </p:txBody>
      </p:sp>
      <p:sp>
        <p:nvSpPr>
          <p:cNvPr id="205207" name="Line 412"/>
          <p:cNvSpPr>
            <a:spLocks noChangeShapeType="1"/>
          </p:cNvSpPr>
          <p:nvPr/>
        </p:nvSpPr>
        <p:spPr bwMode="auto">
          <a:xfrm flipV="1">
            <a:off x="3219450" y="3559175"/>
            <a:ext cx="9525" cy="20638"/>
          </a:xfrm>
          <a:prstGeom prst="line">
            <a:avLst/>
          </a:prstGeom>
          <a:noFill/>
          <a:ln w="12700">
            <a:solidFill>
              <a:schemeClr val="tx1"/>
            </a:solidFill>
            <a:round/>
            <a:headEnd/>
            <a:tailEnd/>
          </a:ln>
        </p:spPr>
        <p:txBody>
          <a:bodyPr wrap="none" anchor="ctr"/>
          <a:lstStyle/>
          <a:p>
            <a:endParaRPr lang="en-GB"/>
          </a:p>
        </p:txBody>
      </p:sp>
      <p:sp>
        <p:nvSpPr>
          <p:cNvPr id="205208" name="Line 413"/>
          <p:cNvSpPr>
            <a:spLocks noChangeShapeType="1"/>
          </p:cNvSpPr>
          <p:nvPr/>
        </p:nvSpPr>
        <p:spPr bwMode="auto">
          <a:xfrm>
            <a:off x="3228975" y="3565525"/>
            <a:ext cx="9525" cy="0"/>
          </a:xfrm>
          <a:prstGeom prst="line">
            <a:avLst/>
          </a:prstGeom>
          <a:noFill/>
          <a:ln w="12700">
            <a:solidFill>
              <a:schemeClr val="tx1"/>
            </a:solidFill>
            <a:round/>
            <a:headEnd/>
            <a:tailEnd/>
          </a:ln>
        </p:spPr>
        <p:txBody>
          <a:bodyPr wrap="none" anchor="ctr"/>
          <a:lstStyle/>
          <a:p>
            <a:endParaRPr lang="en-GB"/>
          </a:p>
        </p:txBody>
      </p:sp>
      <p:sp>
        <p:nvSpPr>
          <p:cNvPr id="205209" name="Line 414"/>
          <p:cNvSpPr>
            <a:spLocks noChangeShapeType="1"/>
          </p:cNvSpPr>
          <p:nvPr/>
        </p:nvSpPr>
        <p:spPr bwMode="auto">
          <a:xfrm flipV="1">
            <a:off x="3238500" y="3549650"/>
            <a:ext cx="0" cy="22225"/>
          </a:xfrm>
          <a:prstGeom prst="line">
            <a:avLst/>
          </a:prstGeom>
          <a:noFill/>
          <a:ln w="12700">
            <a:solidFill>
              <a:schemeClr val="tx1"/>
            </a:solidFill>
            <a:round/>
            <a:headEnd/>
            <a:tailEnd/>
          </a:ln>
        </p:spPr>
        <p:txBody>
          <a:bodyPr wrap="none" anchor="ctr"/>
          <a:lstStyle/>
          <a:p>
            <a:endParaRPr lang="en-GB"/>
          </a:p>
        </p:txBody>
      </p:sp>
      <p:sp>
        <p:nvSpPr>
          <p:cNvPr id="205210" name="Line 415"/>
          <p:cNvSpPr>
            <a:spLocks noChangeShapeType="1"/>
          </p:cNvSpPr>
          <p:nvPr/>
        </p:nvSpPr>
        <p:spPr bwMode="auto">
          <a:xfrm>
            <a:off x="3238500" y="3556000"/>
            <a:ext cx="7938" cy="0"/>
          </a:xfrm>
          <a:prstGeom prst="line">
            <a:avLst/>
          </a:prstGeom>
          <a:noFill/>
          <a:ln w="12700">
            <a:solidFill>
              <a:schemeClr val="tx1"/>
            </a:solidFill>
            <a:round/>
            <a:headEnd/>
            <a:tailEnd/>
          </a:ln>
        </p:spPr>
        <p:txBody>
          <a:bodyPr wrap="none" anchor="ctr"/>
          <a:lstStyle/>
          <a:p>
            <a:endParaRPr lang="en-GB"/>
          </a:p>
        </p:txBody>
      </p:sp>
      <p:sp>
        <p:nvSpPr>
          <p:cNvPr id="205211" name="Line 416"/>
          <p:cNvSpPr>
            <a:spLocks noChangeShapeType="1"/>
          </p:cNvSpPr>
          <p:nvPr/>
        </p:nvSpPr>
        <p:spPr bwMode="auto">
          <a:xfrm flipV="1">
            <a:off x="3246438" y="3540125"/>
            <a:ext cx="9525" cy="22225"/>
          </a:xfrm>
          <a:prstGeom prst="line">
            <a:avLst/>
          </a:prstGeom>
          <a:noFill/>
          <a:ln w="12700">
            <a:solidFill>
              <a:schemeClr val="tx1"/>
            </a:solidFill>
            <a:round/>
            <a:headEnd/>
            <a:tailEnd/>
          </a:ln>
        </p:spPr>
        <p:txBody>
          <a:bodyPr wrap="none" anchor="ctr"/>
          <a:lstStyle/>
          <a:p>
            <a:endParaRPr lang="en-GB"/>
          </a:p>
        </p:txBody>
      </p:sp>
      <p:sp>
        <p:nvSpPr>
          <p:cNvPr id="205212" name="Line 417"/>
          <p:cNvSpPr>
            <a:spLocks noChangeShapeType="1"/>
          </p:cNvSpPr>
          <p:nvPr/>
        </p:nvSpPr>
        <p:spPr bwMode="auto">
          <a:xfrm>
            <a:off x="3255963" y="3546475"/>
            <a:ext cx="9525" cy="0"/>
          </a:xfrm>
          <a:prstGeom prst="line">
            <a:avLst/>
          </a:prstGeom>
          <a:noFill/>
          <a:ln w="12700">
            <a:solidFill>
              <a:schemeClr val="tx1"/>
            </a:solidFill>
            <a:round/>
            <a:headEnd/>
            <a:tailEnd/>
          </a:ln>
        </p:spPr>
        <p:txBody>
          <a:bodyPr wrap="none" anchor="ctr"/>
          <a:lstStyle/>
          <a:p>
            <a:endParaRPr lang="en-GB"/>
          </a:p>
        </p:txBody>
      </p:sp>
      <p:sp>
        <p:nvSpPr>
          <p:cNvPr id="205213" name="Freeform 418"/>
          <p:cNvSpPr>
            <a:spLocks/>
          </p:cNvSpPr>
          <p:nvPr/>
        </p:nvSpPr>
        <p:spPr bwMode="auto">
          <a:xfrm>
            <a:off x="4941888" y="4675188"/>
            <a:ext cx="92075" cy="254000"/>
          </a:xfrm>
          <a:custGeom>
            <a:avLst/>
            <a:gdLst>
              <a:gd name="T0" fmla="*/ 44450 w 58"/>
              <a:gd name="T1" fmla="*/ 0 h 160"/>
              <a:gd name="T2" fmla="*/ 90488 w 58"/>
              <a:gd name="T3" fmla="*/ 71437 h 160"/>
              <a:gd name="T4" fmla="*/ 71438 w 58"/>
              <a:gd name="T5" fmla="*/ 71437 h 160"/>
              <a:gd name="T6" fmla="*/ 71438 w 58"/>
              <a:gd name="T7" fmla="*/ 252413 h 160"/>
              <a:gd name="T8" fmla="*/ 17463 w 58"/>
              <a:gd name="T9" fmla="*/ 252413 h 160"/>
              <a:gd name="T10" fmla="*/ 17463 w 58"/>
              <a:gd name="T11" fmla="*/ 71437 h 160"/>
              <a:gd name="T12" fmla="*/ 0 w 58"/>
              <a:gd name="T13" fmla="*/ 71437 h 160"/>
              <a:gd name="T14" fmla="*/ 44450 w 58"/>
              <a:gd name="T15" fmla="*/ 0 h 160"/>
              <a:gd name="T16" fmla="*/ 0 60000 65536"/>
              <a:gd name="T17" fmla="*/ 0 60000 65536"/>
              <a:gd name="T18" fmla="*/ 0 60000 65536"/>
              <a:gd name="T19" fmla="*/ 0 60000 65536"/>
              <a:gd name="T20" fmla="*/ 0 60000 65536"/>
              <a:gd name="T21" fmla="*/ 0 60000 65536"/>
              <a:gd name="T22" fmla="*/ 0 60000 65536"/>
              <a:gd name="T23" fmla="*/ 0 60000 65536"/>
              <a:gd name="T24" fmla="*/ 0 w 58"/>
              <a:gd name="T25" fmla="*/ 0 h 160"/>
              <a:gd name="T26" fmla="*/ 58 w 58"/>
              <a:gd name="T27" fmla="*/ 160 h 16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8" h="160">
                <a:moveTo>
                  <a:pt x="28" y="0"/>
                </a:moveTo>
                <a:lnTo>
                  <a:pt x="57" y="45"/>
                </a:lnTo>
                <a:lnTo>
                  <a:pt x="45" y="45"/>
                </a:lnTo>
                <a:lnTo>
                  <a:pt x="45" y="159"/>
                </a:lnTo>
                <a:lnTo>
                  <a:pt x="11" y="159"/>
                </a:lnTo>
                <a:lnTo>
                  <a:pt x="11" y="45"/>
                </a:lnTo>
                <a:lnTo>
                  <a:pt x="0" y="45"/>
                </a:lnTo>
                <a:lnTo>
                  <a:pt x="28" y="0"/>
                </a:lnTo>
              </a:path>
            </a:pathLst>
          </a:custGeom>
          <a:solidFill>
            <a:srgbClr val="FC0128"/>
          </a:solidFill>
          <a:ln w="12700" cap="rnd">
            <a:noFill/>
            <a:round/>
            <a:headEnd/>
            <a:tailEnd/>
          </a:ln>
        </p:spPr>
        <p:txBody>
          <a:bodyPr/>
          <a:lstStyle/>
          <a:p>
            <a:endParaRPr lang="en-GB"/>
          </a:p>
        </p:txBody>
      </p:sp>
      <p:sp>
        <p:nvSpPr>
          <p:cNvPr id="205214" name="Freeform 419"/>
          <p:cNvSpPr>
            <a:spLocks/>
          </p:cNvSpPr>
          <p:nvPr/>
        </p:nvSpPr>
        <p:spPr bwMode="auto">
          <a:xfrm>
            <a:off x="4941888" y="3962400"/>
            <a:ext cx="92075" cy="261938"/>
          </a:xfrm>
          <a:custGeom>
            <a:avLst/>
            <a:gdLst>
              <a:gd name="T0" fmla="*/ 44450 w 58"/>
              <a:gd name="T1" fmla="*/ 0 h 165"/>
              <a:gd name="T2" fmla="*/ 90488 w 58"/>
              <a:gd name="T3" fmla="*/ 71438 h 165"/>
              <a:gd name="T4" fmla="*/ 71438 w 58"/>
              <a:gd name="T5" fmla="*/ 71438 h 165"/>
              <a:gd name="T6" fmla="*/ 71438 w 58"/>
              <a:gd name="T7" fmla="*/ 260350 h 165"/>
              <a:gd name="T8" fmla="*/ 17463 w 58"/>
              <a:gd name="T9" fmla="*/ 260350 h 165"/>
              <a:gd name="T10" fmla="*/ 17463 w 58"/>
              <a:gd name="T11" fmla="*/ 71438 h 165"/>
              <a:gd name="T12" fmla="*/ 0 w 58"/>
              <a:gd name="T13" fmla="*/ 71438 h 165"/>
              <a:gd name="T14" fmla="*/ 44450 w 58"/>
              <a:gd name="T15" fmla="*/ 0 h 165"/>
              <a:gd name="T16" fmla="*/ 0 60000 65536"/>
              <a:gd name="T17" fmla="*/ 0 60000 65536"/>
              <a:gd name="T18" fmla="*/ 0 60000 65536"/>
              <a:gd name="T19" fmla="*/ 0 60000 65536"/>
              <a:gd name="T20" fmla="*/ 0 60000 65536"/>
              <a:gd name="T21" fmla="*/ 0 60000 65536"/>
              <a:gd name="T22" fmla="*/ 0 60000 65536"/>
              <a:gd name="T23" fmla="*/ 0 60000 65536"/>
              <a:gd name="T24" fmla="*/ 0 w 58"/>
              <a:gd name="T25" fmla="*/ 0 h 165"/>
              <a:gd name="T26" fmla="*/ 58 w 58"/>
              <a:gd name="T27" fmla="*/ 165 h 16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8" h="165">
                <a:moveTo>
                  <a:pt x="28" y="0"/>
                </a:moveTo>
                <a:lnTo>
                  <a:pt x="57" y="45"/>
                </a:lnTo>
                <a:lnTo>
                  <a:pt x="45" y="45"/>
                </a:lnTo>
                <a:lnTo>
                  <a:pt x="45" y="164"/>
                </a:lnTo>
                <a:lnTo>
                  <a:pt x="11" y="164"/>
                </a:lnTo>
                <a:lnTo>
                  <a:pt x="11" y="45"/>
                </a:lnTo>
                <a:lnTo>
                  <a:pt x="0" y="45"/>
                </a:lnTo>
                <a:lnTo>
                  <a:pt x="28" y="0"/>
                </a:lnTo>
              </a:path>
            </a:pathLst>
          </a:custGeom>
          <a:solidFill>
            <a:srgbClr val="FC0128"/>
          </a:solidFill>
          <a:ln w="12700" cap="rnd">
            <a:noFill/>
            <a:round/>
            <a:headEnd/>
            <a:tailEnd/>
          </a:ln>
        </p:spPr>
        <p:txBody>
          <a:bodyPr/>
          <a:lstStyle/>
          <a:p>
            <a:endParaRPr lang="en-GB"/>
          </a:p>
        </p:txBody>
      </p:sp>
      <p:grpSp>
        <p:nvGrpSpPr>
          <p:cNvPr id="205215" name="Group 420"/>
          <p:cNvGrpSpPr>
            <a:grpSpLocks/>
          </p:cNvGrpSpPr>
          <p:nvPr/>
        </p:nvGrpSpPr>
        <p:grpSpPr bwMode="auto">
          <a:xfrm>
            <a:off x="4714875" y="2484438"/>
            <a:ext cx="528638" cy="3405187"/>
            <a:chOff x="2970" y="1565"/>
            <a:chExt cx="333" cy="2145"/>
          </a:xfrm>
        </p:grpSpPr>
        <p:sp>
          <p:nvSpPr>
            <p:cNvPr id="205327" name="Oval 421"/>
            <p:cNvSpPr>
              <a:spLocks noChangeArrowheads="1"/>
            </p:cNvSpPr>
            <p:nvPr/>
          </p:nvSpPr>
          <p:spPr bwMode="auto">
            <a:xfrm>
              <a:off x="2970" y="1565"/>
              <a:ext cx="333" cy="333"/>
            </a:xfrm>
            <a:prstGeom prst="ellipse">
              <a:avLst/>
            </a:prstGeom>
            <a:noFill/>
            <a:ln w="12700">
              <a:solidFill>
                <a:schemeClr val="tx1"/>
              </a:solidFill>
              <a:round/>
              <a:headEnd/>
              <a:tailEnd/>
            </a:ln>
          </p:spPr>
          <p:txBody>
            <a:bodyPr wrap="none" anchor="ctr"/>
            <a:lstStyle/>
            <a:p>
              <a:endParaRPr lang="it-IT"/>
            </a:p>
          </p:txBody>
        </p:sp>
        <p:sp>
          <p:nvSpPr>
            <p:cNvPr id="205328" name="Oval 422"/>
            <p:cNvSpPr>
              <a:spLocks noChangeArrowheads="1"/>
            </p:cNvSpPr>
            <p:nvPr/>
          </p:nvSpPr>
          <p:spPr bwMode="auto">
            <a:xfrm>
              <a:off x="2970" y="3378"/>
              <a:ext cx="333" cy="332"/>
            </a:xfrm>
            <a:prstGeom prst="ellipse">
              <a:avLst/>
            </a:prstGeom>
            <a:noFill/>
            <a:ln w="12700">
              <a:solidFill>
                <a:schemeClr val="tx1"/>
              </a:solidFill>
              <a:round/>
              <a:headEnd/>
              <a:tailEnd/>
            </a:ln>
          </p:spPr>
          <p:txBody>
            <a:bodyPr wrap="none" anchor="ctr"/>
            <a:lstStyle/>
            <a:p>
              <a:endParaRPr lang="it-IT"/>
            </a:p>
          </p:txBody>
        </p:sp>
        <p:sp>
          <p:nvSpPr>
            <p:cNvPr id="205329" name="Oval 423"/>
            <p:cNvSpPr>
              <a:spLocks noChangeArrowheads="1"/>
            </p:cNvSpPr>
            <p:nvPr/>
          </p:nvSpPr>
          <p:spPr bwMode="auto">
            <a:xfrm>
              <a:off x="2970" y="2934"/>
              <a:ext cx="333" cy="333"/>
            </a:xfrm>
            <a:prstGeom prst="ellipse">
              <a:avLst/>
            </a:prstGeom>
            <a:noFill/>
            <a:ln w="12700">
              <a:solidFill>
                <a:schemeClr val="tx1"/>
              </a:solidFill>
              <a:round/>
              <a:headEnd/>
              <a:tailEnd/>
            </a:ln>
          </p:spPr>
          <p:txBody>
            <a:bodyPr wrap="none" anchor="ctr"/>
            <a:lstStyle/>
            <a:p>
              <a:endParaRPr lang="it-IT"/>
            </a:p>
          </p:txBody>
        </p:sp>
        <p:sp>
          <p:nvSpPr>
            <p:cNvPr id="205330" name="Oval 424"/>
            <p:cNvSpPr>
              <a:spLocks noChangeArrowheads="1"/>
            </p:cNvSpPr>
            <p:nvPr/>
          </p:nvSpPr>
          <p:spPr bwMode="auto">
            <a:xfrm>
              <a:off x="2970" y="2491"/>
              <a:ext cx="333" cy="333"/>
            </a:xfrm>
            <a:prstGeom prst="ellipse">
              <a:avLst/>
            </a:prstGeom>
            <a:noFill/>
            <a:ln w="12700">
              <a:solidFill>
                <a:schemeClr val="tx1"/>
              </a:solidFill>
              <a:round/>
              <a:headEnd/>
              <a:tailEnd/>
            </a:ln>
          </p:spPr>
          <p:txBody>
            <a:bodyPr wrap="none" anchor="ctr"/>
            <a:lstStyle/>
            <a:p>
              <a:endParaRPr lang="it-IT"/>
            </a:p>
          </p:txBody>
        </p:sp>
        <p:sp>
          <p:nvSpPr>
            <p:cNvPr id="205331" name="Oval 425"/>
            <p:cNvSpPr>
              <a:spLocks noChangeArrowheads="1"/>
            </p:cNvSpPr>
            <p:nvPr/>
          </p:nvSpPr>
          <p:spPr bwMode="auto">
            <a:xfrm>
              <a:off x="2970" y="2048"/>
              <a:ext cx="333" cy="333"/>
            </a:xfrm>
            <a:prstGeom prst="ellipse">
              <a:avLst/>
            </a:prstGeom>
            <a:noFill/>
            <a:ln w="12700">
              <a:solidFill>
                <a:schemeClr val="tx1"/>
              </a:solidFill>
              <a:round/>
              <a:headEnd/>
              <a:tailEnd/>
            </a:ln>
          </p:spPr>
          <p:txBody>
            <a:bodyPr wrap="none" anchor="ctr"/>
            <a:lstStyle/>
            <a:p>
              <a:endParaRPr lang="it-IT"/>
            </a:p>
          </p:txBody>
        </p:sp>
      </p:grpSp>
      <p:sp>
        <p:nvSpPr>
          <p:cNvPr id="205216" name="Freeform 426"/>
          <p:cNvSpPr>
            <a:spLocks/>
          </p:cNvSpPr>
          <p:nvPr/>
        </p:nvSpPr>
        <p:spPr bwMode="auto">
          <a:xfrm>
            <a:off x="4941888" y="3267075"/>
            <a:ext cx="92075" cy="254000"/>
          </a:xfrm>
          <a:custGeom>
            <a:avLst/>
            <a:gdLst>
              <a:gd name="T0" fmla="*/ 44450 w 58"/>
              <a:gd name="T1" fmla="*/ 0 h 160"/>
              <a:gd name="T2" fmla="*/ 90488 w 58"/>
              <a:gd name="T3" fmla="*/ 73025 h 160"/>
              <a:gd name="T4" fmla="*/ 71438 w 58"/>
              <a:gd name="T5" fmla="*/ 73025 h 160"/>
              <a:gd name="T6" fmla="*/ 71438 w 58"/>
              <a:gd name="T7" fmla="*/ 252413 h 160"/>
              <a:gd name="T8" fmla="*/ 17463 w 58"/>
              <a:gd name="T9" fmla="*/ 252413 h 160"/>
              <a:gd name="T10" fmla="*/ 17463 w 58"/>
              <a:gd name="T11" fmla="*/ 73025 h 160"/>
              <a:gd name="T12" fmla="*/ 0 w 58"/>
              <a:gd name="T13" fmla="*/ 73025 h 160"/>
              <a:gd name="T14" fmla="*/ 44450 w 58"/>
              <a:gd name="T15" fmla="*/ 0 h 160"/>
              <a:gd name="T16" fmla="*/ 0 60000 65536"/>
              <a:gd name="T17" fmla="*/ 0 60000 65536"/>
              <a:gd name="T18" fmla="*/ 0 60000 65536"/>
              <a:gd name="T19" fmla="*/ 0 60000 65536"/>
              <a:gd name="T20" fmla="*/ 0 60000 65536"/>
              <a:gd name="T21" fmla="*/ 0 60000 65536"/>
              <a:gd name="T22" fmla="*/ 0 60000 65536"/>
              <a:gd name="T23" fmla="*/ 0 60000 65536"/>
              <a:gd name="T24" fmla="*/ 0 w 58"/>
              <a:gd name="T25" fmla="*/ 0 h 160"/>
              <a:gd name="T26" fmla="*/ 58 w 58"/>
              <a:gd name="T27" fmla="*/ 160 h 16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8" h="160">
                <a:moveTo>
                  <a:pt x="28" y="0"/>
                </a:moveTo>
                <a:lnTo>
                  <a:pt x="57" y="46"/>
                </a:lnTo>
                <a:lnTo>
                  <a:pt x="45" y="46"/>
                </a:lnTo>
                <a:lnTo>
                  <a:pt x="45" y="159"/>
                </a:lnTo>
                <a:lnTo>
                  <a:pt x="11" y="159"/>
                </a:lnTo>
                <a:lnTo>
                  <a:pt x="11" y="46"/>
                </a:lnTo>
                <a:lnTo>
                  <a:pt x="0" y="46"/>
                </a:lnTo>
                <a:lnTo>
                  <a:pt x="28" y="0"/>
                </a:lnTo>
              </a:path>
            </a:pathLst>
          </a:custGeom>
          <a:solidFill>
            <a:srgbClr val="FC0128"/>
          </a:solidFill>
          <a:ln w="12700" cap="rnd">
            <a:noFill/>
            <a:round/>
            <a:headEnd/>
            <a:tailEnd/>
          </a:ln>
        </p:spPr>
        <p:txBody>
          <a:bodyPr/>
          <a:lstStyle/>
          <a:p>
            <a:endParaRPr lang="en-GB"/>
          </a:p>
        </p:txBody>
      </p:sp>
      <p:sp>
        <p:nvSpPr>
          <p:cNvPr id="205217" name="Line 427"/>
          <p:cNvSpPr>
            <a:spLocks noChangeShapeType="1"/>
          </p:cNvSpPr>
          <p:nvPr/>
        </p:nvSpPr>
        <p:spPr bwMode="auto">
          <a:xfrm flipH="1">
            <a:off x="4259263" y="3257550"/>
            <a:ext cx="211137" cy="0"/>
          </a:xfrm>
          <a:prstGeom prst="line">
            <a:avLst/>
          </a:prstGeom>
          <a:noFill/>
          <a:ln w="12700">
            <a:solidFill>
              <a:schemeClr val="tx1"/>
            </a:solidFill>
            <a:round/>
            <a:headEnd/>
            <a:tailEnd/>
          </a:ln>
        </p:spPr>
        <p:txBody>
          <a:bodyPr wrap="none" anchor="ctr"/>
          <a:lstStyle/>
          <a:p>
            <a:endParaRPr lang="en-GB"/>
          </a:p>
        </p:txBody>
      </p:sp>
      <p:sp>
        <p:nvSpPr>
          <p:cNvPr id="205218" name="Line 428"/>
          <p:cNvSpPr>
            <a:spLocks noChangeShapeType="1"/>
          </p:cNvSpPr>
          <p:nvPr/>
        </p:nvSpPr>
        <p:spPr bwMode="auto">
          <a:xfrm flipH="1">
            <a:off x="3438525" y="3263900"/>
            <a:ext cx="833438" cy="682625"/>
          </a:xfrm>
          <a:prstGeom prst="line">
            <a:avLst/>
          </a:prstGeom>
          <a:noFill/>
          <a:ln w="12700">
            <a:solidFill>
              <a:schemeClr val="tx1"/>
            </a:solidFill>
            <a:round/>
            <a:headEnd/>
            <a:tailEnd/>
          </a:ln>
        </p:spPr>
        <p:txBody>
          <a:bodyPr wrap="none" anchor="ctr"/>
          <a:lstStyle/>
          <a:p>
            <a:endParaRPr lang="en-GB"/>
          </a:p>
        </p:txBody>
      </p:sp>
      <p:sp>
        <p:nvSpPr>
          <p:cNvPr id="205219" name="Line 429"/>
          <p:cNvSpPr>
            <a:spLocks noChangeShapeType="1"/>
          </p:cNvSpPr>
          <p:nvPr/>
        </p:nvSpPr>
        <p:spPr bwMode="auto">
          <a:xfrm flipV="1">
            <a:off x="3451225" y="3757613"/>
            <a:ext cx="808038" cy="201612"/>
          </a:xfrm>
          <a:prstGeom prst="line">
            <a:avLst/>
          </a:prstGeom>
          <a:noFill/>
          <a:ln w="12700">
            <a:solidFill>
              <a:schemeClr val="tx1"/>
            </a:solidFill>
            <a:round/>
            <a:headEnd/>
            <a:tailEnd/>
          </a:ln>
        </p:spPr>
        <p:txBody>
          <a:bodyPr wrap="none" anchor="ctr"/>
          <a:lstStyle/>
          <a:p>
            <a:endParaRPr lang="en-GB"/>
          </a:p>
        </p:txBody>
      </p:sp>
      <p:sp>
        <p:nvSpPr>
          <p:cNvPr id="205220" name="Line 430"/>
          <p:cNvSpPr>
            <a:spLocks noChangeShapeType="1"/>
          </p:cNvSpPr>
          <p:nvPr/>
        </p:nvSpPr>
        <p:spPr bwMode="auto">
          <a:xfrm>
            <a:off x="4271963" y="3763963"/>
            <a:ext cx="185737" cy="0"/>
          </a:xfrm>
          <a:prstGeom prst="line">
            <a:avLst/>
          </a:prstGeom>
          <a:noFill/>
          <a:ln w="12700">
            <a:solidFill>
              <a:schemeClr val="tx1"/>
            </a:solidFill>
            <a:round/>
            <a:headEnd/>
            <a:tailEnd/>
          </a:ln>
        </p:spPr>
        <p:txBody>
          <a:bodyPr wrap="none" anchor="ctr"/>
          <a:lstStyle/>
          <a:p>
            <a:endParaRPr lang="en-GB"/>
          </a:p>
        </p:txBody>
      </p:sp>
      <p:sp>
        <p:nvSpPr>
          <p:cNvPr id="205221" name="Line 431"/>
          <p:cNvSpPr>
            <a:spLocks noChangeShapeType="1"/>
          </p:cNvSpPr>
          <p:nvPr/>
        </p:nvSpPr>
        <p:spPr bwMode="auto">
          <a:xfrm>
            <a:off x="3451225" y="4852988"/>
            <a:ext cx="817563" cy="501650"/>
          </a:xfrm>
          <a:prstGeom prst="line">
            <a:avLst/>
          </a:prstGeom>
          <a:noFill/>
          <a:ln w="12700">
            <a:solidFill>
              <a:schemeClr val="tx1"/>
            </a:solidFill>
            <a:round/>
            <a:headEnd/>
            <a:tailEnd/>
          </a:ln>
        </p:spPr>
        <p:txBody>
          <a:bodyPr wrap="none" anchor="ctr"/>
          <a:lstStyle/>
          <a:p>
            <a:endParaRPr lang="en-GB"/>
          </a:p>
        </p:txBody>
      </p:sp>
      <p:sp>
        <p:nvSpPr>
          <p:cNvPr id="205222" name="Line 432"/>
          <p:cNvSpPr>
            <a:spLocks noChangeShapeType="1"/>
          </p:cNvSpPr>
          <p:nvPr/>
        </p:nvSpPr>
        <p:spPr bwMode="auto">
          <a:xfrm>
            <a:off x="4281488" y="5360988"/>
            <a:ext cx="176212" cy="0"/>
          </a:xfrm>
          <a:prstGeom prst="line">
            <a:avLst/>
          </a:prstGeom>
          <a:noFill/>
          <a:ln w="12700">
            <a:solidFill>
              <a:schemeClr val="tx1"/>
            </a:solidFill>
            <a:round/>
            <a:headEnd/>
            <a:tailEnd/>
          </a:ln>
        </p:spPr>
        <p:txBody>
          <a:bodyPr wrap="none" anchor="ctr"/>
          <a:lstStyle/>
          <a:p>
            <a:endParaRPr lang="en-GB"/>
          </a:p>
        </p:txBody>
      </p:sp>
      <p:sp>
        <p:nvSpPr>
          <p:cNvPr id="205223" name="Line 433"/>
          <p:cNvSpPr>
            <a:spLocks noChangeShapeType="1"/>
          </p:cNvSpPr>
          <p:nvPr/>
        </p:nvSpPr>
        <p:spPr bwMode="auto">
          <a:xfrm flipV="1">
            <a:off x="3505200" y="2990850"/>
            <a:ext cx="754063" cy="715963"/>
          </a:xfrm>
          <a:prstGeom prst="line">
            <a:avLst/>
          </a:prstGeom>
          <a:noFill/>
          <a:ln w="12700">
            <a:solidFill>
              <a:schemeClr val="tx1"/>
            </a:solidFill>
            <a:round/>
            <a:headEnd/>
            <a:tailEnd/>
          </a:ln>
        </p:spPr>
        <p:txBody>
          <a:bodyPr wrap="none" anchor="ctr"/>
          <a:lstStyle/>
          <a:p>
            <a:endParaRPr lang="en-GB"/>
          </a:p>
        </p:txBody>
      </p:sp>
      <p:sp>
        <p:nvSpPr>
          <p:cNvPr id="205224" name="Line 434"/>
          <p:cNvSpPr>
            <a:spLocks noChangeShapeType="1"/>
          </p:cNvSpPr>
          <p:nvPr/>
        </p:nvSpPr>
        <p:spPr bwMode="auto">
          <a:xfrm>
            <a:off x="4271963" y="2997200"/>
            <a:ext cx="185737" cy="0"/>
          </a:xfrm>
          <a:prstGeom prst="line">
            <a:avLst/>
          </a:prstGeom>
          <a:noFill/>
          <a:ln w="12700">
            <a:solidFill>
              <a:schemeClr val="tx1"/>
            </a:solidFill>
            <a:round/>
            <a:headEnd/>
            <a:tailEnd/>
          </a:ln>
        </p:spPr>
        <p:txBody>
          <a:bodyPr wrap="none" anchor="ctr"/>
          <a:lstStyle/>
          <a:p>
            <a:endParaRPr lang="en-GB"/>
          </a:p>
        </p:txBody>
      </p:sp>
      <p:sp>
        <p:nvSpPr>
          <p:cNvPr id="205225" name="Line 435"/>
          <p:cNvSpPr>
            <a:spLocks noChangeShapeType="1"/>
          </p:cNvSpPr>
          <p:nvPr/>
        </p:nvSpPr>
        <p:spPr bwMode="auto">
          <a:xfrm flipV="1">
            <a:off x="3505200" y="2484438"/>
            <a:ext cx="754063" cy="1222375"/>
          </a:xfrm>
          <a:prstGeom prst="line">
            <a:avLst/>
          </a:prstGeom>
          <a:noFill/>
          <a:ln w="12700">
            <a:solidFill>
              <a:schemeClr val="tx1"/>
            </a:solidFill>
            <a:round/>
            <a:headEnd/>
            <a:tailEnd/>
          </a:ln>
        </p:spPr>
        <p:txBody>
          <a:bodyPr wrap="none" anchor="ctr"/>
          <a:lstStyle/>
          <a:p>
            <a:endParaRPr lang="en-GB"/>
          </a:p>
        </p:txBody>
      </p:sp>
      <p:sp>
        <p:nvSpPr>
          <p:cNvPr id="205226" name="Line 436"/>
          <p:cNvSpPr>
            <a:spLocks noChangeShapeType="1"/>
          </p:cNvSpPr>
          <p:nvPr/>
        </p:nvSpPr>
        <p:spPr bwMode="auto">
          <a:xfrm>
            <a:off x="4271963" y="2490788"/>
            <a:ext cx="185737" cy="0"/>
          </a:xfrm>
          <a:prstGeom prst="line">
            <a:avLst/>
          </a:prstGeom>
          <a:noFill/>
          <a:ln w="12700">
            <a:solidFill>
              <a:schemeClr val="tx1"/>
            </a:solidFill>
            <a:round/>
            <a:headEnd/>
            <a:tailEnd/>
          </a:ln>
        </p:spPr>
        <p:txBody>
          <a:bodyPr wrap="none" anchor="ctr"/>
          <a:lstStyle/>
          <a:p>
            <a:endParaRPr lang="en-GB"/>
          </a:p>
        </p:txBody>
      </p:sp>
      <p:sp>
        <p:nvSpPr>
          <p:cNvPr id="205227" name="Freeform 437"/>
          <p:cNvSpPr>
            <a:spLocks/>
          </p:cNvSpPr>
          <p:nvPr/>
        </p:nvSpPr>
        <p:spPr bwMode="auto">
          <a:xfrm>
            <a:off x="5743575" y="2752725"/>
            <a:ext cx="92075" cy="263525"/>
          </a:xfrm>
          <a:custGeom>
            <a:avLst/>
            <a:gdLst>
              <a:gd name="T0" fmla="*/ 46038 w 58"/>
              <a:gd name="T1" fmla="*/ 261938 h 166"/>
              <a:gd name="T2" fmla="*/ 90488 w 58"/>
              <a:gd name="T3" fmla="*/ 188912 h 166"/>
              <a:gd name="T4" fmla="*/ 63500 w 58"/>
              <a:gd name="T5" fmla="*/ 188912 h 166"/>
              <a:gd name="T6" fmla="*/ 63500 w 58"/>
              <a:gd name="T7" fmla="*/ 0 h 166"/>
              <a:gd name="T8" fmla="*/ 17463 w 58"/>
              <a:gd name="T9" fmla="*/ 0 h 166"/>
              <a:gd name="T10" fmla="*/ 17463 w 58"/>
              <a:gd name="T11" fmla="*/ 188912 h 166"/>
              <a:gd name="T12" fmla="*/ 0 w 58"/>
              <a:gd name="T13" fmla="*/ 188912 h 166"/>
              <a:gd name="T14" fmla="*/ 46038 w 58"/>
              <a:gd name="T15" fmla="*/ 261938 h 166"/>
              <a:gd name="T16" fmla="*/ 0 60000 65536"/>
              <a:gd name="T17" fmla="*/ 0 60000 65536"/>
              <a:gd name="T18" fmla="*/ 0 60000 65536"/>
              <a:gd name="T19" fmla="*/ 0 60000 65536"/>
              <a:gd name="T20" fmla="*/ 0 60000 65536"/>
              <a:gd name="T21" fmla="*/ 0 60000 65536"/>
              <a:gd name="T22" fmla="*/ 0 60000 65536"/>
              <a:gd name="T23" fmla="*/ 0 60000 65536"/>
              <a:gd name="T24" fmla="*/ 0 w 58"/>
              <a:gd name="T25" fmla="*/ 0 h 166"/>
              <a:gd name="T26" fmla="*/ 58 w 58"/>
              <a:gd name="T27" fmla="*/ 166 h 1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8" h="166">
                <a:moveTo>
                  <a:pt x="29" y="165"/>
                </a:moveTo>
                <a:lnTo>
                  <a:pt x="57" y="119"/>
                </a:lnTo>
                <a:lnTo>
                  <a:pt x="40" y="119"/>
                </a:lnTo>
                <a:lnTo>
                  <a:pt x="40" y="0"/>
                </a:lnTo>
                <a:lnTo>
                  <a:pt x="11" y="0"/>
                </a:lnTo>
                <a:lnTo>
                  <a:pt x="11" y="119"/>
                </a:lnTo>
                <a:lnTo>
                  <a:pt x="0" y="119"/>
                </a:lnTo>
                <a:lnTo>
                  <a:pt x="29" y="165"/>
                </a:lnTo>
              </a:path>
            </a:pathLst>
          </a:custGeom>
          <a:solidFill>
            <a:srgbClr val="FC0128"/>
          </a:solidFill>
          <a:ln w="12700" cap="rnd">
            <a:noFill/>
            <a:round/>
            <a:headEnd/>
            <a:tailEnd/>
          </a:ln>
        </p:spPr>
        <p:txBody>
          <a:bodyPr/>
          <a:lstStyle/>
          <a:p>
            <a:endParaRPr lang="en-GB"/>
          </a:p>
        </p:txBody>
      </p:sp>
      <p:grpSp>
        <p:nvGrpSpPr>
          <p:cNvPr id="205228" name="Group 438"/>
          <p:cNvGrpSpPr>
            <a:grpSpLocks/>
          </p:cNvGrpSpPr>
          <p:nvPr/>
        </p:nvGrpSpPr>
        <p:grpSpPr bwMode="auto">
          <a:xfrm>
            <a:off x="5519738" y="2484438"/>
            <a:ext cx="528637" cy="3405187"/>
            <a:chOff x="3477" y="1565"/>
            <a:chExt cx="333" cy="2145"/>
          </a:xfrm>
        </p:grpSpPr>
        <p:sp>
          <p:nvSpPr>
            <p:cNvPr id="205322" name="Oval 439"/>
            <p:cNvSpPr>
              <a:spLocks noChangeArrowheads="1"/>
            </p:cNvSpPr>
            <p:nvPr/>
          </p:nvSpPr>
          <p:spPr bwMode="auto">
            <a:xfrm>
              <a:off x="3477" y="2048"/>
              <a:ext cx="333" cy="333"/>
            </a:xfrm>
            <a:prstGeom prst="ellipse">
              <a:avLst/>
            </a:prstGeom>
            <a:noFill/>
            <a:ln w="12700">
              <a:solidFill>
                <a:schemeClr val="tx1"/>
              </a:solidFill>
              <a:round/>
              <a:headEnd/>
              <a:tailEnd/>
            </a:ln>
          </p:spPr>
          <p:txBody>
            <a:bodyPr wrap="none" anchor="ctr"/>
            <a:lstStyle/>
            <a:p>
              <a:endParaRPr lang="it-IT"/>
            </a:p>
          </p:txBody>
        </p:sp>
        <p:sp>
          <p:nvSpPr>
            <p:cNvPr id="205323" name="Oval 440"/>
            <p:cNvSpPr>
              <a:spLocks noChangeArrowheads="1"/>
            </p:cNvSpPr>
            <p:nvPr/>
          </p:nvSpPr>
          <p:spPr bwMode="auto">
            <a:xfrm>
              <a:off x="3477" y="2491"/>
              <a:ext cx="333" cy="333"/>
            </a:xfrm>
            <a:prstGeom prst="ellipse">
              <a:avLst/>
            </a:prstGeom>
            <a:noFill/>
            <a:ln w="12700">
              <a:solidFill>
                <a:schemeClr val="tx1"/>
              </a:solidFill>
              <a:round/>
              <a:headEnd/>
              <a:tailEnd/>
            </a:ln>
          </p:spPr>
          <p:txBody>
            <a:bodyPr wrap="none" anchor="ctr"/>
            <a:lstStyle/>
            <a:p>
              <a:endParaRPr lang="it-IT"/>
            </a:p>
          </p:txBody>
        </p:sp>
        <p:sp>
          <p:nvSpPr>
            <p:cNvPr id="205324" name="Oval 441"/>
            <p:cNvSpPr>
              <a:spLocks noChangeArrowheads="1"/>
            </p:cNvSpPr>
            <p:nvPr/>
          </p:nvSpPr>
          <p:spPr bwMode="auto">
            <a:xfrm>
              <a:off x="3477" y="2934"/>
              <a:ext cx="333" cy="333"/>
            </a:xfrm>
            <a:prstGeom prst="ellipse">
              <a:avLst/>
            </a:prstGeom>
            <a:noFill/>
            <a:ln w="12700">
              <a:solidFill>
                <a:schemeClr val="tx1"/>
              </a:solidFill>
              <a:round/>
              <a:headEnd/>
              <a:tailEnd/>
            </a:ln>
          </p:spPr>
          <p:txBody>
            <a:bodyPr wrap="none" anchor="ctr"/>
            <a:lstStyle/>
            <a:p>
              <a:endParaRPr lang="it-IT"/>
            </a:p>
          </p:txBody>
        </p:sp>
        <p:sp>
          <p:nvSpPr>
            <p:cNvPr id="205325" name="Oval 442"/>
            <p:cNvSpPr>
              <a:spLocks noChangeArrowheads="1"/>
            </p:cNvSpPr>
            <p:nvPr/>
          </p:nvSpPr>
          <p:spPr bwMode="auto">
            <a:xfrm>
              <a:off x="3477" y="1565"/>
              <a:ext cx="333" cy="333"/>
            </a:xfrm>
            <a:prstGeom prst="ellipse">
              <a:avLst/>
            </a:prstGeom>
            <a:noFill/>
            <a:ln w="12700">
              <a:solidFill>
                <a:schemeClr val="tx1"/>
              </a:solidFill>
              <a:round/>
              <a:headEnd/>
              <a:tailEnd/>
            </a:ln>
          </p:spPr>
          <p:txBody>
            <a:bodyPr wrap="none" anchor="ctr"/>
            <a:lstStyle/>
            <a:p>
              <a:endParaRPr lang="it-IT"/>
            </a:p>
          </p:txBody>
        </p:sp>
        <p:sp>
          <p:nvSpPr>
            <p:cNvPr id="205326" name="Oval 443"/>
            <p:cNvSpPr>
              <a:spLocks noChangeArrowheads="1"/>
            </p:cNvSpPr>
            <p:nvPr/>
          </p:nvSpPr>
          <p:spPr bwMode="auto">
            <a:xfrm>
              <a:off x="3477" y="3378"/>
              <a:ext cx="333" cy="332"/>
            </a:xfrm>
            <a:prstGeom prst="ellipse">
              <a:avLst/>
            </a:prstGeom>
            <a:noFill/>
            <a:ln w="12700">
              <a:solidFill>
                <a:schemeClr val="tx1"/>
              </a:solidFill>
              <a:round/>
              <a:headEnd/>
              <a:tailEnd/>
            </a:ln>
          </p:spPr>
          <p:txBody>
            <a:bodyPr wrap="none" anchor="ctr"/>
            <a:lstStyle/>
            <a:p>
              <a:endParaRPr lang="it-IT"/>
            </a:p>
          </p:txBody>
        </p:sp>
      </p:grpSp>
      <p:sp>
        <p:nvSpPr>
          <p:cNvPr id="205229" name="Freeform 444"/>
          <p:cNvSpPr>
            <a:spLocks/>
          </p:cNvSpPr>
          <p:nvPr/>
        </p:nvSpPr>
        <p:spPr bwMode="auto">
          <a:xfrm>
            <a:off x="5743575" y="5630863"/>
            <a:ext cx="92075" cy="254000"/>
          </a:xfrm>
          <a:custGeom>
            <a:avLst/>
            <a:gdLst>
              <a:gd name="T0" fmla="*/ 46038 w 58"/>
              <a:gd name="T1" fmla="*/ 252413 h 160"/>
              <a:gd name="T2" fmla="*/ 90488 w 58"/>
              <a:gd name="T3" fmla="*/ 180975 h 160"/>
              <a:gd name="T4" fmla="*/ 63500 w 58"/>
              <a:gd name="T5" fmla="*/ 180975 h 160"/>
              <a:gd name="T6" fmla="*/ 63500 w 58"/>
              <a:gd name="T7" fmla="*/ 0 h 160"/>
              <a:gd name="T8" fmla="*/ 17463 w 58"/>
              <a:gd name="T9" fmla="*/ 0 h 160"/>
              <a:gd name="T10" fmla="*/ 17463 w 58"/>
              <a:gd name="T11" fmla="*/ 180975 h 160"/>
              <a:gd name="T12" fmla="*/ 0 w 58"/>
              <a:gd name="T13" fmla="*/ 180975 h 160"/>
              <a:gd name="T14" fmla="*/ 46038 w 58"/>
              <a:gd name="T15" fmla="*/ 252413 h 160"/>
              <a:gd name="T16" fmla="*/ 0 60000 65536"/>
              <a:gd name="T17" fmla="*/ 0 60000 65536"/>
              <a:gd name="T18" fmla="*/ 0 60000 65536"/>
              <a:gd name="T19" fmla="*/ 0 60000 65536"/>
              <a:gd name="T20" fmla="*/ 0 60000 65536"/>
              <a:gd name="T21" fmla="*/ 0 60000 65536"/>
              <a:gd name="T22" fmla="*/ 0 60000 65536"/>
              <a:gd name="T23" fmla="*/ 0 60000 65536"/>
              <a:gd name="T24" fmla="*/ 0 w 58"/>
              <a:gd name="T25" fmla="*/ 0 h 160"/>
              <a:gd name="T26" fmla="*/ 58 w 58"/>
              <a:gd name="T27" fmla="*/ 160 h 16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8" h="160">
                <a:moveTo>
                  <a:pt x="29" y="159"/>
                </a:moveTo>
                <a:lnTo>
                  <a:pt x="57" y="114"/>
                </a:lnTo>
                <a:lnTo>
                  <a:pt x="40" y="114"/>
                </a:lnTo>
                <a:lnTo>
                  <a:pt x="40" y="0"/>
                </a:lnTo>
                <a:lnTo>
                  <a:pt x="11" y="0"/>
                </a:lnTo>
                <a:lnTo>
                  <a:pt x="11" y="114"/>
                </a:lnTo>
                <a:lnTo>
                  <a:pt x="0" y="114"/>
                </a:lnTo>
                <a:lnTo>
                  <a:pt x="29" y="159"/>
                </a:lnTo>
              </a:path>
            </a:pathLst>
          </a:custGeom>
          <a:solidFill>
            <a:srgbClr val="FC0128"/>
          </a:solidFill>
          <a:ln w="12700" cap="rnd">
            <a:noFill/>
            <a:round/>
            <a:headEnd/>
            <a:tailEnd/>
          </a:ln>
        </p:spPr>
        <p:txBody>
          <a:bodyPr/>
          <a:lstStyle/>
          <a:p>
            <a:endParaRPr lang="en-GB"/>
          </a:p>
        </p:txBody>
      </p:sp>
      <p:sp>
        <p:nvSpPr>
          <p:cNvPr id="205230" name="Freeform 445"/>
          <p:cNvSpPr>
            <a:spLocks/>
          </p:cNvSpPr>
          <p:nvPr/>
        </p:nvSpPr>
        <p:spPr bwMode="auto">
          <a:xfrm>
            <a:off x="6510338" y="3519488"/>
            <a:ext cx="90487" cy="263525"/>
          </a:xfrm>
          <a:custGeom>
            <a:avLst/>
            <a:gdLst>
              <a:gd name="T0" fmla="*/ 44450 w 57"/>
              <a:gd name="T1" fmla="*/ 261938 h 166"/>
              <a:gd name="T2" fmla="*/ 88900 w 57"/>
              <a:gd name="T3" fmla="*/ 190500 h 166"/>
              <a:gd name="T4" fmla="*/ 61912 w 57"/>
              <a:gd name="T5" fmla="*/ 190500 h 166"/>
              <a:gd name="T6" fmla="*/ 61912 w 57"/>
              <a:gd name="T7" fmla="*/ 0 h 166"/>
              <a:gd name="T8" fmla="*/ 17462 w 57"/>
              <a:gd name="T9" fmla="*/ 0 h 166"/>
              <a:gd name="T10" fmla="*/ 17462 w 57"/>
              <a:gd name="T11" fmla="*/ 190500 h 166"/>
              <a:gd name="T12" fmla="*/ 0 w 57"/>
              <a:gd name="T13" fmla="*/ 190500 h 166"/>
              <a:gd name="T14" fmla="*/ 44450 w 57"/>
              <a:gd name="T15" fmla="*/ 261938 h 166"/>
              <a:gd name="T16" fmla="*/ 0 60000 65536"/>
              <a:gd name="T17" fmla="*/ 0 60000 65536"/>
              <a:gd name="T18" fmla="*/ 0 60000 65536"/>
              <a:gd name="T19" fmla="*/ 0 60000 65536"/>
              <a:gd name="T20" fmla="*/ 0 60000 65536"/>
              <a:gd name="T21" fmla="*/ 0 60000 65536"/>
              <a:gd name="T22" fmla="*/ 0 60000 65536"/>
              <a:gd name="T23" fmla="*/ 0 60000 65536"/>
              <a:gd name="T24" fmla="*/ 0 w 57"/>
              <a:gd name="T25" fmla="*/ 0 h 166"/>
              <a:gd name="T26" fmla="*/ 57 w 57"/>
              <a:gd name="T27" fmla="*/ 166 h 1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7" h="166">
                <a:moveTo>
                  <a:pt x="28" y="165"/>
                </a:moveTo>
                <a:lnTo>
                  <a:pt x="56" y="120"/>
                </a:lnTo>
                <a:lnTo>
                  <a:pt x="39" y="120"/>
                </a:lnTo>
                <a:lnTo>
                  <a:pt x="39" y="0"/>
                </a:lnTo>
                <a:lnTo>
                  <a:pt x="11" y="0"/>
                </a:lnTo>
                <a:lnTo>
                  <a:pt x="11" y="120"/>
                </a:lnTo>
                <a:lnTo>
                  <a:pt x="0" y="120"/>
                </a:lnTo>
                <a:lnTo>
                  <a:pt x="28" y="165"/>
                </a:lnTo>
              </a:path>
            </a:pathLst>
          </a:custGeom>
          <a:solidFill>
            <a:srgbClr val="FC0128"/>
          </a:solidFill>
          <a:ln w="12700" cap="rnd">
            <a:noFill/>
            <a:round/>
            <a:headEnd/>
            <a:tailEnd/>
          </a:ln>
        </p:spPr>
        <p:txBody>
          <a:bodyPr/>
          <a:lstStyle/>
          <a:p>
            <a:endParaRPr lang="en-GB"/>
          </a:p>
        </p:txBody>
      </p:sp>
      <p:sp>
        <p:nvSpPr>
          <p:cNvPr id="205231" name="Freeform 446"/>
          <p:cNvSpPr>
            <a:spLocks/>
          </p:cNvSpPr>
          <p:nvPr/>
        </p:nvSpPr>
        <p:spPr bwMode="auto">
          <a:xfrm>
            <a:off x="6510338" y="3962400"/>
            <a:ext cx="90487" cy="261938"/>
          </a:xfrm>
          <a:custGeom>
            <a:avLst/>
            <a:gdLst>
              <a:gd name="T0" fmla="*/ 44450 w 57"/>
              <a:gd name="T1" fmla="*/ 0 h 165"/>
              <a:gd name="T2" fmla="*/ 0 w 57"/>
              <a:gd name="T3" fmla="*/ 71438 h 165"/>
              <a:gd name="T4" fmla="*/ 17462 w 57"/>
              <a:gd name="T5" fmla="*/ 71438 h 165"/>
              <a:gd name="T6" fmla="*/ 17462 w 57"/>
              <a:gd name="T7" fmla="*/ 260350 h 165"/>
              <a:gd name="T8" fmla="*/ 61912 w 57"/>
              <a:gd name="T9" fmla="*/ 260350 h 165"/>
              <a:gd name="T10" fmla="*/ 61912 w 57"/>
              <a:gd name="T11" fmla="*/ 71438 h 165"/>
              <a:gd name="T12" fmla="*/ 88900 w 57"/>
              <a:gd name="T13" fmla="*/ 71438 h 165"/>
              <a:gd name="T14" fmla="*/ 44450 w 57"/>
              <a:gd name="T15" fmla="*/ 0 h 165"/>
              <a:gd name="T16" fmla="*/ 0 60000 65536"/>
              <a:gd name="T17" fmla="*/ 0 60000 65536"/>
              <a:gd name="T18" fmla="*/ 0 60000 65536"/>
              <a:gd name="T19" fmla="*/ 0 60000 65536"/>
              <a:gd name="T20" fmla="*/ 0 60000 65536"/>
              <a:gd name="T21" fmla="*/ 0 60000 65536"/>
              <a:gd name="T22" fmla="*/ 0 60000 65536"/>
              <a:gd name="T23" fmla="*/ 0 60000 65536"/>
              <a:gd name="T24" fmla="*/ 0 w 57"/>
              <a:gd name="T25" fmla="*/ 0 h 165"/>
              <a:gd name="T26" fmla="*/ 57 w 57"/>
              <a:gd name="T27" fmla="*/ 165 h 16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7" h="165">
                <a:moveTo>
                  <a:pt x="28" y="0"/>
                </a:moveTo>
                <a:lnTo>
                  <a:pt x="0" y="45"/>
                </a:lnTo>
                <a:lnTo>
                  <a:pt x="11" y="45"/>
                </a:lnTo>
                <a:lnTo>
                  <a:pt x="11" y="164"/>
                </a:lnTo>
                <a:lnTo>
                  <a:pt x="39" y="164"/>
                </a:lnTo>
                <a:lnTo>
                  <a:pt x="39" y="45"/>
                </a:lnTo>
                <a:lnTo>
                  <a:pt x="56" y="45"/>
                </a:lnTo>
                <a:lnTo>
                  <a:pt x="28" y="0"/>
                </a:lnTo>
              </a:path>
            </a:pathLst>
          </a:custGeom>
          <a:solidFill>
            <a:srgbClr val="FC0128"/>
          </a:solidFill>
          <a:ln w="12700" cap="rnd">
            <a:noFill/>
            <a:round/>
            <a:headEnd/>
            <a:tailEnd/>
          </a:ln>
        </p:spPr>
        <p:txBody>
          <a:bodyPr/>
          <a:lstStyle/>
          <a:p>
            <a:endParaRPr lang="en-GB"/>
          </a:p>
        </p:txBody>
      </p:sp>
      <p:sp>
        <p:nvSpPr>
          <p:cNvPr id="205232" name="Freeform 447"/>
          <p:cNvSpPr>
            <a:spLocks/>
          </p:cNvSpPr>
          <p:nvPr/>
        </p:nvSpPr>
        <p:spPr bwMode="auto">
          <a:xfrm>
            <a:off x="6510338" y="4927600"/>
            <a:ext cx="90487" cy="263525"/>
          </a:xfrm>
          <a:custGeom>
            <a:avLst/>
            <a:gdLst>
              <a:gd name="T0" fmla="*/ 44450 w 57"/>
              <a:gd name="T1" fmla="*/ 261938 h 166"/>
              <a:gd name="T2" fmla="*/ 88900 w 57"/>
              <a:gd name="T3" fmla="*/ 188912 h 166"/>
              <a:gd name="T4" fmla="*/ 61912 w 57"/>
              <a:gd name="T5" fmla="*/ 188912 h 166"/>
              <a:gd name="T6" fmla="*/ 61912 w 57"/>
              <a:gd name="T7" fmla="*/ 0 h 166"/>
              <a:gd name="T8" fmla="*/ 17462 w 57"/>
              <a:gd name="T9" fmla="*/ 0 h 166"/>
              <a:gd name="T10" fmla="*/ 17462 w 57"/>
              <a:gd name="T11" fmla="*/ 188912 h 166"/>
              <a:gd name="T12" fmla="*/ 0 w 57"/>
              <a:gd name="T13" fmla="*/ 188912 h 166"/>
              <a:gd name="T14" fmla="*/ 44450 w 57"/>
              <a:gd name="T15" fmla="*/ 261938 h 166"/>
              <a:gd name="T16" fmla="*/ 0 60000 65536"/>
              <a:gd name="T17" fmla="*/ 0 60000 65536"/>
              <a:gd name="T18" fmla="*/ 0 60000 65536"/>
              <a:gd name="T19" fmla="*/ 0 60000 65536"/>
              <a:gd name="T20" fmla="*/ 0 60000 65536"/>
              <a:gd name="T21" fmla="*/ 0 60000 65536"/>
              <a:gd name="T22" fmla="*/ 0 60000 65536"/>
              <a:gd name="T23" fmla="*/ 0 60000 65536"/>
              <a:gd name="T24" fmla="*/ 0 w 57"/>
              <a:gd name="T25" fmla="*/ 0 h 166"/>
              <a:gd name="T26" fmla="*/ 57 w 57"/>
              <a:gd name="T27" fmla="*/ 166 h 1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7" h="166">
                <a:moveTo>
                  <a:pt x="28" y="165"/>
                </a:moveTo>
                <a:lnTo>
                  <a:pt x="56" y="119"/>
                </a:lnTo>
                <a:lnTo>
                  <a:pt x="39" y="119"/>
                </a:lnTo>
                <a:lnTo>
                  <a:pt x="39" y="0"/>
                </a:lnTo>
                <a:lnTo>
                  <a:pt x="11" y="0"/>
                </a:lnTo>
                <a:lnTo>
                  <a:pt x="11" y="119"/>
                </a:lnTo>
                <a:lnTo>
                  <a:pt x="0" y="119"/>
                </a:lnTo>
                <a:lnTo>
                  <a:pt x="28" y="165"/>
                </a:lnTo>
              </a:path>
            </a:pathLst>
          </a:custGeom>
          <a:solidFill>
            <a:srgbClr val="FC0128"/>
          </a:solidFill>
          <a:ln w="12700" cap="rnd">
            <a:noFill/>
            <a:round/>
            <a:headEnd/>
            <a:tailEnd/>
          </a:ln>
        </p:spPr>
        <p:txBody>
          <a:bodyPr/>
          <a:lstStyle/>
          <a:p>
            <a:endParaRPr lang="en-GB"/>
          </a:p>
        </p:txBody>
      </p:sp>
      <p:sp>
        <p:nvSpPr>
          <p:cNvPr id="205233" name="Freeform 448"/>
          <p:cNvSpPr>
            <a:spLocks/>
          </p:cNvSpPr>
          <p:nvPr/>
        </p:nvSpPr>
        <p:spPr bwMode="auto">
          <a:xfrm>
            <a:off x="6510338" y="2500313"/>
            <a:ext cx="90487" cy="254000"/>
          </a:xfrm>
          <a:custGeom>
            <a:avLst/>
            <a:gdLst>
              <a:gd name="T0" fmla="*/ 44450 w 57"/>
              <a:gd name="T1" fmla="*/ 0 h 160"/>
              <a:gd name="T2" fmla="*/ 88900 w 57"/>
              <a:gd name="T3" fmla="*/ 71437 h 160"/>
              <a:gd name="T4" fmla="*/ 61912 w 57"/>
              <a:gd name="T5" fmla="*/ 71437 h 160"/>
              <a:gd name="T6" fmla="*/ 61912 w 57"/>
              <a:gd name="T7" fmla="*/ 252413 h 160"/>
              <a:gd name="T8" fmla="*/ 19050 w 57"/>
              <a:gd name="T9" fmla="*/ 252413 h 160"/>
              <a:gd name="T10" fmla="*/ 19050 w 57"/>
              <a:gd name="T11" fmla="*/ 66675 h 160"/>
              <a:gd name="T12" fmla="*/ 0 w 57"/>
              <a:gd name="T13" fmla="*/ 71437 h 160"/>
              <a:gd name="T14" fmla="*/ 44450 w 57"/>
              <a:gd name="T15" fmla="*/ 0 h 160"/>
              <a:gd name="T16" fmla="*/ 0 60000 65536"/>
              <a:gd name="T17" fmla="*/ 0 60000 65536"/>
              <a:gd name="T18" fmla="*/ 0 60000 65536"/>
              <a:gd name="T19" fmla="*/ 0 60000 65536"/>
              <a:gd name="T20" fmla="*/ 0 60000 65536"/>
              <a:gd name="T21" fmla="*/ 0 60000 65536"/>
              <a:gd name="T22" fmla="*/ 0 60000 65536"/>
              <a:gd name="T23" fmla="*/ 0 60000 65536"/>
              <a:gd name="T24" fmla="*/ 0 w 57"/>
              <a:gd name="T25" fmla="*/ 0 h 160"/>
              <a:gd name="T26" fmla="*/ 57 w 57"/>
              <a:gd name="T27" fmla="*/ 160 h 16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7" h="160">
                <a:moveTo>
                  <a:pt x="28" y="0"/>
                </a:moveTo>
                <a:lnTo>
                  <a:pt x="56" y="45"/>
                </a:lnTo>
                <a:lnTo>
                  <a:pt x="39" y="45"/>
                </a:lnTo>
                <a:lnTo>
                  <a:pt x="39" y="159"/>
                </a:lnTo>
                <a:lnTo>
                  <a:pt x="12" y="159"/>
                </a:lnTo>
                <a:lnTo>
                  <a:pt x="12" y="42"/>
                </a:lnTo>
                <a:lnTo>
                  <a:pt x="0" y="45"/>
                </a:lnTo>
                <a:lnTo>
                  <a:pt x="28" y="0"/>
                </a:lnTo>
              </a:path>
            </a:pathLst>
          </a:custGeom>
          <a:solidFill>
            <a:srgbClr val="FC0128"/>
          </a:solidFill>
          <a:ln w="12700" cap="rnd">
            <a:noFill/>
            <a:round/>
            <a:headEnd/>
            <a:tailEnd/>
          </a:ln>
        </p:spPr>
        <p:txBody>
          <a:bodyPr/>
          <a:lstStyle/>
          <a:p>
            <a:endParaRPr lang="en-GB"/>
          </a:p>
        </p:txBody>
      </p:sp>
      <p:grpSp>
        <p:nvGrpSpPr>
          <p:cNvPr id="205234" name="Group 449"/>
          <p:cNvGrpSpPr>
            <a:grpSpLocks/>
          </p:cNvGrpSpPr>
          <p:nvPr/>
        </p:nvGrpSpPr>
        <p:grpSpPr bwMode="auto">
          <a:xfrm>
            <a:off x="6289675" y="2484438"/>
            <a:ext cx="527050" cy="3405187"/>
            <a:chOff x="3962" y="1565"/>
            <a:chExt cx="332" cy="2145"/>
          </a:xfrm>
        </p:grpSpPr>
        <p:sp>
          <p:nvSpPr>
            <p:cNvPr id="205317" name="Oval 450"/>
            <p:cNvSpPr>
              <a:spLocks noChangeArrowheads="1"/>
            </p:cNvSpPr>
            <p:nvPr/>
          </p:nvSpPr>
          <p:spPr bwMode="auto">
            <a:xfrm>
              <a:off x="3962" y="2048"/>
              <a:ext cx="332" cy="333"/>
            </a:xfrm>
            <a:prstGeom prst="ellipse">
              <a:avLst/>
            </a:prstGeom>
            <a:noFill/>
            <a:ln w="12700">
              <a:solidFill>
                <a:schemeClr val="tx1"/>
              </a:solidFill>
              <a:round/>
              <a:headEnd/>
              <a:tailEnd/>
            </a:ln>
          </p:spPr>
          <p:txBody>
            <a:bodyPr wrap="none" anchor="ctr"/>
            <a:lstStyle/>
            <a:p>
              <a:endParaRPr lang="it-IT"/>
            </a:p>
          </p:txBody>
        </p:sp>
        <p:sp>
          <p:nvSpPr>
            <p:cNvPr id="205318" name="Oval 451"/>
            <p:cNvSpPr>
              <a:spLocks noChangeArrowheads="1"/>
            </p:cNvSpPr>
            <p:nvPr/>
          </p:nvSpPr>
          <p:spPr bwMode="auto">
            <a:xfrm>
              <a:off x="3962" y="2491"/>
              <a:ext cx="332" cy="333"/>
            </a:xfrm>
            <a:prstGeom prst="ellipse">
              <a:avLst/>
            </a:prstGeom>
            <a:noFill/>
            <a:ln w="12700">
              <a:solidFill>
                <a:schemeClr val="tx1"/>
              </a:solidFill>
              <a:round/>
              <a:headEnd/>
              <a:tailEnd/>
            </a:ln>
          </p:spPr>
          <p:txBody>
            <a:bodyPr wrap="none" anchor="ctr"/>
            <a:lstStyle/>
            <a:p>
              <a:endParaRPr lang="it-IT"/>
            </a:p>
          </p:txBody>
        </p:sp>
        <p:sp>
          <p:nvSpPr>
            <p:cNvPr id="205319" name="Oval 452"/>
            <p:cNvSpPr>
              <a:spLocks noChangeArrowheads="1"/>
            </p:cNvSpPr>
            <p:nvPr/>
          </p:nvSpPr>
          <p:spPr bwMode="auto">
            <a:xfrm>
              <a:off x="3962" y="2934"/>
              <a:ext cx="332" cy="333"/>
            </a:xfrm>
            <a:prstGeom prst="ellipse">
              <a:avLst/>
            </a:prstGeom>
            <a:noFill/>
            <a:ln w="12700">
              <a:solidFill>
                <a:schemeClr val="tx1"/>
              </a:solidFill>
              <a:round/>
              <a:headEnd/>
              <a:tailEnd/>
            </a:ln>
          </p:spPr>
          <p:txBody>
            <a:bodyPr wrap="none" anchor="ctr"/>
            <a:lstStyle/>
            <a:p>
              <a:endParaRPr lang="it-IT"/>
            </a:p>
          </p:txBody>
        </p:sp>
        <p:sp>
          <p:nvSpPr>
            <p:cNvPr id="205320" name="Oval 453"/>
            <p:cNvSpPr>
              <a:spLocks noChangeArrowheads="1"/>
            </p:cNvSpPr>
            <p:nvPr/>
          </p:nvSpPr>
          <p:spPr bwMode="auto">
            <a:xfrm>
              <a:off x="3962" y="1565"/>
              <a:ext cx="332" cy="333"/>
            </a:xfrm>
            <a:prstGeom prst="ellipse">
              <a:avLst/>
            </a:prstGeom>
            <a:noFill/>
            <a:ln w="12700">
              <a:solidFill>
                <a:schemeClr val="tx1"/>
              </a:solidFill>
              <a:round/>
              <a:headEnd/>
              <a:tailEnd/>
            </a:ln>
          </p:spPr>
          <p:txBody>
            <a:bodyPr wrap="none" anchor="ctr"/>
            <a:lstStyle/>
            <a:p>
              <a:endParaRPr lang="it-IT"/>
            </a:p>
          </p:txBody>
        </p:sp>
        <p:sp>
          <p:nvSpPr>
            <p:cNvPr id="205321" name="Oval 454"/>
            <p:cNvSpPr>
              <a:spLocks noChangeArrowheads="1"/>
            </p:cNvSpPr>
            <p:nvPr/>
          </p:nvSpPr>
          <p:spPr bwMode="auto">
            <a:xfrm>
              <a:off x="3962" y="3378"/>
              <a:ext cx="332" cy="332"/>
            </a:xfrm>
            <a:prstGeom prst="ellipse">
              <a:avLst/>
            </a:prstGeom>
            <a:noFill/>
            <a:ln w="12700">
              <a:solidFill>
                <a:schemeClr val="tx1"/>
              </a:solidFill>
              <a:round/>
              <a:headEnd/>
              <a:tailEnd/>
            </a:ln>
          </p:spPr>
          <p:txBody>
            <a:bodyPr wrap="none" anchor="ctr"/>
            <a:lstStyle/>
            <a:p>
              <a:endParaRPr lang="it-IT"/>
            </a:p>
          </p:txBody>
        </p:sp>
      </p:grpSp>
      <p:sp>
        <p:nvSpPr>
          <p:cNvPr id="205235" name="Freeform 455"/>
          <p:cNvSpPr>
            <a:spLocks/>
          </p:cNvSpPr>
          <p:nvPr/>
        </p:nvSpPr>
        <p:spPr bwMode="auto">
          <a:xfrm>
            <a:off x="6510338" y="5368925"/>
            <a:ext cx="90487" cy="263525"/>
          </a:xfrm>
          <a:custGeom>
            <a:avLst/>
            <a:gdLst>
              <a:gd name="T0" fmla="*/ 44450 w 57"/>
              <a:gd name="T1" fmla="*/ 0 h 166"/>
              <a:gd name="T2" fmla="*/ 88900 w 57"/>
              <a:gd name="T3" fmla="*/ 73025 h 166"/>
              <a:gd name="T4" fmla="*/ 61912 w 57"/>
              <a:gd name="T5" fmla="*/ 73025 h 166"/>
              <a:gd name="T6" fmla="*/ 61912 w 57"/>
              <a:gd name="T7" fmla="*/ 261938 h 166"/>
              <a:gd name="T8" fmla="*/ 17462 w 57"/>
              <a:gd name="T9" fmla="*/ 261938 h 166"/>
              <a:gd name="T10" fmla="*/ 17462 w 57"/>
              <a:gd name="T11" fmla="*/ 73025 h 166"/>
              <a:gd name="T12" fmla="*/ 0 w 57"/>
              <a:gd name="T13" fmla="*/ 73025 h 166"/>
              <a:gd name="T14" fmla="*/ 44450 w 57"/>
              <a:gd name="T15" fmla="*/ 0 h 166"/>
              <a:gd name="T16" fmla="*/ 0 60000 65536"/>
              <a:gd name="T17" fmla="*/ 0 60000 65536"/>
              <a:gd name="T18" fmla="*/ 0 60000 65536"/>
              <a:gd name="T19" fmla="*/ 0 60000 65536"/>
              <a:gd name="T20" fmla="*/ 0 60000 65536"/>
              <a:gd name="T21" fmla="*/ 0 60000 65536"/>
              <a:gd name="T22" fmla="*/ 0 60000 65536"/>
              <a:gd name="T23" fmla="*/ 0 60000 65536"/>
              <a:gd name="T24" fmla="*/ 0 w 57"/>
              <a:gd name="T25" fmla="*/ 0 h 166"/>
              <a:gd name="T26" fmla="*/ 57 w 57"/>
              <a:gd name="T27" fmla="*/ 166 h 1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7" h="166">
                <a:moveTo>
                  <a:pt x="28" y="0"/>
                </a:moveTo>
                <a:lnTo>
                  <a:pt x="56" y="46"/>
                </a:lnTo>
                <a:lnTo>
                  <a:pt x="39" y="46"/>
                </a:lnTo>
                <a:lnTo>
                  <a:pt x="39" y="165"/>
                </a:lnTo>
                <a:lnTo>
                  <a:pt x="11" y="165"/>
                </a:lnTo>
                <a:lnTo>
                  <a:pt x="11" y="46"/>
                </a:lnTo>
                <a:lnTo>
                  <a:pt x="0" y="46"/>
                </a:lnTo>
                <a:lnTo>
                  <a:pt x="28" y="0"/>
                </a:lnTo>
              </a:path>
            </a:pathLst>
          </a:custGeom>
          <a:solidFill>
            <a:srgbClr val="FC0128"/>
          </a:solidFill>
          <a:ln w="12700" cap="rnd">
            <a:noFill/>
            <a:round/>
            <a:headEnd/>
            <a:tailEnd/>
          </a:ln>
        </p:spPr>
        <p:txBody>
          <a:bodyPr/>
          <a:lstStyle/>
          <a:p>
            <a:endParaRPr lang="en-GB"/>
          </a:p>
        </p:txBody>
      </p:sp>
      <p:sp>
        <p:nvSpPr>
          <p:cNvPr id="205236" name="Line 456"/>
          <p:cNvSpPr>
            <a:spLocks noChangeShapeType="1"/>
          </p:cNvSpPr>
          <p:nvPr/>
        </p:nvSpPr>
        <p:spPr bwMode="auto">
          <a:xfrm flipH="1">
            <a:off x="4268788" y="3962400"/>
            <a:ext cx="201612" cy="0"/>
          </a:xfrm>
          <a:prstGeom prst="line">
            <a:avLst/>
          </a:prstGeom>
          <a:noFill/>
          <a:ln w="12700">
            <a:solidFill>
              <a:schemeClr val="tx1"/>
            </a:solidFill>
            <a:round/>
            <a:headEnd/>
            <a:tailEnd/>
          </a:ln>
        </p:spPr>
        <p:txBody>
          <a:bodyPr wrap="none" anchor="ctr"/>
          <a:lstStyle/>
          <a:p>
            <a:endParaRPr lang="en-GB"/>
          </a:p>
        </p:txBody>
      </p:sp>
      <p:sp>
        <p:nvSpPr>
          <p:cNvPr id="205237" name="Line 457"/>
          <p:cNvSpPr>
            <a:spLocks noChangeShapeType="1"/>
          </p:cNvSpPr>
          <p:nvPr/>
        </p:nvSpPr>
        <p:spPr bwMode="auto">
          <a:xfrm flipH="1">
            <a:off x="3438525" y="3968750"/>
            <a:ext cx="842963" cy="303213"/>
          </a:xfrm>
          <a:prstGeom prst="line">
            <a:avLst/>
          </a:prstGeom>
          <a:noFill/>
          <a:ln w="12700">
            <a:solidFill>
              <a:schemeClr val="tx1"/>
            </a:solidFill>
            <a:round/>
            <a:headEnd/>
            <a:tailEnd/>
          </a:ln>
        </p:spPr>
        <p:txBody>
          <a:bodyPr wrap="none" anchor="ctr"/>
          <a:lstStyle/>
          <a:p>
            <a:endParaRPr lang="en-GB"/>
          </a:p>
        </p:txBody>
      </p:sp>
      <p:sp>
        <p:nvSpPr>
          <p:cNvPr id="205238" name="Line 458"/>
          <p:cNvSpPr>
            <a:spLocks noChangeShapeType="1"/>
          </p:cNvSpPr>
          <p:nvPr/>
        </p:nvSpPr>
        <p:spPr bwMode="auto">
          <a:xfrm>
            <a:off x="3451225" y="4284663"/>
            <a:ext cx="817563" cy="176212"/>
          </a:xfrm>
          <a:prstGeom prst="line">
            <a:avLst/>
          </a:prstGeom>
          <a:noFill/>
          <a:ln w="12700">
            <a:solidFill>
              <a:schemeClr val="tx1"/>
            </a:solidFill>
            <a:round/>
            <a:headEnd/>
            <a:tailEnd/>
          </a:ln>
        </p:spPr>
        <p:txBody>
          <a:bodyPr wrap="none" anchor="ctr"/>
          <a:lstStyle/>
          <a:p>
            <a:endParaRPr lang="en-GB"/>
          </a:p>
        </p:txBody>
      </p:sp>
      <p:sp>
        <p:nvSpPr>
          <p:cNvPr id="205239" name="Line 459"/>
          <p:cNvSpPr>
            <a:spLocks noChangeShapeType="1"/>
          </p:cNvSpPr>
          <p:nvPr/>
        </p:nvSpPr>
        <p:spPr bwMode="auto">
          <a:xfrm>
            <a:off x="4281488" y="4467225"/>
            <a:ext cx="176212" cy="0"/>
          </a:xfrm>
          <a:prstGeom prst="line">
            <a:avLst/>
          </a:prstGeom>
          <a:noFill/>
          <a:ln w="12700">
            <a:solidFill>
              <a:schemeClr val="tx1"/>
            </a:solidFill>
            <a:round/>
            <a:headEnd/>
            <a:tailEnd/>
          </a:ln>
        </p:spPr>
        <p:txBody>
          <a:bodyPr wrap="none" anchor="ctr"/>
          <a:lstStyle/>
          <a:p>
            <a:endParaRPr lang="en-GB"/>
          </a:p>
        </p:txBody>
      </p:sp>
      <p:sp>
        <p:nvSpPr>
          <p:cNvPr id="205240" name="Line 460"/>
          <p:cNvSpPr>
            <a:spLocks noChangeShapeType="1"/>
          </p:cNvSpPr>
          <p:nvPr/>
        </p:nvSpPr>
        <p:spPr bwMode="auto">
          <a:xfrm flipH="1">
            <a:off x="4268788" y="4719638"/>
            <a:ext cx="201612" cy="0"/>
          </a:xfrm>
          <a:prstGeom prst="line">
            <a:avLst/>
          </a:prstGeom>
          <a:noFill/>
          <a:ln w="12700">
            <a:solidFill>
              <a:schemeClr val="tx1"/>
            </a:solidFill>
            <a:round/>
            <a:headEnd/>
            <a:tailEnd/>
          </a:ln>
        </p:spPr>
        <p:txBody>
          <a:bodyPr wrap="none" anchor="ctr"/>
          <a:lstStyle/>
          <a:p>
            <a:endParaRPr lang="en-GB"/>
          </a:p>
        </p:txBody>
      </p:sp>
      <p:sp>
        <p:nvSpPr>
          <p:cNvPr id="205241" name="Line 461"/>
          <p:cNvSpPr>
            <a:spLocks noChangeShapeType="1"/>
          </p:cNvSpPr>
          <p:nvPr/>
        </p:nvSpPr>
        <p:spPr bwMode="auto">
          <a:xfrm flipH="1" flipV="1">
            <a:off x="3438525" y="4586288"/>
            <a:ext cx="842963" cy="139700"/>
          </a:xfrm>
          <a:prstGeom prst="line">
            <a:avLst/>
          </a:prstGeom>
          <a:noFill/>
          <a:ln w="12700">
            <a:solidFill>
              <a:schemeClr val="tx1"/>
            </a:solidFill>
            <a:round/>
            <a:headEnd/>
            <a:tailEnd/>
          </a:ln>
        </p:spPr>
        <p:txBody>
          <a:bodyPr wrap="none" anchor="ctr"/>
          <a:lstStyle/>
          <a:p>
            <a:endParaRPr lang="en-GB"/>
          </a:p>
        </p:txBody>
      </p:sp>
      <p:sp>
        <p:nvSpPr>
          <p:cNvPr id="205242" name="Line 462"/>
          <p:cNvSpPr>
            <a:spLocks noChangeShapeType="1"/>
          </p:cNvSpPr>
          <p:nvPr/>
        </p:nvSpPr>
        <p:spPr bwMode="auto">
          <a:xfrm>
            <a:off x="3451225" y="4598988"/>
            <a:ext cx="817563" cy="565150"/>
          </a:xfrm>
          <a:prstGeom prst="line">
            <a:avLst/>
          </a:prstGeom>
          <a:noFill/>
          <a:ln w="12700">
            <a:solidFill>
              <a:schemeClr val="tx1"/>
            </a:solidFill>
            <a:round/>
            <a:headEnd/>
            <a:tailEnd/>
          </a:ln>
        </p:spPr>
        <p:txBody>
          <a:bodyPr wrap="none" anchor="ctr"/>
          <a:lstStyle/>
          <a:p>
            <a:endParaRPr lang="en-GB"/>
          </a:p>
        </p:txBody>
      </p:sp>
      <p:sp>
        <p:nvSpPr>
          <p:cNvPr id="205243" name="Line 463"/>
          <p:cNvSpPr>
            <a:spLocks noChangeShapeType="1"/>
          </p:cNvSpPr>
          <p:nvPr/>
        </p:nvSpPr>
        <p:spPr bwMode="auto">
          <a:xfrm>
            <a:off x="4281488" y="5170488"/>
            <a:ext cx="176212" cy="0"/>
          </a:xfrm>
          <a:prstGeom prst="line">
            <a:avLst/>
          </a:prstGeom>
          <a:noFill/>
          <a:ln w="12700">
            <a:solidFill>
              <a:schemeClr val="tx1"/>
            </a:solidFill>
            <a:round/>
            <a:headEnd/>
            <a:tailEnd/>
          </a:ln>
        </p:spPr>
        <p:txBody>
          <a:bodyPr wrap="none" anchor="ctr"/>
          <a:lstStyle/>
          <a:p>
            <a:endParaRPr lang="en-GB"/>
          </a:p>
        </p:txBody>
      </p:sp>
      <p:sp>
        <p:nvSpPr>
          <p:cNvPr id="205244" name="Line 464"/>
          <p:cNvSpPr>
            <a:spLocks noChangeShapeType="1"/>
          </p:cNvSpPr>
          <p:nvPr/>
        </p:nvSpPr>
        <p:spPr bwMode="auto">
          <a:xfrm flipH="1">
            <a:off x="4268788" y="5360988"/>
            <a:ext cx="201612" cy="0"/>
          </a:xfrm>
          <a:prstGeom prst="line">
            <a:avLst/>
          </a:prstGeom>
          <a:noFill/>
          <a:ln w="12700">
            <a:solidFill>
              <a:schemeClr val="tx1"/>
            </a:solidFill>
            <a:round/>
            <a:headEnd/>
            <a:tailEnd/>
          </a:ln>
        </p:spPr>
        <p:txBody>
          <a:bodyPr wrap="none" anchor="ctr"/>
          <a:lstStyle/>
          <a:p>
            <a:endParaRPr lang="en-GB"/>
          </a:p>
        </p:txBody>
      </p:sp>
      <p:sp>
        <p:nvSpPr>
          <p:cNvPr id="205245" name="Line 465"/>
          <p:cNvSpPr>
            <a:spLocks noChangeShapeType="1"/>
          </p:cNvSpPr>
          <p:nvPr/>
        </p:nvSpPr>
        <p:spPr bwMode="auto">
          <a:xfrm flipH="1" flipV="1">
            <a:off x="3438525" y="4848225"/>
            <a:ext cx="842963" cy="519113"/>
          </a:xfrm>
          <a:prstGeom prst="line">
            <a:avLst/>
          </a:prstGeom>
          <a:noFill/>
          <a:ln w="12700">
            <a:solidFill>
              <a:schemeClr val="tx1"/>
            </a:solidFill>
            <a:round/>
            <a:headEnd/>
            <a:tailEnd/>
          </a:ln>
        </p:spPr>
        <p:txBody>
          <a:bodyPr wrap="none" anchor="ctr"/>
          <a:lstStyle/>
          <a:p>
            <a:endParaRPr lang="en-GB"/>
          </a:p>
        </p:txBody>
      </p:sp>
      <p:sp>
        <p:nvSpPr>
          <p:cNvPr id="205246" name="Line 466"/>
          <p:cNvSpPr>
            <a:spLocks noChangeShapeType="1"/>
          </p:cNvSpPr>
          <p:nvPr/>
        </p:nvSpPr>
        <p:spPr bwMode="auto">
          <a:xfrm>
            <a:off x="3451225" y="4860925"/>
            <a:ext cx="817563" cy="1006475"/>
          </a:xfrm>
          <a:prstGeom prst="line">
            <a:avLst/>
          </a:prstGeom>
          <a:noFill/>
          <a:ln w="12700">
            <a:solidFill>
              <a:schemeClr val="tx1"/>
            </a:solidFill>
            <a:round/>
            <a:headEnd/>
            <a:tailEnd/>
          </a:ln>
        </p:spPr>
        <p:txBody>
          <a:bodyPr wrap="none" anchor="ctr"/>
          <a:lstStyle/>
          <a:p>
            <a:endParaRPr lang="en-GB"/>
          </a:p>
        </p:txBody>
      </p:sp>
      <p:sp>
        <p:nvSpPr>
          <p:cNvPr id="205247" name="Line 467"/>
          <p:cNvSpPr>
            <a:spLocks noChangeShapeType="1"/>
          </p:cNvSpPr>
          <p:nvPr/>
        </p:nvSpPr>
        <p:spPr bwMode="auto">
          <a:xfrm>
            <a:off x="4281488" y="5873750"/>
            <a:ext cx="176212" cy="0"/>
          </a:xfrm>
          <a:prstGeom prst="line">
            <a:avLst/>
          </a:prstGeom>
          <a:noFill/>
          <a:ln w="12700">
            <a:solidFill>
              <a:schemeClr val="tx1"/>
            </a:solidFill>
            <a:round/>
            <a:headEnd/>
            <a:tailEnd/>
          </a:ln>
        </p:spPr>
        <p:txBody>
          <a:bodyPr wrap="none" anchor="ctr"/>
          <a:lstStyle/>
          <a:p>
            <a:endParaRPr lang="en-GB"/>
          </a:p>
        </p:txBody>
      </p:sp>
      <p:sp>
        <p:nvSpPr>
          <p:cNvPr id="205248" name="Rectangle 468"/>
          <p:cNvSpPr>
            <a:spLocks noChangeArrowheads="1"/>
          </p:cNvSpPr>
          <p:nvPr/>
        </p:nvSpPr>
        <p:spPr bwMode="auto">
          <a:xfrm>
            <a:off x="2220913" y="1774825"/>
            <a:ext cx="2235200" cy="382588"/>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tabLst>
                <a:tab pos="2381250" algn="l"/>
              </a:tabLst>
            </a:pPr>
            <a:r>
              <a:rPr lang="en-US" sz="1600" b="0"/>
              <a:t>Phase encoding steps:</a:t>
            </a:r>
          </a:p>
        </p:txBody>
      </p:sp>
      <p:sp>
        <p:nvSpPr>
          <p:cNvPr id="205249" name="Freeform 469"/>
          <p:cNvSpPr>
            <a:spLocks/>
          </p:cNvSpPr>
          <p:nvPr/>
        </p:nvSpPr>
        <p:spPr bwMode="auto">
          <a:xfrm>
            <a:off x="2473325" y="3003550"/>
            <a:ext cx="119063" cy="523875"/>
          </a:xfrm>
          <a:custGeom>
            <a:avLst/>
            <a:gdLst>
              <a:gd name="T0" fmla="*/ 63500 w 75"/>
              <a:gd name="T1" fmla="*/ 0 h 330"/>
              <a:gd name="T2" fmla="*/ 0 w 75"/>
              <a:gd name="T3" fmla="*/ 125413 h 330"/>
              <a:gd name="T4" fmla="*/ 26988 w 75"/>
              <a:gd name="T5" fmla="*/ 125413 h 330"/>
              <a:gd name="T6" fmla="*/ 26988 w 75"/>
              <a:gd name="T7" fmla="*/ 522288 h 330"/>
              <a:gd name="T8" fmla="*/ 90488 w 75"/>
              <a:gd name="T9" fmla="*/ 522288 h 330"/>
              <a:gd name="T10" fmla="*/ 90488 w 75"/>
              <a:gd name="T11" fmla="*/ 125413 h 330"/>
              <a:gd name="T12" fmla="*/ 117475 w 75"/>
              <a:gd name="T13" fmla="*/ 125413 h 330"/>
              <a:gd name="T14" fmla="*/ 63500 w 75"/>
              <a:gd name="T15" fmla="*/ 0 h 330"/>
              <a:gd name="T16" fmla="*/ 0 60000 65536"/>
              <a:gd name="T17" fmla="*/ 0 60000 65536"/>
              <a:gd name="T18" fmla="*/ 0 60000 65536"/>
              <a:gd name="T19" fmla="*/ 0 60000 65536"/>
              <a:gd name="T20" fmla="*/ 0 60000 65536"/>
              <a:gd name="T21" fmla="*/ 0 60000 65536"/>
              <a:gd name="T22" fmla="*/ 0 60000 65536"/>
              <a:gd name="T23" fmla="*/ 0 60000 65536"/>
              <a:gd name="T24" fmla="*/ 0 w 75"/>
              <a:gd name="T25" fmla="*/ 0 h 330"/>
              <a:gd name="T26" fmla="*/ 75 w 75"/>
              <a:gd name="T27" fmla="*/ 330 h 3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5" h="330">
                <a:moveTo>
                  <a:pt x="40" y="0"/>
                </a:moveTo>
                <a:lnTo>
                  <a:pt x="0" y="79"/>
                </a:lnTo>
                <a:lnTo>
                  <a:pt x="17" y="79"/>
                </a:lnTo>
                <a:lnTo>
                  <a:pt x="17" y="329"/>
                </a:lnTo>
                <a:lnTo>
                  <a:pt x="57" y="329"/>
                </a:lnTo>
                <a:lnTo>
                  <a:pt x="57" y="79"/>
                </a:lnTo>
                <a:lnTo>
                  <a:pt x="74" y="79"/>
                </a:lnTo>
                <a:lnTo>
                  <a:pt x="40" y="0"/>
                </a:lnTo>
              </a:path>
            </a:pathLst>
          </a:custGeom>
          <a:solidFill>
            <a:schemeClr val="tx1"/>
          </a:solidFill>
          <a:ln w="12700" cap="rnd" cmpd="sng">
            <a:solidFill>
              <a:schemeClr val="tx1"/>
            </a:solidFill>
            <a:prstDash val="solid"/>
            <a:round/>
            <a:headEnd type="none" w="med" len="med"/>
            <a:tailEnd type="none" w="med" len="med"/>
          </a:ln>
        </p:spPr>
        <p:txBody>
          <a:bodyPr/>
          <a:lstStyle/>
          <a:p>
            <a:endParaRPr lang="en-GB"/>
          </a:p>
        </p:txBody>
      </p:sp>
      <p:grpSp>
        <p:nvGrpSpPr>
          <p:cNvPr id="205250" name="Group 470"/>
          <p:cNvGrpSpPr>
            <a:grpSpLocks/>
          </p:cNvGrpSpPr>
          <p:nvPr/>
        </p:nvGrpSpPr>
        <p:grpSpPr bwMode="auto">
          <a:xfrm>
            <a:off x="4643438" y="1627188"/>
            <a:ext cx="671512" cy="735012"/>
            <a:chOff x="2925" y="1025"/>
            <a:chExt cx="423" cy="463"/>
          </a:xfrm>
        </p:grpSpPr>
        <p:sp>
          <p:nvSpPr>
            <p:cNvPr id="205298" name="Line 471"/>
            <p:cNvSpPr>
              <a:spLocks noChangeShapeType="1"/>
            </p:cNvSpPr>
            <p:nvPr/>
          </p:nvSpPr>
          <p:spPr bwMode="auto">
            <a:xfrm flipV="1">
              <a:off x="2999" y="1025"/>
              <a:ext cx="20" cy="235"/>
            </a:xfrm>
            <a:prstGeom prst="line">
              <a:avLst/>
            </a:prstGeom>
            <a:noFill/>
            <a:ln w="12700">
              <a:solidFill>
                <a:schemeClr val="tx1"/>
              </a:solidFill>
              <a:round/>
              <a:headEnd/>
              <a:tailEnd/>
            </a:ln>
          </p:spPr>
          <p:txBody>
            <a:bodyPr wrap="none" anchor="ctr"/>
            <a:lstStyle/>
            <a:p>
              <a:endParaRPr lang="en-GB"/>
            </a:p>
          </p:txBody>
        </p:sp>
        <p:sp>
          <p:nvSpPr>
            <p:cNvPr id="205299" name="Line 472"/>
            <p:cNvSpPr>
              <a:spLocks noChangeShapeType="1"/>
            </p:cNvSpPr>
            <p:nvPr/>
          </p:nvSpPr>
          <p:spPr bwMode="auto">
            <a:xfrm>
              <a:off x="3027" y="1029"/>
              <a:ext cx="224" cy="0"/>
            </a:xfrm>
            <a:prstGeom prst="line">
              <a:avLst/>
            </a:prstGeom>
            <a:noFill/>
            <a:ln w="12700">
              <a:solidFill>
                <a:schemeClr val="tx1"/>
              </a:solidFill>
              <a:round/>
              <a:headEnd/>
              <a:tailEnd/>
            </a:ln>
          </p:spPr>
          <p:txBody>
            <a:bodyPr wrap="none" anchor="ctr"/>
            <a:lstStyle/>
            <a:p>
              <a:endParaRPr lang="en-GB"/>
            </a:p>
          </p:txBody>
        </p:sp>
        <p:sp>
          <p:nvSpPr>
            <p:cNvPr id="205300" name="Line 473"/>
            <p:cNvSpPr>
              <a:spLocks noChangeShapeType="1"/>
            </p:cNvSpPr>
            <p:nvPr/>
          </p:nvSpPr>
          <p:spPr bwMode="auto">
            <a:xfrm>
              <a:off x="3259" y="1033"/>
              <a:ext cx="25" cy="219"/>
            </a:xfrm>
            <a:prstGeom prst="line">
              <a:avLst/>
            </a:prstGeom>
            <a:noFill/>
            <a:ln w="12700">
              <a:solidFill>
                <a:schemeClr val="tx1"/>
              </a:solidFill>
              <a:round/>
              <a:headEnd/>
              <a:tailEnd/>
            </a:ln>
          </p:spPr>
          <p:txBody>
            <a:bodyPr wrap="none" anchor="ctr"/>
            <a:lstStyle/>
            <a:p>
              <a:endParaRPr lang="en-GB"/>
            </a:p>
          </p:txBody>
        </p:sp>
        <p:sp>
          <p:nvSpPr>
            <p:cNvPr id="205301" name="Line 474"/>
            <p:cNvSpPr>
              <a:spLocks noChangeShapeType="1"/>
            </p:cNvSpPr>
            <p:nvPr/>
          </p:nvSpPr>
          <p:spPr bwMode="auto">
            <a:xfrm>
              <a:off x="2999" y="1260"/>
              <a:ext cx="20" cy="220"/>
            </a:xfrm>
            <a:prstGeom prst="line">
              <a:avLst/>
            </a:prstGeom>
            <a:noFill/>
            <a:ln w="12700">
              <a:solidFill>
                <a:schemeClr val="tx1"/>
              </a:solidFill>
              <a:round/>
              <a:headEnd/>
              <a:tailEnd/>
            </a:ln>
          </p:spPr>
          <p:txBody>
            <a:bodyPr wrap="none" anchor="ctr"/>
            <a:lstStyle/>
            <a:p>
              <a:endParaRPr lang="en-GB"/>
            </a:p>
          </p:txBody>
        </p:sp>
        <p:sp>
          <p:nvSpPr>
            <p:cNvPr id="205302" name="Line 475"/>
            <p:cNvSpPr>
              <a:spLocks noChangeShapeType="1"/>
            </p:cNvSpPr>
            <p:nvPr/>
          </p:nvSpPr>
          <p:spPr bwMode="auto">
            <a:xfrm>
              <a:off x="3027" y="1484"/>
              <a:ext cx="224" cy="0"/>
            </a:xfrm>
            <a:prstGeom prst="line">
              <a:avLst/>
            </a:prstGeom>
            <a:noFill/>
            <a:ln w="12700">
              <a:solidFill>
                <a:schemeClr val="tx1"/>
              </a:solidFill>
              <a:round/>
              <a:headEnd/>
              <a:tailEnd/>
            </a:ln>
          </p:spPr>
          <p:txBody>
            <a:bodyPr wrap="none" anchor="ctr"/>
            <a:lstStyle/>
            <a:p>
              <a:endParaRPr lang="en-GB"/>
            </a:p>
          </p:txBody>
        </p:sp>
        <p:sp>
          <p:nvSpPr>
            <p:cNvPr id="205303" name="Line 476"/>
            <p:cNvSpPr>
              <a:spLocks noChangeShapeType="1"/>
            </p:cNvSpPr>
            <p:nvPr/>
          </p:nvSpPr>
          <p:spPr bwMode="auto">
            <a:xfrm flipV="1">
              <a:off x="3259" y="1252"/>
              <a:ext cx="25" cy="236"/>
            </a:xfrm>
            <a:prstGeom prst="line">
              <a:avLst/>
            </a:prstGeom>
            <a:noFill/>
            <a:ln w="12700">
              <a:solidFill>
                <a:schemeClr val="tx1"/>
              </a:solidFill>
              <a:round/>
              <a:headEnd/>
              <a:tailEnd/>
            </a:ln>
          </p:spPr>
          <p:txBody>
            <a:bodyPr wrap="none" anchor="ctr"/>
            <a:lstStyle/>
            <a:p>
              <a:endParaRPr lang="en-GB"/>
            </a:p>
          </p:txBody>
        </p:sp>
        <p:sp>
          <p:nvSpPr>
            <p:cNvPr id="205304" name="Line 477"/>
            <p:cNvSpPr>
              <a:spLocks noChangeShapeType="1"/>
            </p:cNvSpPr>
            <p:nvPr/>
          </p:nvSpPr>
          <p:spPr bwMode="auto">
            <a:xfrm>
              <a:off x="2925" y="1256"/>
              <a:ext cx="423" cy="0"/>
            </a:xfrm>
            <a:prstGeom prst="line">
              <a:avLst/>
            </a:prstGeom>
            <a:noFill/>
            <a:ln w="12700">
              <a:solidFill>
                <a:srgbClr val="00FF00"/>
              </a:solidFill>
              <a:round/>
              <a:headEnd/>
              <a:tailEnd/>
            </a:ln>
          </p:spPr>
          <p:txBody>
            <a:bodyPr wrap="none" anchor="ctr"/>
            <a:lstStyle/>
            <a:p>
              <a:endParaRPr lang="en-GB"/>
            </a:p>
          </p:txBody>
        </p:sp>
        <p:sp>
          <p:nvSpPr>
            <p:cNvPr id="205305" name="Line 478"/>
            <p:cNvSpPr>
              <a:spLocks noChangeShapeType="1"/>
            </p:cNvSpPr>
            <p:nvPr/>
          </p:nvSpPr>
          <p:spPr bwMode="auto">
            <a:xfrm>
              <a:off x="3022" y="1065"/>
              <a:ext cx="233" cy="0"/>
            </a:xfrm>
            <a:prstGeom prst="line">
              <a:avLst/>
            </a:prstGeom>
            <a:noFill/>
            <a:ln w="12700">
              <a:solidFill>
                <a:schemeClr val="tx1"/>
              </a:solidFill>
              <a:prstDash val="sysDot"/>
              <a:round/>
              <a:headEnd/>
              <a:tailEnd/>
            </a:ln>
          </p:spPr>
          <p:txBody>
            <a:bodyPr wrap="none" anchor="ctr"/>
            <a:lstStyle/>
            <a:p>
              <a:endParaRPr lang="en-GB"/>
            </a:p>
          </p:txBody>
        </p:sp>
        <p:sp>
          <p:nvSpPr>
            <p:cNvPr id="205306" name="Line 479"/>
            <p:cNvSpPr>
              <a:spLocks noChangeShapeType="1"/>
            </p:cNvSpPr>
            <p:nvPr/>
          </p:nvSpPr>
          <p:spPr bwMode="auto">
            <a:xfrm>
              <a:off x="3017" y="1097"/>
              <a:ext cx="244" cy="0"/>
            </a:xfrm>
            <a:prstGeom prst="line">
              <a:avLst/>
            </a:prstGeom>
            <a:noFill/>
            <a:ln w="12700">
              <a:solidFill>
                <a:schemeClr val="tx1"/>
              </a:solidFill>
              <a:prstDash val="sysDot"/>
              <a:round/>
              <a:headEnd/>
              <a:tailEnd/>
            </a:ln>
          </p:spPr>
          <p:txBody>
            <a:bodyPr wrap="none" anchor="ctr"/>
            <a:lstStyle/>
            <a:p>
              <a:endParaRPr lang="en-GB"/>
            </a:p>
          </p:txBody>
        </p:sp>
        <p:sp>
          <p:nvSpPr>
            <p:cNvPr id="205307" name="Line 480"/>
            <p:cNvSpPr>
              <a:spLocks noChangeShapeType="1"/>
            </p:cNvSpPr>
            <p:nvPr/>
          </p:nvSpPr>
          <p:spPr bwMode="auto">
            <a:xfrm>
              <a:off x="3015" y="1126"/>
              <a:ext cx="249" cy="0"/>
            </a:xfrm>
            <a:prstGeom prst="line">
              <a:avLst/>
            </a:prstGeom>
            <a:noFill/>
            <a:ln w="12700">
              <a:solidFill>
                <a:schemeClr val="tx1"/>
              </a:solidFill>
              <a:prstDash val="sysDot"/>
              <a:round/>
              <a:headEnd/>
              <a:tailEnd/>
            </a:ln>
          </p:spPr>
          <p:txBody>
            <a:bodyPr wrap="none" anchor="ctr"/>
            <a:lstStyle/>
            <a:p>
              <a:endParaRPr lang="en-GB"/>
            </a:p>
          </p:txBody>
        </p:sp>
        <p:sp>
          <p:nvSpPr>
            <p:cNvPr id="205308" name="Line 481"/>
            <p:cNvSpPr>
              <a:spLocks noChangeShapeType="1"/>
            </p:cNvSpPr>
            <p:nvPr/>
          </p:nvSpPr>
          <p:spPr bwMode="auto">
            <a:xfrm>
              <a:off x="3010" y="1158"/>
              <a:ext cx="260" cy="0"/>
            </a:xfrm>
            <a:prstGeom prst="line">
              <a:avLst/>
            </a:prstGeom>
            <a:noFill/>
            <a:ln w="12700">
              <a:solidFill>
                <a:schemeClr val="tx1"/>
              </a:solidFill>
              <a:prstDash val="sysDot"/>
              <a:round/>
              <a:headEnd/>
              <a:tailEnd/>
            </a:ln>
          </p:spPr>
          <p:txBody>
            <a:bodyPr wrap="none" anchor="ctr"/>
            <a:lstStyle/>
            <a:p>
              <a:endParaRPr lang="en-GB"/>
            </a:p>
          </p:txBody>
        </p:sp>
        <p:sp>
          <p:nvSpPr>
            <p:cNvPr id="205309" name="Line 482"/>
            <p:cNvSpPr>
              <a:spLocks noChangeShapeType="1"/>
            </p:cNvSpPr>
            <p:nvPr/>
          </p:nvSpPr>
          <p:spPr bwMode="auto">
            <a:xfrm>
              <a:off x="3006" y="1196"/>
              <a:ext cx="269" cy="0"/>
            </a:xfrm>
            <a:prstGeom prst="line">
              <a:avLst/>
            </a:prstGeom>
            <a:noFill/>
            <a:ln w="12700">
              <a:solidFill>
                <a:schemeClr val="tx1"/>
              </a:solidFill>
              <a:prstDash val="sysDot"/>
              <a:round/>
              <a:headEnd/>
              <a:tailEnd/>
            </a:ln>
          </p:spPr>
          <p:txBody>
            <a:bodyPr wrap="none" anchor="ctr"/>
            <a:lstStyle/>
            <a:p>
              <a:endParaRPr lang="en-GB"/>
            </a:p>
          </p:txBody>
        </p:sp>
        <p:sp>
          <p:nvSpPr>
            <p:cNvPr id="205310" name="Line 483"/>
            <p:cNvSpPr>
              <a:spLocks noChangeShapeType="1"/>
            </p:cNvSpPr>
            <p:nvPr/>
          </p:nvSpPr>
          <p:spPr bwMode="auto">
            <a:xfrm>
              <a:off x="3003" y="1228"/>
              <a:ext cx="276" cy="0"/>
            </a:xfrm>
            <a:prstGeom prst="line">
              <a:avLst/>
            </a:prstGeom>
            <a:noFill/>
            <a:ln w="12700">
              <a:solidFill>
                <a:schemeClr val="tx1"/>
              </a:solidFill>
              <a:prstDash val="sysDot"/>
              <a:round/>
              <a:headEnd/>
              <a:tailEnd/>
            </a:ln>
          </p:spPr>
          <p:txBody>
            <a:bodyPr wrap="none" anchor="ctr"/>
            <a:lstStyle/>
            <a:p>
              <a:endParaRPr lang="en-GB"/>
            </a:p>
          </p:txBody>
        </p:sp>
        <p:sp>
          <p:nvSpPr>
            <p:cNvPr id="205311" name="Line 484"/>
            <p:cNvSpPr>
              <a:spLocks noChangeShapeType="1"/>
            </p:cNvSpPr>
            <p:nvPr/>
          </p:nvSpPr>
          <p:spPr bwMode="auto">
            <a:xfrm>
              <a:off x="3003" y="1294"/>
              <a:ext cx="276" cy="0"/>
            </a:xfrm>
            <a:prstGeom prst="line">
              <a:avLst/>
            </a:prstGeom>
            <a:noFill/>
            <a:ln w="12700">
              <a:solidFill>
                <a:schemeClr val="tx1"/>
              </a:solidFill>
              <a:prstDash val="sysDot"/>
              <a:round/>
              <a:headEnd/>
              <a:tailEnd/>
            </a:ln>
          </p:spPr>
          <p:txBody>
            <a:bodyPr wrap="none" anchor="ctr"/>
            <a:lstStyle/>
            <a:p>
              <a:endParaRPr lang="en-GB"/>
            </a:p>
          </p:txBody>
        </p:sp>
        <p:sp>
          <p:nvSpPr>
            <p:cNvPr id="205312" name="Line 485"/>
            <p:cNvSpPr>
              <a:spLocks noChangeShapeType="1"/>
            </p:cNvSpPr>
            <p:nvPr/>
          </p:nvSpPr>
          <p:spPr bwMode="auto">
            <a:xfrm>
              <a:off x="3007" y="1327"/>
              <a:ext cx="267" cy="0"/>
            </a:xfrm>
            <a:prstGeom prst="line">
              <a:avLst/>
            </a:prstGeom>
            <a:noFill/>
            <a:ln w="12700">
              <a:solidFill>
                <a:schemeClr val="tx1"/>
              </a:solidFill>
              <a:prstDash val="sysDot"/>
              <a:round/>
              <a:headEnd/>
              <a:tailEnd/>
            </a:ln>
          </p:spPr>
          <p:txBody>
            <a:bodyPr wrap="none" anchor="ctr"/>
            <a:lstStyle/>
            <a:p>
              <a:endParaRPr lang="en-GB"/>
            </a:p>
          </p:txBody>
        </p:sp>
        <p:sp>
          <p:nvSpPr>
            <p:cNvPr id="205313" name="Line 486"/>
            <p:cNvSpPr>
              <a:spLocks noChangeShapeType="1"/>
            </p:cNvSpPr>
            <p:nvPr/>
          </p:nvSpPr>
          <p:spPr bwMode="auto">
            <a:xfrm>
              <a:off x="3011" y="1358"/>
              <a:ext cx="259" cy="0"/>
            </a:xfrm>
            <a:prstGeom prst="line">
              <a:avLst/>
            </a:prstGeom>
            <a:noFill/>
            <a:ln w="12700">
              <a:solidFill>
                <a:schemeClr val="tx1"/>
              </a:solidFill>
              <a:prstDash val="sysDot"/>
              <a:round/>
              <a:headEnd/>
              <a:tailEnd/>
            </a:ln>
          </p:spPr>
          <p:txBody>
            <a:bodyPr wrap="none" anchor="ctr"/>
            <a:lstStyle/>
            <a:p>
              <a:endParaRPr lang="en-GB"/>
            </a:p>
          </p:txBody>
        </p:sp>
        <p:sp>
          <p:nvSpPr>
            <p:cNvPr id="205314" name="Line 487"/>
            <p:cNvSpPr>
              <a:spLocks noChangeShapeType="1"/>
            </p:cNvSpPr>
            <p:nvPr/>
          </p:nvSpPr>
          <p:spPr bwMode="auto">
            <a:xfrm>
              <a:off x="3015" y="1391"/>
              <a:ext cx="250" cy="0"/>
            </a:xfrm>
            <a:prstGeom prst="line">
              <a:avLst/>
            </a:prstGeom>
            <a:noFill/>
            <a:ln w="12700">
              <a:solidFill>
                <a:schemeClr val="tx1"/>
              </a:solidFill>
              <a:prstDash val="sysDot"/>
              <a:round/>
              <a:headEnd/>
              <a:tailEnd/>
            </a:ln>
          </p:spPr>
          <p:txBody>
            <a:bodyPr wrap="none" anchor="ctr"/>
            <a:lstStyle/>
            <a:p>
              <a:endParaRPr lang="en-GB"/>
            </a:p>
          </p:txBody>
        </p:sp>
        <p:sp>
          <p:nvSpPr>
            <p:cNvPr id="205315" name="Line 488"/>
            <p:cNvSpPr>
              <a:spLocks noChangeShapeType="1"/>
            </p:cNvSpPr>
            <p:nvPr/>
          </p:nvSpPr>
          <p:spPr bwMode="auto">
            <a:xfrm>
              <a:off x="3020" y="1424"/>
              <a:ext cx="240" cy="0"/>
            </a:xfrm>
            <a:prstGeom prst="line">
              <a:avLst/>
            </a:prstGeom>
            <a:noFill/>
            <a:ln w="12700">
              <a:solidFill>
                <a:schemeClr val="tx1"/>
              </a:solidFill>
              <a:prstDash val="sysDot"/>
              <a:round/>
              <a:headEnd/>
              <a:tailEnd/>
            </a:ln>
          </p:spPr>
          <p:txBody>
            <a:bodyPr wrap="none" anchor="ctr"/>
            <a:lstStyle/>
            <a:p>
              <a:endParaRPr lang="en-GB"/>
            </a:p>
          </p:txBody>
        </p:sp>
        <p:sp>
          <p:nvSpPr>
            <p:cNvPr id="205316" name="Line 489"/>
            <p:cNvSpPr>
              <a:spLocks noChangeShapeType="1"/>
            </p:cNvSpPr>
            <p:nvPr/>
          </p:nvSpPr>
          <p:spPr bwMode="auto">
            <a:xfrm>
              <a:off x="3022" y="1455"/>
              <a:ext cx="235" cy="0"/>
            </a:xfrm>
            <a:prstGeom prst="line">
              <a:avLst/>
            </a:prstGeom>
            <a:noFill/>
            <a:ln w="12700">
              <a:solidFill>
                <a:schemeClr val="tx1"/>
              </a:solidFill>
              <a:prstDash val="sysDot"/>
              <a:round/>
              <a:headEnd/>
              <a:tailEnd/>
            </a:ln>
          </p:spPr>
          <p:txBody>
            <a:bodyPr wrap="none" anchor="ctr"/>
            <a:lstStyle/>
            <a:p>
              <a:endParaRPr lang="en-GB"/>
            </a:p>
          </p:txBody>
        </p:sp>
      </p:grpSp>
      <p:grpSp>
        <p:nvGrpSpPr>
          <p:cNvPr id="205251" name="Group 490"/>
          <p:cNvGrpSpPr>
            <a:grpSpLocks/>
          </p:cNvGrpSpPr>
          <p:nvPr/>
        </p:nvGrpSpPr>
        <p:grpSpPr bwMode="auto">
          <a:xfrm>
            <a:off x="5449888" y="1627188"/>
            <a:ext cx="666750" cy="735012"/>
            <a:chOff x="3433" y="1025"/>
            <a:chExt cx="420" cy="463"/>
          </a:xfrm>
        </p:grpSpPr>
        <p:sp>
          <p:nvSpPr>
            <p:cNvPr id="205275" name="Line 491"/>
            <p:cNvSpPr>
              <a:spLocks noChangeShapeType="1"/>
            </p:cNvSpPr>
            <p:nvPr/>
          </p:nvSpPr>
          <p:spPr bwMode="auto">
            <a:xfrm flipV="1">
              <a:off x="3503" y="1025"/>
              <a:ext cx="20" cy="235"/>
            </a:xfrm>
            <a:prstGeom prst="line">
              <a:avLst/>
            </a:prstGeom>
            <a:noFill/>
            <a:ln w="12700">
              <a:solidFill>
                <a:schemeClr val="tx1"/>
              </a:solidFill>
              <a:round/>
              <a:headEnd/>
              <a:tailEnd/>
            </a:ln>
          </p:spPr>
          <p:txBody>
            <a:bodyPr wrap="none" anchor="ctr"/>
            <a:lstStyle/>
            <a:p>
              <a:endParaRPr lang="en-GB"/>
            </a:p>
          </p:txBody>
        </p:sp>
        <p:sp>
          <p:nvSpPr>
            <p:cNvPr id="205276" name="Line 492"/>
            <p:cNvSpPr>
              <a:spLocks noChangeShapeType="1"/>
            </p:cNvSpPr>
            <p:nvPr/>
          </p:nvSpPr>
          <p:spPr bwMode="auto">
            <a:xfrm>
              <a:off x="3531" y="1029"/>
              <a:ext cx="224" cy="0"/>
            </a:xfrm>
            <a:prstGeom prst="line">
              <a:avLst/>
            </a:prstGeom>
            <a:noFill/>
            <a:ln w="12700">
              <a:solidFill>
                <a:schemeClr val="tx1"/>
              </a:solidFill>
              <a:round/>
              <a:headEnd/>
              <a:tailEnd/>
            </a:ln>
          </p:spPr>
          <p:txBody>
            <a:bodyPr wrap="none" anchor="ctr"/>
            <a:lstStyle/>
            <a:p>
              <a:endParaRPr lang="en-GB"/>
            </a:p>
          </p:txBody>
        </p:sp>
        <p:sp>
          <p:nvSpPr>
            <p:cNvPr id="205277" name="Line 493"/>
            <p:cNvSpPr>
              <a:spLocks noChangeShapeType="1"/>
            </p:cNvSpPr>
            <p:nvPr/>
          </p:nvSpPr>
          <p:spPr bwMode="auto">
            <a:xfrm>
              <a:off x="3763" y="1033"/>
              <a:ext cx="25" cy="219"/>
            </a:xfrm>
            <a:prstGeom prst="line">
              <a:avLst/>
            </a:prstGeom>
            <a:noFill/>
            <a:ln w="12700">
              <a:solidFill>
                <a:schemeClr val="tx1"/>
              </a:solidFill>
              <a:round/>
              <a:headEnd/>
              <a:tailEnd/>
            </a:ln>
          </p:spPr>
          <p:txBody>
            <a:bodyPr wrap="none" anchor="ctr"/>
            <a:lstStyle/>
            <a:p>
              <a:endParaRPr lang="en-GB"/>
            </a:p>
          </p:txBody>
        </p:sp>
        <p:sp>
          <p:nvSpPr>
            <p:cNvPr id="205278" name="Line 494"/>
            <p:cNvSpPr>
              <a:spLocks noChangeShapeType="1"/>
            </p:cNvSpPr>
            <p:nvPr/>
          </p:nvSpPr>
          <p:spPr bwMode="auto">
            <a:xfrm>
              <a:off x="3503" y="1260"/>
              <a:ext cx="20" cy="220"/>
            </a:xfrm>
            <a:prstGeom prst="line">
              <a:avLst/>
            </a:prstGeom>
            <a:noFill/>
            <a:ln w="12700">
              <a:solidFill>
                <a:schemeClr val="tx1"/>
              </a:solidFill>
              <a:round/>
              <a:headEnd/>
              <a:tailEnd/>
            </a:ln>
          </p:spPr>
          <p:txBody>
            <a:bodyPr wrap="none" anchor="ctr"/>
            <a:lstStyle/>
            <a:p>
              <a:endParaRPr lang="en-GB"/>
            </a:p>
          </p:txBody>
        </p:sp>
        <p:sp>
          <p:nvSpPr>
            <p:cNvPr id="205279" name="Line 495"/>
            <p:cNvSpPr>
              <a:spLocks noChangeShapeType="1"/>
            </p:cNvSpPr>
            <p:nvPr/>
          </p:nvSpPr>
          <p:spPr bwMode="auto">
            <a:xfrm>
              <a:off x="3531" y="1484"/>
              <a:ext cx="224" cy="0"/>
            </a:xfrm>
            <a:prstGeom prst="line">
              <a:avLst/>
            </a:prstGeom>
            <a:noFill/>
            <a:ln w="12700">
              <a:solidFill>
                <a:schemeClr val="tx1"/>
              </a:solidFill>
              <a:round/>
              <a:headEnd/>
              <a:tailEnd/>
            </a:ln>
          </p:spPr>
          <p:txBody>
            <a:bodyPr wrap="none" anchor="ctr"/>
            <a:lstStyle/>
            <a:p>
              <a:endParaRPr lang="en-GB"/>
            </a:p>
          </p:txBody>
        </p:sp>
        <p:sp>
          <p:nvSpPr>
            <p:cNvPr id="205280" name="Line 496"/>
            <p:cNvSpPr>
              <a:spLocks noChangeShapeType="1"/>
            </p:cNvSpPr>
            <p:nvPr/>
          </p:nvSpPr>
          <p:spPr bwMode="auto">
            <a:xfrm flipV="1">
              <a:off x="3763" y="1252"/>
              <a:ext cx="25" cy="236"/>
            </a:xfrm>
            <a:prstGeom prst="line">
              <a:avLst/>
            </a:prstGeom>
            <a:noFill/>
            <a:ln w="12700">
              <a:solidFill>
                <a:schemeClr val="tx1"/>
              </a:solidFill>
              <a:round/>
              <a:headEnd/>
              <a:tailEnd/>
            </a:ln>
          </p:spPr>
          <p:txBody>
            <a:bodyPr wrap="none" anchor="ctr"/>
            <a:lstStyle/>
            <a:p>
              <a:endParaRPr lang="en-GB"/>
            </a:p>
          </p:txBody>
        </p:sp>
        <p:sp>
          <p:nvSpPr>
            <p:cNvPr id="205281" name="Line 497"/>
            <p:cNvSpPr>
              <a:spLocks noChangeShapeType="1"/>
            </p:cNvSpPr>
            <p:nvPr/>
          </p:nvSpPr>
          <p:spPr bwMode="auto">
            <a:xfrm>
              <a:off x="3526" y="1065"/>
              <a:ext cx="233" cy="0"/>
            </a:xfrm>
            <a:prstGeom prst="line">
              <a:avLst/>
            </a:prstGeom>
            <a:noFill/>
            <a:ln w="12700">
              <a:solidFill>
                <a:schemeClr val="tx1"/>
              </a:solidFill>
              <a:prstDash val="sysDot"/>
              <a:round/>
              <a:headEnd/>
              <a:tailEnd/>
            </a:ln>
          </p:spPr>
          <p:txBody>
            <a:bodyPr wrap="none" anchor="ctr"/>
            <a:lstStyle/>
            <a:p>
              <a:endParaRPr lang="en-GB"/>
            </a:p>
          </p:txBody>
        </p:sp>
        <p:sp>
          <p:nvSpPr>
            <p:cNvPr id="205282" name="Line 498"/>
            <p:cNvSpPr>
              <a:spLocks noChangeShapeType="1"/>
            </p:cNvSpPr>
            <p:nvPr/>
          </p:nvSpPr>
          <p:spPr bwMode="auto">
            <a:xfrm>
              <a:off x="3521" y="1097"/>
              <a:ext cx="244" cy="0"/>
            </a:xfrm>
            <a:prstGeom prst="line">
              <a:avLst/>
            </a:prstGeom>
            <a:noFill/>
            <a:ln w="12700">
              <a:solidFill>
                <a:schemeClr val="tx1"/>
              </a:solidFill>
              <a:prstDash val="sysDot"/>
              <a:round/>
              <a:headEnd/>
              <a:tailEnd/>
            </a:ln>
          </p:spPr>
          <p:txBody>
            <a:bodyPr wrap="none" anchor="ctr"/>
            <a:lstStyle/>
            <a:p>
              <a:endParaRPr lang="en-GB"/>
            </a:p>
          </p:txBody>
        </p:sp>
        <p:sp>
          <p:nvSpPr>
            <p:cNvPr id="205283" name="Line 499"/>
            <p:cNvSpPr>
              <a:spLocks noChangeShapeType="1"/>
            </p:cNvSpPr>
            <p:nvPr/>
          </p:nvSpPr>
          <p:spPr bwMode="auto">
            <a:xfrm>
              <a:off x="3519" y="1126"/>
              <a:ext cx="249" cy="0"/>
            </a:xfrm>
            <a:prstGeom prst="line">
              <a:avLst/>
            </a:prstGeom>
            <a:noFill/>
            <a:ln w="12700">
              <a:solidFill>
                <a:schemeClr val="tx1"/>
              </a:solidFill>
              <a:prstDash val="sysDot"/>
              <a:round/>
              <a:headEnd/>
              <a:tailEnd/>
            </a:ln>
          </p:spPr>
          <p:txBody>
            <a:bodyPr wrap="none" anchor="ctr"/>
            <a:lstStyle/>
            <a:p>
              <a:endParaRPr lang="en-GB"/>
            </a:p>
          </p:txBody>
        </p:sp>
        <p:sp>
          <p:nvSpPr>
            <p:cNvPr id="205284" name="Line 500"/>
            <p:cNvSpPr>
              <a:spLocks noChangeShapeType="1"/>
            </p:cNvSpPr>
            <p:nvPr/>
          </p:nvSpPr>
          <p:spPr bwMode="auto">
            <a:xfrm>
              <a:off x="3514" y="1158"/>
              <a:ext cx="260" cy="0"/>
            </a:xfrm>
            <a:prstGeom prst="line">
              <a:avLst/>
            </a:prstGeom>
            <a:noFill/>
            <a:ln w="12700">
              <a:solidFill>
                <a:schemeClr val="tx1"/>
              </a:solidFill>
              <a:prstDash val="sysDot"/>
              <a:round/>
              <a:headEnd/>
              <a:tailEnd/>
            </a:ln>
          </p:spPr>
          <p:txBody>
            <a:bodyPr wrap="none" anchor="ctr"/>
            <a:lstStyle/>
            <a:p>
              <a:endParaRPr lang="en-GB"/>
            </a:p>
          </p:txBody>
        </p:sp>
        <p:sp>
          <p:nvSpPr>
            <p:cNvPr id="205285" name="Line 501"/>
            <p:cNvSpPr>
              <a:spLocks noChangeShapeType="1"/>
            </p:cNvSpPr>
            <p:nvPr/>
          </p:nvSpPr>
          <p:spPr bwMode="auto">
            <a:xfrm>
              <a:off x="3510" y="1196"/>
              <a:ext cx="269" cy="0"/>
            </a:xfrm>
            <a:prstGeom prst="line">
              <a:avLst/>
            </a:prstGeom>
            <a:noFill/>
            <a:ln w="12700">
              <a:solidFill>
                <a:schemeClr val="tx1"/>
              </a:solidFill>
              <a:prstDash val="sysDot"/>
              <a:round/>
              <a:headEnd/>
              <a:tailEnd/>
            </a:ln>
          </p:spPr>
          <p:txBody>
            <a:bodyPr wrap="none" anchor="ctr"/>
            <a:lstStyle/>
            <a:p>
              <a:endParaRPr lang="en-GB"/>
            </a:p>
          </p:txBody>
        </p:sp>
        <p:sp>
          <p:nvSpPr>
            <p:cNvPr id="205286" name="Line 502"/>
            <p:cNvSpPr>
              <a:spLocks noChangeShapeType="1"/>
            </p:cNvSpPr>
            <p:nvPr/>
          </p:nvSpPr>
          <p:spPr bwMode="auto">
            <a:xfrm>
              <a:off x="3507" y="1294"/>
              <a:ext cx="276" cy="0"/>
            </a:xfrm>
            <a:prstGeom prst="line">
              <a:avLst/>
            </a:prstGeom>
            <a:noFill/>
            <a:ln w="12700">
              <a:solidFill>
                <a:schemeClr val="tx1"/>
              </a:solidFill>
              <a:prstDash val="sysDot"/>
              <a:round/>
              <a:headEnd/>
              <a:tailEnd/>
            </a:ln>
          </p:spPr>
          <p:txBody>
            <a:bodyPr wrap="none" anchor="ctr"/>
            <a:lstStyle/>
            <a:p>
              <a:endParaRPr lang="en-GB"/>
            </a:p>
          </p:txBody>
        </p:sp>
        <p:sp>
          <p:nvSpPr>
            <p:cNvPr id="205287" name="Line 503"/>
            <p:cNvSpPr>
              <a:spLocks noChangeShapeType="1"/>
            </p:cNvSpPr>
            <p:nvPr/>
          </p:nvSpPr>
          <p:spPr bwMode="auto">
            <a:xfrm>
              <a:off x="3511" y="1327"/>
              <a:ext cx="267" cy="0"/>
            </a:xfrm>
            <a:prstGeom prst="line">
              <a:avLst/>
            </a:prstGeom>
            <a:noFill/>
            <a:ln w="12700">
              <a:solidFill>
                <a:schemeClr val="tx1"/>
              </a:solidFill>
              <a:prstDash val="sysDot"/>
              <a:round/>
              <a:headEnd/>
              <a:tailEnd/>
            </a:ln>
          </p:spPr>
          <p:txBody>
            <a:bodyPr wrap="none" anchor="ctr"/>
            <a:lstStyle/>
            <a:p>
              <a:endParaRPr lang="en-GB"/>
            </a:p>
          </p:txBody>
        </p:sp>
        <p:sp>
          <p:nvSpPr>
            <p:cNvPr id="205288" name="Line 504"/>
            <p:cNvSpPr>
              <a:spLocks noChangeShapeType="1"/>
            </p:cNvSpPr>
            <p:nvPr/>
          </p:nvSpPr>
          <p:spPr bwMode="auto">
            <a:xfrm>
              <a:off x="3515" y="1358"/>
              <a:ext cx="259" cy="0"/>
            </a:xfrm>
            <a:prstGeom prst="line">
              <a:avLst/>
            </a:prstGeom>
            <a:noFill/>
            <a:ln w="12700">
              <a:solidFill>
                <a:schemeClr val="tx1"/>
              </a:solidFill>
              <a:prstDash val="sysDot"/>
              <a:round/>
              <a:headEnd/>
              <a:tailEnd/>
            </a:ln>
          </p:spPr>
          <p:txBody>
            <a:bodyPr wrap="none" anchor="ctr"/>
            <a:lstStyle/>
            <a:p>
              <a:endParaRPr lang="en-GB"/>
            </a:p>
          </p:txBody>
        </p:sp>
        <p:sp>
          <p:nvSpPr>
            <p:cNvPr id="205289" name="Line 505"/>
            <p:cNvSpPr>
              <a:spLocks noChangeShapeType="1"/>
            </p:cNvSpPr>
            <p:nvPr/>
          </p:nvSpPr>
          <p:spPr bwMode="auto">
            <a:xfrm>
              <a:off x="3519" y="1391"/>
              <a:ext cx="250" cy="0"/>
            </a:xfrm>
            <a:prstGeom prst="line">
              <a:avLst/>
            </a:prstGeom>
            <a:noFill/>
            <a:ln w="12700">
              <a:solidFill>
                <a:schemeClr val="tx1"/>
              </a:solidFill>
              <a:prstDash val="sysDot"/>
              <a:round/>
              <a:headEnd/>
              <a:tailEnd/>
            </a:ln>
          </p:spPr>
          <p:txBody>
            <a:bodyPr wrap="none" anchor="ctr"/>
            <a:lstStyle/>
            <a:p>
              <a:endParaRPr lang="en-GB"/>
            </a:p>
          </p:txBody>
        </p:sp>
        <p:sp>
          <p:nvSpPr>
            <p:cNvPr id="205290" name="Line 506"/>
            <p:cNvSpPr>
              <a:spLocks noChangeShapeType="1"/>
            </p:cNvSpPr>
            <p:nvPr/>
          </p:nvSpPr>
          <p:spPr bwMode="auto">
            <a:xfrm>
              <a:off x="3524" y="1424"/>
              <a:ext cx="240" cy="0"/>
            </a:xfrm>
            <a:prstGeom prst="line">
              <a:avLst/>
            </a:prstGeom>
            <a:noFill/>
            <a:ln w="12700">
              <a:solidFill>
                <a:schemeClr val="tx1"/>
              </a:solidFill>
              <a:prstDash val="sysDot"/>
              <a:round/>
              <a:headEnd/>
              <a:tailEnd/>
            </a:ln>
          </p:spPr>
          <p:txBody>
            <a:bodyPr wrap="none" anchor="ctr"/>
            <a:lstStyle/>
            <a:p>
              <a:endParaRPr lang="en-GB"/>
            </a:p>
          </p:txBody>
        </p:sp>
        <p:sp>
          <p:nvSpPr>
            <p:cNvPr id="205291" name="Line 507"/>
            <p:cNvSpPr>
              <a:spLocks noChangeShapeType="1"/>
            </p:cNvSpPr>
            <p:nvPr/>
          </p:nvSpPr>
          <p:spPr bwMode="auto">
            <a:xfrm>
              <a:off x="3526" y="1455"/>
              <a:ext cx="235" cy="0"/>
            </a:xfrm>
            <a:prstGeom prst="line">
              <a:avLst/>
            </a:prstGeom>
            <a:noFill/>
            <a:ln w="12700">
              <a:solidFill>
                <a:schemeClr val="tx1"/>
              </a:solidFill>
              <a:prstDash val="sysDot"/>
              <a:round/>
              <a:headEnd/>
              <a:tailEnd/>
            </a:ln>
          </p:spPr>
          <p:txBody>
            <a:bodyPr wrap="none" anchor="ctr"/>
            <a:lstStyle/>
            <a:p>
              <a:endParaRPr lang="en-GB"/>
            </a:p>
          </p:txBody>
        </p:sp>
        <p:grpSp>
          <p:nvGrpSpPr>
            <p:cNvPr id="205292" name="Group 508"/>
            <p:cNvGrpSpPr>
              <a:grpSpLocks/>
            </p:cNvGrpSpPr>
            <p:nvPr/>
          </p:nvGrpSpPr>
          <p:grpSpPr bwMode="auto">
            <a:xfrm>
              <a:off x="3433" y="1222"/>
              <a:ext cx="420" cy="38"/>
              <a:chOff x="3433" y="1222"/>
              <a:chExt cx="420" cy="38"/>
            </a:xfrm>
          </p:grpSpPr>
          <p:sp>
            <p:nvSpPr>
              <p:cNvPr id="205293" name="Line 509"/>
              <p:cNvSpPr>
                <a:spLocks noChangeShapeType="1"/>
              </p:cNvSpPr>
              <p:nvPr/>
            </p:nvSpPr>
            <p:spPr bwMode="auto">
              <a:xfrm>
                <a:off x="3433" y="1258"/>
                <a:ext cx="63" cy="0"/>
              </a:xfrm>
              <a:prstGeom prst="line">
                <a:avLst/>
              </a:prstGeom>
              <a:noFill/>
              <a:ln w="12700">
                <a:solidFill>
                  <a:srgbClr val="00FF00"/>
                </a:solidFill>
                <a:round/>
                <a:headEnd/>
                <a:tailEnd/>
              </a:ln>
            </p:spPr>
            <p:txBody>
              <a:bodyPr wrap="none" anchor="ctr"/>
              <a:lstStyle/>
              <a:p>
                <a:endParaRPr lang="en-GB"/>
              </a:p>
            </p:txBody>
          </p:sp>
          <p:sp>
            <p:nvSpPr>
              <p:cNvPr id="205294" name="Line 510"/>
              <p:cNvSpPr>
                <a:spLocks noChangeShapeType="1"/>
              </p:cNvSpPr>
              <p:nvPr/>
            </p:nvSpPr>
            <p:spPr bwMode="auto">
              <a:xfrm>
                <a:off x="3793" y="1256"/>
                <a:ext cx="60" cy="0"/>
              </a:xfrm>
              <a:prstGeom prst="line">
                <a:avLst/>
              </a:prstGeom>
              <a:noFill/>
              <a:ln w="12700">
                <a:solidFill>
                  <a:srgbClr val="00FF00"/>
                </a:solidFill>
                <a:round/>
                <a:headEnd/>
                <a:tailEnd/>
              </a:ln>
            </p:spPr>
            <p:txBody>
              <a:bodyPr wrap="none" anchor="ctr"/>
              <a:lstStyle/>
              <a:p>
                <a:endParaRPr lang="en-GB"/>
              </a:p>
            </p:txBody>
          </p:sp>
          <p:sp>
            <p:nvSpPr>
              <p:cNvPr id="205295" name="Line 511"/>
              <p:cNvSpPr>
                <a:spLocks noChangeShapeType="1"/>
              </p:cNvSpPr>
              <p:nvPr/>
            </p:nvSpPr>
            <p:spPr bwMode="auto">
              <a:xfrm flipV="1">
                <a:off x="3497" y="1222"/>
                <a:ext cx="6" cy="38"/>
              </a:xfrm>
              <a:prstGeom prst="line">
                <a:avLst/>
              </a:prstGeom>
              <a:noFill/>
              <a:ln w="12700">
                <a:solidFill>
                  <a:srgbClr val="00FF00"/>
                </a:solidFill>
                <a:round/>
                <a:headEnd/>
                <a:tailEnd/>
              </a:ln>
            </p:spPr>
            <p:txBody>
              <a:bodyPr wrap="none" anchor="ctr"/>
              <a:lstStyle/>
              <a:p>
                <a:endParaRPr lang="en-GB"/>
              </a:p>
            </p:txBody>
          </p:sp>
          <p:sp>
            <p:nvSpPr>
              <p:cNvPr id="205296" name="Line 512"/>
              <p:cNvSpPr>
                <a:spLocks noChangeShapeType="1"/>
              </p:cNvSpPr>
              <p:nvPr/>
            </p:nvSpPr>
            <p:spPr bwMode="auto">
              <a:xfrm flipH="1" flipV="1">
                <a:off x="3785" y="1222"/>
                <a:ext cx="13" cy="37"/>
              </a:xfrm>
              <a:prstGeom prst="line">
                <a:avLst/>
              </a:prstGeom>
              <a:noFill/>
              <a:ln w="12700">
                <a:solidFill>
                  <a:srgbClr val="00FF00"/>
                </a:solidFill>
                <a:round/>
                <a:headEnd/>
                <a:tailEnd/>
              </a:ln>
            </p:spPr>
            <p:txBody>
              <a:bodyPr wrap="none" anchor="ctr"/>
              <a:lstStyle/>
              <a:p>
                <a:endParaRPr lang="en-GB"/>
              </a:p>
            </p:txBody>
          </p:sp>
          <p:sp>
            <p:nvSpPr>
              <p:cNvPr id="205297" name="Line 513"/>
              <p:cNvSpPr>
                <a:spLocks noChangeShapeType="1"/>
              </p:cNvSpPr>
              <p:nvPr/>
            </p:nvSpPr>
            <p:spPr bwMode="auto">
              <a:xfrm>
                <a:off x="3508" y="1228"/>
                <a:ext cx="277" cy="0"/>
              </a:xfrm>
              <a:prstGeom prst="line">
                <a:avLst/>
              </a:prstGeom>
              <a:noFill/>
              <a:ln w="12700">
                <a:solidFill>
                  <a:srgbClr val="00FF00"/>
                </a:solidFill>
                <a:round/>
                <a:headEnd/>
                <a:tailEnd/>
              </a:ln>
            </p:spPr>
            <p:txBody>
              <a:bodyPr wrap="none" anchor="ctr"/>
              <a:lstStyle/>
              <a:p>
                <a:endParaRPr lang="en-GB"/>
              </a:p>
            </p:txBody>
          </p:sp>
        </p:grpSp>
      </p:grpSp>
      <p:grpSp>
        <p:nvGrpSpPr>
          <p:cNvPr id="205252" name="Group 514"/>
          <p:cNvGrpSpPr>
            <a:grpSpLocks/>
          </p:cNvGrpSpPr>
          <p:nvPr/>
        </p:nvGrpSpPr>
        <p:grpSpPr bwMode="auto">
          <a:xfrm>
            <a:off x="6226175" y="1627188"/>
            <a:ext cx="654050" cy="735012"/>
            <a:chOff x="3922" y="1025"/>
            <a:chExt cx="412" cy="463"/>
          </a:xfrm>
        </p:grpSpPr>
        <p:sp>
          <p:nvSpPr>
            <p:cNvPr id="205253" name="Line 515"/>
            <p:cNvSpPr>
              <a:spLocks noChangeShapeType="1"/>
            </p:cNvSpPr>
            <p:nvPr/>
          </p:nvSpPr>
          <p:spPr bwMode="auto">
            <a:xfrm flipV="1">
              <a:off x="3986" y="1025"/>
              <a:ext cx="20" cy="235"/>
            </a:xfrm>
            <a:prstGeom prst="line">
              <a:avLst/>
            </a:prstGeom>
            <a:noFill/>
            <a:ln w="12700">
              <a:solidFill>
                <a:schemeClr val="tx1"/>
              </a:solidFill>
              <a:round/>
              <a:headEnd/>
              <a:tailEnd/>
            </a:ln>
          </p:spPr>
          <p:txBody>
            <a:bodyPr wrap="none" anchor="ctr"/>
            <a:lstStyle/>
            <a:p>
              <a:endParaRPr lang="en-GB"/>
            </a:p>
          </p:txBody>
        </p:sp>
        <p:sp>
          <p:nvSpPr>
            <p:cNvPr id="205254" name="Line 516"/>
            <p:cNvSpPr>
              <a:spLocks noChangeShapeType="1"/>
            </p:cNvSpPr>
            <p:nvPr/>
          </p:nvSpPr>
          <p:spPr bwMode="auto">
            <a:xfrm>
              <a:off x="4014" y="1029"/>
              <a:ext cx="224" cy="0"/>
            </a:xfrm>
            <a:prstGeom prst="line">
              <a:avLst/>
            </a:prstGeom>
            <a:noFill/>
            <a:ln w="12700">
              <a:solidFill>
                <a:schemeClr val="tx1"/>
              </a:solidFill>
              <a:round/>
              <a:headEnd/>
              <a:tailEnd/>
            </a:ln>
          </p:spPr>
          <p:txBody>
            <a:bodyPr wrap="none" anchor="ctr"/>
            <a:lstStyle/>
            <a:p>
              <a:endParaRPr lang="en-GB"/>
            </a:p>
          </p:txBody>
        </p:sp>
        <p:sp>
          <p:nvSpPr>
            <p:cNvPr id="205255" name="Line 517"/>
            <p:cNvSpPr>
              <a:spLocks noChangeShapeType="1"/>
            </p:cNvSpPr>
            <p:nvPr/>
          </p:nvSpPr>
          <p:spPr bwMode="auto">
            <a:xfrm>
              <a:off x="4246" y="1033"/>
              <a:ext cx="25" cy="219"/>
            </a:xfrm>
            <a:prstGeom prst="line">
              <a:avLst/>
            </a:prstGeom>
            <a:noFill/>
            <a:ln w="12700">
              <a:solidFill>
                <a:schemeClr val="tx1"/>
              </a:solidFill>
              <a:round/>
              <a:headEnd/>
              <a:tailEnd/>
            </a:ln>
          </p:spPr>
          <p:txBody>
            <a:bodyPr wrap="none" anchor="ctr"/>
            <a:lstStyle/>
            <a:p>
              <a:endParaRPr lang="en-GB"/>
            </a:p>
          </p:txBody>
        </p:sp>
        <p:sp>
          <p:nvSpPr>
            <p:cNvPr id="205256" name="Line 518"/>
            <p:cNvSpPr>
              <a:spLocks noChangeShapeType="1"/>
            </p:cNvSpPr>
            <p:nvPr/>
          </p:nvSpPr>
          <p:spPr bwMode="auto">
            <a:xfrm>
              <a:off x="3986" y="1260"/>
              <a:ext cx="20" cy="220"/>
            </a:xfrm>
            <a:prstGeom prst="line">
              <a:avLst/>
            </a:prstGeom>
            <a:noFill/>
            <a:ln w="12700">
              <a:solidFill>
                <a:schemeClr val="tx1"/>
              </a:solidFill>
              <a:round/>
              <a:headEnd/>
              <a:tailEnd/>
            </a:ln>
          </p:spPr>
          <p:txBody>
            <a:bodyPr wrap="none" anchor="ctr"/>
            <a:lstStyle/>
            <a:p>
              <a:endParaRPr lang="en-GB"/>
            </a:p>
          </p:txBody>
        </p:sp>
        <p:sp>
          <p:nvSpPr>
            <p:cNvPr id="205257" name="Line 519"/>
            <p:cNvSpPr>
              <a:spLocks noChangeShapeType="1"/>
            </p:cNvSpPr>
            <p:nvPr/>
          </p:nvSpPr>
          <p:spPr bwMode="auto">
            <a:xfrm>
              <a:off x="4014" y="1484"/>
              <a:ext cx="224" cy="0"/>
            </a:xfrm>
            <a:prstGeom prst="line">
              <a:avLst/>
            </a:prstGeom>
            <a:noFill/>
            <a:ln w="12700">
              <a:solidFill>
                <a:schemeClr val="tx1"/>
              </a:solidFill>
              <a:round/>
              <a:headEnd/>
              <a:tailEnd/>
            </a:ln>
          </p:spPr>
          <p:txBody>
            <a:bodyPr wrap="none" anchor="ctr"/>
            <a:lstStyle/>
            <a:p>
              <a:endParaRPr lang="en-GB"/>
            </a:p>
          </p:txBody>
        </p:sp>
        <p:sp>
          <p:nvSpPr>
            <p:cNvPr id="205258" name="Line 520"/>
            <p:cNvSpPr>
              <a:spLocks noChangeShapeType="1"/>
            </p:cNvSpPr>
            <p:nvPr/>
          </p:nvSpPr>
          <p:spPr bwMode="auto">
            <a:xfrm flipV="1">
              <a:off x="4246" y="1252"/>
              <a:ext cx="25" cy="236"/>
            </a:xfrm>
            <a:prstGeom prst="line">
              <a:avLst/>
            </a:prstGeom>
            <a:noFill/>
            <a:ln w="12700">
              <a:solidFill>
                <a:schemeClr val="tx1"/>
              </a:solidFill>
              <a:round/>
              <a:headEnd/>
              <a:tailEnd/>
            </a:ln>
          </p:spPr>
          <p:txBody>
            <a:bodyPr wrap="none" anchor="ctr"/>
            <a:lstStyle/>
            <a:p>
              <a:endParaRPr lang="en-GB"/>
            </a:p>
          </p:txBody>
        </p:sp>
        <p:sp>
          <p:nvSpPr>
            <p:cNvPr id="205259" name="Line 521"/>
            <p:cNvSpPr>
              <a:spLocks noChangeShapeType="1"/>
            </p:cNvSpPr>
            <p:nvPr/>
          </p:nvSpPr>
          <p:spPr bwMode="auto">
            <a:xfrm>
              <a:off x="4009" y="1065"/>
              <a:ext cx="233" cy="0"/>
            </a:xfrm>
            <a:prstGeom prst="line">
              <a:avLst/>
            </a:prstGeom>
            <a:noFill/>
            <a:ln w="12700">
              <a:solidFill>
                <a:schemeClr val="tx1"/>
              </a:solidFill>
              <a:prstDash val="sysDot"/>
              <a:round/>
              <a:headEnd/>
              <a:tailEnd/>
            </a:ln>
          </p:spPr>
          <p:txBody>
            <a:bodyPr wrap="none" anchor="ctr"/>
            <a:lstStyle/>
            <a:p>
              <a:endParaRPr lang="en-GB"/>
            </a:p>
          </p:txBody>
        </p:sp>
        <p:sp>
          <p:nvSpPr>
            <p:cNvPr id="205260" name="Line 522"/>
            <p:cNvSpPr>
              <a:spLocks noChangeShapeType="1"/>
            </p:cNvSpPr>
            <p:nvPr/>
          </p:nvSpPr>
          <p:spPr bwMode="auto">
            <a:xfrm>
              <a:off x="4004" y="1097"/>
              <a:ext cx="244" cy="0"/>
            </a:xfrm>
            <a:prstGeom prst="line">
              <a:avLst/>
            </a:prstGeom>
            <a:noFill/>
            <a:ln w="12700">
              <a:solidFill>
                <a:schemeClr val="tx1"/>
              </a:solidFill>
              <a:prstDash val="sysDot"/>
              <a:round/>
              <a:headEnd/>
              <a:tailEnd/>
            </a:ln>
          </p:spPr>
          <p:txBody>
            <a:bodyPr wrap="none" anchor="ctr"/>
            <a:lstStyle/>
            <a:p>
              <a:endParaRPr lang="en-GB"/>
            </a:p>
          </p:txBody>
        </p:sp>
        <p:sp>
          <p:nvSpPr>
            <p:cNvPr id="205261" name="Line 523"/>
            <p:cNvSpPr>
              <a:spLocks noChangeShapeType="1"/>
            </p:cNvSpPr>
            <p:nvPr/>
          </p:nvSpPr>
          <p:spPr bwMode="auto">
            <a:xfrm>
              <a:off x="4002" y="1126"/>
              <a:ext cx="249" cy="0"/>
            </a:xfrm>
            <a:prstGeom prst="line">
              <a:avLst/>
            </a:prstGeom>
            <a:noFill/>
            <a:ln w="12700">
              <a:solidFill>
                <a:schemeClr val="tx1"/>
              </a:solidFill>
              <a:prstDash val="sysDot"/>
              <a:round/>
              <a:headEnd/>
              <a:tailEnd/>
            </a:ln>
          </p:spPr>
          <p:txBody>
            <a:bodyPr wrap="none" anchor="ctr"/>
            <a:lstStyle/>
            <a:p>
              <a:endParaRPr lang="en-GB"/>
            </a:p>
          </p:txBody>
        </p:sp>
        <p:sp>
          <p:nvSpPr>
            <p:cNvPr id="205262" name="Line 524"/>
            <p:cNvSpPr>
              <a:spLocks noChangeShapeType="1"/>
            </p:cNvSpPr>
            <p:nvPr/>
          </p:nvSpPr>
          <p:spPr bwMode="auto">
            <a:xfrm>
              <a:off x="3997" y="1158"/>
              <a:ext cx="260" cy="0"/>
            </a:xfrm>
            <a:prstGeom prst="line">
              <a:avLst/>
            </a:prstGeom>
            <a:noFill/>
            <a:ln w="12700">
              <a:solidFill>
                <a:schemeClr val="tx1"/>
              </a:solidFill>
              <a:prstDash val="sysDot"/>
              <a:round/>
              <a:headEnd/>
              <a:tailEnd/>
            </a:ln>
          </p:spPr>
          <p:txBody>
            <a:bodyPr wrap="none" anchor="ctr"/>
            <a:lstStyle/>
            <a:p>
              <a:endParaRPr lang="en-GB"/>
            </a:p>
          </p:txBody>
        </p:sp>
        <p:sp>
          <p:nvSpPr>
            <p:cNvPr id="205263" name="Line 525"/>
            <p:cNvSpPr>
              <a:spLocks noChangeShapeType="1"/>
            </p:cNvSpPr>
            <p:nvPr/>
          </p:nvSpPr>
          <p:spPr bwMode="auto">
            <a:xfrm>
              <a:off x="3993" y="1196"/>
              <a:ext cx="269" cy="0"/>
            </a:xfrm>
            <a:prstGeom prst="line">
              <a:avLst/>
            </a:prstGeom>
            <a:noFill/>
            <a:ln w="12700">
              <a:solidFill>
                <a:schemeClr val="tx1"/>
              </a:solidFill>
              <a:prstDash val="sysDot"/>
              <a:round/>
              <a:headEnd/>
              <a:tailEnd/>
            </a:ln>
          </p:spPr>
          <p:txBody>
            <a:bodyPr wrap="none" anchor="ctr"/>
            <a:lstStyle/>
            <a:p>
              <a:endParaRPr lang="en-GB"/>
            </a:p>
          </p:txBody>
        </p:sp>
        <p:sp>
          <p:nvSpPr>
            <p:cNvPr id="205264" name="Line 526"/>
            <p:cNvSpPr>
              <a:spLocks noChangeShapeType="1"/>
            </p:cNvSpPr>
            <p:nvPr/>
          </p:nvSpPr>
          <p:spPr bwMode="auto">
            <a:xfrm>
              <a:off x="3990" y="1294"/>
              <a:ext cx="276" cy="0"/>
            </a:xfrm>
            <a:prstGeom prst="line">
              <a:avLst/>
            </a:prstGeom>
            <a:noFill/>
            <a:ln w="12700">
              <a:solidFill>
                <a:schemeClr val="tx1"/>
              </a:solidFill>
              <a:prstDash val="sysDot"/>
              <a:round/>
              <a:headEnd/>
              <a:tailEnd/>
            </a:ln>
          </p:spPr>
          <p:txBody>
            <a:bodyPr wrap="none" anchor="ctr"/>
            <a:lstStyle/>
            <a:p>
              <a:endParaRPr lang="en-GB"/>
            </a:p>
          </p:txBody>
        </p:sp>
        <p:sp>
          <p:nvSpPr>
            <p:cNvPr id="205265" name="Line 527"/>
            <p:cNvSpPr>
              <a:spLocks noChangeShapeType="1"/>
            </p:cNvSpPr>
            <p:nvPr/>
          </p:nvSpPr>
          <p:spPr bwMode="auto">
            <a:xfrm>
              <a:off x="3994" y="1327"/>
              <a:ext cx="267" cy="0"/>
            </a:xfrm>
            <a:prstGeom prst="line">
              <a:avLst/>
            </a:prstGeom>
            <a:noFill/>
            <a:ln w="12700">
              <a:solidFill>
                <a:schemeClr val="tx1"/>
              </a:solidFill>
              <a:prstDash val="sysDot"/>
              <a:round/>
              <a:headEnd/>
              <a:tailEnd/>
            </a:ln>
          </p:spPr>
          <p:txBody>
            <a:bodyPr wrap="none" anchor="ctr"/>
            <a:lstStyle/>
            <a:p>
              <a:endParaRPr lang="en-GB"/>
            </a:p>
          </p:txBody>
        </p:sp>
        <p:sp>
          <p:nvSpPr>
            <p:cNvPr id="205266" name="Line 528"/>
            <p:cNvSpPr>
              <a:spLocks noChangeShapeType="1"/>
            </p:cNvSpPr>
            <p:nvPr/>
          </p:nvSpPr>
          <p:spPr bwMode="auto">
            <a:xfrm>
              <a:off x="3998" y="1358"/>
              <a:ext cx="259" cy="0"/>
            </a:xfrm>
            <a:prstGeom prst="line">
              <a:avLst/>
            </a:prstGeom>
            <a:noFill/>
            <a:ln w="12700">
              <a:solidFill>
                <a:schemeClr val="tx1"/>
              </a:solidFill>
              <a:prstDash val="sysDot"/>
              <a:round/>
              <a:headEnd/>
              <a:tailEnd/>
            </a:ln>
          </p:spPr>
          <p:txBody>
            <a:bodyPr wrap="none" anchor="ctr"/>
            <a:lstStyle/>
            <a:p>
              <a:endParaRPr lang="en-GB"/>
            </a:p>
          </p:txBody>
        </p:sp>
        <p:sp>
          <p:nvSpPr>
            <p:cNvPr id="205267" name="Line 529"/>
            <p:cNvSpPr>
              <a:spLocks noChangeShapeType="1"/>
            </p:cNvSpPr>
            <p:nvPr/>
          </p:nvSpPr>
          <p:spPr bwMode="auto">
            <a:xfrm>
              <a:off x="4002" y="1391"/>
              <a:ext cx="250" cy="0"/>
            </a:xfrm>
            <a:prstGeom prst="line">
              <a:avLst/>
            </a:prstGeom>
            <a:noFill/>
            <a:ln w="12700">
              <a:solidFill>
                <a:schemeClr val="tx1"/>
              </a:solidFill>
              <a:prstDash val="sysDot"/>
              <a:round/>
              <a:headEnd/>
              <a:tailEnd/>
            </a:ln>
          </p:spPr>
          <p:txBody>
            <a:bodyPr wrap="none" anchor="ctr"/>
            <a:lstStyle/>
            <a:p>
              <a:endParaRPr lang="en-GB"/>
            </a:p>
          </p:txBody>
        </p:sp>
        <p:sp>
          <p:nvSpPr>
            <p:cNvPr id="205268" name="Line 530"/>
            <p:cNvSpPr>
              <a:spLocks noChangeShapeType="1"/>
            </p:cNvSpPr>
            <p:nvPr/>
          </p:nvSpPr>
          <p:spPr bwMode="auto">
            <a:xfrm>
              <a:off x="4007" y="1424"/>
              <a:ext cx="240" cy="0"/>
            </a:xfrm>
            <a:prstGeom prst="line">
              <a:avLst/>
            </a:prstGeom>
            <a:noFill/>
            <a:ln w="12700">
              <a:solidFill>
                <a:schemeClr val="tx1"/>
              </a:solidFill>
              <a:prstDash val="sysDot"/>
              <a:round/>
              <a:headEnd/>
              <a:tailEnd/>
            </a:ln>
          </p:spPr>
          <p:txBody>
            <a:bodyPr wrap="none" anchor="ctr"/>
            <a:lstStyle/>
            <a:p>
              <a:endParaRPr lang="en-GB"/>
            </a:p>
          </p:txBody>
        </p:sp>
        <p:sp>
          <p:nvSpPr>
            <p:cNvPr id="205269" name="Line 531"/>
            <p:cNvSpPr>
              <a:spLocks noChangeShapeType="1"/>
            </p:cNvSpPr>
            <p:nvPr/>
          </p:nvSpPr>
          <p:spPr bwMode="auto">
            <a:xfrm>
              <a:off x="4009" y="1455"/>
              <a:ext cx="235" cy="0"/>
            </a:xfrm>
            <a:prstGeom prst="line">
              <a:avLst/>
            </a:prstGeom>
            <a:noFill/>
            <a:ln w="12700">
              <a:solidFill>
                <a:schemeClr val="tx1"/>
              </a:solidFill>
              <a:prstDash val="sysDot"/>
              <a:round/>
              <a:headEnd/>
              <a:tailEnd/>
            </a:ln>
          </p:spPr>
          <p:txBody>
            <a:bodyPr wrap="none" anchor="ctr"/>
            <a:lstStyle/>
            <a:p>
              <a:endParaRPr lang="en-GB"/>
            </a:p>
          </p:txBody>
        </p:sp>
        <p:sp>
          <p:nvSpPr>
            <p:cNvPr id="205270" name="Line 532"/>
            <p:cNvSpPr>
              <a:spLocks noChangeShapeType="1"/>
            </p:cNvSpPr>
            <p:nvPr/>
          </p:nvSpPr>
          <p:spPr bwMode="auto">
            <a:xfrm>
              <a:off x="3922" y="1257"/>
              <a:ext cx="61" cy="0"/>
            </a:xfrm>
            <a:prstGeom prst="line">
              <a:avLst/>
            </a:prstGeom>
            <a:noFill/>
            <a:ln w="12700">
              <a:solidFill>
                <a:srgbClr val="00FF00"/>
              </a:solidFill>
              <a:round/>
              <a:headEnd/>
              <a:tailEnd/>
            </a:ln>
          </p:spPr>
          <p:txBody>
            <a:bodyPr wrap="none" anchor="ctr"/>
            <a:lstStyle/>
            <a:p>
              <a:endParaRPr lang="en-GB"/>
            </a:p>
          </p:txBody>
        </p:sp>
        <p:sp>
          <p:nvSpPr>
            <p:cNvPr id="205271" name="Line 533"/>
            <p:cNvSpPr>
              <a:spLocks noChangeShapeType="1"/>
            </p:cNvSpPr>
            <p:nvPr/>
          </p:nvSpPr>
          <p:spPr bwMode="auto">
            <a:xfrm>
              <a:off x="4276" y="1252"/>
              <a:ext cx="58" cy="0"/>
            </a:xfrm>
            <a:prstGeom prst="line">
              <a:avLst/>
            </a:prstGeom>
            <a:noFill/>
            <a:ln w="12700">
              <a:solidFill>
                <a:srgbClr val="00FF00"/>
              </a:solidFill>
              <a:round/>
              <a:headEnd/>
              <a:tailEnd/>
            </a:ln>
          </p:spPr>
          <p:txBody>
            <a:bodyPr wrap="none" anchor="ctr"/>
            <a:lstStyle/>
            <a:p>
              <a:endParaRPr lang="en-GB"/>
            </a:p>
          </p:txBody>
        </p:sp>
        <p:sp>
          <p:nvSpPr>
            <p:cNvPr id="205272" name="Line 534"/>
            <p:cNvSpPr>
              <a:spLocks noChangeShapeType="1"/>
            </p:cNvSpPr>
            <p:nvPr/>
          </p:nvSpPr>
          <p:spPr bwMode="auto">
            <a:xfrm flipV="1">
              <a:off x="3983" y="1192"/>
              <a:ext cx="7" cy="65"/>
            </a:xfrm>
            <a:prstGeom prst="line">
              <a:avLst/>
            </a:prstGeom>
            <a:noFill/>
            <a:ln w="12700">
              <a:solidFill>
                <a:srgbClr val="00FF00"/>
              </a:solidFill>
              <a:round/>
              <a:headEnd/>
              <a:tailEnd/>
            </a:ln>
          </p:spPr>
          <p:txBody>
            <a:bodyPr wrap="none" anchor="ctr"/>
            <a:lstStyle/>
            <a:p>
              <a:endParaRPr lang="en-GB"/>
            </a:p>
          </p:txBody>
        </p:sp>
        <p:sp>
          <p:nvSpPr>
            <p:cNvPr id="205273" name="Line 535"/>
            <p:cNvSpPr>
              <a:spLocks noChangeShapeType="1"/>
            </p:cNvSpPr>
            <p:nvPr/>
          </p:nvSpPr>
          <p:spPr bwMode="auto">
            <a:xfrm flipH="1" flipV="1">
              <a:off x="4262" y="1191"/>
              <a:ext cx="15" cy="63"/>
            </a:xfrm>
            <a:prstGeom prst="line">
              <a:avLst/>
            </a:prstGeom>
            <a:noFill/>
            <a:ln w="12700">
              <a:solidFill>
                <a:srgbClr val="00FF00"/>
              </a:solidFill>
              <a:round/>
              <a:headEnd/>
              <a:tailEnd/>
            </a:ln>
          </p:spPr>
          <p:txBody>
            <a:bodyPr wrap="none" anchor="ctr"/>
            <a:lstStyle/>
            <a:p>
              <a:endParaRPr lang="en-GB"/>
            </a:p>
          </p:txBody>
        </p:sp>
        <p:sp>
          <p:nvSpPr>
            <p:cNvPr id="205274" name="Line 536"/>
            <p:cNvSpPr>
              <a:spLocks noChangeShapeType="1"/>
            </p:cNvSpPr>
            <p:nvPr/>
          </p:nvSpPr>
          <p:spPr bwMode="auto">
            <a:xfrm>
              <a:off x="3994" y="1197"/>
              <a:ext cx="268" cy="0"/>
            </a:xfrm>
            <a:prstGeom prst="line">
              <a:avLst/>
            </a:prstGeom>
            <a:noFill/>
            <a:ln w="12700">
              <a:solidFill>
                <a:srgbClr val="00FF00"/>
              </a:solidFill>
              <a:round/>
              <a:headEnd/>
              <a:tailEnd/>
            </a:ln>
          </p:spPr>
          <p:txBody>
            <a:bodyPr wrap="none" anchor="ctr"/>
            <a:lstStyle/>
            <a:p>
              <a:endParaRPr lang="en-GB"/>
            </a:p>
          </p:txBody>
        </p:sp>
      </p:grpSp>
      <p:sp>
        <p:nvSpPr>
          <p:cNvPr id="537"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538"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539"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540"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541" name="CasellaDiTesto 540"/>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spTree>
    <p:extLst>
      <p:ext uri="{BB962C8B-B14F-4D97-AF65-F5344CB8AC3E}">
        <p14:creationId xmlns:p14="http://schemas.microsoft.com/office/powerpoint/2010/main" val="1949961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a:noFill/>
        </p:spPr>
        <p:txBody>
          <a:bodyPr lIns="90488" tIns="44450" rIns="90488" bIns="44450" anchor="b"/>
          <a:lstStyle/>
          <a:p>
            <a:r>
              <a:rPr lang="en-GB" dirty="0" smtClean="0"/>
              <a:t/>
            </a:r>
            <a:br>
              <a:rPr lang="en-GB" dirty="0" smtClean="0"/>
            </a:br>
            <a:r>
              <a:rPr lang="en-GB" dirty="0" smtClean="0"/>
              <a:t>Phase encoding</a:t>
            </a:r>
          </a:p>
        </p:txBody>
      </p:sp>
      <p:grpSp>
        <p:nvGrpSpPr>
          <p:cNvPr id="205827" name="Group 3"/>
          <p:cNvGrpSpPr>
            <a:grpSpLocks/>
          </p:cNvGrpSpPr>
          <p:nvPr/>
        </p:nvGrpSpPr>
        <p:grpSpPr bwMode="auto">
          <a:xfrm>
            <a:off x="2274888" y="1819275"/>
            <a:ext cx="5081587" cy="4114800"/>
            <a:chOff x="1839" y="1146"/>
            <a:chExt cx="3201" cy="2592"/>
          </a:xfrm>
        </p:grpSpPr>
        <p:sp>
          <p:nvSpPr>
            <p:cNvPr id="205828" name="Freeform 4"/>
            <p:cNvSpPr>
              <a:spLocks/>
            </p:cNvSpPr>
            <p:nvPr/>
          </p:nvSpPr>
          <p:spPr bwMode="auto">
            <a:xfrm>
              <a:off x="3821" y="1603"/>
              <a:ext cx="58" cy="160"/>
            </a:xfrm>
            <a:custGeom>
              <a:avLst/>
              <a:gdLst>
                <a:gd name="T0" fmla="*/ 28 w 58"/>
                <a:gd name="T1" fmla="*/ 0 h 160"/>
                <a:gd name="T2" fmla="*/ 57 w 58"/>
                <a:gd name="T3" fmla="*/ 45 h 160"/>
                <a:gd name="T4" fmla="*/ 45 w 58"/>
                <a:gd name="T5" fmla="*/ 45 h 160"/>
                <a:gd name="T6" fmla="*/ 45 w 58"/>
                <a:gd name="T7" fmla="*/ 159 h 160"/>
                <a:gd name="T8" fmla="*/ 11 w 58"/>
                <a:gd name="T9" fmla="*/ 159 h 160"/>
                <a:gd name="T10" fmla="*/ 11 w 58"/>
                <a:gd name="T11" fmla="*/ 45 h 160"/>
                <a:gd name="T12" fmla="*/ 0 w 58"/>
                <a:gd name="T13" fmla="*/ 45 h 160"/>
                <a:gd name="T14" fmla="*/ 28 w 58"/>
                <a:gd name="T15" fmla="*/ 0 h 160"/>
                <a:gd name="T16" fmla="*/ 0 60000 65536"/>
                <a:gd name="T17" fmla="*/ 0 60000 65536"/>
                <a:gd name="T18" fmla="*/ 0 60000 65536"/>
                <a:gd name="T19" fmla="*/ 0 60000 65536"/>
                <a:gd name="T20" fmla="*/ 0 60000 65536"/>
                <a:gd name="T21" fmla="*/ 0 60000 65536"/>
                <a:gd name="T22" fmla="*/ 0 60000 65536"/>
                <a:gd name="T23" fmla="*/ 0 60000 65536"/>
                <a:gd name="T24" fmla="*/ 0 w 58"/>
                <a:gd name="T25" fmla="*/ 0 h 160"/>
                <a:gd name="T26" fmla="*/ 58 w 58"/>
                <a:gd name="T27" fmla="*/ 160 h 16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8" h="160">
                  <a:moveTo>
                    <a:pt x="28" y="0"/>
                  </a:moveTo>
                  <a:lnTo>
                    <a:pt x="57" y="45"/>
                  </a:lnTo>
                  <a:lnTo>
                    <a:pt x="45" y="45"/>
                  </a:lnTo>
                  <a:lnTo>
                    <a:pt x="45" y="159"/>
                  </a:lnTo>
                  <a:lnTo>
                    <a:pt x="11" y="159"/>
                  </a:lnTo>
                  <a:lnTo>
                    <a:pt x="11" y="45"/>
                  </a:lnTo>
                  <a:lnTo>
                    <a:pt x="0" y="45"/>
                  </a:lnTo>
                  <a:lnTo>
                    <a:pt x="28" y="0"/>
                  </a:lnTo>
                </a:path>
              </a:pathLst>
            </a:custGeom>
            <a:solidFill>
              <a:srgbClr val="FC0128"/>
            </a:solidFill>
            <a:ln w="12700" cap="rnd">
              <a:noFill/>
              <a:round/>
              <a:headEnd/>
              <a:tailEnd/>
            </a:ln>
          </p:spPr>
          <p:txBody>
            <a:bodyPr/>
            <a:lstStyle/>
            <a:p>
              <a:endParaRPr lang="en-GB"/>
            </a:p>
          </p:txBody>
        </p:sp>
        <p:sp>
          <p:nvSpPr>
            <p:cNvPr id="205829" name="Freeform 5"/>
            <p:cNvSpPr>
              <a:spLocks/>
            </p:cNvSpPr>
            <p:nvPr/>
          </p:nvSpPr>
          <p:spPr bwMode="auto">
            <a:xfrm>
              <a:off x="3821" y="3410"/>
              <a:ext cx="58" cy="166"/>
            </a:xfrm>
            <a:custGeom>
              <a:avLst/>
              <a:gdLst>
                <a:gd name="T0" fmla="*/ 28 w 58"/>
                <a:gd name="T1" fmla="*/ 0 h 166"/>
                <a:gd name="T2" fmla="*/ 57 w 58"/>
                <a:gd name="T3" fmla="*/ 46 h 166"/>
                <a:gd name="T4" fmla="*/ 45 w 58"/>
                <a:gd name="T5" fmla="*/ 46 h 166"/>
                <a:gd name="T6" fmla="*/ 45 w 58"/>
                <a:gd name="T7" fmla="*/ 165 h 166"/>
                <a:gd name="T8" fmla="*/ 11 w 58"/>
                <a:gd name="T9" fmla="*/ 165 h 166"/>
                <a:gd name="T10" fmla="*/ 11 w 58"/>
                <a:gd name="T11" fmla="*/ 46 h 166"/>
                <a:gd name="T12" fmla="*/ 0 w 58"/>
                <a:gd name="T13" fmla="*/ 46 h 166"/>
                <a:gd name="T14" fmla="*/ 28 w 58"/>
                <a:gd name="T15" fmla="*/ 0 h 166"/>
                <a:gd name="T16" fmla="*/ 0 60000 65536"/>
                <a:gd name="T17" fmla="*/ 0 60000 65536"/>
                <a:gd name="T18" fmla="*/ 0 60000 65536"/>
                <a:gd name="T19" fmla="*/ 0 60000 65536"/>
                <a:gd name="T20" fmla="*/ 0 60000 65536"/>
                <a:gd name="T21" fmla="*/ 0 60000 65536"/>
                <a:gd name="T22" fmla="*/ 0 60000 65536"/>
                <a:gd name="T23" fmla="*/ 0 60000 65536"/>
                <a:gd name="T24" fmla="*/ 0 w 58"/>
                <a:gd name="T25" fmla="*/ 0 h 166"/>
                <a:gd name="T26" fmla="*/ 58 w 58"/>
                <a:gd name="T27" fmla="*/ 166 h 1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8" h="166">
                  <a:moveTo>
                    <a:pt x="28" y="0"/>
                  </a:moveTo>
                  <a:lnTo>
                    <a:pt x="57" y="46"/>
                  </a:lnTo>
                  <a:lnTo>
                    <a:pt x="45" y="46"/>
                  </a:lnTo>
                  <a:lnTo>
                    <a:pt x="45" y="165"/>
                  </a:lnTo>
                  <a:lnTo>
                    <a:pt x="11" y="165"/>
                  </a:lnTo>
                  <a:lnTo>
                    <a:pt x="11" y="46"/>
                  </a:lnTo>
                  <a:lnTo>
                    <a:pt x="0" y="46"/>
                  </a:lnTo>
                  <a:lnTo>
                    <a:pt x="28" y="0"/>
                  </a:lnTo>
                </a:path>
              </a:pathLst>
            </a:custGeom>
            <a:solidFill>
              <a:srgbClr val="FC0128"/>
            </a:solidFill>
            <a:ln w="12700" cap="rnd">
              <a:noFill/>
              <a:round/>
              <a:headEnd/>
              <a:tailEnd/>
            </a:ln>
          </p:spPr>
          <p:txBody>
            <a:bodyPr/>
            <a:lstStyle/>
            <a:p>
              <a:endParaRPr lang="en-GB"/>
            </a:p>
          </p:txBody>
        </p:sp>
        <p:sp>
          <p:nvSpPr>
            <p:cNvPr id="205830" name="Freeform 6"/>
            <p:cNvSpPr>
              <a:spLocks/>
            </p:cNvSpPr>
            <p:nvPr/>
          </p:nvSpPr>
          <p:spPr bwMode="auto">
            <a:xfrm>
              <a:off x="2600" y="3046"/>
              <a:ext cx="325" cy="87"/>
            </a:xfrm>
            <a:custGeom>
              <a:avLst/>
              <a:gdLst>
                <a:gd name="T0" fmla="*/ 324 w 325"/>
                <a:gd name="T1" fmla="*/ 0 h 87"/>
                <a:gd name="T2" fmla="*/ 0 w 325"/>
                <a:gd name="T3" fmla="*/ 0 h 87"/>
                <a:gd name="T4" fmla="*/ 11 w 325"/>
                <a:gd name="T5" fmla="*/ 18 h 87"/>
                <a:gd name="T6" fmla="*/ 46 w 325"/>
                <a:gd name="T7" fmla="*/ 46 h 87"/>
                <a:gd name="T8" fmla="*/ 108 w 325"/>
                <a:gd name="T9" fmla="*/ 80 h 87"/>
                <a:gd name="T10" fmla="*/ 142 w 325"/>
                <a:gd name="T11" fmla="*/ 86 h 87"/>
                <a:gd name="T12" fmla="*/ 193 w 325"/>
                <a:gd name="T13" fmla="*/ 86 h 87"/>
                <a:gd name="T14" fmla="*/ 227 w 325"/>
                <a:gd name="T15" fmla="*/ 69 h 87"/>
                <a:gd name="T16" fmla="*/ 273 w 325"/>
                <a:gd name="T17" fmla="*/ 46 h 87"/>
                <a:gd name="T18" fmla="*/ 324 w 325"/>
                <a:gd name="T19" fmla="*/ 0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5"/>
                <a:gd name="T31" fmla="*/ 0 h 87"/>
                <a:gd name="T32" fmla="*/ 325 w 325"/>
                <a:gd name="T33" fmla="*/ 87 h 8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5" h="87">
                  <a:moveTo>
                    <a:pt x="324" y="0"/>
                  </a:moveTo>
                  <a:lnTo>
                    <a:pt x="0" y="0"/>
                  </a:lnTo>
                  <a:lnTo>
                    <a:pt x="11" y="18"/>
                  </a:lnTo>
                  <a:lnTo>
                    <a:pt x="46" y="46"/>
                  </a:lnTo>
                  <a:lnTo>
                    <a:pt x="108" y="80"/>
                  </a:lnTo>
                  <a:lnTo>
                    <a:pt x="142" y="86"/>
                  </a:lnTo>
                  <a:lnTo>
                    <a:pt x="193" y="86"/>
                  </a:lnTo>
                  <a:lnTo>
                    <a:pt x="227" y="69"/>
                  </a:lnTo>
                  <a:lnTo>
                    <a:pt x="273" y="46"/>
                  </a:lnTo>
                  <a:lnTo>
                    <a:pt x="324" y="0"/>
                  </a:lnTo>
                </a:path>
              </a:pathLst>
            </a:custGeom>
            <a:solidFill>
              <a:schemeClr val="accent2"/>
            </a:solidFill>
            <a:ln w="12700" cap="rnd" cmpd="sng">
              <a:solidFill>
                <a:schemeClr val="tx1"/>
              </a:solidFill>
              <a:prstDash val="solid"/>
              <a:round/>
              <a:headEnd type="none" w="med" len="med"/>
              <a:tailEnd type="none" w="med" len="med"/>
            </a:ln>
          </p:spPr>
          <p:txBody>
            <a:bodyPr/>
            <a:lstStyle/>
            <a:p>
              <a:endParaRPr lang="en-GB"/>
            </a:p>
          </p:txBody>
        </p:sp>
        <p:sp>
          <p:nvSpPr>
            <p:cNvPr id="205831" name="Freeform 7"/>
            <p:cNvSpPr>
              <a:spLocks/>
            </p:cNvSpPr>
            <p:nvPr/>
          </p:nvSpPr>
          <p:spPr bwMode="auto">
            <a:xfrm>
              <a:off x="2464" y="2865"/>
              <a:ext cx="591" cy="75"/>
            </a:xfrm>
            <a:custGeom>
              <a:avLst/>
              <a:gdLst>
                <a:gd name="T0" fmla="*/ 0 w 591"/>
                <a:gd name="T1" fmla="*/ 0 h 75"/>
                <a:gd name="T2" fmla="*/ 590 w 591"/>
                <a:gd name="T3" fmla="*/ 0 h 75"/>
                <a:gd name="T4" fmla="*/ 545 w 591"/>
                <a:gd name="T5" fmla="*/ 74 h 75"/>
                <a:gd name="T6" fmla="*/ 51 w 591"/>
                <a:gd name="T7" fmla="*/ 74 h 75"/>
                <a:gd name="T8" fmla="*/ 0 w 591"/>
                <a:gd name="T9" fmla="*/ 0 h 75"/>
                <a:gd name="T10" fmla="*/ 0 60000 65536"/>
                <a:gd name="T11" fmla="*/ 0 60000 65536"/>
                <a:gd name="T12" fmla="*/ 0 60000 65536"/>
                <a:gd name="T13" fmla="*/ 0 60000 65536"/>
                <a:gd name="T14" fmla="*/ 0 60000 65536"/>
                <a:gd name="T15" fmla="*/ 0 w 591"/>
                <a:gd name="T16" fmla="*/ 0 h 75"/>
                <a:gd name="T17" fmla="*/ 591 w 591"/>
                <a:gd name="T18" fmla="*/ 75 h 75"/>
              </a:gdLst>
              <a:ahLst/>
              <a:cxnLst>
                <a:cxn ang="T10">
                  <a:pos x="T0" y="T1"/>
                </a:cxn>
                <a:cxn ang="T11">
                  <a:pos x="T2" y="T3"/>
                </a:cxn>
                <a:cxn ang="T12">
                  <a:pos x="T4" y="T5"/>
                </a:cxn>
                <a:cxn ang="T13">
                  <a:pos x="T6" y="T7"/>
                </a:cxn>
                <a:cxn ang="T14">
                  <a:pos x="T8" y="T9"/>
                </a:cxn>
              </a:cxnLst>
              <a:rect l="T15" t="T16" r="T17" b="T18"/>
              <a:pathLst>
                <a:path w="591" h="75">
                  <a:moveTo>
                    <a:pt x="0" y="0"/>
                  </a:moveTo>
                  <a:lnTo>
                    <a:pt x="590" y="0"/>
                  </a:lnTo>
                  <a:lnTo>
                    <a:pt x="545" y="74"/>
                  </a:lnTo>
                  <a:lnTo>
                    <a:pt x="51" y="74"/>
                  </a:lnTo>
                  <a:lnTo>
                    <a:pt x="0" y="0"/>
                  </a:lnTo>
                </a:path>
              </a:pathLst>
            </a:custGeom>
            <a:solidFill>
              <a:schemeClr val="accent2"/>
            </a:solidFill>
            <a:ln w="12700" cap="rnd" cmpd="sng">
              <a:solidFill>
                <a:schemeClr val="tx1"/>
              </a:solidFill>
              <a:prstDash val="solid"/>
              <a:round/>
              <a:headEnd type="none" w="med" len="med"/>
              <a:tailEnd type="none" w="med" len="med"/>
            </a:ln>
          </p:spPr>
          <p:txBody>
            <a:bodyPr/>
            <a:lstStyle/>
            <a:p>
              <a:endParaRPr lang="en-GB"/>
            </a:p>
          </p:txBody>
        </p:sp>
        <p:sp>
          <p:nvSpPr>
            <p:cNvPr id="205832" name="Freeform 8"/>
            <p:cNvSpPr>
              <a:spLocks/>
            </p:cNvSpPr>
            <p:nvPr/>
          </p:nvSpPr>
          <p:spPr bwMode="auto">
            <a:xfrm>
              <a:off x="2440" y="2695"/>
              <a:ext cx="637" cy="64"/>
            </a:xfrm>
            <a:custGeom>
              <a:avLst/>
              <a:gdLst>
                <a:gd name="T0" fmla="*/ 633 w 631"/>
                <a:gd name="T1" fmla="*/ 0 h 64"/>
                <a:gd name="T2" fmla="*/ 636 w 631"/>
                <a:gd name="T3" fmla="*/ 63 h 64"/>
                <a:gd name="T4" fmla="*/ 0 w 631"/>
                <a:gd name="T5" fmla="*/ 63 h 64"/>
                <a:gd name="T6" fmla="*/ 6 w 631"/>
                <a:gd name="T7" fmla="*/ 0 h 64"/>
                <a:gd name="T8" fmla="*/ 633 w 631"/>
                <a:gd name="T9" fmla="*/ 0 h 64"/>
                <a:gd name="T10" fmla="*/ 0 60000 65536"/>
                <a:gd name="T11" fmla="*/ 0 60000 65536"/>
                <a:gd name="T12" fmla="*/ 0 60000 65536"/>
                <a:gd name="T13" fmla="*/ 0 60000 65536"/>
                <a:gd name="T14" fmla="*/ 0 60000 65536"/>
                <a:gd name="T15" fmla="*/ 0 w 631"/>
                <a:gd name="T16" fmla="*/ 0 h 64"/>
                <a:gd name="T17" fmla="*/ 631 w 631"/>
                <a:gd name="T18" fmla="*/ 64 h 64"/>
              </a:gdLst>
              <a:ahLst/>
              <a:cxnLst>
                <a:cxn ang="T10">
                  <a:pos x="T0" y="T1"/>
                </a:cxn>
                <a:cxn ang="T11">
                  <a:pos x="T2" y="T3"/>
                </a:cxn>
                <a:cxn ang="T12">
                  <a:pos x="T4" y="T5"/>
                </a:cxn>
                <a:cxn ang="T13">
                  <a:pos x="T6" y="T7"/>
                </a:cxn>
                <a:cxn ang="T14">
                  <a:pos x="T8" y="T9"/>
                </a:cxn>
              </a:cxnLst>
              <a:rect l="T15" t="T16" r="T17" b="T18"/>
              <a:pathLst>
                <a:path w="631" h="64">
                  <a:moveTo>
                    <a:pt x="627" y="0"/>
                  </a:moveTo>
                  <a:lnTo>
                    <a:pt x="630" y="63"/>
                  </a:lnTo>
                  <a:lnTo>
                    <a:pt x="0" y="63"/>
                  </a:lnTo>
                  <a:lnTo>
                    <a:pt x="6" y="0"/>
                  </a:lnTo>
                  <a:lnTo>
                    <a:pt x="627" y="0"/>
                  </a:lnTo>
                </a:path>
              </a:pathLst>
            </a:custGeom>
            <a:solidFill>
              <a:schemeClr val="accent2"/>
            </a:solidFill>
            <a:ln w="12700" cap="rnd" cmpd="sng">
              <a:solidFill>
                <a:schemeClr val="tx1"/>
              </a:solidFill>
              <a:prstDash val="solid"/>
              <a:round/>
              <a:headEnd type="none" w="med" len="med"/>
              <a:tailEnd type="none" w="med" len="med"/>
            </a:ln>
          </p:spPr>
          <p:txBody>
            <a:bodyPr/>
            <a:lstStyle/>
            <a:p>
              <a:endParaRPr lang="en-GB"/>
            </a:p>
          </p:txBody>
        </p:sp>
        <p:sp>
          <p:nvSpPr>
            <p:cNvPr id="205833" name="Freeform 9"/>
            <p:cNvSpPr>
              <a:spLocks/>
            </p:cNvSpPr>
            <p:nvPr/>
          </p:nvSpPr>
          <p:spPr bwMode="auto">
            <a:xfrm>
              <a:off x="2464" y="2484"/>
              <a:ext cx="591" cy="80"/>
            </a:xfrm>
            <a:custGeom>
              <a:avLst/>
              <a:gdLst>
                <a:gd name="T0" fmla="*/ 590 w 591"/>
                <a:gd name="T1" fmla="*/ 79 h 80"/>
                <a:gd name="T2" fmla="*/ 0 w 591"/>
                <a:gd name="T3" fmla="*/ 79 h 80"/>
                <a:gd name="T4" fmla="*/ 34 w 591"/>
                <a:gd name="T5" fmla="*/ 0 h 80"/>
                <a:gd name="T6" fmla="*/ 556 w 591"/>
                <a:gd name="T7" fmla="*/ 0 h 80"/>
                <a:gd name="T8" fmla="*/ 590 w 591"/>
                <a:gd name="T9" fmla="*/ 79 h 80"/>
                <a:gd name="T10" fmla="*/ 0 60000 65536"/>
                <a:gd name="T11" fmla="*/ 0 60000 65536"/>
                <a:gd name="T12" fmla="*/ 0 60000 65536"/>
                <a:gd name="T13" fmla="*/ 0 60000 65536"/>
                <a:gd name="T14" fmla="*/ 0 60000 65536"/>
                <a:gd name="T15" fmla="*/ 0 w 591"/>
                <a:gd name="T16" fmla="*/ 0 h 80"/>
                <a:gd name="T17" fmla="*/ 591 w 591"/>
                <a:gd name="T18" fmla="*/ 80 h 80"/>
              </a:gdLst>
              <a:ahLst/>
              <a:cxnLst>
                <a:cxn ang="T10">
                  <a:pos x="T0" y="T1"/>
                </a:cxn>
                <a:cxn ang="T11">
                  <a:pos x="T2" y="T3"/>
                </a:cxn>
                <a:cxn ang="T12">
                  <a:pos x="T4" y="T5"/>
                </a:cxn>
                <a:cxn ang="T13">
                  <a:pos x="T6" y="T7"/>
                </a:cxn>
                <a:cxn ang="T14">
                  <a:pos x="T8" y="T9"/>
                </a:cxn>
              </a:cxnLst>
              <a:rect l="T15" t="T16" r="T17" b="T18"/>
              <a:pathLst>
                <a:path w="591" h="80">
                  <a:moveTo>
                    <a:pt x="590" y="79"/>
                  </a:moveTo>
                  <a:lnTo>
                    <a:pt x="0" y="79"/>
                  </a:lnTo>
                  <a:lnTo>
                    <a:pt x="34" y="0"/>
                  </a:lnTo>
                  <a:lnTo>
                    <a:pt x="556" y="0"/>
                  </a:lnTo>
                  <a:lnTo>
                    <a:pt x="590" y="79"/>
                  </a:lnTo>
                </a:path>
              </a:pathLst>
            </a:custGeom>
            <a:solidFill>
              <a:schemeClr val="accent2"/>
            </a:solidFill>
            <a:ln w="12700" cap="rnd" cmpd="sng">
              <a:solidFill>
                <a:schemeClr val="tx1"/>
              </a:solidFill>
              <a:prstDash val="solid"/>
              <a:round/>
              <a:headEnd type="none" w="med" len="med"/>
              <a:tailEnd type="none" w="med" len="med"/>
            </a:ln>
          </p:spPr>
          <p:txBody>
            <a:bodyPr/>
            <a:lstStyle/>
            <a:p>
              <a:endParaRPr lang="en-GB"/>
            </a:p>
          </p:txBody>
        </p:sp>
        <p:sp>
          <p:nvSpPr>
            <p:cNvPr id="205834" name="Freeform 10"/>
            <p:cNvSpPr>
              <a:spLocks/>
            </p:cNvSpPr>
            <p:nvPr/>
          </p:nvSpPr>
          <p:spPr bwMode="auto">
            <a:xfrm>
              <a:off x="2549" y="2347"/>
              <a:ext cx="421" cy="41"/>
            </a:xfrm>
            <a:custGeom>
              <a:avLst/>
              <a:gdLst>
                <a:gd name="T0" fmla="*/ 335 w 421"/>
                <a:gd name="T1" fmla="*/ 0 h 41"/>
                <a:gd name="T2" fmla="*/ 420 w 421"/>
                <a:gd name="T3" fmla="*/ 40 h 41"/>
                <a:gd name="T4" fmla="*/ 0 w 421"/>
                <a:gd name="T5" fmla="*/ 40 h 41"/>
                <a:gd name="T6" fmla="*/ 40 w 421"/>
                <a:gd name="T7" fmla="*/ 12 h 41"/>
                <a:gd name="T8" fmla="*/ 85 w 421"/>
                <a:gd name="T9" fmla="*/ 0 h 41"/>
                <a:gd name="T10" fmla="*/ 335 w 421"/>
                <a:gd name="T11" fmla="*/ 0 h 41"/>
                <a:gd name="T12" fmla="*/ 0 60000 65536"/>
                <a:gd name="T13" fmla="*/ 0 60000 65536"/>
                <a:gd name="T14" fmla="*/ 0 60000 65536"/>
                <a:gd name="T15" fmla="*/ 0 60000 65536"/>
                <a:gd name="T16" fmla="*/ 0 60000 65536"/>
                <a:gd name="T17" fmla="*/ 0 60000 65536"/>
                <a:gd name="T18" fmla="*/ 0 w 421"/>
                <a:gd name="T19" fmla="*/ 0 h 41"/>
                <a:gd name="T20" fmla="*/ 421 w 421"/>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421" h="41">
                  <a:moveTo>
                    <a:pt x="335" y="0"/>
                  </a:moveTo>
                  <a:lnTo>
                    <a:pt x="420" y="40"/>
                  </a:lnTo>
                  <a:lnTo>
                    <a:pt x="0" y="40"/>
                  </a:lnTo>
                  <a:lnTo>
                    <a:pt x="40" y="12"/>
                  </a:lnTo>
                  <a:lnTo>
                    <a:pt x="85" y="0"/>
                  </a:lnTo>
                  <a:lnTo>
                    <a:pt x="335" y="0"/>
                  </a:lnTo>
                </a:path>
              </a:pathLst>
            </a:custGeom>
            <a:solidFill>
              <a:schemeClr val="accent2"/>
            </a:solidFill>
            <a:ln w="12700" cap="rnd" cmpd="sng">
              <a:solidFill>
                <a:schemeClr val="tx1"/>
              </a:solidFill>
              <a:prstDash val="solid"/>
              <a:round/>
              <a:headEnd type="none" w="med" len="med"/>
              <a:tailEnd type="none" w="med" len="med"/>
            </a:ln>
          </p:spPr>
          <p:txBody>
            <a:bodyPr/>
            <a:lstStyle/>
            <a:p>
              <a:endParaRPr lang="en-GB"/>
            </a:p>
          </p:txBody>
        </p:sp>
        <p:sp>
          <p:nvSpPr>
            <p:cNvPr id="205835" name="Freeform 11"/>
            <p:cNvSpPr>
              <a:spLocks/>
            </p:cNvSpPr>
            <p:nvPr/>
          </p:nvSpPr>
          <p:spPr bwMode="auto">
            <a:xfrm>
              <a:off x="2770" y="2291"/>
              <a:ext cx="24" cy="23"/>
            </a:xfrm>
            <a:custGeom>
              <a:avLst/>
              <a:gdLst>
                <a:gd name="T0" fmla="*/ 23 w 24"/>
                <a:gd name="T1" fmla="*/ 22 h 23"/>
                <a:gd name="T2" fmla="*/ 23 w 24"/>
                <a:gd name="T3" fmla="*/ 17 h 23"/>
                <a:gd name="T4" fmla="*/ 17 w 24"/>
                <a:gd name="T5" fmla="*/ 5 h 23"/>
                <a:gd name="T6" fmla="*/ 6 w 24"/>
                <a:gd name="T7" fmla="*/ 0 h 23"/>
                <a:gd name="T8" fmla="*/ 0 w 24"/>
                <a:gd name="T9" fmla="*/ 0 h 23"/>
                <a:gd name="T10" fmla="*/ 0 w 24"/>
                <a:gd name="T11" fmla="*/ 5 h 23"/>
                <a:gd name="T12" fmla="*/ 6 w 24"/>
                <a:gd name="T13" fmla="*/ 17 h 23"/>
                <a:gd name="T14" fmla="*/ 17 w 24"/>
                <a:gd name="T15" fmla="*/ 22 h 23"/>
                <a:gd name="T16" fmla="*/ 23 w 24"/>
                <a:gd name="T17" fmla="*/ 22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
                <a:gd name="T28" fmla="*/ 0 h 23"/>
                <a:gd name="T29" fmla="*/ 24 w 24"/>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 h="23">
                  <a:moveTo>
                    <a:pt x="23" y="22"/>
                  </a:moveTo>
                  <a:lnTo>
                    <a:pt x="23" y="17"/>
                  </a:lnTo>
                  <a:lnTo>
                    <a:pt x="17" y="5"/>
                  </a:lnTo>
                  <a:lnTo>
                    <a:pt x="6" y="0"/>
                  </a:lnTo>
                  <a:lnTo>
                    <a:pt x="0" y="0"/>
                  </a:lnTo>
                  <a:lnTo>
                    <a:pt x="0" y="5"/>
                  </a:lnTo>
                  <a:lnTo>
                    <a:pt x="6" y="17"/>
                  </a:lnTo>
                  <a:lnTo>
                    <a:pt x="17" y="22"/>
                  </a:lnTo>
                  <a:lnTo>
                    <a:pt x="23" y="22"/>
                  </a:lnTo>
                </a:path>
              </a:pathLst>
            </a:custGeom>
            <a:solidFill>
              <a:schemeClr val="tx1"/>
            </a:solidFill>
            <a:ln w="12700" cap="rnd" cmpd="sng">
              <a:solidFill>
                <a:schemeClr val="tx1"/>
              </a:solidFill>
              <a:prstDash val="solid"/>
              <a:round/>
              <a:headEnd type="none" w="med" len="med"/>
              <a:tailEnd type="none" w="med" len="med"/>
            </a:ln>
          </p:spPr>
          <p:txBody>
            <a:bodyPr/>
            <a:lstStyle/>
            <a:p>
              <a:endParaRPr lang="en-GB"/>
            </a:p>
          </p:txBody>
        </p:sp>
        <p:sp>
          <p:nvSpPr>
            <p:cNvPr id="205836" name="Freeform 12"/>
            <p:cNvSpPr>
              <a:spLocks/>
            </p:cNvSpPr>
            <p:nvPr/>
          </p:nvSpPr>
          <p:spPr bwMode="auto">
            <a:xfrm>
              <a:off x="2725" y="2291"/>
              <a:ext cx="24" cy="35"/>
            </a:xfrm>
            <a:custGeom>
              <a:avLst/>
              <a:gdLst>
                <a:gd name="T0" fmla="*/ 6 w 24"/>
                <a:gd name="T1" fmla="*/ 34 h 35"/>
                <a:gd name="T2" fmla="*/ 11 w 24"/>
                <a:gd name="T3" fmla="*/ 28 h 35"/>
                <a:gd name="T4" fmla="*/ 17 w 24"/>
                <a:gd name="T5" fmla="*/ 17 h 35"/>
                <a:gd name="T6" fmla="*/ 23 w 24"/>
                <a:gd name="T7" fmla="*/ 5 h 35"/>
                <a:gd name="T8" fmla="*/ 17 w 24"/>
                <a:gd name="T9" fmla="*/ 0 h 35"/>
                <a:gd name="T10" fmla="*/ 11 w 24"/>
                <a:gd name="T11" fmla="*/ 5 h 35"/>
                <a:gd name="T12" fmla="*/ 6 w 24"/>
                <a:gd name="T13" fmla="*/ 17 h 35"/>
                <a:gd name="T14" fmla="*/ 0 w 24"/>
                <a:gd name="T15" fmla="*/ 28 h 35"/>
                <a:gd name="T16" fmla="*/ 6 w 24"/>
                <a:gd name="T17" fmla="*/ 34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
                <a:gd name="T28" fmla="*/ 0 h 35"/>
                <a:gd name="T29" fmla="*/ 24 w 24"/>
                <a:gd name="T30" fmla="*/ 35 h 3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 h="35">
                  <a:moveTo>
                    <a:pt x="6" y="34"/>
                  </a:moveTo>
                  <a:lnTo>
                    <a:pt x="11" y="28"/>
                  </a:lnTo>
                  <a:lnTo>
                    <a:pt x="17" y="17"/>
                  </a:lnTo>
                  <a:lnTo>
                    <a:pt x="23" y="5"/>
                  </a:lnTo>
                  <a:lnTo>
                    <a:pt x="17" y="0"/>
                  </a:lnTo>
                  <a:lnTo>
                    <a:pt x="11" y="5"/>
                  </a:lnTo>
                  <a:lnTo>
                    <a:pt x="6" y="17"/>
                  </a:lnTo>
                  <a:lnTo>
                    <a:pt x="0" y="28"/>
                  </a:lnTo>
                  <a:lnTo>
                    <a:pt x="6" y="34"/>
                  </a:lnTo>
                </a:path>
              </a:pathLst>
            </a:custGeom>
            <a:solidFill>
              <a:schemeClr val="tx1"/>
            </a:solidFill>
            <a:ln w="12700" cap="rnd" cmpd="sng">
              <a:solidFill>
                <a:schemeClr val="tx1"/>
              </a:solidFill>
              <a:prstDash val="solid"/>
              <a:round/>
              <a:headEnd type="none" w="med" len="med"/>
              <a:tailEnd type="none" w="med" len="med"/>
            </a:ln>
          </p:spPr>
          <p:txBody>
            <a:bodyPr/>
            <a:lstStyle/>
            <a:p>
              <a:endParaRPr lang="en-GB"/>
            </a:p>
          </p:txBody>
        </p:sp>
        <p:sp>
          <p:nvSpPr>
            <p:cNvPr id="205837" name="Freeform 13"/>
            <p:cNvSpPr>
              <a:spLocks/>
            </p:cNvSpPr>
            <p:nvPr/>
          </p:nvSpPr>
          <p:spPr bwMode="auto">
            <a:xfrm>
              <a:off x="3821" y="2973"/>
              <a:ext cx="58" cy="160"/>
            </a:xfrm>
            <a:custGeom>
              <a:avLst/>
              <a:gdLst>
                <a:gd name="T0" fmla="*/ 28 w 58"/>
                <a:gd name="T1" fmla="*/ 0 h 160"/>
                <a:gd name="T2" fmla="*/ 57 w 58"/>
                <a:gd name="T3" fmla="*/ 45 h 160"/>
                <a:gd name="T4" fmla="*/ 45 w 58"/>
                <a:gd name="T5" fmla="*/ 45 h 160"/>
                <a:gd name="T6" fmla="*/ 45 w 58"/>
                <a:gd name="T7" fmla="*/ 159 h 160"/>
                <a:gd name="T8" fmla="*/ 11 w 58"/>
                <a:gd name="T9" fmla="*/ 159 h 160"/>
                <a:gd name="T10" fmla="*/ 11 w 58"/>
                <a:gd name="T11" fmla="*/ 45 h 160"/>
                <a:gd name="T12" fmla="*/ 0 w 58"/>
                <a:gd name="T13" fmla="*/ 45 h 160"/>
                <a:gd name="T14" fmla="*/ 28 w 58"/>
                <a:gd name="T15" fmla="*/ 0 h 160"/>
                <a:gd name="T16" fmla="*/ 0 60000 65536"/>
                <a:gd name="T17" fmla="*/ 0 60000 65536"/>
                <a:gd name="T18" fmla="*/ 0 60000 65536"/>
                <a:gd name="T19" fmla="*/ 0 60000 65536"/>
                <a:gd name="T20" fmla="*/ 0 60000 65536"/>
                <a:gd name="T21" fmla="*/ 0 60000 65536"/>
                <a:gd name="T22" fmla="*/ 0 60000 65536"/>
                <a:gd name="T23" fmla="*/ 0 60000 65536"/>
                <a:gd name="T24" fmla="*/ 0 w 58"/>
                <a:gd name="T25" fmla="*/ 0 h 160"/>
                <a:gd name="T26" fmla="*/ 58 w 58"/>
                <a:gd name="T27" fmla="*/ 160 h 16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8" h="160">
                  <a:moveTo>
                    <a:pt x="28" y="0"/>
                  </a:moveTo>
                  <a:lnTo>
                    <a:pt x="57" y="45"/>
                  </a:lnTo>
                  <a:lnTo>
                    <a:pt x="45" y="45"/>
                  </a:lnTo>
                  <a:lnTo>
                    <a:pt x="45" y="159"/>
                  </a:lnTo>
                  <a:lnTo>
                    <a:pt x="11" y="159"/>
                  </a:lnTo>
                  <a:lnTo>
                    <a:pt x="11" y="45"/>
                  </a:lnTo>
                  <a:lnTo>
                    <a:pt x="0" y="45"/>
                  </a:lnTo>
                  <a:lnTo>
                    <a:pt x="28" y="0"/>
                  </a:lnTo>
                </a:path>
              </a:pathLst>
            </a:custGeom>
            <a:solidFill>
              <a:srgbClr val="FC0128"/>
            </a:solidFill>
            <a:ln w="12700" cap="rnd">
              <a:noFill/>
              <a:round/>
              <a:headEnd/>
              <a:tailEnd/>
            </a:ln>
          </p:spPr>
          <p:txBody>
            <a:bodyPr/>
            <a:lstStyle/>
            <a:p>
              <a:endParaRPr lang="en-GB"/>
            </a:p>
          </p:txBody>
        </p:sp>
        <p:sp>
          <p:nvSpPr>
            <p:cNvPr id="205838" name="Freeform 14"/>
            <p:cNvSpPr>
              <a:spLocks/>
            </p:cNvSpPr>
            <p:nvPr/>
          </p:nvSpPr>
          <p:spPr bwMode="auto">
            <a:xfrm>
              <a:off x="3821" y="2524"/>
              <a:ext cx="58" cy="165"/>
            </a:xfrm>
            <a:custGeom>
              <a:avLst/>
              <a:gdLst>
                <a:gd name="T0" fmla="*/ 28 w 58"/>
                <a:gd name="T1" fmla="*/ 0 h 165"/>
                <a:gd name="T2" fmla="*/ 57 w 58"/>
                <a:gd name="T3" fmla="*/ 45 h 165"/>
                <a:gd name="T4" fmla="*/ 45 w 58"/>
                <a:gd name="T5" fmla="*/ 45 h 165"/>
                <a:gd name="T6" fmla="*/ 45 w 58"/>
                <a:gd name="T7" fmla="*/ 164 h 165"/>
                <a:gd name="T8" fmla="*/ 11 w 58"/>
                <a:gd name="T9" fmla="*/ 164 h 165"/>
                <a:gd name="T10" fmla="*/ 11 w 58"/>
                <a:gd name="T11" fmla="*/ 45 h 165"/>
                <a:gd name="T12" fmla="*/ 0 w 58"/>
                <a:gd name="T13" fmla="*/ 45 h 165"/>
                <a:gd name="T14" fmla="*/ 28 w 58"/>
                <a:gd name="T15" fmla="*/ 0 h 165"/>
                <a:gd name="T16" fmla="*/ 0 60000 65536"/>
                <a:gd name="T17" fmla="*/ 0 60000 65536"/>
                <a:gd name="T18" fmla="*/ 0 60000 65536"/>
                <a:gd name="T19" fmla="*/ 0 60000 65536"/>
                <a:gd name="T20" fmla="*/ 0 60000 65536"/>
                <a:gd name="T21" fmla="*/ 0 60000 65536"/>
                <a:gd name="T22" fmla="*/ 0 60000 65536"/>
                <a:gd name="T23" fmla="*/ 0 60000 65536"/>
                <a:gd name="T24" fmla="*/ 0 w 58"/>
                <a:gd name="T25" fmla="*/ 0 h 165"/>
                <a:gd name="T26" fmla="*/ 58 w 58"/>
                <a:gd name="T27" fmla="*/ 165 h 16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8" h="165">
                  <a:moveTo>
                    <a:pt x="28" y="0"/>
                  </a:moveTo>
                  <a:lnTo>
                    <a:pt x="57" y="45"/>
                  </a:lnTo>
                  <a:lnTo>
                    <a:pt x="45" y="45"/>
                  </a:lnTo>
                  <a:lnTo>
                    <a:pt x="45" y="164"/>
                  </a:lnTo>
                  <a:lnTo>
                    <a:pt x="11" y="164"/>
                  </a:lnTo>
                  <a:lnTo>
                    <a:pt x="11" y="45"/>
                  </a:lnTo>
                  <a:lnTo>
                    <a:pt x="0" y="45"/>
                  </a:lnTo>
                  <a:lnTo>
                    <a:pt x="28" y="0"/>
                  </a:lnTo>
                </a:path>
              </a:pathLst>
            </a:custGeom>
            <a:solidFill>
              <a:srgbClr val="FC0128"/>
            </a:solidFill>
            <a:ln w="12700" cap="rnd">
              <a:noFill/>
              <a:round/>
              <a:headEnd/>
              <a:tailEnd/>
            </a:ln>
          </p:spPr>
          <p:txBody>
            <a:bodyPr/>
            <a:lstStyle/>
            <a:p>
              <a:endParaRPr lang="en-GB"/>
            </a:p>
          </p:txBody>
        </p:sp>
        <p:grpSp>
          <p:nvGrpSpPr>
            <p:cNvPr id="205839" name="Group 15"/>
            <p:cNvGrpSpPr>
              <a:grpSpLocks/>
            </p:cNvGrpSpPr>
            <p:nvPr/>
          </p:nvGrpSpPr>
          <p:grpSpPr bwMode="auto">
            <a:xfrm>
              <a:off x="3678" y="1593"/>
              <a:ext cx="333" cy="2145"/>
              <a:chOff x="2970" y="1565"/>
              <a:chExt cx="333" cy="2145"/>
            </a:xfrm>
          </p:grpSpPr>
          <p:sp>
            <p:nvSpPr>
              <p:cNvPr id="206219" name="Oval 16"/>
              <p:cNvSpPr>
                <a:spLocks noChangeArrowheads="1"/>
              </p:cNvSpPr>
              <p:nvPr/>
            </p:nvSpPr>
            <p:spPr bwMode="auto">
              <a:xfrm>
                <a:off x="2970" y="1565"/>
                <a:ext cx="333" cy="333"/>
              </a:xfrm>
              <a:prstGeom prst="ellipse">
                <a:avLst/>
              </a:prstGeom>
              <a:noFill/>
              <a:ln w="12700">
                <a:solidFill>
                  <a:schemeClr val="tx1"/>
                </a:solidFill>
                <a:round/>
                <a:headEnd/>
                <a:tailEnd/>
              </a:ln>
            </p:spPr>
            <p:txBody>
              <a:bodyPr wrap="none" anchor="ctr"/>
              <a:lstStyle/>
              <a:p>
                <a:endParaRPr lang="it-IT"/>
              </a:p>
            </p:txBody>
          </p:sp>
          <p:sp>
            <p:nvSpPr>
              <p:cNvPr id="206220" name="Oval 17"/>
              <p:cNvSpPr>
                <a:spLocks noChangeArrowheads="1"/>
              </p:cNvSpPr>
              <p:nvPr/>
            </p:nvSpPr>
            <p:spPr bwMode="auto">
              <a:xfrm>
                <a:off x="2970" y="3378"/>
                <a:ext cx="333" cy="332"/>
              </a:xfrm>
              <a:prstGeom prst="ellipse">
                <a:avLst/>
              </a:prstGeom>
              <a:noFill/>
              <a:ln w="12700">
                <a:solidFill>
                  <a:schemeClr val="tx1"/>
                </a:solidFill>
                <a:round/>
                <a:headEnd/>
                <a:tailEnd/>
              </a:ln>
            </p:spPr>
            <p:txBody>
              <a:bodyPr wrap="none" anchor="ctr"/>
              <a:lstStyle/>
              <a:p>
                <a:endParaRPr lang="it-IT"/>
              </a:p>
            </p:txBody>
          </p:sp>
          <p:sp>
            <p:nvSpPr>
              <p:cNvPr id="206221" name="Oval 18"/>
              <p:cNvSpPr>
                <a:spLocks noChangeArrowheads="1"/>
              </p:cNvSpPr>
              <p:nvPr/>
            </p:nvSpPr>
            <p:spPr bwMode="auto">
              <a:xfrm>
                <a:off x="2970" y="2934"/>
                <a:ext cx="333" cy="333"/>
              </a:xfrm>
              <a:prstGeom prst="ellipse">
                <a:avLst/>
              </a:prstGeom>
              <a:noFill/>
              <a:ln w="12700">
                <a:solidFill>
                  <a:schemeClr val="tx1"/>
                </a:solidFill>
                <a:round/>
                <a:headEnd/>
                <a:tailEnd/>
              </a:ln>
            </p:spPr>
            <p:txBody>
              <a:bodyPr wrap="none" anchor="ctr"/>
              <a:lstStyle/>
              <a:p>
                <a:endParaRPr lang="it-IT"/>
              </a:p>
            </p:txBody>
          </p:sp>
          <p:sp>
            <p:nvSpPr>
              <p:cNvPr id="206222" name="Oval 19"/>
              <p:cNvSpPr>
                <a:spLocks noChangeArrowheads="1"/>
              </p:cNvSpPr>
              <p:nvPr/>
            </p:nvSpPr>
            <p:spPr bwMode="auto">
              <a:xfrm>
                <a:off x="2970" y="2491"/>
                <a:ext cx="333" cy="333"/>
              </a:xfrm>
              <a:prstGeom prst="ellipse">
                <a:avLst/>
              </a:prstGeom>
              <a:noFill/>
              <a:ln w="12700">
                <a:solidFill>
                  <a:schemeClr val="tx1"/>
                </a:solidFill>
                <a:round/>
                <a:headEnd/>
                <a:tailEnd/>
              </a:ln>
            </p:spPr>
            <p:txBody>
              <a:bodyPr wrap="none" anchor="ctr"/>
              <a:lstStyle/>
              <a:p>
                <a:endParaRPr lang="it-IT"/>
              </a:p>
            </p:txBody>
          </p:sp>
          <p:sp>
            <p:nvSpPr>
              <p:cNvPr id="206223" name="Oval 20"/>
              <p:cNvSpPr>
                <a:spLocks noChangeArrowheads="1"/>
              </p:cNvSpPr>
              <p:nvPr/>
            </p:nvSpPr>
            <p:spPr bwMode="auto">
              <a:xfrm>
                <a:off x="2970" y="2048"/>
                <a:ext cx="333" cy="333"/>
              </a:xfrm>
              <a:prstGeom prst="ellipse">
                <a:avLst/>
              </a:prstGeom>
              <a:noFill/>
              <a:ln w="12700">
                <a:solidFill>
                  <a:schemeClr val="tx1"/>
                </a:solidFill>
                <a:round/>
                <a:headEnd/>
                <a:tailEnd/>
              </a:ln>
            </p:spPr>
            <p:txBody>
              <a:bodyPr wrap="none" anchor="ctr"/>
              <a:lstStyle/>
              <a:p>
                <a:endParaRPr lang="it-IT"/>
              </a:p>
            </p:txBody>
          </p:sp>
        </p:grpSp>
        <p:sp>
          <p:nvSpPr>
            <p:cNvPr id="205840" name="Freeform 21"/>
            <p:cNvSpPr>
              <a:spLocks/>
            </p:cNvSpPr>
            <p:nvPr/>
          </p:nvSpPr>
          <p:spPr bwMode="auto">
            <a:xfrm>
              <a:off x="3821" y="2086"/>
              <a:ext cx="58" cy="160"/>
            </a:xfrm>
            <a:custGeom>
              <a:avLst/>
              <a:gdLst>
                <a:gd name="T0" fmla="*/ 28 w 58"/>
                <a:gd name="T1" fmla="*/ 0 h 160"/>
                <a:gd name="T2" fmla="*/ 57 w 58"/>
                <a:gd name="T3" fmla="*/ 46 h 160"/>
                <a:gd name="T4" fmla="*/ 45 w 58"/>
                <a:gd name="T5" fmla="*/ 46 h 160"/>
                <a:gd name="T6" fmla="*/ 45 w 58"/>
                <a:gd name="T7" fmla="*/ 159 h 160"/>
                <a:gd name="T8" fmla="*/ 11 w 58"/>
                <a:gd name="T9" fmla="*/ 159 h 160"/>
                <a:gd name="T10" fmla="*/ 11 w 58"/>
                <a:gd name="T11" fmla="*/ 46 h 160"/>
                <a:gd name="T12" fmla="*/ 0 w 58"/>
                <a:gd name="T13" fmla="*/ 46 h 160"/>
                <a:gd name="T14" fmla="*/ 28 w 58"/>
                <a:gd name="T15" fmla="*/ 0 h 160"/>
                <a:gd name="T16" fmla="*/ 0 60000 65536"/>
                <a:gd name="T17" fmla="*/ 0 60000 65536"/>
                <a:gd name="T18" fmla="*/ 0 60000 65536"/>
                <a:gd name="T19" fmla="*/ 0 60000 65536"/>
                <a:gd name="T20" fmla="*/ 0 60000 65536"/>
                <a:gd name="T21" fmla="*/ 0 60000 65536"/>
                <a:gd name="T22" fmla="*/ 0 60000 65536"/>
                <a:gd name="T23" fmla="*/ 0 60000 65536"/>
                <a:gd name="T24" fmla="*/ 0 w 58"/>
                <a:gd name="T25" fmla="*/ 0 h 160"/>
                <a:gd name="T26" fmla="*/ 58 w 58"/>
                <a:gd name="T27" fmla="*/ 160 h 16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8" h="160">
                  <a:moveTo>
                    <a:pt x="28" y="0"/>
                  </a:moveTo>
                  <a:lnTo>
                    <a:pt x="57" y="46"/>
                  </a:lnTo>
                  <a:lnTo>
                    <a:pt x="45" y="46"/>
                  </a:lnTo>
                  <a:lnTo>
                    <a:pt x="45" y="159"/>
                  </a:lnTo>
                  <a:lnTo>
                    <a:pt x="11" y="159"/>
                  </a:lnTo>
                  <a:lnTo>
                    <a:pt x="11" y="46"/>
                  </a:lnTo>
                  <a:lnTo>
                    <a:pt x="0" y="46"/>
                  </a:lnTo>
                  <a:lnTo>
                    <a:pt x="28" y="0"/>
                  </a:lnTo>
                </a:path>
              </a:pathLst>
            </a:custGeom>
            <a:solidFill>
              <a:srgbClr val="FC0128"/>
            </a:solidFill>
            <a:ln w="12700" cap="rnd">
              <a:noFill/>
              <a:round/>
              <a:headEnd/>
              <a:tailEnd/>
            </a:ln>
          </p:spPr>
          <p:txBody>
            <a:bodyPr/>
            <a:lstStyle/>
            <a:p>
              <a:endParaRPr lang="en-GB"/>
            </a:p>
          </p:txBody>
        </p:sp>
        <p:sp>
          <p:nvSpPr>
            <p:cNvPr id="205841" name="Line 22"/>
            <p:cNvSpPr>
              <a:spLocks noChangeShapeType="1"/>
            </p:cNvSpPr>
            <p:nvPr/>
          </p:nvSpPr>
          <p:spPr bwMode="auto">
            <a:xfrm flipH="1">
              <a:off x="3391" y="2080"/>
              <a:ext cx="133" cy="0"/>
            </a:xfrm>
            <a:prstGeom prst="line">
              <a:avLst/>
            </a:prstGeom>
            <a:noFill/>
            <a:ln w="12700">
              <a:solidFill>
                <a:schemeClr val="tx1"/>
              </a:solidFill>
              <a:round/>
              <a:headEnd/>
              <a:tailEnd/>
            </a:ln>
          </p:spPr>
          <p:txBody>
            <a:bodyPr wrap="none" anchor="ctr"/>
            <a:lstStyle/>
            <a:p>
              <a:endParaRPr lang="en-GB"/>
            </a:p>
          </p:txBody>
        </p:sp>
        <p:sp>
          <p:nvSpPr>
            <p:cNvPr id="205842" name="Line 23"/>
            <p:cNvSpPr>
              <a:spLocks noChangeShapeType="1"/>
            </p:cNvSpPr>
            <p:nvPr/>
          </p:nvSpPr>
          <p:spPr bwMode="auto">
            <a:xfrm flipH="1">
              <a:off x="2874" y="2084"/>
              <a:ext cx="525" cy="430"/>
            </a:xfrm>
            <a:prstGeom prst="line">
              <a:avLst/>
            </a:prstGeom>
            <a:noFill/>
            <a:ln w="12700">
              <a:solidFill>
                <a:schemeClr val="tx1"/>
              </a:solidFill>
              <a:round/>
              <a:headEnd/>
              <a:tailEnd/>
            </a:ln>
          </p:spPr>
          <p:txBody>
            <a:bodyPr wrap="none" anchor="ctr"/>
            <a:lstStyle/>
            <a:p>
              <a:endParaRPr lang="en-GB"/>
            </a:p>
          </p:txBody>
        </p:sp>
        <p:sp>
          <p:nvSpPr>
            <p:cNvPr id="205843" name="Line 24"/>
            <p:cNvSpPr>
              <a:spLocks noChangeShapeType="1"/>
            </p:cNvSpPr>
            <p:nvPr/>
          </p:nvSpPr>
          <p:spPr bwMode="auto">
            <a:xfrm flipV="1">
              <a:off x="2882" y="2395"/>
              <a:ext cx="509" cy="127"/>
            </a:xfrm>
            <a:prstGeom prst="line">
              <a:avLst/>
            </a:prstGeom>
            <a:noFill/>
            <a:ln w="12700">
              <a:solidFill>
                <a:schemeClr val="tx1"/>
              </a:solidFill>
              <a:round/>
              <a:headEnd/>
              <a:tailEnd/>
            </a:ln>
          </p:spPr>
          <p:txBody>
            <a:bodyPr wrap="none" anchor="ctr"/>
            <a:lstStyle/>
            <a:p>
              <a:endParaRPr lang="en-GB"/>
            </a:p>
          </p:txBody>
        </p:sp>
        <p:sp>
          <p:nvSpPr>
            <p:cNvPr id="205844" name="Line 25"/>
            <p:cNvSpPr>
              <a:spLocks noChangeShapeType="1"/>
            </p:cNvSpPr>
            <p:nvPr/>
          </p:nvSpPr>
          <p:spPr bwMode="auto">
            <a:xfrm>
              <a:off x="3399" y="2399"/>
              <a:ext cx="117" cy="0"/>
            </a:xfrm>
            <a:prstGeom prst="line">
              <a:avLst/>
            </a:prstGeom>
            <a:noFill/>
            <a:ln w="12700">
              <a:solidFill>
                <a:schemeClr val="tx1"/>
              </a:solidFill>
              <a:round/>
              <a:headEnd/>
              <a:tailEnd/>
            </a:ln>
          </p:spPr>
          <p:txBody>
            <a:bodyPr wrap="none" anchor="ctr"/>
            <a:lstStyle/>
            <a:p>
              <a:endParaRPr lang="en-GB"/>
            </a:p>
          </p:txBody>
        </p:sp>
        <p:sp>
          <p:nvSpPr>
            <p:cNvPr id="205845" name="Line 26"/>
            <p:cNvSpPr>
              <a:spLocks noChangeShapeType="1"/>
            </p:cNvSpPr>
            <p:nvPr/>
          </p:nvSpPr>
          <p:spPr bwMode="auto">
            <a:xfrm>
              <a:off x="2882" y="3085"/>
              <a:ext cx="515" cy="316"/>
            </a:xfrm>
            <a:prstGeom prst="line">
              <a:avLst/>
            </a:prstGeom>
            <a:noFill/>
            <a:ln w="12700">
              <a:solidFill>
                <a:schemeClr val="tx1"/>
              </a:solidFill>
              <a:round/>
              <a:headEnd/>
              <a:tailEnd/>
            </a:ln>
          </p:spPr>
          <p:txBody>
            <a:bodyPr wrap="none" anchor="ctr"/>
            <a:lstStyle/>
            <a:p>
              <a:endParaRPr lang="en-GB"/>
            </a:p>
          </p:txBody>
        </p:sp>
        <p:sp>
          <p:nvSpPr>
            <p:cNvPr id="205846" name="Line 27"/>
            <p:cNvSpPr>
              <a:spLocks noChangeShapeType="1"/>
            </p:cNvSpPr>
            <p:nvPr/>
          </p:nvSpPr>
          <p:spPr bwMode="auto">
            <a:xfrm>
              <a:off x="3405" y="3405"/>
              <a:ext cx="111" cy="0"/>
            </a:xfrm>
            <a:prstGeom prst="line">
              <a:avLst/>
            </a:prstGeom>
            <a:noFill/>
            <a:ln w="12700">
              <a:solidFill>
                <a:schemeClr val="tx1"/>
              </a:solidFill>
              <a:round/>
              <a:headEnd/>
              <a:tailEnd/>
            </a:ln>
          </p:spPr>
          <p:txBody>
            <a:bodyPr wrap="none" anchor="ctr"/>
            <a:lstStyle/>
            <a:p>
              <a:endParaRPr lang="en-GB"/>
            </a:p>
          </p:txBody>
        </p:sp>
        <p:sp>
          <p:nvSpPr>
            <p:cNvPr id="205847" name="Line 28"/>
            <p:cNvSpPr>
              <a:spLocks noChangeShapeType="1"/>
            </p:cNvSpPr>
            <p:nvPr/>
          </p:nvSpPr>
          <p:spPr bwMode="auto">
            <a:xfrm flipV="1">
              <a:off x="2916" y="1912"/>
              <a:ext cx="475" cy="451"/>
            </a:xfrm>
            <a:prstGeom prst="line">
              <a:avLst/>
            </a:prstGeom>
            <a:noFill/>
            <a:ln w="12700">
              <a:solidFill>
                <a:schemeClr val="tx1"/>
              </a:solidFill>
              <a:round/>
              <a:headEnd/>
              <a:tailEnd/>
            </a:ln>
          </p:spPr>
          <p:txBody>
            <a:bodyPr wrap="none" anchor="ctr"/>
            <a:lstStyle/>
            <a:p>
              <a:endParaRPr lang="en-GB"/>
            </a:p>
          </p:txBody>
        </p:sp>
        <p:sp>
          <p:nvSpPr>
            <p:cNvPr id="205848" name="Line 29"/>
            <p:cNvSpPr>
              <a:spLocks noChangeShapeType="1"/>
            </p:cNvSpPr>
            <p:nvPr/>
          </p:nvSpPr>
          <p:spPr bwMode="auto">
            <a:xfrm>
              <a:off x="3399" y="1916"/>
              <a:ext cx="117" cy="0"/>
            </a:xfrm>
            <a:prstGeom prst="line">
              <a:avLst/>
            </a:prstGeom>
            <a:noFill/>
            <a:ln w="12700">
              <a:solidFill>
                <a:schemeClr val="tx1"/>
              </a:solidFill>
              <a:round/>
              <a:headEnd/>
              <a:tailEnd/>
            </a:ln>
          </p:spPr>
          <p:txBody>
            <a:bodyPr wrap="none" anchor="ctr"/>
            <a:lstStyle/>
            <a:p>
              <a:endParaRPr lang="en-GB"/>
            </a:p>
          </p:txBody>
        </p:sp>
        <p:sp>
          <p:nvSpPr>
            <p:cNvPr id="205849" name="Line 30"/>
            <p:cNvSpPr>
              <a:spLocks noChangeShapeType="1"/>
            </p:cNvSpPr>
            <p:nvPr/>
          </p:nvSpPr>
          <p:spPr bwMode="auto">
            <a:xfrm flipV="1">
              <a:off x="2916" y="1593"/>
              <a:ext cx="475" cy="770"/>
            </a:xfrm>
            <a:prstGeom prst="line">
              <a:avLst/>
            </a:prstGeom>
            <a:noFill/>
            <a:ln w="12700">
              <a:solidFill>
                <a:schemeClr val="tx1"/>
              </a:solidFill>
              <a:round/>
              <a:headEnd/>
              <a:tailEnd/>
            </a:ln>
          </p:spPr>
          <p:txBody>
            <a:bodyPr wrap="none" anchor="ctr"/>
            <a:lstStyle/>
            <a:p>
              <a:endParaRPr lang="en-GB"/>
            </a:p>
          </p:txBody>
        </p:sp>
        <p:sp>
          <p:nvSpPr>
            <p:cNvPr id="205850" name="Line 31"/>
            <p:cNvSpPr>
              <a:spLocks noChangeShapeType="1"/>
            </p:cNvSpPr>
            <p:nvPr/>
          </p:nvSpPr>
          <p:spPr bwMode="auto">
            <a:xfrm>
              <a:off x="3399" y="1597"/>
              <a:ext cx="117" cy="0"/>
            </a:xfrm>
            <a:prstGeom prst="line">
              <a:avLst/>
            </a:prstGeom>
            <a:noFill/>
            <a:ln w="12700">
              <a:solidFill>
                <a:schemeClr val="tx1"/>
              </a:solidFill>
              <a:round/>
              <a:headEnd/>
              <a:tailEnd/>
            </a:ln>
          </p:spPr>
          <p:txBody>
            <a:bodyPr wrap="none" anchor="ctr"/>
            <a:lstStyle/>
            <a:p>
              <a:endParaRPr lang="en-GB"/>
            </a:p>
          </p:txBody>
        </p:sp>
        <p:sp>
          <p:nvSpPr>
            <p:cNvPr id="205851" name="Freeform 32"/>
            <p:cNvSpPr>
              <a:spLocks/>
            </p:cNvSpPr>
            <p:nvPr/>
          </p:nvSpPr>
          <p:spPr bwMode="auto">
            <a:xfrm>
              <a:off x="4809" y="2245"/>
              <a:ext cx="57" cy="166"/>
            </a:xfrm>
            <a:custGeom>
              <a:avLst/>
              <a:gdLst>
                <a:gd name="T0" fmla="*/ 28 w 57"/>
                <a:gd name="T1" fmla="*/ 165 h 166"/>
                <a:gd name="T2" fmla="*/ 56 w 57"/>
                <a:gd name="T3" fmla="*/ 120 h 166"/>
                <a:gd name="T4" fmla="*/ 39 w 57"/>
                <a:gd name="T5" fmla="*/ 120 h 166"/>
                <a:gd name="T6" fmla="*/ 39 w 57"/>
                <a:gd name="T7" fmla="*/ 0 h 166"/>
                <a:gd name="T8" fmla="*/ 11 w 57"/>
                <a:gd name="T9" fmla="*/ 0 h 166"/>
                <a:gd name="T10" fmla="*/ 11 w 57"/>
                <a:gd name="T11" fmla="*/ 120 h 166"/>
                <a:gd name="T12" fmla="*/ 0 w 57"/>
                <a:gd name="T13" fmla="*/ 120 h 166"/>
                <a:gd name="T14" fmla="*/ 28 w 57"/>
                <a:gd name="T15" fmla="*/ 165 h 166"/>
                <a:gd name="T16" fmla="*/ 0 60000 65536"/>
                <a:gd name="T17" fmla="*/ 0 60000 65536"/>
                <a:gd name="T18" fmla="*/ 0 60000 65536"/>
                <a:gd name="T19" fmla="*/ 0 60000 65536"/>
                <a:gd name="T20" fmla="*/ 0 60000 65536"/>
                <a:gd name="T21" fmla="*/ 0 60000 65536"/>
                <a:gd name="T22" fmla="*/ 0 60000 65536"/>
                <a:gd name="T23" fmla="*/ 0 60000 65536"/>
                <a:gd name="T24" fmla="*/ 0 w 57"/>
                <a:gd name="T25" fmla="*/ 0 h 166"/>
                <a:gd name="T26" fmla="*/ 57 w 57"/>
                <a:gd name="T27" fmla="*/ 166 h 1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7" h="166">
                  <a:moveTo>
                    <a:pt x="28" y="165"/>
                  </a:moveTo>
                  <a:lnTo>
                    <a:pt x="56" y="120"/>
                  </a:lnTo>
                  <a:lnTo>
                    <a:pt x="39" y="120"/>
                  </a:lnTo>
                  <a:lnTo>
                    <a:pt x="39" y="0"/>
                  </a:lnTo>
                  <a:lnTo>
                    <a:pt x="11" y="0"/>
                  </a:lnTo>
                  <a:lnTo>
                    <a:pt x="11" y="120"/>
                  </a:lnTo>
                  <a:lnTo>
                    <a:pt x="0" y="120"/>
                  </a:lnTo>
                  <a:lnTo>
                    <a:pt x="28" y="165"/>
                  </a:lnTo>
                </a:path>
              </a:pathLst>
            </a:custGeom>
            <a:solidFill>
              <a:srgbClr val="FC0128"/>
            </a:solidFill>
            <a:ln w="12700" cap="rnd">
              <a:noFill/>
              <a:round/>
              <a:headEnd/>
              <a:tailEnd/>
            </a:ln>
          </p:spPr>
          <p:txBody>
            <a:bodyPr/>
            <a:lstStyle/>
            <a:p>
              <a:endParaRPr lang="en-GB"/>
            </a:p>
          </p:txBody>
        </p:sp>
        <p:sp>
          <p:nvSpPr>
            <p:cNvPr id="205852" name="Freeform 33"/>
            <p:cNvSpPr>
              <a:spLocks/>
            </p:cNvSpPr>
            <p:nvPr/>
          </p:nvSpPr>
          <p:spPr bwMode="auto">
            <a:xfrm>
              <a:off x="4809" y="3132"/>
              <a:ext cx="57" cy="166"/>
            </a:xfrm>
            <a:custGeom>
              <a:avLst/>
              <a:gdLst>
                <a:gd name="T0" fmla="*/ 28 w 57"/>
                <a:gd name="T1" fmla="*/ 165 h 166"/>
                <a:gd name="T2" fmla="*/ 56 w 57"/>
                <a:gd name="T3" fmla="*/ 119 h 166"/>
                <a:gd name="T4" fmla="*/ 39 w 57"/>
                <a:gd name="T5" fmla="*/ 119 h 166"/>
                <a:gd name="T6" fmla="*/ 39 w 57"/>
                <a:gd name="T7" fmla="*/ 0 h 166"/>
                <a:gd name="T8" fmla="*/ 11 w 57"/>
                <a:gd name="T9" fmla="*/ 0 h 166"/>
                <a:gd name="T10" fmla="*/ 11 w 57"/>
                <a:gd name="T11" fmla="*/ 119 h 166"/>
                <a:gd name="T12" fmla="*/ 0 w 57"/>
                <a:gd name="T13" fmla="*/ 119 h 166"/>
                <a:gd name="T14" fmla="*/ 28 w 57"/>
                <a:gd name="T15" fmla="*/ 165 h 166"/>
                <a:gd name="T16" fmla="*/ 0 60000 65536"/>
                <a:gd name="T17" fmla="*/ 0 60000 65536"/>
                <a:gd name="T18" fmla="*/ 0 60000 65536"/>
                <a:gd name="T19" fmla="*/ 0 60000 65536"/>
                <a:gd name="T20" fmla="*/ 0 60000 65536"/>
                <a:gd name="T21" fmla="*/ 0 60000 65536"/>
                <a:gd name="T22" fmla="*/ 0 60000 65536"/>
                <a:gd name="T23" fmla="*/ 0 60000 65536"/>
                <a:gd name="T24" fmla="*/ 0 w 57"/>
                <a:gd name="T25" fmla="*/ 0 h 166"/>
                <a:gd name="T26" fmla="*/ 57 w 57"/>
                <a:gd name="T27" fmla="*/ 166 h 1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7" h="166">
                  <a:moveTo>
                    <a:pt x="28" y="165"/>
                  </a:moveTo>
                  <a:lnTo>
                    <a:pt x="56" y="119"/>
                  </a:lnTo>
                  <a:lnTo>
                    <a:pt x="39" y="119"/>
                  </a:lnTo>
                  <a:lnTo>
                    <a:pt x="39" y="0"/>
                  </a:lnTo>
                  <a:lnTo>
                    <a:pt x="11" y="0"/>
                  </a:lnTo>
                  <a:lnTo>
                    <a:pt x="11" y="119"/>
                  </a:lnTo>
                  <a:lnTo>
                    <a:pt x="0" y="119"/>
                  </a:lnTo>
                  <a:lnTo>
                    <a:pt x="28" y="165"/>
                  </a:lnTo>
                </a:path>
              </a:pathLst>
            </a:custGeom>
            <a:solidFill>
              <a:srgbClr val="FC0128"/>
            </a:solidFill>
            <a:ln w="12700" cap="rnd">
              <a:noFill/>
              <a:round/>
              <a:headEnd/>
              <a:tailEnd/>
            </a:ln>
          </p:spPr>
          <p:txBody>
            <a:bodyPr/>
            <a:lstStyle/>
            <a:p>
              <a:endParaRPr lang="en-GB"/>
            </a:p>
          </p:txBody>
        </p:sp>
        <p:sp>
          <p:nvSpPr>
            <p:cNvPr id="205853" name="Freeform 34"/>
            <p:cNvSpPr>
              <a:spLocks/>
            </p:cNvSpPr>
            <p:nvPr/>
          </p:nvSpPr>
          <p:spPr bwMode="auto">
            <a:xfrm>
              <a:off x="4809" y="1603"/>
              <a:ext cx="57" cy="160"/>
            </a:xfrm>
            <a:custGeom>
              <a:avLst/>
              <a:gdLst>
                <a:gd name="T0" fmla="*/ 28 w 57"/>
                <a:gd name="T1" fmla="*/ 0 h 160"/>
                <a:gd name="T2" fmla="*/ 56 w 57"/>
                <a:gd name="T3" fmla="*/ 45 h 160"/>
                <a:gd name="T4" fmla="*/ 39 w 57"/>
                <a:gd name="T5" fmla="*/ 45 h 160"/>
                <a:gd name="T6" fmla="*/ 39 w 57"/>
                <a:gd name="T7" fmla="*/ 159 h 160"/>
                <a:gd name="T8" fmla="*/ 12 w 57"/>
                <a:gd name="T9" fmla="*/ 159 h 160"/>
                <a:gd name="T10" fmla="*/ 12 w 57"/>
                <a:gd name="T11" fmla="*/ 42 h 160"/>
                <a:gd name="T12" fmla="*/ 0 w 57"/>
                <a:gd name="T13" fmla="*/ 45 h 160"/>
                <a:gd name="T14" fmla="*/ 28 w 57"/>
                <a:gd name="T15" fmla="*/ 0 h 160"/>
                <a:gd name="T16" fmla="*/ 0 60000 65536"/>
                <a:gd name="T17" fmla="*/ 0 60000 65536"/>
                <a:gd name="T18" fmla="*/ 0 60000 65536"/>
                <a:gd name="T19" fmla="*/ 0 60000 65536"/>
                <a:gd name="T20" fmla="*/ 0 60000 65536"/>
                <a:gd name="T21" fmla="*/ 0 60000 65536"/>
                <a:gd name="T22" fmla="*/ 0 60000 65536"/>
                <a:gd name="T23" fmla="*/ 0 60000 65536"/>
                <a:gd name="T24" fmla="*/ 0 w 57"/>
                <a:gd name="T25" fmla="*/ 0 h 160"/>
                <a:gd name="T26" fmla="*/ 57 w 57"/>
                <a:gd name="T27" fmla="*/ 160 h 16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7" h="160">
                  <a:moveTo>
                    <a:pt x="28" y="0"/>
                  </a:moveTo>
                  <a:lnTo>
                    <a:pt x="56" y="45"/>
                  </a:lnTo>
                  <a:lnTo>
                    <a:pt x="39" y="45"/>
                  </a:lnTo>
                  <a:lnTo>
                    <a:pt x="39" y="159"/>
                  </a:lnTo>
                  <a:lnTo>
                    <a:pt x="12" y="159"/>
                  </a:lnTo>
                  <a:lnTo>
                    <a:pt x="12" y="42"/>
                  </a:lnTo>
                  <a:lnTo>
                    <a:pt x="0" y="45"/>
                  </a:lnTo>
                  <a:lnTo>
                    <a:pt x="28" y="0"/>
                  </a:lnTo>
                </a:path>
              </a:pathLst>
            </a:custGeom>
            <a:solidFill>
              <a:srgbClr val="FC0128"/>
            </a:solidFill>
            <a:ln w="12700" cap="rnd">
              <a:noFill/>
              <a:round/>
              <a:headEnd/>
              <a:tailEnd/>
            </a:ln>
          </p:spPr>
          <p:txBody>
            <a:bodyPr/>
            <a:lstStyle/>
            <a:p>
              <a:endParaRPr lang="en-GB"/>
            </a:p>
          </p:txBody>
        </p:sp>
        <p:grpSp>
          <p:nvGrpSpPr>
            <p:cNvPr id="205854" name="Group 35"/>
            <p:cNvGrpSpPr>
              <a:grpSpLocks/>
            </p:cNvGrpSpPr>
            <p:nvPr/>
          </p:nvGrpSpPr>
          <p:grpSpPr bwMode="auto">
            <a:xfrm>
              <a:off x="4670" y="1593"/>
              <a:ext cx="332" cy="2145"/>
              <a:chOff x="3962" y="1565"/>
              <a:chExt cx="332" cy="2145"/>
            </a:xfrm>
          </p:grpSpPr>
          <p:sp>
            <p:nvSpPr>
              <p:cNvPr id="206214" name="Oval 36"/>
              <p:cNvSpPr>
                <a:spLocks noChangeArrowheads="1"/>
              </p:cNvSpPr>
              <p:nvPr/>
            </p:nvSpPr>
            <p:spPr bwMode="auto">
              <a:xfrm>
                <a:off x="3962" y="2048"/>
                <a:ext cx="332" cy="333"/>
              </a:xfrm>
              <a:prstGeom prst="ellipse">
                <a:avLst/>
              </a:prstGeom>
              <a:noFill/>
              <a:ln w="12700">
                <a:solidFill>
                  <a:schemeClr val="tx1"/>
                </a:solidFill>
                <a:round/>
                <a:headEnd/>
                <a:tailEnd/>
              </a:ln>
            </p:spPr>
            <p:txBody>
              <a:bodyPr wrap="none" anchor="ctr"/>
              <a:lstStyle/>
              <a:p>
                <a:endParaRPr lang="it-IT"/>
              </a:p>
            </p:txBody>
          </p:sp>
          <p:sp>
            <p:nvSpPr>
              <p:cNvPr id="206215" name="Oval 37"/>
              <p:cNvSpPr>
                <a:spLocks noChangeArrowheads="1"/>
              </p:cNvSpPr>
              <p:nvPr/>
            </p:nvSpPr>
            <p:spPr bwMode="auto">
              <a:xfrm>
                <a:off x="3962" y="2491"/>
                <a:ext cx="332" cy="333"/>
              </a:xfrm>
              <a:prstGeom prst="ellipse">
                <a:avLst/>
              </a:prstGeom>
              <a:noFill/>
              <a:ln w="12700">
                <a:solidFill>
                  <a:schemeClr val="tx1"/>
                </a:solidFill>
                <a:round/>
                <a:headEnd/>
                <a:tailEnd/>
              </a:ln>
            </p:spPr>
            <p:txBody>
              <a:bodyPr wrap="none" anchor="ctr"/>
              <a:lstStyle/>
              <a:p>
                <a:endParaRPr lang="it-IT"/>
              </a:p>
            </p:txBody>
          </p:sp>
          <p:sp>
            <p:nvSpPr>
              <p:cNvPr id="206216" name="Oval 38"/>
              <p:cNvSpPr>
                <a:spLocks noChangeArrowheads="1"/>
              </p:cNvSpPr>
              <p:nvPr/>
            </p:nvSpPr>
            <p:spPr bwMode="auto">
              <a:xfrm>
                <a:off x="3962" y="2934"/>
                <a:ext cx="332" cy="333"/>
              </a:xfrm>
              <a:prstGeom prst="ellipse">
                <a:avLst/>
              </a:prstGeom>
              <a:noFill/>
              <a:ln w="12700">
                <a:solidFill>
                  <a:schemeClr val="tx1"/>
                </a:solidFill>
                <a:round/>
                <a:headEnd/>
                <a:tailEnd/>
              </a:ln>
            </p:spPr>
            <p:txBody>
              <a:bodyPr wrap="none" anchor="ctr"/>
              <a:lstStyle/>
              <a:p>
                <a:endParaRPr lang="it-IT"/>
              </a:p>
            </p:txBody>
          </p:sp>
          <p:sp>
            <p:nvSpPr>
              <p:cNvPr id="206217" name="Oval 39"/>
              <p:cNvSpPr>
                <a:spLocks noChangeArrowheads="1"/>
              </p:cNvSpPr>
              <p:nvPr/>
            </p:nvSpPr>
            <p:spPr bwMode="auto">
              <a:xfrm>
                <a:off x="3962" y="1565"/>
                <a:ext cx="332" cy="333"/>
              </a:xfrm>
              <a:prstGeom prst="ellipse">
                <a:avLst/>
              </a:prstGeom>
              <a:noFill/>
              <a:ln w="12700">
                <a:solidFill>
                  <a:schemeClr val="tx1"/>
                </a:solidFill>
                <a:round/>
                <a:headEnd/>
                <a:tailEnd/>
              </a:ln>
            </p:spPr>
            <p:txBody>
              <a:bodyPr wrap="none" anchor="ctr"/>
              <a:lstStyle/>
              <a:p>
                <a:endParaRPr lang="it-IT"/>
              </a:p>
            </p:txBody>
          </p:sp>
          <p:sp>
            <p:nvSpPr>
              <p:cNvPr id="206218" name="Oval 40"/>
              <p:cNvSpPr>
                <a:spLocks noChangeArrowheads="1"/>
              </p:cNvSpPr>
              <p:nvPr/>
            </p:nvSpPr>
            <p:spPr bwMode="auto">
              <a:xfrm>
                <a:off x="3962" y="3378"/>
                <a:ext cx="332" cy="332"/>
              </a:xfrm>
              <a:prstGeom prst="ellipse">
                <a:avLst/>
              </a:prstGeom>
              <a:noFill/>
              <a:ln w="12700">
                <a:solidFill>
                  <a:schemeClr val="tx1"/>
                </a:solidFill>
                <a:round/>
                <a:headEnd/>
                <a:tailEnd/>
              </a:ln>
            </p:spPr>
            <p:txBody>
              <a:bodyPr wrap="none" anchor="ctr"/>
              <a:lstStyle/>
              <a:p>
                <a:endParaRPr lang="it-IT"/>
              </a:p>
            </p:txBody>
          </p:sp>
        </p:grpSp>
        <p:sp>
          <p:nvSpPr>
            <p:cNvPr id="205855" name="Freeform 41"/>
            <p:cNvSpPr>
              <a:spLocks/>
            </p:cNvSpPr>
            <p:nvPr/>
          </p:nvSpPr>
          <p:spPr bwMode="auto">
            <a:xfrm>
              <a:off x="4809" y="3410"/>
              <a:ext cx="57" cy="166"/>
            </a:xfrm>
            <a:custGeom>
              <a:avLst/>
              <a:gdLst>
                <a:gd name="T0" fmla="*/ 28 w 57"/>
                <a:gd name="T1" fmla="*/ 0 h 166"/>
                <a:gd name="T2" fmla="*/ 56 w 57"/>
                <a:gd name="T3" fmla="*/ 46 h 166"/>
                <a:gd name="T4" fmla="*/ 39 w 57"/>
                <a:gd name="T5" fmla="*/ 46 h 166"/>
                <a:gd name="T6" fmla="*/ 39 w 57"/>
                <a:gd name="T7" fmla="*/ 165 h 166"/>
                <a:gd name="T8" fmla="*/ 11 w 57"/>
                <a:gd name="T9" fmla="*/ 165 h 166"/>
                <a:gd name="T10" fmla="*/ 11 w 57"/>
                <a:gd name="T11" fmla="*/ 46 h 166"/>
                <a:gd name="T12" fmla="*/ 0 w 57"/>
                <a:gd name="T13" fmla="*/ 46 h 166"/>
                <a:gd name="T14" fmla="*/ 28 w 57"/>
                <a:gd name="T15" fmla="*/ 0 h 166"/>
                <a:gd name="T16" fmla="*/ 0 60000 65536"/>
                <a:gd name="T17" fmla="*/ 0 60000 65536"/>
                <a:gd name="T18" fmla="*/ 0 60000 65536"/>
                <a:gd name="T19" fmla="*/ 0 60000 65536"/>
                <a:gd name="T20" fmla="*/ 0 60000 65536"/>
                <a:gd name="T21" fmla="*/ 0 60000 65536"/>
                <a:gd name="T22" fmla="*/ 0 60000 65536"/>
                <a:gd name="T23" fmla="*/ 0 60000 65536"/>
                <a:gd name="T24" fmla="*/ 0 w 57"/>
                <a:gd name="T25" fmla="*/ 0 h 166"/>
                <a:gd name="T26" fmla="*/ 57 w 57"/>
                <a:gd name="T27" fmla="*/ 166 h 1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7" h="166">
                  <a:moveTo>
                    <a:pt x="28" y="0"/>
                  </a:moveTo>
                  <a:lnTo>
                    <a:pt x="56" y="46"/>
                  </a:lnTo>
                  <a:lnTo>
                    <a:pt x="39" y="46"/>
                  </a:lnTo>
                  <a:lnTo>
                    <a:pt x="39" y="165"/>
                  </a:lnTo>
                  <a:lnTo>
                    <a:pt x="11" y="165"/>
                  </a:lnTo>
                  <a:lnTo>
                    <a:pt x="11" y="46"/>
                  </a:lnTo>
                  <a:lnTo>
                    <a:pt x="0" y="46"/>
                  </a:lnTo>
                  <a:lnTo>
                    <a:pt x="28" y="0"/>
                  </a:lnTo>
                </a:path>
              </a:pathLst>
            </a:custGeom>
            <a:solidFill>
              <a:srgbClr val="FC0128"/>
            </a:solidFill>
            <a:ln w="12700" cap="rnd">
              <a:noFill/>
              <a:round/>
              <a:headEnd/>
              <a:tailEnd/>
            </a:ln>
          </p:spPr>
          <p:txBody>
            <a:bodyPr/>
            <a:lstStyle/>
            <a:p>
              <a:endParaRPr lang="en-GB"/>
            </a:p>
          </p:txBody>
        </p:sp>
        <p:sp>
          <p:nvSpPr>
            <p:cNvPr id="205856" name="Line 42"/>
            <p:cNvSpPr>
              <a:spLocks noChangeShapeType="1"/>
            </p:cNvSpPr>
            <p:nvPr/>
          </p:nvSpPr>
          <p:spPr bwMode="auto">
            <a:xfrm flipH="1">
              <a:off x="3397" y="2524"/>
              <a:ext cx="127" cy="0"/>
            </a:xfrm>
            <a:prstGeom prst="line">
              <a:avLst/>
            </a:prstGeom>
            <a:noFill/>
            <a:ln w="12700">
              <a:solidFill>
                <a:schemeClr val="tx1"/>
              </a:solidFill>
              <a:round/>
              <a:headEnd/>
              <a:tailEnd/>
            </a:ln>
          </p:spPr>
          <p:txBody>
            <a:bodyPr wrap="none" anchor="ctr"/>
            <a:lstStyle/>
            <a:p>
              <a:endParaRPr lang="en-GB"/>
            </a:p>
          </p:txBody>
        </p:sp>
        <p:sp>
          <p:nvSpPr>
            <p:cNvPr id="205857" name="Line 43"/>
            <p:cNvSpPr>
              <a:spLocks noChangeShapeType="1"/>
            </p:cNvSpPr>
            <p:nvPr/>
          </p:nvSpPr>
          <p:spPr bwMode="auto">
            <a:xfrm flipH="1">
              <a:off x="2874" y="2528"/>
              <a:ext cx="531" cy="191"/>
            </a:xfrm>
            <a:prstGeom prst="line">
              <a:avLst/>
            </a:prstGeom>
            <a:noFill/>
            <a:ln w="12700">
              <a:solidFill>
                <a:schemeClr val="tx1"/>
              </a:solidFill>
              <a:round/>
              <a:headEnd/>
              <a:tailEnd/>
            </a:ln>
          </p:spPr>
          <p:txBody>
            <a:bodyPr wrap="none" anchor="ctr"/>
            <a:lstStyle/>
            <a:p>
              <a:endParaRPr lang="en-GB"/>
            </a:p>
          </p:txBody>
        </p:sp>
        <p:sp>
          <p:nvSpPr>
            <p:cNvPr id="205858" name="Line 44"/>
            <p:cNvSpPr>
              <a:spLocks noChangeShapeType="1"/>
            </p:cNvSpPr>
            <p:nvPr/>
          </p:nvSpPr>
          <p:spPr bwMode="auto">
            <a:xfrm>
              <a:off x="2882" y="2727"/>
              <a:ext cx="515" cy="111"/>
            </a:xfrm>
            <a:prstGeom prst="line">
              <a:avLst/>
            </a:prstGeom>
            <a:noFill/>
            <a:ln w="12700">
              <a:solidFill>
                <a:schemeClr val="tx1"/>
              </a:solidFill>
              <a:round/>
              <a:headEnd/>
              <a:tailEnd/>
            </a:ln>
          </p:spPr>
          <p:txBody>
            <a:bodyPr wrap="none" anchor="ctr"/>
            <a:lstStyle/>
            <a:p>
              <a:endParaRPr lang="en-GB"/>
            </a:p>
          </p:txBody>
        </p:sp>
        <p:sp>
          <p:nvSpPr>
            <p:cNvPr id="205859" name="Line 45"/>
            <p:cNvSpPr>
              <a:spLocks noChangeShapeType="1"/>
            </p:cNvSpPr>
            <p:nvPr/>
          </p:nvSpPr>
          <p:spPr bwMode="auto">
            <a:xfrm>
              <a:off x="3405" y="2842"/>
              <a:ext cx="111" cy="0"/>
            </a:xfrm>
            <a:prstGeom prst="line">
              <a:avLst/>
            </a:prstGeom>
            <a:noFill/>
            <a:ln w="12700">
              <a:solidFill>
                <a:schemeClr val="tx1"/>
              </a:solidFill>
              <a:round/>
              <a:headEnd/>
              <a:tailEnd/>
            </a:ln>
          </p:spPr>
          <p:txBody>
            <a:bodyPr wrap="none" anchor="ctr"/>
            <a:lstStyle/>
            <a:p>
              <a:endParaRPr lang="en-GB"/>
            </a:p>
          </p:txBody>
        </p:sp>
        <p:sp>
          <p:nvSpPr>
            <p:cNvPr id="205860" name="Line 46"/>
            <p:cNvSpPr>
              <a:spLocks noChangeShapeType="1"/>
            </p:cNvSpPr>
            <p:nvPr/>
          </p:nvSpPr>
          <p:spPr bwMode="auto">
            <a:xfrm flipH="1">
              <a:off x="3397" y="3001"/>
              <a:ext cx="127" cy="0"/>
            </a:xfrm>
            <a:prstGeom prst="line">
              <a:avLst/>
            </a:prstGeom>
            <a:noFill/>
            <a:ln w="12700">
              <a:solidFill>
                <a:schemeClr val="tx1"/>
              </a:solidFill>
              <a:round/>
              <a:headEnd/>
              <a:tailEnd/>
            </a:ln>
          </p:spPr>
          <p:txBody>
            <a:bodyPr wrap="none" anchor="ctr"/>
            <a:lstStyle/>
            <a:p>
              <a:endParaRPr lang="en-GB"/>
            </a:p>
          </p:txBody>
        </p:sp>
        <p:sp>
          <p:nvSpPr>
            <p:cNvPr id="205861" name="Line 47"/>
            <p:cNvSpPr>
              <a:spLocks noChangeShapeType="1"/>
            </p:cNvSpPr>
            <p:nvPr/>
          </p:nvSpPr>
          <p:spPr bwMode="auto">
            <a:xfrm flipH="1" flipV="1">
              <a:off x="2874" y="2917"/>
              <a:ext cx="531" cy="88"/>
            </a:xfrm>
            <a:prstGeom prst="line">
              <a:avLst/>
            </a:prstGeom>
            <a:noFill/>
            <a:ln w="12700">
              <a:solidFill>
                <a:schemeClr val="tx1"/>
              </a:solidFill>
              <a:round/>
              <a:headEnd/>
              <a:tailEnd/>
            </a:ln>
          </p:spPr>
          <p:txBody>
            <a:bodyPr wrap="none" anchor="ctr"/>
            <a:lstStyle/>
            <a:p>
              <a:endParaRPr lang="en-GB"/>
            </a:p>
          </p:txBody>
        </p:sp>
        <p:sp>
          <p:nvSpPr>
            <p:cNvPr id="205862" name="Line 48"/>
            <p:cNvSpPr>
              <a:spLocks noChangeShapeType="1"/>
            </p:cNvSpPr>
            <p:nvPr/>
          </p:nvSpPr>
          <p:spPr bwMode="auto">
            <a:xfrm>
              <a:off x="2882" y="2925"/>
              <a:ext cx="515" cy="356"/>
            </a:xfrm>
            <a:prstGeom prst="line">
              <a:avLst/>
            </a:prstGeom>
            <a:noFill/>
            <a:ln w="12700">
              <a:solidFill>
                <a:schemeClr val="tx1"/>
              </a:solidFill>
              <a:round/>
              <a:headEnd/>
              <a:tailEnd/>
            </a:ln>
          </p:spPr>
          <p:txBody>
            <a:bodyPr wrap="none" anchor="ctr"/>
            <a:lstStyle/>
            <a:p>
              <a:endParaRPr lang="en-GB"/>
            </a:p>
          </p:txBody>
        </p:sp>
        <p:sp>
          <p:nvSpPr>
            <p:cNvPr id="205863" name="Line 49"/>
            <p:cNvSpPr>
              <a:spLocks noChangeShapeType="1"/>
            </p:cNvSpPr>
            <p:nvPr/>
          </p:nvSpPr>
          <p:spPr bwMode="auto">
            <a:xfrm>
              <a:off x="3405" y="3285"/>
              <a:ext cx="111" cy="0"/>
            </a:xfrm>
            <a:prstGeom prst="line">
              <a:avLst/>
            </a:prstGeom>
            <a:noFill/>
            <a:ln w="12700">
              <a:solidFill>
                <a:schemeClr val="tx1"/>
              </a:solidFill>
              <a:round/>
              <a:headEnd/>
              <a:tailEnd/>
            </a:ln>
          </p:spPr>
          <p:txBody>
            <a:bodyPr wrap="none" anchor="ctr"/>
            <a:lstStyle/>
            <a:p>
              <a:endParaRPr lang="en-GB"/>
            </a:p>
          </p:txBody>
        </p:sp>
        <p:sp>
          <p:nvSpPr>
            <p:cNvPr id="205864" name="Line 50"/>
            <p:cNvSpPr>
              <a:spLocks noChangeShapeType="1"/>
            </p:cNvSpPr>
            <p:nvPr/>
          </p:nvSpPr>
          <p:spPr bwMode="auto">
            <a:xfrm flipH="1">
              <a:off x="3397" y="3405"/>
              <a:ext cx="127" cy="0"/>
            </a:xfrm>
            <a:prstGeom prst="line">
              <a:avLst/>
            </a:prstGeom>
            <a:noFill/>
            <a:ln w="12700">
              <a:solidFill>
                <a:schemeClr val="tx1"/>
              </a:solidFill>
              <a:round/>
              <a:headEnd/>
              <a:tailEnd/>
            </a:ln>
          </p:spPr>
          <p:txBody>
            <a:bodyPr wrap="none" anchor="ctr"/>
            <a:lstStyle/>
            <a:p>
              <a:endParaRPr lang="en-GB"/>
            </a:p>
          </p:txBody>
        </p:sp>
        <p:sp>
          <p:nvSpPr>
            <p:cNvPr id="205865" name="Line 51"/>
            <p:cNvSpPr>
              <a:spLocks noChangeShapeType="1"/>
            </p:cNvSpPr>
            <p:nvPr/>
          </p:nvSpPr>
          <p:spPr bwMode="auto">
            <a:xfrm flipH="1" flipV="1">
              <a:off x="2874" y="3082"/>
              <a:ext cx="531" cy="327"/>
            </a:xfrm>
            <a:prstGeom prst="line">
              <a:avLst/>
            </a:prstGeom>
            <a:noFill/>
            <a:ln w="12700">
              <a:solidFill>
                <a:schemeClr val="tx1"/>
              </a:solidFill>
              <a:round/>
              <a:headEnd/>
              <a:tailEnd/>
            </a:ln>
          </p:spPr>
          <p:txBody>
            <a:bodyPr wrap="none" anchor="ctr"/>
            <a:lstStyle/>
            <a:p>
              <a:endParaRPr lang="en-GB"/>
            </a:p>
          </p:txBody>
        </p:sp>
        <p:sp>
          <p:nvSpPr>
            <p:cNvPr id="205866" name="Line 52"/>
            <p:cNvSpPr>
              <a:spLocks noChangeShapeType="1"/>
            </p:cNvSpPr>
            <p:nvPr/>
          </p:nvSpPr>
          <p:spPr bwMode="auto">
            <a:xfrm>
              <a:off x="2882" y="3090"/>
              <a:ext cx="515" cy="634"/>
            </a:xfrm>
            <a:prstGeom prst="line">
              <a:avLst/>
            </a:prstGeom>
            <a:noFill/>
            <a:ln w="12700">
              <a:solidFill>
                <a:schemeClr val="tx1"/>
              </a:solidFill>
              <a:round/>
              <a:headEnd/>
              <a:tailEnd/>
            </a:ln>
          </p:spPr>
          <p:txBody>
            <a:bodyPr wrap="none" anchor="ctr"/>
            <a:lstStyle/>
            <a:p>
              <a:endParaRPr lang="en-GB"/>
            </a:p>
          </p:txBody>
        </p:sp>
        <p:sp>
          <p:nvSpPr>
            <p:cNvPr id="205867" name="Line 53"/>
            <p:cNvSpPr>
              <a:spLocks noChangeShapeType="1"/>
            </p:cNvSpPr>
            <p:nvPr/>
          </p:nvSpPr>
          <p:spPr bwMode="auto">
            <a:xfrm>
              <a:off x="3405" y="3728"/>
              <a:ext cx="111" cy="0"/>
            </a:xfrm>
            <a:prstGeom prst="line">
              <a:avLst/>
            </a:prstGeom>
            <a:noFill/>
            <a:ln w="12700">
              <a:solidFill>
                <a:schemeClr val="tx1"/>
              </a:solidFill>
              <a:round/>
              <a:headEnd/>
              <a:tailEnd/>
            </a:ln>
          </p:spPr>
          <p:txBody>
            <a:bodyPr wrap="none" anchor="ctr"/>
            <a:lstStyle/>
            <a:p>
              <a:endParaRPr lang="en-GB"/>
            </a:p>
          </p:txBody>
        </p:sp>
        <p:sp>
          <p:nvSpPr>
            <p:cNvPr id="205868" name="Rectangle 54"/>
            <p:cNvSpPr>
              <a:spLocks noChangeArrowheads="1"/>
            </p:cNvSpPr>
            <p:nvPr/>
          </p:nvSpPr>
          <p:spPr bwMode="auto">
            <a:xfrm>
              <a:off x="2107" y="1146"/>
              <a:ext cx="1408"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Phase encoding steps:</a:t>
              </a:r>
            </a:p>
          </p:txBody>
        </p:sp>
        <p:grpSp>
          <p:nvGrpSpPr>
            <p:cNvPr id="205869" name="Group 55"/>
            <p:cNvGrpSpPr>
              <a:grpSpLocks/>
            </p:cNvGrpSpPr>
            <p:nvPr/>
          </p:nvGrpSpPr>
          <p:grpSpPr bwMode="auto">
            <a:xfrm>
              <a:off x="2436" y="2265"/>
              <a:ext cx="645" cy="877"/>
              <a:chOff x="2343" y="3192"/>
              <a:chExt cx="645" cy="877"/>
            </a:xfrm>
          </p:grpSpPr>
          <p:sp>
            <p:nvSpPr>
              <p:cNvPr id="206212" name="Freeform 56"/>
              <p:cNvSpPr>
                <a:spLocks/>
              </p:cNvSpPr>
              <p:nvPr/>
            </p:nvSpPr>
            <p:spPr bwMode="auto">
              <a:xfrm>
                <a:off x="2343" y="3192"/>
                <a:ext cx="327" cy="877"/>
              </a:xfrm>
              <a:custGeom>
                <a:avLst/>
                <a:gdLst>
                  <a:gd name="T0" fmla="*/ 324 w 327"/>
                  <a:gd name="T1" fmla="*/ 0 h 877"/>
                  <a:gd name="T2" fmla="*/ 279 w 327"/>
                  <a:gd name="T3" fmla="*/ 33 h 877"/>
                  <a:gd name="T4" fmla="*/ 267 w 327"/>
                  <a:gd name="T5" fmla="*/ 66 h 877"/>
                  <a:gd name="T6" fmla="*/ 159 w 327"/>
                  <a:gd name="T7" fmla="*/ 90 h 877"/>
                  <a:gd name="T8" fmla="*/ 99 w 327"/>
                  <a:gd name="T9" fmla="*/ 138 h 877"/>
                  <a:gd name="T10" fmla="*/ 60 w 327"/>
                  <a:gd name="T11" fmla="*/ 216 h 877"/>
                  <a:gd name="T12" fmla="*/ 15 w 327"/>
                  <a:gd name="T13" fmla="*/ 354 h 877"/>
                  <a:gd name="T14" fmla="*/ 6 w 327"/>
                  <a:gd name="T15" fmla="*/ 498 h 877"/>
                  <a:gd name="T16" fmla="*/ 48 w 327"/>
                  <a:gd name="T17" fmla="*/ 630 h 877"/>
                  <a:gd name="T18" fmla="*/ 90 w 327"/>
                  <a:gd name="T19" fmla="*/ 696 h 877"/>
                  <a:gd name="T20" fmla="*/ 189 w 327"/>
                  <a:gd name="T21" fmla="*/ 813 h 877"/>
                  <a:gd name="T22" fmla="*/ 276 w 327"/>
                  <a:gd name="T23" fmla="*/ 867 h 877"/>
                  <a:gd name="T24" fmla="*/ 327 w 327"/>
                  <a:gd name="T25" fmla="*/ 870 h 8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7"/>
                  <a:gd name="T40" fmla="*/ 0 h 877"/>
                  <a:gd name="T41" fmla="*/ 327 w 327"/>
                  <a:gd name="T42" fmla="*/ 877 h 87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7" h="877">
                    <a:moveTo>
                      <a:pt x="324" y="0"/>
                    </a:moveTo>
                    <a:cubicBezTo>
                      <a:pt x="306" y="11"/>
                      <a:pt x="288" y="22"/>
                      <a:pt x="279" y="33"/>
                    </a:cubicBezTo>
                    <a:cubicBezTo>
                      <a:pt x="270" y="44"/>
                      <a:pt x="287" y="57"/>
                      <a:pt x="267" y="66"/>
                    </a:cubicBezTo>
                    <a:cubicBezTo>
                      <a:pt x="247" y="75"/>
                      <a:pt x="187" y="78"/>
                      <a:pt x="159" y="90"/>
                    </a:cubicBezTo>
                    <a:cubicBezTo>
                      <a:pt x="131" y="102"/>
                      <a:pt x="115" y="117"/>
                      <a:pt x="99" y="138"/>
                    </a:cubicBezTo>
                    <a:cubicBezTo>
                      <a:pt x="83" y="159"/>
                      <a:pt x="74" y="180"/>
                      <a:pt x="60" y="216"/>
                    </a:cubicBezTo>
                    <a:cubicBezTo>
                      <a:pt x="46" y="252"/>
                      <a:pt x="24" y="307"/>
                      <a:pt x="15" y="354"/>
                    </a:cubicBezTo>
                    <a:cubicBezTo>
                      <a:pt x="6" y="401"/>
                      <a:pt x="0" y="452"/>
                      <a:pt x="6" y="498"/>
                    </a:cubicBezTo>
                    <a:cubicBezTo>
                      <a:pt x="12" y="544"/>
                      <a:pt x="34" y="597"/>
                      <a:pt x="48" y="630"/>
                    </a:cubicBezTo>
                    <a:cubicBezTo>
                      <a:pt x="62" y="663"/>
                      <a:pt x="66" y="665"/>
                      <a:pt x="90" y="696"/>
                    </a:cubicBezTo>
                    <a:cubicBezTo>
                      <a:pt x="114" y="727"/>
                      <a:pt x="158" y="785"/>
                      <a:pt x="189" y="813"/>
                    </a:cubicBezTo>
                    <a:cubicBezTo>
                      <a:pt x="220" y="841"/>
                      <a:pt x="253" y="857"/>
                      <a:pt x="276" y="867"/>
                    </a:cubicBezTo>
                    <a:cubicBezTo>
                      <a:pt x="299" y="877"/>
                      <a:pt x="317" y="870"/>
                      <a:pt x="327" y="870"/>
                    </a:cubicBezTo>
                  </a:path>
                </a:pathLst>
              </a:custGeom>
              <a:noFill/>
              <a:ln w="12700">
                <a:solidFill>
                  <a:schemeClr val="tx1"/>
                </a:solidFill>
                <a:round/>
                <a:headEnd/>
                <a:tailEnd/>
              </a:ln>
            </p:spPr>
            <p:txBody>
              <a:bodyPr wrap="none" anchor="ctr"/>
              <a:lstStyle/>
              <a:p>
                <a:endParaRPr lang="en-GB"/>
              </a:p>
            </p:txBody>
          </p:sp>
          <p:sp>
            <p:nvSpPr>
              <p:cNvPr id="206213" name="Freeform 57"/>
              <p:cNvSpPr>
                <a:spLocks/>
              </p:cNvSpPr>
              <p:nvPr/>
            </p:nvSpPr>
            <p:spPr bwMode="auto">
              <a:xfrm flipH="1">
                <a:off x="2661" y="3192"/>
                <a:ext cx="327" cy="877"/>
              </a:xfrm>
              <a:custGeom>
                <a:avLst/>
                <a:gdLst>
                  <a:gd name="T0" fmla="*/ 324 w 327"/>
                  <a:gd name="T1" fmla="*/ 0 h 877"/>
                  <a:gd name="T2" fmla="*/ 279 w 327"/>
                  <a:gd name="T3" fmla="*/ 33 h 877"/>
                  <a:gd name="T4" fmla="*/ 267 w 327"/>
                  <a:gd name="T5" fmla="*/ 66 h 877"/>
                  <a:gd name="T6" fmla="*/ 159 w 327"/>
                  <a:gd name="T7" fmla="*/ 90 h 877"/>
                  <a:gd name="T8" fmla="*/ 99 w 327"/>
                  <a:gd name="T9" fmla="*/ 138 h 877"/>
                  <a:gd name="T10" fmla="*/ 60 w 327"/>
                  <a:gd name="T11" fmla="*/ 216 h 877"/>
                  <a:gd name="T12" fmla="*/ 15 w 327"/>
                  <a:gd name="T13" fmla="*/ 354 h 877"/>
                  <a:gd name="T14" fmla="*/ 6 w 327"/>
                  <a:gd name="T15" fmla="*/ 498 h 877"/>
                  <a:gd name="T16" fmla="*/ 48 w 327"/>
                  <a:gd name="T17" fmla="*/ 630 h 877"/>
                  <a:gd name="T18" fmla="*/ 90 w 327"/>
                  <a:gd name="T19" fmla="*/ 696 h 877"/>
                  <a:gd name="T20" fmla="*/ 189 w 327"/>
                  <a:gd name="T21" fmla="*/ 813 h 877"/>
                  <a:gd name="T22" fmla="*/ 276 w 327"/>
                  <a:gd name="T23" fmla="*/ 867 h 877"/>
                  <a:gd name="T24" fmla="*/ 327 w 327"/>
                  <a:gd name="T25" fmla="*/ 870 h 8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7"/>
                  <a:gd name="T40" fmla="*/ 0 h 877"/>
                  <a:gd name="T41" fmla="*/ 327 w 327"/>
                  <a:gd name="T42" fmla="*/ 877 h 87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7" h="877">
                    <a:moveTo>
                      <a:pt x="324" y="0"/>
                    </a:moveTo>
                    <a:cubicBezTo>
                      <a:pt x="306" y="11"/>
                      <a:pt x="288" y="22"/>
                      <a:pt x="279" y="33"/>
                    </a:cubicBezTo>
                    <a:cubicBezTo>
                      <a:pt x="270" y="44"/>
                      <a:pt x="287" y="57"/>
                      <a:pt x="267" y="66"/>
                    </a:cubicBezTo>
                    <a:cubicBezTo>
                      <a:pt x="247" y="75"/>
                      <a:pt x="187" y="78"/>
                      <a:pt x="159" y="90"/>
                    </a:cubicBezTo>
                    <a:cubicBezTo>
                      <a:pt x="131" y="102"/>
                      <a:pt x="115" y="117"/>
                      <a:pt x="99" y="138"/>
                    </a:cubicBezTo>
                    <a:cubicBezTo>
                      <a:pt x="83" y="159"/>
                      <a:pt x="74" y="180"/>
                      <a:pt x="60" y="216"/>
                    </a:cubicBezTo>
                    <a:cubicBezTo>
                      <a:pt x="46" y="252"/>
                      <a:pt x="24" y="307"/>
                      <a:pt x="15" y="354"/>
                    </a:cubicBezTo>
                    <a:cubicBezTo>
                      <a:pt x="6" y="401"/>
                      <a:pt x="0" y="452"/>
                      <a:pt x="6" y="498"/>
                    </a:cubicBezTo>
                    <a:cubicBezTo>
                      <a:pt x="12" y="544"/>
                      <a:pt x="34" y="597"/>
                      <a:pt x="48" y="630"/>
                    </a:cubicBezTo>
                    <a:cubicBezTo>
                      <a:pt x="62" y="663"/>
                      <a:pt x="66" y="665"/>
                      <a:pt x="90" y="696"/>
                    </a:cubicBezTo>
                    <a:cubicBezTo>
                      <a:pt x="114" y="727"/>
                      <a:pt x="158" y="785"/>
                      <a:pt x="189" y="813"/>
                    </a:cubicBezTo>
                    <a:cubicBezTo>
                      <a:pt x="220" y="841"/>
                      <a:pt x="253" y="857"/>
                      <a:pt x="276" y="867"/>
                    </a:cubicBezTo>
                    <a:cubicBezTo>
                      <a:pt x="299" y="877"/>
                      <a:pt x="317" y="870"/>
                      <a:pt x="327" y="870"/>
                    </a:cubicBezTo>
                  </a:path>
                </a:pathLst>
              </a:custGeom>
              <a:noFill/>
              <a:ln w="12700">
                <a:solidFill>
                  <a:schemeClr val="tx1"/>
                </a:solidFill>
                <a:round/>
                <a:headEnd/>
                <a:tailEnd/>
              </a:ln>
            </p:spPr>
            <p:txBody>
              <a:bodyPr wrap="none" anchor="ctr"/>
              <a:lstStyle/>
              <a:p>
                <a:endParaRPr lang="en-GB"/>
              </a:p>
            </p:txBody>
          </p:sp>
        </p:grpSp>
        <p:sp>
          <p:nvSpPr>
            <p:cNvPr id="205870" name="Freeform 58"/>
            <p:cNvSpPr>
              <a:spLocks/>
            </p:cNvSpPr>
            <p:nvPr/>
          </p:nvSpPr>
          <p:spPr bwMode="auto">
            <a:xfrm flipH="1">
              <a:off x="4352" y="2217"/>
              <a:ext cx="160" cy="63"/>
            </a:xfrm>
            <a:custGeom>
              <a:avLst/>
              <a:gdLst>
                <a:gd name="T0" fmla="*/ 0 w 160"/>
                <a:gd name="T1" fmla="*/ 28 h 63"/>
                <a:gd name="T2" fmla="*/ 39 w 160"/>
                <a:gd name="T3" fmla="*/ 62 h 63"/>
                <a:gd name="T4" fmla="*/ 39 w 160"/>
                <a:gd name="T5" fmla="*/ 45 h 63"/>
                <a:gd name="T6" fmla="*/ 159 w 160"/>
                <a:gd name="T7" fmla="*/ 45 h 63"/>
                <a:gd name="T8" fmla="*/ 159 w 160"/>
                <a:gd name="T9" fmla="*/ 17 h 63"/>
                <a:gd name="T10" fmla="*/ 39 w 160"/>
                <a:gd name="T11" fmla="*/ 17 h 63"/>
                <a:gd name="T12" fmla="*/ 39 w 160"/>
                <a:gd name="T13" fmla="*/ 0 h 63"/>
                <a:gd name="T14" fmla="*/ 0 w 160"/>
                <a:gd name="T15" fmla="*/ 28 h 63"/>
                <a:gd name="T16" fmla="*/ 0 60000 65536"/>
                <a:gd name="T17" fmla="*/ 0 60000 65536"/>
                <a:gd name="T18" fmla="*/ 0 60000 65536"/>
                <a:gd name="T19" fmla="*/ 0 60000 65536"/>
                <a:gd name="T20" fmla="*/ 0 60000 65536"/>
                <a:gd name="T21" fmla="*/ 0 60000 65536"/>
                <a:gd name="T22" fmla="*/ 0 60000 65536"/>
                <a:gd name="T23" fmla="*/ 0 60000 65536"/>
                <a:gd name="T24" fmla="*/ 0 w 160"/>
                <a:gd name="T25" fmla="*/ 0 h 63"/>
                <a:gd name="T26" fmla="*/ 160 w 160"/>
                <a:gd name="T27" fmla="*/ 63 h 6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0" h="63">
                  <a:moveTo>
                    <a:pt x="0" y="28"/>
                  </a:moveTo>
                  <a:lnTo>
                    <a:pt x="39" y="62"/>
                  </a:lnTo>
                  <a:lnTo>
                    <a:pt x="39" y="45"/>
                  </a:lnTo>
                  <a:lnTo>
                    <a:pt x="159" y="45"/>
                  </a:lnTo>
                  <a:lnTo>
                    <a:pt x="159" y="17"/>
                  </a:lnTo>
                  <a:lnTo>
                    <a:pt x="39" y="17"/>
                  </a:lnTo>
                  <a:lnTo>
                    <a:pt x="39" y="0"/>
                  </a:lnTo>
                  <a:lnTo>
                    <a:pt x="0" y="28"/>
                  </a:lnTo>
                </a:path>
              </a:pathLst>
            </a:custGeom>
            <a:solidFill>
              <a:srgbClr val="FC0128"/>
            </a:solidFill>
            <a:ln w="12700" cap="rnd">
              <a:noFill/>
              <a:round/>
              <a:headEnd/>
              <a:tailEnd/>
            </a:ln>
          </p:spPr>
          <p:txBody>
            <a:bodyPr/>
            <a:lstStyle/>
            <a:p>
              <a:endParaRPr lang="en-GB"/>
            </a:p>
          </p:txBody>
        </p:sp>
        <p:sp>
          <p:nvSpPr>
            <p:cNvPr id="205871" name="Freeform 59"/>
            <p:cNvSpPr>
              <a:spLocks/>
            </p:cNvSpPr>
            <p:nvPr/>
          </p:nvSpPr>
          <p:spPr bwMode="auto">
            <a:xfrm flipH="1">
              <a:off x="4190" y="3091"/>
              <a:ext cx="159" cy="58"/>
            </a:xfrm>
            <a:custGeom>
              <a:avLst/>
              <a:gdLst>
                <a:gd name="T0" fmla="*/ 158 w 159"/>
                <a:gd name="T1" fmla="*/ 29 h 58"/>
                <a:gd name="T2" fmla="*/ 119 w 159"/>
                <a:gd name="T3" fmla="*/ 0 h 58"/>
                <a:gd name="T4" fmla="*/ 119 w 159"/>
                <a:gd name="T5" fmla="*/ 17 h 58"/>
                <a:gd name="T6" fmla="*/ 0 w 159"/>
                <a:gd name="T7" fmla="*/ 17 h 58"/>
                <a:gd name="T8" fmla="*/ 0 w 159"/>
                <a:gd name="T9" fmla="*/ 46 h 58"/>
                <a:gd name="T10" fmla="*/ 119 w 159"/>
                <a:gd name="T11" fmla="*/ 46 h 58"/>
                <a:gd name="T12" fmla="*/ 119 w 159"/>
                <a:gd name="T13" fmla="*/ 57 h 58"/>
                <a:gd name="T14" fmla="*/ 158 w 159"/>
                <a:gd name="T15" fmla="*/ 29 h 58"/>
                <a:gd name="T16" fmla="*/ 0 60000 65536"/>
                <a:gd name="T17" fmla="*/ 0 60000 65536"/>
                <a:gd name="T18" fmla="*/ 0 60000 65536"/>
                <a:gd name="T19" fmla="*/ 0 60000 65536"/>
                <a:gd name="T20" fmla="*/ 0 60000 65536"/>
                <a:gd name="T21" fmla="*/ 0 60000 65536"/>
                <a:gd name="T22" fmla="*/ 0 60000 65536"/>
                <a:gd name="T23" fmla="*/ 0 60000 65536"/>
                <a:gd name="T24" fmla="*/ 0 w 159"/>
                <a:gd name="T25" fmla="*/ 0 h 58"/>
                <a:gd name="T26" fmla="*/ 159 w 159"/>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9" h="58">
                  <a:moveTo>
                    <a:pt x="158" y="29"/>
                  </a:moveTo>
                  <a:lnTo>
                    <a:pt x="119" y="0"/>
                  </a:lnTo>
                  <a:lnTo>
                    <a:pt x="119" y="17"/>
                  </a:lnTo>
                  <a:lnTo>
                    <a:pt x="0" y="17"/>
                  </a:lnTo>
                  <a:lnTo>
                    <a:pt x="0" y="46"/>
                  </a:lnTo>
                  <a:lnTo>
                    <a:pt x="119" y="46"/>
                  </a:lnTo>
                  <a:lnTo>
                    <a:pt x="119" y="57"/>
                  </a:lnTo>
                  <a:lnTo>
                    <a:pt x="158" y="29"/>
                  </a:lnTo>
                </a:path>
              </a:pathLst>
            </a:custGeom>
            <a:solidFill>
              <a:srgbClr val="FC0128"/>
            </a:solidFill>
            <a:ln w="12700" cap="rnd">
              <a:noFill/>
              <a:round/>
              <a:headEnd/>
              <a:tailEnd/>
            </a:ln>
          </p:spPr>
          <p:txBody>
            <a:bodyPr/>
            <a:lstStyle/>
            <a:p>
              <a:endParaRPr lang="en-GB"/>
            </a:p>
          </p:txBody>
        </p:sp>
        <p:sp>
          <p:nvSpPr>
            <p:cNvPr id="205872" name="Freeform 60"/>
            <p:cNvSpPr>
              <a:spLocks/>
            </p:cNvSpPr>
            <p:nvPr/>
          </p:nvSpPr>
          <p:spPr bwMode="auto">
            <a:xfrm>
              <a:off x="4326" y="1762"/>
              <a:ext cx="58" cy="166"/>
            </a:xfrm>
            <a:custGeom>
              <a:avLst/>
              <a:gdLst>
                <a:gd name="T0" fmla="*/ 29 w 58"/>
                <a:gd name="T1" fmla="*/ 165 h 166"/>
                <a:gd name="T2" fmla="*/ 57 w 58"/>
                <a:gd name="T3" fmla="*/ 119 h 166"/>
                <a:gd name="T4" fmla="*/ 40 w 58"/>
                <a:gd name="T5" fmla="*/ 119 h 166"/>
                <a:gd name="T6" fmla="*/ 40 w 58"/>
                <a:gd name="T7" fmla="*/ 0 h 166"/>
                <a:gd name="T8" fmla="*/ 11 w 58"/>
                <a:gd name="T9" fmla="*/ 0 h 166"/>
                <a:gd name="T10" fmla="*/ 11 w 58"/>
                <a:gd name="T11" fmla="*/ 119 h 166"/>
                <a:gd name="T12" fmla="*/ 0 w 58"/>
                <a:gd name="T13" fmla="*/ 119 h 166"/>
                <a:gd name="T14" fmla="*/ 29 w 58"/>
                <a:gd name="T15" fmla="*/ 165 h 166"/>
                <a:gd name="T16" fmla="*/ 0 60000 65536"/>
                <a:gd name="T17" fmla="*/ 0 60000 65536"/>
                <a:gd name="T18" fmla="*/ 0 60000 65536"/>
                <a:gd name="T19" fmla="*/ 0 60000 65536"/>
                <a:gd name="T20" fmla="*/ 0 60000 65536"/>
                <a:gd name="T21" fmla="*/ 0 60000 65536"/>
                <a:gd name="T22" fmla="*/ 0 60000 65536"/>
                <a:gd name="T23" fmla="*/ 0 60000 65536"/>
                <a:gd name="T24" fmla="*/ 0 w 58"/>
                <a:gd name="T25" fmla="*/ 0 h 166"/>
                <a:gd name="T26" fmla="*/ 58 w 58"/>
                <a:gd name="T27" fmla="*/ 166 h 1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8" h="166">
                  <a:moveTo>
                    <a:pt x="29" y="165"/>
                  </a:moveTo>
                  <a:lnTo>
                    <a:pt x="57" y="119"/>
                  </a:lnTo>
                  <a:lnTo>
                    <a:pt x="40" y="119"/>
                  </a:lnTo>
                  <a:lnTo>
                    <a:pt x="40" y="0"/>
                  </a:lnTo>
                  <a:lnTo>
                    <a:pt x="11" y="0"/>
                  </a:lnTo>
                  <a:lnTo>
                    <a:pt x="11" y="119"/>
                  </a:lnTo>
                  <a:lnTo>
                    <a:pt x="0" y="119"/>
                  </a:lnTo>
                  <a:lnTo>
                    <a:pt x="29" y="165"/>
                  </a:lnTo>
                </a:path>
              </a:pathLst>
            </a:custGeom>
            <a:solidFill>
              <a:srgbClr val="FC0128"/>
            </a:solidFill>
            <a:ln w="12700" cap="rnd">
              <a:noFill/>
              <a:round/>
              <a:headEnd/>
              <a:tailEnd/>
            </a:ln>
          </p:spPr>
          <p:txBody>
            <a:bodyPr/>
            <a:lstStyle/>
            <a:p>
              <a:endParaRPr lang="en-GB"/>
            </a:p>
          </p:txBody>
        </p:sp>
        <p:sp>
          <p:nvSpPr>
            <p:cNvPr id="205873" name="Freeform 61"/>
            <p:cNvSpPr>
              <a:spLocks/>
            </p:cNvSpPr>
            <p:nvPr/>
          </p:nvSpPr>
          <p:spPr bwMode="auto">
            <a:xfrm>
              <a:off x="4326" y="3575"/>
              <a:ext cx="58" cy="160"/>
            </a:xfrm>
            <a:custGeom>
              <a:avLst/>
              <a:gdLst>
                <a:gd name="T0" fmla="*/ 29 w 58"/>
                <a:gd name="T1" fmla="*/ 159 h 160"/>
                <a:gd name="T2" fmla="*/ 57 w 58"/>
                <a:gd name="T3" fmla="*/ 114 h 160"/>
                <a:gd name="T4" fmla="*/ 40 w 58"/>
                <a:gd name="T5" fmla="*/ 114 h 160"/>
                <a:gd name="T6" fmla="*/ 40 w 58"/>
                <a:gd name="T7" fmla="*/ 0 h 160"/>
                <a:gd name="T8" fmla="*/ 11 w 58"/>
                <a:gd name="T9" fmla="*/ 0 h 160"/>
                <a:gd name="T10" fmla="*/ 11 w 58"/>
                <a:gd name="T11" fmla="*/ 114 h 160"/>
                <a:gd name="T12" fmla="*/ 0 w 58"/>
                <a:gd name="T13" fmla="*/ 114 h 160"/>
                <a:gd name="T14" fmla="*/ 29 w 58"/>
                <a:gd name="T15" fmla="*/ 159 h 160"/>
                <a:gd name="T16" fmla="*/ 0 60000 65536"/>
                <a:gd name="T17" fmla="*/ 0 60000 65536"/>
                <a:gd name="T18" fmla="*/ 0 60000 65536"/>
                <a:gd name="T19" fmla="*/ 0 60000 65536"/>
                <a:gd name="T20" fmla="*/ 0 60000 65536"/>
                <a:gd name="T21" fmla="*/ 0 60000 65536"/>
                <a:gd name="T22" fmla="*/ 0 60000 65536"/>
                <a:gd name="T23" fmla="*/ 0 60000 65536"/>
                <a:gd name="T24" fmla="*/ 0 w 58"/>
                <a:gd name="T25" fmla="*/ 0 h 160"/>
                <a:gd name="T26" fmla="*/ 58 w 58"/>
                <a:gd name="T27" fmla="*/ 160 h 16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8" h="160">
                  <a:moveTo>
                    <a:pt x="29" y="159"/>
                  </a:moveTo>
                  <a:lnTo>
                    <a:pt x="57" y="114"/>
                  </a:lnTo>
                  <a:lnTo>
                    <a:pt x="40" y="114"/>
                  </a:lnTo>
                  <a:lnTo>
                    <a:pt x="40" y="0"/>
                  </a:lnTo>
                  <a:lnTo>
                    <a:pt x="11" y="0"/>
                  </a:lnTo>
                  <a:lnTo>
                    <a:pt x="11" y="114"/>
                  </a:lnTo>
                  <a:lnTo>
                    <a:pt x="0" y="114"/>
                  </a:lnTo>
                  <a:lnTo>
                    <a:pt x="29" y="159"/>
                  </a:lnTo>
                </a:path>
              </a:pathLst>
            </a:custGeom>
            <a:solidFill>
              <a:srgbClr val="FC0128"/>
            </a:solidFill>
            <a:ln w="12700" cap="rnd">
              <a:noFill/>
              <a:round/>
              <a:headEnd/>
              <a:tailEnd/>
            </a:ln>
          </p:spPr>
          <p:txBody>
            <a:bodyPr/>
            <a:lstStyle/>
            <a:p>
              <a:endParaRPr lang="en-GB"/>
            </a:p>
          </p:txBody>
        </p:sp>
        <p:grpSp>
          <p:nvGrpSpPr>
            <p:cNvPr id="205874" name="Group 62"/>
            <p:cNvGrpSpPr>
              <a:grpSpLocks/>
            </p:cNvGrpSpPr>
            <p:nvPr/>
          </p:nvGrpSpPr>
          <p:grpSpPr bwMode="auto">
            <a:xfrm>
              <a:off x="4185" y="1593"/>
              <a:ext cx="333" cy="2145"/>
              <a:chOff x="4185" y="1593"/>
              <a:chExt cx="333" cy="2145"/>
            </a:xfrm>
          </p:grpSpPr>
          <p:sp>
            <p:nvSpPr>
              <p:cNvPr id="206207" name="Oval 63"/>
              <p:cNvSpPr>
                <a:spLocks noChangeArrowheads="1"/>
              </p:cNvSpPr>
              <p:nvPr/>
            </p:nvSpPr>
            <p:spPr bwMode="auto">
              <a:xfrm>
                <a:off x="4185" y="2076"/>
                <a:ext cx="333" cy="333"/>
              </a:xfrm>
              <a:prstGeom prst="ellipse">
                <a:avLst/>
              </a:prstGeom>
              <a:noFill/>
              <a:ln w="12700">
                <a:solidFill>
                  <a:schemeClr val="tx1"/>
                </a:solidFill>
                <a:round/>
                <a:headEnd/>
                <a:tailEnd/>
              </a:ln>
            </p:spPr>
            <p:txBody>
              <a:bodyPr wrap="none" anchor="ctr"/>
              <a:lstStyle/>
              <a:p>
                <a:endParaRPr lang="it-IT"/>
              </a:p>
            </p:txBody>
          </p:sp>
          <p:sp>
            <p:nvSpPr>
              <p:cNvPr id="206208" name="Oval 64"/>
              <p:cNvSpPr>
                <a:spLocks noChangeArrowheads="1"/>
              </p:cNvSpPr>
              <p:nvPr/>
            </p:nvSpPr>
            <p:spPr bwMode="auto">
              <a:xfrm>
                <a:off x="4185" y="2519"/>
                <a:ext cx="333" cy="333"/>
              </a:xfrm>
              <a:prstGeom prst="ellipse">
                <a:avLst/>
              </a:prstGeom>
              <a:noFill/>
              <a:ln w="12700">
                <a:solidFill>
                  <a:schemeClr val="tx1"/>
                </a:solidFill>
                <a:round/>
                <a:headEnd/>
                <a:tailEnd/>
              </a:ln>
            </p:spPr>
            <p:txBody>
              <a:bodyPr wrap="none" anchor="ctr"/>
              <a:lstStyle/>
              <a:p>
                <a:endParaRPr lang="it-IT"/>
              </a:p>
            </p:txBody>
          </p:sp>
          <p:sp>
            <p:nvSpPr>
              <p:cNvPr id="206209" name="Oval 65"/>
              <p:cNvSpPr>
                <a:spLocks noChangeArrowheads="1"/>
              </p:cNvSpPr>
              <p:nvPr/>
            </p:nvSpPr>
            <p:spPr bwMode="auto">
              <a:xfrm>
                <a:off x="4185" y="2962"/>
                <a:ext cx="333" cy="333"/>
              </a:xfrm>
              <a:prstGeom prst="ellipse">
                <a:avLst/>
              </a:prstGeom>
              <a:noFill/>
              <a:ln w="12700">
                <a:solidFill>
                  <a:schemeClr val="tx1"/>
                </a:solidFill>
                <a:round/>
                <a:headEnd/>
                <a:tailEnd/>
              </a:ln>
            </p:spPr>
            <p:txBody>
              <a:bodyPr wrap="none" anchor="ctr"/>
              <a:lstStyle/>
              <a:p>
                <a:endParaRPr lang="it-IT"/>
              </a:p>
            </p:txBody>
          </p:sp>
          <p:sp>
            <p:nvSpPr>
              <p:cNvPr id="206210" name="Oval 66"/>
              <p:cNvSpPr>
                <a:spLocks noChangeArrowheads="1"/>
              </p:cNvSpPr>
              <p:nvPr/>
            </p:nvSpPr>
            <p:spPr bwMode="auto">
              <a:xfrm>
                <a:off x="4185" y="1593"/>
                <a:ext cx="333" cy="333"/>
              </a:xfrm>
              <a:prstGeom prst="ellipse">
                <a:avLst/>
              </a:prstGeom>
              <a:noFill/>
              <a:ln w="12700">
                <a:solidFill>
                  <a:schemeClr val="tx1"/>
                </a:solidFill>
                <a:round/>
                <a:headEnd/>
                <a:tailEnd/>
              </a:ln>
            </p:spPr>
            <p:txBody>
              <a:bodyPr wrap="none" anchor="ctr"/>
              <a:lstStyle/>
              <a:p>
                <a:endParaRPr lang="it-IT"/>
              </a:p>
            </p:txBody>
          </p:sp>
          <p:sp>
            <p:nvSpPr>
              <p:cNvPr id="206211" name="Oval 67"/>
              <p:cNvSpPr>
                <a:spLocks noChangeArrowheads="1"/>
              </p:cNvSpPr>
              <p:nvPr/>
            </p:nvSpPr>
            <p:spPr bwMode="auto">
              <a:xfrm>
                <a:off x="4185" y="3406"/>
                <a:ext cx="333" cy="332"/>
              </a:xfrm>
              <a:prstGeom prst="ellipse">
                <a:avLst/>
              </a:prstGeom>
              <a:noFill/>
              <a:ln w="12700">
                <a:solidFill>
                  <a:schemeClr val="tx1"/>
                </a:solidFill>
                <a:round/>
                <a:headEnd/>
                <a:tailEnd/>
              </a:ln>
            </p:spPr>
            <p:txBody>
              <a:bodyPr wrap="none" anchor="ctr"/>
              <a:lstStyle/>
              <a:p>
                <a:endParaRPr lang="it-IT"/>
              </a:p>
            </p:txBody>
          </p:sp>
        </p:grpSp>
        <p:sp>
          <p:nvSpPr>
            <p:cNvPr id="205875" name="Freeform 68"/>
            <p:cNvSpPr>
              <a:spLocks/>
            </p:cNvSpPr>
            <p:nvPr/>
          </p:nvSpPr>
          <p:spPr bwMode="auto">
            <a:xfrm>
              <a:off x="4325" y="2524"/>
              <a:ext cx="58" cy="165"/>
            </a:xfrm>
            <a:custGeom>
              <a:avLst/>
              <a:gdLst>
                <a:gd name="T0" fmla="*/ 28 w 58"/>
                <a:gd name="T1" fmla="*/ 0 h 165"/>
                <a:gd name="T2" fmla="*/ 57 w 58"/>
                <a:gd name="T3" fmla="*/ 45 h 165"/>
                <a:gd name="T4" fmla="*/ 45 w 58"/>
                <a:gd name="T5" fmla="*/ 45 h 165"/>
                <a:gd name="T6" fmla="*/ 45 w 58"/>
                <a:gd name="T7" fmla="*/ 164 h 165"/>
                <a:gd name="T8" fmla="*/ 11 w 58"/>
                <a:gd name="T9" fmla="*/ 164 h 165"/>
                <a:gd name="T10" fmla="*/ 11 w 58"/>
                <a:gd name="T11" fmla="*/ 45 h 165"/>
                <a:gd name="T12" fmla="*/ 0 w 58"/>
                <a:gd name="T13" fmla="*/ 45 h 165"/>
                <a:gd name="T14" fmla="*/ 28 w 58"/>
                <a:gd name="T15" fmla="*/ 0 h 165"/>
                <a:gd name="T16" fmla="*/ 0 60000 65536"/>
                <a:gd name="T17" fmla="*/ 0 60000 65536"/>
                <a:gd name="T18" fmla="*/ 0 60000 65536"/>
                <a:gd name="T19" fmla="*/ 0 60000 65536"/>
                <a:gd name="T20" fmla="*/ 0 60000 65536"/>
                <a:gd name="T21" fmla="*/ 0 60000 65536"/>
                <a:gd name="T22" fmla="*/ 0 60000 65536"/>
                <a:gd name="T23" fmla="*/ 0 60000 65536"/>
                <a:gd name="T24" fmla="*/ 0 w 58"/>
                <a:gd name="T25" fmla="*/ 0 h 165"/>
                <a:gd name="T26" fmla="*/ 58 w 58"/>
                <a:gd name="T27" fmla="*/ 165 h 16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8" h="165">
                  <a:moveTo>
                    <a:pt x="28" y="0"/>
                  </a:moveTo>
                  <a:lnTo>
                    <a:pt x="57" y="45"/>
                  </a:lnTo>
                  <a:lnTo>
                    <a:pt x="45" y="45"/>
                  </a:lnTo>
                  <a:lnTo>
                    <a:pt x="45" y="164"/>
                  </a:lnTo>
                  <a:lnTo>
                    <a:pt x="11" y="164"/>
                  </a:lnTo>
                  <a:lnTo>
                    <a:pt x="11" y="45"/>
                  </a:lnTo>
                  <a:lnTo>
                    <a:pt x="0" y="45"/>
                  </a:lnTo>
                  <a:lnTo>
                    <a:pt x="28" y="0"/>
                  </a:lnTo>
                </a:path>
              </a:pathLst>
            </a:custGeom>
            <a:solidFill>
              <a:srgbClr val="FC0128"/>
            </a:solidFill>
            <a:ln w="12700" cap="rnd">
              <a:noFill/>
              <a:round/>
              <a:headEnd/>
              <a:tailEnd/>
            </a:ln>
          </p:spPr>
          <p:txBody>
            <a:bodyPr/>
            <a:lstStyle/>
            <a:p>
              <a:endParaRPr lang="en-GB"/>
            </a:p>
          </p:txBody>
        </p:sp>
        <p:sp>
          <p:nvSpPr>
            <p:cNvPr id="205876" name="Freeform 69"/>
            <p:cNvSpPr>
              <a:spLocks/>
            </p:cNvSpPr>
            <p:nvPr/>
          </p:nvSpPr>
          <p:spPr bwMode="auto">
            <a:xfrm>
              <a:off x="4809" y="2515"/>
              <a:ext cx="57" cy="165"/>
            </a:xfrm>
            <a:custGeom>
              <a:avLst/>
              <a:gdLst>
                <a:gd name="T0" fmla="*/ 28 w 57"/>
                <a:gd name="T1" fmla="*/ 0 h 165"/>
                <a:gd name="T2" fmla="*/ 0 w 57"/>
                <a:gd name="T3" fmla="*/ 45 h 165"/>
                <a:gd name="T4" fmla="*/ 11 w 57"/>
                <a:gd name="T5" fmla="*/ 45 h 165"/>
                <a:gd name="T6" fmla="*/ 11 w 57"/>
                <a:gd name="T7" fmla="*/ 164 h 165"/>
                <a:gd name="T8" fmla="*/ 39 w 57"/>
                <a:gd name="T9" fmla="*/ 164 h 165"/>
                <a:gd name="T10" fmla="*/ 39 w 57"/>
                <a:gd name="T11" fmla="*/ 45 h 165"/>
                <a:gd name="T12" fmla="*/ 56 w 57"/>
                <a:gd name="T13" fmla="*/ 45 h 165"/>
                <a:gd name="T14" fmla="*/ 28 w 57"/>
                <a:gd name="T15" fmla="*/ 0 h 165"/>
                <a:gd name="T16" fmla="*/ 0 60000 65536"/>
                <a:gd name="T17" fmla="*/ 0 60000 65536"/>
                <a:gd name="T18" fmla="*/ 0 60000 65536"/>
                <a:gd name="T19" fmla="*/ 0 60000 65536"/>
                <a:gd name="T20" fmla="*/ 0 60000 65536"/>
                <a:gd name="T21" fmla="*/ 0 60000 65536"/>
                <a:gd name="T22" fmla="*/ 0 60000 65536"/>
                <a:gd name="T23" fmla="*/ 0 60000 65536"/>
                <a:gd name="T24" fmla="*/ 0 w 57"/>
                <a:gd name="T25" fmla="*/ 0 h 165"/>
                <a:gd name="T26" fmla="*/ 57 w 57"/>
                <a:gd name="T27" fmla="*/ 165 h 16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7" h="165">
                  <a:moveTo>
                    <a:pt x="28" y="0"/>
                  </a:moveTo>
                  <a:lnTo>
                    <a:pt x="0" y="45"/>
                  </a:lnTo>
                  <a:lnTo>
                    <a:pt x="11" y="45"/>
                  </a:lnTo>
                  <a:lnTo>
                    <a:pt x="11" y="164"/>
                  </a:lnTo>
                  <a:lnTo>
                    <a:pt x="39" y="164"/>
                  </a:lnTo>
                  <a:lnTo>
                    <a:pt x="39" y="45"/>
                  </a:lnTo>
                  <a:lnTo>
                    <a:pt x="56" y="45"/>
                  </a:lnTo>
                  <a:lnTo>
                    <a:pt x="28" y="0"/>
                  </a:lnTo>
                </a:path>
              </a:pathLst>
            </a:custGeom>
            <a:solidFill>
              <a:srgbClr val="FC0128"/>
            </a:solidFill>
            <a:ln w="12700" cap="rnd">
              <a:noFill/>
              <a:round/>
              <a:headEnd/>
              <a:tailEnd/>
            </a:ln>
          </p:spPr>
          <p:txBody>
            <a:bodyPr/>
            <a:lstStyle/>
            <a:p>
              <a:endParaRPr lang="en-GB"/>
            </a:p>
          </p:txBody>
        </p:sp>
        <p:sp>
          <p:nvSpPr>
            <p:cNvPr id="205877" name="Line 70"/>
            <p:cNvSpPr>
              <a:spLocks noChangeShapeType="1"/>
            </p:cNvSpPr>
            <p:nvPr/>
          </p:nvSpPr>
          <p:spPr bwMode="auto">
            <a:xfrm>
              <a:off x="3633" y="1284"/>
              <a:ext cx="423" cy="0"/>
            </a:xfrm>
            <a:prstGeom prst="line">
              <a:avLst/>
            </a:prstGeom>
            <a:noFill/>
            <a:ln w="12700">
              <a:solidFill>
                <a:srgbClr val="00FF00"/>
              </a:solidFill>
              <a:round/>
              <a:headEnd/>
              <a:tailEnd/>
            </a:ln>
          </p:spPr>
          <p:txBody>
            <a:bodyPr wrap="none" anchor="ctr"/>
            <a:lstStyle/>
            <a:p>
              <a:endParaRPr lang="en-GB"/>
            </a:p>
          </p:txBody>
        </p:sp>
        <p:sp>
          <p:nvSpPr>
            <p:cNvPr id="205878" name="Freeform 71"/>
            <p:cNvSpPr>
              <a:spLocks/>
            </p:cNvSpPr>
            <p:nvPr/>
          </p:nvSpPr>
          <p:spPr bwMode="auto">
            <a:xfrm>
              <a:off x="4143" y="1247"/>
              <a:ext cx="417" cy="40"/>
            </a:xfrm>
            <a:custGeom>
              <a:avLst/>
              <a:gdLst>
                <a:gd name="T0" fmla="*/ 0 w 417"/>
                <a:gd name="T1" fmla="*/ 40 h 40"/>
                <a:gd name="T2" fmla="*/ 63 w 417"/>
                <a:gd name="T3" fmla="*/ 40 h 40"/>
                <a:gd name="T4" fmla="*/ 75 w 417"/>
                <a:gd name="T5" fmla="*/ 0 h 40"/>
                <a:gd name="T6" fmla="*/ 351 w 417"/>
                <a:gd name="T7" fmla="*/ 0 h 40"/>
                <a:gd name="T8" fmla="*/ 362 w 417"/>
                <a:gd name="T9" fmla="*/ 40 h 40"/>
                <a:gd name="T10" fmla="*/ 417 w 417"/>
                <a:gd name="T11" fmla="*/ 40 h 40"/>
                <a:gd name="T12" fmla="*/ 0 60000 65536"/>
                <a:gd name="T13" fmla="*/ 0 60000 65536"/>
                <a:gd name="T14" fmla="*/ 0 60000 65536"/>
                <a:gd name="T15" fmla="*/ 0 60000 65536"/>
                <a:gd name="T16" fmla="*/ 0 60000 65536"/>
                <a:gd name="T17" fmla="*/ 0 60000 65536"/>
                <a:gd name="T18" fmla="*/ 0 w 417"/>
                <a:gd name="T19" fmla="*/ 0 h 40"/>
                <a:gd name="T20" fmla="*/ 417 w 417"/>
                <a:gd name="T21" fmla="*/ 40 h 40"/>
              </a:gdLst>
              <a:ahLst/>
              <a:cxnLst>
                <a:cxn ang="T12">
                  <a:pos x="T0" y="T1"/>
                </a:cxn>
                <a:cxn ang="T13">
                  <a:pos x="T2" y="T3"/>
                </a:cxn>
                <a:cxn ang="T14">
                  <a:pos x="T4" y="T5"/>
                </a:cxn>
                <a:cxn ang="T15">
                  <a:pos x="T6" y="T7"/>
                </a:cxn>
                <a:cxn ang="T16">
                  <a:pos x="T8" y="T9"/>
                </a:cxn>
                <a:cxn ang="T17">
                  <a:pos x="T10" y="T11"/>
                </a:cxn>
              </a:cxnLst>
              <a:rect l="T18" t="T19" r="T20" b="T21"/>
              <a:pathLst>
                <a:path w="417" h="40">
                  <a:moveTo>
                    <a:pt x="0" y="40"/>
                  </a:moveTo>
                  <a:lnTo>
                    <a:pt x="63" y="40"/>
                  </a:lnTo>
                  <a:lnTo>
                    <a:pt x="75" y="0"/>
                  </a:lnTo>
                  <a:lnTo>
                    <a:pt x="351" y="0"/>
                  </a:lnTo>
                  <a:lnTo>
                    <a:pt x="362" y="40"/>
                  </a:lnTo>
                  <a:lnTo>
                    <a:pt x="417" y="40"/>
                  </a:lnTo>
                </a:path>
              </a:pathLst>
            </a:custGeom>
            <a:noFill/>
            <a:ln w="12700">
              <a:solidFill>
                <a:srgbClr val="00FF00"/>
              </a:solidFill>
              <a:round/>
              <a:headEnd type="none" w="med" len="med"/>
              <a:tailEnd type="none" w="med" len="med"/>
            </a:ln>
          </p:spPr>
          <p:txBody>
            <a:bodyPr wrap="none" anchor="ctr"/>
            <a:lstStyle/>
            <a:p>
              <a:endParaRPr lang="en-GB"/>
            </a:p>
          </p:txBody>
        </p:sp>
        <p:sp>
          <p:nvSpPr>
            <p:cNvPr id="205879" name="Freeform 72"/>
            <p:cNvSpPr>
              <a:spLocks/>
            </p:cNvSpPr>
            <p:nvPr/>
          </p:nvSpPr>
          <p:spPr bwMode="auto">
            <a:xfrm>
              <a:off x="4623" y="1224"/>
              <a:ext cx="417" cy="62"/>
            </a:xfrm>
            <a:custGeom>
              <a:avLst/>
              <a:gdLst>
                <a:gd name="T0" fmla="*/ 0 w 417"/>
                <a:gd name="T1" fmla="*/ 62 h 62"/>
                <a:gd name="T2" fmla="*/ 63 w 417"/>
                <a:gd name="T3" fmla="*/ 62 h 62"/>
                <a:gd name="T4" fmla="*/ 74 w 417"/>
                <a:gd name="T5" fmla="*/ 0 h 62"/>
                <a:gd name="T6" fmla="*/ 348 w 417"/>
                <a:gd name="T7" fmla="*/ 0 h 62"/>
                <a:gd name="T8" fmla="*/ 362 w 417"/>
                <a:gd name="T9" fmla="*/ 62 h 62"/>
                <a:gd name="T10" fmla="*/ 417 w 417"/>
                <a:gd name="T11" fmla="*/ 62 h 62"/>
                <a:gd name="T12" fmla="*/ 0 60000 65536"/>
                <a:gd name="T13" fmla="*/ 0 60000 65536"/>
                <a:gd name="T14" fmla="*/ 0 60000 65536"/>
                <a:gd name="T15" fmla="*/ 0 60000 65536"/>
                <a:gd name="T16" fmla="*/ 0 60000 65536"/>
                <a:gd name="T17" fmla="*/ 0 60000 65536"/>
                <a:gd name="T18" fmla="*/ 0 w 417"/>
                <a:gd name="T19" fmla="*/ 0 h 62"/>
                <a:gd name="T20" fmla="*/ 417 w 417"/>
                <a:gd name="T21" fmla="*/ 62 h 62"/>
              </a:gdLst>
              <a:ahLst/>
              <a:cxnLst>
                <a:cxn ang="T12">
                  <a:pos x="T0" y="T1"/>
                </a:cxn>
                <a:cxn ang="T13">
                  <a:pos x="T2" y="T3"/>
                </a:cxn>
                <a:cxn ang="T14">
                  <a:pos x="T4" y="T5"/>
                </a:cxn>
                <a:cxn ang="T15">
                  <a:pos x="T6" y="T7"/>
                </a:cxn>
                <a:cxn ang="T16">
                  <a:pos x="T8" y="T9"/>
                </a:cxn>
                <a:cxn ang="T17">
                  <a:pos x="T10" y="T11"/>
                </a:cxn>
              </a:cxnLst>
              <a:rect l="T18" t="T19" r="T20" b="T21"/>
              <a:pathLst>
                <a:path w="417" h="62">
                  <a:moveTo>
                    <a:pt x="0" y="62"/>
                  </a:moveTo>
                  <a:lnTo>
                    <a:pt x="63" y="62"/>
                  </a:lnTo>
                  <a:lnTo>
                    <a:pt x="74" y="0"/>
                  </a:lnTo>
                  <a:lnTo>
                    <a:pt x="348" y="0"/>
                  </a:lnTo>
                  <a:lnTo>
                    <a:pt x="362" y="62"/>
                  </a:lnTo>
                  <a:lnTo>
                    <a:pt x="417" y="62"/>
                  </a:lnTo>
                </a:path>
              </a:pathLst>
            </a:custGeom>
            <a:noFill/>
            <a:ln w="12700">
              <a:solidFill>
                <a:srgbClr val="00FF00"/>
              </a:solidFill>
              <a:round/>
              <a:headEnd type="none" w="med" len="med"/>
              <a:tailEnd type="none" w="med" len="med"/>
            </a:ln>
          </p:spPr>
          <p:txBody>
            <a:bodyPr wrap="none" anchor="ctr"/>
            <a:lstStyle/>
            <a:p>
              <a:endParaRPr lang="en-GB"/>
            </a:p>
          </p:txBody>
        </p:sp>
        <p:grpSp>
          <p:nvGrpSpPr>
            <p:cNvPr id="205880" name="Group 73"/>
            <p:cNvGrpSpPr>
              <a:grpSpLocks/>
            </p:cNvGrpSpPr>
            <p:nvPr/>
          </p:nvGrpSpPr>
          <p:grpSpPr bwMode="auto">
            <a:xfrm>
              <a:off x="2334" y="2286"/>
              <a:ext cx="864" cy="864"/>
              <a:chOff x="2592" y="1536"/>
              <a:chExt cx="1199" cy="1199"/>
            </a:xfrm>
          </p:grpSpPr>
          <p:grpSp>
            <p:nvGrpSpPr>
              <p:cNvPr id="205883" name="Group 74"/>
              <p:cNvGrpSpPr>
                <a:grpSpLocks/>
              </p:cNvGrpSpPr>
              <p:nvPr/>
            </p:nvGrpSpPr>
            <p:grpSpPr bwMode="auto">
              <a:xfrm>
                <a:off x="2736" y="1536"/>
                <a:ext cx="47" cy="47"/>
                <a:chOff x="1391" y="1700"/>
                <a:chExt cx="208" cy="208"/>
              </a:xfrm>
            </p:grpSpPr>
            <p:sp>
              <p:nvSpPr>
                <p:cNvPr id="206204" name="Oval 75"/>
                <p:cNvSpPr>
                  <a:spLocks noChangeArrowheads="1"/>
                </p:cNvSpPr>
                <p:nvPr/>
              </p:nvSpPr>
              <p:spPr bwMode="auto">
                <a:xfrm>
                  <a:off x="1391" y="1700"/>
                  <a:ext cx="208" cy="208"/>
                </a:xfrm>
                <a:prstGeom prst="ellipse">
                  <a:avLst/>
                </a:prstGeom>
                <a:noFill/>
                <a:ln w="12700">
                  <a:solidFill>
                    <a:srgbClr val="00FF00"/>
                  </a:solidFill>
                  <a:round/>
                  <a:headEnd/>
                  <a:tailEnd/>
                </a:ln>
              </p:spPr>
              <p:txBody>
                <a:bodyPr wrap="none" anchor="ctr"/>
                <a:lstStyle/>
                <a:p>
                  <a:endParaRPr lang="it-IT"/>
                </a:p>
              </p:txBody>
            </p:sp>
            <p:sp>
              <p:nvSpPr>
                <p:cNvPr id="206205" name="Line 76"/>
                <p:cNvSpPr>
                  <a:spLocks noChangeShapeType="1"/>
                </p:cNvSpPr>
                <p:nvPr/>
              </p:nvSpPr>
              <p:spPr bwMode="auto">
                <a:xfrm flipH="1">
                  <a:off x="1425" y="1728"/>
                  <a:ext cx="140" cy="149"/>
                </a:xfrm>
                <a:prstGeom prst="line">
                  <a:avLst/>
                </a:prstGeom>
                <a:noFill/>
                <a:ln w="12700">
                  <a:solidFill>
                    <a:srgbClr val="00FF00"/>
                  </a:solidFill>
                  <a:round/>
                  <a:headEnd/>
                  <a:tailEnd/>
                </a:ln>
              </p:spPr>
              <p:txBody>
                <a:bodyPr wrap="none" anchor="ctr"/>
                <a:lstStyle/>
                <a:p>
                  <a:endParaRPr lang="en-GB"/>
                </a:p>
              </p:txBody>
            </p:sp>
            <p:sp>
              <p:nvSpPr>
                <p:cNvPr id="206206" name="Line 77"/>
                <p:cNvSpPr>
                  <a:spLocks noChangeShapeType="1"/>
                </p:cNvSpPr>
                <p:nvPr/>
              </p:nvSpPr>
              <p:spPr bwMode="auto">
                <a:xfrm>
                  <a:off x="1422" y="1734"/>
                  <a:ext cx="150" cy="144"/>
                </a:xfrm>
                <a:prstGeom prst="line">
                  <a:avLst/>
                </a:prstGeom>
                <a:noFill/>
                <a:ln w="12700">
                  <a:solidFill>
                    <a:srgbClr val="00FF00"/>
                  </a:solidFill>
                  <a:round/>
                  <a:headEnd/>
                  <a:tailEnd/>
                </a:ln>
              </p:spPr>
              <p:txBody>
                <a:bodyPr wrap="none" anchor="ctr"/>
                <a:lstStyle/>
                <a:p>
                  <a:endParaRPr lang="en-GB"/>
                </a:p>
              </p:txBody>
            </p:sp>
          </p:grpSp>
          <p:grpSp>
            <p:nvGrpSpPr>
              <p:cNvPr id="205884" name="Group 78"/>
              <p:cNvGrpSpPr>
                <a:grpSpLocks/>
              </p:cNvGrpSpPr>
              <p:nvPr/>
            </p:nvGrpSpPr>
            <p:grpSpPr bwMode="auto">
              <a:xfrm>
                <a:off x="2880" y="1536"/>
                <a:ext cx="47" cy="47"/>
                <a:chOff x="1391" y="1700"/>
                <a:chExt cx="208" cy="208"/>
              </a:xfrm>
            </p:grpSpPr>
            <p:sp>
              <p:nvSpPr>
                <p:cNvPr id="206201" name="Oval 79"/>
                <p:cNvSpPr>
                  <a:spLocks noChangeArrowheads="1"/>
                </p:cNvSpPr>
                <p:nvPr/>
              </p:nvSpPr>
              <p:spPr bwMode="auto">
                <a:xfrm>
                  <a:off x="1391" y="1700"/>
                  <a:ext cx="208" cy="208"/>
                </a:xfrm>
                <a:prstGeom prst="ellipse">
                  <a:avLst/>
                </a:prstGeom>
                <a:noFill/>
                <a:ln w="12700">
                  <a:solidFill>
                    <a:srgbClr val="00FF00"/>
                  </a:solidFill>
                  <a:round/>
                  <a:headEnd/>
                  <a:tailEnd/>
                </a:ln>
              </p:spPr>
              <p:txBody>
                <a:bodyPr wrap="none" anchor="ctr"/>
                <a:lstStyle/>
                <a:p>
                  <a:endParaRPr lang="it-IT"/>
                </a:p>
              </p:txBody>
            </p:sp>
            <p:sp>
              <p:nvSpPr>
                <p:cNvPr id="206202" name="Line 80"/>
                <p:cNvSpPr>
                  <a:spLocks noChangeShapeType="1"/>
                </p:cNvSpPr>
                <p:nvPr/>
              </p:nvSpPr>
              <p:spPr bwMode="auto">
                <a:xfrm flipH="1">
                  <a:off x="1425" y="1728"/>
                  <a:ext cx="140" cy="149"/>
                </a:xfrm>
                <a:prstGeom prst="line">
                  <a:avLst/>
                </a:prstGeom>
                <a:noFill/>
                <a:ln w="12700">
                  <a:solidFill>
                    <a:srgbClr val="00FF00"/>
                  </a:solidFill>
                  <a:round/>
                  <a:headEnd/>
                  <a:tailEnd/>
                </a:ln>
              </p:spPr>
              <p:txBody>
                <a:bodyPr wrap="none" anchor="ctr"/>
                <a:lstStyle/>
                <a:p>
                  <a:endParaRPr lang="en-GB"/>
                </a:p>
              </p:txBody>
            </p:sp>
            <p:sp>
              <p:nvSpPr>
                <p:cNvPr id="206203" name="Line 81"/>
                <p:cNvSpPr>
                  <a:spLocks noChangeShapeType="1"/>
                </p:cNvSpPr>
                <p:nvPr/>
              </p:nvSpPr>
              <p:spPr bwMode="auto">
                <a:xfrm>
                  <a:off x="1422" y="1734"/>
                  <a:ext cx="150" cy="144"/>
                </a:xfrm>
                <a:prstGeom prst="line">
                  <a:avLst/>
                </a:prstGeom>
                <a:noFill/>
                <a:ln w="12700">
                  <a:solidFill>
                    <a:srgbClr val="00FF00"/>
                  </a:solidFill>
                  <a:round/>
                  <a:headEnd/>
                  <a:tailEnd/>
                </a:ln>
              </p:spPr>
              <p:txBody>
                <a:bodyPr wrap="none" anchor="ctr"/>
                <a:lstStyle/>
                <a:p>
                  <a:endParaRPr lang="en-GB"/>
                </a:p>
              </p:txBody>
            </p:sp>
          </p:grpSp>
          <p:grpSp>
            <p:nvGrpSpPr>
              <p:cNvPr id="205885" name="Group 82"/>
              <p:cNvGrpSpPr>
                <a:grpSpLocks/>
              </p:cNvGrpSpPr>
              <p:nvPr/>
            </p:nvGrpSpPr>
            <p:grpSpPr bwMode="auto">
              <a:xfrm>
                <a:off x="3024" y="1536"/>
                <a:ext cx="47" cy="47"/>
                <a:chOff x="1391" y="1700"/>
                <a:chExt cx="208" cy="208"/>
              </a:xfrm>
            </p:grpSpPr>
            <p:sp>
              <p:nvSpPr>
                <p:cNvPr id="206198" name="Oval 83"/>
                <p:cNvSpPr>
                  <a:spLocks noChangeArrowheads="1"/>
                </p:cNvSpPr>
                <p:nvPr/>
              </p:nvSpPr>
              <p:spPr bwMode="auto">
                <a:xfrm>
                  <a:off x="1391" y="1700"/>
                  <a:ext cx="208" cy="208"/>
                </a:xfrm>
                <a:prstGeom prst="ellipse">
                  <a:avLst/>
                </a:prstGeom>
                <a:noFill/>
                <a:ln w="12700">
                  <a:solidFill>
                    <a:srgbClr val="00FF00"/>
                  </a:solidFill>
                  <a:round/>
                  <a:headEnd/>
                  <a:tailEnd/>
                </a:ln>
              </p:spPr>
              <p:txBody>
                <a:bodyPr wrap="none" anchor="ctr"/>
                <a:lstStyle/>
                <a:p>
                  <a:endParaRPr lang="it-IT"/>
                </a:p>
              </p:txBody>
            </p:sp>
            <p:sp>
              <p:nvSpPr>
                <p:cNvPr id="206199" name="Line 84"/>
                <p:cNvSpPr>
                  <a:spLocks noChangeShapeType="1"/>
                </p:cNvSpPr>
                <p:nvPr/>
              </p:nvSpPr>
              <p:spPr bwMode="auto">
                <a:xfrm flipH="1">
                  <a:off x="1425" y="1728"/>
                  <a:ext cx="140" cy="149"/>
                </a:xfrm>
                <a:prstGeom prst="line">
                  <a:avLst/>
                </a:prstGeom>
                <a:noFill/>
                <a:ln w="12700">
                  <a:solidFill>
                    <a:srgbClr val="00FF00"/>
                  </a:solidFill>
                  <a:round/>
                  <a:headEnd/>
                  <a:tailEnd/>
                </a:ln>
              </p:spPr>
              <p:txBody>
                <a:bodyPr wrap="none" anchor="ctr"/>
                <a:lstStyle/>
                <a:p>
                  <a:endParaRPr lang="en-GB"/>
                </a:p>
              </p:txBody>
            </p:sp>
            <p:sp>
              <p:nvSpPr>
                <p:cNvPr id="206200" name="Line 85"/>
                <p:cNvSpPr>
                  <a:spLocks noChangeShapeType="1"/>
                </p:cNvSpPr>
                <p:nvPr/>
              </p:nvSpPr>
              <p:spPr bwMode="auto">
                <a:xfrm>
                  <a:off x="1422" y="1734"/>
                  <a:ext cx="150" cy="144"/>
                </a:xfrm>
                <a:prstGeom prst="line">
                  <a:avLst/>
                </a:prstGeom>
                <a:noFill/>
                <a:ln w="12700">
                  <a:solidFill>
                    <a:srgbClr val="00FF00"/>
                  </a:solidFill>
                  <a:round/>
                  <a:headEnd/>
                  <a:tailEnd/>
                </a:ln>
              </p:spPr>
              <p:txBody>
                <a:bodyPr wrap="none" anchor="ctr"/>
                <a:lstStyle/>
                <a:p>
                  <a:endParaRPr lang="en-GB"/>
                </a:p>
              </p:txBody>
            </p:sp>
          </p:grpSp>
          <p:grpSp>
            <p:nvGrpSpPr>
              <p:cNvPr id="205886" name="Group 86"/>
              <p:cNvGrpSpPr>
                <a:grpSpLocks/>
              </p:cNvGrpSpPr>
              <p:nvPr/>
            </p:nvGrpSpPr>
            <p:grpSpPr bwMode="auto">
              <a:xfrm>
                <a:off x="3168" y="1536"/>
                <a:ext cx="47" cy="47"/>
                <a:chOff x="1391" y="1700"/>
                <a:chExt cx="208" cy="208"/>
              </a:xfrm>
            </p:grpSpPr>
            <p:sp>
              <p:nvSpPr>
                <p:cNvPr id="206195" name="Oval 87"/>
                <p:cNvSpPr>
                  <a:spLocks noChangeArrowheads="1"/>
                </p:cNvSpPr>
                <p:nvPr/>
              </p:nvSpPr>
              <p:spPr bwMode="auto">
                <a:xfrm>
                  <a:off x="1391" y="1700"/>
                  <a:ext cx="208" cy="208"/>
                </a:xfrm>
                <a:prstGeom prst="ellipse">
                  <a:avLst/>
                </a:prstGeom>
                <a:noFill/>
                <a:ln w="12700">
                  <a:solidFill>
                    <a:srgbClr val="00FF00"/>
                  </a:solidFill>
                  <a:round/>
                  <a:headEnd/>
                  <a:tailEnd/>
                </a:ln>
              </p:spPr>
              <p:txBody>
                <a:bodyPr wrap="none" anchor="ctr"/>
                <a:lstStyle/>
                <a:p>
                  <a:endParaRPr lang="it-IT"/>
                </a:p>
              </p:txBody>
            </p:sp>
            <p:sp>
              <p:nvSpPr>
                <p:cNvPr id="206196" name="Line 88"/>
                <p:cNvSpPr>
                  <a:spLocks noChangeShapeType="1"/>
                </p:cNvSpPr>
                <p:nvPr/>
              </p:nvSpPr>
              <p:spPr bwMode="auto">
                <a:xfrm flipH="1">
                  <a:off x="1425" y="1728"/>
                  <a:ext cx="140" cy="149"/>
                </a:xfrm>
                <a:prstGeom prst="line">
                  <a:avLst/>
                </a:prstGeom>
                <a:noFill/>
                <a:ln w="12700">
                  <a:solidFill>
                    <a:srgbClr val="00FF00"/>
                  </a:solidFill>
                  <a:round/>
                  <a:headEnd/>
                  <a:tailEnd/>
                </a:ln>
              </p:spPr>
              <p:txBody>
                <a:bodyPr wrap="none" anchor="ctr"/>
                <a:lstStyle/>
                <a:p>
                  <a:endParaRPr lang="en-GB"/>
                </a:p>
              </p:txBody>
            </p:sp>
            <p:sp>
              <p:nvSpPr>
                <p:cNvPr id="206197" name="Line 89"/>
                <p:cNvSpPr>
                  <a:spLocks noChangeShapeType="1"/>
                </p:cNvSpPr>
                <p:nvPr/>
              </p:nvSpPr>
              <p:spPr bwMode="auto">
                <a:xfrm>
                  <a:off x="1422" y="1734"/>
                  <a:ext cx="150" cy="144"/>
                </a:xfrm>
                <a:prstGeom prst="line">
                  <a:avLst/>
                </a:prstGeom>
                <a:noFill/>
                <a:ln w="12700">
                  <a:solidFill>
                    <a:srgbClr val="00FF00"/>
                  </a:solidFill>
                  <a:round/>
                  <a:headEnd/>
                  <a:tailEnd/>
                </a:ln>
              </p:spPr>
              <p:txBody>
                <a:bodyPr wrap="none" anchor="ctr"/>
                <a:lstStyle/>
                <a:p>
                  <a:endParaRPr lang="en-GB"/>
                </a:p>
              </p:txBody>
            </p:sp>
          </p:grpSp>
          <p:grpSp>
            <p:nvGrpSpPr>
              <p:cNvPr id="205887" name="Group 90"/>
              <p:cNvGrpSpPr>
                <a:grpSpLocks/>
              </p:cNvGrpSpPr>
              <p:nvPr/>
            </p:nvGrpSpPr>
            <p:grpSpPr bwMode="auto">
              <a:xfrm>
                <a:off x="3312" y="1536"/>
                <a:ext cx="47" cy="47"/>
                <a:chOff x="1391" y="1700"/>
                <a:chExt cx="208" cy="208"/>
              </a:xfrm>
            </p:grpSpPr>
            <p:sp>
              <p:nvSpPr>
                <p:cNvPr id="206192" name="Oval 91"/>
                <p:cNvSpPr>
                  <a:spLocks noChangeArrowheads="1"/>
                </p:cNvSpPr>
                <p:nvPr/>
              </p:nvSpPr>
              <p:spPr bwMode="auto">
                <a:xfrm>
                  <a:off x="1391" y="1700"/>
                  <a:ext cx="208" cy="208"/>
                </a:xfrm>
                <a:prstGeom prst="ellipse">
                  <a:avLst/>
                </a:prstGeom>
                <a:noFill/>
                <a:ln w="12700">
                  <a:solidFill>
                    <a:srgbClr val="00FF00"/>
                  </a:solidFill>
                  <a:round/>
                  <a:headEnd/>
                  <a:tailEnd/>
                </a:ln>
              </p:spPr>
              <p:txBody>
                <a:bodyPr wrap="none" anchor="ctr"/>
                <a:lstStyle/>
                <a:p>
                  <a:endParaRPr lang="it-IT"/>
                </a:p>
              </p:txBody>
            </p:sp>
            <p:sp>
              <p:nvSpPr>
                <p:cNvPr id="206193" name="Line 92"/>
                <p:cNvSpPr>
                  <a:spLocks noChangeShapeType="1"/>
                </p:cNvSpPr>
                <p:nvPr/>
              </p:nvSpPr>
              <p:spPr bwMode="auto">
                <a:xfrm flipH="1">
                  <a:off x="1425" y="1728"/>
                  <a:ext cx="140" cy="149"/>
                </a:xfrm>
                <a:prstGeom prst="line">
                  <a:avLst/>
                </a:prstGeom>
                <a:noFill/>
                <a:ln w="12700">
                  <a:solidFill>
                    <a:srgbClr val="00FF00"/>
                  </a:solidFill>
                  <a:round/>
                  <a:headEnd/>
                  <a:tailEnd/>
                </a:ln>
              </p:spPr>
              <p:txBody>
                <a:bodyPr wrap="none" anchor="ctr"/>
                <a:lstStyle/>
                <a:p>
                  <a:endParaRPr lang="en-GB"/>
                </a:p>
              </p:txBody>
            </p:sp>
            <p:sp>
              <p:nvSpPr>
                <p:cNvPr id="206194" name="Line 93"/>
                <p:cNvSpPr>
                  <a:spLocks noChangeShapeType="1"/>
                </p:cNvSpPr>
                <p:nvPr/>
              </p:nvSpPr>
              <p:spPr bwMode="auto">
                <a:xfrm>
                  <a:off x="1422" y="1734"/>
                  <a:ext cx="150" cy="144"/>
                </a:xfrm>
                <a:prstGeom prst="line">
                  <a:avLst/>
                </a:prstGeom>
                <a:noFill/>
                <a:ln w="12700">
                  <a:solidFill>
                    <a:srgbClr val="00FF00"/>
                  </a:solidFill>
                  <a:round/>
                  <a:headEnd/>
                  <a:tailEnd/>
                </a:ln>
              </p:spPr>
              <p:txBody>
                <a:bodyPr wrap="none" anchor="ctr"/>
                <a:lstStyle/>
                <a:p>
                  <a:endParaRPr lang="en-GB"/>
                </a:p>
              </p:txBody>
            </p:sp>
          </p:grpSp>
          <p:grpSp>
            <p:nvGrpSpPr>
              <p:cNvPr id="205888" name="Group 94"/>
              <p:cNvGrpSpPr>
                <a:grpSpLocks/>
              </p:cNvGrpSpPr>
              <p:nvPr/>
            </p:nvGrpSpPr>
            <p:grpSpPr bwMode="auto">
              <a:xfrm>
                <a:off x="2592" y="1536"/>
                <a:ext cx="47" cy="47"/>
                <a:chOff x="1391" y="1700"/>
                <a:chExt cx="208" cy="208"/>
              </a:xfrm>
            </p:grpSpPr>
            <p:sp>
              <p:nvSpPr>
                <p:cNvPr id="206189" name="Oval 95"/>
                <p:cNvSpPr>
                  <a:spLocks noChangeArrowheads="1"/>
                </p:cNvSpPr>
                <p:nvPr/>
              </p:nvSpPr>
              <p:spPr bwMode="auto">
                <a:xfrm>
                  <a:off x="1391" y="1700"/>
                  <a:ext cx="208" cy="208"/>
                </a:xfrm>
                <a:prstGeom prst="ellipse">
                  <a:avLst/>
                </a:prstGeom>
                <a:noFill/>
                <a:ln w="12700">
                  <a:solidFill>
                    <a:srgbClr val="00FF00"/>
                  </a:solidFill>
                  <a:round/>
                  <a:headEnd/>
                  <a:tailEnd/>
                </a:ln>
              </p:spPr>
              <p:txBody>
                <a:bodyPr wrap="none" anchor="ctr"/>
                <a:lstStyle/>
                <a:p>
                  <a:endParaRPr lang="it-IT"/>
                </a:p>
              </p:txBody>
            </p:sp>
            <p:sp>
              <p:nvSpPr>
                <p:cNvPr id="206190" name="Line 96"/>
                <p:cNvSpPr>
                  <a:spLocks noChangeShapeType="1"/>
                </p:cNvSpPr>
                <p:nvPr/>
              </p:nvSpPr>
              <p:spPr bwMode="auto">
                <a:xfrm flipH="1">
                  <a:off x="1425" y="1728"/>
                  <a:ext cx="140" cy="149"/>
                </a:xfrm>
                <a:prstGeom prst="line">
                  <a:avLst/>
                </a:prstGeom>
                <a:noFill/>
                <a:ln w="12700">
                  <a:solidFill>
                    <a:srgbClr val="00FF00"/>
                  </a:solidFill>
                  <a:round/>
                  <a:headEnd/>
                  <a:tailEnd/>
                </a:ln>
              </p:spPr>
              <p:txBody>
                <a:bodyPr wrap="none" anchor="ctr"/>
                <a:lstStyle/>
                <a:p>
                  <a:endParaRPr lang="en-GB"/>
                </a:p>
              </p:txBody>
            </p:sp>
            <p:sp>
              <p:nvSpPr>
                <p:cNvPr id="206191" name="Line 97"/>
                <p:cNvSpPr>
                  <a:spLocks noChangeShapeType="1"/>
                </p:cNvSpPr>
                <p:nvPr/>
              </p:nvSpPr>
              <p:spPr bwMode="auto">
                <a:xfrm>
                  <a:off x="1422" y="1734"/>
                  <a:ext cx="150" cy="144"/>
                </a:xfrm>
                <a:prstGeom prst="line">
                  <a:avLst/>
                </a:prstGeom>
                <a:noFill/>
                <a:ln w="12700">
                  <a:solidFill>
                    <a:srgbClr val="00FF00"/>
                  </a:solidFill>
                  <a:round/>
                  <a:headEnd/>
                  <a:tailEnd/>
                </a:ln>
              </p:spPr>
              <p:txBody>
                <a:bodyPr wrap="none" anchor="ctr"/>
                <a:lstStyle/>
                <a:p>
                  <a:endParaRPr lang="en-GB"/>
                </a:p>
              </p:txBody>
            </p:sp>
          </p:grpSp>
          <p:grpSp>
            <p:nvGrpSpPr>
              <p:cNvPr id="205889" name="Group 98"/>
              <p:cNvGrpSpPr>
                <a:grpSpLocks/>
              </p:cNvGrpSpPr>
              <p:nvPr/>
            </p:nvGrpSpPr>
            <p:grpSpPr bwMode="auto">
              <a:xfrm>
                <a:off x="3456" y="1536"/>
                <a:ext cx="47" cy="47"/>
                <a:chOff x="1391" y="1700"/>
                <a:chExt cx="208" cy="208"/>
              </a:xfrm>
            </p:grpSpPr>
            <p:sp>
              <p:nvSpPr>
                <p:cNvPr id="206186" name="Oval 99"/>
                <p:cNvSpPr>
                  <a:spLocks noChangeArrowheads="1"/>
                </p:cNvSpPr>
                <p:nvPr/>
              </p:nvSpPr>
              <p:spPr bwMode="auto">
                <a:xfrm>
                  <a:off x="1391" y="1700"/>
                  <a:ext cx="208" cy="208"/>
                </a:xfrm>
                <a:prstGeom prst="ellipse">
                  <a:avLst/>
                </a:prstGeom>
                <a:noFill/>
                <a:ln w="12700">
                  <a:solidFill>
                    <a:srgbClr val="00FF00"/>
                  </a:solidFill>
                  <a:round/>
                  <a:headEnd/>
                  <a:tailEnd/>
                </a:ln>
              </p:spPr>
              <p:txBody>
                <a:bodyPr wrap="none" anchor="ctr"/>
                <a:lstStyle/>
                <a:p>
                  <a:endParaRPr lang="it-IT"/>
                </a:p>
              </p:txBody>
            </p:sp>
            <p:sp>
              <p:nvSpPr>
                <p:cNvPr id="206187" name="Line 100"/>
                <p:cNvSpPr>
                  <a:spLocks noChangeShapeType="1"/>
                </p:cNvSpPr>
                <p:nvPr/>
              </p:nvSpPr>
              <p:spPr bwMode="auto">
                <a:xfrm flipH="1">
                  <a:off x="1425" y="1728"/>
                  <a:ext cx="140" cy="149"/>
                </a:xfrm>
                <a:prstGeom prst="line">
                  <a:avLst/>
                </a:prstGeom>
                <a:noFill/>
                <a:ln w="12700">
                  <a:solidFill>
                    <a:srgbClr val="00FF00"/>
                  </a:solidFill>
                  <a:round/>
                  <a:headEnd/>
                  <a:tailEnd/>
                </a:ln>
              </p:spPr>
              <p:txBody>
                <a:bodyPr wrap="none" anchor="ctr"/>
                <a:lstStyle/>
                <a:p>
                  <a:endParaRPr lang="en-GB"/>
                </a:p>
              </p:txBody>
            </p:sp>
            <p:sp>
              <p:nvSpPr>
                <p:cNvPr id="206188" name="Line 101"/>
                <p:cNvSpPr>
                  <a:spLocks noChangeShapeType="1"/>
                </p:cNvSpPr>
                <p:nvPr/>
              </p:nvSpPr>
              <p:spPr bwMode="auto">
                <a:xfrm>
                  <a:off x="1422" y="1734"/>
                  <a:ext cx="150" cy="144"/>
                </a:xfrm>
                <a:prstGeom prst="line">
                  <a:avLst/>
                </a:prstGeom>
                <a:noFill/>
                <a:ln w="12700">
                  <a:solidFill>
                    <a:srgbClr val="00FF00"/>
                  </a:solidFill>
                  <a:round/>
                  <a:headEnd/>
                  <a:tailEnd/>
                </a:ln>
              </p:spPr>
              <p:txBody>
                <a:bodyPr wrap="none" anchor="ctr"/>
                <a:lstStyle/>
                <a:p>
                  <a:endParaRPr lang="en-GB"/>
                </a:p>
              </p:txBody>
            </p:sp>
          </p:grpSp>
          <p:grpSp>
            <p:nvGrpSpPr>
              <p:cNvPr id="205890" name="Group 102"/>
              <p:cNvGrpSpPr>
                <a:grpSpLocks/>
              </p:cNvGrpSpPr>
              <p:nvPr/>
            </p:nvGrpSpPr>
            <p:grpSpPr bwMode="auto">
              <a:xfrm>
                <a:off x="3600" y="1536"/>
                <a:ext cx="47" cy="47"/>
                <a:chOff x="1391" y="1700"/>
                <a:chExt cx="208" cy="208"/>
              </a:xfrm>
            </p:grpSpPr>
            <p:sp>
              <p:nvSpPr>
                <p:cNvPr id="206183" name="Oval 103"/>
                <p:cNvSpPr>
                  <a:spLocks noChangeArrowheads="1"/>
                </p:cNvSpPr>
                <p:nvPr/>
              </p:nvSpPr>
              <p:spPr bwMode="auto">
                <a:xfrm>
                  <a:off x="1391" y="1700"/>
                  <a:ext cx="208" cy="208"/>
                </a:xfrm>
                <a:prstGeom prst="ellipse">
                  <a:avLst/>
                </a:prstGeom>
                <a:noFill/>
                <a:ln w="12700">
                  <a:solidFill>
                    <a:srgbClr val="00FF00"/>
                  </a:solidFill>
                  <a:round/>
                  <a:headEnd/>
                  <a:tailEnd/>
                </a:ln>
              </p:spPr>
              <p:txBody>
                <a:bodyPr wrap="none" anchor="ctr"/>
                <a:lstStyle/>
                <a:p>
                  <a:endParaRPr lang="it-IT"/>
                </a:p>
              </p:txBody>
            </p:sp>
            <p:sp>
              <p:nvSpPr>
                <p:cNvPr id="206184" name="Line 104"/>
                <p:cNvSpPr>
                  <a:spLocks noChangeShapeType="1"/>
                </p:cNvSpPr>
                <p:nvPr/>
              </p:nvSpPr>
              <p:spPr bwMode="auto">
                <a:xfrm flipH="1">
                  <a:off x="1425" y="1728"/>
                  <a:ext cx="140" cy="149"/>
                </a:xfrm>
                <a:prstGeom prst="line">
                  <a:avLst/>
                </a:prstGeom>
                <a:noFill/>
                <a:ln w="12700">
                  <a:solidFill>
                    <a:srgbClr val="00FF00"/>
                  </a:solidFill>
                  <a:round/>
                  <a:headEnd/>
                  <a:tailEnd/>
                </a:ln>
              </p:spPr>
              <p:txBody>
                <a:bodyPr wrap="none" anchor="ctr"/>
                <a:lstStyle/>
                <a:p>
                  <a:endParaRPr lang="en-GB"/>
                </a:p>
              </p:txBody>
            </p:sp>
            <p:sp>
              <p:nvSpPr>
                <p:cNvPr id="206185" name="Line 105"/>
                <p:cNvSpPr>
                  <a:spLocks noChangeShapeType="1"/>
                </p:cNvSpPr>
                <p:nvPr/>
              </p:nvSpPr>
              <p:spPr bwMode="auto">
                <a:xfrm>
                  <a:off x="1422" y="1734"/>
                  <a:ext cx="150" cy="144"/>
                </a:xfrm>
                <a:prstGeom prst="line">
                  <a:avLst/>
                </a:prstGeom>
                <a:noFill/>
                <a:ln w="12700">
                  <a:solidFill>
                    <a:srgbClr val="00FF00"/>
                  </a:solidFill>
                  <a:round/>
                  <a:headEnd/>
                  <a:tailEnd/>
                </a:ln>
              </p:spPr>
              <p:txBody>
                <a:bodyPr wrap="none" anchor="ctr"/>
                <a:lstStyle/>
                <a:p>
                  <a:endParaRPr lang="en-GB"/>
                </a:p>
              </p:txBody>
            </p:sp>
          </p:grpSp>
          <p:grpSp>
            <p:nvGrpSpPr>
              <p:cNvPr id="205891" name="Group 106"/>
              <p:cNvGrpSpPr>
                <a:grpSpLocks/>
              </p:cNvGrpSpPr>
              <p:nvPr/>
            </p:nvGrpSpPr>
            <p:grpSpPr bwMode="auto">
              <a:xfrm>
                <a:off x="3744" y="1536"/>
                <a:ext cx="47" cy="47"/>
                <a:chOff x="1391" y="1700"/>
                <a:chExt cx="208" cy="208"/>
              </a:xfrm>
            </p:grpSpPr>
            <p:sp>
              <p:nvSpPr>
                <p:cNvPr id="206180" name="Oval 107"/>
                <p:cNvSpPr>
                  <a:spLocks noChangeArrowheads="1"/>
                </p:cNvSpPr>
                <p:nvPr/>
              </p:nvSpPr>
              <p:spPr bwMode="auto">
                <a:xfrm>
                  <a:off x="1391" y="1700"/>
                  <a:ext cx="208" cy="208"/>
                </a:xfrm>
                <a:prstGeom prst="ellipse">
                  <a:avLst/>
                </a:prstGeom>
                <a:noFill/>
                <a:ln w="12700">
                  <a:solidFill>
                    <a:srgbClr val="00FF00"/>
                  </a:solidFill>
                  <a:round/>
                  <a:headEnd/>
                  <a:tailEnd/>
                </a:ln>
              </p:spPr>
              <p:txBody>
                <a:bodyPr wrap="none" anchor="ctr"/>
                <a:lstStyle/>
                <a:p>
                  <a:endParaRPr lang="it-IT"/>
                </a:p>
              </p:txBody>
            </p:sp>
            <p:sp>
              <p:nvSpPr>
                <p:cNvPr id="206181" name="Line 108"/>
                <p:cNvSpPr>
                  <a:spLocks noChangeShapeType="1"/>
                </p:cNvSpPr>
                <p:nvPr/>
              </p:nvSpPr>
              <p:spPr bwMode="auto">
                <a:xfrm flipH="1">
                  <a:off x="1425" y="1728"/>
                  <a:ext cx="140" cy="149"/>
                </a:xfrm>
                <a:prstGeom prst="line">
                  <a:avLst/>
                </a:prstGeom>
                <a:noFill/>
                <a:ln w="12700">
                  <a:solidFill>
                    <a:srgbClr val="00FF00"/>
                  </a:solidFill>
                  <a:round/>
                  <a:headEnd/>
                  <a:tailEnd/>
                </a:ln>
              </p:spPr>
              <p:txBody>
                <a:bodyPr wrap="none" anchor="ctr"/>
                <a:lstStyle/>
                <a:p>
                  <a:endParaRPr lang="en-GB"/>
                </a:p>
              </p:txBody>
            </p:sp>
            <p:sp>
              <p:nvSpPr>
                <p:cNvPr id="206182" name="Line 109"/>
                <p:cNvSpPr>
                  <a:spLocks noChangeShapeType="1"/>
                </p:cNvSpPr>
                <p:nvPr/>
              </p:nvSpPr>
              <p:spPr bwMode="auto">
                <a:xfrm>
                  <a:off x="1422" y="1734"/>
                  <a:ext cx="150" cy="144"/>
                </a:xfrm>
                <a:prstGeom prst="line">
                  <a:avLst/>
                </a:prstGeom>
                <a:noFill/>
                <a:ln w="12700">
                  <a:solidFill>
                    <a:srgbClr val="00FF00"/>
                  </a:solidFill>
                  <a:round/>
                  <a:headEnd/>
                  <a:tailEnd/>
                </a:ln>
              </p:spPr>
              <p:txBody>
                <a:bodyPr wrap="none" anchor="ctr"/>
                <a:lstStyle/>
                <a:p>
                  <a:endParaRPr lang="en-GB"/>
                </a:p>
              </p:txBody>
            </p:sp>
          </p:grpSp>
          <p:grpSp>
            <p:nvGrpSpPr>
              <p:cNvPr id="205892" name="Group 110"/>
              <p:cNvGrpSpPr>
                <a:grpSpLocks/>
              </p:cNvGrpSpPr>
              <p:nvPr/>
            </p:nvGrpSpPr>
            <p:grpSpPr bwMode="auto">
              <a:xfrm>
                <a:off x="2736" y="1680"/>
                <a:ext cx="47" cy="47"/>
                <a:chOff x="1391" y="1700"/>
                <a:chExt cx="208" cy="208"/>
              </a:xfrm>
            </p:grpSpPr>
            <p:sp>
              <p:nvSpPr>
                <p:cNvPr id="206177" name="Oval 111"/>
                <p:cNvSpPr>
                  <a:spLocks noChangeArrowheads="1"/>
                </p:cNvSpPr>
                <p:nvPr/>
              </p:nvSpPr>
              <p:spPr bwMode="auto">
                <a:xfrm>
                  <a:off x="1391" y="1700"/>
                  <a:ext cx="208" cy="208"/>
                </a:xfrm>
                <a:prstGeom prst="ellipse">
                  <a:avLst/>
                </a:prstGeom>
                <a:noFill/>
                <a:ln w="12700">
                  <a:solidFill>
                    <a:srgbClr val="00FF00"/>
                  </a:solidFill>
                  <a:round/>
                  <a:headEnd/>
                  <a:tailEnd/>
                </a:ln>
              </p:spPr>
              <p:txBody>
                <a:bodyPr wrap="none" anchor="ctr"/>
                <a:lstStyle/>
                <a:p>
                  <a:endParaRPr lang="it-IT"/>
                </a:p>
              </p:txBody>
            </p:sp>
            <p:sp>
              <p:nvSpPr>
                <p:cNvPr id="206178" name="Line 112"/>
                <p:cNvSpPr>
                  <a:spLocks noChangeShapeType="1"/>
                </p:cNvSpPr>
                <p:nvPr/>
              </p:nvSpPr>
              <p:spPr bwMode="auto">
                <a:xfrm flipH="1">
                  <a:off x="1425" y="1728"/>
                  <a:ext cx="140" cy="149"/>
                </a:xfrm>
                <a:prstGeom prst="line">
                  <a:avLst/>
                </a:prstGeom>
                <a:noFill/>
                <a:ln w="12700">
                  <a:solidFill>
                    <a:srgbClr val="00FF00"/>
                  </a:solidFill>
                  <a:round/>
                  <a:headEnd/>
                  <a:tailEnd/>
                </a:ln>
              </p:spPr>
              <p:txBody>
                <a:bodyPr wrap="none" anchor="ctr"/>
                <a:lstStyle/>
                <a:p>
                  <a:endParaRPr lang="en-GB"/>
                </a:p>
              </p:txBody>
            </p:sp>
            <p:sp>
              <p:nvSpPr>
                <p:cNvPr id="206179" name="Line 113"/>
                <p:cNvSpPr>
                  <a:spLocks noChangeShapeType="1"/>
                </p:cNvSpPr>
                <p:nvPr/>
              </p:nvSpPr>
              <p:spPr bwMode="auto">
                <a:xfrm>
                  <a:off x="1422" y="1734"/>
                  <a:ext cx="150" cy="144"/>
                </a:xfrm>
                <a:prstGeom prst="line">
                  <a:avLst/>
                </a:prstGeom>
                <a:noFill/>
                <a:ln w="12700">
                  <a:solidFill>
                    <a:srgbClr val="00FF00"/>
                  </a:solidFill>
                  <a:round/>
                  <a:headEnd/>
                  <a:tailEnd/>
                </a:ln>
              </p:spPr>
              <p:txBody>
                <a:bodyPr wrap="none" anchor="ctr"/>
                <a:lstStyle/>
                <a:p>
                  <a:endParaRPr lang="en-GB"/>
                </a:p>
              </p:txBody>
            </p:sp>
          </p:grpSp>
          <p:grpSp>
            <p:nvGrpSpPr>
              <p:cNvPr id="205893" name="Group 114"/>
              <p:cNvGrpSpPr>
                <a:grpSpLocks/>
              </p:cNvGrpSpPr>
              <p:nvPr/>
            </p:nvGrpSpPr>
            <p:grpSpPr bwMode="auto">
              <a:xfrm>
                <a:off x="2880" y="1680"/>
                <a:ext cx="47" cy="47"/>
                <a:chOff x="1391" y="1700"/>
                <a:chExt cx="208" cy="208"/>
              </a:xfrm>
            </p:grpSpPr>
            <p:sp>
              <p:nvSpPr>
                <p:cNvPr id="206174" name="Oval 115"/>
                <p:cNvSpPr>
                  <a:spLocks noChangeArrowheads="1"/>
                </p:cNvSpPr>
                <p:nvPr/>
              </p:nvSpPr>
              <p:spPr bwMode="auto">
                <a:xfrm>
                  <a:off x="1391" y="1700"/>
                  <a:ext cx="208" cy="208"/>
                </a:xfrm>
                <a:prstGeom prst="ellipse">
                  <a:avLst/>
                </a:prstGeom>
                <a:noFill/>
                <a:ln w="12700">
                  <a:solidFill>
                    <a:srgbClr val="00FF00"/>
                  </a:solidFill>
                  <a:round/>
                  <a:headEnd/>
                  <a:tailEnd/>
                </a:ln>
              </p:spPr>
              <p:txBody>
                <a:bodyPr wrap="none" anchor="ctr"/>
                <a:lstStyle/>
                <a:p>
                  <a:endParaRPr lang="it-IT"/>
                </a:p>
              </p:txBody>
            </p:sp>
            <p:sp>
              <p:nvSpPr>
                <p:cNvPr id="206175" name="Line 116"/>
                <p:cNvSpPr>
                  <a:spLocks noChangeShapeType="1"/>
                </p:cNvSpPr>
                <p:nvPr/>
              </p:nvSpPr>
              <p:spPr bwMode="auto">
                <a:xfrm flipH="1">
                  <a:off x="1425" y="1728"/>
                  <a:ext cx="140" cy="149"/>
                </a:xfrm>
                <a:prstGeom prst="line">
                  <a:avLst/>
                </a:prstGeom>
                <a:noFill/>
                <a:ln w="12700">
                  <a:solidFill>
                    <a:srgbClr val="00FF00"/>
                  </a:solidFill>
                  <a:round/>
                  <a:headEnd/>
                  <a:tailEnd/>
                </a:ln>
              </p:spPr>
              <p:txBody>
                <a:bodyPr wrap="none" anchor="ctr"/>
                <a:lstStyle/>
                <a:p>
                  <a:endParaRPr lang="en-GB"/>
                </a:p>
              </p:txBody>
            </p:sp>
            <p:sp>
              <p:nvSpPr>
                <p:cNvPr id="206176" name="Line 117"/>
                <p:cNvSpPr>
                  <a:spLocks noChangeShapeType="1"/>
                </p:cNvSpPr>
                <p:nvPr/>
              </p:nvSpPr>
              <p:spPr bwMode="auto">
                <a:xfrm>
                  <a:off x="1422" y="1734"/>
                  <a:ext cx="150" cy="144"/>
                </a:xfrm>
                <a:prstGeom prst="line">
                  <a:avLst/>
                </a:prstGeom>
                <a:noFill/>
                <a:ln w="12700">
                  <a:solidFill>
                    <a:srgbClr val="00FF00"/>
                  </a:solidFill>
                  <a:round/>
                  <a:headEnd/>
                  <a:tailEnd/>
                </a:ln>
              </p:spPr>
              <p:txBody>
                <a:bodyPr wrap="none" anchor="ctr"/>
                <a:lstStyle/>
                <a:p>
                  <a:endParaRPr lang="en-GB"/>
                </a:p>
              </p:txBody>
            </p:sp>
          </p:grpSp>
          <p:grpSp>
            <p:nvGrpSpPr>
              <p:cNvPr id="205894" name="Group 118"/>
              <p:cNvGrpSpPr>
                <a:grpSpLocks/>
              </p:cNvGrpSpPr>
              <p:nvPr/>
            </p:nvGrpSpPr>
            <p:grpSpPr bwMode="auto">
              <a:xfrm>
                <a:off x="3024" y="1680"/>
                <a:ext cx="47" cy="47"/>
                <a:chOff x="1391" y="1700"/>
                <a:chExt cx="208" cy="208"/>
              </a:xfrm>
            </p:grpSpPr>
            <p:sp>
              <p:nvSpPr>
                <p:cNvPr id="206171" name="Oval 119"/>
                <p:cNvSpPr>
                  <a:spLocks noChangeArrowheads="1"/>
                </p:cNvSpPr>
                <p:nvPr/>
              </p:nvSpPr>
              <p:spPr bwMode="auto">
                <a:xfrm>
                  <a:off x="1391" y="1700"/>
                  <a:ext cx="208" cy="208"/>
                </a:xfrm>
                <a:prstGeom prst="ellipse">
                  <a:avLst/>
                </a:prstGeom>
                <a:noFill/>
                <a:ln w="12700">
                  <a:solidFill>
                    <a:srgbClr val="00FF00"/>
                  </a:solidFill>
                  <a:round/>
                  <a:headEnd/>
                  <a:tailEnd/>
                </a:ln>
              </p:spPr>
              <p:txBody>
                <a:bodyPr wrap="none" anchor="ctr"/>
                <a:lstStyle/>
                <a:p>
                  <a:endParaRPr lang="it-IT"/>
                </a:p>
              </p:txBody>
            </p:sp>
            <p:sp>
              <p:nvSpPr>
                <p:cNvPr id="206172" name="Line 120"/>
                <p:cNvSpPr>
                  <a:spLocks noChangeShapeType="1"/>
                </p:cNvSpPr>
                <p:nvPr/>
              </p:nvSpPr>
              <p:spPr bwMode="auto">
                <a:xfrm flipH="1">
                  <a:off x="1425" y="1728"/>
                  <a:ext cx="140" cy="149"/>
                </a:xfrm>
                <a:prstGeom prst="line">
                  <a:avLst/>
                </a:prstGeom>
                <a:noFill/>
                <a:ln w="12700">
                  <a:solidFill>
                    <a:srgbClr val="00FF00"/>
                  </a:solidFill>
                  <a:round/>
                  <a:headEnd/>
                  <a:tailEnd/>
                </a:ln>
              </p:spPr>
              <p:txBody>
                <a:bodyPr wrap="none" anchor="ctr"/>
                <a:lstStyle/>
                <a:p>
                  <a:endParaRPr lang="en-GB"/>
                </a:p>
              </p:txBody>
            </p:sp>
            <p:sp>
              <p:nvSpPr>
                <p:cNvPr id="206173" name="Line 121"/>
                <p:cNvSpPr>
                  <a:spLocks noChangeShapeType="1"/>
                </p:cNvSpPr>
                <p:nvPr/>
              </p:nvSpPr>
              <p:spPr bwMode="auto">
                <a:xfrm>
                  <a:off x="1422" y="1734"/>
                  <a:ext cx="150" cy="144"/>
                </a:xfrm>
                <a:prstGeom prst="line">
                  <a:avLst/>
                </a:prstGeom>
                <a:noFill/>
                <a:ln w="12700">
                  <a:solidFill>
                    <a:srgbClr val="00FF00"/>
                  </a:solidFill>
                  <a:round/>
                  <a:headEnd/>
                  <a:tailEnd/>
                </a:ln>
              </p:spPr>
              <p:txBody>
                <a:bodyPr wrap="none" anchor="ctr"/>
                <a:lstStyle/>
                <a:p>
                  <a:endParaRPr lang="en-GB"/>
                </a:p>
              </p:txBody>
            </p:sp>
          </p:grpSp>
          <p:grpSp>
            <p:nvGrpSpPr>
              <p:cNvPr id="205895" name="Group 122"/>
              <p:cNvGrpSpPr>
                <a:grpSpLocks/>
              </p:cNvGrpSpPr>
              <p:nvPr/>
            </p:nvGrpSpPr>
            <p:grpSpPr bwMode="auto">
              <a:xfrm>
                <a:off x="3168" y="1680"/>
                <a:ext cx="47" cy="47"/>
                <a:chOff x="1391" y="1700"/>
                <a:chExt cx="208" cy="208"/>
              </a:xfrm>
            </p:grpSpPr>
            <p:sp>
              <p:nvSpPr>
                <p:cNvPr id="206168" name="Oval 123"/>
                <p:cNvSpPr>
                  <a:spLocks noChangeArrowheads="1"/>
                </p:cNvSpPr>
                <p:nvPr/>
              </p:nvSpPr>
              <p:spPr bwMode="auto">
                <a:xfrm>
                  <a:off x="1391" y="1700"/>
                  <a:ext cx="208" cy="208"/>
                </a:xfrm>
                <a:prstGeom prst="ellipse">
                  <a:avLst/>
                </a:prstGeom>
                <a:noFill/>
                <a:ln w="12700">
                  <a:solidFill>
                    <a:srgbClr val="00FF00"/>
                  </a:solidFill>
                  <a:round/>
                  <a:headEnd/>
                  <a:tailEnd/>
                </a:ln>
              </p:spPr>
              <p:txBody>
                <a:bodyPr wrap="none" anchor="ctr"/>
                <a:lstStyle/>
                <a:p>
                  <a:endParaRPr lang="it-IT"/>
                </a:p>
              </p:txBody>
            </p:sp>
            <p:sp>
              <p:nvSpPr>
                <p:cNvPr id="206169" name="Line 124"/>
                <p:cNvSpPr>
                  <a:spLocks noChangeShapeType="1"/>
                </p:cNvSpPr>
                <p:nvPr/>
              </p:nvSpPr>
              <p:spPr bwMode="auto">
                <a:xfrm flipH="1">
                  <a:off x="1425" y="1728"/>
                  <a:ext cx="140" cy="149"/>
                </a:xfrm>
                <a:prstGeom prst="line">
                  <a:avLst/>
                </a:prstGeom>
                <a:noFill/>
                <a:ln w="12700">
                  <a:solidFill>
                    <a:srgbClr val="00FF00"/>
                  </a:solidFill>
                  <a:round/>
                  <a:headEnd/>
                  <a:tailEnd/>
                </a:ln>
              </p:spPr>
              <p:txBody>
                <a:bodyPr wrap="none" anchor="ctr"/>
                <a:lstStyle/>
                <a:p>
                  <a:endParaRPr lang="en-GB"/>
                </a:p>
              </p:txBody>
            </p:sp>
            <p:sp>
              <p:nvSpPr>
                <p:cNvPr id="206170" name="Line 125"/>
                <p:cNvSpPr>
                  <a:spLocks noChangeShapeType="1"/>
                </p:cNvSpPr>
                <p:nvPr/>
              </p:nvSpPr>
              <p:spPr bwMode="auto">
                <a:xfrm>
                  <a:off x="1422" y="1734"/>
                  <a:ext cx="150" cy="144"/>
                </a:xfrm>
                <a:prstGeom prst="line">
                  <a:avLst/>
                </a:prstGeom>
                <a:noFill/>
                <a:ln w="12700">
                  <a:solidFill>
                    <a:srgbClr val="00FF00"/>
                  </a:solidFill>
                  <a:round/>
                  <a:headEnd/>
                  <a:tailEnd/>
                </a:ln>
              </p:spPr>
              <p:txBody>
                <a:bodyPr wrap="none" anchor="ctr"/>
                <a:lstStyle/>
                <a:p>
                  <a:endParaRPr lang="en-GB"/>
                </a:p>
              </p:txBody>
            </p:sp>
          </p:grpSp>
          <p:grpSp>
            <p:nvGrpSpPr>
              <p:cNvPr id="205896" name="Group 126"/>
              <p:cNvGrpSpPr>
                <a:grpSpLocks/>
              </p:cNvGrpSpPr>
              <p:nvPr/>
            </p:nvGrpSpPr>
            <p:grpSpPr bwMode="auto">
              <a:xfrm>
                <a:off x="3312" y="1680"/>
                <a:ext cx="47" cy="47"/>
                <a:chOff x="1391" y="1700"/>
                <a:chExt cx="208" cy="208"/>
              </a:xfrm>
            </p:grpSpPr>
            <p:sp>
              <p:nvSpPr>
                <p:cNvPr id="206165" name="Oval 127"/>
                <p:cNvSpPr>
                  <a:spLocks noChangeArrowheads="1"/>
                </p:cNvSpPr>
                <p:nvPr/>
              </p:nvSpPr>
              <p:spPr bwMode="auto">
                <a:xfrm>
                  <a:off x="1391" y="1700"/>
                  <a:ext cx="208" cy="208"/>
                </a:xfrm>
                <a:prstGeom prst="ellipse">
                  <a:avLst/>
                </a:prstGeom>
                <a:noFill/>
                <a:ln w="12700">
                  <a:solidFill>
                    <a:srgbClr val="00FF00"/>
                  </a:solidFill>
                  <a:round/>
                  <a:headEnd/>
                  <a:tailEnd/>
                </a:ln>
              </p:spPr>
              <p:txBody>
                <a:bodyPr wrap="none" anchor="ctr"/>
                <a:lstStyle/>
                <a:p>
                  <a:endParaRPr lang="it-IT"/>
                </a:p>
              </p:txBody>
            </p:sp>
            <p:sp>
              <p:nvSpPr>
                <p:cNvPr id="206166" name="Line 128"/>
                <p:cNvSpPr>
                  <a:spLocks noChangeShapeType="1"/>
                </p:cNvSpPr>
                <p:nvPr/>
              </p:nvSpPr>
              <p:spPr bwMode="auto">
                <a:xfrm flipH="1">
                  <a:off x="1425" y="1728"/>
                  <a:ext cx="140" cy="149"/>
                </a:xfrm>
                <a:prstGeom prst="line">
                  <a:avLst/>
                </a:prstGeom>
                <a:noFill/>
                <a:ln w="12700">
                  <a:solidFill>
                    <a:srgbClr val="00FF00"/>
                  </a:solidFill>
                  <a:round/>
                  <a:headEnd/>
                  <a:tailEnd/>
                </a:ln>
              </p:spPr>
              <p:txBody>
                <a:bodyPr wrap="none" anchor="ctr"/>
                <a:lstStyle/>
                <a:p>
                  <a:endParaRPr lang="en-GB"/>
                </a:p>
              </p:txBody>
            </p:sp>
            <p:sp>
              <p:nvSpPr>
                <p:cNvPr id="206167" name="Line 129"/>
                <p:cNvSpPr>
                  <a:spLocks noChangeShapeType="1"/>
                </p:cNvSpPr>
                <p:nvPr/>
              </p:nvSpPr>
              <p:spPr bwMode="auto">
                <a:xfrm>
                  <a:off x="1422" y="1734"/>
                  <a:ext cx="150" cy="144"/>
                </a:xfrm>
                <a:prstGeom prst="line">
                  <a:avLst/>
                </a:prstGeom>
                <a:noFill/>
                <a:ln w="12700">
                  <a:solidFill>
                    <a:srgbClr val="00FF00"/>
                  </a:solidFill>
                  <a:round/>
                  <a:headEnd/>
                  <a:tailEnd/>
                </a:ln>
              </p:spPr>
              <p:txBody>
                <a:bodyPr wrap="none" anchor="ctr"/>
                <a:lstStyle/>
                <a:p>
                  <a:endParaRPr lang="en-GB"/>
                </a:p>
              </p:txBody>
            </p:sp>
          </p:grpSp>
          <p:grpSp>
            <p:nvGrpSpPr>
              <p:cNvPr id="205897" name="Group 130"/>
              <p:cNvGrpSpPr>
                <a:grpSpLocks/>
              </p:cNvGrpSpPr>
              <p:nvPr/>
            </p:nvGrpSpPr>
            <p:grpSpPr bwMode="auto">
              <a:xfrm>
                <a:off x="2592" y="1680"/>
                <a:ext cx="47" cy="47"/>
                <a:chOff x="1391" y="1700"/>
                <a:chExt cx="208" cy="208"/>
              </a:xfrm>
            </p:grpSpPr>
            <p:sp>
              <p:nvSpPr>
                <p:cNvPr id="206162" name="Oval 131"/>
                <p:cNvSpPr>
                  <a:spLocks noChangeArrowheads="1"/>
                </p:cNvSpPr>
                <p:nvPr/>
              </p:nvSpPr>
              <p:spPr bwMode="auto">
                <a:xfrm>
                  <a:off x="1391" y="1700"/>
                  <a:ext cx="208" cy="208"/>
                </a:xfrm>
                <a:prstGeom prst="ellipse">
                  <a:avLst/>
                </a:prstGeom>
                <a:noFill/>
                <a:ln w="12700">
                  <a:solidFill>
                    <a:srgbClr val="00FF00"/>
                  </a:solidFill>
                  <a:round/>
                  <a:headEnd/>
                  <a:tailEnd/>
                </a:ln>
              </p:spPr>
              <p:txBody>
                <a:bodyPr wrap="none" anchor="ctr"/>
                <a:lstStyle/>
                <a:p>
                  <a:endParaRPr lang="it-IT"/>
                </a:p>
              </p:txBody>
            </p:sp>
            <p:sp>
              <p:nvSpPr>
                <p:cNvPr id="206163" name="Line 132"/>
                <p:cNvSpPr>
                  <a:spLocks noChangeShapeType="1"/>
                </p:cNvSpPr>
                <p:nvPr/>
              </p:nvSpPr>
              <p:spPr bwMode="auto">
                <a:xfrm flipH="1">
                  <a:off x="1425" y="1728"/>
                  <a:ext cx="140" cy="149"/>
                </a:xfrm>
                <a:prstGeom prst="line">
                  <a:avLst/>
                </a:prstGeom>
                <a:noFill/>
                <a:ln w="12700">
                  <a:solidFill>
                    <a:srgbClr val="00FF00"/>
                  </a:solidFill>
                  <a:round/>
                  <a:headEnd/>
                  <a:tailEnd/>
                </a:ln>
              </p:spPr>
              <p:txBody>
                <a:bodyPr wrap="none" anchor="ctr"/>
                <a:lstStyle/>
                <a:p>
                  <a:endParaRPr lang="en-GB"/>
                </a:p>
              </p:txBody>
            </p:sp>
            <p:sp>
              <p:nvSpPr>
                <p:cNvPr id="206164" name="Line 133"/>
                <p:cNvSpPr>
                  <a:spLocks noChangeShapeType="1"/>
                </p:cNvSpPr>
                <p:nvPr/>
              </p:nvSpPr>
              <p:spPr bwMode="auto">
                <a:xfrm>
                  <a:off x="1422" y="1734"/>
                  <a:ext cx="150" cy="144"/>
                </a:xfrm>
                <a:prstGeom prst="line">
                  <a:avLst/>
                </a:prstGeom>
                <a:noFill/>
                <a:ln w="12700">
                  <a:solidFill>
                    <a:srgbClr val="00FF00"/>
                  </a:solidFill>
                  <a:round/>
                  <a:headEnd/>
                  <a:tailEnd/>
                </a:ln>
              </p:spPr>
              <p:txBody>
                <a:bodyPr wrap="none" anchor="ctr"/>
                <a:lstStyle/>
                <a:p>
                  <a:endParaRPr lang="en-GB"/>
                </a:p>
              </p:txBody>
            </p:sp>
          </p:grpSp>
          <p:grpSp>
            <p:nvGrpSpPr>
              <p:cNvPr id="205898" name="Group 134"/>
              <p:cNvGrpSpPr>
                <a:grpSpLocks/>
              </p:cNvGrpSpPr>
              <p:nvPr/>
            </p:nvGrpSpPr>
            <p:grpSpPr bwMode="auto">
              <a:xfrm>
                <a:off x="3456" y="1680"/>
                <a:ext cx="47" cy="47"/>
                <a:chOff x="1391" y="1700"/>
                <a:chExt cx="208" cy="208"/>
              </a:xfrm>
            </p:grpSpPr>
            <p:sp>
              <p:nvSpPr>
                <p:cNvPr id="206159" name="Oval 135"/>
                <p:cNvSpPr>
                  <a:spLocks noChangeArrowheads="1"/>
                </p:cNvSpPr>
                <p:nvPr/>
              </p:nvSpPr>
              <p:spPr bwMode="auto">
                <a:xfrm>
                  <a:off x="1391" y="1700"/>
                  <a:ext cx="208" cy="208"/>
                </a:xfrm>
                <a:prstGeom prst="ellipse">
                  <a:avLst/>
                </a:prstGeom>
                <a:noFill/>
                <a:ln w="12700">
                  <a:solidFill>
                    <a:srgbClr val="00FF00"/>
                  </a:solidFill>
                  <a:round/>
                  <a:headEnd/>
                  <a:tailEnd/>
                </a:ln>
              </p:spPr>
              <p:txBody>
                <a:bodyPr wrap="none" anchor="ctr"/>
                <a:lstStyle/>
                <a:p>
                  <a:endParaRPr lang="it-IT"/>
                </a:p>
              </p:txBody>
            </p:sp>
            <p:sp>
              <p:nvSpPr>
                <p:cNvPr id="206160" name="Line 136"/>
                <p:cNvSpPr>
                  <a:spLocks noChangeShapeType="1"/>
                </p:cNvSpPr>
                <p:nvPr/>
              </p:nvSpPr>
              <p:spPr bwMode="auto">
                <a:xfrm flipH="1">
                  <a:off x="1425" y="1728"/>
                  <a:ext cx="140" cy="149"/>
                </a:xfrm>
                <a:prstGeom prst="line">
                  <a:avLst/>
                </a:prstGeom>
                <a:noFill/>
                <a:ln w="12700">
                  <a:solidFill>
                    <a:srgbClr val="00FF00"/>
                  </a:solidFill>
                  <a:round/>
                  <a:headEnd/>
                  <a:tailEnd/>
                </a:ln>
              </p:spPr>
              <p:txBody>
                <a:bodyPr wrap="none" anchor="ctr"/>
                <a:lstStyle/>
                <a:p>
                  <a:endParaRPr lang="en-GB"/>
                </a:p>
              </p:txBody>
            </p:sp>
            <p:sp>
              <p:nvSpPr>
                <p:cNvPr id="206161" name="Line 137"/>
                <p:cNvSpPr>
                  <a:spLocks noChangeShapeType="1"/>
                </p:cNvSpPr>
                <p:nvPr/>
              </p:nvSpPr>
              <p:spPr bwMode="auto">
                <a:xfrm>
                  <a:off x="1422" y="1734"/>
                  <a:ext cx="150" cy="144"/>
                </a:xfrm>
                <a:prstGeom prst="line">
                  <a:avLst/>
                </a:prstGeom>
                <a:noFill/>
                <a:ln w="12700">
                  <a:solidFill>
                    <a:srgbClr val="00FF00"/>
                  </a:solidFill>
                  <a:round/>
                  <a:headEnd/>
                  <a:tailEnd/>
                </a:ln>
              </p:spPr>
              <p:txBody>
                <a:bodyPr wrap="none" anchor="ctr"/>
                <a:lstStyle/>
                <a:p>
                  <a:endParaRPr lang="en-GB"/>
                </a:p>
              </p:txBody>
            </p:sp>
          </p:grpSp>
          <p:grpSp>
            <p:nvGrpSpPr>
              <p:cNvPr id="205899" name="Group 138"/>
              <p:cNvGrpSpPr>
                <a:grpSpLocks/>
              </p:cNvGrpSpPr>
              <p:nvPr/>
            </p:nvGrpSpPr>
            <p:grpSpPr bwMode="auto">
              <a:xfrm>
                <a:off x="3600" y="1680"/>
                <a:ext cx="47" cy="47"/>
                <a:chOff x="1391" y="1700"/>
                <a:chExt cx="208" cy="208"/>
              </a:xfrm>
            </p:grpSpPr>
            <p:sp>
              <p:nvSpPr>
                <p:cNvPr id="206156" name="Oval 139"/>
                <p:cNvSpPr>
                  <a:spLocks noChangeArrowheads="1"/>
                </p:cNvSpPr>
                <p:nvPr/>
              </p:nvSpPr>
              <p:spPr bwMode="auto">
                <a:xfrm>
                  <a:off x="1391" y="1700"/>
                  <a:ext cx="208" cy="208"/>
                </a:xfrm>
                <a:prstGeom prst="ellipse">
                  <a:avLst/>
                </a:prstGeom>
                <a:noFill/>
                <a:ln w="12700">
                  <a:solidFill>
                    <a:srgbClr val="00FF00"/>
                  </a:solidFill>
                  <a:round/>
                  <a:headEnd/>
                  <a:tailEnd/>
                </a:ln>
              </p:spPr>
              <p:txBody>
                <a:bodyPr wrap="none" anchor="ctr"/>
                <a:lstStyle/>
                <a:p>
                  <a:endParaRPr lang="it-IT"/>
                </a:p>
              </p:txBody>
            </p:sp>
            <p:sp>
              <p:nvSpPr>
                <p:cNvPr id="206157" name="Line 140"/>
                <p:cNvSpPr>
                  <a:spLocks noChangeShapeType="1"/>
                </p:cNvSpPr>
                <p:nvPr/>
              </p:nvSpPr>
              <p:spPr bwMode="auto">
                <a:xfrm flipH="1">
                  <a:off x="1425" y="1728"/>
                  <a:ext cx="140" cy="149"/>
                </a:xfrm>
                <a:prstGeom prst="line">
                  <a:avLst/>
                </a:prstGeom>
                <a:noFill/>
                <a:ln w="12700">
                  <a:solidFill>
                    <a:srgbClr val="00FF00"/>
                  </a:solidFill>
                  <a:round/>
                  <a:headEnd/>
                  <a:tailEnd/>
                </a:ln>
              </p:spPr>
              <p:txBody>
                <a:bodyPr wrap="none" anchor="ctr"/>
                <a:lstStyle/>
                <a:p>
                  <a:endParaRPr lang="en-GB"/>
                </a:p>
              </p:txBody>
            </p:sp>
            <p:sp>
              <p:nvSpPr>
                <p:cNvPr id="206158" name="Line 141"/>
                <p:cNvSpPr>
                  <a:spLocks noChangeShapeType="1"/>
                </p:cNvSpPr>
                <p:nvPr/>
              </p:nvSpPr>
              <p:spPr bwMode="auto">
                <a:xfrm>
                  <a:off x="1422" y="1734"/>
                  <a:ext cx="150" cy="144"/>
                </a:xfrm>
                <a:prstGeom prst="line">
                  <a:avLst/>
                </a:prstGeom>
                <a:noFill/>
                <a:ln w="12700">
                  <a:solidFill>
                    <a:srgbClr val="00FF00"/>
                  </a:solidFill>
                  <a:round/>
                  <a:headEnd/>
                  <a:tailEnd/>
                </a:ln>
              </p:spPr>
              <p:txBody>
                <a:bodyPr wrap="none" anchor="ctr"/>
                <a:lstStyle/>
                <a:p>
                  <a:endParaRPr lang="en-GB"/>
                </a:p>
              </p:txBody>
            </p:sp>
          </p:grpSp>
          <p:grpSp>
            <p:nvGrpSpPr>
              <p:cNvPr id="205900" name="Group 142"/>
              <p:cNvGrpSpPr>
                <a:grpSpLocks/>
              </p:cNvGrpSpPr>
              <p:nvPr/>
            </p:nvGrpSpPr>
            <p:grpSpPr bwMode="auto">
              <a:xfrm>
                <a:off x="3744" y="1680"/>
                <a:ext cx="47" cy="47"/>
                <a:chOff x="1391" y="1700"/>
                <a:chExt cx="208" cy="208"/>
              </a:xfrm>
            </p:grpSpPr>
            <p:sp>
              <p:nvSpPr>
                <p:cNvPr id="206153" name="Oval 143"/>
                <p:cNvSpPr>
                  <a:spLocks noChangeArrowheads="1"/>
                </p:cNvSpPr>
                <p:nvPr/>
              </p:nvSpPr>
              <p:spPr bwMode="auto">
                <a:xfrm>
                  <a:off x="1391" y="1700"/>
                  <a:ext cx="208" cy="208"/>
                </a:xfrm>
                <a:prstGeom prst="ellipse">
                  <a:avLst/>
                </a:prstGeom>
                <a:noFill/>
                <a:ln w="12700">
                  <a:solidFill>
                    <a:srgbClr val="00FF00"/>
                  </a:solidFill>
                  <a:round/>
                  <a:headEnd/>
                  <a:tailEnd/>
                </a:ln>
              </p:spPr>
              <p:txBody>
                <a:bodyPr wrap="none" anchor="ctr"/>
                <a:lstStyle/>
                <a:p>
                  <a:endParaRPr lang="it-IT"/>
                </a:p>
              </p:txBody>
            </p:sp>
            <p:sp>
              <p:nvSpPr>
                <p:cNvPr id="206154" name="Line 144"/>
                <p:cNvSpPr>
                  <a:spLocks noChangeShapeType="1"/>
                </p:cNvSpPr>
                <p:nvPr/>
              </p:nvSpPr>
              <p:spPr bwMode="auto">
                <a:xfrm flipH="1">
                  <a:off x="1425" y="1728"/>
                  <a:ext cx="140" cy="149"/>
                </a:xfrm>
                <a:prstGeom prst="line">
                  <a:avLst/>
                </a:prstGeom>
                <a:noFill/>
                <a:ln w="12700">
                  <a:solidFill>
                    <a:srgbClr val="00FF00"/>
                  </a:solidFill>
                  <a:round/>
                  <a:headEnd/>
                  <a:tailEnd/>
                </a:ln>
              </p:spPr>
              <p:txBody>
                <a:bodyPr wrap="none" anchor="ctr"/>
                <a:lstStyle/>
                <a:p>
                  <a:endParaRPr lang="en-GB"/>
                </a:p>
              </p:txBody>
            </p:sp>
            <p:sp>
              <p:nvSpPr>
                <p:cNvPr id="206155" name="Line 145"/>
                <p:cNvSpPr>
                  <a:spLocks noChangeShapeType="1"/>
                </p:cNvSpPr>
                <p:nvPr/>
              </p:nvSpPr>
              <p:spPr bwMode="auto">
                <a:xfrm>
                  <a:off x="1422" y="1734"/>
                  <a:ext cx="150" cy="144"/>
                </a:xfrm>
                <a:prstGeom prst="line">
                  <a:avLst/>
                </a:prstGeom>
                <a:noFill/>
                <a:ln w="12700">
                  <a:solidFill>
                    <a:srgbClr val="00FF00"/>
                  </a:solidFill>
                  <a:round/>
                  <a:headEnd/>
                  <a:tailEnd/>
                </a:ln>
              </p:spPr>
              <p:txBody>
                <a:bodyPr wrap="none" anchor="ctr"/>
                <a:lstStyle/>
                <a:p>
                  <a:endParaRPr lang="en-GB"/>
                </a:p>
              </p:txBody>
            </p:sp>
          </p:grpSp>
          <p:grpSp>
            <p:nvGrpSpPr>
              <p:cNvPr id="205901" name="Group 146"/>
              <p:cNvGrpSpPr>
                <a:grpSpLocks/>
              </p:cNvGrpSpPr>
              <p:nvPr/>
            </p:nvGrpSpPr>
            <p:grpSpPr bwMode="auto">
              <a:xfrm>
                <a:off x="2736" y="1824"/>
                <a:ext cx="47" cy="47"/>
                <a:chOff x="1391" y="1700"/>
                <a:chExt cx="208" cy="208"/>
              </a:xfrm>
            </p:grpSpPr>
            <p:sp>
              <p:nvSpPr>
                <p:cNvPr id="206150" name="Oval 147"/>
                <p:cNvSpPr>
                  <a:spLocks noChangeArrowheads="1"/>
                </p:cNvSpPr>
                <p:nvPr/>
              </p:nvSpPr>
              <p:spPr bwMode="auto">
                <a:xfrm>
                  <a:off x="1391" y="1700"/>
                  <a:ext cx="208" cy="208"/>
                </a:xfrm>
                <a:prstGeom prst="ellipse">
                  <a:avLst/>
                </a:prstGeom>
                <a:noFill/>
                <a:ln w="12700">
                  <a:solidFill>
                    <a:srgbClr val="00FF00"/>
                  </a:solidFill>
                  <a:round/>
                  <a:headEnd/>
                  <a:tailEnd/>
                </a:ln>
              </p:spPr>
              <p:txBody>
                <a:bodyPr wrap="none" anchor="ctr"/>
                <a:lstStyle/>
                <a:p>
                  <a:endParaRPr lang="it-IT"/>
                </a:p>
              </p:txBody>
            </p:sp>
            <p:sp>
              <p:nvSpPr>
                <p:cNvPr id="206151" name="Line 148"/>
                <p:cNvSpPr>
                  <a:spLocks noChangeShapeType="1"/>
                </p:cNvSpPr>
                <p:nvPr/>
              </p:nvSpPr>
              <p:spPr bwMode="auto">
                <a:xfrm flipH="1">
                  <a:off x="1425" y="1728"/>
                  <a:ext cx="140" cy="149"/>
                </a:xfrm>
                <a:prstGeom prst="line">
                  <a:avLst/>
                </a:prstGeom>
                <a:noFill/>
                <a:ln w="12700">
                  <a:solidFill>
                    <a:srgbClr val="00FF00"/>
                  </a:solidFill>
                  <a:round/>
                  <a:headEnd/>
                  <a:tailEnd/>
                </a:ln>
              </p:spPr>
              <p:txBody>
                <a:bodyPr wrap="none" anchor="ctr"/>
                <a:lstStyle/>
                <a:p>
                  <a:endParaRPr lang="en-GB"/>
                </a:p>
              </p:txBody>
            </p:sp>
            <p:sp>
              <p:nvSpPr>
                <p:cNvPr id="206152" name="Line 149"/>
                <p:cNvSpPr>
                  <a:spLocks noChangeShapeType="1"/>
                </p:cNvSpPr>
                <p:nvPr/>
              </p:nvSpPr>
              <p:spPr bwMode="auto">
                <a:xfrm>
                  <a:off x="1422" y="1734"/>
                  <a:ext cx="150" cy="144"/>
                </a:xfrm>
                <a:prstGeom prst="line">
                  <a:avLst/>
                </a:prstGeom>
                <a:noFill/>
                <a:ln w="12700">
                  <a:solidFill>
                    <a:srgbClr val="00FF00"/>
                  </a:solidFill>
                  <a:round/>
                  <a:headEnd/>
                  <a:tailEnd/>
                </a:ln>
              </p:spPr>
              <p:txBody>
                <a:bodyPr wrap="none" anchor="ctr"/>
                <a:lstStyle/>
                <a:p>
                  <a:endParaRPr lang="en-GB"/>
                </a:p>
              </p:txBody>
            </p:sp>
          </p:grpSp>
          <p:grpSp>
            <p:nvGrpSpPr>
              <p:cNvPr id="205902" name="Group 150"/>
              <p:cNvGrpSpPr>
                <a:grpSpLocks/>
              </p:cNvGrpSpPr>
              <p:nvPr/>
            </p:nvGrpSpPr>
            <p:grpSpPr bwMode="auto">
              <a:xfrm>
                <a:off x="2880" y="1824"/>
                <a:ext cx="47" cy="47"/>
                <a:chOff x="1391" y="1700"/>
                <a:chExt cx="208" cy="208"/>
              </a:xfrm>
            </p:grpSpPr>
            <p:sp>
              <p:nvSpPr>
                <p:cNvPr id="206147" name="Oval 151"/>
                <p:cNvSpPr>
                  <a:spLocks noChangeArrowheads="1"/>
                </p:cNvSpPr>
                <p:nvPr/>
              </p:nvSpPr>
              <p:spPr bwMode="auto">
                <a:xfrm>
                  <a:off x="1391" y="1700"/>
                  <a:ext cx="208" cy="208"/>
                </a:xfrm>
                <a:prstGeom prst="ellipse">
                  <a:avLst/>
                </a:prstGeom>
                <a:noFill/>
                <a:ln w="12700">
                  <a:solidFill>
                    <a:srgbClr val="00FF00"/>
                  </a:solidFill>
                  <a:round/>
                  <a:headEnd/>
                  <a:tailEnd/>
                </a:ln>
              </p:spPr>
              <p:txBody>
                <a:bodyPr wrap="none" anchor="ctr"/>
                <a:lstStyle/>
                <a:p>
                  <a:endParaRPr lang="it-IT"/>
                </a:p>
              </p:txBody>
            </p:sp>
            <p:sp>
              <p:nvSpPr>
                <p:cNvPr id="206148" name="Line 152"/>
                <p:cNvSpPr>
                  <a:spLocks noChangeShapeType="1"/>
                </p:cNvSpPr>
                <p:nvPr/>
              </p:nvSpPr>
              <p:spPr bwMode="auto">
                <a:xfrm flipH="1">
                  <a:off x="1425" y="1728"/>
                  <a:ext cx="140" cy="149"/>
                </a:xfrm>
                <a:prstGeom prst="line">
                  <a:avLst/>
                </a:prstGeom>
                <a:noFill/>
                <a:ln w="12700">
                  <a:solidFill>
                    <a:srgbClr val="00FF00"/>
                  </a:solidFill>
                  <a:round/>
                  <a:headEnd/>
                  <a:tailEnd/>
                </a:ln>
              </p:spPr>
              <p:txBody>
                <a:bodyPr wrap="none" anchor="ctr"/>
                <a:lstStyle/>
                <a:p>
                  <a:endParaRPr lang="en-GB"/>
                </a:p>
              </p:txBody>
            </p:sp>
            <p:sp>
              <p:nvSpPr>
                <p:cNvPr id="206149" name="Line 153"/>
                <p:cNvSpPr>
                  <a:spLocks noChangeShapeType="1"/>
                </p:cNvSpPr>
                <p:nvPr/>
              </p:nvSpPr>
              <p:spPr bwMode="auto">
                <a:xfrm>
                  <a:off x="1422" y="1734"/>
                  <a:ext cx="150" cy="144"/>
                </a:xfrm>
                <a:prstGeom prst="line">
                  <a:avLst/>
                </a:prstGeom>
                <a:noFill/>
                <a:ln w="12700">
                  <a:solidFill>
                    <a:srgbClr val="00FF00"/>
                  </a:solidFill>
                  <a:round/>
                  <a:headEnd/>
                  <a:tailEnd/>
                </a:ln>
              </p:spPr>
              <p:txBody>
                <a:bodyPr wrap="none" anchor="ctr"/>
                <a:lstStyle/>
                <a:p>
                  <a:endParaRPr lang="en-GB"/>
                </a:p>
              </p:txBody>
            </p:sp>
          </p:grpSp>
          <p:grpSp>
            <p:nvGrpSpPr>
              <p:cNvPr id="205903" name="Group 154"/>
              <p:cNvGrpSpPr>
                <a:grpSpLocks/>
              </p:cNvGrpSpPr>
              <p:nvPr/>
            </p:nvGrpSpPr>
            <p:grpSpPr bwMode="auto">
              <a:xfrm>
                <a:off x="3024" y="1824"/>
                <a:ext cx="47" cy="47"/>
                <a:chOff x="1391" y="1700"/>
                <a:chExt cx="208" cy="208"/>
              </a:xfrm>
            </p:grpSpPr>
            <p:sp>
              <p:nvSpPr>
                <p:cNvPr id="206144" name="Oval 155"/>
                <p:cNvSpPr>
                  <a:spLocks noChangeArrowheads="1"/>
                </p:cNvSpPr>
                <p:nvPr/>
              </p:nvSpPr>
              <p:spPr bwMode="auto">
                <a:xfrm>
                  <a:off x="1391" y="1700"/>
                  <a:ext cx="208" cy="208"/>
                </a:xfrm>
                <a:prstGeom prst="ellipse">
                  <a:avLst/>
                </a:prstGeom>
                <a:noFill/>
                <a:ln w="12700">
                  <a:solidFill>
                    <a:srgbClr val="00FF00"/>
                  </a:solidFill>
                  <a:round/>
                  <a:headEnd/>
                  <a:tailEnd/>
                </a:ln>
              </p:spPr>
              <p:txBody>
                <a:bodyPr wrap="none" anchor="ctr"/>
                <a:lstStyle/>
                <a:p>
                  <a:endParaRPr lang="it-IT"/>
                </a:p>
              </p:txBody>
            </p:sp>
            <p:sp>
              <p:nvSpPr>
                <p:cNvPr id="206145" name="Line 156"/>
                <p:cNvSpPr>
                  <a:spLocks noChangeShapeType="1"/>
                </p:cNvSpPr>
                <p:nvPr/>
              </p:nvSpPr>
              <p:spPr bwMode="auto">
                <a:xfrm flipH="1">
                  <a:off x="1425" y="1728"/>
                  <a:ext cx="140" cy="149"/>
                </a:xfrm>
                <a:prstGeom prst="line">
                  <a:avLst/>
                </a:prstGeom>
                <a:noFill/>
                <a:ln w="12700">
                  <a:solidFill>
                    <a:srgbClr val="00FF00"/>
                  </a:solidFill>
                  <a:round/>
                  <a:headEnd/>
                  <a:tailEnd/>
                </a:ln>
              </p:spPr>
              <p:txBody>
                <a:bodyPr wrap="none" anchor="ctr"/>
                <a:lstStyle/>
                <a:p>
                  <a:endParaRPr lang="en-GB"/>
                </a:p>
              </p:txBody>
            </p:sp>
            <p:sp>
              <p:nvSpPr>
                <p:cNvPr id="206146" name="Line 157"/>
                <p:cNvSpPr>
                  <a:spLocks noChangeShapeType="1"/>
                </p:cNvSpPr>
                <p:nvPr/>
              </p:nvSpPr>
              <p:spPr bwMode="auto">
                <a:xfrm>
                  <a:off x="1422" y="1734"/>
                  <a:ext cx="150" cy="144"/>
                </a:xfrm>
                <a:prstGeom prst="line">
                  <a:avLst/>
                </a:prstGeom>
                <a:noFill/>
                <a:ln w="12700">
                  <a:solidFill>
                    <a:srgbClr val="00FF00"/>
                  </a:solidFill>
                  <a:round/>
                  <a:headEnd/>
                  <a:tailEnd/>
                </a:ln>
              </p:spPr>
              <p:txBody>
                <a:bodyPr wrap="none" anchor="ctr"/>
                <a:lstStyle/>
                <a:p>
                  <a:endParaRPr lang="en-GB"/>
                </a:p>
              </p:txBody>
            </p:sp>
          </p:grpSp>
          <p:grpSp>
            <p:nvGrpSpPr>
              <p:cNvPr id="205904" name="Group 158"/>
              <p:cNvGrpSpPr>
                <a:grpSpLocks/>
              </p:cNvGrpSpPr>
              <p:nvPr/>
            </p:nvGrpSpPr>
            <p:grpSpPr bwMode="auto">
              <a:xfrm>
                <a:off x="3168" y="1824"/>
                <a:ext cx="47" cy="47"/>
                <a:chOff x="1391" y="1700"/>
                <a:chExt cx="208" cy="208"/>
              </a:xfrm>
            </p:grpSpPr>
            <p:sp>
              <p:nvSpPr>
                <p:cNvPr id="206141" name="Oval 159"/>
                <p:cNvSpPr>
                  <a:spLocks noChangeArrowheads="1"/>
                </p:cNvSpPr>
                <p:nvPr/>
              </p:nvSpPr>
              <p:spPr bwMode="auto">
                <a:xfrm>
                  <a:off x="1391" y="1700"/>
                  <a:ext cx="208" cy="208"/>
                </a:xfrm>
                <a:prstGeom prst="ellipse">
                  <a:avLst/>
                </a:prstGeom>
                <a:noFill/>
                <a:ln w="12700">
                  <a:solidFill>
                    <a:srgbClr val="00FF00"/>
                  </a:solidFill>
                  <a:round/>
                  <a:headEnd/>
                  <a:tailEnd/>
                </a:ln>
              </p:spPr>
              <p:txBody>
                <a:bodyPr wrap="none" anchor="ctr"/>
                <a:lstStyle/>
                <a:p>
                  <a:endParaRPr lang="it-IT"/>
                </a:p>
              </p:txBody>
            </p:sp>
            <p:sp>
              <p:nvSpPr>
                <p:cNvPr id="206142" name="Line 160"/>
                <p:cNvSpPr>
                  <a:spLocks noChangeShapeType="1"/>
                </p:cNvSpPr>
                <p:nvPr/>
              </p:nvSpPr>
              <p:spPr bwMode="auto">
                <a:xfrm flipH="1">
                  <a:off x="1425" y="1728"/>
                  <a:ext cx="140" cy="149"/>
                </a:xfrm>
                <a:prstGeom prst="line">
                  <a:avLst/>
                </a:prstGeom>
                <a:noFill/>
                <a:ln w="12700">
                  <a:solidFill>
                    <a:srgbClr val="00FF00"/>
                  </a:solidFill>
                  <a:round/>
                  <a:headEnd/>
                  <a:tailEnd/>
                </a:ln>
              </p:spPr>
              <p:txBody>
                <a:bodyPr wrap="none" anchor="ctr"/>
                <a:lstStyle/>
                <a:p>
                  <a:endParaRPr lang="en-GB"/>
                </a:p>
              </p:txBody>
            </p:sp>
            <p:sp>
              <p:nvSpPr>
                <p:cNvPr id="206143" name="Line 161"/>
                <p:cNvSpPr>
                  <a:spLocks noChangeShapeType="1"/>
                </p:cNvSpPr>
                <p:nvPr/>
              </p:nvSpPr>
              <p:spPr bwMode="auto">
                <a:xfrm>
                  <a:off x="1422" y="1734"/>
                  <a:ext cx="150" cy="144"/>
                </a:xfrm>
                <a:prstGeom prst="line">
                  <a:avLst/>
                </a:prstGeom>
                <a:noFill/>
                <a:ln w="12700">
                  <a:solidFill>
                    <a:srgbClr val="00FF00"/>
                  </a:solidFill>
                  <a:round/>
                  <a:headEnd/>
                  <a:tailEnd/>
                </a:ln>
              </p:spPr>
              <p:txBody>
                <a:bodyPr wrap="none" anchor="ctr"/>
                <a:lstStyle/>
                <a:p>
                  <a:endParaRPr lang="en-GB"/>
                </a:p>
              </p:txBody>
            </p:sp>
          </p:grpSp>
          <p:grpSp>
            <p:nvGrpSpPr>
              <p:cNvPr id="205905" name="Group 162"/>
              <p:cNvGrpSpPr>
                <a:grpSpLocks/>
              </p:cNvGrpSpPr>
              <p:nvPr/>
            </p:nvGrpSpPr>
            <p:grpSpPr bwMode="auto">
              <a:xfrm>
                <a:off x="3312" y="1824"/>
                <a:ext cx="47" cy="47"/>
                <a:chOff x="1391" y="1700"/>
                <a:chExt cx="208" cy="208"/>
              </a:xfrm>
            </p:grpSpPr>
            <p:sp>
              <p:nvSpPr>
                <p:cNvPr id="206138" name="Oval 163"/>
                <p:cNvSpPr>
                  <a:spLocks noChangeArrowheads="1"/>
                </p:cNvSpPr>
                <p:nvPr/>
              </p:nvSpPr>
              <p:spPr bwMode="auto">
                <a:xfrm>
                  <a:off x="1391" y="1700"/>
                  <a:ext cx="208" cy="208"/>
                </a:xfrm>
                <a:prstGeom prst="ellipse">
                  <a:avLst/>
                </a:prstGeom>
                <a:noFill/>
                <a:ln w="12700">
                  <a:solidFill>
                    <a:srgbClr val="00FF00"/>
                  </a:solidFill>
                  <a:round/>
                  <a:headEnd/>
                  <a:tailEnd/>
                </a:ln>
              </p:spPr>
              <p:txBody>
                <a:bodyPr wrap="none" anchor="ctr"/>
                <a:lstStyle/>
                <a:p>
                  <a:endParaRPr lang="it-IT"/>
                </a:p>
              </p:txBody>
            </p:sp>
            <p:sp>
              <p:nvSpPr>
                <p:cNvPr id="206139" name="Line 164"/>
                <p:cNvSpPr>
                  <a:spLocks noChangeShapeType="1"/>
                </p:cNvSpPr>
                <p:nvPr/>
              </p:nvSpPr>
              <p:spPr bwMode="auto">
                <a:xfrm flipH="1">
                  <a:off x="1425" y="1728"/>
                  <a:ext cx="140" cy="149"/>
                </a:xfrm>
                <a:prstGeom prst="line">
                  <a:avLst/>
                </a:prstGeom>
                <a:noFill/>
                <a:ln w="12700">
                  <a:solidFill>
                    <a:srgbClr val="00FF00"/>
                  </a:solidFill>
                  <a:round/>
                  <a:headEnd/>
                  <a:tailEnd/>
                </a:ln>
              </p:spPr>
              <p:txBody>
                <a:bodyPr wrap="none" anchor="ctr"/>
                <a:lstStyle/>
                <a:p>
                  <a:endParaRPr lang="en-GB"/>
                </a:p>
              </p:txBody>
            </p:sp>
            <p:sp>
              <p:nvSpPr>
                <p:cNvPr id="206140" name="Line 165"/>
                <p:cNvSpPr>
                  <a:spLocks noChangeShapeType="1"/>
                </p:cNvSpPr>
                <p:nvPr/>
              </p:nvSpPr>
              <p:spPr bwMode="auto">
                <a:xfrm>
                  <a:off x="1422" y="1734"/>
                  <a:ext cx="150" cy="144"/>
                </a:xfrm>
                <a:prstGeom prst="line">
                  <a:avLst/>
                </a:prstGeom>
                <a:noFill/>
                <a:ln w="12700">
                  <a:solidFill>
                    <a:srgbClr val="00FF00"/>
                  </a:solidFill>
                  <a:round/>
                  <a:headEnd/>
                  <a:tailEnd/>
                </a:ln>
              </p:spPr>
              <p:txBody>
                <a:bodyPr wrap="none" anchor="ctr"/>
                <a:lstStyle/>
                <a:p>
                  <a:endParaRPr lang="en-GB"/>
                </a:p>
              </p:txBody>
            </p:sp>
          </p:grpSp>
          <p:grpSp>
            <p:nvGrpSpPr>
              <p:cNvPr id="205906" name="Group 166"/>
              <p:cNvGrpSpPr>
                <a:grpSpLocks/>
              </p:cNvGrpSpPr>
              <p:nvPr/>
            </p:nvGrpSpPr>
            <p:grpSpPr bwMode="auto">
              <a:xfrm>
                <a:off x="2592" y="1824"/>
                <a:ext cx="47" cy="47"/>
                <a:chOff x="1391" y="1700"/>
                <a:chExt cx="208" cy="208"/>
              </a:xfrm>
            </p:grpSpPr>
            <p:sp>
              <p:nvSpPr>
                <p:cNvPr id="206135" name="Oval 167"/>
                <p:cNvSpPr>
                  <a:spLocks noChangeArrowheads="1"/>
                </p:cNvSpPr>
                <p:nvPr/>
              </p:nvSpPr>
              <p:spPr bwMode="auto">
                <a:xfrm>
                  <a:off x="1391" y="1700"/>
                  <a:ext cx="208" cy="208"/>
                </a:xfrm>
                <a:prstGeom prst="ellipse">
                  <a:avLst/>
                </a:prstGeom>
                <a:noFill/>
                <a:ln w="12700">
                  <a:solidFill>
                    <a:srgbClr val="00FF00"/>
                  </a:solidFill>
                  <a:round/>
                  <a:headEnd/>
                  <a:tailEnd/>
                </a:ln>
              </p:spPr>
              <p:txBody>
                <a:bodyPr wrap="none" anchor="ctr"/>
                <a:lstStyle/>
                <a:p>
                  <a:endParaRPr lang="it-IT"/>
                </a:p>
              </p:txBody>
            </p:sp>
            <p:sp>
              <p:nvSpPr>
                <p:cNvPr id="206136" name="Line 168"/>
                <p:cNvSpPr>
                  <a:spLocks noChangeShapeType="1"/>
                </p:cNvSpPr>
                <p:nvPr/>
              </p:nvSpPr>
              <p:spPr bwMode="auto">
                <a:xfrm flipH="1">
                  <a:off x="1425" y="1728"/>
                  <a:ext cx="140" cy="149"/>
                </a:xfrm>
                <a:prstGeom prst="line">
                  <a:avLst/>
                </a:prstGeom>
                <a:noFill/>
                <a:ln w="12700">
                  <a:solidFill>
                    <a:srgbClr val="00FF00"/>
                  </a:solidFill>
                  <a:round/>
                  <a:headEnd/>
                  <a:tailEnd/>
                </a:ln>
              </p:spPr>
              <p:txBody>
                <a:bodyPr wrap="none" anchor="ctr"/>
                <a:lstStyle/>
                <a:p>
                  <a:endParaRPr lang="en-GB"/>
                </a:p>
              </p:txBody>
            </p:sp>
            <p:sp>
              <p:nvSpPr>
                <p:cNvPr id="206137" name="Line 169"/>
                <p:cNvSpPr>
                  <a:spLocks noChangeShapeType="1"/>
                </p:cNvSpPr>
                <p:nvPr/>
              </p:nvSpPr>
              <p:spPr bwMode="auto">
                <a:xfrm>
                  <a:off x="1422" y="1734"/>
                  <a:ext cx="150" cy="144"/>
                </a:xfrm>
                <a:prstGeom prst="line">
                  <a:avLst/>
                </a:prstGeom>
                <a:noFill/>
                <a:ln w="12700">
                  <a:solidFill>
                    <a:srgbClr val="00FF00"/>
                  </a:solidFill>
                  <a:round/>
                  <a:headEnd/>
                  <a:tailEnd/>
                </a:ln>
              </p:spPr>
              <p:txBody>
                <a:bodyPr wrap="none" anchor="ctr"/>
                <a:lstStyle/>
                <a:p>
                  <a:endParaRPr lang="en-GB"/>
                </a:p>
              </p:txBody>
            </p:sp>
          </p:grpSp>
          <p:grpSp>
            <p:nvGrpSpPr>
              <p:cNvPr id="205907" name="Group 170"/>
              <p:cNvGrpSpPr>
                <a:grpSpLocks/>
              </p:cNvGrpSpPr>
              <p:nvPr/>
            </p:nvGrpSpPr>
            <p:grpSpPr bwMode="auto">
              <a:xfrm>
                <a:off x="3456" y="1824"/>
                <a:ext cx="47" cy="47"/>
                <a:chOff x="1391" y="1700"/>
                <a:chExt cx="208" cy="208"/>
              </a:xfrm>
            </p:grpSpPr>
            <p:sp>
              <p:nvSpPr>
                <p:cNvPr id="206132" name="Oval 171"/>
                <p:cNvSpPr>
                  <a:spLocks noChangeArrowheads="1"/>
                </p:cNvSpPr>
                <p:nvPr/>
              </p:nvSpPr>
              <p:spPr bwMode="auto">
                <a:xfrm>
                  <a:off x="1391" y="1700"/>
                  <a:ext cx="208" cy="208"/>
                </a:xfrm>
                <a:prstGeom prst="ellipse">
                  <a:avLst/>
                </a:prstGeom>
                <a:noFill/>
                <a:ln w="12700">
                  <a:solidFill>
                    <a:srgbClr val="00FF00"/>
                  </a:solidFill>
                  <a:round/>
                  <a:headEnd/>
                  <a:tailEnd/>
                </a:ln>
              </p:spPr>
              <p:txBody>
                <a:bodyPr wrap="none" anchor="ctr"/>
                <a:lstStyle/>
                <a:p>
                  <a:endParaRPr lang="it-IT"/>
                </a:p>
              </p:txBody>
            </p:sp>
            <p:sp>
              <p:nvSpPr>
                <p:cNvPr id="206133" name="Line 172"/>
                <p:cNvSpPr>
                  <a:spLocks noChangeShapeType="1"/>
                </p:cNvSpPr>
                <p:nvPr/>
              </p:nvSpPr>
              <p:spPr bwMode="auto">
                <a:xfrm flipH="1">
                  <a:off x="1425" y="1728"/>
                  <a:ext cx="140" cy="149"/>
                </a:xfrm>
                <a:prstGeom prst="line">
                  <a:avLst/>
                </a:prstGeom>
                <a:noFill/>
                <a:ln w="12700">
                  <a:solidFill>
                    <a:srgbClr val="00FF00"/>
                  </a:solidFill>
                  <a:round/>
                  <a:headEnd/>
                  <a:tailEnd/>
                </a:ln>
              </p:spPr>
              <p:txBody>
                <a:bodyPr wrap="none" anchor="ctr"/>
                <a:lstStyle/>
                <a:p>
                  <a:endParaRPr lang="en-GB"/>
                </a:p>
              </p:txBody>
            </p:sp>
            <p:sp>
              <p:nvSpPr>
                <p:cNvPr id="206134" name="Line 173"/>
                <p:cNvSpPr>
                  <a:spLocks noChangeShapeType="1"/>
                </p:cNvSpPr>
                <p:nvPr/>
              </p:nvSpPr>
              <p:spPr bwMode="auto">
                <a:xfrm>
                  <a:off x="1422" y="1734"/>
                  <a:ext cx="150" cy="144"/>
                </a:xfrm>
                <a:prstGeom prst="line">
                  <a:avLst/>
                </a:prstGeom>
                <a:noFill/>
                <a:ln w="12700">
                  <a:solidFill>
                    <a:srgbClr val="00FF00"/>
                  </a:solidFill>
                  <a:round/>
                  <a:headEnd/>
                  <a:tailEnd/>
                </a:ln>
              </p:spPr>
              <p:txBody>
                <a:bodyPr wrap="none" anchor="ctr"/>
                <a:lstStyle/>
                <a:p>
                  <a:endParaRPr lang="en-GB"/>
                </a:p>
              </p:txBody>
            </p:sp>
          </p:grpSp>
          <p:grpSp>
            <p:nvGrpSpPr>
              <p:cNvPr id="205908" name="Group 174"/>
              <p:cNvGrpSpPr>
                <a:grpSpLocks/>
              </p:cNvGrpSpPr>
              <p:nvPr/>
            </p:nvGrpSpPr>
            <p:grpSpPr bwMode="auto">
              <a:xfrm>
                <a:off x="3600" y="1824"/>
                <a:ext cx="47" cy="47"/>
                <a:chOff x="1391" y="1700"/>
                <a:chExt cx="208" cy="208"/>
              </a:xfrm>
            </p:grpSpPr>
            <p:sp>
              <p:nvSpPr>
                <p:cNvPr id="206129" name="Oval 175"/>
                <p:cNvSpPr>
                  <a:spLocks noChangeArrowheads="1"/>
                </p:cNvSpPr>
                <p:nvPr/>
              </p:nvSpPr>
              <p:spPr bwMode="auto">
                <a:xfrm>
                  <a:off x="1391" y="1700"/>
                  <a:ext cx="208" cy="208"/>
                </a:xfrm>
                <a:prstGeom prst="ellipse">
                  <a:avLst/>
                </a:prstGeom>
                <a:noFill/>
                <a:ln w="12700">
                  <a:solidFill>
                    <a:srgbClr val="00FF00"/>
                  </a:solidFill>
                  <a:round/>
                  <a:headEnd/>
                  <a:tailEnd/>
                </a:ln>
              </p:spPr>
              <p:txBody>
                <a:bodyPr wrap="none" anchor="ctr"/>
                <a:lstStyle/>
                <a:p>
                  <a:endParaRPr lang="it-IT"/>
                </a:p>
              </p:txBody>
            </p:sp>
            <p:sp>
              <p:nvSpPr>
                <p:cNvPr id="206130" name="Line 176"/>
                <p:cNvSpPr>
                  <a:spLocks noChangeShapeType="1"/>
                </p:cNvSpPr>
                <p:nvPr/>
              </p:nvSpPr>
              <p:spPr bwMode="auto">
                <a:xfrm flipH="1">
                  <a:off x="1425" y="1728"/>
                  <a:ext cx="140" cy="149"/>
                </a:xfrm>
                <a:prstGeom prst="line">
                  <a:avLst/>
                </a:prstGeom>
                <a:noFill/>
                <a:ln w="12700">
                  <a:solidFill>
                    <a:srgbClr val="00FF00"/>
                  </a:solidFill>
                  <a:round/>
                  <a:headEnd/>
                  <a:tailEnd/>
                </a:ln>
              </p:spPr>
              <p:txBody>
                <a:bodyPr wrap="none" anchor="ctr"/>
                <a:lstStyle/>
                <a:p>
                  <a:endParaRPr lang="en-GB"/>
                </a:p>
              </p:txBody>
            </p:sp>
            <p:sp>
              <p:nvSpPr>
                <p:cNvPr id="206131" name="Line 177"/>
                <p:cNvSpPr>
                  <a:spLocks noChangeShapeType="1"/>
                </p:cNvSpPr>
                <p:nvPr/>
              </p:nvSpPr>
              <p:spPr bwMode="auto">
                <a:xfrm>
                  <a:off x="1422" y="1734"/>
                  <a:ext cx="150" cy="144"/>
                </a:xfrm>
                <a:prstGeom prst="line">
                  <a:avLst/>
                </a:prstGeom>
                <a:noFill/>
                <a:ln w="12700">
                  <a:solidFill>
                    <a:srgbClr val="00FF00"/>
                  </a:solidFill>
                  <a:round/>
                  <a:headEnd/>
                  <a:tailEnd/>
                </a:ln>
              </p:spPr>
              <p:txBody>
                <a:bodyPr wrap="none" anchor="ctr"/>
                <a:lstStyle/>
                <a:p>
                  <a:endParaRPr lang="en-GB"/>
                </a:p>
              </p:txBody>
            </p:sp>
          </p:grpSp>
          <p:grpSp>
            <p:nvGrpSpPr>
              <p:cNvPr id="205909" name="Group 178"/>
              <p:cNvGrpSpPr>
                <a:grpSpLocks/>
              </p:cNvGrpSpPr>
              <p:nvPr/>
            </p:nvGrpSpPr>
            <p:grpSpPr bwMode="auto">
              <a:xfrm>
                <a:off x="3744" y="1824"/>
                <a:ext cx="47" cy="47"/>
                <a:chOff x="1391" y="1700"/>
                <a:chExt cx="208" cy="208"/>
              </a:xfrm>
            </p:grpSpPr>
            <p:sp>
              <p:nvSpPr>
                <p:cNvPr id="206126" name="Oval 179"/>
                <p:cNvSpPr>
                  <a:spLocks noChangeArrowheads="1"/>
                </p:cNvSpPr>
                <p:nvPr/>
              </p:nvSpPr>
              <p:spPr bwMode="auto">
                <a:xfrm>
                  <a:off x="1391" y="1700"/>
                  <a:ext cx="208" cy="208"/>
                </a:xfrm>
                <a:prstGeom prst="ellipse">
                  <a:avLst/>
                </a:prstGeom>
                <a:noFill/>
                <a:ln w="12700">
                  <a:solidFill>
                    <a:srgbClr val="00FF00"/>
                  </a:solidFill>
                  <a:round/>
                  <a:headEnd/>
                  <a:tailEnd/>
                </a:ln>
              </p:spPr>
              <p:txBody>
                <a:bodyPr wrap="none" anchor="ctr"/>
                <a:lstStyle/>
                <a:p>
                  <a:endParaRPr lang="it-IT"/>
                </a:p>
              </p:txBody>
            </p:sp>
            <p:sp>
              <p:nvSpPr>
                <p:cNvPr id="206127" name="Line 180"/>
                <p:cNvSpPr>
                  <a:spLocks noChangeShapeType="1"/>
                </p:cNvSpPr>
                <p:nvPr/>
              </p:nvSpPr>
              <p:spPr bwMode="auto">
                <a:xfrm flipH="1">
                  <a:off x="1425" y="1728"/>
                  <a:ext cx="140" cy="149"/>
                </a:xfrm>
                <a:prstGeom prst="line">
                  <a:avLst/>
                </a:prstGeom>
                <a:noFill/>
                <a:ln w="12700">
                  <a:solidFill>
                    <a:srgbClr val="00FF00"/>
                  </a:solidFill>
                  <a:round/>
                  <a:headEnd/>
                  <a:tailEnd/>
                </a:ln>
              </p:spPr>
              <p:txBody>
                <a:bodyPr wrap="none" anchor="ctr"/>
                <a:lstStyle/>
                <a:p>
                  <a:endParaRPr lang="en-GB"/>
                </a:p>
              </p:txBody>
            </p:sp>
            <p:sp>
              <p:nvSpPr>
                <p:cNvPr id="206128" name="Line 181"/>
                <p:cNvSpPr>
                  <a:spLocks noChangeShapeType="1"/>
                </p:cNvSpPr>
                <p:nvPr/>
              </p:nvSpPr>
              <p:spPr bwMode="auto">
                <a:xfrm>
                  <a:off x="1422" y="1734"/>
                  <a:ext cx="150" cy="144"/>
                </a:xfrm>
                <a:prstGeom prst="line">
                  <a:avLst/>
                </a:prstGeom>
                <a:noFill/>
                <a:ln w="12700">
                  <a:solidFill>
                    <a:srgbClr val="00FF00"/>
                  </a:solidFill>
                  <a:round/>
                  <a:headEnd/>
                  <a:tailEnd/>
                </a:ln>
              </p:spPr>
              <p:txBody>
                <a:bodyPr wrap="none" anchor="ctr"/>
                <a:lstStyle/>
                <a:p>
                  <a:endParaRPr lang="en-GB"/>
                </a:p>
              </p:txBody>
            </p:sp>
          </p:grpSp>
          <p:grpSp>
            <p:nvGrpSpPr>
              <p:cNvPr id="205910" name="Group 182"/>
              <p:cNvGrpSpPr>
                <a:grpSpLocks/>
              </p:cNvGrpSpPr>
              <p:nvPr/>
            </p:nvGrpSpPr>
            <p:grpSpPr bwMode="auto">
              <a:xfrm>
                <a:off x="2736" y="1968"/>
                <a:ext cx="47" cy="47"/>
                <a:chOff x="1391" y="1700"/>
                <a:chExt cx="208" cy="208"/>
              </a:xfrm>
            </p:grpSpPr>
            <p:sp>
              <p:nvSpPr>
                <p:cNvPr id="206123" name="Oval 183"/>
                <p:cNvSpPr>
                  <a:spLocks noChangeArrowheads="1"/>
                </p:cNvSpPr>
                <p:nvPr/>
              </p:nvSpPr>
              <p:spPr bwMode="auto">
                <a:xfrm>
                  <a:off x="1391" y="1700"/>
                  <a:ext cx="208" cy="208"/>
                </a:xfrm>
                <a:prstGeom prst="ellipse">
                  <a:avLst/>
                </a:prstGeom>
                <a:noFill/>
                <a:ln w="12700">
                  <a:solidFill>
                    <a:srgbClr val="00FF00"/>
                  </a:solidFill>
                  <a:round/>
                  <a:headEnd/>
                  <a:tailEnd/>
                </a:ln>
              </p:spPr>
              <p:txBody>
                <a:bodyPr wrap="none" anchor="ctr"/>
                <a:lstStyle/>
                <a:p>
                  <a:endParaRPr lang="it-IT"/>
                </a:p>
              </p:txBody>
            </p:sp>
            <p:sp>
              <p:nvSpPr>
                <p:cNvPr id="206124" name="Line 184"/>
                <p:cNvSpPr>
                  <a:spLocks noChangeShapeType="1"/>
                </p:cNvSpPr>
                <p:nvPr/>
              </p:nvSpPr>
              <p:spPr bwMode="auto">
                <a:xfrm flipH="1">
                  <a:off x="1425" y="1728"/>
                  <a:ext cx="140" cy="149"/>
                </a:xfrm>
                <a:prstGeom prst="line">
                  <a:avLst/>
                </a:prstGeom>
                <a:noFill/>
                <a:ln w="12700">
                  <a:solidFill>
                    <a:srgbClr val="00FF00"/>
                  </a:solidFill>
                  <a:round/>
                  <a:headEnd/>
                  <a:tailEnd/>
                </a:ln>
              </p:spPr>
              <p:txBody>
                <a:bodyPr wrap="none" anchor="ctr"/>
                <a:lstStyle/>
                <a:p>
                  <a:endParaRPr lang="en-GB"/>
                </a:p>
              </p:txBody>
            </p:sp>
            <p:sp>
              <p:nvSpPr>
                <p:cNvPr id="206125" name="Line 185"/>
                <p:cNvSpPr>
                  <a:spLocks noChangeShapeType="1"/>
                </p:cNvSpPr>
                <p:nvPr/>
              </p:nvSpPr>
              <p:spPr bwMode="auto">
                <a:xfrm>
                  <a:off x="1422" y="1734"/>
                  <a:ext cx="150" cy="144"/>
                </a:xfrm>
                <a:prstGeom prst="line">
                  <a:avLst/>
                </a:prstGeom>
                <a:noFill/>
                <a:ln w="12700">
                  <a:solidFill>
                    <a:srgbClr val="00FF00"/>
                  </a:solidFill>
                  <a:round/>
                  <a:headEnd/>
                  <a:tailEnd/>
                </a:ln>
              </p:spPr>
              <p:txBody>
                <a:bodyPr wrap="none" anchor="ctr"/>
                <a:lstStyle/>
                <a:p>
                  <a:endParaRPr lang="en-GB"/>
                </a:p>
              </p:txBody>
            </p:sp>
          </p:grpSp>
          <p:grpSp>
            <p:nvGrpSpPr>
              <p:cNvPr id="205911" name="Group 186"/>
              <p:cNvGrpSpPr>
                <a:grpSpLocks/>
              </p:cNvGrpSpPr>
              <p:nvPr/>
            </p:nvGrpSpPr>
            <p:grpSpPr bwMode="auto">
              <a:xfrm>
                <a:off x="2880" y="1968"/>
                <a:ext cx="47" cy="47"/>
                <a:chOff x="1391" y="1700"/>
                <a:chExt cx="208" cy="208"/>
              </a:xfrm>
            </p:grpSpPr>
            <p:sp>
              <p:nvSpPr>
                <p:cNvPr id="206120" name="Oval 187"/>
                <p:cNvSpPr>
                  <a:spLocks noChangeArrowheads="1"/>
                </p:cNvSpPr>
                <p:nvPr/>
              </p:nvSpPr>
              <p:spPr bwMode="auto">
                <a:xfrm>
                  <a:off x="1391" y="1700"/>
                  <a:ext cx="208" cy="208"/>
                </a:xfrm>
                <a:prstGeom prst="ellipse">
                  <a:avLst/>
                </a:prstGeom>
                <a:noFill/>
                <a:ln w="12700">
                  <a:solidFill>
                    <a:srgbClr val="00FF00"/>
                  </a:solidFill>
                  <a:round/>
                  <a:headEnd/>
                  <a:tailEnd/>
                </a:ln>
              </p:spPr>
              <p:txBody>
                <a:bodyPr wrap="none" anchor="ctr"/>
                <a:lstStyle/>
                <a:p>
                  <a:endParaRPr lang="it-IT"/>
                </a:p>
              </p:txBody>
            </p:sp>
            <p:sp>
              <p:nvSpPr>
                <p:cNvPr id="206121" name="Line 188"/>
                <p:cNvSpPr>
                  <a:spLocks noChangeShapeType="1"/>
                </p:cNvSpPr>
                <p:nvPr/>
              </p:nvSpPr>
              <p:spPr bwMode="auto">
                <a:xfrm flipH="1">
                  <a:off x="1425" y="1728"/>
                  <a:ext cx="140" cy="149"/>
                </a:xfrm>
                <a:prstGeom prst="line">
                  <a:avLst/>
                </a:prstGeom>
                <a:noFill/>
                <a:ln w="12700">
                  <a:solidFill>
                    <a:srgbClr val="00FF00"/>
                  </a:solidFill>
                  <a:round/>
                  <a:headEnd/>
                  <a:tailEnd/>
                </a:ln>
              </p:spPr>
              <p:txBody>
                <a:bodyPr wrap="none" anchor="ctr"/>
                <a:lstStyle/>
                <a:p>
                  <a:endParaRPr lang="en-GB"/>
                </a:p>
              </p:txBody>
            </p:sp>
            <p:sp>
              <p:nvSpPr>
                <p:cNvPr id="206122" name="Line 189"/>
                <p:cNvSpPr>
                  <a:spLocks noChangeShapeType="1"/>
                </p:cNvSpPr>
                <p:nvPr/>
              </p:nvSpPr>
              <p:spPr bwMode="auto">
                <a:xfrm>
                  <a:off x="1422" y="1734"/>
                  <a:ext cx="150" cy="144"/>
                </a:xfrm>
                <a:prstGeom prst="line">
                  <a:avLst/>
                </a:prstGeom>
                <a:noFill/>
                <a:ln w="12700">
                  <a:solidFill>
                    <a:srgbClr val="00FF00"/>
                  </a:solidFill>
                  <a:round/>
                  <a:headEnd/>
                  <a:tailEnd/>
                </a:ln>
              </p:spPr>
              <p:txBody>
                <a:bodyPr wrap="none" anchor="ctr"/>
                <a:lstStyle/>
                <a:p>
                  <a:endParaRPr lang="en-GB"/>
                </a:p>
              </p:txBody>
            </p:sp>
          </p:grpSp>
          <p:grpSp>
            <p:nvGrpSpPr>
              <p:cNvPr id="205912" name="Group 190"/>
              <p:cNvGrpSpPr>
                <a:grpSpLocks/>
              </p:cNvGrpSpPr>
              <p:nvPr/>
            </p:nvGrpSpPr>
            <p:grpSpPr bwMode="auto">
              <a:xfrm>
                <a:off x="3024" y="1968"/>
                <a:ext cx="47" cy="47"/>
                <a:chOff x="1391" y="1700"/>
                <a:chExt cx="208" cy="208"/>
              </a:xfrm>
            </p:grpSpPr>
            <p:sp>
              <p:nvSpPr>
                <p:cNvPr id="206117" name="Oval 191"/>
                <p:cNvSpPr>
                  <a:spLocks noChangeArrowheads="1"/>
                </p:cNvSpPr>
                <p:nvPr/>
              </p:nvSpPr>
              <p:spPr bwMode="auto">
                <a:xfrm>
                  <a:off x="1391" y="1700"/>
                  <a:ext cx="208" cy="208"/>
                </a:xfrm>
                <a:prstGeom prst="ellipse">
                  <a:avLst/>
                </a:prstGeom>
                <a:noFill/>
                <a:ln w="12700">
                  <a:solidFill>
                    <a:srgbClr val="00FF00"/>
                  </a:solidFill>
                  <a:round/>
                  <a:headEnd/>
                  <a:tailEnd/>
                </a:ln>
              </p:spPr>
              <p:txBody>
                <a:bodyPr wrap="none" anchor="ctr"/>
                <a:lstStyle/>
                <a:p>
                  <a:endParaRPr lang="it-IT"/>
                </a:p>
              </p:txBody>
            </p:sp>
            <p:sp>
              <p:nvSpPr>
                <p:cNvPr id="206118" name="Line 192"/>
                <p:cNvSpPr>
                  <a:spLocks noChangeShapeType="1"/>
                </p:cNvSpPr>
                <p:nvPr/>
              </p:nvSpPr>
              <p:spPr bwMode="auto">
                <a:xfrm flipH="1">
                  <a:off x="1425" y="1728"/>
                  <a:ext cx="140" cy="149"/>
                </a:xfrm>
                <a:prstGeom prst="line">
                  <a:avLst/>
                </a:prstGeom>
                <a:noFill/>
                <a:ln w="12700">
                  <a:solidFill>
                    <a:srgbClr val="00FF00"/>
                  </a:solidFill>
                  <a:round/>
                  <a:headEnd/>
                  <a:tailEnd/>
                </a:ln>
              </p:spPr>
              <p:txBody>
                <a:bodyPr wrap="none" anchor="ctr"/>
                <a:lstStyle/>
                <a:p>
                  <a:endParaRPr lang="en-GB"/>
                </a:p>
              </p:txBody>
            </p:sp>
            <p:sp>
              <p:nvSpPr>
                <p:cNvPr id="206119" name="Line 193"/>
                <p:cNvSpPr>
                  <a:spLocks noChangeShapeType="1"/>
                </p:cNvSpPr>
                <p:nvPr/>
              </p:nvSpPr>
              <p:spPr bwMode="auto">
                <a:xfrm>
                  <a:off x="1422" y="1734"/>
                  <a:ext cx="150" cy="144"/>
                </a:xfrm>
                <a:prstGeom prst="line">
                  <a:avLst/>
                </a:prstGeom>
                <a:noFill/>
                <a:ln w="12700">
                  <a:solidFill>
                    <a:srgbClr val="00FF00"/>
                  </a:solidFill>
                  <a:round/>
                  <a:headEnd/>
                  <a:tailEnd/>
                </a:ln>
              </p:spPr>
              <p:txBody>
                <a:bodyPr wrap="none" anchor="ctr"/>
                <a:lstStyle/>
                <a:p>
                  <a:endParaRPr lang="en-GB"/>
                </a:p>
              </p:txBody>
            </p:sp>
          </p:grpSp>
          <p:grpSp>
            <p:nvGrpSpPr>
              <p:cNvPr id="205913" name="Group 194"/>
              <p:cNvGrpSpPr>
                <a:grpSpLocks/>
              </p:cNvGrpSpPr>
              <p:nvPr/>
            </p:nvGrpSpPr>
            <p:grpSpPr bwMode="auto">
              <a:xfrm>
                <a:off x="3168" y="1968"/>
                <a:ext cx="47" cy="47"/>
                <a:chOff x="1391" y="1700"/>
                <a:chExt cx="208" cy="208"/>
              </a:xfrm>
            </p:grpSpPr>
            <p:sp>
              <p:nvSpPr>
                <p:cNvPr id="206114" name="Oval 195"/>
                <p:cNvSpPr>
                  <a:spLocks noChangeArrowheads="1"/>
                </p:cNvSpPr>
                <p:nvPr/>
              </p:nvSpPr>
              <p:spPr bwMode="auto">
                <a:xfrm>
                  <a:off x="1391" y="1700"/>
                  <a:ext cx="208" cy="208"/>
                </a:xfrm>
                <a:prstGeom prst="ellipse">
                  <a:avLst/>
                </a:prstGeom>
                <a:noFill/>
                <a:ln w="12700">
                  <a:solidFill>
                    <a:srgbClr val="00FF00"/>
                  </a:solidFill>
                  <a:round/>
                  <a:headEnd/>
                  <a:tailEnd/>
                </a:ln>
              </p:spPr>
              <p:txBody>
                <a:bodyPr wrap="none" anchor="ctr"/>
                <a:lstStyle/>
                <a:p>
                  <a:endParaRPr lang="it-IT"/>
                </a:p>
              </p:txBody>
            </p:sp>
            <p:sp>
              <p:nvSpPr>
                <p:cNvPr id="206115" name="Line 196"/>
                <p:cNvSpPr>
                  <a:spLocks noChangeShapeType="1"/>
                </p:cNvSpPr>
                <p:nvPr/>
              </p:nvSpPr>
              <p:spPr bwMode="auto">
                <a:xfrm flipH="1">
                  <a:off x="1425" y="1728"/>
                  <a:ext cx="140" cy="149"/>
                </a:xfrm>
                <a:prstGeom prst="line">
                  <a:avLst/>
                </a:prstGeom>
                <a:noFill/>
                <a:ln w="12700">
                  <a:solidFill>
                    <a:srgbClr val="00FF00"/>
                  </a:solidFill>
                  <a:round/>
                  <a:headEnd/>
                  <a:tailEnd/>
                </a:ln>
              </p:spPr>
              <p:txBody>
                <a:bodyPr wrap="none" anchor="ctr"/>
                <a:lstStyle/>
                <a:p>
                  <a:endParaRPr lang="en-GB"/>
                </a:p>
              </p:txBody>
            </p:sp>
            <p:sp>
              <p:nvSpPr>
                <p:cNvPr id="206116" name="Line 197"/>
                <p:cNvSpPr>
                  <a:spLocks noChangeShapeType="1"/>
                </p:cNvSpPr>
                <p:nvPr/>
              </p:nvSpPr>
              <p:spPr bwMode="auto">
                <a:xfrm>
                  <a:off x="1422" y="1734"/>
                  <a:ext cx="150" cy="144"/>
                </a:xfrm>
                <a:prstGeom prst="line">
                  <a:avLst/>
                </a:prstGeom>
                <a:noFill/>
                <a:ln w="12700">
                  <a:solidFill>
                    <a:srgbClr val="00FF00"/>
                  </a:solidFill>
                  <a:round/>
                  <a:headEnd/>
                  <a:tailEnd/>
                </a:ln>
              </p:spPr>
              <p:txBody>
                <a:bodyPr wrap="none" anchor="ctr"/>
                <a:lstStyle/>
                <a:p>
                  <a:endParaRPr lang="en-GB"/>
                </a:p>
              </p:txBody>
            </p:sp>
          </p:grpSp>
          <p:grpSp>
            <p:nvGrpSpPr>
              <p:cNvPr id="205914" name="Group 198"/>
              <p:cNvGrpSpPr>
                <a:grpSpLocks/>
              </p:cNvGrpSpPr>
              <p:nvPr/>
            </p:nvGrpSpPr>
            <p:grpSpPr bwMode="auto">
              <a:xfrm>
                <a:off x="3312" y="1968"/>
                <a:ext cx="47" cy="47"/>
                <a:chOff x="1391" y="1700"/>
                <a:chExt cx="208" cy="208"/>
              </a:xfrm>
            </p:grpSpPr>
            <p:sp>
              <p:nvSpPr>
                <p:cNvPr id="206111" name="Oval 199"/>
                <p:cNvSpPr>
                  <a:spLocks noChangeArrowheads="1"/>
                </p:cNvSpPr>
                <p:nvPr/>
              </p:nvSpPr>
              <p:spPr bwMode="auto">
                <a:xfrm>
                  <a:off x="1391" y="1700"/>
                  <a:ext cx="208" cy="208"/>
                </a:xfrm>
                <a:prstGeom prst="ellipse">
                  <a:avLst/>
                </a:prstGeom>
                <a:noFill/>
                <a:ln w="12700">
                  <a:solidFill>
                    <a:srgbClr val="00FF00"/>
                  </a:solidFill>
                  <a:round/>
                  <a:headEnd/>
                  <a:tailEnd/>
                </a:ln>
              </p:spPr>
              <p:txBody>
                <a:bodyPr wrap="none" anchor="ctr"/>
                <a:lstStyle/>
                <a:p>
                  <a:endParaRPr lang="it-IT"/>
                </a:p>
              </p:txBody>
            </p:sp>
            <p:sp>
              <p:nvSpPr>
                <p:cNvPr id="206112" name="Line 200"/>
                <p:cNvSpPr>
                  <a:spLocks noChangeShapeType="1"/>
                </p:cNvSpPr>
                <p:nvPr/>
              </p:nvSpPr>
              <p:spPr bwMode="auto">
                <a:xfrm flipH="1">
                  <a:off x="1425" y="1728"/>
                  <a:ext cx="140" cy="149"/>
                </a:xfrm>
                <a:prstGeom prst="line">
                  <a:avLst/>
                </a:prstGeom>
                <a:noFill/>
                <a:ln w="12700">
                  <a:solidFill>
                    <a:srgbClr val="00FF00"/>
                  </a:solidFill>
                  <a:round/>
                  <a:headEnd/>
                  <a:tailEnd/>
                </a:ln>
              </p:spPr>
              <p:txBody>
                <a:bodyPr wrap="none" anchor="ctr"/>
                <a:lstStyle/>
                <a:p>
                  <a:endParaRPr lang="en-GB"/>
                </a:p>
              </p:txBody>
            </p:sp>
            <p:sp>
              <p:nvSpPr>
                <p:cNvPr id="206113" name="Line 201"/>
                <p:cNvSpPr>
                  <a:spLocks noChangeShapeType="1"/>
                </p:cNvSpPr>
                <p:nvPr/>
              </p:nvSpPr>
              <p:spPr bwMode="auto">
                <a:xfrm>
                  <a:off x="1422" y="1734"/>
                  <a:ext cx="150" cy="144"/>
                </a:xfrm>
                <a:prstGeom prst="line">
                  <a:avLst/>
                </a:prstGeom>
                <a:noFill/>
                <a:ln w="12700">
                  <a:solidFill>
                    <a:srgbClr val="00FF00"/>
                  </a:solidFill>
                  <a:round/>
                  <a:headEnd/>
                  <a:tailEnd/>
                </a:ln>
              </p:spPr>
              <p:txBody>
                <a:bodyPr wrap="none" anchor="ctr"/>
                <a:lstStyle/>
                <a:p>
                  <a:endParaRPr lang="en-GB"/>
                </a:p>
              </p:txBody>
            </p:sp>
          </p:grpSp>
          <p:grpSp>
            <p:nvGrpSpPr>
              <p:cNvPr id="205915" name="Group 202"/>
              <p:cNvGrpSpPr>
                <a:grpSpLocks/>
              </p:cNvGrpSpPr>
              <p:nvPr/>
            </p:nvGrpSpPr>
            <p:grpSpPr bwMode="auto">
              <a:xfrm>
                <a:off x="2592" y="1968"/>
                <a:ext cx="47" cy="47"/>
                <a:chOff x="1391" y="1700"/>
                <a:chExt cx="208" cy="208"/>
              </a:xfrm>
            </p:grpSpPr>
            <p:sp>
              <p:nvSpPr>
                <p:cNvPr id="206108" name="Oval 203"/>
                <p:cNvSpPr>
                  <a:spLocks noChangeArrowheads="1"/>
                </p:cNvSpPr>
                <p:nvPr/>
              </p:nvSpPr>
              <p:spPr bwMode="auto">
                <a:xfrm>
                  <a:off x="1391" y="1700"/>
                  <a:ext cx="208" cy="208"/>
                </a:xfrm>
                <a:prstGeom prst="ellipse">
                  <a:avLst/>
                </a:prstGeom>
                <a:noFill/>
                <a:ln w="12700">
                  <a:solidFill>
                    <a:srgbClr val="00FF00"/>
                  </a:solidFill>
                  <a:round/>
                  <a:headEnd/>
                  <a:tailEnd/>
                </a:ln>
              </p:spPr>
              <p:txBody>
                <a:bodyPr wrap="none" anchor="ctr"/>
                <a:lstStyle/>
                <a:p>
                  <a:endParaRPr lang="it-IT"/>
                </a:p>
              </p:txBody>
            </p:sp>
            <p:sp>
              <p:nvSpPr>
                <p:cNvPr id="206109" name="Line 204"/>
                <p:cNvSpPr>
                  <a:spLocks noChangeShapeType="1"/>
                </p:cNvSpPr>
                <p:nvPr/>
              </p:nvSpPr>
              <p:spPr bwMode="auto">
                <a:xfrm flipH="1">
                  <a:off x="1425" y="1728"/>
                  <a:ext cx="140" cy="149"/>
                </a:xfrm>
                <a:prstGeom prst="line">
                  <a:avLst/>
                </a:prstGeom>
                <a:noFill/>
                <a:ln w="12700">
                  <a:solidFill>
                    <a:srgbClr val="00FF00"/>
                  </a:solidFill>
                  <a:round/>
                  <a:headEnd/>
                  <a:tailEnd/>
                </a:ln>
              </p:spPr>
              <p:txBody>
                <a:bodyPr wrap="none" anchor="ctr"/>
                <a:lstStyle/>
                <a:p>
                  <a:endParaRPr lang="en-GB"/>
                </a:p>
              </p:txBody>
            </p:sp>
            <p:sp>
              <p:nvSpPr>
                <p:cNvPr id="206110" name="Line 205"/>
                <p:cNvSpPr>
                  <a:spLocks noChangeShapeType="1"/>
                </p:cNvSpPr>
                <p:nvPr/>
              </p:nvSpPr>
              <p:spPr bwMode="auto">
                <a:xfrm>
                  <a:off x="1422" y="1734"/>
                  <a:ext cx="150" cy="144"/>
                </a:xfrm>
                <a:prstGeom prst="line">
                  <a:avLst/>
                </a:prstGeom>
                <a:noFill/>
                <a:ln w="12700">
                  <a:solidFill>
                    <a:srgbClr val="00FF00"/>
                  </a:solidFill>
                  <a:round/>
                  <a:headEnd/>
                  <a:tailEnd/>
                </a:ln>
              </p:spPr>
              <p:txBody>
                <a:bodyPr wrap="none" anchor="ctr"/>
                <a:lstStyle/>
                <a:p>
                  <a:endParaRPr lang="en-GB"/>
                </a:p>
              </p:txBody>
            </p:sp>
          </p:grpSp>
          <p:grpSp>
            <p:nvGrpSpPr>
              <p:cNvPr id="205916" name="Group 206"/>
              <p:cNvGrpSpPr>
                <a:grpSpLocks/>
              </p:cNvGrpSpPr>
              <p:nvPr/>
            </p:nvGrpSpPr>
            <p:grpSpPr bwMode="auto">
              <a:xfrm>
                <a:off x="3456" y="1968"/>
                <a:ext cx="47" cy="47"/>
                <a:chOff x="1391" y="1700"/>
                <a:chExt cx="208" cy="208"/>
              </a:xfrm>
            </p:grpSpPr>
            <p:sp>
              <p:nvSpPr>
                <p:cNvPr id="206105" name="Oval 207"/>
                <p:cNvSpPr>
                  <a:spLocks noChangeArrowheads="1"/>
                </p:cNvSpPr>
                <p:nvPr/>
              </p:nvSpPr>
              <p:spPr bwMode="auto">
                <a:xfrm>
                  <a:off x="1391" y="1700"/>
                  <a:ext cx="208" cy="208"/>
                </a:xfrm>
                <a:prstGeom prst="ellipse">
                  <a:avLst/>
                </a:prstGeom>
                <a:noFill/>
                <a:ln w="12700">
                  <a:solidFill>
                    <a:srgbClr val="00FF00"/>
                  </a:solidFill>
                  <a:round/>
                  <a:headEnd/>
                  <a:tailEnd/>
                </a:ln>
              </p:spPr>
              <p:txBody>
                <a:bodyPr wrap="none" anchor="ctr"/>
                <a:lstStyle/>
                <a:p>
                  <a:endParaRPr lang="it-IT"/>
                </a:p>
              </p:txBody>
            </p:sp>
            <p:sp>
              <p:nvSpPr>
                <p:cNvPr id="206106" name="Line 208"/>
                <p:cNvSpPr>
                  <a:spLocks noChangeShapeType="1"/>
                </p:cNvSpPr>
                <p:nvPr/>
              </p:nvSpPr>
              <p:spPr bwMode="auto">
                <a:xfrm flipH="1">
                  <a:off x="1425" y="1728"/>
                  <a:ext cx="140" cy="149"/>
                </a:xfrm>
                <a:prstGeom prst="line">
                  <a:avLst/>
                </a:prstGeom>
                <a:noFill/>
                <a:ln w="12700">
                  <a:solidFill>
                    <a:srgbClr val="00FF00"/>
                  </a:solidFill>
                  <a:round/>
                  <a:headEnd/>
                  <a:tailEnd/>
                </a:ln>
              </p:spPr>
              <p:txBody>
                <a:bodyPr wrap="none" anchor="ctr"/>
                <a:lstStyle/>
                <a:p>
                  <a:endParaRPr lang="en-GB"/>
                </a:p>
              </p:txBody>
            </p:sp>
            <p:sp>
              <p:nvSpPr>
                <p:cNvPr id="206107" name="Line 209"/>
                <p:cNvSpPr>
                  <a:spLocks noChangeShapeType="1"/>
                </p:cNvSpPr>
                <p:nvPr/>
              </p:nvSpPr>
              <p:spPr bwMode="auto">
                <a:xfrm>
                  <a:off x="1422" y="1734"/>
                  <a:ext cx="150" cy="144"/>
                </a:xfrm>
                <a:prstGeom prst="line">
                  <a:avLst/>
                </a:prstGeom>
                <a:noFill/>
                <a:ln w="12700">
                  <a:solidFill>
                    <a:srgbClr val="00FF00"/>
                  </a:solidFill>
                  <a:round/>
                  <a:headEnd/>
                  <a:tailEnd/>
                </a:ln>
              </p:spPr>
              <p:txBody>
                <a:bodyPr wrap="none" anchor="ctr"/>
                <a:lstStyle/>
                <a:p>
                  <a:endParaRPr lang="en-GB"/>
                </a:p>
              </p:txBody>
            </p:sp>
          </p:grpSp>
          <p:grpSp>
            <p:nvGrpSpPr>
              <p:cNvPr id="205917" name="Group 210"/>
              <p:cNvGrpSpPr>
                <a:grpSpLocks/>
              </p:cNvGrpSpPr>
              <p:nvPr/>
            </p:nvGrpSpPr>
            <p:grpSpPr bwMode="auto">
              <a:xfrm>
                <a:off x="3600" y="1968"/>
                <a:ext cx="47" cy="47"/>
                <a:chOff x="1391" y="1700"/>
                <a:chExt cx="208" cy="208"/>
              </a:xfrm>
            </p:grpSpPr>
            <p:sp>
              <p:nvSpPr>
                <p:cNvPr id="206102" name="Oval 211"/>
                <p:cNvSpPr>
                  <a:spLocks noChangeArrowheads="1"/>
                </p:cNvSpPr>
                <p:nvPr/>
              </p:nvSpPr>
              <p:spPr bwMode="auto">
                <a:xfrm>
                  <a:off x="1391" y="1700"/>
                  <a:ext cx="208" cy="208"/>
                </a:xfrm>
                <a:prstGeom prst="ellipse">
                  <a:avLst/>
                </a:prstGeom>
                <a:noFill/>
                <a:ln w="12700">
                  <a:solidFill>
                    <a:srgbClr val="00FF00"/>
                  </a:solidFill>
                  <a:round/>
                  <a:headEnd/>
                  <a:tailEnd/>
                </a:ln>
              </p:spPr>
              <p:txBody>
                <a:bodyPr wrap="none" anchor="ctr"/>
                <a:lstStyle/>
                <a:p>
                  <a:endParaRPr lang="it-IT"/>
                </a:p>
              </p:txBody>
            </p:sp>
            <p:sp>
              <p:nvSpPr>
                <p:cNvPr id="206103" name="Line 212"/>
                <p:cNvSpPr>
                  <a:spLocks noChangeShapeType="1"/>
                </p:cNvSpPr>
                <p:nvPr/>
              </p:nvSpPr>
              <p:spPr bwMode="auto">
                <a:xfrm flipH="1">
                  <a:off x="1425" y="1728"/>
                  <a:ext cx="140" cy="149"/>
                </a:xfrm>
                <a:prstGeom prst="line">
                  <a:avLst/>
                </a:prstGeom>
                <a:noFill/>
                <a:ln w="12700">
                  <a:solidFill>
                    <a:srgbClr val="00FF00"/>
                  </a:solidFill>
                  <a:round/>
                  <a:headEnd/>
                  <a:tailEnd/>
                </a:ln>
              </p:spPr>
              <p:txBody>
                <a:bodyPr wrap="none" anchor="ctr"/>
                <a:lstStyle/>
                <a:p>
                  <a:endParaRPr lang="en-GB"/>
                </a:p>
              </p:txBody>
            </p:sp>
            <p:sp>
              <p:nvSpPr>
                <p:cNvPr id="206104" name="Line 213"/>
                <p:cNvSpPr>
                  <a:spLocks noChangeShapeType="1"/>
                </p:cNvSpPr>
                <p:nvPr/>
              </p:nvSpPr>
              <p:spPr bwMode="auto">
                <a:xfrm>
                  <a:off x="1422" y="1734"/>
                  <a:ext cx="150" cy="144"/>
                </a:xfrm>
                <a:prstGeom prst="line">
                  <a:avLst/>
                </a:prstGeom>
                <a:noFill/>
                <a:ln w="12700">
                  <a:solidFill>
                    <a:srgbClr val="00FF00"/>
                  </a:solidFill>
                  <a:round/>
                  <a:headEnd/>
                  <a:tailEnd/>
                </a:ln>
              </p:spPr>
              <p:txBody>
                <a:bodyPr wrap="none" anchor="ctr"/>
                <a:lstStyle/>
                <a:p>
                  <a:endParaRPr lang="en-GB"/>
                </a:p>
              </p:txBody>
            </p:sp>
          </p:grpSp>
          <p:grpSp>
            <p:nvGrpSpPr>
              <p:cNvPr id="205918" name="Group 214"/>
              <p:cNvGrpSpPr>
                <a:grpSpLocks/>
              </p:cNvGrpSpPr>
              <p:nvPr/>
            </p:nvGrpSpPr>
            <p:grpSpPr bwMode="auto">
              <a:xfrm>
                <a:off x="3744" y="1968"/>
                <a:ext cx="47" cy="47"/>
                <a:chOff x="1391" y="1700"/>
                <a:chExt cx="208" cy="208"/>
              </a:xfrm>
            </p:grpSpPr>
            <p:sp>
              <p:nvSpPr>
                <p:cNvPr id="206099" name="Oval 215"/>
                <p:cNvSpPr>
                  <a:spLocks noChangeArrowheads="1"/>
                </p:cNvSpPr>
                <p:nvPr/>
              </p:nvSpPr>
              <p:spPr bwMode="auto">
                <a:xfrm>
                  <a:off x="1391" y="1700"/>
                  <a:ext cx="208" cy="208"/>
                </a:xfrm>
                <a:prstGeom prst="ellipse">
                  <a:avLst/>
                </a:prstGeom>
                <a:noFill/>
                <a:ln w="12700">
                  <a:solidFill>
                    <a:srgbClr val="00FF00"/>
                  </a:solidFill>
                  <a:round/>
                  <a:headEnd/>
                  <a:tailEnd/>
                </a:ln>
              </p:spPr>
              <p:txBody>
                <a:bodyPr wrap="none" anchor="ctr"/>
                <a:lstStyle/>
                <a:p>
                  <a:endParaRPr lang="it-IT"/>
                </a:p>
              </p:txBody>
            </p:sp>
            <p:sp>
              <p:nvSpPr>
                <p:cNvPr id="206100" name="Line 216"/>
                <p:cNvSpPr>
                  <a:spLocks noChangeShapeType="1"/>
                </p:cNvSpPr>
                <p:nvPr/>
              </p:nvSpPr>
              <p:spPr bwMode="auto">
                <a:xfrm flipH="1">
                  <a:off x="1425" y="1728"/>
                  <a:ext cx="140" cy="149"/>
                </a:xfrm>
                <a:prstGeom prst="line">
                  <a:avLst/>
                </a:prstGeom>
                <a:noFill/>
                <a:ln w="12700">
                  <a:solidFill>
                    <a:srgbClr val="00FF00"/>
                  </a:solidFill>
                  <a:round/>
                  <a:headEnd/>
                  <a:tailEnd/>
                </a:ln>
              </p:spPr>
              <p:txBody>
                <a:bodyPr wrap="none" anchor="ctr"/>
                <a:lstStyle/>
                <a:p>
                  <a:endParaRPr lang="en-GB"/>
                </a:p>
              </p:txBody>
            </p:sp>
            <p:sp>
              <p:nvSpPr>
                <p:cNvPr id="206101" name="Line 217"/>
                <p:cNvSpPr>
                  <a:spLocks noChangeShapeType="1"/>
                </p:cNvSpPr>
                <p:nvPr/>
              </p:nvSpPr>
              <p:spPr bwMode="auto">
                <a:xfrm>
                  <a:off x="1422" y="1734"/>
                  <a:ext cx="150" cy="144"/>
                </a:xfrm>
                <a:prstGeom prst="line">
                  <a:avLst/>
                </a:prstGeom>
                <a:noFill/>
                <a:ln w="12700">
                  <a:solidFill>
                    <a:srgbClr val="00FF00"/>
                  </a:solidFill>
                  <a:round/>
                  <a:headEnd/>
                  <a:tailEnd/>
                </a:ln>
              </p:spPr>
              <p:txBody>
                <a:bodyPr wrap="none" anchor="ctr"/>
                <a:lstStyle/>
                <a:p>
                  <a:endParaRPr lang="en-GB"/>
                </a:p>
              </p:txBody>
            </p:sp>
          </p:grpSp>
          <p:grpSp>
            <p:nvGrpSpPr>
              <p:cNvPr id="205919" name="Group 218"/>
              <p:cNvGrpSpPr>
                <a:grpSpLocks/>
              </p:cNvGrpSpPr>
              <p:nvPr/>
            </p:nvGrpSpPr>
            <p:grpSpPr bwMode="auto">
              <a:xfrm>
                <a:off x="2736" y="2112"/>
                <a:ext cx="47" cy="47"/>
                <a:chOff x="1391" y="1700"/>
                <a:chExt cx="208" cy="208"/>
              </a:xfrm>
            </p:grpSpPr>
            <p:sp>
              <p:nvSpPr>
                <p:cNvPr id="206096" name="Oval 219"/>
                <p:cNvSpPr>
                  <a:spLocks noChangeArrowheads="1"/>
                </p:cNvSpPr>
                <p:nvPr/>
              </p:nvSpPr>
              <p:spPr bwMode="auto">
                <a:xfrm>
                  <a:off x="1391" y="1700"/>
                  <a:ext cx="208" cy="208"/>
                </a:xfrm>
                <a:prstGeom prst="ellipse">
                  <a:avLst/>
                </a:prstGeom>
                <a:noFill/>
                <a:ln w="12700">
                  <a:solidFill>
                    <a:srgbClr val="00FF00"/>
                  </a:solidFill>
                  <a:round/>
                  <a:headEnd/>
                  <a:tailEnd/>
                </a:ln>
              </p:spPr>
              <p:txBody>
                <a:bodyPr wrap="none" anchor="ctr"/>
                <a:lstStyle/>
                <a:p>
                  <a:endParaRPr lang="it-IT"/>
                </a:p>
              </p:txBody>
            </p:sp>
            <p:sp>
              <p:nvSpPr>
                <p:cNvPr id="206097" name="Line 220"/>
                <p:cNvSpPr>
                  <a:spLocks noChangeShapeType="1"/>
                </p:cNvSpPr>
                <p:nvPr/>
              </p:nvSpPr>
              <p:spPr bwMode="auto">
                <a:xfrm flipH="1">
                  <a:off x="1425" y="1728"/>
                  <a:ext cx="140" cy="149"/>
                </a:xfrm>
                <a:prstGeom prst="line">
                  <a:avLst/>
                </a:prstGeom>
                <a:noFill/>
                <a:ln w="12700">
                  <a:solidFill>
                    <a:srgbClr val="00FF00"/>
                  </a:solidFill>
                  <a:round/>
                  <a:headEnd/>
                  <a:tailEnd/>
                </a:ln>
              </p:spPr>
              <p:txBody>
                <a:bodyPr wrap="none" anchor="ctr"/>
                <a:lstStyle/>
                <a:p>
                  <a:endParaRPr lang="en-GB"/>
                </a:p>
              </p:txBody>
            </p:sp>
            <p:sp>
              <p:nvSpPr>
                <p:cNvPr id="206098" name="Line 221"/>
                <p:cNvSpPr>
                  <a:spLocks noChangeShapeType="1"/>
                </p:cNvSpPr>
                <p:nvPr/>
              </p:nvSpPr>
              <p:spPr bwMode="auto">
                <a:xfrm>
                  <a:off x="1422" y="1734"/>
                  <a:ext cx="150" cy="144"/>
                </a:xfrm>
                <a:prstGeom prst="line">
                  <a:avLst/>
                </a:prstGeom>
                <a:noFill/>
                <a:ln w="12700">
                  <a:solidFill>
                    <a:srgbClr val="00FF00"/>
                  </a:solidFill>
                  <a:round/>
                  <a:headEnd/>
                  <a:tailEnd/>
                </a:ln>
              </p:spPr>
              <p:txBody>
                <a:bodyPr wrap="none" anchor="ctr"/>
                <a:lstStyle/>
                <a:p>
                  <a:endParaRPr lang="en-GB"/>
                </a:p>
              </p:txBody>
            </p:sp>
          </p:grpSp>
          <p:grpSp>
            <p:nvGrpSpPr>
              <p:cNvPr id="205920" name="Group 222"/>
              <p:cNvGrpSpPr>
                <a:grpSpLocks/>
              </p:cNvGrpSpPr>
              <p:nvPr/>
            </p:nvGrpSpPr>
            <p:grpSpPr bwMode="auto">
              <a:xfrm>
                <a:off x="2880" y="2112"/>
                <a:ext cx="47" cy="47"/>
                <a:chOff x="1391" y="1700"/>
                <a:chExt cx="208" cy="208"/>
              </a:xfrm>
            </p:grpSpPr>
            <p:sp>
              <p:nvSpPr>
                <p:cNvPr id="206093" name="Oval 223"/>
                <p:cNvSpPr>
                  <a:spLocks noChangeArrowheads="1"/>
                </p:cNvSpPr>
                <p:nvPr/>
              </p:nvSpPr>
              <p:spPr bwMode="auto">
                <a:xfrm>
                  <a:off x="1391" y="1700"/>
                  <a:ext cx="208" cy="208"/>
                </a:xfrm>
                <a:prstGeom prst="ellipse">
                  <a:avLst/>
                </a:prstGeom>
                <a:noFill/>
                <a:ln w="12700">
                  <a:solidFill>
                    <a:srgbClr val="00FF00"/>
                  </a:solidFill>
                  <a:round/>
                  <a:headEnd/>
                  <a:tailEnd/>
                </a:ln>
              </p:spPr>
              <p:txBody>
                <a:bodyPr wrap="none" anchor="ctr"/>
                <a:lstStyle/>
                <a:p>
                  <a:endParaRPr lang="it-IT"/>
                </a:p>
              </p:txBody>
            </p:sp>
            <p:sp>
              <p:nvSpPr>
                <p:cNvPr id="206094" name="Line 224"/>
                <p:cNvSpPr>
                  <a:spLocks noChangeShapeType="1"/>
                </p:cNvSpPr>
                <p:nvPr/>
              </p:nvSpPr>
              <p:spPr bwMode="auto">
                <a:xfrm flipH="1">
                  <a:off x="1425" y="1728"/>
                  <a:ext cx="140" cy="149"/>
                </a:xfrm>
                <a:prstGeom prst="line">
                  <a:avLst/>
                </a:prstGeom>
                <a:noFill/>
                <a:ln w="12700">
                  <a:solidFill>
                    <a:srgbClr val="00FF00"/>
                  </a:solidFill>
                  <a:round/>
                  <a:headEnd/>
                  <a:tailEnd/>
                </a:ln>
              </p:spPr>
              <p:txBody>
                <a:bodyPr wrap="none" anchor="ctr"/>
                <a:lstStyle/>
                <a:p>
                  <a:endParaRPr lang="en-GB"/>
                </a:p>
              </p:txBody>
            </p:sp>
            <p:sp>
              <p:nvSpPr>
                <p:cNvPr id="206095" name="Line 225"/>
                <p:cNvSpPr>
                  <a:spLocks noChangeShapeType="1"/>
                </p:cNvSpPr>
                <p:nvPr/>
              </p:nvSpPr>
              <p:spPr bwMode="auto">
                <a:xfrm>
                  <a:off x="1422" y="1734"/>
                  <a:ext cx="150" cy="144"/>
                </a:xfrm>
                <a:prstGeom prst="line">
                  <a:avLst/>
                </a:prstGeom>
                <a:noFill/>
                <a:ln w="12700">
                  <a:solidFill>
                    <a:srgbClr val="00FF00"/>
                  </a:solidFill>
                  <a:round/>
                  <a:headEnd/>
                  <a:tailEnd/>
                </a:ln>
              </p:spPr>
              <p:txBody>
                <a:bodyPr wrap="none" anchor="ctr"/>
                <a:lstStyle/>
                <a:p>
                  <a:endParaRPr lang="en-GB"/>
                </a:p>
              </p:txBody>
            </p:sp>
          </p:grpSp>
          <p:grpSp>
            <p:nvGrpSpPr>
              <p:cNvPr id="205921" name="Group 226"/>
              <p:cNvGrpSpPr>
                <a:grpSpLocks/>
              </p:cNvGrpSpPr>
              <p:nvPr/>
            </p:nvGrpSpPr>
            <p:grpSpPr bwMode="auto">
              <a:xfrm>
                <a:off x="3024" y="2112"/>
                <a:ext cx="47" cy="47"/>
                <a:chOff x="1391" y="1700"/>
                <a:chExt cx="208" cy="208"/>
              </a:xfrm>
            </p:grpSpPr>
            <p:sp>
              <p:nvSpPr>
                <p:cNvPr id="206090" name="Oval 227"/>
                <p:cNvSpPr>
                  <a:spLocks noChangeArrowheads="1"/>
                </p:cNvSpPr>
                <p:nvPr/>
              </p:nvSpPr>
              <p:spPr bwMode="auto">
                <a:xfrm>
                  <a:off x="1391" y="1700"/>
                  <a:ext cx="208" cy="208"/>
                </a:xfrm>
                <a:prstGeom prst="ellipse">
                  <a:avLst/>
                </a:prstGeom>
                <a:noFill/>
                <a:ln w="12700">
                  <a:solidFill>
                    <a:srgbClr val="00FF00"/>
                  </a:solidFill>
                  <a:round/>
                  <a:headEnd/>
                  <a:tailEnd/>
                </a:ln>
              </p:spPr>
              <p:txBody>
                <a:bodyPr wrap="none" anchor="ctr"/>
                <a:lstStyle/>
                <a:p>
                  <a:endParaRPr lang="it-IT"/>
                </a:p>
              </p:txBody>
            </p:sp>
            <p:sp>
              <p:nvSpPr>
                <p:cNvPr id="206091" name="Line 228"/>
                <p:cNvSpPr>
                  <a:spLocks noChangeShapeType="1"/>
                </p:cNvSpPr>
                <p:nvPr/>
              </p:nvSpPr>
              <p:spPr bwMode="auto">
                <a:xfrm flipH="1">
                  <a:off x="1425" y="1728"/>
                  <a:ext cx="140" cy="149"/>
                </a:xfrm>
                <a:prstGeom prst="line">
                  <a:avLst/>
                </a:prstGeom>
                <a:noFill/>
                <a:ln w="12700">
                  <a:solidFill>
                    <a:srgbClr val="00FF00"/>
                  </a:solidFill>
                  <a:round/>
                  <a:headEnd/>
                  <a:tailEnd/>
                </a:ln>
              </p:spPr>
              <p:txBody>
                <a:bodyPr wrap="none" anchor="ctr"/>
                <a:lstStyle/>
                <a:p>
                  <a:endParaRPr lang="en-GB"/>
                </a:p>
              </p:txBody>
            </p:sp>
            <p:sp>
              <p:nvSpPr>
                <p:cNvPr id="206092" name="Line 229"/>
                <p:cNvSpPr>
                  <a:spLocks noChangeShapeType="1"/>
                </p:cNvSpPr>
                <p:nvPr/>
              </p:nvSpPr>
              <p:spPr bwMode="auto">
                <a:xfrm>
                  <a:off x="1422" y="1734"/>
                  <a:ext cx="150" cy="144"/>
                </a:xfrm>
                <a:prstGeom prst="line">
                  <a:avLst/>
                </a:prstGeom>
                <a:noFill/>
                <a:ln w="12700">
                  <a:solidFill>
                    <a:srgbClr val="00FF00"/>
                  </a:solidFill>
                  <a:round/>
                  <a:headEnd/>
                  <a:tailEnd/>
                </a:ln>
              </p:spPr>
              <p:txBody>
                <a:bodyPr wrap="none" anchor="ctr"/>
                <a:lstStyle/>
                <a:p>
                  <a:endParaRPr lang="en-GB"/>
                </a:p>
              </p:txBody>
            </p:sp>
          </p:grpSp>
          <p:grpSp>
            <p:nvGrpSpPr>
              <p:cNvPr id="205922" name="Group 230"/>
              <p:cNvGrpSpPr>
                <a:grpSpLocks/>
              </p:cNvGrpSpPr>
              <p:nvPr/>
            </p:nvGrpSpPr>
            <p:grpSpPr bwMode="auto">
              <a:xfrm>
                <a:off x="3168" y="2112"/>
                <a:ext cx="47" cy="47"/>
                <a:chOff x="1391" y="1700"/>
                <a:chExt cx="208" cy="208"/>
              </a:xfrm>
            </p:grpSpPr>
            <p:sp>
              <p:nvSpPr>
                <p:cNvPr id="206087" name="Oval 231"/>
                <p:cNvSpPr>
                  <a:spLocks noChangeArrowheads="1"/>
                </p:cNvSpPr>
                <p:nvPr/>
              </p:nvSpPr>
              <p:spPr bwMode="auto">
                <a:xfrm>
                  <a:off x="1391" y="1700"/>
                  <a:ext cx="208" cy="208"/>
                </a:xfrm>
                <a:prstGeom prst="ellipse">
                  <a:avLst/>
                </a:prstGeom>
                <a:noFill/>
                <a:ln w="12700">
                  <a:solidFill>
                    <a:srgbClr val="00FF00"/>
                  </a:solidFill>
                  <a:round/>
                  <a:headEnd/>
                  <a:tailEnd/>
                </a:ln>
              </p:spPr>
              <p:txBody>
                <a:bodyPr wrap="none" anchor="ctr"/>
                <a:lstStyle/>
                <a:p>
                  <a:endParaRPr lang="it-IT"/>
                </a:p>
              </p:txBody>
            </p:sp>
            <p:sp>
              <p:nvSpPr>
                <p:cNvPr id="206088" name="Line 232"/>
                <p:cNvSpPr>
                  <a:spLocks noChangeShapeType="1"/>
                </p:cNvSpPr>
                <p:nvPr/>
              </p:nvSpPr>
              <p:spPr bwMode="auto">
                <a:xfrm flipH="1">
                  <a:off x="1425" y="1728"/>
                  <a:ext cx="140" cy="149"/>
                </a:xfrm>
                <a:prstGeom prst="line">
                  <a:avLst/>
                </a:prstGeom>
                <a:noFill/>
                <a:ln w="12700">
                  <a:solidFill>
                    <a:srgbClr val="00FF00"/>
                  </a:solidFill>
                  <a:round/>
                  <a:headEnd/>
                  <a:tailEnd/>
                </a:ln>
              </p:spPr>
              <p:txBody>
                <a:bodyPr wrap="none" anchor="ctr"/>
                <a:lstStyle/>
                <a:p>
                  <a:endParaRPr lang="en-GB"/>
                </a:p>
              </p:txBody>
            </p:sp>
            <p:sp>
              <p:nvSpPr>
                <p:cNvPr id="206089" name="Line 233"/>
                <p:cNvSpPr>
                  <a:spLocks noChangeShapeType="1"/>
                </p:cNvSpPr>
                <p:nvPr/>
              </p:nvSpPr>
              <p:spPr bwMode="auto">
                <a:xfrm>
                  <a:off x="1422" y="1734"/>
                  <a:ext cx="150" cy="144"/>
                </a:xfrm>
                <a:prstGeom prst="line">
                  <a:avLst/>
                </a:prstGeom>
                <a:noFill/>
                <a:ln w="12700">
                  <a:solidFill>
                    <a:srgbClr val="00FF00"/>
                  </a:solidFill>
                  <a:round/>
                  <a:headEnd/>
                  <a:tailEnd/>
                </a:ln>
              </p:spPr>
              <p:txBody>
                <a:bodyPr wrap="none" anchor="ctr"/>
                <a:lstStyle/>
                <a:p>
                  <a:endParaRPr lang="en-GB"/>
                </a:p>
              </p:txBody>
            </p:sp>
          </p:grpSp>
          <p:grpSp>
            <p:nvGrpSpPr>
              <p:cNvPr id="205923" name="Group 234"/>
              <p:cNvGrpSpPr>
                <a:grpSpLocks/>
              </p:cNvGrpSpPr>
              <p:nvPr/>
            </p:nvGrpSpPr>
            <p:grpSpPr bwMode="auto">
              <a:xfrm>
                <a:off x="3312" y="2112"/>
                <a:ext cx="47" cy="47"/>
                <a:chOff x="1391" y="1700"/>
                <a:chExt cx="208" cy="208"/>
              </a:xfrm>
            </p:grpSpPr>
            <p:sp>
              <p:nvSpPr>
                <p:cNvPr id="206084" name="Oval 235"/>
                <p:cNvSpPr>
                  <a:spLocks noChangeArrowheads="1"/>
                </p:cNvSpPr>
                <p:nvPr/>
              </p:nvSpPr>
              <p:spPr bwMode="auto">
                <a:xfrm>
                  <a:off x="1391" y="1700"/>
                  <a:ext cx="208" cy="208"/>
                </a:xfrm>
                <a:prstGeom prst="ellipse">
                  <a:avLst/>
                </a:prstGeom>
                <a:noFill/>
                <a:ln w="12700">
                  <a:solidFill>
                    <a:srgbClr val="00FF00"/>
                  </a:solidFill>
                  <a:round/>
                  <a:headEnd/>
                  <a:tailEnd/>
                </a:ln>
              </p:spPr>
              <p:txBody>
                <a:bodyPr wrap="none" anchor="ctr"/>
                <a:lstStyle/>
                <a:p>
                  <a:endParaRPr lang="it-IT"/>
                </a:p>
              </p:txBody>
            </p:sp>
            <p:sp>
              <p:nvSpPr>
                <p:cNvPr id="206085" name="Line 236"/>
                <p:cNvSpPr>
                  <a:spLocks noChangeShapeType="1"/>
                </p:cNvSpPr>
                <p:nvPr/>
              </p:nvSpPr>
              <p:spPr bwMode="auto">
                <a:xfrm flipH="1">
                  <a:off x="1425" y="1728"/>
                  <a:ext cx="140" cy="149"/>
                </a:xfrm>
                <a:prstGeom prst="line">
                  <a:avLst/>
                </a:prstGeom>
                <a:noFill/>
                <a:ln w="12700">
                  <a:solidFill>
                    <a:srgbClr val="00FF00"/>
                  </a:solidFill>
                  <a:round/>
                  <a:headEnd/>
                  <a:tailEnd/>
                </a:ln>
              </p:spPr>
              <p:txBody>
                <a:bodyPr wrap="none" anchor="ctr"/>
                <a:lstStyle/>
                <a:p>
                  <a:endParaRPr lang="en-GB"/>
                </a:p>
              </p:txBody>
            </p:sp>
            <p:sp>
              <p:nvSpPr>
                <p:cNvPr id="206086" name="Line 237"/>
                <p:cNvSpPr>
                  <a:spLocks noChangeShapeType="1"/>
                </p:cNvSpPr>
                <p:nvPr/>
              </p:nvSpPr>
              <p:spPr bwMode="auto">
                <a:xfrm>
                  <a:off x="1422" y="1734"/>
                  <a:ext cx="150" cy="144"/>
                </a:xfrm>
                <a:prstGeom prst="line">
                  <a:avLst/>
                </a:prstGeom>
                <a:noFill/>
                <a:ln w="12700">
                  <a:solidFill>
                    <a:srgbClr val="00FF00"/>
                  </a:solidFill>
                  <a:round/>
                  <a:headEnd/>
                  <a:tailEnd/>
                </a:ln>
              </p:spPr>
              <p:txBody>
                <a:bodyPr wrap="none" anchor="ctr"/>
                <a:lstStyle/>
                <a:p>
                  <a:endParaRPr lang="en-GB"/>
                </a:p>
              </p:txBody>
            </p:sp>
          </p:grpSp>
          <p:grpSp>
            <p:nvGrpSpPr>
              <p:cNvPr id="205924" name="Group 238"/>
              <p:cNvGrpSpPr>
                <a:grpSpLocks/>
              </p:cNvGrpSpPr>
              <p:nvPr/>
            </p:nvGrpSpPr>
            <p:grpSpPr bwMode="auto">
              <a:xfrm>
                <a:off x="2592" y="2112"/>
                <a:ext cx="47" cy="47"/>
                <a:chOff x="1391" y="1700"/>
                <a:chExt cx="208" cy="208"/>
              </a:xfrm>
            </p:grpSpPr>
            <p:sp>
              <p:nvSpPr>
                <p:cNvPr id="206081" name="Oval 239"/>
                <p:cNvSpPr>
                  <a:spLocks noChangeArrowheads="1"/>
                </p:cNvSpPr>
                <p:nvPr/>
              </p:nvSpPr>
              <p:spPr bwMode="auto">
                <a:xfrm>
                  <a:off x="1391" y="1700"/>
                  <a:ext cx="208" cy="208"/>
                </a:xfrm>
                <a:prstGeom prst="ellipse">
                  <a:avLst/>
                </a:prstGeom>
                <a:noFill/>
                <a:ln w="12700">
                  <a:solidFill>
                    <a:srgbClr val="00FF00"/>
                  </a:solidFill>
                  <a:round/>
                  <a:headEnd/>
                  <a:tailEnd/>
                </a:ln>
              </p:spPr>
              <p:txBody>
                <a:bodyPr wrap="none" anchor="ctr"/>
                <a:lstStyle/>
                <a:p>
                  <a:endParaRPr lang="it-IT"/>
                </a:p>
              </p:txBody>
            </p:sp>
            <p:sp>
              <p:nvSpPr>
                <p:cNvPr id="206082" name="Line 240"/>
                <p:cNvSpPr>
                  <a:spLocks noChangeShapeType="1"/>
                </p:cNvSpPr>
                <p:nvPr/>
              </p:nvSpPr>
              <p:spPr bwMode="auto">
                <a:xfrm flipH="1">
                  <a:off x="1425" y="1728"/>
                  <a:ext cx="140" cy="149"/>
                </a:xfrm>
                <a:prstGeom prst="line">
                  <a:avLst/>
                </a:prstGeom>
                <a:noFill/>
                <a:ln w="12700">
                  <a:solidFill>
                    <a:srgbClr val="00FF00"/>
                  </a:solidFill>
                  <a:round/>
                  <a:headEnd/>
                  <a:tailEnd/>
                </a:ln>
              </p:spPr>
              <p:txBody>
                <a:bodyPr wrap="none" anchor="ctr"/>
                <a:lstStyle/>
                <a:p>
                  <a:endParaRPr lang="en-GB"/>
                </a:p>
              </p:txBody>
            </p:sp>
            <p:sp>
              <p:nvSpPr>
                <p:cNvPr id="206083" name="Line 241"/>
                <p:cNvSpPr>
                  <a:spLocks noChangeShapeType="1"/>
                </p:cNvSpPr>
                <p:nvPr/>
              </p:nvSpPr>
              <p:spPr bwMode="auto">
                <a:xfrm>
                  <a:off x="1422" y="1734"/>
                  <a:ext cx="150" cy="144"/>
                </a:xfrm>
                <a:prstGeom prst="line">
                  <a:avLst/>
                </a:prstGeom>
                <a:noFill/>
                <a:ln w="12700">
                  <a:solidFill>
                    <a:srgbClr val="00FF00"/>
                  </a:solidFill>
                  <a:round/>
                  <a:headEnd/>
                  <a:tailEnd/>
                </a:ln>
              </p:spPr>
              <p:txBody>
                <a:bodyPr wrap="none" anchor="ctr"/>
                <a:lstStyle/>
                <a:p>
                  <a:endParaRPr lang="en-GB"/>
                </a:p>
              </p:txBody>
            </p:sp>
          </p:grpSp>
          <p:grpSp>
            <p:nvGrpSpPr>
              <p:cNvPr id="205925" name="Group 242"/>
              <p:cNvGrpSpPr>
                <a:grpSpLocks/>
              </p:cNvGrpSpPr>
              <p:nvPr/>
            </p:nvGrpSpPr>
            <p:grpSpPr bwMode="auto">
              <a:xfrm>
                <a:off x="3456" y="2112"/>
                <a:ext cx="47" cy="47"/>
                <a:chOff x="1391" y="1700"/>
                <a:chExt cx="208" cy="208"/>
              </a:xfrm>
            </p:grpSpPr>
            <p:sp>
              <p:nvSpPr>
                <p:cNvPr id="206078" name="Oval 243"/>
                <p:cNvSpPr>
                  <a:spLocks noChangeArrowheads="1"/>
                </p:cNvSpPr>
                <p:nvPr/>
              </p:nvSpPr>
              <p:spPr bwMode="auto">
                <a:xfrm>
                  <a:off x="1391" y="1700"/>
                  <a:ext cx="208" cy="208"/>
                </a:xfrm>
                <a:prstGeom prst="ellipse">
                  <a:avLst/>
                </a:prstGeom>
                <a:noFill/>
                <a:ln w="12700">
                  <a:solidFill>
                    <a:srgbClr val="00FF00"/>
                  </a:solidFill>
                  <a:round/>
                  <a:headEnd/>
                  <a:tailEnd/>
                </a:ln>
              </p:spPr>
              <p:txBody>
                <a:bodyPr wrap="none" anchor="ctr"/>
                <a:lstStyle/>
                <a:p>
                  <a:endParaRPr lang="it-IT"/>
                </a:p>
              </p:txBody>
            </p:sp>
            <p:sp>
              <p:nvSpPr>
                <p:cNvPr id="206079" name="Line 244"/>
                <p:cNvSpPr>
                  <a:spLocks noChangeShapeType="1"/>
                </p:cNvSpPr>
                <p:nvPr/>
              </p:nvSpPr>
              <p:spPr bwMode="auto">
                <a:xfrm flipH="1">
                  <a:off x="1425" y="1728"/>
                  <a:ext cx="140" cy="149"/>
                </a:xfrm>
                <a:prstGeom prst="line">
                  <a:avLst/>
                </a:prstGeom>
                <a:noFill/>
                <a:ln w="12700">
                  <a:solidFill>
                    <a:srgbClr val="00FF00"/>
                  </a:solidFill>
                  <a:round/>
                  <a:headEnd/>
                  <a:tailEnd/>
                </a:ln>
              </p:spPr>
              <p:txBody>
                <a:bodyPr wrap="none" anchor="ctr"/>
                <a:lstStyle/>
                <a:p>
                  <a:endParaRPr lang="en-GB"/>
                </a:p>
              </p:txBody>
            </p:sp>
            <p:sp>
              <p:nvSpPr>
                <p:cNvPr id="206080" name="Line 245"/>
                <p:cNvSpPr>
                  <a:spLocks noChangeShapeType="1"/>
                </p:cNvSpPr>
                <p:nvPr/>
              </p:nvSpPr>
              <p:spPr bwMode="auto">
                <a:xfrm>
                  <a:off x="1422" y="1734"/>
                  <a:ext cx="150" cy="144"/>
                </a:xfrm>
                <a:prstGeom prst="line">
                  <a:avLst/>
                </a:prstGeom>
                <a:noFill/>
                <a:ln w="12700">
                  <a:solidFill>
                    <a:srgbClr val="00FF00"/>
                  </a:solidFill>
                  <a:round/>
                  <a:headEnd/>
                  <a:tailEnd/>
                </a:ln>
              </p:spPr>
              <p:txBody>
                <a:bodyPr wrap="none" anchor="ctr"/>
                <a:lstStyle/>
                <a:p>
                  <a:endParaRPr lang="en-GB"/>
                </a:p>
              </p:txBody>
            </p:sp>
          </p:grpSp>
          <p:grpSp>
            <p:nvGrpSpPr>
              <p:cNvPr id="205926" name="Group 246"/>
              <p:cNvGrpSpPr>
                <a:grpSpLocks/>
              </p:cNvGrpSpPr>
              <p:nvPr/>
            </p:nvGrpSpPr>
            <p:grpSpPr bwMode="auto">
              <a:xfrm>
                <a:off x="3600" y="2112"/>
                <a:ext cx="47" cy="47"/>
                <a:chOff x="1391" y="1700"/>
                <a:chExt cx="208" cy="208"/>
              </a:xfrm>
            </p:grpSpPr>
            <p:sp>
              <p:nvSpPr>
                <p:cNvPr id="206075" name="Oval 247"/>
                <p:cNvSpPr>
                  <a:spLocks noChangeArrowheads="1"/>
                </p:cNvSpPr>
                <p:nvPr/>
              </p:nvSpPr>
              <p:spPr bwMode="auto">
                <a:xfrm>
                  <a:off x="1391" y="1700"/>
                  <a:ext cx="208" cy="208"/>
                </a:xfrm>
                <a:prstGeom prst="ellipse">
                  <a:avLst/>
                </a:prstGeom>
                <a:noFill/>
                <a:ln w="12700">
                  <a:solidFill>
                    <a:srgbClr val="00FF00"/>
                  </a:solidFill>
                  <a:round/>
                  <a:headEnd/>
                  <a:tailEnd/>
                </a:ln>
              </p:spPr>
              <p:txBody>
                <a:bodyPr wrap="none" anchor="ctr"/>
                <a:lstStyle/>
                <a:p>
                  <a:endParaRPr lang="it-IT"/>
                </a:p>
              </p:txBody>
            </p:sp>
            <p:sp>
              <p:nvSpPr>
                <p:cNvPr id="206076" name="Line 248"/>
                <p:cNvSpPr>
                  <a:spLocks noChangeShapeType="1"/>
                </p:cNvSpPr>
                <p:nvPr/>
              </p:nvSpPr>
              <p:spPr bwMode="auto">
                <a:xfrm flipH="1">
                  <a:off x="1425" y="1728"/>
                  <a:ext cx="140" cy="149"/>
                </a:xfrm>
                <a:prstGeom prst="line">
                  <a:avLst/>
                </a:prstGeom>
                <a:noFill/>
                <a:ln w="12700">
                  <a:solidFill>
                    <a:srgbClr val="00FF00"/>
                  </a:solidFill>
                  <a:round/>
                  <a:headEnd/>
                  <a:tailEnd/>
                </a:ln>
              </p:spPr>
              <p:txBody>
                <a:bodyPr wrap="none" anchor="ctr"/>
                <a:lstStyle/>
                <a:p>
                  <a:endParaRPr lang="en-GB"/>
                </a:p>
              </p:txBody>
            </p:sp>
            <p:sp>
              <p:nvSpPr>
                <p:cNvPr id="206077" name="Line 249"/>
                <p:cNvSpPr>
                  <a:spLocks noChangeShapeType="1"/>
                </p:cNvSpPr>
                <p:nvPr/>
              </p:nvSpPr>
              <p:spPr bwMode="auto">
                <a:xfrm>
                  <a:off x="1422" y="1734"/>
                  <a:ext cx="150" cy="144"/>
                </a:xfrm>
                <a:prstGeom prst="line">
                  <a:avLst/>
                </a:prstGeom>
                <a:noFill/>
                <a:ln w="12700">
                  <a:solidFill>
                    <a:srgbClr val="00FF00"/>
                  </a:solidFill>
                  <a:round/>
                  <a:headEnd/>
                  <a:tailEnd/>
                </a:ln>
              </p:spPr>
              <p:txBody>
                <a:bodyPr wrap="none" anchor="ctr"/>
                <a:lstStyle/>
                <a:p>
                  <a:endParaRPr lang="en-GB"/>
                </a:p>
              </p:txBody>
            </p:sp>
          </p:grpSp>
          <p:grpSp>
            <p:nvGrpSpPr>
              <p:cNvPr id="205927" name="Group 250"/>
              <p:cNvGrpSpPr>
                <a:grpSpLocks/>
              </p:cNvGrpSpPr>
              <p:nvPr/>
            </p:nvGrpSpPr>
            <p:grpSpPr bwMode="auto">
              <a:xfrm>
                <a:off x="3744" y="2112"/>
                <a:ext cx="47" cy="47"/>
                <a:chOff x="1391" y="1700"/>
                <a:chExt cx="208" cy="208"/>
              </a:xfrm>
            </p:grpSpPr>
            <p:sp>
              <p:nvSpPr>
                <p:cNvPr id="206072" name="Oval 251"/>
                <p:cNvSpPr>
                  <a:spLocks noChangeArrowheads="1"/>
                </p:cNvSpPr>
                <p:nvPr/>
              </p:nvSpPr>
              <p:spPr bwMode="auto">
                <a:xfrm>
                  <a:off x="1391" y="1700"/>
                  <a:ext cx="208" cy="208"/>
                </a:xfrm>
                <a:prstGeom prst="ellipse">
                  <a:avLst/>
                </a:prstGeom>
                <a:noFill/>
                <a:ln w="12700">
                  <a:solidFill>
                    <a:srgbClr val="00FF00"/>
                  </a:solidFill>
                  <a:round/>
                  <a:headEnd/>
                  <a:tailEnd/>
                </a:ln>
              </p:spPr>
              <p:txBody>
                <a:bodyPr wrap="none" anchor="ctr"/>
                <a:lstStyle/>
                <a:p>
                  <a:endParaRPr lang="it-IT"/>
                </a:p>
              </p:txBody>
            </p:sp>
            <p:sp>
              <p:nvSpPr>
                <p:cNvPr id="206073" name="Line 252"/>
                <p:cNvSpPr>
                  <a:spLocks noChangeShapeType="1"/>
                </p:cNvSpPr>
                <p:nvPr/>
              </p:nvSpPr>
              <p:spPr bwMode="auto">
                <a:xfrm flipH="1">
                  <a:off x="1425" y="1728"/>
                  <a:ext cx="140" cy="149"/>
                </a:xfrm>
                <a:prstGeom prst="line">
                  <a:avLst/>
                </a:prstGeom>
                <a:noFill/>
                <a:ln w="12700">
                  <a:solidFill>
                    <a:srgbClr val="00FF00"/>
                  </a:solidFill>
                  <a:round/>
                  <a:headEnd/>
                  <a:tailEnd/>
                </a:ln>
              </p:spPr>
              <p:txBody>
                <a:bodyPr wrap="none" anchor="ctr"/>
                <a:lstStyle/>
                <a:p>
                  <a:endParaRPr lang="en-GB"/>
                </a:p>
              </p:txBody>
            </p:sp>
            <p:sp>
              <p:nvSpPr>
                <p:cNvPr id="206074" name="Line 253"/>
                <p:cNvSpPr>
                  <a:spLocks noChangeShapeType="1"/>
                </p:cNvSpPr>
                <p:nvPr/>
              </p:nvSpPr>
              <p:spPr bwMode="auto">
                <a:xfrm>
                  <a:off x="1422" y="1734"/>
                  <a:ext cx="150" cy="144"/>
                </a:xfrm>
                <a:prstGeom prst="line">
                  <a:avLst/>
                </a:prstGeom>
                <a:noFill/>
                <a:ln w="12700">
                  <a:solidFill>
                    <a:srgbClr val="00FF00"/>
                  </a:solidFill>
                  <a:round/>
                  <a:headEnd/>
                  <a:tailEnd/>
                </a:ln>
              </p:spPr>
              <p:txBody>
                <a:bodyPr wrap="none" anchor="ctr"/>
                <a:lstStyle/>
                <a:p>
                  <a:endParaRPr lang="en-GB"/>
                </a:p>
              </p:txBody>
            </p:sp>
          </p:grpSp>
          <p:grpSp>
            <p:nvGrpSpPr>
              <p:cNvPr id="205928" name="Group 254"/>
              <p:cNvGrpSpPr>
                <a:grpSpLocks/>
              </p:cNvGrpSpPr>
              <p:nvPr/>
            </p:nvGrpSpPr>
            <p:grpSpPr bwMode="auto">
              <a:xfrm>
                <a:off x="2736" y="2256"/>
                <a:ext cx="47" cy="47"/>
                <a:chOff x="1391" y="1700"/>
                <a:chExt cx="208" cy="208"/>
              </a:xfrm>
            </p:grpSpPr>
            <p:sp>
              <p:nvSpPr>
                <p:cNvPr id="206069" name="Oval 255"/>
                <p:cNvSpPr>
                  <a:spLocks noChangeArrowheads="1"/>
                </p:cNvSpPr>
                <p:nvPr/>
              </p:nvSpPr>
              <p:spPr bwMode="auto">
                <a:xfrm>
                  <a:off x="1391" y="1700"/>
                  <a:ext cx="208" cy="208"/>
                </a:xfrm>
                <a:prstGeom prst="ellipse">
                  <a:avLst/>
                </a:prstGeom>
                <a:noFill/>
                <a:ln w="12700">
                  <a:solidFill>
                    <a:srgbClr val="00FF00"/>
                  </a:solidFill>
                  <a:round/>
                  <a:headEnd/>
                  <a:tailEnd/>
                </a:ln>
              </p:spPr>
              <p:txBody>
                <a:bodyPr wrap="none" anchor="ctr"/>
                <a:lstStyle/>
                <a:p>
                  <a:endParaRPr lang="it-IT"/>
                </a:p>
              </p:txBody>
            </p:sp>
            <p:sp>
              <p:nvSpPr>
                <p:cNvPr id="206070" name="Line 256"/>
                <p:cNvSpPr>
                  <a:spLocks noChangeShapeType="1"/>
                </p:cNvSpPr>
                <p:nvPr/>
              </p:nvSpPr>
              <p:spPr bwMode="auto">
                <a:xfrm flipH="1">
                  <a:off x="1425" y="1728"/>
                  <a:ext cx="140" cy="149"/>
                </a:xfrm>
                <a:prstGeom prst="line">
                  <a:avLst/>
                </a:prstGeom>
                <a:noFill/>
                <a:ln w="12700">
                  <a:solidFill>
                    <a:srgbClr val="00FF00"/>
                  </a:solidFill>
                  <a:round/>
                  <a:headEnd/>
                  <a:tailEnd/>
                </a:ln>
              </p:spPr>
              <p:txBody>
                <a:bodyPr wrap="none" anchor="ctr"/>
                <a:lstStyle/>
                <a:p>
                  <a:endParaRPr lang="en-GB"/>
                </a:p>
              </p:txBody>
            </p:sp>
            <p:sp>
              <p:nvSpPr>
                <p:cNvPr id="206071" name="Line 257"/>
                <p:cNvSpPr>
                  <a:spLocks noChangeShapeType="1"/>
                </p:cNvSpPr>
                <p:nvPr/>
              </p:nvSpPr>
              <p:spPr bwMode="auto">
                <a:xfrm>
                  <a:off x="1422" y="1734"/>
                  <a:ext cx="150" cy="144"/>
                </a:xfrm>
                <a:prstGeom prst="line">
                  <a:avLst/>
                </a:prstGeom>
                <a:noFill/>
                <a:ln w="12700">
                  <a:solidFill>
                    <a:srgbClr val="00FF00"/>
                  </a:solidFill>
                  <a:round/>
                  <a:headEnd/>
                  <a:tailEnd/>
                </a:ln>
              </p:spPr>
              <p:txBody>
                <a:bodyPr wrap="none" anchor="ctr"/>
                <a:lstStyle/>
                <a:p>
                  <a:endParaRPr lang="en-GB"/>
                </a:p>
              </p:txBody>
            </p:sp>
          </p:grpSp>
          <p:grpSp>
            <p:nvGrpSpPr>
              <p:cNvPr id="205929" name="Group 258"/>
              <p:cNvGrpSpPr>
                <a:grpSpLocks/>
              </p:cNvGrpSpPr>
              <p:nvPr/>
            </p:nvGrpSpPr>
            <p:grpSpPr bwMode="auto">
              <a:xfrm>
                <a:off x="2880" y="2256"/>
                <a:ext cx="47" cy="47"/>
                <a:chOff x="1391" y="1700"/>
                <a:chExt cx="208" cy="208"/>
              </a:xfrm>
            </p:grpSpPr>
            <p:sp>
              <p:nvSpPr>
                <p:cNvPr id="206066" name="Oval 259"/>
                <p:cNvSpPr>
                  <a:spLocks noChangeArrowheads="1"/>
                </p:cNvSpPr>
                <p:nvPr/>
              </p:nvSpPr>
              <p:spPr bwMode="auto">
                <a:xfrm>
                  <a:off x="1391" y="1700"/>
                  <a:ext cx="208" cy="208"/>
                </a:xfrm>
                <a:prstGeom prst="ellipse">
                  <a:avLst/>
                </a:prstGeom>
                <a:noFill/>
                <a:ln w="12700">
                  <a:solidFill>
                    <a:srgbClr val="00FF00"/>
                  </a:solidFill>
                  <a:round/>
                  <a:headEnd/>
                  <a:tailEnd/>
                </a:ln>
              </p:spPr>
              <p:txBody>
                <a:bodyPr wrap="none" anchor="ctr"/>
                <a:lstStyle/>
                <a:p>
                  <a:endParaRPr lang="it-IT"/>
                </a:p>
              </p:txBody>
            </p:sp>
            <p:sp>
              <p:nvSpPr>
                <p:cNvPr id="206067" name="Line 260"/>
                <p:cNvSpPr>
                  <a:spLocks noChangeShapeType="1"/>
                </p:cNvSpPr>
                <p:nvPr/>
              </p:nvSpPr>
              <p:spPr bwMode="auto">
                <a:xfrm flipH="1">
                  <a:off x="1425" y="1728"/>
                  <a:ext cx="140" cy="149"/>
                </a:xfrm>
                <a:prstGeom prst="line">
                  <a:avLst/>
                </a:prstGeom>
                <a:noFill/>
                <a:ln w="12700">
                  <a:solidFill>
                    <a:srgbClr val="00FF00"/>
                  </a:solidFill>
                  <a:round/>
                  <a:headEnd/>
                  <a:tailEnd/>
                </a:ln>
              </p:spPr>
              <p:txBody>
                <a:bodyPr wrap="none" anchor="ctr"/>
                <a:lstStyle/>
                <a:p>
                  <a:endParaRPr lang="en-GB"/>
                </a:p>
              </p:txBody>
            </p:sp>
            <p:sp>
              <p:nvSpPr>
                <p:cNvPr id="206068" name="Line 261"/>
                <p:cNvSpPr>
                  <a:spLocks noChangeShapeType="1"/>
                </p:cNvSpPr>
                <p:nvPr/>
              </p:nvSpPr>
              <p:spPr bwMode="auto">
                <a:xfrm>
                  <a:off x="1422" y="1734"/>
                  <a:ext cx="150" cy="144"/>
                </a:xfrm>
                <a:prstGeom prst="line">
                  <a:avLst/>
                </a:prstGeom>
                <a:noFill/>
                <a:ln w="12700">
                  <a:solidFill>
                    <a:srgbClr val="00FF00"/>
                  </a:solidFill>
                  <a:round/>
                  <a:headEnd/>
                  <a:tailEnd/>
                </a:ln>
              </p:spPr>
              <p:txBody>
                <a:bodyPr wrap="none" anchor="ctr"/>
                <a:lstStyle/>
                <a:p>
                  <a:endParaRPr lang="en-GB"/>
                </a:p>
              </p:txBody>
            </p:sp>
          </p:grpSp>
          <p:grpSp>
            <p:nvGrpSpPr>
              <p:cNvPr id="205930" name="Group 262"/>
              <p:cNvGrpSpPr>
                <a:grpSpLocks/>
              </p:cNvGrpSpPr>
              <p:nvPr/>
            </p:nvGrpSpPr>
            <p:grpSpPr bwMode="auto">
              <a:xfrm>
                <a:off x="3024" y="2256"/>
                <a:ext cx="47" cy="47"/>
                <a:chOff x="1391" y="1700"/>
                <a:chExt cx="208" cy="208"/>
              </a:xfrm>
            </p:grpSpPr>
            <p:sp>
              <p:nvSpPr>
                <p:cNvPr id="206063" name="Oval 263"/>
                <p:cNvSpPr>
                  <a:spLocks noChangeArrowheads="1"/>
                </p:cNvSpPr>
                <p:nvPr/>
              </p:nvSpPr>
              <p:spPr bwMode="auto">
                <a:xfrm>
                  <a:off x="1391" y="1700"/>
                  <a:ext cx="208" cy="208"/>
                </a:xfrm>
                <a:prstGeom prst="ellipse">
                  <a:avLst/>
                </a:prstGeom>
                <a:noFill/>
                <a:ln w="12700">
                  <a:solidFill>
                    <a:srgbClr val="00FF00"/>
                  </a:solidFill>
                  <a:round/>
                  <a:headEnd/>
                  <a:tailEnd/>
                </a:ln>
              </p:spPr>
              <p:txBody>
                <a:bodyPr wrap="none" anchor="ctr"/>
                <a:lstStyle/>
                <a:p>
                  <a:endParaRPr lang="it-IT"/>
                </a:p>
              </p:txBody>
            </p:sp>
            <p:sp>
              <p:nvSpPr>
                <p:cNvPr id="206064" name="Line 264"/>
                <p:cNvSpPr>
                  <a:spLocks noChangeShapeType="1"/>
                </p:cNvSpPr>
                <p:nvPr/>
              </p:nvSpPr>
              <p:spPr bwMode="auto">
                <a:xfrm flipH="1">
                  <a:off x="1425" y="1728"/>
                  <a:ext cx="140" cy="149"/>
                </a:xfrm>
                <a:prstGeom prst="line">
                  <a:avLst/>
                </a:prstGeom>
                <a:noFill/>
                <a:ln w="12700">
                  <a:solidFill>
                    <a:srgbClr val="00FF00"/>
                  </a:solidFill>
                  <a:round/>
                  <a:headEnd/>
                  <a:tailEnd/>
                </a:ln>
              </p:spPr>
              <p:txBody>
                <a:bodyPr wrap="none" anchor="ctr"/>
                <a:lstStyle/>
                <a:p>
                  <a:endParaRPr lang="en-GB"/>
                </a:p>
              </p:txBody>
            </p:sp>
            <p:sp>
              <p:nvSpPr>
                <p:cNvPr id="206065" name="Line 265"/>
                <p:cNvSpPr>
                  <a:spLocks noChangeShapeType="1"/>
                </p:cNvSpPr>
                <p:nvPr/>
              </p:nvSpPr>
              <p:spPr bwMode="auto">
                <a:xfrm>
                  <a:off x="1422" y="1734"/>
                  <a:ext cx="150" cy="144"/>
                </a:xfrm>
                <a:prstGeom prst="line">
                  <a:avLst/>
                </a:prstGeom>
                <a:noFill/>
                <a:ln w="12700">
                  <a:solidFill>
                    <a:srgbClr val="00FF00"/>
                  </a:solidFill>
                  <a:round/>
                  <a:headEnd/>
                  <a:tailEnd/>
                </a:ln>
              </p:spPr>
              <p:txBody>
                <a:bodyPr wrap="none" anchor="ctr"/>
                <a:lstStyle/>
                <a:p>
                  <a:endParaRPr lang="en-GB"/>
                </a:p>
              </p:txBody>
            </p:sp>
          </p:grpSp>
          <p:grpSp>
            <p:nvGrpSpPr>
              <p:cNvPr id="205931" name="Group 266"/>
              <p:cNvGrpSpPr>
                <a:grpSpLocks/>
              </p:cNvGrpSpPr>
              <p:nvPr/>
            </p:nvGrpSpPr>
            <p:grpSpPr bwMode="auto">
              <a:xfrm>
                <a:off x="3168" y="2256"/>
                <a:ext cx="47" cy="47"/>
                <a:chOff x="1391" y="1700"/>
                <a:chExt cx="208" cy="208"/>
              </a:xfrm>
            </p:grpSpPr>
            <p:sp>
              <p:nvSpPr>
                <p:cNvPr id="206060" name="Oval 267"/>
                <p:cNvSpPr>
                  <a:spLocks noChangeArrowheads="1"/>
                </p:cNvSpPr>
                <p:nvPr/>
              </p:nvSpPr>
              <p:spPr bwMode="auto">
                <a:xfrm>
                  <a:off x="1391" y="1700"/>
                  <a:ext cx="208" cy="208"/>
                </a:xfrm>
                <a:prstGeom prst="ellipse">
                  <a:avLst/>
                </a:prstGeom>
                <a:noFill/>
                <a:ln w="12700">
                  <a:solidFill>
                    <a:srgbClr val="00FF00"/>
                  </a:solidFill>
                  <a:round/>
                  <a:headEnd/>
                  <a:tailEnd/>
                </a:ln>
              </p:spPr>
              <p:txBody>
                <a:bodyPr wrap="none" anchor="ctr"/>
                <a:lstStyle/>
                <a:p>
                  <a:endParaRPr lang="it-IT"/>
                </a:p>
              </p:txBody>
            </p:sp>
            <p:sp>
              <p:nvSpPr>
                <p:cNvPr id="206061" name="Line 268"/>
                <p:cNvSpPr>
                  <a:spLocks noChangeShapeType="1"/>
                </p:cNvSpPr>
                <p:nvPr/>
              </p:nvSpPr>
              <p:spPr bwMode="auto">
                <a:xfrm flipH="1">
                  <a:off x="1425" y="1728"/>
                  <a:ext cx="140" cy="149"/>
                </a:xfrm>
                <a:prstGeom prst="line">
                  <a:avLst/>
                </a:prstGeom>
                <a:noFill/>
                <a:ln w="12700">
                  <a:solidFill>
                    <a:srgbClr val="00FF00"/>
                  </a:solidFill>
                  <a:round/>
                  <a:headEnd/>
                  <a:tailEnd/>
                </a:ln>
              </p:spPr>
              <p:txBody>
                <a:bodyPr wrap="none" anchor="ctr"/>
                <a:lstStyle/>
                <a:p>
                  <a:endParaRPr lang="en-GB"/>
                </a:p>
              </p:txBody>
            </p:sp>
            <p:sp>
              <p:nvSpPr>
                <p:cNvPr id="206062" name="Line 269"/>
                <p:cNvSpPr>
                  <a:spLocks noChangeShapeType="1"/>
                </p:cNvSpPr>
                <p:nvPr/>
              </p:nvSpPr>
              <p:spPr bwMode="auto">
                <a:xfrm>
                  <a:off x="1422" y="1734"/>
                  <a:ext cx="150" cy="144"/>
                </a:xfrm>
                <a:prstGeom prst="line">
                  <a:avLst/>
                </a:prstGeom>
                <a:noFill/>
                <a:ln w="12700">
                  <a:solidFill>
                    <a:srgbClr val="00FF00"/>
                  </a:solidFill>
                  <a:round/>
                  <a:headEnd/>
                  <a:tailEnd/>
                </a:ln>
              </p:spPr>
              <p:txBody>
                <a:bodyPr wrap="none" anchor="ctr"/>
                <a:lstStyle/>
                <a:p>
                  <a:endParaRPr lang="en-GB"/>
                </a:p>
              </p:txBody>
            </p:sp>
          </p:grpSp>
          <p:grpSp>
            <p:nvGrpSpPr>
              <p:cNvPr id="205932" name="Group 270"/>
              <p:cNvGrpSpPr>
                <a:grpSpLocks/>
              </p:cNvGrpSpPr>
              <p:nvPr/>
            </p:nvGrpSpPr>
            <p:grpSpPr bwMode="auto">
              <a:xfrm>
                <a:off x="3312" y="2256"/>
                <a:ext cx="47" cy="47"/>
                <a:chOff x="1391" y="1700"/>
                <a:chExt cx="208" cy="208"/>
              </a:xfrm>
            </p:grpSpPr>
            <p:sp>
              <p:nvSpPr>
                <p:cNvPr id="206057" name="Oval 271"/>
                <p:cNvSpPr>
                  <a:spLocks noChangeArrowheads="1"/>
                </p:cNvSpPr>
                <p:nvPr/>
              </p:nvSpPr>
              <p:spPr bwMode="auto">
                <a:xfrm>
                  <a:off x="1391" y="1700"/>
                  <a:ext cx="208" cy="208"/>
                </a:xfrm>
                <a:prstGeom prst="ellipse">
                  <a:avLst/>
                </a:prstGeom>
                <a:noFill/>
                <a:ln w="12700">
                  <a:solidFill>
                    <a:srgbClr val="00FF00"/>
                  </a:solidFill>
                  <a:round/>
                  <a:headEnd/>
                  <a:tailEnd/>
                </a:ln>
              </p:spPr>
              <p:txBody>
                <a:bodyPr wrap="none" anchor="ctr"/>
                <a:lstStyle/>
                <a:p>
                  <a:endParaRPr lang="it-IT"/>
                </a:p>
              </p:txBody>
            </p:sp>
            <p:sp>
              <p:nvSpPr>
                <p:cNvPr id="206058" name="Line 272"/>
                <p:cNvSpPr>
                  <a:spLocks noChangeShapeType="1"/>
                </p:cNvSpPr>
                <p:nvPr/>
              </p:nvSpPr>
              <p:spPr bwMode="auto">
                <a:xfrm flipH="1">
                  <a:off x="1425" y="1728"/>
                  <a:ext cx="140" cy="149"/>
                </a:xfrm>
                <a:prstGeom prst="line">
                  <a:avLst/>
                </a:prstGeom>
                <a:noFill/>
                <a:ln w="12700">
                  <a:solidFill>
                    <a:srgbClr val="00FF00"/>
                  </a:solidFill>
                  <a:round/>
                  <a:headEnd/>
                  <a:tailEnd/>
                </a:ln>
              </p:spPr>
              <p:txBody>
                <a:bodyPr wrap="none" anchor="ctr"/>
                <a:lstStyle/>
                <a:p>
                  <a:endParaRPr lang="en-GB"/>
                </a:p>
              </p:txBody>
            </p:sp>
            <p:sp>
              <p:nvSpPr>
                <p:cNvPr id="206059" name="Line 273"/>
                <p:cNvSpPr>
                  <a:spLocks noChangeShapeType="1"/>
                </p:cNvSpPr>
                <p:nvPr/>
              </p:nvSpPr>
              <p:spPr bwMode="auto">
                <a:xfrm>
                  <a:off x="1422" y="1734"/>
                  <a:ext cx="150" cy="144"/>
                </a:xfrm>
                <a:prstGeom prst="line">
                  <a:avLst/>
                </a:prstGeom>
                <a:noFill/>
                <a:ln w="12700">
                  <a:solidFill>
                    <a:srgbClr val="00FF00"/>
                  </a:solidFill>
                  <a:round/>
                  <a:headEnd/>
                  <a:tailEnd/>
                </a:ln>
              </p:spPr>
              <p:txBody>
                <a:bodyPr wrap="none" anchor="ctr"/>
                <a:lstStyle/>
                <a:p>
                  <a:endParaRPr lang="en-GB"/>
                </a:p>
              </p:txBody>
            </p:sp>
          </p:grpSp>
          <p:grpSp>
            <p:nvGrpSpPr>
              <p:cNvPr id="205933" name="Group 274"/>
              <p:cNvGrpSpPr>
                <a:grpSpLocks/>
              </p:cNvGrpSpPr>
              <p:nvPr/>
            </p:nvGrpSpPr>
            <p:grpSpPr bwMode="auto">
              <a:xfrm>
                <a:off x="2592" y="2256"/>
                <a:ext cx="47" cy="47"/>
                <a:chOff x="1391" y="1700"/>
                <a:chExt cx="208" cy="208"/>
              </a:xfrm>
            </p:grpSpPr>
            <p:sp>
              <p:nvSpPr>
                <p:cNvPr id="206054" name="Oval 275"/>
                <p:cNvSpPr>
                  <a:spLocks noChangeArrowheads="1"/>
                </p:cNvSpPr>
                <p:nvPr/>
              </p:nvSpPr>
              <p:spPr bwMode="auto">
                <a:xfrm>
                  <a:off x="1391" y="1700"/>
                  <a:ext cx="208" cy="208"/>
                </a:xfrm>
                <a:prstGeom prst="ellipse">
                  <a:avLst/>
                </a:prstGeom>
                <a:noFill/>
                <a:ln w="12700">
                  <a:solidFill>
                    <a:srgbClr val="00FF00"/>
                  </a:solidFill>
                  <a:round/>
                  <a:headEnd/>
                  <a:tailEnd/>
                </a:ln>
              </p:spPr>
              <p:txBody>
                <a:bodyPr wrap="none" anchor="ctr"/>
                <a:lstStyle/>
                <a:p>
                  <a:endParaRPr lang="it-IT"/>
                </a:p>
              </p:txBody>
            </p:sp>
            <p:sp>
              <p:nvSpPr>
                <p:cNvPr id="206055" name="Line 276"/>
                <p:cNvSpPr>
                  <a:spLocks noChangeShapeType="1"/>
                </p:cNvSpPr>
                <p:nvPr/>
              </p:nvSpPr>
              <p:spPr bwMode="auto">
                <a:xfrm flipH="1">
                  <a:off x="1425" y="1728"/>
                  <a:ext cx="140" cy="149"/>
                </a:xfrm>
                <a:prstGeom prst="line">
                  <a:avLst/>
                </a:prstGeom>
                <a:noFill/>
                <a:ln w="12700">
                  <a:solidFill>
                    <a:srgbClr val="00FF00"/>
                  </a:solidFill>
                  <a:round/>
                  <a:headEnd/>
                  <a:tailEnd/>
                </a:ln>
              </p:spPr>
              <p:txBody>
                <a:bodyPr wrap="none" anchor="ctr"/>
                <a:lstStyle/>
                <a:p>
                  <a:endParaRPr lang="en-GB"/>
                </a:p>
              </p:txBody>
            </p:sp>
            <p:sp>
              <p:nvSpPr>
                <p:cNvPr id="206056" name="Line 277"/>
                <p:cNvSpPr>
                  <a:spLocks noChangeShapeType="1"/>
                </p:cNvSpPr>
                <p:nvPr/>
              </p:nvSpPr>
              <p:spPr bwMode="auto">
                <a:xfrm>
                  <a:off x="1422" y="1734"/>
                  <a:ext cx="150" cy="144"/>
                </a:xfrm>
                <a:prstGeom prst="line">
                  <a:avLst/>
                </a:prstGeom>
                <a:noFill/>
                <a:ln w="12700">
                  <a:solidFill>
                    <a:srgbClr val="00FF00"/>
                  </a:solidFill>
                  <a:round/>
                  <a:headEnd/>
                  <a:tailEnd/>
                </a:ln>
              </p:spPr>
              <p:txBody>
                <a:bodyPr wrap="none" anchor="ctr"/>
                <a:lstStyle/>
                <a:p>
                  <a:endParaRPr lang="en-GB"/>
                </a:p>
              </p:txBody>
            </p:sp>
          </p:grpSp>
          <p:grpSp>
            <p:nvGrpSpPr>
              <p:cNvPr id="205934" name="Group 278"/>
              <p:cNvGrpSpPr>
                <a:grpSpLocks/>
              </p:cNvGrpSpPr>
              <p:nvPr/>
            </p:nvGrpSpPr>
            <p:grpSpPr bwMode="auto">
              <a:xfrm>
                <a:off x="3456" y="2256"/>
                <a:ext cx="47" cy="47"/>
                <a:chOff x="1391" y="1700"/>
                <a:chExt cx="208" cy="208"/>
              </a:xfrm>
            </p:grpSpPr>
            <p:sp>
              <p:nvSpPr>
                <p:cNvPr id="206051" name="Oval 279"/>
                <p:cNvSpPr>
                  <a:spLocks noChangeArrowheads="1"/>
                </p:cNvSpPr>
                <p:nvPr/>
              </p:nvSpPr>
              <p:spPr bwMode="auto">
                <a:xfrm>
                  <a:off x="1391" y="1700"/>
                  <a:ext cx="208" cy="208"/>
                </a:xfrm>
                <a:prstGeom prst="ellipse">
                  <a:avLst/>
                </a:prstGeom>
                <a:noFill/>
                <a:ln w="12700">
                  <a:solidFill>
                    <a:srgbClr val="00FF00"/>
                  </a:solidFill>
                  <a:round/>
                  <a:headEnd/>
                  <a:tailEnd/>
                </a:ln>
              </p:spPr>
              <p:txBody>
                <a:bodyPr wrap="none" anchor="ctr"/>
                <a:lstStyle/>
                <a:p>
                  <a:endParaRPr lang="it-IT"/>
                </a:p>
              </p:txBody>
            </p:sp>
            <p:sp>
              <p:nvSpPr>
                <p:cNvPr id="206052" name="Line 280"/>
                <p:cNvSpPr>
                  <a:spLocks noChangeShapeType="1"/>
                </p:cNvSpPr>
                <p:nvPr/>
              </p:nvSpPr>
              <p:spPr bwMode="auto">
                <a:xfrm flipH="1">
                  <a:off x="1425" y="1728"/>
                  <a:ext cx="140" cy="149"/>
                </a:xfrm>
                <a:prstGeom prst="line">
                  <a:avLst/>
                </a:prstGeom>
                <a:noFill/>
                <a:ln w="12700">
                  <a:solidFill>
                    <a:srgbClr val="00FF00"/>
                  </a:solidFill>
                  <a:round/>
                  <a:headEnd/>
                  <a:tailEnd/>
                </a:ln>
              </p:spPr>
              <p:txBody>
                <a:bodyPr wrap="none" anchor="ctr"/>
                <a:lstStyle/>
                <a:p>
                  <a:endParaRPr lang="en-GB"/>
                </a:p>
              </p:txBody>
            </p:sp>
            <p:sp>
              <p:nvSpPr>
                <p:cNvPr id="206053" name="Line 281"/>
                <p:cNvSpPr>
                  <a:spLocks noChangeShapeType="1"/>
                </p:cNvSpPr>
                <p:nvPr/>
              </p:nvSpPr>
              <p:spPr bwMode="auto">
                <a:xfrm>
                  <a:off x="1422" y="1734"/>
                  <a:ext cx="150" cy="144"/>
                </a:xfrm>
                <a:prstGeom prst="line">
                  <a:avLst/>
                </a:prstGeom>
                <a:noFill/>
                <a:ln w="12700">
                  <a:solidFill>
                    <a:srgbClr val="00FF00"/>
                  </a:solidFill>
                  <a:round/>
                  <a:headEnd/>
                  <a:tailEnd/>
                </a:ln>
              </p:spPr>
              <p:txBody>
                <a:bodyPr wrap="none" anchor="ctr"/>
                <a:lstStyle/>
                <a:p>
                  <a:endParaRPr lang="en-GB"/>
                </a:p>
              </p:txBody>
            </p:sp>
          </p:grpSp>
          <p:grpSp>
            <p:nvGrpSpPr>
              <p:cNvPr id="205935" name="Group 282"/>
              <p:cNvGrpSpPr>
                <a:grpSpLocks/>
              </p:cNvGrpSpPr>
              <p:nvPr/>
            </p:nvGrpSpPr>
            <p:grpSpPr bwMode="auto">
              <a:xfrm>
                <a:off x="3600" y="2256"/>
                <a:ext cx="47" cy="47"/>
                <a:chOff x="1391" y="1700"/>
                <a:chExt cx="208" cy="208"/>
              </a:xfrm>
            </p:grpSpPr>
            <p:sp>
              <p:nvSpPr>
                <p:cNvPr id="206048" name="Oval 283"/>
                <p:cNvSpPr>
                  <a:spLocks noChangeArrowheads="1"/>
                </p:cNvSpPr>
                <p:nvPr/>
              </p:nvSpPr>
              <p:spPr bwMode="auto">
                <a:xfrm>
                  <a:off x="1391" y="1700"/>
                  <a:ext cx="208" cy="208"/>
                </a:xfrm>
                <a:prstGeom prst="ellipse">
                  <a:avLst/>
                </a:prstGeom>
                <a:noFill/>
                <a:ln w="12700">
                  <a:solidFill>
                    <a:srgbClr val="00FF00"/>
                  </a:solidFill>
                  <a:round/>
                  <a:headEnd/>
                  <a:tailEnd/>
                </a:ln>
              </p:spPr>
              <p:txBody>
                <a:bodyPr wrap="none" anchor="ctr"/>
                <a:lstStyle/>
                <a:p>
                  <a:endParaRPr lang="it-IT"/>
                </a:p>
              </p:txBody>
            </p:sp>
            <p:sp>
              <p:nvSpPr>
                <p:cNvPr id="206049" name="Line 284"/>
                <p:cNvSpPr>
                  <a:spLocks noChangeShapeType="1"/>
                </p:cNvSpPr>
                <p:nvPr/>
              </p:nvSpPr>
              <p:spPr bwMode="auto">
                <a:xfrm flipH="1">
                  <a:off x="1425" y="1728"/>
                  <a:ext cx="140" cy="149"/>
                </a:xfrm>
                <a:prstGeom prst="line">
                  <a:avLst/>
                </a:prstGeom>
                <a:noFill/>
                <a:ln w="12700">
                  <a:solidFill>
                    <a:srgbClr val="00FF00"/>
                  </a:solidFill>
                  <a:round/>
                  <a:headEnd/>
                  <a:tailEnd/>
                </a:ln>
              </p:spPr>
              <p:txBody>
                <a:bodyPr wrap="none" anchor="ctr"/>
                <a:lstStyle/>
                <a:p>
                  <a:endParaRPr lang="en-GB"/>
                </a:p>
              </p:txBody>
            </p:sp>
            <p:sp>
              <p:nvSpPr>
                <p:cNvPr id="206050" name="Line 285"/>
                <p:cNvSpPr>
                  <a:spLocks noChangeShapeType="1"/>
                </p:cNvSpPr>
                <p:nvPr/>
              </p:nvSpPr>
              <p:spPr bwMode="auto">
                <a:xfrm>
                  <a:off x="1422" y="1734"/>
                  <a:ext cx="150" cy="144"/>
                </a:xfrm>
                <a:prstGeom prst="line">
                  <a:avLst/>
                </a:prstGeom>
                <a:noFill/>
                <a:ln w="12700">
                  <a:solidFill>
                    <a:srgbClr val="00FF00"/>
                  </a:solidFill>
                  <a:round/>
                  <a:headEnd/>
                  <a:tailEnd/>
                </a:ln>
              </p:spPr>
              <p:txBody>
                <a:bodyPr wrap="none" anchor="ctr"/>
                <a:lstStyle/>
                <a:p>
                  <a:endParaRPr lang="en-GB"/>
                </a:p>
              </p:txBody>
            </p:sp>
          </p:grpSp>
          <p:grpSp>
            <p:nvGrpSpPr>
              <p:cNvPr id="205936" name="Group 286"/>
              <p:cNvGrpSpPr>
                <a:grpSpLocks/>
              </p:cNvGrpSpPr>
              <p:nvPr/>
            </p:nvGrpSpPr>
            <p:grpSpPr bwMode="auto">
              <a:xfrm>
                <a:off x="3744" y="2256"/>
                <a:ext cx="47" cy="47"/>
                <a:chOff x="1391" y="1700"/>
                <a:chExt cx="208" cy="208"/>
              </a:xfrm>
            </p:grpSpPr>
            <p:sp>
              <p:nvSpPr>
                <p:cNvPr id="206045" name="Oval 287"/>
                <p:cNvSpPr>
                  <a:spLocks noChangeArrowheads="1"/>
                </p:cNvSpPr>
                <p:nvPr/>
              </p:nvSpPr>
              <p:spPr bwMode="auto">
                <a:xfrm>
                  <a:off x="1391" y="1700"/>
                  <a:ext cx="208" cy="208"/>
                </a:xfrm>
                <a:prstGeom prst="ellipse">
                  <a:avLst/>
                </a:prstGeom>
                <a:noFill/>
                <a:ln w="12700">
                  <a:solidFill>
                    <a:srgbClr val="00FF00"/>
                  </a:solidFill>
                  <a:round/>
                  <a:headEnd/>
                  <a:tailEnd/>
                </a:ln>
              </p:spPr>
              <p:txBody>
                <a:bodyPr wrap="none" anchor="ctr"/>
                <a:lstStyle/>
                <a:p>
                  <a:endParaRPr lang="it-IT"/>
                </a:p>
              </p:txBody>
            </p:sp>
            <p:sp>
              <p:nvSpPr>
                <p:cNvPr id="206046" name="Line 288"/>
                <p:cNvSpPr>
                  <a:spLocks noChangeShapeType="1"/>
                </p:cNvSpPr>
                <p:nvPr/>
              </p:nvSpPr>
              <p:spPr bwMode="auto">
                <a:xfrm flipH="1">
                  <a:off x="1425" y="1728"/>
                  <a:ext cx="140" cy="149"/>
                </a:xfrm>
                <a:prstGeom prst="line">
                  <a:avLst/>
                </a:prstGeom>
                <a:noFill/>
                <a:ln w="12700">
                  <a:solidFill>
                    <a:srgbClr val="00FF00"/>
                  </a:solidFill>
                  <a:round/>
                  <a:headEnd/>
                  <a:tailEnd/>
                </a:ln>
              </p:spPr>
              <p:txBody>
                <a:bodyPr wrap="none" anchor="ctr"/>
                <a:lstStyle/>
                <a:p>
                  <a:endParaRPr lang="en-GB"/>
                </a:p>
              </p:txBody>
            </p:sp>
            <p:sp>
              <p:nvSpPr>
                <p:cNvPr id="206047" name="Line 289"/>
                <p:cNvSpPr>
                  <a:spLocks noChangeShapeType="1"/>
                </p:cNvSpPr>
                <p:nvPr/>
              </p:nvSpPr>
              <p:spPr bwMode="auto">
                <a:xfrm>
                  <a:off x="1422" y="1734"/>
                  <a:ext cx="150" cy="144"/>
                </a:xfrm>
                <a:prstGeom prst="line">
                  <a:avLst/>
                </a:prstGeom>
                <a:noFill/>
                <a:ln w="12700">
                  <a:solidFill>
                    <a:srgbClr val="00FF00"/>
                  </a:solidFill>
                  <a:round/>
                  <a:headEnd/>
                  <a:tailEnd/>
                </a:ln>
              </p:spPr>
              <p:txBody>
                <a:bodyPr wrap="none" anchor="ctr"/>
                <a:lstStyle/>
                <a:p>
                  <a:endParaRPr lang="en-GB"/>
                </a:p>
              </p:txBody>
            </p:sp>
          </p:grpSp>
          <p:grpSp>
            <p:nvGrpSpPr>
              <p:cNvPr id="205937" name="Group 290"/>
              <p:cNvGrpSpPr>
                <a:grpSpLocks/>
              </p:cNvGrpSpPr>
              <p:nvPr/>
            </p:nvGrpSpPr>
            <p:grpSpPr bwMode="auto">
              <a:xfrm>
                <a:off x="2736" y="2400"/>
                <a:ext cx="47" cy="47"/>
                <a:chOff x="1391" y="1700"/>
                <a:chExt cx="208" cy="208"/>
              </a:xfrm>
            </p:grpSpPr>
            <p:sp>
              <p:nvSpPr>
                <p:cNvPr id="206042" name="Oval 291"/>
                <p:cNvSpPr>
                  <a:spLocks noChangeArrowheads="1"/>
                </p:cNvSpPr>
                <p:nvPr/>
              </p:nvSpPr>
              <p:spPr bwMode="auto">
                <a:xfrm>
                  <a:off x="1391" y="1700"/>
                  <a:ext cx="208" cy="208"/>
                </a:xfrm>
                <a:prstGeom prst="ellipse">
                  <a:avLst/>
                </a:prstGeom>
                <a:noFill/>
                <a:ln w="12700">
                  <a:solidFill>
                    <a:srgbClr val="00FF00"/>
                  </a:solidFill>
                  <a:round/>
                  <a:headEnd/>
                  <a:tailEnd/>
                </a:ln>
              </p:spPr>
              <p:txBody>
                <a:bodyPr wrap="none" anchor="ctr"/>
                <a:lstStyle/>
                <a:p>
                  <a:endParaRPr lang="it-IT"/>
                </a:p>
              </p:txBody>
            </p:sp>
            <p:sp>
              <p:nvSpPr>
                <p:cNvPr id="206043" name="Line 292"/>
                <p:cNvSpPr>
                  <a:spLocks noChangeShapeType="1"/>
                </p:cNvSpPr>
                <p:nvPr/>
              </p:nvSpPr>
              <p:spPr bwMode="auto">
                <a:xfrm flipH="1">
                  <a:off x="1425" y="1728"/>
                  <a:ext cx="140" cy="149"/>
                </a:xfrm>
                <a:prstGeom prst="line">
                  <a:avLst/>
                </a:prstGeom>
                <a:noFill/>
                <a:ln w="12700">
                  <a:solidFill>
                    <a:srgbClr val="00FF00"/>
                  </a:solidFill>
                  <a:round/>
                  <a:headEnd/>
                  <a:tailEnd/>
                </a:ln>
              </p:spPr>
              <p:txBody>
                <a:bodyPr wrap="none" anchor="ctr"/>
                <a:lstStyle/>
                <a:p>
                  <a:endParaRPr lang="en-GB"/>
                </a:p>
              </p:txBody>
            </p:sp>
            <p:sp>
              <p:nvSpPr>
                <p:cNvPr id="206044" name="Line 293"/>
                <p:cNvSpPr>
                  <a:spLocks noChangeShapeType="1"/>
                </p:cNvSpPr>
                <p:nvPr/>
              </p:nvSpPr>
              <p:spPr bwMode="auto">
                <a:xfrm>
                  <a:off x="1422" y="1734"/>
                  <a:ext cx="150" cy="144"/>
                </a:xfrm>
                <a:prstGeom prst="line">
                  <a:avLst/>
                </a:prstGeom>
                <a:noFill/>
                <a:ln w="12700">
                  <a:solidFill>
                    <a:srgbClr val="00FF00"/>
                  </a:solidFill>
                  <a:round/>
                  <a:headEnd/>
                  <a:tailEnd/>
                </a:ln>
              </p:spPr>
              <p:txBody>
                <a:bodyPr wrap="none" anchor="ctr"/>
                <a:lstStyle/>
                <a:p>
                  <a:endParaRPr lang="en-GB"/>
                </a:p>
              </p:txBody>
            </p:sp>
          </p:grpSp>
          <p:grpSp>
            <p:nvGrpSpPr>
              <p:cNvPr id="205938" name="Group 294"/>
              <p:cNvGrpSpPr>
                <a:grpSpLocks/>
              </p:cNvGrpSpPr>
              <p:nvPr/>
            </p:nvGrpSpPr>
            <p:grpSpPr bwMode="auto">
              <a:xfrm>
                <a:off x="2880" y="2400"/>
                <a:ext cx="47" cy="47"/>
                <a:chOff x="1391" y="1700"/>
                <a:chExt cx="208" cy="208"/>
              </a:xfrm>
            </p:grpSpPr>
            <p:sp>
              <p:nvSpPr>
                <p:cNvPr id="206039" name="Oval 295"/>
                <p:cNvSpPr>
                  <a:spLocks noChangeArrowheads="1"/>
                </p:cNvSpPr>
                <p:nvPr/>
              </p:nvSpPr>
              <p:spPr bwMode="auto">
                <a:xfrm>
                  <a:off x="1391" y="1700"/>
                  <a:ext cx="208" cy="208"/>
                </a:xfrm>
                <a:prstGeom prst="ellipse">
                  <a:avLst/>
                </a:prstGeom>
                <a:noFill/>
                <a:ln w="12700">
                  <a:solidFill>
                    <a:srgbClr val="00FF00"/>
                  </a:solidFill>
                  <a:round/>
                  <a:headEnd/>
                  <a:tailEnd/>
                </a:ln>
              </p:spPr>
              <p:txBody>
                <a:bodyPr wrap="none" anchor="ctr"/>
                <a:lstStyle/>
                <a:p>
                  <a:endParaRPr lang="it-IT"/>
                </a:p>
              </p:txBody>
            </p:sp>
            <p:sp>
              <p:nvSpPr>
                <p:cNvPr id="206040" name="Line 296"/>
                <p:cNvSpPr>
                  <a:spLocks noChangeShapeType="1"/>
                </p:cNvSpPr>
                <p:nvPr/>
              </p:nvSpPr>
              <p:spPr bwMode="auto">
                <a:xfrm flipH="1">
                  <a:off x="1425" y="1728"/>
                  <a:ext cx="140" cy="149"/>
                </a:xfrm>
                <a:prstGeom prst="line">
                  <a:avLst/>
                </a:prstGeom>
                <a:noFill/>
                <a:ln w="12700">
                  <a:solidFill>
                    <a:srgbClr val="00FF00"/>
                  </a:solidFill>
                  <a:round/>
                  <a:headEnd/>
                  <a:tailEnd/>
                </a:ln>
              </p:spPr>
              <p:txBody>
                <a:bodyPr wrap="none" anchor="ctr"/>
                <a:lstStyle/>
                <a:p>
                  <a:endParaRPr lang="en-GB"/>
                </a:p>
              </p:txBody>
            </p:sp>
            <p:sp>
              <p:nvSpPr>
                <p:cNvPr id="206041" name="Line 297"/>
                <p:cNvSpPr>
                  <a:spLocks noChangeShapeType="1"/>
                </p:cNvSpPr>
                <p:nvPr/>
              </p:nvSpPr>
              <p:spPr bwMode="auto">
                <a:xfrm>
                  <a:off x="1422" y="1734"/>
                  <a:ext cx="150" cy="144"/>
                </a:xfrm>
                <a:prstGeom prst="line">
                  <a:avLst/>
                </a:prstGeom>
                <a:noFill/>
                <a:ln w="12700">
                  <a:solidFill>
                    <a:srgbClr val="00FF00"/>
                  </a:solidFill>
                  <a:round/>
                  <a:headEnd/>
                  <a:tailEnd/>
                </a:ln>
              </p:spPr>
              <p:txBody>
                <a:bodyPr wrap="none" anchor="ctr"/>
                <a:lstStyle/>
                <a:p>
                  <a:endParaRPr lang="en-GB"/>
                </a:p>
              </p:txBody>
            </p:sp>
          </p:grpSp>
          <p:grpSp>
            <p:nvGrpSpPr>
              <p:cNvPr id="205939" name="Group 298"/>
              <p:cNvGrpSpPr>
                <a:grpSpLocks/>
              </p:cNvGrpSpPr>
              <p:nvPr/>
            </p:nvGrpSpPr>
            <p:grpSpPr bwMode="auto">
              <a:xfrm>
                <a:off x="3024" y="2400"/>
                <a:ext cx="47" cy="47"/>
                <a:chOff x="1391" y="1700"/>
                <a:chExt cx="208" cy="208"/>
              </a:xfrm>
            </p:grpSpPr>
            <p:sp>
              <p:nvSpPr>
                <p:cNvPr id="206036" name="Oval 299"/>
                <p:cNvSpPr>
                  <a:spLocks noChangeArrowheads="1"/>
                </p:cNvSpPr>
                <p:nvPr/>
              </p:nvSpPr>
              <p:spPr bwMode="auto">
                <a:xfrm>
                  <a:off x="1391" y="1700"/>
                  <a:ext cx="208" cy="208"/>
                </a:xfrm>
                <a:prstGeom prst="ellipse">
                  <a:avLst/>
                </a:prstGeom>
                <a:noFill/>
                <a:ln w="12700">
                  <a:solidFill>
                    <a:srgbClr val="00FF00"/>
                  </a:solidFill>
                  <a:round/>
                  <a:headEnd/>
                  <a:tailEnd/>
                </a:ln>
              </p:spPr>
              <p:txBody>
                <a:bodyPr wrap="none" anchor="ctr"/>
                <a:lstStyle/>
                <a:p>
                  <a:endParaRPr lang="it-IT"/>
                </a:p>
              </p:txBody>
            </p:sp>
            <p:sp>
              <p:nvSpPr>
                <p:cNvPr id="206037" name="Line 300"/>
                <p:cNvSpPr>
                  <a:spLocks noChangeShapeType="1"/>
                </p:cNvSpPr>
                <p:nvPr/>
              </p:nvSpPr>
              <p:spPr bwMode="auto">
                <a:xfrm flipH="1">
                  <a:off x="1425" y="1728"/>
                  <a:ext cx="140" cy="149"/>
                </a:xfrm>
                <a:prstGeom prst="line">
                  <a:avLst/>
                </a:prstGeom>
                <a:noFill/>
                <a:ln w="12700">
                  <a:solidFill>
                    <a:srgbClr val="00FF00"/>
                  </a:solidFill>
                  <a:round/>
                  <a:headEnd/>
                  <a:tailEnd/>
                </a:ln>
              </p:spPr>
              <p:txBody>
                <a:bodyPr wrap="none" anchor="ctr"/>
                <a:lstStyle/>
                <a:p>
                  <a:endParaRPr lang="en-GB"/>
                </a:p>
              </p:txBody>
            </p:sp>
            <p:sp>
              <p:nvSpPr>
                <p:cNvPr id="206038" name="Line 301"/>
                <p:cNvSpPr>
                  <a:spLocks noChangeShapeType="1"/>
                </p:cNvSpPr>
                <p:nvPr/>
              </p:nvSpPr>
              <p:spPr bwMode="auto">
                <a:xfrm>
                  <a:off x="1422" y="1734"/>
                  <a:ext cx="150" cy="144"/>
                </a:xfrm>
                <a:prstGeom prst="line">
                  <a:avLst/>
                </a:prstGeom>
                <a:noFill/>
                <a:ln w="12700">
                  <a:solidFill>
                    <a:srgbClr val="00FF00"/>
                  </a:solidFill>
                  <a:round/>
                  <a:headEnd/>
                  <a:tailEnd/>
                </a:ln>
              </p:spPr>
              <p:txBody>
                <a:bodyPr wrap="none" anchor="ctr"/>
                <a:lstStyle/>
                <a:p>
                  <a:endParaRPr lang="en-GB"/>
                </a:p>
              </p:txBody>
            </p:sp>
          </p:grpSp>
          <p:grpSp>
            <p:nvGrpSpPr>
              <p:cNvPr id="205940" name="Group 302"/>
              <p:cNvGrpSpPr>
                <a:grpSpLocks/>
              </p:cNvGrpSpPr>
              <p:nvPr/>
            </p:nvGrpSpPr>
            <p:grpSpPr bwMode="auto">
              <a:xfrm>
                <a:off x="3168" y="2400"/>
                <a:ext cx="47" cy="47"/>
                <a:chOff x="1391" y="1700"/>
                <a:chExt cx="208" cy="208"/>
              </a:xfrm>
            </p:grpSpPr>
            <p:sp>
              <p:nvSpPr>
                <p:cNvPr id="206033" name="Oval 303"/>
                <p:cNvSpPr>
                  <a:spLocks noChangeArrowheads="1"/>
                </p:cNvSpPr>
                <p:nvPr/>
              </p:nvSpPr>
              <p:spPr bwMode="auto">
                <a:xfrm>
                  <a:off x="1391" y="1700"/>
                  <a:ext cx="208" cy="208"/>
                </a:xfrm>
                <a:prstGeom prst="ellipse">
                  <a:avLst/>
                </a:prstGeom>
                <a:noFill/>
                <a:ln w="12700">
                  <a:solidFill>
                    <a:srgbClr val="00FF00"/>
                  </a:solidFill>
                  <a:round/>
                  <a:headEnd/>
                  <a:tailEnd/>
                </a:ln>
              </p:spPr>
              <p:txBody>
                <a:bodyPr wrap="none" anchor="ctr"/>
                <a:lstStyle/>
                <a:p>
                  <a:endParaRPr lang="it-IT"/>
                </a:p>
              </p:txBody>
            </p:sp>
            <p:sp>
              <p:nvSpPr>
                <p:cNvPr id="206034" name="Line 304"/>
                <p:cNvSpPr>
                  <a:spLocks noChangeShapeType="1"/>
                </p:cNvSpPr>
                <p:nvPr/>
              </p:nvSpPr>
              <p:spPr bwMode="auto">
                <a:xfrm flipH="1">
                  <a:off x="1425" y="1728"/>
                  <a:ext cx="140" cy="149"/>
                </a:xfrm>
                <a:prstGeom prst="line">
                  <a:avLst/>
                </a:prstGeom>
                <a:noFill/>
                <a:ln w="12700">
                  <a:solidFill>
                    <a:srgbClr val="00FF00"/>
                  </a:solidFill>
                  <a:round/>
                  <a:headEnd/>
                  <a:tailEnd/>
                </a:ln>
              </p:spPr>
              <p:txBody>
                <a:bodyPr wrap="none" anchor="ctr"/>
                <a:lstStyle/>
                <a:p>
                  <a:endParaRPr lang="en-GB"/>
                </a:p>
              </p:txBody>
            </p:sp>
            <p:sp>
              <p:nvSpPr>
                <p:cNvPr id="206035" name="Line 305"/>
                <p:cNvSpPr>
                  <a:spLocks noChangeShapeType="1"/>
                </p:cNvSpPr>
                <p:nvPr/>
              </p:nvSpPr>
              <p:spPr bwMode="auto">
                <a:xfrm>
                  <a:off x="1422" y="1734"/>
                  <a:ext cx="150" cy="144"/>
                </a:xfrm>
                <a:prstGeom prst="line">
                  <a:avLst/>
                </a:prstGeom>
                <a:noFill/>
                <a:ln w="12700">
                  <a:solidFill>
                    <a:srgbClr val="00FF00"/>
                  </a:solidFill>
                  <a:round/>
                  <a:headEnd/>
                  <a:tailEnd/>
                </a:ln>
              </p:spPr>
              <p:txBody>
                <a:bodyPr wrap="none" anchor="ctr"/>
                <a:lstStyle/>
                <a:p>
                  <a:endParaRPr lang="en-GB"/>
                </a:p>
              </p:txBody>
            </p:sp>
          </p:grpSp>
          <p:grpSp>
            <p:nvGrpSpPr>
              <p:cNvPr id="205941" name="Group 306"/>
              <p:cNvGrpSpPr>
                <a:grpSpLocks/>
              </p:cNvGrpSpPr>
              <p:nvPr/>
            </p:nvGrpSpPr>
            <p:grpSpPr bwMode="auto">
              <a:xfrm>
                <a:off x="3312" y="2400"/>
                <a:ext cx="47" cy="47"/>
                <a:chOff x="1391" y="1700"/>
                <a:chExt cx="208" cy="208"/>
              </a:xfrm>
            </p:grpSpPr>
            <p:sp>
              <p:nvSpPr>
                <p:cNvPr id="206030" name="Oval 307"/>
                <p:cNvSpPr>
                  <a:spLocks noChangeArrowheads="1"/>
                </p:cNvSpPr>
                <p:nvPr/>
              </p:nvSpPr>
              <p:spPr bwMode="auto">
                <a:xfrm>
                  <a:off x="1391" y="1700"/>
                  <a:ext cx="208" cy="208"/>
                </a:xfrm>
                <a:prstGeom prst="ellipse">
                  <a:avLst/>
                </a:prstGeom>
                <a:noFill/>
                <a:ln w="12700">
                  <a:solidFill>
                    <a:srgbClr val="00FF00"/>
                  </a:solidFill>
                  <a:round/>
                  <a:headEnd/>
                  <a:tailEnd/>
                </a:ln>
              </p:spPr>
              <p:txBody>
                <a:bodyPr wrap="none" anchor="ctr"/>
                <a:lstStyle/>
                <a:p>
                  <a:endParaRPr lang="it-IT"/>
                </a:p>
              </p:txBody>
            </p:sp>
            <p:sp>
              <p:nvSpPr>
                <p:cNvPr id="206031" name="Line 308"/>
                <p:cNvSpPr>
                  <a:spLocks noChangeShapeType="1"/>
                </p:cNvSpPr>
                <p:nvPr/>
              </p:nvSpPr>
              <p:spPr bwMode="auto">
                <a:xfrm flipH="1">
                  <a:off x="1425" y="1728"/>
                  <a:ext cx="140" cy="149"/>
                </a:xfrm>
                <a:prstGeom prst="line">
                  <a:avLst/>
                </a:prstGeom>
                <a:noFill/>
                <a:ln w="12700">
                  <a:solidFill>
                    <a:srgbClr val="00FF00"/>
                  </a:solidFill>
                  <a:round/>
                  <a:headEnd/>
                  <a:tailEnd/>
                </a:ln>
              </p:spPr>
              <p:txBody>
                <a:bodyPr wrap="none" anchor="ctr"/>
                <a:lstStyle/>
                <a:p>
                  <a:endParaRPr lang="en-GB"/>
                </a:p>
              </p:txBody>
            </p:sp>
            <p:sp>
              <p:nvSpPr>
                <p:cNvPr id="206032" name="Line 309"/>
                <p:cNvSpPr>
                  <a:spLocks noChangeShapeType="1"/>
                </p:cNvSpPr>
                <p:nvPr/>
              </p:nvSpPr>
              <p:spPr bwMode="auto">
                <a:xfrm>
                  <a:off x="1422" y="1734"/>
                  <a:ext cx="150" cy="144"/>
                </a:xfrm>
                <a:prstGeom prst="line">
                  <a:avLst/>
                </a:prstGeom>
                <a:noFill/>
                <a:ln w="12700">
                  <a:solidFill>
                    <a:srgbClr val="00FF00"/>
                  </a:solidFill>
                  <a:round/>
                  <a:headEnd/>
                  <a:tailEnd/>
                </a:ln>
              </p:spPr>
              <p:txBody>
                <a:bodyPr wrap="none" anchor="ctr"/>
                <a:lstStyle/>
                <a:p>
                  <a:endParaRPr lang="en-GB"/>
                </a:p>
              </p:txBody>
            </p:sp>
          </p:grpSp>
          <p:grpSp>
            <p:nvGrpSpPr>
              <p:cNvPr id="205942" name="Group 310"/>
              <p:cNvGrpSpPr>
                <a:grpSpLocks/>
              </p:cNvGrpSpPr>
              <p:nvPr/>
            </p:nvGrpSpPr>
            <p:grpSpPr bwMode="auto">
              <a:xfrm>
                <a:off x="2592" y="2400"/>
                <a:ext cx="47" cy="47"/>
                <a:chOff x="1391" y="1700"/>
                <a:chExt cx="208" cy="208"/>
              </a:xfrm>
            </p:grpSpPr>
            <p:sp>
              <p:nvSpPr>
                <p:cNvPr id="206027" name="Oval 311"/>
                <p:cNvSpPr>
                  <a:spLocks noChangeArrowheads="1"/>
                </p:cNvSpPr>
                <p:nvPr/>
              </p:nvSpPr>
              <p:spPr bwMode="auto">
                <a:xfrm>
                  <a:off x="1391" y="1700"/>
                  <a:ext cx="208" cy="208"/>
                </a:xfrm>
                <a:prstGeom prst="ellipse">
                  <a:avLst/>
                </a:prstGeom>
                <a:noFill/>
                <a:ln w="12700">
                  <a:solidFill>
                    <a:srgbClr val="00FF00"/>
                  </a:solidFill>
                  <a:round/>
                  <a:headEnd/>
                  <a:tailEnd/>
                </a:ln>
              </p:spPr>
              <p:txBody>
                <a:bodyPr wrap="none" anchor="ctr"/>
                <a:lstStyle/>
                <a:p>
                  <a:endParaRPr lang="it-IT"/>
                </a:p>
              </p:txBody>
            </p:sp>
            <p:sp>
              <p:nvSpPr>
                <p:cNvPr id="206028" name="Line 312"/>
                <p:cNvSpPr>
                  <a:spLocks noChangeShapeType="1"/>
                </p:cNvSpPr>
                <p:nvPr/>
              </p:nvSpPr>
              <p:spPr bwMode="auto">
                <a:xfrm flipH="1">
                  <a:off x="1425" y="1728"/>
                  <a:ext cx="140" cy="149"/>
                </a:xfrm>
                <a:prstGeom prst="line">
                  <a:avLst/>
                </a:prstGeom>
                <a:noFill/>
                <a:ln w="12700">
                  <a:solidFill>
                    <a:srgbClr val="00FF00"/>
                  </a:solidFill>
                  <a:round/>
                  <a:headEnd/>
                  <a:tailEnd/>
                </a:ln>
              </p:spPr>
              <p:txBody>
                <a:bodyPr wrap="none" anchor="ctr"/>
                <a:lstStyle/>
                <a:p>
                  <a:endParaRPr lang="en-GB"/>
                </a:p>
              </p:txBody>
            </p:sp>
            <p:sp>
              <p:nvSpPr>
                <p:cNvPr id="206029" name="Line 313"/>
                <p:cNvSpPr>
                  <a:spLocks noChangeShapeType="1"/>
                </p:cNvSpPr>
                <p:nvPr/>
              </p:nvSpPr>
              <p:spPr bwMode="auto">
                <a:xfrm>
                  <a:off x="1422" y="1734"/>
                  <a:ext cx="150" cy="144"/>
                </a:xfrm>
                <a:prstGeom prst="line">
                  <a:avLst/>
                </a:prstGeom>
                <a:noFill/>
                <a:ln w="12700">
                  <a:solidFill>
                    <a:srgbClr val="00FF00"/>
                  </a:solidFill>
                  <a:round/>
                  <a:headEnd/>
                  <a:tailEnd/>
                </a:ln>
              </p:spPr>
              <p:txBody>
                <a:bodyPr wrap="none" anchor="ctr"/>
                <a:lstStyle/>
                <a:p>
                  <a:endParaRPr lang="en-GB"/>
                </a:p>
              </p:txBody>
            </p:sp>
          </p:grpSp>
          <p:grpSp>
            <p:nvGrpSpPr>
              <p:cNvPr id="205943" name="Group 314"/>
              <p:cNvGrpSpPr>
                <a:grpSpLocks/>
              </p:cNvGrpSpPr>
              <p:nvPr/>
            </p:nvGrpSpPr>
            <p:grpSpPr bwMode="auto">
              <a:xfrm>
                <a:off x="3456" y="2400"/>
                <a:ext cx="47" cy="47"/>
                <a:chOff x="1391" y="1700"/>
                <a:chExt cx="208" cy="208"/>
              </a:xfrm>
            </p:grpSpPr>
            <p:sp>
              <p:nvSpPr>
                <p:cNvPr id="206024" name="Oval 315"/>
                <p:cNvSpPr>
                  <a:spLocks noChangeArrowheads="1"/>
                </p:cNvSpPr>
                <p:nvPr/>
              </p:nvSpPr>
              <p:spPr bwMode="auto">
                <a:xfrm>
                  <a:off x="1391" y="1700"/>
                  <a:ext cx="208" cy="208"/>
                </a:xfrm>
                <a:prstGeom prst="ellipse">
                  <a:avLst/>
                </a:prstGeom>
                <a:noFill/>
                <a:ln w="12700">
                  <a:solidFill>
                    <a:srgbClr val="00FF00"/>
                  </a:solidFill>
                  <a:round/>
                  <a:headEnd/>
                  <a:tailEnd/>
                </a:ln>
              </p:spPr>
              <p:txBody>
                <a:bodyPr wrap="none" anchor="ctr"/>
                <a:lstStyle/>
                <a:p>
                  <a:endParaRPr lang="it-IT"/>
                </a:p>
              </p:txBody>
            </p:sp>
            <p:sp>
              <p:nvSpPr>
                <p:cNvPr id="206025" name="Line 316"/>
                <p:cNvSpPr>
                  <a:spLocks noChangeShapeType="1"/>
                </p:cNvSpPr>
                <p:nvPr/>
              </p:nvSpPr>
              <p:spPr bwMode="auto">
                <a:xfrm flipH="1">
                  <a:off x="1425" y="1728"/>
                  <a:ext cx="140" cy="149"/>
                </a:xfrm>
                <a:prstGeom prst="line">
                  <a:avLst/>
                </a:prstGeom>
                <a:noFill/>
                <a:ln w="12700">
                  <a:solidFill>
                    <a:srgbClr val="00FF00"/>
                  </a:solidFill>
                  <a:round/>
                  <a:headEnd/>
                  <a:tailEnd/>
                </a:ln>
              </p:spPr>
              <p:txBody>
                <a:bodyPr wrap="none" anchor="ctr"/>
                <a:lstStyle/>
                <a:p>
                  <a:endParaRPr lang="en-GB"/>
                </a:p>
              </p:txBody>
            </p:sp>
            <p:sp>
              <p:nvSpPr>
                <p:cNvPr id="206026" name="Line 317"/>
                <p:cNvSpPr>
                  <a:spLocks noChangeShapeType="1"/>
                </p:cNvSpPr>
                <p:nvPr/>
              </p:nvSpPr>
              <p:spPr bwMode="auto">
                <a:xfrm>
                  <a:off x="1422" y="1734"/>
                  <a:ext cx="150" cy="144"/>
                </a:xfrm>
                <a:prstGeom prst="line">
                  <a:avLst/>
                </a:prstGeom>
                <a:noFill/>
                <a:ln w="12700">
                  <a:solidFill>
                    <a:srgbClr val="00FF00"/>
                  </a:solidFill>
                  <a:round/>
                  <a:headEnd/>
                  <a:tailEnd/>
                </a:ln>
              </p:spPr>
              <p:txBody>
                <a:bodyPr wrap="none" anchor="ctr"/>
                <a:lstStyle/>
                <a:p>
                  <a:endParaRPr lang="en-GB"/>
                </a:p>
              </p:txBody>
            </p:sp>
          </p:grpSp>
          <p:grpSp>
            <p:nvGrpSpPr>
              <p:cNvPr id="205944" name="Group 318"/>
              <p:cNvGrpSpPr>
                <a:grpSpLocks/>
              </p:cNvGrpSpPr>
              <p:nvPr/>
            </p:nvGrpSpPr>
            <p:grpSpPr bwMode="auto">
              <a:xfrm>
                <a:off x="3600" y="2400"/>
                <a:ext cx="47" cy="47"/>
                <a:chOff x="1391" y="1700"/>
                <a:chExt cx="208" cy="208"/>
              </a:xfrm>
            </p:grpSpPr>
            <p:sp>
              <p:nvSpPr>
                <p:cNvPr id="206021" name="Oval 319"/>
                <p:cNvSpPr>
                  <a:spLocks noChangeArrowheads="1"/>
                </p:cNvSpPr>
                <p:nvPr/>
              </p:nvSpPr>
              <p:spPr bwMode="auto">
                <a:xfrm>
                  <a:off x="1391" y="1700"/>
                  <a:ext cx="208" cy="208"/>
                </a:xfrm>
                <a:prstGeom prst="ellipse">
                  <a:avLst/>
                </a:prstGeom>
                <a:noFill/>
                <a:ln w="12700">
                  <a:solidFill>
                    <a:srgbClr val="00FF00"/>
                  </a:solidFill>
                  <a:round/>
                  <a:headEnd/>
                  <a:tailEnd/>
                </a:ln>
              </p:spPr>
              <p:txBody>
                <a:bodyPr wrap="none" anchor="ctr"/>
                <a:lstStyle/>
                <a:p>
                  <a:endParaRPr lang="it-IT"/>
                </a:p>
              </p:txBody>
            </p:sp>
            <p:sp>
              <p:nvSpPr>
                <p:cNvPr id="206022" name="Line 320"/>
                <p:cNvSpPr>
                  <a:spLocks noChangeShapeType="1"/>
                </p:cNvSpPr>
                <p:nvPr/>
              </p:nvSpPr>
              <p:spPr bwMode="auto">
                <a:xfrm flipH="1">
                  <a:off x="1425" y="1728"/>
                  <a:ext cx="140" cy="149"/>
                </a:xfrm>
                <a:prstGeom prst="line">
                  <a:avLst/>
                </a:prstGeom>
                <a:noFill/>
                <a:ln w="12700">
                  <a:solidFill>
                    <a:srgbClr val="00FF00"/>
                  </a:solidFill>
                  <a:round/>
                  <a:headEnd/>
                  <a:tailEnd/>
                </a:ln>
              </p:spPr>
              <p:txBody>
                <a:bodyPr wrap="none" anchor="ctr"/>
                <a:lstStyle/>
                <a:p>
                  <a:endParaRPr lang="en-GB"/>
                </a:p>
              </p:txBody>
            </p:sp>
            <p:sp>
              <p:nvSpPr>
                <p:cNvPr id="206023" name="Line 321"/>
                <p:cNvSpPr>
                  <a:spLocks noChangeShapeType="1"/>
                </p:cNvSpPr>
                <p:nvPr/>
              </p:nvSpPr>
              <p:spPr bwMode="auto">
                <a:xfrm>
                  <a:off x="1422" y="1734"/>
                  <a:ext cx="150" cy="144"/>
                </a:xfrm>
                <a:prstGeom prst="line">
                  <a:avLst/>
                </a:prstGeom>
                <a:noFill/>
                <a:ln w="12700">
                  <a:solidFill>
                    <a:srgbClr val="00FF00"/>
                  </a:solidFill>
                  <a:round/>
                  <a:headEnd/>
                  <a:tailEnd/>
                </a:ln>
              </p:spPr>
              <p:txBody>
                <a:bodyPr wrap="none" anchor="ctr"/>
                <a:lstStyle/>
                <a:p>
                  <a:endParaRPr lang="en-GB"/>
                </a:p>
              </p:txBody>
            </p:sp>
          </p:grpSp>
          <p:grpSp>
            <p:nvGrpSpPr>
              <p:cNvPr id="205945" name="Group 322"/>
              <p:cNvGrpSpPr>
                <a:grpSpLocks/>
              </p:cNvGrpSpPr>
              <p:nvPr/>
            </p:nvGrpSpPr>
            <p:grpSpPr bwMode="auto">
              <a:xfrm>
                <a:off x="3744" y="2400"/>
                <a:ext cx="47" cy="47"/>
                <a:chOff x="1391" y="1700"/>
                <a:chExt cx="208" cy="208"/>
              </a:xfrm>
            </p:grpSpPr>
            <p:sp>
              <p:nvSpPr>
                <p:cNvPr id="206018" name="Oval 323"/>
                <p:cNvSpPr>
                  <a:spLocks noChangeArrowheads="1"/>
                </p:cNvSpPr>
                <p:nvPr/>
              </p:nvSpPr>
              <p:spPr bwMode="auto">
                <a:xfrm>
                  <a:off x="1391" y="1700"/>
                  <a:ext cx="208" cy="208"/>
                </a:xfrm>
                <a:prstGeom prst="ellipse">
                  <a:avLst/>
                </a:prstGeom>
                <a:noFill/>
                <a:ln w="12700">
                  <a:solidFill>
                    <a:srgbClr val="00FF00"/>
                  </a:solidFill>
                  <a:round/>
                  <a:headEnd/>
                  <a:tailEnd/>
                </a:ln>
              </p:spPr>
              <p:txBody>
                <a:bodyPr wrap="none" anchor="ctr"/>
                <a:lstStyle/>
                <a:p>
                  <a:endParaRPr lang="it-IT"/>
                </a:p>
              </p:txBody>
            </p:sp>
            <p:sp>
              <p:nvSpPr>
                <p:cNvPr id="206019" name="Line 324"/>
                <p:cNvSpPr>
                  <a:spLocks noChangeShapeType="1"/>
                </p:cNvSpPr>
                <p:nvPr/>
              </p:nvSpPr>
              <p:spPr bwMode="auto">
                <a:xfrm flipH="1">
                  <a:off x="1425" y="1728"/>
                  <a:ext cx="140" cy="149"/>
                </a:xfrm>
                <a:prstGeom prst="line">
                  <a:avLst/>
                </a:prstGeom>
                <a:noFill/>
                <a:ln w="12700">
                  <a:solidFill>
                    <a:srgbClr val="00FF00"/>
                  </a:solidFill>
                  <a:round/>
                  <a:headEnd/>
                  <a:tailEnd/>
                </a:ln>
              </p:spPr>
              <p:txBody>
                <a:bodyPr wrap="none" anchor="ctr"/>
                <a:lstStyle/>
                <a:p>
                  <a:endParaRPr lang="en-GB"/>
                </a:p>
              </p:txBody>
            </p:sp>
            <p:sp>
              <p:nvSpPr>
                <p:cNvPr id="206020" name="Line 325"/>
                <p:cNvSpPr>
                  <a:spLocks noChangeShapeType="1"/>
                </p:cNvSpPr>
                <p:nvPr/>
              </p:nvSpPr>
              <p:spPr bwMode="auto">
                <a:xfrm>
                  <a:off x="1422" y="1734"/>
                  <a:ext cx="150" cy="144"/>
                </a:xfrm>
                <a:prstGeom prst="line">
                  <a:avLst/>
                </a:prstGeom>
                <a:noFill/>
                <a:ln w="12700">
                  <a:solidFill>
                    <a:srgbClr val="00FF00"/>
                  </a:solidFill>
                  <a:round/>
                  <a:headEnd/>
                  <a:tailEnd/>
                </a:ln>
              </p:spPr>
              <p:txBody>
                <a:bodyPr wrap="none" anchor="ctr"/>
                <a:lstStyle/>
                <a:p>
                  <a:endParaRPr lang="en-GB"/>
                </a:p>
              </p:txBody>
            </p:sp>
          </p:grpSp>
          <p:grpSp>
            <p:nvGrpSpPr>
              <p:cNvPr id="205946" name="Group 326"/>
              <p:cNvGrpSpPr>
                <a:grpSpLocks/>
              </p:cNvGrpSpPr>
              <p:nvPr/>
            </p:nvGrpSpPr>
            <p:grpSpPr bwMode="auto">
              <a:xfrm>
                <a:off x="2736" y="2544"/>
                <a:ext cx="47" cy="47"/>
                <a:chOff x="1391" y="1700"/>
                <a:chExt cx="208" cy="208"/>
              </a:xfrm>
            </p:grpSpPr>
            <p:sp>
              <p:nvSpPr>
                <p:cNvPr id="206015" name="Oval 327"/>
                <p:cNvSpPr>
                  <a:spLocks noChangeArrowheads="1"/>
                </p:cNvSpPr>
                <p:nvPr/>
              </p:nvSpPr>
              <p:spPr bwMode="auto">
                <a:xfrm>
                  <a:off x="1391" y="1700"/>
                  <a:ext cx="208" cy="208"/>
                </a:xfrm>
                <a:prstGeom prst="ellipse">
                  <a:avLst/>
                </a:prstGeom>
                <a:noFill/>
                <a:ln w="12700">
                  <a:solidFill>
                    <a:srgbClr val="00FF00"/>
                  </a:solidFill>
                  <a:round/>
                  <a:headEnd/>
                  <a:tailEnd/>
                </a:ln>
              </p:spPr>
              <p:txBody>
                <a:bodyPr wrap="none" anchor="ctr"/>
                <a:lstStyle/>
                <a:p>
                  <a:endParaRPr lang="it-IT"/>
                </a:p>
              </p:txBody>
            </p:sp>
            <p:sp>
              <p:nvSpPr>
                <p:cNvPr id="206016" name="Line 328"/>
                <p:cNvSpPr>
                  <a:spLocks noChangeShapeType="1"/>
                </p:cNvSpPr>
                <p:nvPr/>
              </p:nvSpPr>
              <p:spPr bwMode="auto">
                <a:xfrm flipH="1">
                  <a:off x="1425" y="1728"/>
                  <a:ext cx="140" cy="149"/>
                </a:xfrm>
                <a:prstGeom prst="line">
                  <a:avLst/>
                </a:prstGeom>
                <a:noFill/>
                <a:ln w="12700">
                  <a:solidFill>
                    <a:srgbClr val="00FF00"/>
                  </a:solidFill>
                  <a:round/>
                  <a:headEnd/>
                  <a:tailEnd/>
                </a:ln>
              </p:spPr>
              <p:txBody>
                <a:bodyPr wrap="none" anchor="ctr"/>
                <a:lstStyle/>
                <a:p>
                  <a:endParaRPr lang="en-GB"/>
                </a:p>
              </p:txBody>
            </p:sp>
            <p:sp>
              <p:nvSpPr>
                <p:cNvPr id="206017" name="Line 329"/>
                <p:cNvSpPr>
                  <a:spLocks noChangeShapeType="1"/>
                </p:cNvSpPr>
                <p:nvPr/>
              </p:nvSpPr>
              <p:spPr bwMode="auto">
                <a:xfrm>
                  <a:off x="1422" y="1734"/>
                  <a:ext cx="150" cy="144"/>
                </a:xfrm>
                <a:prstGeom prst="line">
                  <a:avLst/>
                </a:prstGeom>
                <a:noFill/>
                <a:ln w="12700">
                  <a:solidFill>
                    <a:srgbClr val="00FF00"/>
                  </a:solidFill>
                  <a:round/>
                  <a:headEnd/>
                  <a:tailEnd/>
                </a:ln>
              </p:spPr>
              <p:txBody>
                <a:bodyPr wrap="none" anchor="ctr"/>
                <a:lstStyle/>
                <a:p>
                  <a:endParaRPr lang="en-GB"/>
                </a:p>
              </p:txBody>
            </p:sp>
          </p:grpSp>
          <p:grpSp>
            <p:nvGrpSpPr>
              <p:cNvPr id="205947" name="Group 330"/>
              <p:cNvGrpSpPr>
                <a:grpSpLocks/>
              </p:cNvGrpSpPr>
              <p:nvPr/>
            </p:nvGrpSpPr>
            <p:grpSpPr bwMode="auto">
              <a:xfrm>
                <a:off x="2880" y="2544"/>
                <a:ext cx="47" cy="47"/>
                <a:chOff x="1391" y="1700"/>
                <a:chExt cx="208" cy="208"/>
              </a:xfrm>
            </p:grpSpPr>
            <p:sp>
              <p:nvSpPr>
                <p:cNvPr id="206012" name="Oval 331"/>
                <p:cNvSpPr>
                  <a:spLocks noChangeArrowheads="1"/>
                </p:cNvSpPr>
                <p:nvPr/>
              </p:nvSpPr>
              <p:spPr bwMode="auto">
                <a:xfrm>
                  <a:off x="1391" y="1700"/>
                  <a:ext cx="208" cy="208"/>
                </a:xfrm>
                <a:prstGeom prst="ellipse">
                  <a:avLst/>
                </a:prstGeom>
                <a:noFill/>
                <a:ln w="12700">
                  <a:solidFill>
                    <a:srgbClr val="00FF00"/>
                  </a:solidFill>
                  <a:round/>
                  <a:headEnd/>
                  <a:tailEnd/>
                </a:ln>
              </p:spPr>
              <p:txBody>
                <a:bodyPr wrap="none" anchor="ctr"/>
                <a:lstStyle/>
                <a:p>
                  <a:endParaRPr lang="it-IT"/>
                </a:p>
              </p:txBody>
            </p:sp>
            <p:sp>
              <p:nvSpPr>
                <p:cNvPr id="206013" name="Line 332"/>
                <p:cNvSpPr>
                  <a:spLocks noChangeShapeType="1"/>
                </p:cNvSpPr>
                <p:nvPr/>
              </p:nvSpPr>
              <p:spPr bwMode="auto">
                <a:xfrm flipH="1">
                  <a:off x="1425" y="1728"/>
                  <a:ext cx="140" cy="149"/>
                </a:xfrm>
                <a:prstGeom prst="line">
                  <a:avLst/>
                </a:prstGeom>
                <a:noFill/>
                <a:ln w="12700">
                  <a:solidFill>
                    <a:srgbClr val="00FF00"/>
                  </a:solidFill>
                  <a:round/>
                  <a:headEnd/>
                  <a:tailEnd/>
                </a:ln>
              </p:spPr>
              <p:txBody>
                <a:bodyPr wrap="none" anchor="ctr"/>
                <a:lstStyle/>
                <a:p>
                  <a:endParaRPr lang="en-GB"/>
                </a:p>
              </p:txBody>
            </p:sp>
            <p:sp>
              <p:nvSpPr>
                <p:cNvPr id="206014" name="Line 333"/>
                <p:cNvSpPr>
                  <a:spLocks noChangeShapeType="1"/>
                </p:cNvSpPr>
                <p:nvPr/>
              </p:nvSpPr>
              <p:spPr bwMode="auto">
                <a:xfrm>
                  <a:off x="1422" y="1734"/>
                  <a:ext cx="150" cy="144"/>
                </a:xfrm>
                <a:prstGeom prst="line">
                  <a:avLst/>
                </a:prstGeom>
                <a:noFill/>
                <a:ln w="12700">
                  <a:solidFill>
                    <a:srgbClr val="00FF00"/>
                  </a:solidFill>
                  <a:round/>
                  <a:headEnd/>
                  <a:tailEnd/>
                </a:ln>
              </p:spPr>
              <p:txBody>
                <a:bodyPr wrap="none" anchor="ctr"/>
                <a:lstStyle/>
                <a:p>
                  <a:endParaRPr lang="en-GB"/>
                </a:p>
              </p:txBody>
            </p:sp>
          </p:grpSp>
          <p:grpSp>
            <p:nvGrpSpPr>
              <p:cNvPr id="205948" name="Group 334"/>
              <p:cNvGrpSpPr>
                <a:grpSpLocks/>
              </p:cNvGrpSpPr>
              <p:nvPr/>
            </p:nvGrpSpPr>
            <p:grpSpPr bwMode="auto">
              <a:xfrm>
                <a:off x="3024" y="2544"/>
                <a:ext cx="47" cy="47"/>
                <a:chOff x="1391" y="1700"/>
                <a:chExt cx="208" cy="208"/>
              </a:xfrm>
            </p:grpSpPr>
            <p:sp>
              <p:nvSpPr>
                <p:cNvPr id="206009" name="Oval 335"/>
                <p:cNvSpPr>
                  <a:spLocks noChangeArrowheads="1"/>
                </p:cNvSpPr>
                <p:nvPr/>
              </p:nvSpPr>
              <p:spPr bwMode="auto">
                <a:xfrm>
                  <a:off x="1391" y="1700"/>
                  <a:ext cx="208" cy="208"/>
                </a:xfrm>
                <a:prstGeom prst="ellipse">
                  <a:avLst/>
                </a:prstGeom>
                <a:noFill/>
                <a:ln w="12700">
                  <a:solidFill>
                    <a:srgbClr val="00FF00"/>
                  </a:solidFill>
                  <a:round/>
                  <a:headEnd/>
                  <a:tailEnd/>
                </a:ln>
              </p:spPr>
              <p:txBody>
                <a:bodyPr wrap="none" anchor="ctr"/>
                <a:lstStyle/>
                <a:p>
                  <a:endParaRPr lang="it-IT"/>
                </a:p>
              </p:txBody>
            </p:sp>
            <p:sp>
              <p:nvSpPr>
                <p:cNvPr id="206010" name="Line 336"/>
                <p:cNvSpPr>
                  <a:spLocks noChangeShapeType="1"/>
                </p:cNvSpPr>
                <p:nvPr/>
              </p:nvSpPr>
              <p:spPr bwMode="auto">
                <a:xfrm flipH="1">
                  <a:off x="1425" y="1728"/>
                  <a:ext cx="140" cy="149"/>
                </a:xfrm>
                <a:prstGeom prst="line">
                  <a:avLst/>
                </a:prstGeom>
                <a:noFill/>
                <a:ln w="12700">
                  <a:solidFill>
                    <a:srgbClr val="00FF00"/>
                  </a:solidFill>
                  <a:round/>
                  <a:headEnd/>
                  <a:tailEnd/>
                </a:ln>
              </p:spPr>
              <p:txBody>
                <a:bodyPr wrap="none" anchor="ctr"/>
                <a:lstStyle/>
                <a:p>
                  <a:endParaRPr lang="en-GB"/>
                </a:p>
              </p:txBody>
            </p:sp>
            <p:sp>
              <p:nvSpPr>
                <p:cNvPr id="206011" name="Line 337"/>
                <p:cNvSpPr>
                  <a:spLocks noChangeShapeType="1"/>
                </p:cNvSpPr>
                <p:nvPr/>
              </p:nvSpPr>
              <p:spPr bwMode="auto">
                <a:xfrm>
                  <a:off x="1422" y="1734"/>
                  <a:ext cx="150" cy="144"/>
                </a:xfrm>
                <a:prstGeom prst="line">
                  <a:avLst/>
                </a:prstGeom>
                <a:noFill/>
                <a:ln w="12700">
                  <a:solidFill>
                    <a:srgbClr val="00FF00"/>
                  </a:solidFill>
                  <a:round/>
                  <a:headEnd/>
                  <a:tailEnd/>
                </a:ln>
              </p:spPr>
              <p:txBody>
                <a:bodyPr wrap="none" anchor="ctr"/>
                <a:lstStyle/>
                <a:p>
                  <a:endParaRPr lang="en-GB"/>
                </a:p>
              </p:txBody>
            </p:sp>
          </p:grpSp>
          <p:grpSp>
            <p:nvGrpSpPr>
              <p:cNvPr id="205949" name="Group 338"/>
              <p:cNvGrpSpPr>
                <a:grpSpLocks/>
              </p:cNvGrpSpPr>
              <p:nvPr/>
            </p:nvGrpSpPr>
            <p:grpSpPr bwMode="auto">
              <a:xfrm>
                <a:off x="3168" y="2544"/>
                <a:ext cx="47" cy="47"/>
                <a:chOff x="1391" y="1700"/>
                <a:chExt cx="208" cy="208"/>
              </a:xfrm>
            </p:grpSpPr>
            <p:sp>
              <p:nvSpPr>
                <p:cNvPr id="206006" name="Oval 339"/>
                <p:cNvSpPr>
                  <a:spLocks noChangeArrowheads="1"/>
                </p:cNvSpPr>
                <p:nvPr/>
              </p:nvSpPr>
              <p:spPr bwMode="auto">
                <a:xfrm>
                  <a:off x="1391" y="1700"/>
                  <a:ext cx="208" cy="208"/>
                </a:xfrm>
                <a:prstGeom prst="ellipse">
                  <a:avLst/>
                </a:prstGeom>
                <a:noFill/>
                <a:ln w="12700">
                  <a:solidFill>
                    <a:srgbClr val="00FF00"/>
                  </a:solidFill>
                  <a:round/>
                  <a:headEnd/>
                  <a:tailEnd/>
                </a:ln>
              </p:spPr>
              <p:txBody>
                <a:bodyPr wrap="none" anchor="ctr"/>
                <a:lstStyle/>
                <a:p>
                  <a:endParaRPr lang="it-IT"/>
                </a:p>
              </p:txBody>
            </p:sp>
            <p:sp>
              <p:nvSpPr>
                <p:cNvPr id="206007" name="Line 340"/>
                <p:cNvSpPr>
                  <a:spLocks noChangeShapeType="1"/>
                </p:cNvSpPr>
                <p:nvPr/>
              </p:nvSpPr>
              <p:spPr bwMode="auto">
                <a:xfrm flipH="1">
                  <a:off x="1425" y="1728"/>
                  <a:ext cx="140" cy="149"/>
                </a:xfrm>
                <a:prstGeom prst="line">
                  <a:avLst/>
                </a:prstGeom>
                <a:noFill/>
                <a:ln w="12700">
                  <a:solidFill>
                    <a:srgbClr val="00FF00"/>
                  </a:solidFill>
                  <a:round/>
                  <a:headEnd/>
                  <a:tailEnd/>
                </a:ln>
              </p:spPr>
              <p:txBody>
                <a:bodyPr wrap="none" anchor="ctr"/>
                <a:lstStyle/>
                <a:p>
                  <a:endParaRPr lang="en-GB"/>
                </a:p>
              </p:txBody>
            </p:sp>
            <p:sp>
              <p:nvSpPr>
                <p:cNvPr id="206008" name="Line 341"/>
                <p:cNvSpPr>
                  <a:spLocks noChangeShapeType="1"/>
                </p:cNvSpPr>
                <p:nvPr/>
              </p:nvSpPr>
              <p:spPr bwMode="auto">
                <a:xfrm>
                  <a:off x="1422" y="1734"/>
                  <a:ext cx="150" cy="144"/>
                </a:xfrm>
                <a:prstGeom prst="line">
                  <a:avLst/>
                </a:prstGeom>
                <a:noFill/>
                <a:ln w="12700">
                  <a:solidFill>
                    <a:srgbClr val="00FF00"/>
                  </a:solidFill>
                  <a:round/>
                  <a:headEnd/>
                  <a:tailEnd/>
                </a:ln>
              </p:spPr>
              <p:txBody>
                <a:bodyPr wrap="none" anchor="ctr"/>
                <a:lstStyle/>
                <a:p>
                  <a:endParaRPr lang="en-GB"/>
                </a:p>
              </p:txBody>
            </p:sp>
          </p:grpSp>
          <p:grpSp>
            <p:nvGrpSpPr>
              <p:cNvPr id="205950" name="Group 342"/>
              <p:cNvGrpSpPr>
                <a:grpSpLocks/>
              </p:cNvGrpSpPr>
              <p:nvPr/>
            </p:nvGrpSpPr>
            <p:grpSpPr bwMode="auto">
              <a:xfrm>
                <a:off x="3312" y="2544"/>
                <a:ext cx="47" cy="47"/>
                <a:chOff x="1391" y="1700"/>
                <a:chExt cx="208" cy="208"/>
              </a:xfrm>
            </p:grpSpPr>
            <p:sp>
              <p:nvSpPr>
                <p:cNvPr id="206003" name="Oval 343"/>
                <p:cNvSpPr>
                  <a:spLocks noChangeArrowheads="1"/>
                </p:cNvSpPr>
                <p:nvPr/>
              </p:nvSpPr>
              <p:spPr bwMode="auto">
                <a:xfrm>
                  <a:off x="1391" y="1700"/>
                  <a:ext cx="208" cy="208"/>
                </a:xfrm>
                <a:prstGeom prst="ellipse">
                  <a:avLst/>
                </a:prstGeom>
                <a:noFill/>
                <a:ln w="12700">
                  <a:solidFill>
                    <a:srgbClr val="00FF00"/>
                  </a:solidFill>
                  <a:round/>
                  <a:headEnd/>
                  <a:tailEnd/>
                </a:ln>
              </p:spPr>
              <p:txBody>
                <a:bodyPr wrap="none" anchor="ctr"/>
                <a:lstStyle/>
                <a:p>
                  <a:endParaRPr lang="it-IT"/>
                </a:p>
              </p:txBody>
            </p:sp>
            <p:sp>
              <p:nvSpPr>
                <p:cNvPr id="206004" name="Line 344"/>
                <p:cNvSpPr>
                  <a:spLocks noChangeShapeType="1"/>
                </p:cNvSpPr>
                <p:nvPr/>
              </p:nvSpPr>
              <p:spPr bwMode="auto">
                <a:xfrm flipH="1">
                  <a:off x="1425" y="1728"/>
                  <a:ext cx="140" cy="149"/>
                </a:xfrm>
                <a:prstGeom prst="line">
                  <a:avLst/>
                </a:prstGeom>
                <a:noFill/>
                <a:ln w="12700">
                  <a:solidFill>
                    <a:srgbClr val="00FF00"/>
                  </a:solidFill>
                  <a:round/>
                  <a:headEnd/>
                  <a:tailEnd/>
                </a:ln>
              </p:spPr>
              <p:txBody>
                <a:bodyPr wrap="none" anchor="ctr"/>
                <a:lstStyle/>
                <a:p>
                  <a:endParaRPr lang="en-GB"/>
                </a:p>
              </p:txBody>
            </p:sp>
            <p:sp>
              <p:nvSpPr>
                <p:cNvPr id="206005" name="Line 345"/>
                <p:cNvSpPr>
                  <a:spLocks noChangeShapeType="1"/>
                </p:cNvSpPr>
                <p:nvPr/>
              </p:nvSpPr>
              <p:spPr bwMode="auto">
                <a:xfrm>
                  <a:off x="1422" y="1734"/>
                  <a:ext cx="150" cy="144"/>
                </a:xfrm>
                <a:prstGeom prst="line">
                  <a:avLst/>
                </a:prstGeom>
                <a:noFill/>
                <a:ln w="12700">
                  <a:solidFill>
                    <a:srgbClr val="00FF00"/>
                  </a:solidFill>
                  <a:round/>
                  <a:headEnd/>
                  <a:tailEnd/>
                </a:ln>
              </p:spPr>
              <p:txBody>
                <a:bodyPr wrap="none" anchor="ctr"/>
                <a:lstStyle/>
                <a:p>
                  <a:endParaRPr lang="en-GB"/>
                </a:p>
              </p:txBody>
            </p:sp>
          </p:grpSp>
          <p:grpSp>
            <p:nvGrpSpPr>
              <p:cNvPr id="205951" name="Group 346"/>
              <p:cNvGrpSpPr>
                <a:grpSpLocks/>
              </p:cNvGrpSpPr>
              <p:nvPr/>
            </p:nvGrpSpPr>
            <p:grpSpPr bwMode="auto">
              <a:xfrm>
                <a:off x="2592" y="2544"/>
                <a:ext cx="47" cy="47"/>
                <a:chOff x="1391" y="1700"/>
                <a:chExt cx="208" cy="208"/>
              </a:xfrm>
            </p:grpSpPr>
            <p:sp>
              <p:nvSpPr>
                <p:cNvPr id="206000" name="Oval 347"/>
                <p:cNvSpPr>
                  <a:spLocks noChangeArrowheads="1"/>
                </p:cNvSpPr>
                <p:nvPr/>
              </p:nvSpPr>
              <p:spPr bwMode="auto">
                <a:xfrm>
                  <a:off x="1391" y="1700"/>
                  <a:ext cx="208" cy="208"/>
                </a:xfrm>
                <a:prstGeom prst="ellipse">
                  <a:avLst/>
                </a:prstGeom>
                <a:noFill/>
                <a:ln w="12700">
                  <a:solidFill>
                    <a:srgbClr val="00FF00"/>
                  </a:solidFill>
                  <a:round/>
                  <a:headEnd/>
                  <a:tailEnd/>
                </a:ln>
              </p:spPr>
              <p:txBody>
                <a:bodyPr wrap="none" anchor="ctr"/>
                <a:lstStyle/>
                <a:p>
                  <a:endParaRPr lang="it-IT"/>
                </a:p>
              </p:txBody>
            </p:sp>
            <p:sp>
              <p:nvSpPr>
                <p:cNvPr id="206001" name="Line 348"/>
                <p:cNvSpPr>
                  <a:spLocks noChangeShapeType="1"/>
                </p:cNvSpPr>
                <p:nvPr/>
              </p:nvSpPr>
              <p:spPr bwMode="auto">
                <a:xfrm flipH="1">
                  <a:off x="1425" y="1728"/>
                  <a:ext cx="140" cy="149"/>
                </a:xfrm>
                <a:prstGeom prst="line">
                  <a:avLst/>
                </a:prstGeom>
                <a:noFill/>
                <a:ln w="12700">
                  <a:solidFill>
                    <a:srgbClr val="00FF00"/>
                  </a:solidFill>
                  <a:round/>
                  <a:headEnd/>
                  <a:tailEnd/>
                </a:ln>
              </p:spPr>
              <p:txBody>
                <a:bodyPr wrap="none" anchor="ctr"/>
                <a:lstStyle/>
                <a:p>
                  <a:endParaRPr lang="en-GB"/>
                </a:p>
              </p:txBody>
            </p:sp>
            <p:sp>
              <p:nvSpPr>
                <p:cNvPr id="206002" name="Line 349"/>
                <p:cNvSpPr>
                  <a:spLocks noChangeShapeType="1"/>
                </p:cNvSpPr>
                <p:nvPr/>
              </p:nvSpPr>
              <p:spPr bwMode="auto">
                <a:xfrm>
                  <a:off x="1422" y="1734"/>
                  <a:ext cx="150" cy="144"/>
                </a:xfrm>
                <a:prstGeom prst="line">
                  <a:avLst/>
                </a:prstGeom>
                <a:noFill/>
                <a:ln w="12700">
                  <a:solidFill>
                    <a:srgbClr val="00FF00"/>
                  </a:solidFill>
                  <a:round/>
                  <a:headEnd/>
                  <a:tailEnd/>
                </a:ln>
              </p:spPr>
              <p:txBody>
                <a:bodyPr wrap="none" anchor="ctr"/>
                <a:lstStyle/>
                <a:p>
                  <a:endParaRPr lang="en-GB"/>
                </a:p>
              </p:txBody>
            </p:sp>
          </p:grpSp>
          <p:grpSp>
            <p:nvGrpSpPr>
              <p:cNvPr id="205952" name="Group 350"/>
              <p:cNvGrpSpPr>
                <a:grpSpLocks/>
              </p:cNvGrpSpPr>
              <p:nvPr/>
            </p:nvGrpSpPr>
            <p:grpSpPr bwMode="auto">
              <a:xfrm>
                <a:off x="3456" y="2544"/>
                <a:ext cx="47" cy="47"/>
                <a:chOff x="1391" y="1700"/>
                <a:chExt cx="208" cy="208"/>
              </a:xfrm>
            </p:grpSpPr>
            <p:sp>
              <p:nvSpPr>
                <p:cNvPr id="205997" name="Oval 351"/>
                <p:cNvSpPr>
                  <a:spLocks noChangeArrowheads="1"/>
                </p:cNvSpPr>
                <p:nvPr/>
              </p:nvSpPr>
              <p:spPr bwMode="auto">
                <a:xfrm>
                  <a:off x="1391" y="1700"/>
                  <a:ext cx="208" cy="208"/>
                </a:xfrm>
                <a:prstGeom prst="ellipse">
                  <a:avLst/>
                </a:prstGeom>
                <a:noFill/>
                <a:ln w="12700">
                  <a:solidFill>
                    <a:srgbClr val="00FF00"/>
                  </a:solidFill>
                  <a:round/>
                  <a:headEnd/>
                  <a:tailEnd/>
                </a:ln>
              </p:spPr>
              <p:txBody>
                <a:bodyPr wrap="none" anchor="ctr"/>
                <a:lstStyle/>
                <a:p>
                  <a:endParaRPr lang="it-IT"/>
                </a:p>
              </p:txBody>
            </p:sp>
            <p:sp>
              <p:nvSpPr>
                <p:cNvPr id="205998" name="Line 352"/>
                <p:cNvSpPr>
                  <a:spLocks noChangeShapeType="1"/>
                </p:cNvSpPr>
                <p:nvPr/>
              </p:nvSpPr>
              <p:spPr bwMode="auto">
                <a:xfrm flipH="1">
                  <a:off x="1425" y="1728"/>
                  <a:ext cx="140" cy="149"/>
                </a:xfrm>
                <a:prstGeom prst="line">
                  <a:avLst/>
                </a:prstGeom>
                <a:noFill/>
                <a:ln w="12700">
                  <a:solidFill>
                    <a:srgbClr val="00FF00"/>
                  </a:solidFill>
                  <a:round/>
                  <a:headEnd/>
                  <a:tailEnd/>
                </a:ln>
              </p:spPr>
              <p:txBody>
                <a:bodyPr wrap="none" anchor="ctr"/>
                <a:lstStyle/>
                <a:p>
                  <a:endParaRPr lang="en-GB"/>
                </a:p>
              </p:txBody>
            </p:sp>
            <p:sp>
              <p:nvSpPr>
                <p:cNvPr id="205999" name="Line 353"/>
                <p:cNvSpPr>
                  <a:spLocks noChangeShapeType="1"/>
                </p:cNvSpPr>
                <p:nvPr/>
              </p:nvSpPr>
              <p:spPr bwMode="auto">
                <a:xfrm>
                  <a:off x="1422" y="1734"/>
                  <a:ext cx="150" cy="144"/>
                </a:xfrm>
                <a:prstGeom prst="line">
                  <a:avLst/>
                </a:prstGeom>
                <a:noFill/>
                <a:ln w="12700">
                  <a:solidFill>
                    <a:srgbClr val="00FF00"/>
                  </a:solidFill>
                  <a:round/>
                  <a:headEnd/>
                  <a:tailEnd/>
                </a:ln>
              </p:spPr>
              <p:txBody>
                <a:bodyPr wrap="none" anchor="ctr"/>
                <a:lstStyle/>
                <a:p>
                  <a:endParaRPr lang="en-GB"/>
                </a:p>
              </p:txBody>
            </p:sp>
          </p:grpSp>
          <p:grpSp>
            <p:nvGrpSpPr>
              <p:cNvPr id="205953" name="Group 354"/>
              <p:cNvGrpSpPr>
                <a:grpSpLocks/>
              </p:cNvGrpSpPr>
              <p:nvPr/>
            </p:nvGrpSpPr>
            <p:grpSpPr bwMode="auto">
              <a:xfrm>
                <a:off x="3600" y="2544"/>
                <a:ext cx="47" cy="47"/>
                <a:chOff x="1391" y="1700"/>
                <a:chExt cx="208" cy="208"/>
              </a:xfrm>
            </p:grpSpPr>
            <p:sp>
              <p:nvSpPr>
                <p:cNvPr id="205994" name="Oval 355"/>
                <p:cNvSpPr>
                  <a:spLocks noChangeArrowheads="1"/>
                </p:cNvSpPr>
                <p:nvPr/>
              </p:nvSpPr>
              <p:spPr bwMode="auto">
                <a:xfrm>
                  <a:off x="1391" y="1700"/>
                  <a:ext cx="208" cy="208"/>
                </a:xfrm>
                <a:prstGeom prst="ellipse">
                  <a:avLst/>
                </a:prstGeom>
                <a:noFill/>
                <a:ln w="12700">
                  <a:solidFill>
                    <a:srgbClr val="00FF00"/>
                  </a:solidFill>
                  <a:round/>
                  <a:headEnd/>
                  <a:tailEnd/>
                </a:ln>
              </p:spPr>
              <p:txBody>
                <a:bodyPr wrap="none" anchor="ctr"/>
                <a:lstStyle/>
                <a:p>
                  <a:endParaRPr lang="it-IT"/>
                </a:p>
              </p:txBody>
            </p:sp>
            <p:sp>
              <p:nvSpPr>
                <p:cNvPr id="205995" name="Line 356"/>
                <p:cNvSpPr>
                  <a:spLocks noChangeShapeType="1"/>
                </p:cNvSpPr>
                <p:nvPr/>
              </p:nvSpPr>
              <p:spPr bwMode="auto">
                <a:xfrm flipH="1">
                  <a:off x="1425" y="1728"/>
                  <a:ext cx="140" cy="149"/>
                </a:xfrm>
                <a:prstGeom prst="line">
                  <a:avLst/>
                </a:prstGeom>
                <a:noFill/>
                <a:ln w="12700">
                  <a:solidFill>
                    <a:srgbClr val="00FF00"/>
                  </a:solidFill>
                  <a:round/>
                  <a:headEnd/>
                  <a:tailEnd/>
                </a:ln>
              </p:spPr>
              <p:txBody>
                <a:bodyPr wrap="none" anchor="ctr"/>
                <a:lstStyle/>
                <a:p>
                  <a:endParaRPr lang="en-GB"/>
                </a:p>
              </p:txBody>
            </p:sp>
            <p:sp>
              <p:nvSpPr>
                <p:cNvPr id="205996" name="Line 357"/>
                <p:cNvSpPr>
                  <a:spLocks noChangeShapeType="1"/>
                </p:cNvSpPr>
                <p:nvPr/>
              </p:nvSpPr>
              <p:spPr bwMode="auto">
                <a:xfrm>
                  <a:off x="1422" y="1734"/>
                  <a:ext cx="150" cy="144"/>
                </a:xfrm>
                <a:prstGeom prst="line">
                  <a:avLst/>
                </a:prstGeom>
                <a:noFill/>
                <a:ln w="12700">
                  <a:solidFill>
                    <a:srgbClr val="00FF00"/>
                  </a:solidFill>
                  <a:round/>
                  <a:headEnd/>
                  <a:tailEnd/>
                </a:ln>
              </p:spPr>
              <p:txBody>
                <a:bodyPr wrap="none" anchor="ctr"/>
                <a:lstStyle/>
                <a:p>
                  <a:endParaRPr lang="en-GB"/>
                </a:p>
              </p:txBody>
            </p:sp>
          </p:grpSp>
          <p:grpSp>
            <p:nvGrpSpPr>
              <p:cNvPr id="205954" name="Group 358"/>
              <p:cNvGrpSpPr>
                <a:grpSpLocks/>
              </p:cNvGrpSpPr>
              <p:nvPr/>
            </p:nvGrpSpPr>
            <p:grpSpPr bwMode="auto">
              <a:xfrm>
                <a:off x="3744" y="2544"/>
                <a:ext cx="47" cy="47"/>
                <a:chOff x="1391" y="1700"/>
                <a:chExt cx="208" cy="208"/>
              </a:xfrm>
            </p:grpSpPr>
            <p:sp>
              <p:nvSpPr>
                <p:cNvPr id="205991" name="Oval 359"/>
                <p:cNvSpPr>
                  <a:spLocks noChangeArrowheads="1"/>
                </p:cNvSpPr>
                <p:nvPr/>
              </p:nvSpPr>
              <p:spPr bwMode="auto">
                <a:xfrm>
                  <a:off x="1391" y="1700"/>
                  <a:ext cx="208" cy="208"/>
                </a:xfrm>
                <a:prstGeom prst="ellipse">
                  <a:avLst/>
                </a:prstGeom>
                <a:noFill/>
                <a:ln w="12700">
                  <a:solidFill>
                    <a:srgbClr val="00FF00"/>
                  </a:solidFill>
                  <a:round/>
                  <a:headEnd/>
                  <a:tailEnd/>
                </a:ln>
              </p:spPr>
              <p:txBody>
                <a:bodyPr wrap="none" anchor="ctr"/>
                <a:lstStyle/>
                <a:p>
                  <a:endParaRPr lang="it-IT"/>
                </a:p>
              </p:txBody>
            </p:sp>
            <p:sp>
              <p:nvSpPr>
                <p:cNvPr id="205992" name="Line 360"/>
                <p:cNvSpPr>
                  <a:spLocks noChangeShapeType="1"/>
                </p:cNvSpPr>
                <p:nvPr/>
              </p:nvSpPr>
              <p:spPr bwMode="auto">
                <a:xfrm flipH="1">
                  <a:off x="1425" y="1728"/>
                  <a:ext cx="140" cy="149"/>
                </a:xfrm>
                <a:prstGeom prst="line">
                  <a:avLst/>
                </a:prstGeom>
                <a:noFill/>
                <a:ln w="12700">
                  <a:solidFill>
                    <a:srgbClr val="00FF00"/>
                  </a:solidFill>
                  <a:round/>
                  <a:headEnd/>
                  <a:tailEnd/>
                </a:ln>
              </p:spPr>
              <p:txBody>
                <a:bodyPr wrap="none" anchor="ctr"/>
                <a:lstStyle/>
                <a:p>
                  <a:endParaRPr lang="en-GB"/>
                </a:p>
              </p:txBody>
            </p:sp>
            <p:sp>
              <p:nvSpPr>
                <p:cNvPr id="205993" name="Line 361"/>
                <p:cNvSpPr>
                  <a:spLocks noChangeShapeType="1"/>
                </p:cNvSpPr>
                <p:nvPr/>
              </p:nvSpPr>
              <p:spPr bwMode="auto">
                <a:xfrm>
                  <a:off x="1422" y="1734"/>
                  <a:ext cx="150" cy="144"/>
                </a:xfrm>
                <a:prstGeom prst="line">
                  <a:avLst/>
                </a:prstGeom>
                <a:noFill/>
                <a:ln w="12700">
                  <a:solidFill>
                    <a:srgbClr val="00FF00"/>
                  </a:solidFill>
                  <a:round/>
                  <a:headEnd/>
                  <a:tailEnd/>
                </a:ln>
              </p:spPr>
              <p:txBody>
                <a:bodyPr wrap="none" anchor="ctr"/>
                <a:lstStyle/>
                <a:p>
                  <a:endParaRPr lang="en-GB"/>
                </a:p>
              </p:txBody>
            </p:sp>
          </p:grpSp>
          <p:grpSp>
            <p:nvGrpSpPr>
              <p:cNvPr id="205955" name="Group 362"/>
              <p:cNvGrpSpPr>
                <a:grpSpLocks/>
              </p:cNvGrpSpPr>
              <p:nvPr/>
            </p:nvGrpSpPr>
            <p:grpSpPr bwMode="auto">
              <a:xfrm>
                <a:off x="2736" y="2688"/>
                <a:ext cx="47" cy="47"/>
                <a:chOff x="1391" y="1700"/>
                <a:chExt cx="208" cy="208"/>
              </a:xfrm>
            </p:grpSpPr>
            <p:sp>
              <p:nvSpPr>
                <p:cNvPr id="205988" name="Oval 363"/>
                <p:cNvSpPr>
                  <a:spLocks noChangeArrowheads="1"/>
                </p:cNvSpPr>
                <p:nvPr/>
              </p:nvSpPr>
              <p:spPr bwMode="auto">
                <a:xfrm>
                  <a:off x="1391" y="1700"/>
                  <a:ext cx="208" cy="208"/>
                </a:xfrm>
                <a:prstGeom prst="ellipse">
                  <a:avLst/>
                </a:prstGeom>
                <a:noFill/>
                <a:ln w="12700">
                  <a:solidFill>
                    <a:srgbClr val="00FF00"/>
                  </a:solidFill>
                  <a:round/>
                  <a:headEnd/>
                  <a:tailEnd/>
                </a:ln>
              </p:spPr>
              <p:txBody>
                <a:bodyPr wrap="none" anchor="ctr"/>
                <a:lstStyle/>
                <a:p>
                  <a:endParaRPr lang="it-IT"/>
                </a:p>
              </p:txBody>
            </p:sp>
            <p:sp>
              <p:nvSpPr>
                <p:cNvPr id="205989" name="Line 364"/>
                <p:cNvSpPr>
                  <a:spLocks noChangeShapeType="1"/>
                </p:cNvSpPr>
                <p:nvPr/>
              </p:nvSpPr>
              <p:spPr bwMode="auto">
                <a:xfrm flipH="1">
                  <a:off x="1425" y="1728"/>
                  <a:ext cx="140" cy="149"/>
                </a:xfrm>
                <a:prstGeom prst="line">
                  <a:avLst/>
                </a:prstGeom>
                <a:noFill/>
                <a:ln w="12700">
                  <a:solidFill>
                    <a:srgbClr val="00FF00"/>
                  </a:solidFill>
                  <a:round/>
                  <a:headEnd/>
                  <a:tailEnd/>
                </a:ln>
              </p:spPr>
              <p:txBody>
                <a:bodyPr wrap="none" anchor="ctr"/>
                <a:lstStyle/>
                <a:p>
                  <a:endParaRPr lang="en-GB"/>
                </a:p>
              </p:txBody>
            </p:sp>
            <p:sp>
              <p:nvSpPr>
                <p:cNvPr id="205990" name="Line 365"/>
                <p:cNvSpPr>
                  <a:spLocks noChangeShapeType="1"/>
                </p:cNvSpPr>
                <p:nvPr/>
              </p:nvSpPr>
              <p:spPr bwMode="auto">
                <a:xfrm>
                  <a:off x="1422" y="1734"/>
                  <a:ext cx="150" cy="144"/>
                </a:xfrm>
                <a:prstGeom prst="line">
                  <a:avLst/>
                </a:prstGeom>
                <a:noFill/>
                <a:ln w="12700">
                  <a:solidFill>
                    <a:srgbClr val="00FF00"/>
                  </a:solidFill>
                  <a:round/>
                  <a:headEnd/>
                  <a:tailEnd/>
                </a:ln>
              </p:spPr>
              <p:txBody>
                <a:bodyPr wrap="none" anchor="ctr"/>
                <a:lstStyle/>
                <a:p>
                  <a:endParaRPr lang="en-GB"/>
                </a:p>
              </p:txBody>
            </p:sp>
          </p:grpSp>
          <p:grpSp>
            <p:nvGrpSpPr>
              <p:cNvPr id="205956" name="Group 366"/>
              <p:cNvGrpSpPr>
                <a:grpSpLocks/>
              </p:cNvGrpSpPr>
              <p:nvPr/>
            </p:nvGrpSpPr>
            <p:grpSpPr bwMode="auto">
              <a:xfrm>
                <a:off x="2880" y="2688"/>
                <a:ext cx="47" cy="47"/>
                <a:chOff x="1391" y="1700"/>
                <a:chExt cx="208" cy="208"/>
              </a:xfrm>
            </p:grpSpPr>
            <p:sp>
              <p:nvSpPr>
                <p:cNvPr id="205985" name="Oval 367"/>
                <p:cNvSpPr>
                  <a:spLocks noChangeArrowheads="1"/>
                </p:cNvSpPr>
                <p:nvPr/>
              </p:nvSpPr>
              <p:spPr bwMode="auto">
                <a:xfrm>
                  <a:off x="1391" y="1700"/>
                  <a:ext cx="208" cy="208"/>
                </a:xfrm>
                <a:prstGeom prst="ellipse">
                  <a:avLst/>
                </a:prstGeom>
                <a:noFill/>
                <a:ln w="12700">
                  <a:solidFill>
                    <a:srgbClr val="00FF00"/>
                  </a:solidFill>
                  <a:round/>
                  <a:headEnd/>
                  <a:tailEnd/>
                </a:ln>
              </p:spPr>
              <p:txBody>
                <a:bodyPr wrap="none" anchor="ctr"/>
                <a:lstStyle/>
                <a:p>
                  <a:endParaRPr lang="it-IT"/>
                </a:p>
              </p:txBody>
            </p:sp>
            <p:sp>
              <p:nvSpPr>
                <p:cNvPr id="205986" name="Line 368"/>
                <p:cNvSpPr>
                  <a:spLocks noChangeShapeType="1"/>
                </p:cNvSpPr>
                <p:nvPr/>
              </p:nvSpPr>
              <p:spPr bwMode="auto">
                <a:xfrm flipH="1">
                  <a:off x="1425" y="1728"/>
                  <a:ext cx="140" cy="149"/>
                </a:xfrm>
                <a:prstGeom prst="line">
                  <a:avLst/>
                </a:prstGeom>
                <a:noFill/>
                <a:ln w="12700">
                  <a:solidFill>
                    <a:srgbClr val="00FF00"/>
                  </a:solidFill>
                  <a:round/>
                  <a:headEnd/>
                  <a:tailEnd/>
                </a:ln>
              </p:spPr>
              <p:txBody>
                <a:bodyPr wrap="none" anchor="ctr"/>
                <a:lstStyle/>
                <a:p>
                  <a:endParaRPr lang="en-GB"/>
                </a:p>
              </p:txBody>
            </p:sp>
            <p:sp>
              <p:nvSpPr>
                <p:cNvPr id="205987" name="Line 369"/>
                <p:cNvSpPr>
                  <a:spLocks noChangeShapeType="1"/>
                </p:cNvSpPr>
                <p:nvPr/>
              </p:nvSpPr>
              <p:spPr bwMode="auto">
                <a:xfrm>
                  <a:off x="1422" y="1734"/>
                  <a:ext cx="150" cy="144"/>
                </a:xfrm>
                <a:prstGeom prst="line">
                  <a:avLst/>
                </a:prstGeom>
                <a:noFill/>
                <a:ln w="12700">
                  <a:solidFill>
                    <a:srgbClr val="00FF00"/>
                  </a:solidFill>
                  <a:round/>
                  <a:headEnd/>
                  <a:tailEnd/>
                </a:ln>
              </p:spPr>
              <p:txBody>
                <a:bodyPr wrap="none" anchor="ctr"/>
                <a:lstStyle/>
                <a:p>
                  <a:endParaRPr lang="en-GB"/>
                </a:p>
              </p:txBody>
            </p:sp>
          </p:grpSp>
          <p:grpSp>
            <p:nvGrpSpPr>
              <p:cNvPr id="205957" name="Group 370"/>
              <p:cNvGrpSpPr>
                <a:grpSpLocks/>
              </p:cNvGrpSpPr>
              <p:nvPr/>
            </p:nvGrpSpPr>
            <p:grpSpPr bwMode="auto">
              <a:xfrm>
                <a:off x="3024" y="2688"/>
                <a:ext cx="47" cy="47"/>
                <a:chOff x="1391" y="1700"/>
                <a:chExt cx="208" cy="208"/>
              </a:xfrm>
            </p:grpSpPr>
            <p:sp>
              <p:nvSpPr>
                <p:cNvPr id="205982" name="Oval 371"/>
                <p:cNvSpPr>
                  <a:spLocks noChangeArrowheads="1"/>
                </p:cNvSpPr>
                <p:nvPr/>
              </p:nvSpPr>
              <p:spPr bwMode="auto">
                <a:xfrm>
                  <a:off x="1391" y="1700"/>
                  <a:ext cx="208" cy="208"/>
                </a:xfrm>
                <a:prstGeom prst="ellipse">
                  <a:avLst/>
                </a:prstGeom>
                <a:noFill/>
                <a:ln w="12700">
                  <a:solidFill>
                    <a:srgbClr val="00FF00"/>
                  </a:solidFill>
                  <a:round/>
                  <a:headEnd/>
                  <a:tailEnd/>
                </a:ln>
              </p:spPr>
              <p:txBody>
                <a:bodyPr wrap="none" anchor="ctr"/>
                <a:lstStyle/>
                <a:p>
                  <a:endParaRPr lang="it-IT"/>
                </a:p>
              </p:txBody>
            </p:sp>
            <p:sp>
              <p:nvSpPr>
                <p:cNvPr id="205983" name="Line 372"/>
                <p:cNvSpPr>
                  <a:spLocks noChangeShapeType="1"/>
                </p:cNvSpPr>
                <p:nvPr/>
              </p:nvSpPr>
              <p:spPr bwMode="auto">
                <a:xfrm flipH="1">
                  <a:off x="1425" y="1728"/>
                  <a:ext cx="140" cy="149"/>
                </a:xfrm>
                <a:prstGeom prst="line">
                  <a:avLst/>
                </a:prstGeom>
                <a:noFill/>
                <a:ln w="12700">
                  <a:solidFill>
                    <a:srgbClr val="00FF00"/>
                  </a:solidFill>
                  <a:round/>
                  <a:headEnd/>
                  <a:tailEnd/>
                </a:ln>
              </p:spPr>
              <p:txBody>
                <a:bodyPr wrap="none" anchor="ctr"/>
                <a:lstStyle/>
                <a:p>
                  <a:endParaRPr lang="en-GB"/>
                </a:p>
              </p:txBody>
            </p:sp>
            <p:sp>
              <p:nvSpPr>
                <p:cNvPr id="205984" name="Line 373"/>
                <p:cNvSpPr>
                  <a:spLocks noChangeShapeType="1"/>
                </p:cNvSpPr>
                <p:nvPr/>
              </p:nvSpPr>
              <p:spPr bwMode="auto">
                <a:xfrm>
                  <a:off x="1422" y="1734"/>
                  <a:ext cx="150" cy="144"/>
                </a:xfrm>
                <a:prstGeom prst="line">
                  <a:avLst/>
                </a:prstGeom>
                <a:noFill/>
                <a:ln w="12700">
                  <a:solidFill>
                    <a:srgbClr val="00FF00"/>
                  </a:solidFill>
                  <a:round/>
                  <a:headEnd/>
                  <a:tailEnd/>
                </a:ln>
              </p:spPr>
              <p:txBody>
                <a:bodyPr wrap="none" anchor="ctr"/>
                <a:lstStyle/>
                <a:p>
                  <a:endParaRPr lang="en-GB"/>
                </a:p>
              </p:txBody>
            </p:sp>
          </p:grpSp>
          <p:grpSp>
            <p:nvGrpSpPr>
              <p:cNvPr id="205958" name="Group 374"/>
              <p:cNvGrpSpPr>
                <a:grpSpLocks/>
              </p:cNvGrpSpPr>
              <p:nvPr/>
            </p:nvGrpSpPr>
            <p:grpSpPr bwMode="auto">
              <a:xfrm>
                <a:off x="3168" y="2688"/>
                <a:ext cx="47" cy="47"/>
                <a:chOff x="1391" y="1700"/>
                <a:chExt cx="208" cy="208"/>
              </a:xfrm>
            </p:grpSpPr>
            <p:sp>
              <p:nvSpPr>
                <p:cNvPr id="205979" name="Oval 375"/>
                <p:cNvSpPr>
                  <a:spLocks noChangeArrowheads="1"/>
                </p:cNvSpPr>
                <p:nvPr/>
              </p:nvSpPr>
              <p:spPr bwMode="auto">
                <a:xfrm>
                  <a:off x="1391" y="1700"/>
                  <a:ext cx="208" cy="208"/>
                </a:xfrm>
                <a:prstGeom prst="ellipse">
                  <a:avLst/>
                </a:prstGeom>
                <a:noFill/>
                <a:ln w="12700">
                  <a:solidFill>
                    <a:srgbClr val="00FF00"/>
                  </a:solidFill>
                  <a:round/>
                  <a:headEnd/>
                  <a:tailEnd/>
                </a:ln>
              </p:spPr>
              <p:txBody>
                <a:bodyPr wrap="none" anchor="ctr"/>
                <a:lstStyle/>
                <a:p>
                  <a:endParaRPr lang="it-IT"/>
                </a:p>
              </p:txBody>
            </p:sp>
            <p:sp>
              <p:nvSpPr>
                <p:cNvPr id="205980" name="Line 376"/>
                <p:cNvSpPr>
                  <a:spLocks noChangeShapeType="1"/>
                </p:cNvSpPr>
                <p:nvPr/>
              </p:nvSpPr>
              <p:spPr bwMode="auto">
                <a:xfrm flipH="1">
                  <a:off x="1425" y="1728"/>
                  <a:ext cx="140" cy="149"/>
                </a:xfrm>
                <a:prstGeom prst="line">
                  <a:avLst/>
                </a:prstGeom>
                <a:noFill/>
                <a:ln w="12700">
                  <a:solidFill>
                    <a:srgbClr val="00FF00"/>
                  </a:solidFill>
                  <a:round/>
                  <a:headEnd/>
                  <a:tailEnd/>
                </a:ln>
              </p:spPr>
              <p:txBody>
                <a:bodyPr wrap="none" anchor="ctr"/>
                <a:lstStyle/>
                <a:p>
                  <a:endParaRPr lang="en-GB"/>
                </a:p>
              </p:txBody>
            </p:sp>
            <p:sp>
              <p:nvSpPr>
                <p:cNvPr id="205981" name="Line 377"/>
                <p:cNvSpPr>
                  <a:spLocks noChangeShapeType="1"/>
                </p:cNvSpPr>
                <p:nvPr/>
              </p:nvSpPr>
              <p:spPr bwMode="auto">
                <a:xfrm>
                  <a:off x="1422" y="1734"/>
                  <a:ext cx="150" cy="144"/>
                </a:xfrm>
                <a:prstGeom prst="line">
                  <a:avLst/>
                </a:prstGeom>
                <a:noFill/>
                <a:ln w="12700">
                  <a:solidFill>
                    <a:srgbClr val="00FF00"/>
                  </a:solidFill>
                  <a:round/>
                  <a:headEnd/>
                  <a:tailEnd/>
                </a:ln>
              </p:spPr>
              <p:txBody>
                <a:bodyPr wrap="none" anchor="ctr"/>
                <a:lstStyle/>
                <a:p>
                  <a:endParaRPr lang="en-GB"/>
                </a:p>
              </p:txBody>
            </p:sp>
          </p:grpSp>
          <p:grpSp>
            <p:nvGrpSpPr>
              <p:cNvPr id="205959" name="Group 378"/>
              <p:cNvGrpSpPr>
                <a:grpSpLocks/>
              </p:cNvGrpSpPr>
              <p:nvPr/>
            </p:nvGrpSpPr>
            <p:grpSpPr bwMode="auto">
              <a:xfrm>
                <a:off x="3312" y="2688"/>
                <a:ext cx="47" cy="47"/>
                <a:chOff x="1391" y="1700"/>
                <a:chExt cx="208" cy="208"/>
              </a:xfrm>
            </p:grpSpPr>
            <p:sp>
              <p:nvSpPr>
                <p:cNvPr id="205976" name="Oval 379"/>
                <p:cNvSpPr>
                  <a:spLocks noChangeArrowheads="1"/>
                </p:cNvSpPr>
                <p:nvPr/>
              </p:nvSpPr>
              <p:spPr bwMode="auto">
                <a:xfrm>
                  <a:off x="1391" y="1700"/>
                  <a:ext cx="208" cy="208"/>
                </a:xfrm>
                <a:prstGeom prst="ellipse">
                  <a:avLst/>
                </a:prstGeom>
                <a:noFill/>
                <a:ln w="12700">
                  <a:solidFill>
                    <a:srgbClr val="00FF00"/>
                  </a:solidFill>
                  <a:round/>
                  <a:headEnd/>
                  <a:tailEnd/>
                </a:ln>
              </p:spPr>
              <p:txBody>
                <a:bodyPr wrap="none" anchor="ctr"/>
                <a:lstStyle/>
                <a:p>
                  <a:endParaRPr lang="it-IT"/>
                </a:p>
              </p:txBody>
            </p:sp>
            <p:sp>
              <p:nvSpPr>
                <p:cNvPr id="205977" name="Line 380"/>
                <p:cNvSpPr>
                  <a:spLocks noChangeShapeType="1"/>
                </p:cNvSpPr>
                <p:nvPr/>
              </p:nvSpPr>
              <p:spPr bwMode="auto">
                <a:xfrm flipH="1">
                  <a:off x="1425" y="1728"/>
                  <a:ext cx="140" cy="149"/>
                </a:xfrm>
                <a:prstGeom prst="line">
                  <a:avLst/>
                </a:prstGeom>
                <a:noFill/>
                <a:ln w="12700">
                  <a:solidFill>
                    <a:srgbClr val="00FF00"/>
                  </a:solidFill>
                  <a:round/>
                  <a:headEnd/>
                  <a:tailEnd/>
                </a:ln>
              </p:spPr>
              <p:txBody>
                <a:bodyPr wrap="none" anchor="ctr"/>
                <a:lstStyle/>
                <a:p>
                  <a:endParaRPr lang="en-GB"/>
                </a:p>
              </p:txBody>
            </p:sp>
            <p:sp>
              <p:nvSpPr>
                <p:cNvPr id="205978" name="Line 381"/>
                <p:cNvSpPr>
                  <a:spLocks noChangeShapeType="1"/>
                </p:cNvSpPr>
                <p:nvPr/>
              </p:nvSpPr>
              <p:spPr bwMode="auto">
                <a:xfrm>
                  <a:off x="1422" y="1734"/>
                  <a:ext cx="150" cy="144"/>
                </a:xfrm>
                <a:prstGeom prst="line">
                  <a:avLst/>
                </a:prstGeom>
                <a:noFill/>
                <a:ln w="12700">
                  <a:solidFill>
                    <a:srgbClr val="00FF00"/>
                  </a:solidFill>
                  <a:round/>
                  <a:headEnd/>
                  <a:tailEnd/>
                </a:ln>
              </p:spPr>
              <p:txBody>
                <a:bodyPr wrap="none" anchor="ctr"/>
                <a:lstStyle/>
                <a:p>
                  <a:endParaRPr lang="en-GB"/>
                </a:p>
              </p:txBody>
            </p:sp>
          </p:grpSp>
          <p:grpSp>
            <p:nvGrpSpPr>
              <p:cNvPr id="205960" name="Group 382"/>
              <p:cNvGrpSpPr>
                <a:grpSpLocks/>
              </p:cNvGrpSpPr>
              <p:nvPr/>
            </p:nvGrpSpPr>
            <p:grpSpPr bwMode="auto">
              <a:xfrm>
                <a:off x="2592" y="2688"/>
                <a:ext cx="47" cy="47"/>
                <a:chOff x="1391" y="1700"/>
                <a:chExt cx="208" cy="208"/>
              </a:xfrm>
            </p:grpSpPr>
            <p:sp>
              <p:nvSpPr>
                <p:cNvPr id="205973" name="Oval 383"/>
                <p:cNvSpPr>
                  <a:spLocks noChangeArrowheads="1"/>
                </p:cNvSpPr>
                <p:nvPr/>
              </p:nvSpPr>
              <p:spPr bwMode="auto">
                <a:xfrm>
                  <a:off x="1391" y="1700"/>
                  <a:ext cx="208" cy="208"/>
                </a:xfrm>
                <a:prstGeom prst="ellipse">
                  <a:avLst/>
                </a:prstGeom>
                <a:noFill/>
                <a:ln w="12700">
                  <a:solidFill>
                    <a:srgbClr val="00FF00"/>
                  </a:solidFill>
                  <a:round/>
                  <a:headEnd/>
                  <a:tailEnd/>
                </a:ln>
              </p:spPr>
              <p:txBody>
                <a:bodyPr wrap="none" anchor="ctr"/>
                <a:lstStyle/>
                <a:p>
                  <a:endParaRPr lang="it-IT"/>
                </a:p>
              </p:txBody>
            </p:sp>
            <p:sp>
              <p:nvSpPr>
                <p:cNvPr id="205974" name="Line 384"/>
                <p:cNvSpPr>
                  <a:spLocks noChangeShapeType="1"/>
                </p:cNvSpPr>
                <p:nvPr/>
              </p:nvSpPr>
              <p:spPr bwMode="auto">
                <a:xfrm flipH="1">
                  <a:off x="1425" y="1728"/>
                  <a:ext cx="140" cy="149"/>
                </a:xfrm>
                <a:prstGeom prst="line">
                  <a:avLst/>
                </a:prstGeom>
                <a:noFill/>
                <a:ln w="12700">
                  <a:solidFill>
                    <a:srgbClr val="00FF00"/>
                  </a:solidFill>
                  <a:round/>
                  <a:headEnd/>
                  <a:tailEnd/>
                </a:ln>
              </p:spPr>
              <p:txBody>
                <a:bodyPr wrap="none" anchor="ctr"/>
                <a:lstStyle/>
                <a:p>
                  <a:endParaRPr lang="en-GB"/>
                </a:p>
              </p:txBody>
            </p:sp>
            <p:sp>
              <p:nvSpPr>
                <p:cNvPr id="205975" name="Line 385"/>
                <p:cNvSpPr>
                  <a:spLocks noChangeShapeType="1"/>
                </p:cNvSpPr>
                <p:nvPr/>
              </p:nvSpPr>
              <p:spPr bwMode="auto">
                <a:xfrm>
                  <a:off x="1422" y="1734"/>
                  <a:ext cx="150" cy="144"/>
                </a:xfrm>
                <a:prstGeom prst="line">
                  <a:avLst/>
                </a:prstGeom>
                <a:noFill/>
                <a:ln w="12700">
                  <a:solidFill>
                    <a:srgbClr val="00FF00"/>
                  </a:solidFill>
                  <a:round/>
                  <a:headEnd/>
                  <a:tailEnd/>
                </a:ln>
              </p:spPr>
              <p:txBody>
                <a:bodyPr wrap="none" anchor="ctr"/>
                <a:lstStyle/>
                <a:p>
                  <a:endParaRPr lang="en-GB"/>
                </a:p>
              </p:txBody>
            </p:sp>
          </p:grpSp>
          <p:grpSp>
            <p:nvGrpSpPr>
              <p:cNvPr id="205961" name="Group 386"/>
              <p:cNvGrpSpPr>
                <a:grpSpLocks/>
              </p:cNvGrpSpPr>
              <p:nvPr/>
            </p:nvGrpSpPr>
            <p:grpSpPr bwMode="auto">
              <a:xfrm>
                <a:off x="3456" y="2688"/>
                <a:ext cx="47" cy="47"/>
                <a:chOff x="1391" y="1700"/>
                <a:chExt cx="208" cy="208"/>
              </a:xfrm>
            </p:grpSpPr>
            <p:sp>
              <p:nvSpPr>
                <p:cNvPr id="205970" name="Oval 387"/>
                <p:cNvSpPr>
                  <a:spLocks noChangeArrowheads="1"/>
                </p:cNvSpPr>
                <p:nvPr/>
              </p:nvSpPr>
              <p:spPr bwMode="auto">
                <a:xfrm>
                  <a:off x="1391" y="1700"/>
                  <a:ext cx="208" cy="208"/>
                </a:xfrm>
                <a:prstGeom prst="ellipse">
                  <a:avLst/>
                </a:prstGeom>
                <a:noFill/>
                <a:ln w="12700">
                  <a:solidFill>
                    <a:srgbClr val="00FF00"/>
                  </a:solidFill>
                  <a:round/>
                  <a:headEnd/>
                  <a:tailEnd/>
                </a:ln>
              </p:spPr>
              <p:txBody>
                <a:bodyPr wrap="none" anchor="ctr"/>
                <a:lstStyle/>
                <a:p>
                  <a:endParaRPr lang="it-IT"/>
                </a:p>
              </p:txBody>
            </p:sp>
            <p:sp>
              <p:nvSpPr>
                <p:cNvPr id="205971" name="Line 388"/>
                <p:cNvSpPr>
                  <a:spLocks noChangeShapeType="1"/>
                </p:cNvSpPr>
                <p:nvPr/>
              </p:nvSpPr>
              <p:spPr bwMode="auto">
                <a:xfrm flipH="1">
                  <a:off x="1425" y="1728"/>
                  <a:ext cx="140" cy="149"/>
                </a:xfrm>
                <a:prstGeom prst="line">
                  <a:avLst/>
                </a:prstGeom>
                <a:noFill/>
                <a:ln w="12700">
                  <a:solidFill>
                    <a:srgbClr val="00FF00"/>
                  </a:solidFill>
                  <a:round/>
                  <a:headEnd/>
                  <a:tailEnd/>
                </a:ln>
              </p:spPr>
              <p:txBody>
                <a:bodyPr wrap="none" anchor="ctr"/>
                <a:lstStyle/>
                <a:p>
                  <a:endParaRPr lang="en-GB"/>
                </a:p>
              </p:txBody>
            </p:sp>
            <p:sp>
              <p:nvSpPr>
                <p:cNvPr id="205972" name="Line 389"/>
                <p:cNvSpPr>
                  <a:spLocks noChangeShapeType="1"/>
                </p:cNvSpPr>
                <p:nvPr/>
              </p:nvSpPr>
              <p:spPr bwMode="auto">
                <a:xfrm>
                  <a:off x="1422" y="1734"/>
                  <a:ext cx="150" cy="144"/>
                </a:xfrm>
                <a:prstGeom prst="line">
                  <a:avLst/>
                </a:prstGeom>
                <a:noFill/>
                <a:ln w="12700">
                  <a:solidFill>
                    <a:srgbClr val="00FF00"/>
                  </a:solidFill>
                  <a:round/>
                  <a:headEnd/>
                  <a:tailEnd/>
                </a:ln>
              </p:spPr>
              <p:txBody>
                <a:bodyPr wrap="none" anchor="ctr"/>
                <a:lstStyle/>
                <a:p>
                  <a:endParaRPr lang="en-GB"/>
                </a:p>
              </p:txBody>
            </p:sp>
          </p:grpSp>
          <p:grpSp>
            <p:nvGrpSpPr>
              <p:cNvPr id="205962" name="Group 390"/>
              <p:cNvGrpSpPr>
                <a:grpSpLocks/>
              </p:cNvGrpSpPr>
              <p:nvPr/>
            </p:nvGrpSpPr>
            <p:grpSpPr bwMode="auto">
              <a:xfrm>
                <a:off x="3600" y="2688"/>
                <a:ext cx="47" cy="47"/>
                <a:chOff x="1391" y="1700"/>
                <a:chExt cx="208" cy="208"/>
              </a:xfrm>
            </p:grpSpPr>
            <p:sp>
              <p:nvSpPr>
                <p:cNvPr id="205967" name="Oval 391"/>
                <p:cNvSpPr>
                  <a:spLocks noChangeArrowheads="1"/>
                </p:cNvSpPr>
                <p:nvPr/>
              </p:nvSpPr>
              <p:spPr bwMode="auto">
                <a:xfrm>
                  <a:off x="1391" y="1700"/>
                  <a:ext cx="208" cy="208"/>
                </a:xfrm>
                <a:prstGeom prst="ellipse">
                  <a:avLst/>
                </a:prstGeom>
                <a:noFill/>
                <a:ln w="12700">
                  <a:solidFill>
                    <a:srgbClr val="00FF00"/>
                  </a:solidFill>
                  <a:round/>
                  <a:headEnd/>
                  <a:tailEnd/>
                </a:ln>
              </p:spPr>
              <p:txBody>
                <a:bodyPr wrap="none" anchor="ctr"/>
                <a:lstStyle/>
                <a:p>
                  <a:endParaRPr lang="it-IT"/>
                </a:p>
              </p:txBody>
            </p:sp>
            <p:sp>
              <p:nvSpPr>
                <p:cNvPr id="205968" name="Line 392"/>
                <p:cNvSpPr>
                  <a:spLocks noChangeShapeType="1"/>
                </p:cNvSpPr>
                <p:nvPr/>
              </p:nvSpPr>
              <p:spPr bwMode="auto">
                <a:xfrm flipH="1">
                  <a:off x="1425" y="1728"/>
                  <a:ext cx="140" cy="149"/>
                </a:xfrm>
                <a:prstGeom prst="line">
                  <a:avLst/>
                </a:prstGeom>
                <a:noFill/>
                <a:ln w="12700">
                  <a:solidFill>
                    <a:srgbClr val="00FF00"/>
                  </a:solidFill>
                  <a:round/>
                  <a:headEnd/>
                  <a:tailEnd/>
                </a:ln>
              </p:spPr>
              <p:txBody>
                <a:bodyPr wrap="none" anchor="ctr"/>
                <a:lstStyle/>
                <a:p>
                  <a:endParaRPr lang="en-GB"/>
                </a:p>
              </p:txBody>
            </p:sp>
            <p:sp>
              <p:nvSpPr>
                <p:cNvPr id="205969" name="Line 393"/>
                <p:cNvSpPr>
                  <a:spLocks noChangeShapeType="1"/>
                </p:cNvSpPr>
                <p:nvPr/>
              </p:nvSpPr>
              <p:spPr bwMode="auto">
                <a:xfrm>
                  <a:off x="1422" y="1734"/>
                  <a:ext cx="150" cy="144"/>
                </a:xfrm>
                <a:prstGeom prst="line">
                  <a:avLst/>
                </a:prstGeom>
                <a:noFill/>
                <a:ln w="12700">
                  <a:solidFill>
                    <a:srgbClr val="00FF00"/>
                  </a:solidFill>
                  <a:round/>
                  <a:headEnd/>
                  <a:tailEnd/>
                </a:ln>
              </p:spPr>
              <p:txBody>
                <a:bodyPr wrap="none" anchor="ctr"/>
                <a:lstStyle/>
                <a:p>
                  <a:endParaRPr lang="en-GB"/>
                </a:p>
              </p:txBody>
            </p:sp>
          </p:grpSp>
          <p:grpSp>
            <p:nvGrpSpPr>
              <p:cNvPr id="205963" name="Group 394"/>
              <p:cNvGrpSpPr>
                <a:grpSpLocks/>
              </p:cNvGrpSpPr>
              <p:nvPr/>
            </p:nvGrpSpPr>
            <p:grpSpPr bwMode="auto">
              <a:xfrm>
                <a:off x="3744" y="2688"/>
                <a:ext cx="47" cy="47"/>
                <a:chOff x="1391" y="1700"/>
                <a:chExt cx="208" cy="208"/>
              </a:xfrm>
            </p:grpSpPr>
            <p:sp>
              <p:nvSpPr>
                <p:cNvPr id="205964" name="Oval 395"/>
                <p:cNvSpPr>
                  <a:spLocks noChangeArrowheads="1"/>
                </p:cNvSpPr>
                <p:nvPr/>
              </p:nvSpPr>
              <p:spPr bwMode="auto">
                <a:xfrm>
                  <a:off x="1391" y="1700"/>
                  <a:ext cx="208" cy="208"/>
                </a:xfrm>
                <a:prstGeom prst="ellipse">
                  <a:avLst/>
                </a:prstGeom>
                <a:noFill/>
                <a:ln w="12700">
                  <a:solidFill>
                    <a:srgbClr val="00FF00"/>
                  </a:solidFill>
                  <a:round/>
                  <a:headEnd/>
                  <a:tailEnd/>
                </a:ln>
              </p:spPr>
              <p:txBody>
                <a:bodyPr wrap="none" anchor="ctr"/>
                <a:lstStyle/>
                <a:p>
                  <a:endParaRPr lang="it-IT"/>
                </a:p>
              </p:txBody>
            </p:sp>
            <p:sp>
              <p:nvSpPr>
                <p:cNvPr id="205965" name="Line 396"/>
                <p:cNvSpPr>
                  <a:spLocks noChangeShapeType="1"/>
                </p:cNvSpPr>
                <p:nvPr/>
              </p:nvSpPr>
              <p:spPr bwMode="auto">
                <a:xfrm flipH="1">
                  <a:off x="1425" y="1728"/>
                  <a:ext cx="140" cy="149"/>
                </a:xfrm>
                <a:prstGeom prst="line">
                  <a:avLst/>
                </a:prstGeom>
                <a:noFill/>
                <a:ln w="12700">
                  <a:solidFill>
                    <a:srgbClr val="00FF00"/>
                  </a:solidFill>
                  <a:round/>
                  <a:headEnd/>
                  <a:tailEnd/>
                </a:ln>
              </p:spPr>
              <p:txBody>
                <a:bodyPr wrap="none" anchor="ctr"/>
                <a:lstStyle/>
                <a:p>
                  <a:endParaRPr lang="en-GB"/>
                </a:p>
              </p:txBody>
            </p:sp>
            <p:sp>
              <p:nvSpPr>
                <p:cNvPr id="205966" name="Line 397"/>
                <p:cNvSpPr>
                  <a:spLocks noChangeShapeType="1"/>
                </p:cNvSpPr>
                <p:nvPr/>
              </p:nvSpPr>
              <p:spPr bwMode="auto">
                <a:xfrm>
                  <a:off x="1422" y="1734"/>
                  <a:ext cx="150" cy="144"/>
                </a:xfrm>
                <a:prstGeom prst="line">
                  <a:avLst/>
                </a:prstGeom>
                <a:noFill/>
                <a:ln w="12700">
                  <a:solidFill>
                    <a:srgbClr val="00FF00"/>
                  </a:solidFill>
                  <a:round/>
                  <a:headEnd/>
                  <a:tailEnd/>
                </a:ln>
              </p:spPr>
              <p:txBody>
                <a:bodyPr wrap="none" anchor="ctr"/>
                <a:lstStyle/>
                <a:p>
                  <a:endParaRPr lang="en-GB"/>
                </a:p>
              </p:txBody>
            </p:sp>
          </p:grpSp>
        </p:grpSp>
        <p:sp>
          <p:nvSpPr>
            <p:cNvPr id="205881" name="Rectangle 398"/>
            <p:cNvSpPr>
              <a:spLocks noChangeArrowheads="1"/>
            </p:cNvSpPr>
            <p:nvPr/>
          </p:nvSpPr>
          <p:spPr bwMode="auto">
            <a:xfrm rot="-5340000">
              <a:off x="1185" y="2539"/>
              <a:ext cx="1549"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Phase encoding direction</a:t>
              </a:r>
            </a:p>
          </p:txBody>
        </p:sp>
        <p:sp>
          <p:nvSpPr>
            <p:cNvPr id="205882" name="Freeform 399"/>
            <p:cNvSpPr>
              <a:spLocks/>
            </p:cNvSpPr>
            <p:nvPr/>
          </p:nvSpPr>
          <p:spPr bwMode="auto">
            <a:xfrm>
              <a:off x="2140" y="2520"/>
              <a:ext cx="75" cy="330"/>
            </a:xfrm>
            <a:custGeom>
              <a:avLst/>
              <a:gdLst>
                <a:gd name="T0" fmla="*/ 40 w 75"/>
                <a:gd name="T1" fmla="*/ 0 h 330"/>
                <a:gd name="T2" fmla="*/ 0 w 75"/>
                <a:gd name="T3" fmla="*/ 79 h 330"/>
                <a:gd name="T4" fmla="*/ 17 w 75"/>
                <a:gd name="T5" fmla="*/ 79 h 330"/>
                <a:gd name="T6" fmla="*/ 17 w 75"/>
                <a:gd name="T7" fmla="*/ 329 h 330"/>
                <a:gd name="T8" fmla="*/ 57 w 75"/>
                <a:gd name="T9" fmla="*/ 329 h 330"/>
                <a:gd name="T10" fmla="*/ 57 w 75"/>
                <a:gd name="T11" fmla="*/ 79 h 330"/>
                <a:gd name="T12" fmla="*/ 74 w 75"/>
                <a:gd name="T13" fmla="*/ 79 h 330"/>
                <a:gd name="T14" fmla="*/ 40 w 75"/>
                <a:gd name="T15" fmla="*/ 0 h 330"/>
                <a:gd name="T16" fmla="*/ 0 60000 65536"/>
                <a:gd name="T17" fmla="*/ 0 60000 65536"/>
                <a:gd name="T18" fmla="*/ 0 60000 65536"/>
                <a:gd name="T19" fmla="*/ 0 60000 65536"/>
                <a:gd name="T20" fmla="*/ 0 60000 65536"/>
                <a:gd name="T21" fmla="*/ 0 60000 65536"/>
                <a:gd name="T22" fmla="*/ 0 60000 65536"/>
                <a:gd name="T23" fmla="*/ 0 60000 65536"/>
                <a:gd name="T24" fmla="*/ 0 w 75"/>
                <a:gd name="T25" fmla="*/ 0 h 330"/>
                <a:gd name="T26" fmla="*/ 75 w 75"/>
                <a:gd name="T27" fmla="*/ 330 h 3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5" h="330">
                  <a:moveTo>
                    <a:pt x="40" y="0"/>
                  </a:moveTo>
                  <a:lnTo>
                    <a:pt x="0" y="79"/>
                  </a:lnTo>
                  <a:lnTo>
                    <a:pt x="17" y="79"/>
                  </a:lnTo>
                  <a:lnTo>
                    <a:pt x="17" y="329"/>
                  </a:lnTo>
                  <a:lnTo>
                    <a:pt x="57" y="329"/>
                  </a:lnTo>
                  <a:lnTo>
                    <a:pt x="57" y="79"/>
                  </a:lnTo>
                  <a:lnTo>
                    <a:pt x="74" y="79"/>
                  </a:lnTo>
                  <a:lnTo>
                    <a:pt x="40" y="0"/>
                  </a:lnTo>
                </a:path>
              </a:pathLst>
            </a:custGeom>
            <a:solidFill>
              <a:schemeClr val="tx1"/>
            </a:solidFill>
            <a:ln w="12700" cap="rnd" cmpd="sng">
              <a:solidFill>
                <a:schemeClr val="tx1"/>
              </a:solidFill>
              <a:prstDash val="solid"/>
              <a:round/>
              <a:headEnd type="none" w="med" len="med"/>
              <a:tailEnd type="none" w="med" len="med"/>
            </a:ln>
          </p:spPr>
          <p:txBody>
            <a:bodyPr/>
            <a:lstStyle/>
            <a:p>
              <a:endParaRPr lang="en-GB"/>
            </a:p>
          </p:txBody>
        </p:sp>
      </p:grpSp>
      <p:sp>
        <p:nvSpPr>
          <p:cNvPr id="400"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401"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402"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403"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404" name="CasellaDiTesto 403"/>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spTree>
    <p:extLst>
      <p:ext uri="{BB962C8B-B14F-4D97-AF65-F5344CB8AC3E}">
        <p14:creationId xmlns:p14="http://schemas.microsoft.com/office/powerpoint/2010/main" val="6368464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noFill/>
        </p:spPr>
        <p:txBody>
          <a:bodyPr lIns="90488" tIns="44450" rIns="90488" bIns="44450" anchor="b"/>
          <a:lstStyle/>
          <a:p>
            <a:r>
              <a:rPr lang="en-GB" dirty="0" smtClean="0"/>
              <a:t/>
            </a:r>
            <a:br>
              <a:rPr lang="en-GB" dirty="0" smtClean="0"/>
            </a:br>
            <a:r>
              <a:rPr lang="en-GB" dirty="0" smtClean="0"/>
              <a:t>Frequency (read) encoding</a:t>
            </a:r>
          </a:p>
        </p:txBody>
      </p:sp>
      <p:sp>
        <p:nvSpPr>
          <p:cNvPr id="206851" name="Rectangle 3"/>
          <p:cNvSpPr>
            <a:spLocks noChangeArrowheads="1"/>
          </p:cNvSpPr>
          <p:nvPr/>
        </p:nvSpPr>
        <p:spPr bwMode="auto">
          <a:xfrm>
            <a:off x="5076825" y="5416550"/>
            <a:ext cx="2843213" cy="382588"/>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Frequency encoding direction</a:t>
            </a:r>
          </a:p>
        </p:txBody>
      </p:sp>
      <p:sp>
        <p:nvSpPr>
          <p:cNvPr id="206852" name="Freeform 4"/>
          <p:cNvSpPr>
            <a:spLocks/>
          </p:cNvSpPr>
          <p:nvPr/>
        </p:nvSpPr>
        <p:spPr bwMode="auto">
          <a:xfrm>
            <a:off x="5722938" y="3022600"/>
            <a:ext cx="119062" cy="785813"/>
          </a:xfrm>
          <a:custGeom>
            <a:avLst/>
            <a:gdLst>
              <a:gd name="T0" fmla="*/ 0 w 75"/>
              <a:gd name="T1" fmla="*/ 387350 h 495"/>
              <a:gd name="T2" fmla="*/ 26987 w 75"/>
              <a:gd name="T3" fmla="*/ 198438 h 495"/>
              <a:gd name="T4" fmla="*/ 117475 w 75"/>
              <a:gd name="T5" fmla="*/ 0 h 495"/>
              <a:gd name="T6" fmla="*/ 117475 w 75"/>
              <a:gd name="T7" fmla="*/ 784225 h 495"/>
              <a:gd name="T8" fmla="*/ 73025 w 75"/>
              <a:gd name="T9" fmla="*/ 712788 h 495"/>
              <a:gd name="T10" fmla="*/ 19050 w 75"/>
              <a:gd name="T11" fmla="*/ 603250 h 495"/>
              <a:gd name="T12" fmla="*/ 0 w 75"/>
              <a:gd name="T13" fmla="*/ 514350 h 495"/>
              <a:gd name="T14" fmla="*/ 0 w 75"/>
              <a:gd name="T15" fmla="*/ 450850 h 495"/>
              <a:gd name="T16" fmla="*/ 0 w 75"/>
              <a:gd name="T17" fmla="*/ 387350 h 4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5"/>
              <a:gd name="T28" fmla="*/ 0 h 495"/>
              <a:gd name="T29" fmla="*/ 75 w 75"/>
              <a:gd name="T30" fmla="*/ 495 h 49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5" h="495">
                <a:moveTo>
                  <a:pt x="0" y="244"/>
                </a:moveTo>
                <a:lnTo>
                  <a:pt x="17" y="125"/>
                </a:lnTo>
                <a:lnTo>
                  <a:pt x="74" y="0"/>
                </a:lnTo>
                <a:lnTo>
                  <a:pt x="74" y="494"/>
                </a:lnTo>
                <a:lnTo>
                  <a:pt x="46" y="449"/>
                </a:lnTo>
                <a:lnTo>
                  <a:pt x="12" y="380"/>
                </a:lnTo>
                <a:lnTo>
                  <a:pt x="0" y="324"/>
                </a:lnTo>
                <a:lnTo>
                  <a:pt x="0" y="284"/>
                </a:lnTo>
                <a:lnTo>
                  <a:pt x="0" y="244"/>
                </a:lnTo>
              </a:path>
            </a:pathLst>
          </a:custGeom>
          <a:solidFill>
            <a:srgbClr val="FAFD00"/>
          </a:solidFill>
          <a:ln w="12700" cap="rnd" cmpd="sng">
            <a:solidFill>
              <a:schemeClr val="tx1"/>
            </a:solidFill>
            <a:prstDash val="solid"/>
            <a:round/>
            <a:headEnd type="none" w="med" len="med"/>
            <a:tailEnd type="none" w="med" len="med"/>
          </a:ln>
        </p:spPr>
        <p:txBody>
          <a:bodyPr/>
          <a:lstStyle/>
          <a:p>
            <a:endParaRPr lang="en-GB"/>
          </a:p>
        </p:txBody>
      </p:sp>
      <p:sp>
        <p:nvSpPr>
          <p:cNvPr id="206853" name="Freeform 5"/>
          <p:cNvSpPr>
            <a:spLocks/>
          </p:cNvSpPr>
          <p:nvPr/>
        </p:nvSpPr>
        <p:spPr bwMode="auto">
          <a:xfrm>
            <a:off x="5948363" y="2859088"/>
            <a:ext cx="119062" cy="1211262"/>
          </a:xfrm>
          <a:custGeom>
            <a:avLst/>
            <a:gdLst>
              <a:gd name="T0" fmla="*/ 0 w 75"/>
              <a:gd name="T1" fmla="*/ 36512 h 763"/>
              <a:gd name="T2" fmla="*/ 117475 w 75"/>
              <a:gd name="T3" fmla="*/ 0 h 763"/>
              <a:gd name="T4" fmla="*/ 117475 w 75"/>
              <a:gd name="T5" fmla="*/ 1209675 h 763"/>
              <a:gd name="T6" fmla="*/ 0 w 75"/>
              <a:gd name="T7" fmla="*/ 1101725 h 763"/>
              <a:gd name="T8" fmla="*/ 0 w 75"/>
              <a:gd name="T9" fmla="*/ 36512 h 763"/>
              <a:gd name="T10" fmla="*/ 0 60000 65536"/>
              <a:gd name="T11" fmla="*/ 0 60000 65536"/>
              <a:gd name="T12" fmla="*/ 0 60000 65536"/>
              <a:gd name="T13" fmla="*/ 0 60000 65536"/>
              <a:gd name="T14" fmla="*/ 0 60000 65536"/>
              <a:gd name="T15" fmla="*/ 0 w 75"/>
              <a:gd name="T16" fmla="*/ 0 h 763"/>
              <a:gd name="T17" fmla="*/ 75 w 75"/>
              <a:gd name="T18" fmla="*/ 763 h 763"/>
            </a:gdLst>
            <a:ahLst/>
            <a:cxnLst>
              <a:cxn ang="T10">
                <a:pos x="T0" y="T1"/>
              </a:cxn>
              <a:cxn ang="T11">
                <a:pos x="T2" y="T3"/>
              </a:cxn>
              <a:cxn ang="T12">
                <a:pos x="T4" y="T5"/>
              </a:cxn>
              <a:cxn ang="T13">
                <a:pos x="T6" y="T7"/>
              </a:cxn>
              <a:cxn ang="T14">
                <a:pos x="T8" y="T9"/>
              </a:cxn>
            </a:cxnLst>
            <a:rect l="T15" t="T16" r="T17" b="T18"/>
            <a:pathLst>
              <a:path w="75" h="763">
                <a:moveTo>
                  <a:pt x="0" y="23"/>
                </a:moveTo>
                <a:lnTo>
                  <a:pt x="74" y="0"/>
                </a:lnTo>
                <a:lnTo>
                  <a:pt x="74" y="762"/>
                </a:lnTo>
                <a:lnTo>
                  <a:pt x="0" y="694"/>
                </a:lnTo>
                <a:lnTo>
                  <a:pt x="0" y="23"/>
                </a:lnTo>
              </a:path>
            </a:pathLst>
          </a:custGeom>
          <a:solidFill>
            <a:srgbClr val="FAFD00"/>
          </a:solidFill>
          <a:ln w="12700" cap="rnd" cmpd="sng">
            <a:solidFill>
              <a:schemeClr val="tx1"/>
            </a:solidFill>
            <a:prstDash val="solid"/>
            <a:round/>
            <a:headEnd type="none" w="med" len="med"/>
            <a:tailEnd type="none" w="med" len="med"/>
          </a:ln>
        </p:spPr>
        <p:txBody>
          <a:bodyPr/>
          <a:lstStyle/>
          <a:p>
            <a:endParaRPr lang="en-GB"/>
          </a:p>
        </p:txBody>
      </p:sp>
      <p:sp>
        <p:nvSpPr>
          <p:cNvPr id="206854" name="Freeform 6"/>
          <p:cNvSpPr>
            <a:spLocks/>
          </p:cNvSpPr>
          <p:nvPr/>
        </p:nvSpPr>
        <p:spPr bwMode="auto">
          <a:xfrm>
            <a:off x="6178550" y="2835275"/>
            <a:ext cx="128588" cy="1281113"/>
          </a:xfrm>
          <a:custGeom>
            <a:avLst/>
            <a:gdLst>
              <a:gd name="T0" fmla="*/ 0 w 81"/>
              <a:gd name="T1" fmla="*/ 0 h 807"/>
              <a:gd name="T2" fmla="*/ 0 w 81"/>
              <a:gd name="T3" fmla="*/ 1270000 h 807"/>
              <a:gd name="T4" fmla="*/ 60325 w 81"/>
              <a:gd name="T5" fmla="*/ 1279525 h 807"/>
              <a:gd name="T6" fmla="*/ 127000 w 81"/>
              <a:gd name="T7" fmla="*/ 1270000 h 807"/>
              <a:gd name="T8" fmla="*/ 127000 w 81"/>
              <a:gd name="T9" fmla="*/ 0 h 807"/>
              <a:gd name="T10" fmla="*/ 0 w 81"/>
              <a:gd name="T11" fmla="*/ 0 h 807"/>
              <a:gd name="T12" fmla="*/ 0 60000 65536"/>
              <a:gd name="T13" fmla="*/ 0 60000 65536"/>
              <a:gd name="T14" fmla="*/ 0 60000 65536"/>
              <a:gd name="T15" fmla="*/ 0 60000 65536"/>
              <a:gd name="T16" fmla="*/ 0 60000 65536"/>
              <a:gd name="T17" fmla="*/ 0 60000 65536"/>
              <a:gd name="T18" fmla="*/ 0 w 81"/>
              <a:gd name="T19" fmla="*/ 0 h 807"/>
              <a:gd name="T20" fmla="*/ 81 w 81"/>
              <a:gd name="T21" fmla="*/ 807 h 807"/>
            </a:gdLst>
            <a:ahLst/>
            <a:cxnLst>
              <a:cxn ang="T12">
                <a:pos x="T0" y="T1"/>
              </a:cxn>
              <a:cxn ang="T13">
                <a:pos x="T2" y="T3"/>
              </a:cxn>
              <a:cxn ang="T14">
                <a:pos x="T4" y="T5"/>
              </a:cxn>
              <a:cxn ang="T15">
                <a:pos x="T6" y="T7"/>
              </a:cxn>
              <a:cxn ang="T16">
                <a:pos x="T8" y="T9"/>
              </a:cxn>
              <a:cxn ang="T17">
                <a:pos x="T10" y="T11"/>
              </a:cxn>
            </a:cxnLst>
            <a:rect l="T18" t="T19" r="T20" b="T21"/>
            <a:pathLst>
              <a:path w="81" h="807">
                <a:moveTo>
                  <a:pt x="0" y="0"/>
                </a:moveTo>
                <a:lnTo>
                  <a:pt x="0" y="800"/>
                </a:lnTo>
                <a:lnTo>
                  <a:pt x="38" y="806"/>
                </a:lnTo>
                <a:lnTo>
                  <a:pt x="80" y="800"/>
                </a:lnTo>
                <a:lnTo>
                  <a:pt x="80" y="0"/>
                </a:lnTo>
                <a:lnTo>
                  <a:pt x="0" y="0"/>
                </a:lnTo>
              </a:path>
            </a:pathLst>
          </a:custGeom>
          <a:solidFill>
            <a:srgbClr val="FAFD00"/>
          </a:solidFill>
          <a:ln w="12700" cap="rnd" cmpd="sng">
            <a:solidFill>
              <a:schemeClr val="tx1"/>
            </a:solidFill>
            <a:prstDash val="solid"/>
            <a:round/>
            <a:headEnd type="none" w="med" len="med"/>
            <a:tailEnd type="none" w="med" len="med"/>
          </a:ln>
        </p:spPr>
        <p:txBody>
          <a:bodyPr/>
          <a:lstStyle/>
          <a:p>
            <a:endParaRPr lang="en-GB"/>
          </a:p>
        </p:txBody>
      </p:sp>
      <p:sp>
        <p:nvSpPr>
          <p:cNvPr id="206855" name="Freeform 7"/>
          <p:cNvSpPr>
            <a:spLocks/>
          </p:cNvSpPr>
          <p:nvPr/>
        </p:nvSpPr>
        <p:spPr bwMode="auto">
          <a:xfrm>
            <a:off x="6389688" y="2868613"/>
            <a:ext cx="111125" cy="1201737"/>
          </a:xfrm>
          <a:custGeom>
            <a:avLst/>
            <a:gdLst>
              <a:gd name="T0" fmla="*/ 0 w 70"/>
              <a:gd name="T1" fmla="*/ 9525 h 757"/>
              <a:gd name="T2" fmla="*/ 0 w 70"/>
              <a:gd name="T3" fmla="*/ 1200150 h 757"/>
              <a:gd name="T4" fmla="*/ 109538 w 70"/>
              <a:gd name="T5" fmla="*/ 1119187 h 757"/>
              <a:gd name="T6" fmla="*/ 109538 w 70"/>
              <a:gd name="T7" fmla="*/ 17462 h 757"/>
              <a:gd name="T8" fmla="*/ 55563 w 70"/>
              <a:gd name="T9" fmla="*/ 0 h 757"/>
              <a:gd name="T10" fmla="*/ 0 w 70"/>
              <a:gd name="T11" fmla="*/ 9525 h 757"/>
              <a:gd name="T12" fmla="*/ 0 60000 65536"/>
              <a:gd name="T13" fmla="*/ 0 60000 65536"/>
              <a:gd name="T14" fmla="*/ 0 60000 65536"/>
              <a:gd name="T15" fmla="*/ 0 60000 65536"/>
              <a:gd name="T16" fmla="*/ 0 60000 65536"/>
              <a:gd name="T17" fmla="*/ 0 60000 65536"/>
              <a:gd name="T18" fmla="*/ 0 w 70"/>
              <a:gd name="T19" fmla="*/ 0 h 757"/>
              <a:gd name="T20" fmla="*/ 70 w 70"/>
              <a:gd name="T21" fmla="*/ 757 h 757"/>
            </a:gdLst>
            <a:ahLst/>
            <a:cxnLst>
              <a:cxn ang="T12">
                <a:pos x="T0" y="T1"/>
              </a:cxn>
              <a:cxn ang="T13">
                <a:pos x="T2" y="T3"/>
              </a:cxn>
              <a:cxn ang="T14">
                <a:pos x="T4" y="T5"/>
              </a:cxn>
              <a:cxn ang="T15">
                <a:pos x="T6" y="T7"/>
              </a:cxn>
              <a:cxn ang="T16">
                <a:pos x="T8" y="T9"/>
              </a:cxn>
              <a:cxn ang="T17">
                <a:pos x="T10" y="T11"/>
              </a:cxn>
            </a:cxnLst>
            <a:rect l="T18" t="T19" r="T20" b="T21"/>
            <a:pathLst>
              <a:path w="70" h="757">
                <a:moveTo>
                  <a:pt x="0" y="6"/>
                </a:moveTo>
                <a:lnTo>
                  <a:pt x="0" y="756"/>
                </a:lnTo>
                <a:lnTo>
                  <a:pt x="69" y="705"/>
                </a:lnTo>
                <a:lnTo>
                  <a:pt x="69" y="11"/>
                </a:lnTo>
                <a:lnTo>
                  <a:pt x="35" y="0"/>
                </a:lnTo>
                <a:lnTo>
                  <a:pt x="0" y="6"/>
                </a:lnTo>
              </a:path>
            </a:pathLst>
          </a:custGeom>
          <a:solidFill>
            <a:srgbClr val="FAFD00"/>
          </a:solidFill>
          <a:ln w="12700" cap="rnd" cmpd="sng">
            <a:solidFill>
              <a:schemeClr val="tx1"/>
            </a:solidFill>
            <a:prstDash val="solid"/>
            <a:round/>
            <a:headEnd type="none" w="med" len="med"/>
            <a:tailEnd type="none" w="med" len="med"/>
          </a:ln>
        </p:spPr>
        <p:txBody>
          <a:bodyPr/>
          <a:lstStyle/>
          <a:p>
            <a:endParaRPr lang="en-GB"/>
          </a:p>
        </p:txBody>
      </p:sp>
      <p:sp>
        <p:nvSpPr>
          <p:cNvPr id="206856" name="Freeform 8"/>
          <p:cNvSpPr>
            <a:spLocks/>
          </p:cNvSpPr>
          <p:nvPr/>
        </p:nvSpPr>
        <p:spPr bwMode="auto">
          <a:xfrm>
            <a:off x="6597650" y="2971800"/>
            <a:ext cx="133350" cy="889000"/>
          </a:xfrm>
          <a:custGeom>
            <a:avLst/>
            <a:gdLst>
              <a:gd name="T0" fmla="*/ 6350 w 84"/>
              <a:gd name="T1" fmla="*/ 889000 h 560"/>
              <a:gd name="T2" fmla="*/ 63500 w 84"/>
              <a:gd name="T3" fmla="*/ 796925 h 560"/>
              <a:gd name="T4" fmla="*/ 122238 w 84"/>
              <a:gd name="T5" fmla="*/ 666750 h 560"/>
              <a:gd name="T6" fmla="*/ 133350 w 84"/>
              <a:gd name="T7" fmla="*/ 557212 h 560"/>
              <a:gd name="T8" fmla="*/ 133350 w 84"/>
              <a:gd name="T9" fmla="*/ 400050 h 560"/>
              <a:gd name="T10" fmla="*/ 112713 w 84"/>
              <a:gd name="T11" fmla="*/ 280987 h 560"/>
              <a:gd name="T12" fmla="*/ 73025 w 84"/>
              <a:gd name="T13" fmla="*/ 160337 h 560"/>
              <a:gd name="T14" fmla="*/ 36512 w 84"/>
              <a:gd name="T15" fmla="*/ 63500 h 560"/>
              <a:gd name="T16" fmla="*/ 0 w 84"/>
              <a:gd name="T17" fmla="*/ 0 h 560"/>
              <a:gd name="T18" fmla="*/ 4762 w 84"/>
              <a:gd name="T19" fmla="*/ 879475 h 5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4"/>
              <a:gd name="T31" fmla="*/ 0 h 560"/>
              <a:gd name="T32" fmla="*/ 84 w 84"/>
              <a:gd name="T33" fmla="*/ 560 h 5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4" h="560">
                <a:moveTo>
                  <a:pt x="4" y="560"/>
                </a:moveTo>
                <a:lnTo>
                  <a:pt x="40" y="502"/>
                </a:lnTo>
                <a:lnTo>
                  <a:pt x="77" y="420"/>
                </a:lnTo>
                <a:lnTo>
                  <a:pt x="84" y="351"/>
                </a:lnTo>
                <a:lnTo>
                  <a:pt x="84" y="252"/>
                </a:lnTo>
                <a:lnTo>
                  <a:pt x="71" y="177"/>
                </a:lnTo>
                <a:lnTo>
                  <a:pt x="46" y="101"/>
                </a:lnTo>
                <a:lnTo>
                  <a:pt x="23" y="40"/>
                </a:lnTo>
                <a:lnTo>
                  <a:pt x="0" y="0"/>
                </a:lnTo>
                <a:lnTo>
                  <a:pt x="3" y="554"/>
                </a:lnTo>
              </a:path>
            </a:pathLst>
          </a:custGeom>
          <a:solidFill>
            <a:srgbClr val="FAFD00"/>
          </a:solidFill>
          <a:ln w="12700" cap="rnd" cmpd="sng">
            <a:solidFill>
              <a:schemeClr val="tx1"/>
            </a:solidFill>
            <a:prstDash val="solid"/>
            <a:round/>
            <a:headEnd type="none" w="med" len="med"/>
            <a:tailEnd type="none" w="med" len="med"/>
          </a:ln>
        </p:spPr>
        <p:txBody>
          <a:bodyPr/>
          <a:lstStyle/>
          <a:p>
            <a:endParaRPr lang="en-GB"/>
          </a:p>
        </p:txBody>
      </p:sp>
      <p:sp>
        <p:nvSpPr>
          <p:cNvPr id="206857" name="Line 9"/>
          <p:cNvSpPr>
            <a:spLocks noChangeShapeType="1"/>
          </p:cNvSpPr>
          <p:nvPr/>
        </p:nvSpPr>
        <p:spPr bwMode="auto">
          <a:xfrm>
            <a:off x="6711950" y="3578225"/>
            <a:ext cx="492125" cy="619125"/>
          </a:xfrm>
          <a:prstGeom prst="line">
            <a:avLst/>
          </a:prstGeom>
          <a:noFill/>
          <a:ln w="12700">
            <a:solidFill>
              <a:schemeClr val="tx1"/>
            </a:solidFill>
            <a:round/>
            <a:headEnd/>
            <a:tailEnd/>
          </a:ln>
        </p:spPr>
        <p:txBody>
          <a:bodyPr wrap="none" anchor="ctr"/>
          <a:lstStyle/>
          <a:p>
            <a:endParaRPr lang="en-GB"/>
          </a:p>
        </p:txBody>
      </p:sp>
      <p:sp>
        <p:nvSpPr>
          <p:cNvPr id="206858" name="Line 10"/>
          <p:cNvSpPr>
            <a:spLocks noChangeShapeType="1"/>
          </p:cNvSpPr>
          <p:nvPr/>
        </p:nvSpPr>
        <p:spPr bwMode="auto">
          <a:xfrm>
            <a:off x="6711950" y="3578225"/>
            <a:ext cx="898525" cy="609600"/>
          </a:xfrm>
          <a:prstGeom prst="line">
            <a:avLst/>
          </a:prstGeom>
          <a:noFill/>
          <a:ln w="12700">
            <a:solidFill>
              <a:schemeClr val="tx1"/>
            </a:solidFill>
            <a:round/>
            <a:headEnd/>
            <a:tailEnd/>
          </a:ln>
        </p:spPr>
        <p:txBody>
          <a:bodyPr wrap="none" anchor="ctr"/>
          <a:lstStyle/>
          <a:p>
            <a:endParaRPr lang="en-GB"/>
          </a:p>
        </p:txBody>
      </p:sp>
      <p:sp>
        <p:nvSpPr>
          <p:cNvPr id="206859" name="Line 11"/>
          <p:cNvSpPr>
            <a:spLocks noChangeShapeType="1"/>
          </p:cNvSpPr>
          <p:nvPr/>
        </p:nvSpPr>
        <p:spPr bwMode="auto">
          <a:xfrm>
            <a:off x="7616825" y="4200525"/>
            <a:ext cx="0" cy="268288"/>
          </a:xfrm>
          <a:prstGeom prst="line">
            <a:avLst/>
          </a:prstGeom>
          <a:noFill/>
          <a:ln w="12700">
            <a:solidFill>
              <a:schemeClr val="tx1"/>
            </a:solidFill>
            <a:round/>
            <a:headEnd/>
            <a:tailEnd/>
          </a:ln>
        </p:spPr>
        <p:txBody>
          <a:bodyPr wrap="none" anchor="ctr"/>
          <a:lstStyle/>
          <a:p>
            <a:endParaRPr lang="en-GB"/>
          </a:p>
        </p:txBody>
      </p:sp>
      <p:sp>
        <p:nvSpPr>
          <p:cNvPr id="206860" name="Line 12"/>
          <p:cNvSpPr>
            <a:spLocks noChangeShapeType="1"/>
          </p:cNvSpPr>
          <p:nvPr/>
        </p:nvSpPr>
        <p:spPr bwMode="auto">
          <a:xfrm flipH="1" flipV="1">
            <a:off x="6446838" y="3538538"/>
            <a:ext cx="590550" cy="1004887"/>
          </a:xfrm>
          <a:prstGeom prst="line">
            <a:avLst/>
          </a:prstGeom>
          <a:noFill/>
          <a:ln w="12700">
            <a:solidFill>
              <a:schemeClr val="tx1"/>
            </a:solidFill>
            <a:round/>
            <a:headEnd/>
            <a:tailEnd/>
          </a:ln>
        </p:spPr>
        <p:txBody>
          <a:bodyPr wrap="none" anchor="ctr"/>
          <a:lstStyle/>
          <a:p>
            <a:endParaRPr lang="en-GB"/>
          </a:p>
        </p:txBody>
      </p:sp>
      <p:sp>
        <p:nvSpPr>
          <p:cNvPr id="206861" name="Line 13"/>
          <p:cNvSpPr>
            <a:spLocks noChangeShapeType="1"/>
          </p:cNvSpPr>
          <p:nvPr/>
        </p:nvSpPr>
        <p:spPr bwMode="auto">
          <a:xfrm>
            <a:off x="6459538" y="3551238"/>
            <a:ext cx="168275" cy="979487"/>
          </a:xfrm>
          <a:prstGeom prst="line">
            <a:avLst/>
          </a:prstGeom>
          <a:noFill/>
          <a:ln w="12700">
            <a:solidFill>
              <a:schemeClr val="tx1"/>
            </a:solidFill>
            <a:round/>
            <a:headEnd/>
            <a:tailEnd/>
          </a:ln>
        </p:spPr>
        <p:txBody>
          <a:bodyPr wrap="none" anchor="ctr"/>
          <a:lstStyle/>
          <a:p>
            <a:endParaRPr lang="en-GB"/>
          </a:p>
        </p:txBody>
      </p:sp>
      <p:sp>
        <p:nvSpPr>
          <p:cNvPr id="206862" name="Line 14"/>
          <p:cNvSpPr>
            <a:spLocks noChangeShapeType="1"/>
          </p:cNvSpPr>
          <p:nvPr/>
        </p:nvSpPr>
        <p:spPr bwMode="auto">
          <a:xfrm flipH="1" flipV="1">
            <a:off x="6221413" y="3629025"/>
            <a:ext cx="230187" cy="1257300"/>
          </a:xfrm>
          <a:prstGeom prst="line">
            <a:avLst/>
          </a:prstGeom>
          <a:noFill/>
          <a:ln w="12700">
            <a:solidFill>
              <a:schemeClr val="tx1"/>
            </a:solidFill>
            <a:round/>
            <a:headEnd/>
            <a:tailEnd/>
          </a:ln>
        </p:spPr>
        <p:txBody>
          <a:bodyPr wrap="none" anchor="ctr"/>
          <a:lstStyle/>
          <a:p>
            <a:endParaRPr lang="en-GB"/>
          </a:p>
        </p:txBody>
      </p:sp>
      <p:sp>
        <p:nvSpPr>
          <p:cNvPr id="206863" name="Line 15"/>
          <p:cNvSpPr>
            <a:spLocks noChangeShapeType="1"/>
          </p:cNvSpPr>
          <p:nvPr/>
        </p:nvSpPr>
        <p:spPr bwMode="auto">
          <a:xfrm flipH="1">
            <a:off x="6032500" y="3641725"/>
            <a:ext cx="201613" cy="1241425"/>
          </a:xfrm>
          <a:prstGeom prst="line">
            <a:avLst/>
          </a:prstGeom>
          <a:noFill/>
          <a:ln w="12700">
            <a:solidFill>
              <a:schemeClr val="tx1"/>
            </a:solidFill>
            <a:round/>
            <a:headEnd/>
            <a:tailEnd/>
          </a:ln>
        </p:spPr>
        <p:txBody>
          <a:bodyPr wrap="none" anchor="ctr"/>
          <a:lstStyle/>
          <a:p>
            <a:endParaRPr lang="en-GB"/>
          </a:p>
        </p:txBody>
      </p:sp>
      <p:sp>
        <p:nvSpPr>
          <p:cNvPr id="206864" name="Line 16"/>
          <p:cNvSpPr>
            <a:spLocks noChangeShapeType="1"/>
          </p:cNvSpPr>
          <p:nvPr/>
        </p:nvSpPr>
        <p:spPr bwMode="auto">
          <a:xfrm flipV="1">
            <a:off x="5849938" y="4540250"/>
            <a:ext cx="0" cy="301625"/>
          </a:xfrm>
          <a:prstGeom prst="line">
            <a:avLst/>
          </a:prstGeom>
          <a:noFill/>
          <a:ln w="12700">
            <a:solidFill>
              <a:schemeClr val="tx1"/>
            </a:solidFill>
            <a:round/>
            <a:headEnd/>
            <a:tailEnd/>
          </a:ln>
        </p:spPr>
        <p:txBody>
          <a:bodyPr wrap="none" anchor="ctr"/>
          <a:lstStyle/>
          <a:p>
            <a:endParaRPr lang="en-GB"/>
          </a:p>
        </p:txBody>
      </p:sp>
      <p:sp>
        <p:nvSpPr>
          <p:cNvPr id="206865" name="Line 17"/>
          <p:cNvSpPr>
            <a:spLocks noChangeShapeType="1"/>
          </p:cNvSpPr>
          <p:nvPr/>
        </p:nvSpPr>
        <p:spPr bwMode="auto">
          <a:xfrm flipV="1">
            <a:off x="5856288" y="3538538"/>
            <a:ext cx="139700" cy="1014412"/>
          </a:xfrm>
          <a:prstGeom prst="line">
            <a:avLst/>
          </a:prstGeom>
          <a:noFill/>
          <a:ln w="12700">
            <a:solidFill>
              <a:schemeClr val="tx1"/>
            </a:solidFill>
            <a:round/>
            <a:headEnd/>
            <a:tailEnd/>
          </a:ln>
        </p:spPr>
        <p:txBody>
          <a:bodyPr wrap="none" anchor="ctr"/>
          <a:lstStyle/>
          <a:p>
            <a:endParaRPr lang="en-GB"/>
          </a:p>
        </p:txBody>
      </p:sp>
      <p:sp>
        <p:nvSpPr>
          <p:cNvPr id="206866" name="Line 18"/>
          <p:cNvSpPr>
            <a:spLocks noChangeShapeType="1"/>
          </p:cNvSpPr>
          <p:nvPr/>
        </p:nvSpPr>
        <p:spPr bwMode="auto">
          <a:xfrm flipH="1">
            <a:off x="5437188" y="3551238"/>
            <a:ext cx="571500" cy="998537"/>
          </a:xfrm>
          <a:prstGeom prst="line">
            <a:avLst/>
          </a:prstGeom>
          <a:noFill/>
          <a:ln w="12700">
            <a:solidFill>
              <a:schemeClr val="tx1"/>
            </a:solidFill>
            <a:round/>
            <a:headEnd/>
            <a:tailEnd/>
          </a:ln>
        </p:spPr>
        <p:txBody>
          <a:bodyPr wrap="none" anchor="ctr"/>
          <a:lstStyle/>
          <a:p>
            <a:endParaRPr lang="en-GB"/>
          </a:p>
        </p:txBody>
      </p:sp>
      <p:sp>
        <p:nvSpPr>
          <p:cNvPr id="206867" name="Line 19"/>
          <p:cNvSpPr>
            <a:spLocks noChangeShapeType="1"/>
          </p:cNvSpPr>
          <p:nvPr/>
        </p:nvSpPr>
        <p:spPr bwMode="auto">
          <a:xfrm>
            <a:off x="7210425" y="4210050"/>
            <a:ext cx="0" cy="258763"/>
          </a:xfrm>
          <a:prstGeom prst="line">
            <a:avLst/>
          </a:prstGeom>
          <a:noFill/>
          <a:ln w="12700">
            <a:solidFill>
              <a:schemeClr val="tx1"/>
            </a:solidFill>
            <a:round/>
            <a:headEnd/>
            <a:tailEnd/>
          </a:ln>
        </p:spPr>
        <p:txBody>
          <a:bodyPr wrap="none" anchor="ctr"/>
          <a:lstStyle/>
          <a:p>
            <a:endParaRPr lang="en-GB"/>
          </a:p>
        </p:txBody>
      </p:sp>
      <p:sp>
        <p:nvSpPr>
          <p:cNvPr id="206868" name="Line 20"/>
          <p:cNvSpPr>
            <a:spLocks noChangeShapeType="1"/>
          </p:cNvSpPr>
          <p:nvPr/>
        </p:nvSpPr>
        <p:spPr bwMode="auto">
          <a:xfrm flipV="1">
            <a:off x="7031038" y="4527550"/>
            <a:ext cx="0" cy="301625"/>
          </a:xfrm>
          <a:prstGeom prst="line">
            <a:avLst/>
          </a:prstGeom>
          <a:noFill/>
          <a:ln w="12700">
            <a:solidFill>
              <a:schemeClr val="tx1"/>
            </a:solidFill>
            <a:round/>
            <a:headEnd/>
            <a:tailEnd/>
          </a:ln>
        </p:spPr>
        <p:txBody>
          <a:bodyPr wrap="none" anchor="ctr"/>
          <a:lstStyle/>
          <a:p>
            <a:endParaRPr lang="en-GB"/>
          </a:p>
        </p:txBody>
      </p:sp>
      <p:sp>
        <p:nvSpPr>
          <p:cNvPr id="206869" name="Line 21"/>
          <p:cNvSpPr>
            <a:spLocks noChangeShapeType="1"/>
          </p:cNvSpPr>
          <p:nvPr/>
        </p:nvSpPr>
        <p:spPr bwMode="auto">
          <a:xfrm>
            <a:off x="6634163" y="4543425"/>
            <a:ext cx="0" cy="268288"/>
          </a:xfrm>
          <a:prstGeom prst="line">
            <a:avLst/>
          </a:prstGeom>
          <a:noFill/>
          <a:ln w="12700">
            <a:solidFill>
              <a:schemeClr val="tx1"/>
            </a:solidFill>
            <a:round/>
            <a:headEnd/>
            <a:tailEnd/>
          </a:ln>
        </p:spPr>
        <p:txBody>
          <a:bodyPr wrap="none" anchor="ctr"/>
          <a:lstStyle/>
          <a:p>
            <a:endParaRPr lang="en-GB"/>
          </a:p>
        </p:txBody>
      </p:sp>
      <p:sp>
        <p:nvSpPr>
          <p:cNvPr id="206870" name="Line 22"/>
          <p:cNvSpPr>
            <a:spLocks noChangeShapeType="1"/>
          </p:cNvSpPr>
          <p:nvPr/>
        </p:nvSpPr>
        <p:spPr bwMode="auto">
          <a:xfrm flipV="1">
            <a:off x="6445250" y="4873625"/>
            <a:ext cx="0" cy="284163"/>
          </a:xfrm>
          <a:prstGeom prst="line">
            <a:avLst/>
          </a:prstGeom>
          <a:noFill/>
          <a:ln w="12700">
            <a:solidFill>
              <a:schemeClr val="tx1"/>
            </a:solidFill>
            <a:round/>
            <a:headEnd/>
            <a:tailEnd/>
          </a:ln>
        </p:spPr>
        <p:txBody>
          <a:bodyPr wrap="none" anchor="ctr"/>
          <a:lstStyle/>
          <a:p>
            <a:endParaRPr lang="en-GB"/>
          </a:p>
        </p:txBody>
      </p:sp>
      <p:sp>
        <p:nvSpPr>
          <p:cNvPr id="206871" name="Line 23"/>
          <p:cNvSpPr>
            <a:spLocks noChangeShapeType="1"/>
          </p:cNvSpPr>
          <p:nvPr/>
        </p:nvSpPr>
        <p:spPr bwMode="auto">
          <a:xfrm>
            <a:off x="6038850" y="4895850"/>
            <a:ext cx="0" cy="258763"/>
          </a:xfrm>
          <a:prstGeom prst="line">
            <a:avLst/>
          </a:prstGeom>
          <a:noFill/>
          <a:ln w="12700">
            <a:solidFill>
              <a:schemeClr val="tx1"/>
            </a:solidFill>
            <a:round/>
            <a:headEnd/>
            <a:tailEnd/>
          </a:ln>
        </p:spPr>
        <p:txBody>
          <a:bodyPr wrap="none" anchor="ctr"/>
          <a:lstStyle/>
          <a:p>
            <a:endParaRPr lang="en-GB"/>
          </a:p>
        </p:txBody>
      </p:sp>
      <p:sp>
        <p:nvSpPr>
          <p:cNvPr id="206872" name="Line 24"/>
          <p:cNvSpPr>
            <a:spLocks noChangeShapeType="1"/>
          </p:cNvSpPr>
          <p:nvPr/>
        </p:nvSpPr>
        <p:spPr bwMode="auto">
          <a:xfrm>
            <a:off x="5443538" y="4562475"/>
            <a:ext cx="0" cy="257175"/>
          </a:xfrm>
          <a:prstGeom prst="line">
            <a:avLst/>
          </a:prstGeom>
          <a:noFill/>
          <a:ln w="12700">
            <a:solidFill>
              <a:schemeClr val="tx1"/>
            </a:solidFill>
            <a:round/>
            <a:headEnd/>
            <a:tailEnd/>
          </a:ln>
        </p:spPr>
        <p:txBody>
          <a:bodyPr wrap="none" anchor="ctr"/>
          <a:lstStyle/>
          <a:p>
            <a:endParaRPr lang="en-GB"/>
          </a:p>
        </p:txBody>
      </p:sp>
      <p:sp>
        <p:nvSpPr>
          <p:cNvPr id="206873" name="Line 25"/>
          <p:cNvSpPr>
            <a:spLocks noChangeShapeType="1"/>
          </p:cNvSpPr>
          <p:nvPr/>
        </p:nvSpPr>
        <p:spPr bwMode="auto">
          <a:xfrm flipV="1">
            <a:off x="5245100" y="4214813"/>
            <a:ext cx="9525" cy="293687"/>
          </a:xfrm>
          <a:prstGeom prst="line">
            <a:avLst/>
          </a:prstGeom>
          <a:noFill/>
          <a:ln w="12700">
            <a:solidFill>
              <a:schemeClr val="tx1"/>
            </a:solidFill>
            <a:round/>
            <a:headEnd/>
            <a:tailEnd/>
          </a:ln>
        </p:spPr>
        <p:txBody>
          <a:bodyPr wrap="none" anchor="ctr"/>
          <a:lstStyle/>
          <a:p>
            <a:endParaRPr lang="en-GB"/>
          </a:p>
        </p:txBody>
      </p:sp>
      <p:sp>
        <p:nvSpPr>
          <p:cNvPr id="206874" name="Line 26"/>
          <p:cNvSpPr>
            <a:spLocks noChangeShapeType="1"/>
          </p:cNvSpPr>
          <p:nvPr/>
        </p:nvSpPr>
        <p:spPr bwMode="auto">
          <a:xfrm flipV="1">
            <a:off x="5260975" y="3557588"/>
            <a:ext cx="528638" cy="669925"/>
          </a:xfrm>
          <a:prstGeom prst="line">
            <a:avLst/>
          </a:prstGeom>
          <a:noFill/>
          <a:ln w="12700">
            <a:solidFill>
              <a:schemeClr val="tx1"/>
            </a:solidFill>
            <a:round/>
            <a:headEnd/>
            <a:tailEnd/>
          </a:ln>
        </p:spPr>
        <p:txBody>
          <a:bodyPr wrap="none" anchor="ctr"/>
          <a:lstStyle/>
          <a:p>
            <a:endParaRPr lang="en-GB"/>
          </a:p>
        </p:txBody>
      </p:sp>
      <p:sp>
        <p:nvSpPr>
          <p:cNvPr id="206875" name="Line 27"/>
          <p:cNvSpPr>
            <a:spLocks noChangeShapeType="1"/>
          </p:cNvSpPr>
          <p:nvPr/>
        </p:nvSpPr>
        <p:spPr bwMode="auto">
          <a:xfrm flipH="1">
            <a:off x="4843463" y="3570288"/>
            <a:ext cx="958850" cy="644525"/>
          </a:xfrm>
          <a:prstGeom prst="line">
            <a:avLst/>
          </a:prstGeom>
          <a:noFill/>
          <a:ln w="12700">
            <a:solidFill>
              <a:schemeClr val="tx1"/>
            </a:solidFill>
            <a:round/>
            <a:headEnd/>
            <a:tailEnd/>
          </a:ln>
        </p:spPr>
        <p:txBody>
          <a:bodyPr wrap="none" anchor="ctr"/>
          <a:lstStyle/>
          <a:p>
            <a:endParaRPr lang="en-GB"/>
          </a:p>
        </p:txBody>
      </p:sp>
      <p:sp>
        <p:nvSpPr>
          <p:cNvPr id="206876" name="Line 28"/>
          <p:cNvSpPr>
            <a:spLocks noChangeShapeType="1"/>
          </p:cNvSpPr>
          <p:nvPr/>
        </p:nvSpPr>
        <p:spPr bwMode="auto">
          <a:xfrm>
            <a:off x="4849813" y="4227513"/>
            <a:ext cx="0" cy="258762"/>
          </a:xfrm>
          <a:prstGeom prst="line">
            <a:avLst/>
          </a:prstGeom>
          <a:noFill/>
          <a:ln w="12700">
            <a:solidFill>
              <a:schemeClr val="tx1"/>
            </a:solidFill>
            <a:round/>
            <a:headEnd/>
            <a:tailEnd/>
          </a:ln>
        </p:spPr>
        <p:txBody>
          <a:bodyPr wrap="none" anchor="ctr"/>
          <a:lstStyle/>
          <a:p>
            <a:endParaRPr lang="en-GB"/>
          </a:p>
        </p:txBody>
      </p:sp>
      <p:sp>
        <p:nvSpPr>
          <p:cNvPr id="206877" name="Freeform 29"/>
          <p:cNvSpPr>
            <a:spLocks/>
          </p:cNvSpPr>
          <p:nvPr/>
        </p:nvSpPr>
        <p:spPr bwMode="auto">
          <a:xfrm>
            <a:off x="6246813" y="2778125"/>
            <a:ext cx="36512" cy="38100"/>
          </a:xfrm>
          <a:custGeom>
            <a:avLst/>
            <a:gdLst>
              <a:gd name="T0" fmla="*/ 34925 w 23"/>
              <a:gd name="T1" fmla="*/ 36513 h 24"/>
              <a:gd name="T2" fmla="*/ 34925 w 23"/>
              <a:gd name="T3" fmla="*/ 26988 h 24"/>
              <a:gd name="T4" fmla="*/ 26987 w 23"/>
              <a:gd name="T5" fmla="*/ 9525 h 24"/>
              <a:gd name="T6" fmla="*/ 7937 w 23"/>
              <a:gd name="T7" fmla="*/ 0 h 24"/>
              <a:gd name="T8" fmla="*/ 0 w 23"/>
              <a:gd name="T9" fmla="*/ 0 h 24"/>
              <a:gd name="T10" fmla="*/ 0 w 23"/>
              <a:gd name="T11" fmla="*/ 9525 h 24"/>
              <a:gd name="T12" fmla="*/ 7937 w 23"/>
              <a:gd name="T13" fmla="*/ 26988 h 24"/>
              <a:gd name="T14" fmla="*/ 26987 w 23"/>
              <a:gd name="T15" fmla="*/ 36513 h 24"/>
              <a:gd name="T16" fmla="*/ 34925 w 23"/>
              <a:gd name="T17" fmla="*/ 36513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24"/>
              <a:gd name="T29" fmla="*/ 23 w 23"/>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24">
                <a:moveTo>
                  <a:pt x="22" y="23"/>
                </a:moveTo>
                <a:lnTo>
                  <a:pt x="22" y="17"/>
                </a:lnTo>
                <a:lnTo>
                  <a:pt x="17" y="6"/>
                </a:lnTo>
                <a:lnTo>
                  <a:pt x="5" y="0"/>
                </a:lnTo>
                <a:lnTo>
                  <a:pt x="0" y="0"/>
                </a:lnTo>
                <a:lnTo>
                  <a:pt x="0" y="6"/>
                </a:lnTo>
                <a:lnTo>
                  <a:pt x="5" y="17"/>
                </a:lnTo>
                <a:lnTo>
                  <a:pt x="17" y="23"/>
                </a:lnTo>
                <a:lnTo>
                  <a:pt x="22" y="23"/>
                </a:lnTo>
              </a:path>
            </a:pathLst>
          </a:custGeom>
          <a:solidFill>
            <a:schemeClr val="tx1"/>
          </a:solidFill>
          <a:ln w="12700" cap="rnd" cmpd="sng">
            <a:solidFill>
              <a:schemeClr val="tx1"/>
            </a:solidFill>
            <a:prstDash val="solid"/>
            <a:round/>
            <a:headEnd type="none" w="med" len="med"/>
            <a:tailEnd type="none" w="med" len="med"/>
          </a:ln>
        </p:spPr>
        <p:txBody>
          <a:bodyPr/>
          <a:lstStyle/>
          <a:p>
            <a:endParaRPr lang="en-GB"/>
          </a:p>
        </p:txBody>
      </p:sp>
      <p:sp>
        <p:nvSpPr>
          <p:cNvPr id="206878" name="Freeform 30"/>
          <p:cNvSpPr>
            <a:spLocks/>
          </p:cNvSpPr>
          <p:nvPr/>
        </p:nvSpPr>
        <p:spPr bwMode="auto">
          <a:xfrm>
            <a:off x="6173788" y="2778125"/>
            <a:ext cx="38100" cy="55563"/>
          </a:xfrm>
          <a:custGeom>
            <a:avLst/>
            <a:gdLst>
              <a:gd name="T0" fmla="*/ 9525 w 24"/>
              <a:gd name="T1" fmla="*/ 53975 h 35"/>
              <a:gd name="T2" fmla="*/ 19050 w 24"/>
              <a:gd name="T3" fmla="*/ 46038 h 35"/>
              <a:gd name="T4" fmla="*/ 26988 w 24"/>
              <a:gd name="T5" fmla="*/ 26988 h 35"/>
              <a:gd name="T6" fmla="*/ 36513 w 24"/>
              <a:gd name="T7" fmla="*/ 9525 h 35"/>
              <a:gd name="T8" fmla="*/ 26988 w 24"/>
              <a:gd name="T9" fmla="*/ 0 h 35"/>
              <a:gd name="T10" fmla="*/ 19050 w 24"/>
              <a:gd name="T11" fmla="*/ 9525 h 35"/>
              <a:gd name="T12" fmla="*/ 9525 w 24"/>
              <a:gd name="T13" fmla="*/ 26988 h 35"/>
              <a:gd name="T14" fmla="*/ 0 w 24"/>
              <a:gd name="T15" fmla="*/ 46038 h 35"/>
              <a:gd name="T16" fmla="*/ 9525 w 24"/>
              <a:gd name="T17" fmla="*/ 53975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
              <a:gd name="T28" fmla="*/ 0 h 35"/>
              <a:gd name="T29" fmla="*/ 24 w 24"/>
              <a:gd name="T30" fmla="*/ 35 h 3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 h="35">
                <a:moveTo>
                  <a:pt x="6" y="34"/>
                </a:moveTo>
                <a:lnTo>
                  <a:pt x="12" y="29"/>
                </a:lnTo>
                <a:lnTo>
                  <a:pt x="17" y="17"/>
                </a:lnTo>
                <a:lnTo>
                  <a:pt x="23" y="6"/>
                </a:lnTo>
                <a:lnTo>
                  <a:pt x="17" y="0"/>
                </a:lnTo>
                <a:lnTo>
                  <a:pt x="12" y="6"/>
                </a:lnTo>
                <a:lnTo>
                  <a:pt x="6" y="17"/>
                </a:lnTo>
                <a:lnTo>
                  <a:pt x="0" y="29"/>
                </a:lnTo>
                <a:lnTo>
                  <a:pt x="6" y="34"/>
                </a:lnTo>
              </a:path>
            </a:pathLst>
          </a:custGeom>
          <a:solidFill>
            <a:schemeClr val="tx1"/>
          </a:solidFill>
          <a:ln w="12700" cap="rnd" cmpd="sng">
            <a:solidFill>
              <a:schemeClr val="tx1"/>
            </a:solidFill>
            <a:prstDash val="solid"/>
            <a:round/>
            <a:headEnd type="none" w="med" len="med"/>
            <a:tailEnd type="none" w="med" len="med"/>
          </a:ln>
        </p:spPr>
        <p:txBody>
          <a:bodyPr/>
          <a:lstStyle/>
          <a:p>
            <a:endParaRPr lang="en-GB"/>
          </a:p>
        </p:txBody>
      </p:sp>
      <p:sp>
        <p:nvSpPr>
          <p:cNvPr id="206879" name="Line 31"/>
          <p:cNvSpPr>
            <a:spLocks noChangeShapeType="1"/>
          </p:cNvSpPr>
          <p:nvPr/>
        </p:nvSpPr>
        <p:spPr bwMode="auto">
          <a:xfrm flipH="1">
            <a:off x="2868613" y="4068763"/>
            <a:ext cx="527050" cy="0"/>
          </a:xfrm>
          <a:prstGeom prst="line">
            <a:avLst/>
          </a:prstGeom>
          <a:noFill/>
          <a:ln w="12700">
            <a:solidFill>
              <a:srgbClr val="FAFD00"/>
            </a:solidFill>
            <a:round/>
            <a:headEnd/>
            <a:tailEnd/>
          </a:ln>
        </p:spPr>
        <p:txBody>
          <a:bodyPr wrap="none" anchor="ctr"/>
          <a:lstStyle/>
          <a:p>
            <a:endParaRPr lang="en-GB"/>
          </a:p>
        </p:txBody>
      </p:sp>
      <p:sp>
        <p:nvSpPr>
          <p:cNvPr id="206880" name="Line 32"/>
          <p:cNvSpPr>
            <a:spLocks noChangeShapeType="1"/>
          </p:cNvSpPr>
          <p:nvPr/>
        </p:nvSpPr>
        <p:spPr bwMode="auto">
          <a:xfrm>
            <a:off x="4287838" y="4068763"/>
            <a:ext cx="555625" cy="0"/>
          </a:xfrm>
          <a:prstGeom prst="line">
            <a:avLst/>
          </a:prstGeom>
          <a:noFill/>
          <a:ln w="12700">
            <a:solidFill>
              <a:srgbClr val="FAFD00"/>
            </a:solidFill>
            <a:round/>
            <a:headEnd/>
            <a:tailEnd/>
          </a:ln>
        </p:spPr>
        <p:txBody>
          <a:bodyPr wrap="none" anchor="ctr"/>
          <a:lstStyle/>
          <a:p>
            <a:endParaRPr lang="en-GB"/>
          </a:p>
        </p:txBody>
      </p:sp>
      <p:sp>
        <p:nvSpPr>
          <p:cNvPr id="206881" name="Line 33"/>
          <p:cNvSpPr>
            <a:spLocks noChangeShapeType="1"/>
          </p:cNvSpPr>
          <p:nvPr/>
        </p:nvSpPr>
        <p:spPr bwMode="auto">
          <a:xfrm flipV="1">
            <a:off x="5218113" y="1909763"/>
            <a:ext cx="0" cy="754062"/>
          </a:xfrm>
          <a:prstGeom prst="line">
            <a:avLst/>
          </a:prstGeom>
          <a:noFill/>
          <a:ln w="12700">
            <a:solidFill>
              <a:schemeClr val="tx1"/>
            </a:solidFill>
            <a:round/>
            <a:headEnd/>
            <a:tailEnd type="stealth" w="med" len="med"/>
          </a:ln>
        </p:spPr>
        <p:txBody>
          <a:bodyPr wrap="none" anchor="ctr"/>
          <a:lstStyle/>
          <a:p>
            <a:endParaRPr lang="en-GB"/>
          </a:p>
        </p:txBody>
      </p:sp>
      <p:sp>
        <p:nvSpPr>
          <p:cNvPr id="206882" name="Line 34"/>
          <p:cNvSpPr>
            <a:spLocks noChangeShapeType="1"/>
          </p:cNvSpPr>
          <p:nvPr/>
        </p:nvSpPr>
        <p:spPr bwMode="auto">
          <a:xfrm>
            <a:off x="5224463" y="2670175"/>
            <a:ext cx="1908175" cy="0"/>
          </a:xfrm>
          <a:prstGeom prst="line">
            <a:avLst/>
          </a:prstGeom>
          <a:noFill/>
          <a:ln w="12700">
            <a:solidFill>
              <a:schemeClr val="tx1"/>
            </a:solidFill>
            <a:round/>
            <a:headEnd/>
            <a:tailEnd type="stealth" w="med" len="med"/>
          </a:ln>
        </p:spPr>
        <p:txBody>
          <a:bodyPr wrap="none" anchor="ctr"/>
          <a:lstStyle/>
          <a:p>
            <a:endParaRPr lang="en-GB"/>
          </a:p>
        </p:txBody>
      </p:sp>
      <p:sp>
        <p:nvSpPr>
          <p:cNvPr id="206883" name="Rectangle 35"/>
          <p:cNvSpPr>
            <a:spLocks noChangeArrowheads="1"/>
          </p:cNvSpPr>
          <p:nvPr/>
        </p:nvSpPr>
        <p:spPr bwMode="auto">
          <a:xfrm>
            <a:off x="4765675" y="1960563"/>
            <a:ext cx="428625" cy="382587"/>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Bo</a:t>
            </a:r>
          </a:p>
        </p:txBody>
      </p:sp>
      <p:sp>
        <p:nvSpPr>
          <p:cNvPr id="206884" name="Freeform 36"/>
          <p:cNvSpPr>
            <a:spLocks/>
          </p:cNvSpPr>
          <p:nvPr/>
        </p:nvSpPr>
        <p:spPr bwMode="auto">
          <a:xfrm>
            <a:off x="5607050" y="5222875"/>
            <a:ext cx="1460500" cy="128588"/>
          </a:xfrm>
          <a:custGeom>
            <a:avLst/>
            <a:gdLst>
              <a:gd name="T0" fmla="*/ 1458913 w 920"/>
              <a:gd name="T1" fmla="*/ 63500 h 81"/>
              <a:gd name="T2" fmla="*/ 1098550 w 920"/>
              <a:gd name="T3" fmla="*/ 0 h 81"/>
              <a:gd name="T4" fmla="*/ 1098550 w 920"/>
              <a:gd name="T5" fmla="*/ 36513 h 81"/>
              <a:gd name="T6" fmla="*/ 0 w 920"/>
              <a:gd name="T7" fmla="*/ 36513 h 81"/>
              <a:gd name="T8" fmla="*/ 0 w 920"/>
              <a:gd name="T9" fmla="*/ 100013 h 81"/>
              <a:gd name="T10" fmla="*/ 1098550 w 920"/>
              <a:gd name="T11" fmla="*/ 100013 h 81"/>
              <a:gd name="T12" fmla="*/ 1098550 w 920"/>
              <a:gd name="T13" fmla="*/ 127000 h 81"/>
              <a:gd name="T14" fmla="*/ 1458913 w 920"/>
              <a:gd name="T15" fmla="*/ 63500 h 81"/>
              <a:gd name="T16" fmla="*/ 0 60000 65536"/>
              <a:gd name="T17" fmla="*/ 0 60000 65536"/>
              <a:gd name="T18" fmla="*/ 0 60000 65536"/>
              <a:gd name="T19" fmla="*/ 0 60000 65536"/>
              <a:gd name="T20" fmla="*/ 0 60000 65536"/>
              <a:gd name="T21" fmla="*/ 0 60000 65536"/>
              <a:gd name="T22" fmla="*/ 0 60000 65536"/>
              <a:gd name="T23" fmla="*/ 0 60000 65536"/>
              <a:gd name="T24" fmla="*/ 0 w 920"/>
              <a:gd name="T25" fmla="*/ 0 h 81"/>
              <a:gd name="T26" fmla="*/ 920 w 920"/>
              <a:gd name="T27" fmla="*/ 81 h 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20" h="81">
                <a:moveTo>
                  <a:pt x="919" y="40"/>
                </a:moveTo>
                <a:lnTo>
                  <a:pt x="692" y="0"/>
                </a:lnTo>
                <a:lnTo>
                  <a:pt x="692" y="23"/>
                </a:lnTo>
                <a:lnTo>
                  <a:pt x="0" y="23"/>
                </a:lnTo>
                <a:lnTo>
                  <a:pt x="0" y="63"/>
                </a:lnTo>
                <a:lnTo>
                  <a:pt x="692" y="63"/>
                </a:lnTo>
                <a:lnTo>
                  <a:pt x="692" y="80"/>
                </a:lnTo>
                <a:lnTo>
                  <a:pt x="919" y="40"/>
                </a:lnTo>
              </a:path>
            </a:pathLst>
          </a:custGeom>
          <a:solidFill>
            <a:schemeClr val="tx1"/>
          </a:solidFill>
          <a:ln w="12700" cap="rnd" cmpd="sng">
            <a:solidFill>
              <a:schemeClr val="tx1"/>
            </a:solidFill>
            <a:prstDash val="solid"/>
            <a:round/>
            <a:headEnd type="none" w="med" len="med"/>
            <a:tailEnd type="none" w="med" len="med"/>
          </a:ln>
        </p:spPr>
        <p:txBody>
          <a:bodyPr/>
          <a:lstStyle/>
          <a:p>
            <a:endParaRPr lang="en-GB"/>
          </a:p>
        </p:txBody>
      </p:sp>
      <p:sp>
        <p:nvSpPr>
          <p:cNvPr id="206885" name="Rectangle 37"/>
          <p:cNvSpPr>
            <a:spLocks noChangeArrowheads="1"/>
          </p:cNvSpPr>
          <p:nvPr/>
        </p:nvSpPr>
        <p:spPr bwMode="auto">
          <a:xfrm>
            <a:off x="1568450" y="3827463"/>
            <a:ext cx="1389063" cy="382587"/>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MR response</a:t>
            </a:r>
          </a:p>
        </p:txBody>
      </p:sp>
      <p:sp>
        <p:nvSpPr>
          <p:cNvPr id="206886" name="Rectangle 38"/>
          <p:cNvSpPr>
            <a:spLocks noChangeArrowheads="1"/>
          </p:cNvSpPr>
          <p:nvPr/>
        </p:nvSpPr>
        <p:spPr bwMode="auto">
          <a:xfrm>
            <a:off x="1727200" y="1931988"/>
            <a:ext cx="1139825" cy="969962"/>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Frequency</a:t>
            </a:r>
            <a:endParaRPr lang="en-GB" sz="900" b="0">
              <a:latin typeface="Times New Roman" pitchFamily="18" charset="0"/>
            </a:endParaRPr>
          </a:p>
          <a:p>
            <a:pPr marL="279400" indent="-279400" defTabSz="766763">
              <a:lnSpc>
                <a:spcPct val="120000"/>
              </a:lnSpc>
              <a:buClr>
                <a:schemeClr val="accent1"/>
              </a:buClr>
              <a:tabLst>
                <a:tab pos="2381250" algn="l"/>
              </a:tabLst>
            </a:pPr>
            <a:r>
              <a:rPr lang="en-GB" sz="1600" b="0"/>
              <a:t>encoding</a:t>
            </a:r>
            <a:endParaRPr lang="en-GB" sz="900" b="0"/>
          </a:p>
          <a:p>
            <a:pPr marL="279400" indent="-279400" defTabSz="766763">
              <a:lnSpc>
                <a:spcPct val="120000"/>
              </a:lnSpc>
              <a:buClr>
                <a:schemeClr val="accent1"/>
              </a:buClr>
              <a:tabLst>
                <a:tab pos="2381250" algn="l"/>
              </a:tabLst>
            </a:pPr>
            <a:r>
              <a:rPr lang="en-GB" sz="1600" b="0"/>
              <a:t>gradient</a:t>
            </a:r>
          </a:p>
        </p:txBody>
      </p:sp>
      <p:grpSp>
        <p:nvGrpSpPr>
          <p:cNvPr id="206887" name="Group 39"/>
          <p:cNvGrpSpPr>
            <a:grpSpLocks/>
          </p:cNvGrpSpPr>
          <p:nvPr/>
        </p:nvGrpSpPr>
        <p:grpSpPr bwMode="auto">
          <a:xfrm>
            <a:off x="3370263" y="3783013"/>
            <a:ext cx="927100" cy="347662"/>
            <a:chOff x="3588" y="1621"/>
            <a:chExt cx="403" cy="219"/>
          </a:xfrm>
        </p:grpSpPr>
        <p:sp>
          <p:nvSpPr>
            <p:cNvPr id="206918" name="Freeform 40"/>
            <p:cNvSpPr>
              <a:spLocks/>
            </p:cNvSpPr>
            <p:nvPr/>
          </p:nvSpPr>
          <p:spPr bwMode="auto">
            <a:xfrm>
              <a:off x="3790" y="1621"/>
              <a:ext cx="201" cy="219"/>
            </a:xfrm>
            <a:custGeom>
              <a:avLst/>
              <a:gdLst>
                <a:gd name="T0" fmla="*/ 0 w 1430"/>
                <a:gd name="T1" fmla="*/ 4 h 1232"/>
                <a:gd name="T2" fmla="*/ 3 w 1430"/>
                <a:gd name="T3" fmla="*/ 18 h 1232"/>
                <a:gd name="T4" fmla="*/ 11 w 1430"/>
                <a:gd name="T5" fmla="*/ 113 h 1232"/>
                <a:gd name="T6" fmla="*/ 20 w 1430"/>
                <a:gd name="T7" fmla="*/ 204 h 1232"/>
                <a:gd name="T8" fmla="*/ 29 w 1430"/>
                <a:gd name="T9" fmla="*/ 204 h 1232"/>
                <a:gd name="T10" fmla="*/ 36 w 1430"/>
                <a:gd name="T11" fmla="*/ 147 h 1232"/>
                <a:gd name="T12" fmla="*/ 42 w 1430"/>
                <a:gd name="T13" fmla="*/ 147 h 1232"/>
                <a:gd name="T14" fmla="*/ 51 w 1430"/>
                <a:gd name="T15" fmla="*/ 195 h 1232"/>
                <a:gd name="T16" fmla="*/ 57 w 1430"/>
                <a:gd name="T17" fmla="*/ 195 h 1232"/>
                <a:gd name="T18" fmla="*/ 68 w 1430"/>
                <a:gd name="T19" fmla="*/ 157 h 1232"/>
                <a:gd name="T20" fmla="*/ 75 w 1430"/>
                <a:gd name="T21" fmla="*/ 157 h 1232"/>
                <a:gd name="T22" fmla="*/ 84 w 1430"/>
                <a:gd name="T23" fmla="*/ 182 h 1232"/>
                <a:gd name="T24" fmla="*/ 89 w 1430"/>
                <a:gd name="T25" fmla="*/ 183 h 1232"/>
                <a:gd name="T26" fmla="*/ 97 w 1430"/>
                <a:gd name="T27" fmla="*/ 162 h 1232"/>
                <a:gd name="T28" fmla="*/ 102 w 1430"/>
                <a:gd name="T29" fmla="*/ 162 h 1232"/>
                <a:gd name="T30" fmla="*/ 111 w 1430"/>
                <a:gd name="T31" fmla="*/ 182 h 1232"/>
                <a:gd name="T32" fmla="*/ 118 w 1430"/>
                <a:gd name="T33" fmla="*/ 181 h 1232"/>
                <a:gd name="T34" fmla="*/ 125 w 1430"/>
                <a:gd name="T35" fmla="*/ 165 h 1232"/>
                <a:gd name="T36" fmla="*/ 131 w 1430"/>
                <a:gd name="T37" fmla="*/ 165 h 1232"/>
                <a:gd name="T38" fmla="*/ 137 w 1430"/>
                <a:gd name="T39" fmla="*/ 179 h 1232"/>
                <a:gd name="T40" fmla="*/ 142 w 1430"/>
                <a:gd name="T41" fmla="*/ 179 h 1232"/>
                <a:gd name="T42" fmla="*/ 150 w 1430"/>
                <a:gd name="T43" fmla="*/ 167 h 1232"/>
                <a:gd name="T44" fmla="*/ 155 w 1430"/>
                <a:gd name="T45" fmla="*/ 166 h 1232"/>
                <a:gd name="T46" fmla="*/ 161 w 1430"/>
                <a:gd name="T47" fmla="*/ 179 h 1232"/>
                <a:gd name="T48" fmla="*/ 166 w 1430"/>
                <a:gd name="T49" fmla="*/ 179 h 1232"/>
                <a:gd name="T50" fmla="*/ 171 w 1430"/>
                <a:gd name="T51" fmla="*/ 168 h 1232"/>
                <a:gd name="T52" fmla="*/ 175 w 1430"/>
                <a:gd name="T53" fmla="*/ 168 h 1232"/>
                <a:gd name="T54" fmla="*/ 181 w 1430"/>
                <a:gd name="T55" fmla="*/ 179 h 1232"/>
                <a:gd name="T56" fmla="*/ 186 w 1430"/>
                <a:gd name="T57" fmla="*/ 179 h 1232"/>
                <a:gd name="T58" fmla="*/ 190 w 1430"/>
                <a:gd name="T59" fmla="*/ 170 h 1232"/>
                <a:gd name="T60" fmla="*/ 193 w 1430"/>
                <a:gd name="T61" fmla="*/ 170 h 1232"/>
                <a:gd name="T62" fmla="*/ 198 w 1430"/>
                <a:gd name="T63" fmla="*/ 178 h 1232"/>
                <a:gd name="T64" fmla="*/ 201 w 1430"/>
                <a:gd name="T65" fmla="*/ 174 h 12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30"/>
                <a:gd name="T100" fmla="*/ 0 h 1232"/>
                <a:gd name="T101" fmla="*/ 1430 w 1430"/>
                <a:gd name="T102" fmla="*/ 1232 h 12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30" h="1232">
                  <a:moveTo>
                    <a:pt x="0" y="21"/>
                  </a:moveTo>
                  <a:cubicBezTo>
                    <a:pt x="4" y="34"/>
                    <a:pt x="11" y="0"/>
                    <a:pt x="23" y="103"/>
                  </a:cubicBezTo>
                  <a:cubicBezTo>
                    <a:pt x="35" y="206"/>
                    <a:pt x="55" y="463"/>
                    <a:pt x="75" y="637"/>
                  </a:cubicBezTo>
                  <a:cubicBezTo>
                    <a:pt x="95" y="811"/>
                    <a:pt x="123" y="1062"/>
                    <a:pt x="144" y="1147"/>
                  </a:cubicBezTo>
                  <a:cubicBezTo>
                    <a:pt x="165" y="1232"/>
                    <a:pt x="184" y="1200"/>
                    <a:pt x="203" y="1147"/>
                  </a:cubicBezTo>
                  <a:cubicBezTo>
                    <a:pt x="222" y="1094"/>
                    <a:pt x="242" y="882"/>
                    <a:pt x="258" y="829"/>
                  </a:cubicBezTo>
                  <a:cubicBezTo>
                    <a:pt x="274" y="776"/>
                    <a:pt x="285" y="785"/>
                    <a:pt x="302" y="829"/>
                  </a:cubicBezTo>
                  <a:cubicBezTo>
                    <a:pt x="319" y="873"/>
                    <a:pt x="343" y="1051"/>
                    <a:pt x="360" y="1096"/>
                  </a:cubicBezTo>
                  <a:cubicBezTo>
                    <a:pt x="377" y="1141"/>
                    <a:pt x="385" y="1134"/>
                    <a:pt x="405" y="1099"/>
                  </a:cubicBezTo>
                  <a:cubicBezTo>
                    <a:pt x="425" y="1064"/>
                    <a:pt x="461" y="919"/>
                    <a:pt x="483" y="883"/>
                  </a:cubicBezTo>
                  <a:cubicBezTo>
                    <a:pt x="505" y="847"/>
                    <a:pt x="518" y="859"/>
                    <a:pt x="537" y="883"/>
                  </a:cubicBezTo>
                  <a:cubicBezTo>
                    <a:pt x="556" y="907"/>
                    <a:pt x="580" y="1002"/>
                    <a:pt x="596" y="1026"/>
                  </a:cubicBezTo>
                  <a:cubicBezTo>
                    <a:pt x="612" y="1050"/>
                    <a:pt x="620" y="1046"/>
                    <a:pt x="636" y="1027"/>
                  </a:cubicBezTo>
                  <a:cubicBezTo>
                    <a:pt x="652" y="1008"/>
                    <a:pt x="675" y="932"/>
                    <a:pt x="690" y="913"/>
                  </a:cubicBezTo>
                  <a:cubicBezTo>
                    <a:pt x="705" y="894"/>
                    <a:pt x="712" y="895"/>
                    <a:pt x="729" y="913"/>
                  </a:cubicBezTo>
                  <a:cubicBezTo>
                    <a:pt x="746" y="931"/>
                    <a:pt x="774" y="1005"/>
                    <a:pt x="792" y="1023"/>
                  </a:cubicBezTo>
                  <a:cubicBezTo>
                    <a:pt x="810" y="1041"/>
                    <a:pt x="820" y="1037"/>
                    <a:pt x="836" y="1021"/>
                  </a:cubicBezTo>
                  <a:cubicBezTo>
                    <a:pt x="852" y="1005"/>
                    <a:pt x="872" y="943"/>
                    <a:pt x="888" y="928"/>
                  </a:cubicBezTo>
                  <a:cubicBezTo>
                    <a:pt x="904" y="913"/>
                    <a:pt x="915" y="915"/>
                    <a:pt x="930" y="928"/>
                  </a:cubicBezTo>
                  <a:cubicBezTo>
                    <a:pt x="945" y="941"/>
                    <a:pt x="964" y="993"/>
                    <a:pt x="978" y="1006"/>
                  </a:cubicBezTo>
                  <a:cubicBezTo>
                    <a:pt x="992" y="1019"/>
                    <a:pt x="999" y="1016"/>
                    <a:pt x="1013" y="1005"/>
                  </a:cubicBezTo>
                  <a:cubicBezTo>
                    <a:pt x="1027" y="994"/>
                    <a:pt x="1051" y="948"/>
                    <a:pt x="1065" y="937"/>
                  </a:cubicBezTo>
                  <a:cubicBezTo>
                    <a:pt x="1079" y="926"/>
                    <a:pt x="1087" y="924"/>
                    <a:pt x="1100" y="936"/>
                  </a:cubicBezTo>
                  <a:cubicBezTo>
                    <a:pt x="1113" y="948"/>
                    <a:pt x="1132" y="997"/>
                    <a:pt x="1145" y="1009"/>
                  </a:cubicBezTo>
                  <a:cubicBezTo>
                    <a:pt x="1158" y="1021"/>
                    <a:pt x="1166" y="1020"/>
                    <a:pt x="1178" y="1009"/>
                  </a:cubicBezTo>
                  <a:cubicBezTo>
                    <a:pt x="1190" y="998"/>
                    <a:pt x="1205" y="956"/>
                    <a:pt x="1217" y="945"/>
                  </a:cubicBezTo>
                  <a:cubicBezTo>
                    <a:pt x="1229" y="934"/>
                    <a:pt x="1235" y="933"/>
                    <a:pt x="1247" y="943"/>
                  </a:cubicBezTo>
                  <a:cubicBezTo>
                    <a:pt x="1259" y="953"/>
                    <a:pt x="1275" y="995"/>
                    <a:pt x="1287" y="1005"/>
                  </a:cubicBezTo>
                  <a:cubicBezTo>
                    <a:pt x="1299" y="1015"/>
                    <a:pt x="1311" y="1013"/>
                    <a:pt x="1322" y="1005"/>
                  </a:cubicBezTo>
                  <a:cubicBezTo>
                    <a:pt x="1333" y="997"/>
                    <a:pt x="1346" y="963"/>
                    <a:pt x="1355" y="955"/>
                  </a:cubicBezTo>
                  <a:cubicBezTo>
                    <a:pt x="1364" y="947"/>
                    <a:pt x="1367" y="947"/>
                    <a:pt x="1376" y="955"/>
                  </a:cubicBezTo>
                  <a:cubicBezTo>
                    <a:pt x="1385" y="963"/>
                    <a:pt x="1400" y="999"/>
                    <a:pt x="1409" y="1003"/>
                  </a:cubicBezTo>
                  <a:cubicBezTo>
                    <a:pt x="1418" y="1007"/>
                    <a:pt x="1426" y="983"/>
                    <a:pt x="1430" y="978"/>
                  </a:cubicBezTo>
                </a:path>
              </a:pathLst>
            </a:custGeom>
            <a:noFill/>
            <a:ln w="12700" cap="flat" cmpd="sng">
              <a:solidFill>
                <a:srgbClr val="FAFD00"/>
              </a:solidFill>
              <a:prstDash val="solid"/>
              <a:round/>
              <a:headEnd/>
              <a:tailEnd/>
            </a:ln>
          </p:spPr>
          <p:txBody>
            <a:bodyPr lIns="0" tIns="0" rIns="0" bIns="0" anchor="ctr">
              <a:spAutoFit/>
            </a:bodyPr>
            <a:lstStyle/>
            <a:p>
              <a:endParaRPr lang="en-GB"/>
            </a:p>
          </p:txBody>
        </p:sp>
        <p:sp>
          <p:nvSpPr>
            <p:cNvPr id="206919" name="Freeform 41"/>
            <p:cNvSpPr>
              <a:spLocks/>
            </p:cNvSpPr>
            <p:nvPr/>
          </p:nvSpPr>
          <p:spPr bwMode="auto">
            <a:xfrm flipH="1">
              <a:off x="3588" y="1621"/>
              <a:ext cx="202" cy="219"/>
            </a:xfrm>
            <a:custGeom>
              <a:avLst/>
              <a:gdLst>
                <a:gd name="T0" fmla="*/ 0 w 1430"/>
                <a:gd name="T1" fmla="*/ 4 h 1232"/>
                <a:gd name="T2" fmla="*/ 3 w 1430"/>
                <a:gd name="T3" fmla="*/ 18 h 1232"/>
                <a:gd name="T4" fmla="*/ 11 w 1430"/>
                <a:gd name="T5" fmla="*/ 113 h 1232"/>
                <a:gd name="T6" fmla="*/ 20 w 1430"/>
                <a:gd name="T7" fmla="*/ 204 h 1232"/>
                <a:gd name="T8" fmla="*/ 29 w 1430"/>
                <a:gd name="T9" fmla="*/ 204 h 1232"/>
                <a:gd name="T10" fmla="*/ 36 w 1430"/>
                <a:gd name="T11" fmla="*/ 147 h 1232"/>
                <a:gd name="T12" fmla="*/ 43 w 1430"/>
                <a:gd name="T13" fmla="*/ 147 h 1232"/>
                <a:gd name="T14" fmla="*/ 51 w 1430"/>
                <a:gd name="T15" fmla="*/ 195 h 1232"/>
                <a:gd name="T16" fmla="*/ 57 w 1430"/>
                <a:gd name="T17" fmla="*/ 195 h 1232"/>
                <a:gd name="T18" fmla="*/ 68 w 1430"/>
                <a:gd name="T19" fmla="*/ 157 h 1232"/>
                <a:gd name="T20" fmla="*/ 76 w 1430"/>
                <a:gd name="T21" fmla="*/ 157 h 1232"/>
                <a:gd name="T22" fmla="*/ 84 w 1430"/>
                <a:gd name="T23" fmla="*/ 182 h 1232"/>
                <a:gd name="T24" fmla="*/ 90 w 1430"/>
                <a:gd name="T25" fmla="*/ 183 h 1232"/>
                <a:gd name="T26" fmla="*/ 97 w 1430"/>
                <a:gd name="T27" fmla="*/ 162 h 1232"/>
                <a:gd name="T28" fmla="*/ 103 w 1430"/>
                <a:gd name="T29" fmla="*/ 162 h 1232"/>
                <a:gd name="T30" fmla="*/ 112 w 1430"/>
                <a:gd name="T31" fmla="*/ 182 h 1232"/>
                <a:gd name="T32" fmla="*/ 118 w 1430"/>
                <a:gd name="T33" fmla="*/ 181 h 1232"/>
                <a:gd name="T34" fmla="*/ 125 w 1430"/>
                <a:gd name="T35" fmla="*/ 165 h 1232"/>
                <a:gd name="T36" fmla="*/ 131 w 1430"/>
                <a:gd name="T37" fmla="*/ 165 h 1232"/>
                <a:gd name="T38" fmla="*/ 138 w 1430"/>
                <a:gd name="T39" fmla="*/ 179 h 1232"/>
                <a:gd name="T40" fmla="*/ 143 w 1430"/>
                <a:gd name="T41" fmla="*/ 179 h 1232"/>
                <a:gd name="T42" fmla="*/ 150 w 1430"/>
                <a:gd name="T43" fmla="*/ 167 h 1232"/>
                <a:gd name="T44" fmla="*/ 155 w 1430"/>
                <a:gd name="T45" fmla="*/ 166 h 1232"/>
                <a:gd name="T46" fmla="*/ 162 w 1430"/>
                <a:gd name="T47" fmla="*/ 179 h 1232"/>
                <a:gd name="T48" fmla="*/ 166 w 1430"/>
                <a:gd name="T49" fmla="*/ 179 h 1232"/>
                <a:gd name="T50" fmla="*/ 172 w 1430"/>
                <a:gd name="T51" fmla="*/ 168 h 1232"/>
                <a:gd name="T52" fmla="*/ 176 w 1430"/>
                <a:gd name="T53" fmla="*/ 168 h 1232"/>
                <a:gd name="T54" fmla="*/ 182 w 1430"/>
                <a:gd name="T55" fmla="*/ 179 h 1232"/>
                <a:gd name="T56" fmla="*/ 187 w 1430"/>
                <a:gd name="T57" fmla="*/ 179 h 1232"/>
                <a:gd name="T58" fmla="*/ 191 w 1430"/>
                <a:gd name="T59" fmla="*/ 170 h 1232"/>
                <a:gd name="T60" fmla="*/ 194 w 1430"/>
                <a:gd name="T61" fmla="*/ 170 h 1232"/>
                <a:gd name="T62" fmla="*/ 199 w 1430"/>
                <a:gd name="T63" fmla="*/ 178 h 1232"/>
                <a:gd name="T64" fmla="*/ 202 w 1430"/>
                <a:gd name="T65" fmla="*/ 174 h 12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30"/>
                <a:gd name="T100" fmla="*/ 0 h 1232"/>
                <a:gd name="T101" fmla="*/ 1430 w 1430"/>
                <a:gd name="T102" fmla="*/ 1232 h 12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30" h="1232">
                  <a:moveTo>
                    <a:pt x="0" y="21"/>
                  </a:moveTo>
                  <a:cubicBezTo>
                    <a:pt x="4" y="34"/>
                    <a:pt x="11" y="0"/>
                    <a:pt x="23" y="103"/>
                  </a:cubicBezTo>
                  <a:cubicBezTo>
                    <a:pt x="35" y="206"/>
                    <a:pt x="55" y="463"/>
                    <a:pt x="75" y="637"/>
                  </a:cubicBezTo>
                  <a:cubicBezTo>
                    <a:pt x="95" y="811"/>
                    <a:pt x="123" y="1062"/>
                    <a:pt x="144" y="1147"/>
                  </a:cubicBezTo>
                  <a:cubicBezTo>
                    <a:pt x="165" y="1232"/>
                    <a:pt x="184" y="1200"/>
                    <a:pt x="203" y="1147"/>
                  </a:cubicBezTo>
                  <a:cubicBezTo>
                    <a:pt x="222" y="1094"/>
                    <a:pt x="242" y="882"/>
                    <a:pt x="258" y="829"/>
                  </a:cubicBezTo>
                  <a:cubicBezTo>
                    <a:pt x="274" y="776"/>
                    <a:pt x="285" y="785"/>
                    <a:pt x="302" y="829"/>
                  </a:cubicBezTo>
                  <a:cubicBezTo>
                    <a:pt x="319" y="873"/>
                    <a:pt x="343" y="1051"/>
                    <a:pt x="360" y="1096"/>
                  </a:cubicBezTo>
                  <a:cubicBezTo>
                    <a:pt x="377" y="1141"/>
                    <a:pt x="385" y="1134"/>
                    <a:pt x="405" y="1099"/>
                  </a:cubicBezTo>
                  <a:cubicBezTo>
                    <a:pt x="425" y="1064"/>
                    <a:pt x="461" y="919"/>
                    <a:pt x="483" y="883"/>
                  </a:cubicBezTo>
                  <a:cubicBezTo>
                    <a:pt x="505" y="847"/>
                    <a:pt x="518" y="859"/>
                    <a:pt x="537" y="883"/>
                  </a:cubicBezTo>
                  <a:cubicBezTo>
                    <a:pt x="556" y="907"/>
                    <a:pt x="580" y="1002"/>
                    <a:pt x="596" y="1026"/>
                  </a:cubicBezTo>
                  <a:cubicBezTo>
                    <a:pt x="612" y="1050"/>
                    <a:pt x="620" y="1046"/>
                    <a:pt x="636" y="1027"/>
                  </a:cubicBezTo>
                  <a:cubicBezTo>
                    <a:pt x="652" y="1008"/>
                    <a:pt x="675" y="932"/>
                    <a:pt x="690" y="913"/>
                  </a:cubicBezTo>
                  <a:cubicBezTo>
                    <a:pt x="705" y="894"/>
                    <a:pt x="712" y="895"/>
                    <a:pt x="729" y="913"/>
                  </a:cubicBezTo>
                  <a:cubicBezTo>
                    <a:pt x="746" y="931"/>
                    <a:pt x="774" y="1005"/>
                    <a:pt x="792" y="1023"/>
                  </a:cubicBezTo>
                  <a:cubicBezTo>
                    <a:pt x="810" y="1041"/>
                    <a:pt x="820" y="1037"/>
                    <a:pt x="836" y="1021"/>
                  </a:cubicBezTo>
                  <a:cubicBezTo>
                    <a:pt x="852" y="1005"/>
                    <a:pt x="872" y="943"/>
                    <a:pt x="888" y="928"/>
                  </a:cubicBezTo>
                  <a:cubicBezTo>
                    <a:pt x="904" y="913"/>
                    <a:pt x="915" y="915"/>
                    <a:pt x="930" y="928"/>
                  </a:cubicBezTo>
                  <a:cubicBezTo>
                    <a:pt x="945" y="941"/>
                    <a:pt x="964" y="993"/>
                    <a:pt x="978" y="1006"/>
                  </a:cubicBezTo>
                  <a:cubicBezTo>
                    <a:pt x="992" y="1019"/>
                    <a:pt x="999" y="1016"/>
                    <a:pt x="1013" y="1005"/>
                  </a:cubicBezTo>
                  <a:cubicBezTo>
                    <a:pt x="1027" y="994"/>
                    <a:pt x="1051" y="948"/>
                    <a:pt x="1065" y="937"/>
                  </a:cubicBezTo>
                  <a:cubicBezTo>
                    <a:pt x="1079" y="926"/>
                    <a:pt x="1087" y="924"/>
                    <a:pt x="1100" y="936"/>
                  </a:cubicBezTo>
                  <a:cubicBezTo>
                    <a:pt x="1113" y="948"/>
                    <a:pt x="1132" y="997"/>
                    <a:pt x="1145" y="1009"/>
                  </a:cubicBezTo>
                  <a:cubicBezTo>
                    <a:pt x="1158" y="1021"/>
                    <a:pt x="1166" y="1020"/>
                    <a:pt x="1178" y="1009"/>
                  </a:cubicBezTo>
                  <a:cubicBezTo>
                    <a:pt x="1190" y="998"/>
                    <a:pt x="1205" y="956"/>
                    <a:pt x="1217" y="945"/>
                  </a:cubicBezTo>
                  <a:cubicBezTo>
                    <a:pt x="1229" y="934"/>
                    <a:pt x="1235" y="933"/>
                    <a:pt x="1247" y="943"/>
                  </a:cubicBezTo>
                  <a:cubicBezTo>
                    <a:pt x="1259" y="953"/>
                    <a:pt x="1275" y="995"/>
                    <a:pt x="1287" y="1005"/>
                  </a:cubicBezTo>
                  <a:cubicBezTo>
                    <a:pt x="1299" y="1015"/>
                    <a:pt x="1311" y="1013"/>
                    <a:pt x="1322" y="1005"/>
                  </a:cubicBezTo>
                  <a:cubicBezTo>
                    <a:pt x="1333" y="997"/>
                    <a:pt x="1346" y="963"/>
                    <a:pt x="1355" y="955"/>
                  </a:cubicBezTo>
                  <a:cubicBezTo>
                    <a:pt x="1364" y="947"/>
                    <a:pt x="1367" y="947"/>
                    <a:pt x="1376" y="955"/>
                  </a:cubicBezTo>
                  <a:cubicBezTo>
                    <a:pt x="1385" y="963"/>
                    <a:pt x="1400" y="999"/>
                    <a:pt x="1409" y="1003"/>
                  </a:cubicBezTo>
                  <a:cubicBezTo>
                    <a:pt x="1418" y="1007"/>
                    <a:pt x="1426" y="983"/>
                    <a:pt x="1430" y="978"/>
                  </a:cubicBezTo>
                </a:path>
              </a:pathLst>
            </a:custGeom>
            <a:noFill/>
            <a:ln w="12700" cap="flat" cmpd="sng">
              <a:solidFill>
                <a:srgbClr val="FAFD00"/>
              </a:solidFill>
              <a:prstDash val="solid"/>
              <a:round/>
              <a:headEnd/>
              <a:tailEnd/>
            </a:ln>
          </p:spPr>
          <p:txBody>
            <a:bodyPr lIns="0" tIns="0" rIns="0" bIns="0" anchor="ctr">
              <a:spAutoFit/>
            </a:bodyPr>
            <a:lstStyle/>
            <a:p>
              <a:endParaRPr lang="en-GB"/>
            </a:p>
          </p:txBody>
        </p:sp>
      </p:grpSp>
      <p:sp>
        <p:nvSpPr>
          <p:cNvPr id="206888" name="Freeform 42"/>
          <p:cNvSpPr>
            <a:spLocks/>
          </p:cNvSpPr>
          <p:nvPr/>
        </p:nvSpPr>
        <p:spPr bwMode="auto">
          <a:xfrm>
            <a:off x="2886075" y="2657475"/>
            <a:ext cx="1952625" cy="1588"/>
          </a:xfrm>
          <a:custGeom>
            <a:avLst/>
            <a:gdLst>
              <a:gd name="T0" fmla="*/ 0 w 1230"/>
              <a:gd name="T1" fmla="*/ 0 h 1"/>
              <a:gd name="T2" fmla="*/ 1952625 w 1230"/>
              <a:gd name="T3" fmla="*/ 0 h 1"/>
              <a:gd name="T4" fmla="*/ 0 60000 65536"/>
              <a:gd name="T5" fmla="*/ 0 60000 65536"/>
              <a:gd name="T6" fmla="*/ 0 w 1230"/>
              <a:gd name="T7" fmla="*/ 0 h 1"/>
              <a:gd name="T8" fmla="*/ 1230 w 1230"/>
              <a:gd name="T9" fmla="*/ 1 h 1"/>
            </a:gdLst>
            <a:ahLst/>
            <a:cxnLst>
              <a:cxn ang="T4">
                <a:pos x="T0" y="T1"/>
              </a:cxn>
              <a:cxn ang="T5">
                <a:pos x="T2" y="T3"/>
              </a:cxn>
            </a:cxnLst>
            <a:rect l="T6" t="T7" r="T8" b="T9"/>
            <a:pathLst>
              <a:path w="1230" h="1">
                <a:moveTo>
                  <a:pt x="0" y="0"/>
                </a:moveTo>
                <a:lnTo>
                  <a:pt x="1230" y="0"/>
                </a:lnTo>
              </a:path>
            </a:pathLst>
          </a:custGeom>
          <a:noFill/>
          <a:ln w="19050">
            <a:solidFill>
              <a:srgbClr val="00FF00"/>
            </a:solidFill>
            <a:round/>
            <a:headEnd type="none" w="med" len="med"/>
            <a:tailEnd type="none" w="med" len="med"/>
          </a:ln>
        </p:spPr>
        <p:txBody>
          <a:bodyPr wrap="none" anchor="ctr"/>
          <a:lstStyle/>
          <a:p>
            <a:endParaRPr lang="en-GB"/>
          </a:p>
        </p:txBody>
      </p:sp>
      <p:grpSp>
        <p:nvGrpSpPr>
          <p:cNvPr id="206889" name="Group 43"/>
          <p:cNvGrpSpPr>
            <a:grpSpLocks/>
          </p:cNvGrpSpPr>
          <p:nvPr/>
        </p:nvGrpSpPr>
        <p:grpSpPr bwMode="auto">
          <a:xfrm>
            <a:off x="6034088" y="4851400"/>
            <a:ext cx="403225" cy="377825"/>
            <a:chOff x="3801" y="3056"/>
            <a:chExt cx="254" cy="238"/>
          </a:xfrm>
        </p:grpSpPr>
        <p:sp>
          <p:nvSpPr>
            <p:cNvPr id="206914" name="Freeform 44"/>
            <p:cNvSpPr>
              <a:spLocks/>
            </p:cNvSpPr>
            <p:nvPr/>
          </p:nvSpPr>
          <p:spPr bwMode="auto">
            <a:xfrm>
              <a:off x="3801" y="3056"/>
              <a:ext cx="64" cy="238"/>
            </a:xfrm>
            <a:custGeom>
              <a:avLst/>
              <a:gdLst>
                <a:gd name="T0" fmla="*/ 0 w 365"/>
                <a:gd name="T1" fmla="*/ 121 h 394"/>
                <a:gd name="T2" fmla="*/ 16 w 365"/>
                <a:gd name="T3" fmla="*/ 16 h 394"/>
                <a:gd name="T4" fmla="*/ 45 w 365"/>
                <a:gd name="T5" fmla="*/ 220 h 394"/>
                <a:gd name="T6" fmla="*/ 64 w 365"/>
                <a:gd name="T7" fmla="*/ 121 h 394"/>
                <a:gd name="T8" fmla="*/ 0 60000 65536"/>
                <a:gd name="T9" fmla="*/ 0 60000 65536"/>
                <a:gd name="T10" fmla="*/ 0 60000 65536"/>
                <a:gd name="T11" fmla="*/ 0 60000 65536"/>
                <a:gd name="T12" fmla="*/ 0 w 365"/>
                <a:gd name="T13" fmla="*/ 0 h 394"/>
                <a:gd name="T14" fmla="*/ 365 w 365"/>
                <a:gd name="T15" fmla="*/ 394 h 394"/>
              </a:gdLst>
              <a:ahLst/>
              <a:cxnLst>
                <a:cxn ang="T8">
                  <a:pos x="T0" y="T1"/>
                </a:cxn>
                <a:cxn ang="T9">
                  <a:pos x="T2" y="T3"/>
                </a:cxn>
                <a:cxn ang="T10">
                  <a:pos x="T4" y="T5"/>
                </a:cxn>
                <a:cxn ang="T11">
                  <a:pos x="T6" y="T7"/>
                </a:cxn>
              </a:cxnLst>
              <a:rect l="T12" t="T13" r="T14" b="T15"/>
              <a:pathLst>
                <a:path w="365" h="394">
                  <a:moveTo>
                    <a:pt x="0" y="201"/>
                  </a:moveTo>
                  <a:cubicBezTo>
                    <a:pt x="15" y="172"/>
                    <a:pt x="50" y="0"/>
                    <a:pt x="93" y="27"/>
                  </a:cubicBezTo>
                  <a:cubicBezTo>
                    <a:pt x="136" y="54"/>
                    <a:pt x="213" y="336"/>
                    <a:pt x="258" y="365"/>
                  </a:cubicBezTo>
                  <a:cubicBezTo>
                    <a:pt x="303" y="394"/>
                    <a:pt x="343" y="234"/>
                    <a:pt x="365" y="200"/>
                  </a:cubicBezTo>
                </a:path>
              </a:pathLst>
            </a:custGeom>
            <a:noFill/>
            <a:ln w="12700">
              <a:solidFill>
                <a:srgbClr val="FAFD00"/>
              </a:solidFill>
              <a:round/>
              <a:headEnd/>
              <a:tailEnd/>
            </a:ln>
          </p:spPr>
          <p:txBody>
            <a:bodyPr wrap="none" anchor="ctr"/>
            <a:lstStyle/>
            <a:p>
              <a:endParaRPr lang="en-GB"/>
            </a:p>
          </p:txBody>
        </p:sp>
        <p:sp>
          <p:nvSpPr>
            <p:cNvPr id="206915" name="Freeform 45"/>
            <p:cNvSpPr>
              <a:spLocks/>
            </p:cNvSpPr>
            <p:nvPr/>
          </p:nvSpPr>
          <p:spPr bwMode="auto">
            <a:xfrm>
              <a:off x="3865" y="3056"/>
              <a:ext cx="63" cy="238"/>
            </a:xfrm>
            <a:custGeom>
              <a:avLst/>
              <a:gdLst>
                <a:gd name="T0" fmla="*/ 0 w 365"/>
                <a:gd name="T1" fmla="*/ 121 h 394"/>
                <a:gd name="T2" fmla="*/ 16 w 365"/>
                <a:gd name="T3" fmla="*/ 16 h 394"/>
                <a:gd name="T4" fmla="*/ 45 w 365"/>
                <a:gd name="T5" fmla="*/ 220 h 394"/>
                <a:gd name="T6" fmla="*/ 63 w 365"/>
                <a:gd name="T7" fmla="*/ 121 h 394"/>
                <a:gd name="T8" fmla="*/ 0 60000 65536"/>
                <a:gd name="T9" fmla="*/ 0 60000 65536"/>
                <a:gd name="T10" fmla="*/ 0 60000 65536"/>
                <a:gd name="T11" fmla="*/ 0 60000 65536"/>
                <a:gd name="T12" fmla="*/ 0 w 365"/>
                <a:gd name="T13" fmla="*/ 0 h 394"/>
                <a:gd name="T14" fmla="*/ 365 w 365"/>
                <a:gd name="T15" fmla="*/ 394 h 394"/>
              </a:gdLst>
              <a:ahLst/>
              <a:cxnLst>
                <a:cxn ang="T8">
                  <a:pos x="T0" y="T1"/>
                </a:cxn>
                <a:cxn ang="T9">
                  <a:pos x="T2" y="T3"/>
                </a:cxn>
                <a:cxn ang="T10">
                  <a:pos x="T4" y="T5"/>
                </a:cxn>
                <a:cxn ang="T11">
                  <a:pos x="T6" y="T7"/>
                </a:cxn>
              </a:cxnLst>
              <a:rect l="T12" t="T13" r="T14" b="T15"/>
              <a:pathLst>
                <a:path w="365" h="394">
                  <a:moveTo>
                    <a:pt x="0" y="201"/>
                  </a:moveTo>
                  <a:cubicBezTo>
                    <a:pt x="15" y="172"/>
                    <a:pt x="50" y="0"/>
                    <a:pt x="93" y="27"/>
                  </a:cubicBezTo>
                  <a:cubicBezTo>
                    <a:pt x="136" y="54"/>
                    <a:pt x="213" y="336"/>
                    <a:pt x="258" y="365"/>
                  </a:cubicBezTo>
                  <a:cubicBezTo>
                    <a:pt x="303" y="394"/>
                    <a:pt x="343" y="234"/>
                    <a:pt x="365" y="200"/>
                  </a:cubicBezTo>
                </a:path>
              </a:pathLst>
            </a:custGeom>
            <a:noFill/>
            <a:ln w="12700">
              <a:solidFill>
                <a:srgbClr val="FAFD00"/>
              </a:solidFill>
              <a:round/>
              <a:headEnd/>
              <a:tailEnd/>
            </a:ln>
          </p:spPr>
          <p:txBody>
            <a:bodyPr wrap="none" anchor="ctr"/>
            <a:lstStyle/>
            <a:p>
              <a:endParaRPr lang="en-GB"/>
            </a:p>
          </p:txBody>
        </p:sp>
        <p:sp>
          <p:nvSpPr>
            <p:cNvPr id="206916" name="Freeform 46"/>
            <p:cNvSpPr>
              <a:spLocks/>
            </p:cNvSpPr>
            <p:nvPr/>
          </p:nvSpPr>
          <p:spPr bwMode="auto">
            <a:xfrm>
              <a:off x="3929" y="3056"/>
              <a:ext cx="64" cy="238"/>
            </a:xfrm>
            <a:custGeom>
              <a:avLst/>
              <a:gdLst>
                <a:gd name="T0" fmla="*/ 0 w 365"/>
                <a:gd name="T1" fmla="*/ 121 h 394"/>
                <a:gd name="T2" fmla="*/ 16 w 365"/>
                <a:gd name="T3" fmla="*/ 16 h 394"/>
                <a:gd name="T4" fmla="*/ 45 w 365"/>
                <a:gd name="T5" fmla="*/ 220 h 394"/>
                <a:gd name="T6" fmla="*/ 64 w 365"/>
                <a:gd name="T7" fmla="*/ 121 h 394"/>
                <a:gd name="T8" fmla="*/ 0 60000 65536"/>
                <a:gd name="T9" fmla="*/ 0 60000 65536"/>
                <a:gd name="T10" fmla="*/ 0 60000 65536"/>
                <a:gd name="T11" fmla="*/ 0 60000 65536"/>
                <a:gd name="T12" fmla="*/ 0 w 365"/>
                <a:gd name="T13" fmla="*/ 0 h 394"/>
                <a:gd name="T14" fmla="*/ 365 w 365"/>
                <a:gd name="T15" fmla="*/ 394 h 394"/>
              </a:gdLst>
              <a:ahLst/>
              <a:cxnLst>
                <a:cxn ang="T8">
                  <a:pos x="T0" y="T1"/>
                </a:cxn>
                <a:cxn ang="T9">
                  <a:pos x="T2" y="T3"/>
                </a:cxn>
                <a:cxn ang="T10">
                  <a:pos x="T4" y="T5"/>
                </a:cxn>
                <a:cxn ang="T11">
                  <a:pos x="T6" y="T7"/>
                </a:cxn>
              </a:cxnLst>
              <a:rect l="T12" t="T13" r="T14" b="T15"/>
              <a:pathLst>
                <a:path w="365" h="394">
                  <a:moveTo>
                    <a:pt x="0" y="201"/>
                  </a:moveTo>
                  <a:cubicBezTo>
                    <a:pt x="15" y="172"/>
                    <a:pt x="50" y="0"/>
                    <a:pt x="93" y="27"/>
                  </a:cubicBezTo>
                  <a:cubicBezTo>
                    <a:pt x="136" y="54"/>
                    <a:pt x="213" y="336"/>
                    <a:pt x="258" y="365"/>
                  </a:cubicBezTo>
                  <a:cubicBezTo>
                    <a:pt x="303" y="394"/>
                    <a:pt x="343" y="234"/>
                    <a:pt x="365" y="200"/>
                  </a:cubicBezTo>
                </a:path>
              </a:pathLst>
            </a:custGeom>
            <a:noFill/>
            <a:ln w="12700">
              <a:solidFill>
                <a:srgbClr val="FAFD00"/>
              </a:solidFill>
              <a:round/>
              <a:headEnd/>
              <a:tailEnd/>
            </a:ln>
          </p:spPr>
          <p:txBody>
            <a:bodyPr wrap="none" anchor="ctr"/>
            <a:lstStyle/>
            <a:p>
              <a:endParaRPr lang="en-GB"/>
            </a:p>
          </p:txBody>
        </p:sp>
        <p:sp>
          <p:nvSpPr>
            <p:cNvPr id="206917" name="Freeform 47"/>
            <p:cNvSpPr>
              <a:spLocks/>
            </p:cNvSpPr>
            <p:nvPr/>
          </p:nvSpPr>
          <p:spPr bwMode="auto">
            <a:xfrm>
              <a:off x="3991" y="3056"/>
              <a:ext cx="64" cy="238"/>
            </a:xfrm>
            <a:custGeom>
              <a:avLst/>
              <a:gdLst>
                <a:gd name="T0" fmla="*/ 0 w 365"/>
                <a:gd name="T1" fmla="*/ 121 h 394"/>
                <a:gd name="T2" fmla="*/ 16 w 365"/>
                <a:gd name="T3" fmla="*/ 16 h 394"/>
                <a:gd name="T4" fmla="*/ 45 w 365"/>
                <a:gd name="T5" fmla="*/ 220 h 394"/>
                <a:gd name="T6" fmla="*/ 64 w 365"/>
                <a:gd name="T7" fmla="*/ 121 h 394"/>
                <a:gd name="T8" fmla="*/ 0 60000 65536"/>
                <a:gd name="T9" fmla="*/ 0 60000 65536"/>
                <a:gd name="T10" fmla="*/ 0 60000 65536"/>
                <a:gd name="T11" fmla="*/ 0 60000 65536"/>
                <a:gd name="T12" fmla="*/ 0 w 365"/>
                <a:gd name="T13" fmla="*/ 0 h 394"/>
                <a:gd name="T14" fmla="*/ 365 w 365"/>
                <a:gd name="T15" fmla="*/ 394 h 394"/>
              </a:gdLst>
              <a:ahLst/>
              <a:cxnLst>
                <a:cxn ang="T8">
                  <a:pos x="T0" y="T1"/>
                </a:cxn>
                <a:cxn ang="T9">
                  <a:pos x="T2" y="T3"/>
                </a:cxn>
                <a:cxn ang="T10">
                  <a:pos x="T4" y="T5"/>
                </a:cxn>
                <a:cxn ang="T11">
                  <a:pos x="T6" y="T7"/>
                </a:cxn>
              </a:cxnLst>
              <a:rect l="T12" t="T13" r="T14" b="T15"/>
              <a:pathLst>
                <a:path w="365" h="394">
                  <a:moveTo>
                    <a:pt x="0" y="201"/>
                  </a:moveTo>
                  <a:cubicBezTo>
                    <a:pt x="15" y="172"/>
                    <a:pt x="50" y="0"/>
                    <a:pt x="93" y="27"/>
                  </a:cubicBezTo>
                  <a:cubicBezTo>
                    <a:pt x="136" y="54"/>
                    <a:pt x="213" y="336"/>
                    <a:pt x="258" y="365"/>
                  </a:cubicBezTo>
                  <a:cubicBezTo>
                    <a:pt x="303" y="394"/>
                    <a:pt x="343" y="234"/>
                    <a:pt x="365" y="200"/>
                  </a:cubicBezTo>
                </a:path>
              </a:pathLst>
            </a:custGeom>
            <a:noFill/>
            <a:ln w="12700">
              <a:solidFill>
                <a:srgbClr val="FAFD00"/>
              </a:solidFill>
              <a:round/>
              <a:headEnd/>
              <a:tailEnd/>
            </a:ln>
          </p:spPr>
          <p:txBody>
            <a:bodyPr wrap="none" anchor="ctr"/>
            <a:lstStyle/>
            <a:p>
              <a:endParaRPr lang="en-GB"/>
            </a:p>
          </p:txBody>
        </p:sp>
      </p:grpSp>
      <p:grpSp>
        <p:nvGrpSpPr>
          <p:cNvPr id="206890" name="Group 48"/>
          <p:cNvGrpSpPr>
            <a:grpSpLocks/>
          </p:cNvGrpSpPr>
          <p:nvPr/>
        </p:nvGrpSpPr>
        <p:grpSpPr bwMode="auto">
          <a:xfrm>
            <a:off x="5718175" y="2741613"/>
            <a:ext cx="1023938" cy="1392237"/>
            <a:chOff x="2343" y="3192"/>
            <a:chExt cx="645" cy="877"/>
          </a:xfrm>
        </p:grpSpPr>
        <p:sp>
          <p:nvSpPr>
            <p:cNvPr id="206912" name="Freeform 49"/>
            <p:cNvSpPr>
              <a:spLocks/>
            </p:cNvSpPr>
            <p:nvPr/>
          </p:nvSpPr>
          <p:spPr bwMode="auto">
            <a:xfrm>
              <a:off x="2343" y="3192"/>
              <a:ext cx="327" cy="877"/>
            </a:xfrm>
            <a:custGeom>
              <a:avLst/>
              <a:gdLst>
                <a:gd name="T0" fmla="*/ 324 w 327"/>
                <a:gd name="T1" fmla="*/ 0 h 877"/>
                <a:gd name="T2" fmla="*/ 279 w 327"/>
                <a:gd name="T3" fmla="*/ 33 h 877"/>
                <a:gd name="T4" fmla="*/ 267 w 327"/>
                <a:gd name="T5" fmla="*/ 66 h 877"/>
                <a:gd name="T6" fmla="*/ 159 w 327"/>
                <a:gd name="T7" fmla="*/ 90 h 877"/>
                <a:gd name="T8" fmla="*/ 99 w 327"/>
                <a:gd name="T9" fmla="*/ 138 h 877"/>
                <a:gd name="T10" fmla="*/ 60 w 327"/>
                <a:gd name="T11" fmla="*/ 216 h 877"/>
                <a:gd name="T12" fmla="*/ 15 w 327"/>
                <a:gd name="T13" fmla="*/ 354 h 877"/>
                <a:gd name="T14" fmla="*/ 6 w 327"/>
                <a:gd name="T15" fmla="*/ 498 h 877"/>
                <a:gd name="T16" fmla="*/ 48 w 327"/>
                <a:gd name="T17" fmla="*/ 630 h 877"/>
                <a:gd name="T18" fmla="*/ 90 w 327"/>
                <a:gd name="T19" fmla="*/ 696 h 877"/>
                <a:gd name="T20" fmla="*/ 189 w 327"/>
                <a:gd name="T21" fmla="*/ 813 h 877"/>
                <a:gd name="T22" fmla="*/ 276 w 327"/>
                <a:gd name="T23" fmla="*/ 867 h 877"/>
                <a:gd name="T24" fmla="*/ 327 w 327"/>
                <a:gd name="T25" fmla="*/ 870 h 8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7"/>
                <a:gd name="T40" fmla="*/ 0 h 877"/>
                <a:gd name="T41" fmla="*/ 327 w 327"/>
                <a:gd name="T42" fmla="*/ 877 h 87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7" h="877">
                  <a:moveTo>
                    <a:pt x="324" y="0"/>
                  </a:moveTo>
                  <a:cubicBezTo>
                    <a:pt x="306" y="11"/>
                    <a:pt x="288" y="22"/>
                    <a:pt x="279" y="33"/>
                  </a:cubicBezTo>
                  <a:cubicBezTo>
                    <a:pt x="270" y="44"/>
                    <a:pt x="287" y="57"/>
                    <a:pt x="267" y="66"/>
                  </a:cubicBezTo>
                  <a:cubicBezTo>
                    <a:pt x="247" y="75"/>
                    <a:pt x="187" y="78"/>
                    <a:pt x="159" y="90"/>
                  </a:cubicBezTo>
                  <a:cubicBezTo>
                    <a:pt x="131" y="102"/>
                    <a:pt x="115" y="117"/>
                    <a:pt x="99" y="138"/>
                  </a:cubicBezTo>
                  <a:cubicBezTo>
                    <a:pt x="83" y="159"/>
                    <a:pt x="74" y="180"/>
                    <a:pt x="60" y="216"/>
                  </a:cubicBezTo>
                  <a:cubicBezTo>
                    <a:pt x="46" y="252"/>
                    <a:pt x="24" y="307"/>
                    <a:pt x="15" y="354"/>
                  </a:cubicBezTo>
                  <a:cubicBezTo>
                    <a:pt x="6" y="401"/>
                    <a:pt x="0" y="452"/>
                    <a:pt x="6" y="498"/>
                  </a:cubicBezTo>
                  <a:cubicBezTo>
                    <a:pt x="12" y="544"/>
                    <a:pt x="34" y="597"/>
                    <a:pt x="48" y="630"/>
                  </a:cubicBezTo>
                  <a:cubicBezTo>
                    <a:pt x="62" y="663"/>
                    <a:pt x="66" y="665"/>
                    <a:pt x="90" y="696"/>
                  </a:cubicBezTo>
                  <a:cubicBezTo>
                    <a:pt x="114" y="727"/>
                    <a:pt x="158" y="785"/>
                    <a:pt x="189" y="813"/>
                  </a:cubicBezTo>
                  <a:cubicBezTo>
                    <a:pt x="220" y="841"/>
                    <a:pt x="253" y="857"/>
                    <a:pt x="276" y="867"/>
                  </a:cubicBezTo>
                  <a:cubicBezTo>
                    <a:pt x="299" y="877"/>
                    <a:pt x="317" y="870"/>
                    <a:pt x="327" y="870"/>
                  </a:cubicBezTo>
                </a:path>
              </a:pathLst>
            </a:custGeom>
            <a:noFill/>
            <a:ln w="12700">
              <a:solidFill>
                <a:schemeClr val="tx1"/>
              </a:solidFill>
              <a:round/>
              <a:headEnd/>
              <a:tailEnd/>
            </a:ln>
          </p:spPr>
          <p:txBody>
            <a:bodyPr wrap="none" anchor="ctr"/>
            <a:lstStyle/>
            <a:p>
              <a:endParaRPr lang="en-GB"/>
            </a:p>
          </p:txBody>
        </p:sp>
        <p:sp>
          <p:nvSpPr>
            <p:cNvPr id="206913" name="Freeform 50"/>
            <p:cNvSpPr>
              <a:spLocks/>
            </p:cNvSpPr>
            <p:nvPr/>
          </p:nvSpPr>
          <p:spPr bwMode="auto">
            <a:xfrm flipH="1">
              <a:off x="2661" y="3192"/>
              <a:ext cx="327" cy="877"/>
            </a:xfrm>
            <a:custGeom>
              <a:avLst/>
              <a:gdLst>
                <a:gd name="T0" fmla="*/ 324 w 327"/>
                <a:gd name="T1" fmla="*/ 0 h 877"/>
                <a:gd name="T2" fmla="*/ 279 w 327"/>
                <a:gd name="T3" fmla="*/ 33 h 877"/>
                <a:gd name="T4" fmla="*/ 267 w 327"/>
                <a:gd name="T5" fmla="*/ 66 h 877"/>
                <a:gd name="T6" fmla="*/ 159 w 327"/>
                <a:gd name="T7" fmla="*/ 90 h 877"/>
                <a:gd name="T8" fmla="*/ 99 w 327"/>
                <a:gd name="T9" fmla="*/ 138 h 877"/>
                <a:gd name="T10" fmla="*/ 60 w 327"/>
                <a:gd name="T11" fmla="*/ 216 h 877"/>
                <a:gd name="T12" fmla="*/ 15 w 327"/>
                <a:gd name="T13" fmla="*/ 354 h 877"/>
                <a:gd name="T14" fmla="*/ 6 w 327"/>
                <a:gd name="T15" fmla="*/ 498 h 877"/>
                <a:gd name="T16" fmla="*/ 48 w 327"/>
                <a:gd name="T17" fmla="*/ 630 h 877"/>
                <a:gd name="T18" fmla="*/ 90 w 327"/>
                <a:gd name="T19" fmla="*/ 696 h 877"/>
                <a:gd name="T20" fmla="*/ 189 w 327"/>
                <a:gd name="T21" fmla="*/ 813 h 877"/>
                <a:gd name="T22" fmla="*/ 276 w 327"/>
                <a:gd name="T23" fmla="*/ 867 h 877"/>
                <a:gd name="T24" fmla="*/ 327 w 327"/>
                <a:gd name="T25" fmla="*/ 870 h 8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7"/>
                <a:gd name="T40" fmla="*/ 0 h 877"/>
                <a:gd name="T41" fmla="*/ 327 w 327"/>
                <a:gd name="T42" fmla="*/ 877 h 87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7" h="877">
                  <a:moveTo>
                    <a:pt x="324" y="0"/>
                  </a:moveTo>
                  <a:cubicBezTo>
                    <a:pt x="306" y="11"/>
                    <a:pt x="288" y="22"/>
                    <a:pt x="279" y="33"/>
                  </a:cubicBezTo>
                  <a:cubicBezTo>
                    <a:pt x="270" y="44"/>
                    <a:pt x="287" y="57"/>
                    <a:pt x="267" y="66"/>
                  </a:cubicBezTo>
                  <a:cubicBezTo>
                    <a:pt x="247" y="75"/>
                    <a:pt x="187" y="78"/>
                    <a:pt x="159" y="90"/>
                  </a:cubicBezTo>
                  <a:cubicBezTo>
                    <a:pt x="131" y="102"/>
                    <a:pt x="115" y="117"/>
                    <a:pt x="99" y="138"/>
                  </a:cubicBezTo>
                  <a:cubicBezTo>
                    <a:pt x="83" y="159"/>
                    <a:pt x="74" y="180"/>
                    <a:pt x="60" y="216"/>
                  </a:cubicBezTo>
                  <a:cubicBezTo>
                    <a:pt x="46" y="252"/>
                    <a:pt x="24" y="307"/>
                    <a:pt x="15" y="354"/>
                  </a:cubicBezTo>
                  <a:cubicBezTo>
                    <a:pt x="6" y="401"/>
                    <a:pt x="0" y="452"/>
                    <a:pt x="6" y="498"/>
                  </a:cubicBezTo>
                  <a:cubicBezTo>
                    <a:pt x="12" y="544"/>
                    <a:pt x="34" y="597"/>
                    <a:pt x="48" y="630"/>
                  </a:cubicBezTo>
                  <a:cubicBezTo>
                    <a:pt x="62" y="663"/>
                    <a:pt x="66" y="665"/>
                    <a:pt x="90" y="696"/>
                  </a:cubicBezTo>
                  <a:cubicBezTo>
                    <a:pt x="114" y="727"/>
                    <a:pt x="158" y="785"/>
                    <a:pt x="189" y="813"/>
                  </a:cubicBezTo>
                  <a:cubicBezTo>
                    <a:pt x="220" y="841"/>
                    <a:pt x="253" y="857"/>
                    <a:pt x="276" y="867"/>
                  </a:cubicBezTo>
                  <a:cubicBezTo>
                    <a:pt x="299" y="877"/>
                    <a:pt x="317" y="870"/>
                    <a:pt x="327" y="870"/>
                  </a:cubicBezTo>
                </a:path>
              </a:pathLst>
            </a:custGeom>
            <a:noFill/>
            <a:ln w="12700">
              <a:solidFill>
                <a:schemeClr val="tx1"/>
              </a:solidFill>
              <a:round/>
              <a:headEnd/>
              <a:tailEnd/>
            </a:ln>
          </p:spPr>
          <p:txBody>
            <a:bodyPr wrap="none" anchor="ctr"/>
            <a:lstStyle/>
            <a:p>
              <a:endParaRPr lang="en-GB"/>
            </a:p>
          </p:txBody>
        </p:sp>
      </p:grpSp>
      <p:sp>
        <p:nvSpPr>
          <p:cNvPr id="206891" name="Line 51"/>
          <p:cNvSpPr>
            <a:spLocks noChangeShapeType="1"/>
          </p:cNvSpPr>
          <p:nvPr/>
        </p:nvSpPr>
        <p:spPr bwMode="auto">
          <a:xfrm>
            <a:off x="5226050" y="2203450"/>
            <a:ext cx="1828800" cy="0"/>
          </a:xfrm>
          <a:prstGeom prst="line">
            <a:avLst/>
          </a:prstGeom>
          <a:noFill/>
          <a:ln w="12700">
            <a:solidFill>
              <a:srgbClr val="00FF00"/>
            </a:solidFill>
            <a:round/>
            <a:headEnd/>
            <a:tailEnd/>
          </a:ln>
        </p:spPr>
        <p:txBody>
          <a:bodyPr wrap="none" anchor="ctr"/>
          <a:lstStyle/>
          <a:p>
            <a:endParaRPr lang="en-GB"/>
          </a:p>
        </p:txBody>
      </p:sp>
      <p:grpSp>
        <p:nvGrpSpPr>
          <p:cNvPr id="206892" name="Group 52"/>
          <p:cNvGrpSpPr>
            <a:grpSpLocks/>
          </p:cNvGrpSpPr>
          <p:nvPr/>
        </p:nvGrpSpPr>
        <p:grpSpPr bwMode="auto">
          <a:xfrm>
            <a:off x="6634163" y="4470400"/>
            <a:ext cx="403225" cy="377825"/>
            <a:chOff x="3801" y="3056"/>
            <a:chExt cx="254" cy="238"/>
          </a:xfrm>
        </p:grpSpPr>
        <p:sp>
          <p:nvSpPr>
            <p:cNvPr id="206908" name="Freeform 53"/>
            <p:cNvSpPr>
              <a:spLocks/>
            </p:cNvSpPr>
            <p:nvPr/>
          </p:nvSpPr>
          <p:spPr bwMode="auto">
            <a:xfrm>
              <a:off x="3801" y="3056"/>
              <a:ext cx="64" cy="238"/>
            </a:xfrm>
            <a:custGeom>
              <a:avLst/>
              <a:gdLst>
                <a:gd name="T0" fmla="*/ 0 w 365"/>
                <a:gd name="T1" fmla="*/ 121 h 394"/>
                <a:gd name="T2" fmla="*/ 16 w 365"/>
                <a:gd name="T3" fmla="*/ 16 h 394"/>
                <a:gd name="T4" fmla="*/ 45 w 365"/>
                <a:gd name="T5" fmla="*/ 220 h 394"/>
                <a:gd name="T6" fmla="*/ 64 w 365"/>
                <a:gd name="T7" fmla="*/ 121 h 394"/>
                <a:gd name="T8" fmla="*/ 0 60000 65536"/>
                <a:gd name="T9" fmla="*/ 0 60000 65536"/>
                <a:gd name="T10" fmla="*/ 0 60000 65536"/>
                <a:gd name="T11" fmla="*/ 0 60000 65536"/>
                <a:gd name="T12" fmla="*/ 0 w 365"/>
                <a:gd name="T13" fmla="*/ 0 h 394"/>
                <a:gd name="T14" fmla="*/ 365 w 365"/>
                <a:gd name="T15" fmla="*/ 394 h 394"/>
              </a:gdLst>
              <a:ahLst/>
              <a:cxnLst>
                <a:cxn ang="T8">
                  <a:pos x="T0" y="T1"/>
                </a:cxn>
                <a:cxn ang="T9">
                  <a:pos x="T2" y="T3"/>
                </a:cxn>
                <a:cxn ang="T10">
                  <a:pos x="T4" y="T5"/>
                </a:cxn>
                <a:cxn ang="T11">
                  <a:pos x="T6" y="T7"/>
                </a:cxn>
              </a:cxnLst>
              <a:rect l="T12" t="T13" r="T14" b="T15"/>
              <a:pathLst>
                <a:path w="365" h="394">
                  <a:moveTo>
                    <a:pt x="0" y="201"/>
                  </a:moveTo>
                  <a:cubicBezTo>
                    <a:pt x="15" y="172"/>
                    <a:pt x="50" y="0"/>
                    <a:pt x="93" y="27"/>
                  </a:cubicBezTo>
                  <a:cubicBezTo>
                    <a:pt x="136" y="54"/>
                    <a:pt x="213" y="336"/>
                    <a:pt x="258" y="365"/>
                  </a:cubicBezTo>
                  <a:cubicBezTo>
                    <a:pt x="303" y="394"/>
                    <a:pt x="343" y="234"/>
                    <a:pt x="365" y="200"/>
                  </a:cubicBezTo>
                </a:path>
              </a:pathLst>
            </a:custGeom>
            <a:noFill/>
            <a:ln w="12700">
              <a:solidFill>
                <a:srgbClr val="FAFD00"/>
              </a:solidFill>
              <a:round/>
              <a:headEnd/>
              <a:tailEnd/>
            </a:ln>
          </p:spPr>
          <p:txBody>
            <a:bodyPr wrap="none" anchor="ctr"/>
            <a:lstStyle/>
            <a:p>
              <a:endParaRPr lang="en-GB"/>
            </a:p>
          </p:txBody>
        </p:sp>
        <p:sp>
          <p:nvSpPr>
            <p:cNvPr id="206909" name="Freeform 54"/>
            <p:cNvSpPr>
              <a:spLocks/>
            </p:cNvSpPr>
            <p:nvPr/>
          </p:nvSpPr>
          <p:spPr bwMode="auto">
            <a:xfrm>
              <a:off x="3865" y="3056"/>
              <a:ext cx="63" cy="238"/>
            </a:xfrm>
            <a:custGeom>
              <a:avLst/>
              <a:gdLst>
                <a:gd name="T0" fmla="*/ 0 w 365"/>
                <a:gd name="T1" fmla="*/ 121 h 394"/>
                <a:gd name="T2" fmla="*/ 16 w 365"/>
                <a:gd name="T3" fmla="*/ 16 h 394"/>
                <a:gd name="T4" fmla="*/ 45 w 365"/>
                <a:gd name="T5" fmla="*/ 220 h 394"/>
                <a:gd name="T6" fmla="*/ 63 w 365"/>
                <a:gd name="T7" fmla="*/ 121 h 394"/>
                <a:gd name="T8" fmla="*/ 0 60000 65536"/>
                <a:gd name="T9" fmla="*/ 0 60000 65536"/>
                <a:gd name="T10" fmla="*/ 0 60000 65536"/>
                <a:gd name="T11" fmla="*/ 0 60000 65536"/>
                <a:gd name="T12" fmla="*/ 0 w 365"/>
                <a:gd name="T13" fmla="*/ 0 h 394"/>
                <a:gd name="T14" fmla="*/ 365 w 365"/>
                <a:gd name="T15" fmla="*/ 394 h 394"/>
              </a:gdLst>
              <a:ahLst/>
              <a:cxnLst>
                <a:cxn ang="T8">
                  <a:pos x="T0" y="T1"/>
                </a:cxn>
                <a:cxn ang="T9">
                  <a:pos x="T2" y="T3"/>
                </a:cxn>
                <a:cxn ang="T10">
                  <a:pos x="T4" y="T5"/>
                </a:cxn>
                <a:cxn ang="T11">
                  <a:pos x="T6" y="T7"/>
                </a:cxn>
              </a:cxnLst>
              <a:rect l="T12" t="T13" r="T14" b="T15"/>
              <a:pathLst>
                <a:path w="365" h="394">
                  <a:moveTo>
                    <a:pt x="0" y="201"/>
                  </a:moveTo>
                  <a:cubicBezTo>
                    <a:pt x="15" y="172"/>
                    <a:pt x="50" y="0"/>
                    <a:pt x="93" y="27"/>
                  </a:cubicBezTo>
                  <a:cubicBezTo>
                    <a:pt x="136" y="54"/>
                    <a:pt x="213" y="336"/>
                    <a:pt x="258" y="365"/>
                  </a:cubicBezTo>
                  <a:cubicBezTo>
                    <a:pt x="303" y="394"/>
                    <a:pt x="343" y="234"/>
                    <a:pt x="365" y="200"/>
                  </a:cubicBezTo>
                </a:path>
              </a:pathLst>
            </a:custGeom>
            <a:noFill/>
            <a:ln w="12700">
              <a:solidFill>
                <a:srgbClr val="FAFD00"/>
              </a:solidFill>
              <a:round/>
              <a:headEnd/>
              <a:tailEnd/>
            </a:ln>
          </p:spPr>
          <p:txBody>
            <a:bodyPr wrap="none" anchor="ctr"/>
            <a:lstStyle/>
            <a:p>
              <a:endParaRPr lang="en-GB"/>
            </a:p>
          </p:txBody>
        </p:sp>
        <p:sp>
          <p:nvSpPr>
            <p:cNvPr id="206910" name="Freeform 55"/>
            <p:cNvSpPr>
              <a:spLocks/>
            </p:cNvSpPr>
            <p:nvPr/>
          </p:nvSpPr>
          <p:spPr bwMode="auto">
            <a:xfrm>
              <a:off x="3929" y="3056"/>
              <a:ext cx="64" cy="238"/>
            </a:xfrm>
            <a:custGeom>
              <a:avLst/>
              <a:gdLst>
                <a:gd name="T0" fmla="*/ 0 w 365"/>
                <a:gd name="T1" fmla="*/ 121 h 394"/>
                <a:gd name="T2" fmla="*/ 16 w 365"/>
                <a:gd name="T3" fmla="*/ 16 h 394"/>
                <a:gd name="T4" fmla="*/ 45 w 365"/>
                <a:gd name="T5" fmla="*/ 220 h 394"/>
                <a:gd name="T6" fmla="*/ 64 w 365"/>
                <a:gd name="T7" fmla="*/ 121 h 394"/>
                <a:gd name="T8" fmla="*/ 0 60000 65536"/>
                <a:gd name="T9" fmla="*/ 0 60000 65536"/>
                <a:gd name="T10" fmla="*/ 0 60000 65536"/>
                <a:gd name="T11" fmla="*/ 0 60000 65536"/>
                <a:gd name="T12" fmla="*/ 0 w 365"/>
                <a:gd name="T13" fmla="*/ 0 h 394"/>
                <a:gd name="T14" fmla="*/ 365 w 365"/>
                <a:gd name="T15" fmla="*/ 394 h 394"/>
              </a:gdLst>
              <a:ahLst/>
              <a:cxnLst>
                <a:cxn ang="T8">
                  <a:pos x="T0" y="T1"/>
                </a:cxn>
                <a:cxn ang="T9">
                  <a:pos x="T2" y="T3"/>
                </a:cxn>
                <a:cxn ang="T10">
                  <a:pos x="T4" y="T5"/>
                </a:cxn>
                <a:cxn ang="T11">
                  <a:pos x="T6" y="T7"/>
                </a:cxn>
              </a:cxnLst>
              <a:rect l="T12" t="T13" r="T14" b="T15"/>
              <a:pathLst>
                <a:path w="365" h="394">
                  <a:moveTo>
                    <a:pt x="0" y="201"/>
                  </a:moveTo>
                  <a:cubicBezTo>
                    <a:pt x="15" y="172"/>
                    <a:pt x="50" y="0"/>
                    <a:pt x="93" y="27"/>
                  </a:cubicBezTo>
                  <a:cubicBezTo>
                    <a:pt x="136" y="54"/>
                    <a:pt x="213" y="336"/>
                    <a:pt x="258" y="365"/>
                  </a:cubicBezTo>
                  <a:cubicBezTo>
                    <a:pt x="303" y="394"/>
                    <a:pt x="343" y="234"/>
                    <a:pt x="365" y="200"/>
                  </a:cubicBezTo>
                </a:path>
              </a:pathLst>
            </a:custGeom>
            <a:noFill/>
            <a:ln w="12700">
              <a:solidFill>
                <a:srgbClr val="FAFD00"/>
              </a:solidFill>
              <a:round/>
              <a:headEnd/>
              <a:tailEnd/>
            </a:ln>
          </p:spPr>
          <p:txBody>
            <a:bodyPr wrap="none" anchor="ctr"/>
            <a:lstStyle/>
            <a:p>
              <a:endParaRPr lang="en-GB"/>
            </a:p>
          </p:txBody>
        </p:sp>
        <p:sp>
          <p:nvSpPr>
            <p:cNvPr id="206911" name="Freeform 56"/>
            <p:cNvSpPr>
              <a:spLocks/>
            </p:cNvSpPr>
            <p:nvPr/>
          </p:nvSpPr>
          <p:spPr bwMode="auto">
            <a:xfrm>
              <a:off x="3991" y="3056"/>
              <a:ext cx="64" cy="238"/>
            </a:xfrm>
            <a:custGeom>
              <a:avLst/>
              <a:gdLst>
                <a:gd name="T0" fmla="*/ 0 w 365"/>
                <a:gd name="T1" fmla="*/ 121 h 394"/>
                <a:gd name="T2" fmla="*/ 16 w 365"/>
                <a:gd name="T3" fmla="*/ 16 h 394"/>
                <a:gd name="T4" fmla="*/ 45 w 365"/>
                <a:gd name="T5" fmla="*/ 220 h 394"/>
                <a:gd name="T6" fmla="*/ 64 w 365"/>
                <a:gd name="T7" fmla="*/ 121 h 394"/>
                <a:gd name="T8" fmla="*/ 0 60000 65536"/>
                <a:gd name="T9" fmla="*/ 0 60000 65536"/>
                <a:gd name="T10" fmla="*/ 0 60000 65536"/>
                <a:gd name="T11" fmla="*/ 0 60000 65536"/>
                <a:gd name="T12" fmla="*/ 0 w 365"/>
                <a:gd name="T13" fmla="*/ 0 h 394"/>
                <a:gd name="T14" fmla="*/ 365 w 365"/>
                <a:gd name="T15" fmla="*/ 394 h 394"/>
              </a:gdLst>
              <a:ahLst/>
              <a:cxnLst>
                <a:cxn ang="T8">
                  <a:pos x="T0" y="T1"/>
                </a:cxn>
                <a:cxn ang="T9">
                  <a:pos x="T2" y="T3"/>
                </a:cxn>
                <a:cxn ang="T10">
                  <a:pos x="T4" y="T5"/>
                </a:cxn>
                <a:cxn ang="T11">
                  <a:pos x="T6" y="T7"/>
                </a:cxn>
              </a:cxnLst>
              <a:rect l="T12" t="T13" r="T14" b="T15"/>
              <a:pathLst>
                <a:path w="365" h="394">
                  <a:moveTo>
                    <a:pt x="0" y="201"/>
                  </a:moveTo>
                  <a:cubicBezTo>
                    <a:pt x="15" y="172"/>
                    <a:pt x="50" y="0"/>
                    <a:pt x="93" y="27"/>
                  </a:cubicBezTo>
                  <a:cubicBezTo>
                    <a:pt x="136" y="54"/>
                    <a:pt x="213" y="336"/>
                    <a:pt x="258" y="365"/>
                  </a:cubicBezTo>
                  <a:cubicBezTo>
                    <a:pt x="303" y="394"/>
                    <a:pt x="343" y="234"/>
                    <a:pt x="365" y="200"/>
                  </a:cubicBezTo>
                </a:path>
              </a:pathLst>
            </a:custGeom>
            <a:noFill/>
            <a:ln w="12700">
              <a:solidFill>
                <a:srgbClr val="FAFD00"/>
              </a:solidFill>
              <a:round/>
              <a:headEnd/>
              <a:tailEnd/>
            </a:ln>
          </p:spPr>
          <p:txBody>
            <a:bodyPr wrap="none" anchor="ctr"/>
            <a:lstStyle/>
            <a:p>
              <a:endParaRPr lang="en-GB"/>
            </a:p>
          </p:txBody>
        </p:sp>
      </p:grpSp>
      <p:grpSp>
        <p:nvGrpSpPr>
          <p:cNvPr id="206893" name="Group 57"/>
          <p:cNvGrpSpPr>
            <a:grpSpLocks/>
          </p:cNvGrpSpPr>
          <p:nvPr/>
        </p:nvGrpSpPr>
        <p:grpSpPr bwMode="auto">
          <a:xfrm>
            <a:off x="7215188" y="4156075"/>
            <a:ext cx="403225" cy="377825"/>
            <a:chOff x="3801" y="3056"/>
            <a:chExt cx="254" cy="238"/>
          </a:xfrm>
        </p:grpSpPr>
        <p:sp>
          <p:nvSpPr>
            <p:cNvPr id="206904" name="Freeform 58"/>
            <p:cNvSpPr>
              <a:spLocks/>
            </p:cNvSpPr>
            <p:nvPr/>
          </p:nvSpPr>
          <p:spPr bwMode="auto">
            <a:xfrm>
              <a:off x="3801" y="3056"/>
              <a:ext cx="64" cy="238"/>
            </a:xfrm>
            <a:custGeom>
              <a:avLst/>
              <a:gdLst>
                <a:gd name="T0" fmla="*/ 0 w 365"/>
                <a:gd name="T1" fmla="*/ 121 h 394"/>
                <a:gd name="T2" fmla="*/ 16 w 365"/>
                <a:gd name="T3" fmla="*/ 16 h 394"/>
                <a:gd name="T4" fmla="*/ 45 w 365"/>
                <a:gd name="T5" fmla="*/ 220 h 394"/>
                <a:gd name="T6" fmla="*/ 64 w 365"/>
                <a:gd name="T7" fmla="*/ 121 h 394"/>
                <a:gd name="T8" fmla="*/ 0 60000 65536"/>
                <a:gd name="T9" fmla="*/ 0 60000 65536"/>
                <a:gd name="T10" fmla="*/ 0 60000 65536"/>
                <a:gd name="T11" fmla="*/ 0 60000 65536"/>
                <a:gd name="T12" fmla="*/ 0 w 365"/>
                <a:gd name="T13" fmla="*/ 0 h 394"/>
                <a:gd name="T14" fmla="*/ 365 w 365"/>
                <a:gd name="T15" fmla="*/ 394 h 394"/>
              </a:gdLst>
              <a:ahLst/>
              <a:cxnLst>
                <a:cxn ang="T8">
                  <a:pos x="T0" y="T1"/>
                </a:cxn>
                <a:cxn ang="T9">
                  <a:pos x="T2" y="T3"/>
                </a:cxn>
                <a:cxn ang="T10">
                  <a:pos x="T4" y="T5"/>
                </a:cxn>
                <a:cxn ang="T11">
                  <a:pos x="T6" y="T7"/>
                </a:cxn>
              </a:cxnLst>
              <a:rect l="T12" t="T13" r="T14" b="T15"/>
              <a:pathLst>
                <a:path w="365" h="394">
                  <a:moveTo>
                    <a:pt x="0" y="201"/>
                  </a:moveTo>
                  <a:cubicBezTo>
                    <a:pt x="15" y="172"/>
                    <a:pt x="50" y="0"/>
                    <a:pt x="93" y="27"/>
                  </a:cubicBezTo>
                  <a:cubicBezTo>
                    <a:pt x="136" y="54"/>
                    <a:pt x="213" y="336"/>
                    <a:pt x="258" y="365"/>
                  </a:cubicBezTo>
                  <a:cubicBezTo>
                    <a:pt x="303" y="394"/>
                    <a:pt x="343" y="234"/>
                    <a:pt x="365" y="200"/>
                  </a:cubicBezTo>
                </a:path>
              </a:pathLst>
            </a:custGeom>
            <a:noFill/>
            <a:ln w="12700">
              <a:solidFill>
                <a:srgbClr val="FAFD00"/>
              </a:solidFill>
              <a:round/>
              <a:headEnd/>
              <a:tailEnd/>
            </a:ln>
          </p:spPr>
          <p:txBody>
            <a:bodyPr wrap="none" anchor="ctr"/>
            <a:lstStyle/>
            <a:p>
              <a:endParaRPr lang="en-GB"/>
            </a:p>
          </p:txBody>
        </p:sp>
        <p:sp>
          <p:nvSpPr>
            <p:cNvPr id="206905" name="Freeform 59"/>
            <p:cNvSpPr>
              <a:spLocks/>
            </p:cNvSpPr>
            <p:nvPr/>
          </p:nvSpPr>
          <p:spPr bwMode="auto">
            <a:xfrm>
              <a:off x="3865" y="3056"/>
              <a:ext cx="63" cy="238"/>
            </a:xfrm>
            <a:custGeom>
              <a:avLst/>
              <a:gdLst>
                <a:gd name="T0" fmla="*/ 0 w 365"/>
                <a:gd name="T1" fmla="*/ 121 h 394"/>
                <a:gd name="T2" fmla="*/ 16 w 365"/>
                <a:gd name="T3" fmla="*/ 16 h 394"/>
                <a:gd name="T4" fmla="*/ 45 w 365"/>
                <a:gd name="T5" fmla="*/ 220 h 394"/>
                <a:gd name="T6" fmla="*/ 63 w 365"/>
                <a:gd name="T7" fmla="*/ 121 h 394"/>
                <a:gd name="T8" fmla="*/ 0 60000 65536"/>
                <a:gd name="T9" fmla="*/ 0 60000 65536"/>
                <a:gd name="T10" fmla="*/ 0 60000 65536"/>
                <a:gd name="T11" fmla="*/ 0 60000 65536"/>
                <a:gd name="T12" fmla="*/ 0 w 365"/>
                <a:gd name="T13" fmla="*/ 0 h 394"/>
                <a:gd name="T14" fmla="*/ 365 w 365"/>
                <a:gd name="T15" fmla="*/ 394 h 394"/>
              </a:gdLst>
              <a:ahLst/>
              <a:cxnLst>
                <a:cxn ang="T8">
                  <a:pos x="T0" y="T1"/>
                </a:cxn>
                <a:cxn ang="T9">
                  <a:pos x="T2" y="T3"/>
                </a:cxn>
                <a:cxn ang="T10">
                  <a:pos x="T4" y="T5"/>
                </a:cxn>
                <a:cxn ang="T11">
                  <a:pos x="T6" y="T7"/>
                </a:cxn>
              </a:cxnLst>
              <a:rect l="T12" t="T13" r="T14" b="T15"/>
              <a:pathLst>
                <a:path w="365" h="394">
                  <a:moveTo>
                    <a:pt x="0" y="201"/>
                  </a:moveTo>
                  <a:cubicBezTo>
                    <a:pt x="15" y="172"/>
                    <a:pt x="50" y="0"/>
                    <a:pt x="93" y="27"/>
                  </a:cubicBezTo>
                  <a:cubicBezTo>
                    <a:pt x="136" y="54"/>
                    <a:pt x="213" y="336"/>
                    <a:pt x="258" y="365"/>
                  </a:cubicBezTo>
                  <a:cubicBezTo>
                    <a:pt x="303" y="394"/>
                    <a:pt x="343" y="234"/>
                    <a:pt x="365" y="200"/>
                  </a:cubicBezTo>
                </a:path>
              </a:pathLst>
            </a:custGeom>
            <a:noFill/>
            <a:ln w="12700">
              <a:solidFill>
                <a:srgbClr val="FAFD00"/>
              </a:solidFill>
              <a:round/>
              <a:headEnd/>
              <a:tailEnd/>
            </a:ln>
          </p:spPr>
          <p:txBody>
            <a:bodyPr wrap="none" anchor="ctr"/>
            <a:lstStyle/>
            <a:p>
              <a:endParaRPr lang="en-GB"/>
            </a:p>
          </p:txBody>
        </p:sp>
        <p:sp>
          <p:nvSpPr>
            <p:cNvPr id="206906" name="Freeform 60"/>
            <p:cNvSpPr>
              <a:spLocks/>
            </p:cNvSpPr>
            <p:nvPr/>
          </p:nvSpPr>
          <p:spPr bwMode="auto">
            <a:xfrm>
              <a:off x="3929" y="3056"/>
              <a:ext cx="64" cy="238"/>
            </a:xfrm>
            <a:custGeom>
              <a:avLst/>
              <a:gdLst>
                <a:gd name="T0" fmla="*/ 0 w 365"/>
                <a:gd name="T1" fmla="*/ 121 h 394"/>
                <a:gd name="T2" fmla="*/ 16 w 365"/>
                <a:gd name="T3" fmla="*/ 16 h 394"/>
                <a:gd name="T4" fmla="*/ 45 w 365"/>
                <a:gd name="T5" fmla="*/ 220 h 394"/>
                <a:gd name="T6" fmla="*/ 64 w 365"/>
                <a:gd name="T7" fmla="*/ 121 h 394"/>
                <a:gd name="T8" fmla="*/ 0 60000 65536"/>
                <a:gd name="T9" fmla="*/ 0 60000 65536"/>
                <a:gd name="T10" fmla="*/ 0 60000 65536"/>
                <a:gd name="T11" fmla="*/ 0 60000 65536"/>
                <a:gd name="T12" fmla="*/ 0 w 365"/>
                <a:gd name="T13" fmla="*/ 0 h 394"/>
                <a:gd name="T14" fmla="*/ 365 w 365"/>
                <a:gd name="T15" fmla="*/ 394 h 394"/>
              </a:gdLst>
              <a:ahLst/>
              <a:cxnLst>
                <a:cxn ang="T8">
                  <a:pos x="T0" y="T1"/>
                </a:cxn>
                <a:cxn ang="T9">
                  <a:pos x="T2" y="T3"/>
                </a:cxn>
                <a:cxn ang="T10">
                  <a:pos x="T4" y="T5"/>
                </a:cxn>
                <a:cxn ang="T11">
                  <a:pos x="T6" y="T7"/>
                </a:cxn>
              </a:cxnLst>
              <a:rect l="T12" t="T13" r="T14" b="T15"/>
              <a:pathLst>
                <a:path w="365" h="394">
                  <a:moveTo>
                    <a:pt x="0" y="201"/>
                  </a:moveTo>
                  <a:cubicBezTo>
                    <a:pt x="15" y="172"/>
                    <a:pt x="50" y="0"/>
                    <a:pt x="93" y="27"/>
                  </a:cubicBezTo>
                  <a:cubicBezTo>
                    <a:pt x="136" y="54"/>
                    <a:pt x="213" y="336"/>
                    <a:pt x="258" y="365"/>
                  </a:cubicBezTo>
                  <a:cubicBezTo>
                    <a:pt x="303" y="394"/>
                    <a:pt x="343" y="234"/>
                    <a:pt x="365" y="200"/>
                  </a:cubicBezTo>
                </a:path>
              </a:pathLst>
            </a:custGeom>
            <a:noFill/>
            <a:ln w="12700">
              <a:solidFill>
                <a:srgbClr val="FAFD00"/>
              </a:solidFill>
              <a:round/>
              <a:headEnd/>
              <a:tailEnd/>
            </a:ln>
          </p:spPr>
          <p:txBody>
            <a:bodyPr wrap="none" anchor="ctr"/>
            <a:lstStyle/>
            <a:p>
              <a:endParaRPr lang="en-GB"/>
            </a:p>
          </p:txBody>
        </p:sp>
        <p:sp>
          <p:nvSpPr>
            <p:cNvPr id="206907" name="Freeform 61"/>
            <p:cNvSpPr>
              <a:spLocks/>
            </p:cNvSpPr>
            <p:nvPr/>
          </p:nvSpPr>
          <p:spPr bwMode="auto">
            <a:xfrm>
              <a:off x="3991" y="3056"/>
              <a:ext cx="64" cy="238"/>
            </a:xfrm>
            <a:custGeom>
              <a:avLst/>
              <a:gdLst>
                <a:gd name="T0" fmla="*/ 0 w 365"/>
                <a:gd name="T1" fmla="*/ 121 h 394"/>
                <a:gd name="T2" fmla="*/ 16 w 365"/>
                <a:gd name="T3" fmla="*/ 16 h 394"/>
                <a:gd name="T4" fmla="*/ 45 w 365"/>
                <a:gd name="T5" fmla="*/ 220 h 394"/>
                <a:gd name="T6" fmla="*/ 64 w 365"/>
                <a:gd name="T7" fmla="*/ 121 h 394"/>
                <a:gd name="T8" fmla="*/ 0 60000 65536"/>
                <a:gd name="T9" fmla="*/ 0 60000 65536"/>
                <a:gd name="T10" fmla="*/ 0 60000 65536"/>
                <a:gd name="T11" fmla="*/ 0 60000 65536"/>
                <a:gd name="T12" fmla="*/ 0 w 365"/>
                <a:gd name="T13" fmla="*/ 0 h 394"/>
                <a:gd name="T14" fmla="*/ 365 w 365"/>
                <a:gd name="T15" fmla="*/ 394 h 394"/>
              </a:gdLst>
              <a:ahLst/>
              <a:cxnLst>
                <a:cxn ang="T8">
                  <a:pos x="T0" y="T1"/>
                </a:cxn>
                <a:cxn ang="T9">
                  <a:pos x="T2" y="T3"/>
                </a:cxn>
                <a:cxn ang="T10">
                  <a:pos x="T4" y="T5"/>
                </a:cxn>
                <a:cxn ang="T11">
                  <a:pos x="T6" y="T7"/>
                </a:cxn>
              </a:cxnLst>
              <a:rect l="T12" t="T13" r="T14" b="T15"/>
              <a:pathLst>
                <a:path w="365" h="394">
                  <a:moveTo>
                    <a:pt x="0" y="201"/>
                  </a:moveTo>
                  <a:cubicBezTo>
                    <a:pt x="15" y="172"/>
                    <a:pt x="50" y="0"/>
                    <a:pt x="93" y="27"/>
                  </a:cubicBezTo>
                  <a:cubicBezTo>
                    <a:pt x="136" y="54"/>
                    <a:pt x="213" y="336"/>
                    <a:pt x="258" y="365"/>
                  </a:cubicBezTo>
                  <a:cubicBezTo>
                    <a:pt x="303" y="394"/>
                    <a:pt x="343" y="234"/>
                    <a:pt x="365" y="200"/>
                  </a:cubicBezTo>
                </a:path>
              </a:pathLst>
            </a:custGeom>
            <a:noFill/>
            <a:ln w="12700">
              <a:solidFill>
                <a:srgbClr val="FAFD00"/>
              </a:solidFill>
              <a:round/>
              <a:headEnd/>
              <a:tailEnd/>
            </a:ln>
          </p:spPr>
          <p:txBody>
            <a:bodyPr wrap="none" anchor="ctr"/>
            <a:lstStyle/>
            <a:p>
              <a:endParaRPr lang="en-GB"/>
            </a:p>
          </p:txBody>
        </p:sp>
      </p:grpSp>
      <p:grpSp>
        <p:nvGrpSpPr>
          <p:cNvPr id="206894" name="Group 62"/>
          <p:cNvGrpSpPr>
            <a:grpSpLocks/>
          </p:cNvGrpSpPr>
          <p:nvPr/>
        </p:nvGrpSpPr>
        <p:grpSpPr bwMode="auto">
          <a:xfrm>
            <a:off x="5453063" y="4498975"/>
            <a:ext cx="403225" cy="377825"/>
            <a:chOff x="3801" y="3056"/>
            <a:chExt cx="254" cy="238"/>
          </a:xfrm>
        </p:grpSpPr>
        <p:sp>
          <p:nvSpPr>
            <p:cNvPr id="206900" name="Freeform 63"/>
            <p:cNvSpPr>
              <a:spLocks/>
            </p:cNvSpPr>
            <p:nvPr/>
          </p:nvSpPr>
          <p:spPr bwMode="auto">
            <a:xfrm>
              <a:off x="3801" y="3056"/>
              <a:ext cx="64" cy="238"/>
            </a:xfrm>
            <a:custGeom>
              <a:avLst/>
              <a:gdLst>
                <a:gd name="T0" fmla="*/ 0 w 365"/>
                <a:gd name="T1" fmla="*/ 121 h 394"/>
                <a:gd name="T2" fmla="*/ 16 w 365"/>
                <a:gd name="T3" fmla="*/ 16 h 394"/>
                <a:gd name="T4" fmla="*/ 45 w 365"/>
                <a:gd name="T5" fmla="*/ 220 h 394"/>
                <a:gd name="T6" fmla="*/ 64 w 365"/>
                <a:gd name="T7" fmla="*/ 121 h 394"/>
                <a:gd name="T8" fmla="*/ 0 60000 65536"/>
                <a:gd name="T9" fmla="*/ 0 60000 65536"/>
                <a:gd name="T10" fmla="*/ 0 60000 65536"/>
                <a:gd name="T11" fmla="*/ 0 60000 65536"/>
                <a:gd name="T12" fmla="*/ 0 w 365"/>
                <a:gd name="T13" fmla="*/ 0 h 394"/>
                <a:gd name="T14" fmla="*/ 365 w 365"/>
                <a:gd name="T15" fmla="*/ 394 h 394"/>
              </a:gdLst>
              <a:ahLst/>
              <a:cxnLst>
                <a:cxn ang="T8">
                  <a:pos x="T0" y="T1"/>
                </a:cxn>
                <a:cxn ang="T9">
                  <a:pos x="T2" y="T3"/>
                </a:cxn>
                <a:cxn ang="T10">
                  <a:pos x="T4" y="T5"/>
                </a:cxn>
                <a:cxn ang="T11">
                  <a:pos x="T6" y="T7"/>
                </a:cxn>
              </a:cxnLst>
              <a:rect l="T12" t="T13" r="T14" b="T15"/>
              <a:pathLst>
                <a:path w="365" h="394">
                  <a:moveTo>
                    <a:pt x="0" y="201"/>
                  </a:moveTo>
                  <a:cubicBezTo>
                    <a:pt x="15" y="172"/>
                    <a:pt x="50" y="0"/>
                    <a:pt x="93" y="27"/>
                  </a:cubicBezTo>
                  <a:cubicBezTo>
                    <a:pt x="136" y="54"/>
                    <a:pt x="213" y="336"/>
                    <a:pt x="258" y="365"/>
                  </a:cubicBezTo>
                  <a:cubicBezTo>
                    <a:pt x="303" y="394"/>
                    <a:pt x="343" y="234"/>
                    <a:pt x="365" y="200"/>
                  </a:cubicBezTo>
                </a:path>
              </a:pathLst>
            </a:custGeom>
            <a:noFill/>
            <a:ln w="12700">
              <a:solidFill>
                <a:srgbClr val="FAFD00"/>
              </a:solidFill>
              <a:round/>
              <a:headEnd/>
              <a:tailEnd/>
            </a:ln>
          </p:spPr>
          <p:txBody>
            <a:bodyPr wrap="none" anchor="ctr"/>
            <a:lstStyle/>
            <a:p>
              <a:endParaRPr lang="en-GB"/>
            </a:p>
          </p:txBody>
        </p:sp>
        <p:sp>
          <p:nvSpPr>
            <p:cNvPr id="206901" name="Freeform 64"/>
            <p:cNvSpPr>
              <a:spLocks/>
            </p:cNvSpPr>
            <p:nvPr/>
          </p:nvSpPr>
          <p:spPr bwMode="auto">
            <a:xfrm>
              <a:off x="3865" y="3056"/>
              <a:ext cx="63" cy="238"/>
            </a:xfrm>
            <a:custGeom>
              <a:avLst/>
              <a:gdLst>
                <a:gd name="T0" fmla="*/ 0 w 365"/>
                <a:gd name="T1" fmla="*/ 121 h 394"/>
                <a:gd name="T2" fmla="*/ 16 w 365"/>
                <a:gd name="T3" fmla="*/ 16 h 394"/>
                <a:gd name="T4" fmla="*/ 45 w 365"/>
                <a:gd name="T5" fmla="*/ 220 h 394"/>
                <a:gd name="T6" fmla="*/ 63 w 365"/>
                <a:gd name="T7" fmla="*/ 121 h 394"/>
                <a:gd name="T8" fmla="*/ 0 60000 65536"/>
                <a:gd name="T9" fmla="*/ 0 60000 65536"/>
                <a:gd name="T10" fmla="*/ 0 60000 65536"/>
                <a:gd name="T11" fmla="*/ 0 60000 65536"/>
                <a:gd name="T12" fmla="*/ 0 w 365"/>
                <a:gd name="T13" fmla="*/ 0 h 394"/>
                <a:gd name="T14" fmla="*/ 365 w 365"/>
                <a:gd name="T15" fmla="*/ 394 h 394"/>
              </a:gdLst>
              <a:ahLst/>
              <a:cxnLst>
                <a:cxn ang="T8">
                  <a:pos x="T0" y="T1"/>
                </a:cxn>
                <a:cxn ang="T9">
                  <a:pos x="T2" y="T3"/>
                </a:cxn>
                <a:cxn ang="T10">
                  <a:pos x="T4" y="T5"/>
                </a:cxn>
                <a:cxn ang="T11">
                  <a:pos x="T6" y="T7"/>
                </a:cxn>
              </a:cxnLst>
              <a:rect l="T12" t="T13" r="T14" b="T15"/>
              <a:pathLst>
                <a:path w="365" h="394">
                  <a:moveTo>
                    <a:pt x="0" y="201"/>
                  </a:moveTo>
                  <a:cubicBezTo>
                    <a:pt x="15" y="172"/>
                    <a:pt x="50" y="0"/>
                    <a:pt x="93" y="27"/>
                  </a:cubicBezTo>
                  <a:cubicBezTo>
                    <a:pt x="136" y="54"/>
                    <a:pt x="213" y="336"/>
                    <a:pt x="258" y="365"/>
                  </a:cubicBezTo>
                  <a:cubicBezTo>
                    <a:pt x="303" y="394"/>
                    <a:pt x="343" y="234"/>
                    <a:pt x="365" y="200"/>
                  </a:cubicBezTo>
                </a:path>
              </a:pathLst>
            </a:custGeom>
            <a:noFill/>
            <a:ln w="12700">
              <a:solidFill>
                <a:srgbClr val="FAFD00"/>
              </a:solidFill>
              <a:round/>
              <a:headEnd/>
              <a:tailEnd/>
            </a:ln>
          </p:spPr>
          <p:txBody>
            <a:bodyPr wrap="none" anchor="ctr"/>
            <a:lstStyle/>
            <a:p>
              <a:endParaRPr lang="en-GB"/>
            </a:p>
          </p:txBody>
        </p:sp>
        <p:sp>
          <p:nvSpPr>
            <p:cNvPr id="206902" name="Freeform 65"/>
            <p:cNvSpPr>
              <a:spLocks/>
            </p:cNvSpPr>
            <p:nvPr/>
          </p:nvSpPr>
          <p:spPr bwMode="auto">
            <a:xfrm>
              <a:off x="3929" y="3056"/>
              <a:ext cx="64" cy="238"/>
            </a:xfrm>
            <a:custGeom>
              <a:avLst/>
              <a:gdLst>
                <a:gd name="T0" fmla="*/ 0 w 365"/>
                <a:gd name="T1" fmla="*/ 121 h 394"/>
                <a:gd name="T2" fmla="*/ 16 w 365"/>
                <a:gd name="T3" fmla="*/ 16 h 394"/>
                <a:gd name="T4" fmla="*/ 45 w 365"/>
                <a:gd name="T5" fmla="*/ 220 h 394"/>
                <a:gd name="T6" fmla="*/ 64 w 365"/>
                <a:gd name="T7" fmla="*/ 121 h 394"/>
                <a:gd name="T8" fmla="*/ 0 60000 65536"/>
                <a:gd name="T9" fmla="*/ 0 60000 65536"/>
                <a:gd name="T10" fmla="*/ 0 60000 65536"/>
                <a:gd name="T11" fmla="*/ 0 60000 65536"/>
                <a:gd name="T12" fmla="*/ 0 w 365"/>
                <a:gd name="T13" fmla="*/ 0 h 394"/>
                <a:gd name="T14" fmla="*/ 365 w 365"/>
                <a:gd name="T15" fmla="*/ 394 h 394"/>
              </a:gdLst>
              <a:ahLst/>
              <a:cxnLst>
                <a:cxn ang="T8">
                  <a:pos x="T0" y="T1"/>
                </a:cxn>
                <a:cxn ang="T9">
                  <a:pos x="T2" y="T3"/>
                </a:cxn>
                <a:cxn ang="T10">
                  <a:pos x="T4" y="T5"/>
                </a:cxn>
                <a:cxn ang="T11">
                  <a:pos x="T6" y="T7"/>
                </a:cxn>
              </a:cxnLst>
              <a:rect l="T12" t="T13" r="T14" b="T15"/>
              <a:pathLst>
                <a:path w="365" h="394">
                  <a:moveTo>
                    <a:pt x="0" y="201"/>
                  </a:moveTo>
                  <a:cubicBezTo>
                    <a:pt x="15" y="172"/>
                    <a:pt x="50" y="0"/>
                    <a:pt x="93" y="27"/>
                  </a:cubicBezTo>
                  <a:cubicBezTo>
                    <a:pt x="136" y="54"/>
                    <a:pt x="213" y="336"/>
                    <a:pt x="258" y="365"/>
                  </a:cubicBezTo>
                  <a:cubicBezTo>
                    <a:pt x="303" y="394"/>
                    <a:pt x="343" y="234"/>
                    <a:pt x="365" y="200"/>
                  </a:cubicBezTo>
                </a:path>
              </a:pathLst>
            </a:custGeom>
            <a:noFill/>
            <a:ln w="12700">
              <a:solidFill>
                <a:srgbClr val="FAFD00"/>
              </a:solidFill>
              <a:round/>
              <a:headEnd/>
              <a:tailEnd/>
            </a:ln>
          </p:spPr>
          <p:txBody>
            <a:bodyPr wrap="none" anchor="ctr"/>
            <a:lstStyle/>
            <a:p>
              <a:endParaRPr lang="en-GB"/>
            </a:p>
          </p:txBody>
        </p:sp>
        <p:sp>
          <p:nvSpPr>
            <p:cNvPr id="206903" name="Freeform 66"/>
            <p:cNvSpPr>
              <a:spLocks/>
            </p:cNvSpPr>
            <p:nvPr/>
          </p:nvSpPr>
          <p:spPr bwMode="auto">
            <a:xfrm>
              <a:off x="3991" y="3056"/>
              <a:ext cx="64" cy="238"/>
            </a:xfrm>
            <a:custGeom>
              <a:avLst/>
              <a:gdLst>
                <a:gd name="T0" fmla="*/ 0 w 365"/>
                <a:gd name="T1" fmla="*/ 121 h 394"/>
                <a:gd name="T2" fmla="*/ 16 w 365"/>
                <a:gd name="T3" fmla="*/ 16 h 394"/>
                <a:gd name="T4" fmla="*/ 45 w 365"/>
                <a:gd name="T5" fmla="*/ 220 h 394"/>
                <a:gd name="T6" fmla="*/ 64 w 365"/>
                <a:gd name="T7" fmla="*/ 121 h 394"/>
                <a:gd name="T8" fmla="*/ 0 60000 65536"/>
                <a:gd name="T9" fmla="*/ 0 60000 65536"/>
                <a:gd name="T10" fmla="*/ 0 60000 65536"/>
                <a:gd name="T11" fmla="*/ 0 60000 65536"/>
                <a:gd name="T12" fmla="*/ 0 w 365"/>
                <a:gd name="T13" fmla="*/ 0 h 394"/>
                <a:gd name="T14" fmla="*/ 365 w 365"/>
                <a:gd name="T15" fmla="*/ 394 h 394"/>
              </a:gdLst>
              <a:ahLst/>
              <a:cxnLst>
                <a:cxn ang="T8">
                  <a:pos x="T0" y="T1"/>
                </a:cxn>
                <a:cxn ang="T9">
                  <a:pos x="T2" y="T3"/>
                </a:cxn>
                <a:cxn ang="T10">
                  <a:pos x="T4" y="T5"/>
                </a:cxn>
                <a:cxn ang="T11">
                  <a:pos x="T6" y="T7"/>
                </a:cxn>
              </a:cxnLst>
              <a:rect l="T12" t="T13" r="T14" b="T15"/>
              <a:pathLst>
                <a:path w="365" h="394">
                  <a:moveTo>
                    <a:pt x="0" y="201"/>
                  </a:moveTo>
                  <a:cubicBezTo>
                    <a:pt x="15" y="172"/>
                    <a:pt x="50" y="0"/>
                    <a:pt x="93" y="27"/>
                  </a:cubicBezTo>
                  <a:cubicBezTo>
                    <a:pt x="136" y="54"/>
                    <a:pt x="213" y="336"/>
                    <a:pt x="258" y="365"/>
                  </a:cubicBezTo>
                  <a:cubicBezTo>
                    <a:pt x="303" y="394"/>
                    <a:pt x="343" y="234"/>
                    <a:pt x="365" y="200"/>
                  </a:cubicBezTo>
                </a:path>
              </a:pathLst>
            </a:custGeom>
            <a:noFill/>
            <a:ln w="12700">
              <a:solidFill>
                <a:srgbClr val="FAFD00"/>
              </a:solidFill>
              <a:round/>
              <a:headEnd/>
              <a:tailEnd/>
            </a:ln>
          </p:spPr>
          <p:txBody>
            <a:bodyPr wrap="none" anchor="ctr"/>
            <a:lstStyle/>
            <a:p>
              <a:endParaRPr lang="en-GB"/>
            </a:p>
          </p:txBody>
        </p:sp>
      </p:grpSp>
      <p:grpSp>
        <p:nvGrpSpPr>
          <p:cNvPr id="206895" name="Group 67"/>
          <p:cNvGrpSpPr>
            <a:grpSpLocks/>
          </p:cNvGrpSpPr>
          <p:nvPr/>
        </p:nvGrpSpPr>
        <p:grpSpPr bwMode="auto">
          <a:xfrm>
            <a:off x="4852988" y="4165600"/>
            <a:ext cx="403225" cy="377825"/>
            <a:chOff x="3801" y="3056"/>
            <a:chExt cx="254" cy="238"/>
          </a:xfrm>
        </p:grpSpPr>
        <p:sp>
          <p:nvSpPr>
            <p:cNvPr id="206896" name="Freeform 68"/>
            <p:cNvSpPr>
              <a:spLocks/>
            </p:cNvSpPr>
            <p:nvPr/>
          </p:nvSpPr>
          <p:spPr bwMode="auto">
            <a:xfrm>
              <a:off x="3801" y="3056"/>
              <a:ext cx="64" cy="238"/>
            </a:xfrm>
            <a:custGeom>
              <a:avLst/>
              <a:gdLst>
                <a:gd name="T0" fmla="*/ 0 w 365"/>
                <a:gd name="T1" fmla="*/ 121 h 394"/>
                <a:gd name="T2" fmla="*/ 16 w 365"/>
                <a:gd name="T3" fmla="*/ 16 h 394"/>
                <a:gd name="T4" fmla="*/ 45 w 365"/>
                <a:gd name="T5" fmla="*/ 220 h 394"/>
                <a:gd name="T6" fmla="*/ 64 w 365"/>
                <a:gd name="T7" fmla="*/ 121 h 394"/>
                <a:gd name="T8" fmla="*/ 0 60000 65536"/>
                <a:gd name="T9" fmla="*/ 0 60000 65536"/>
                <a:gd name="T10" fmla="*/ 0 60000 65536"/>
                <a:gd name="T11" fmla="*/ 0 60000 65536"/>
                <a:gd name="T12" fmla="*/ 0 w 365"/>
                <a:gd name="T13" fmla="*/ 0 h 394"/>
                <a:gd name="T14" fmla="*/ 365 w 365"/>
                <a:gd name="T15" fmla="*/ 394 h 394"/>
              </a:gdLst>
              <a:ahLst/>
              <a:cxnLst>
                <a:cxn ang="T8">
                  <a:pos x="T0" y="T1"/>
                </a:cxn>
                <a:cxn ang="T9">
                  <a:pos x="T2" y="T3"/>
                </a:cxn>
                <a:cxn ang="T10">
                  <a:pos x="T4" y="T5"/>
                </a:cxn>
                <a:cxn ang="T11">
                  <a:pos x="T6" y="T7"/>
                </a:cxn>
              </a:cxnLst>
              <a:rect l="T12" t="T13" r="T14" b="T15"/>
              <a:pathLst>
                <a:path w="365" h="394">
                  <a:moveTo>
                    <a:pt x="0" y="201"/>
                  </a:moveTo>
                  <a:cubicBezTo>
                    <a:pt x="15" y="172"/>
                    <a:pt x="50" y="0"/>
                    <a:pt x="93" y="27"/>
                  </a:cubicBezTo>
                  <a:cubicBezTo>
                    <a:pt x="136" y="54"/>
                    <a:pt x="213" y="336"/>
                    <a:pt x="258" y="365"/>
                  </a:cubicBezTo>
                  <a:cubicBezTo>
                    <a:pt x="303" y="394"/>
                    <a:pt x="343" y="234"/>
                    <a:pt x="365" y="200"/>
                  </a:cubicBezTo>
                </a:path>
              </a:pathLst>
            </a:custGeom>
            <a:noFill/>
            <a:ln w="12700">
              <a:solidFill>
                <a:srgbClr val="FAFD00"/>
              </a:solidFill>
              <a:round/>
              <a:headEnd/>
              <a:tailEnd/>
            </a:ln>
          </p:spPr>
          <p:txBody>
            <a:bodyPr wrap="none" anchor="ctr"/>
            <a:lstStyle/>
            <a:p>
              <a:endParaRPr lang="en-GB"/>
            </a:p>
          </p:txBody>
        </p:sp>
        <p:sp>
          <p:nvSpPr>
            <p:cNvPr id="206897" name="Freeform 69"/>
            <p:cNvSpPr>
              <a:spLocks/>
            </p:cNvSpPr>
            <p:nvPr/>
          </p:nvSpPr>
          <p:spPr bwMode="auto">
            <a:xfrm>
              <a:off x="3865" y="3056"/>
              <a:ext cx="63" cy="238"/>
            </a:xfrm>
            <a:custGeom>
              <a:avLst/>
              <a:gdLst>
                <a:gd name="T0" fmla="*/ 0 w 365"/>
                <a:gd name="T1" fmla="*/ 121 h 394"/>
                <a:gd name="T2" fmla="*/ 16 w 365"/>
                <a:gd name="T3" fmla="*/ 16 h 394"/>
                <a:gd name="T4" fmla="*/ 45 w 365"/>
                <a:gd name="T5" fmla="*/ 220 h 394"/>
                <a:gd name="T6" fmla="*/ 63 w 365"/>
                <a:gd name="T7" fmla="*/ 121 h 394"/>
                <a:gd name="T8" fmla="*/ 0 60000 65536"/>
                <a:gd name="T9" fmla="*/ 0 60000 65536"/>
                <a:gd name="T10" fmla="*/ 0 60000 65536"/>
                <a:gd name="T11" fmla="*/ 0 60000 65536"/>
                <a:gd name="T12" fmla="*/ 0 w 365"/>
                <a:gd name="T13" fmla="*/ 0 h 394"/>
                <a:gd name="T14" fmla="*/ 365 w 365"/>
                <a:gd name="T15" fmla="*/ 394 h 394"/>
              </a:gdLst>
              <a:ahLst/>
              <a:cxnLst>
                <a:cxn ang="T8">
                  <a:pos x="T0" y="T1"/>
                </a:cxn>
                <a:cxn ang="T9">
                  <a:pos x="T2" y="T3"/>
                </a:cxn>
                <a:cxn ang="T10">
                  <a:pos x="T4" y="T5"/>
                </a:cxn>
                <a:cxn ang="T11">
                  <a:pos x="T6" y="T7"/>
                </a:cxn>
              </a:cxnLst>
              <a:rect l="T12" t="T13" r="T14" b="T15"/>
              <a:pathLst>
                <a:path w="365" h="394">
                  <a:moveTo>
                    <a:pt x="0" y="201"/>
                  </a:moveTo>
                  <a:cubicBezTo>
                    <a:pt x="15" y="172"/>
                    <a:pt x="50" y="0"/>
                    <a:pt x="93" y="27"/>
                  </a:cubicBezTo>
                  <a:cubicBezTo>
                    <a:pt x="136" y="54"/>
                    <a:pt x="213" y="336"/>
                    <a:pt x="258" y="365"/>
                  </a:cubicBezTo>
                  <a:cubicBezTo>
                    <a:pt x="303" y="394"/>
                    <a:pt x="343" y="234"/>
                    <a:pt x="365" y="200"/>
                  </a:cubicBezTo>
                </a:path>
              </a:pathLst>
            </a:custGeom>
            <a:noFill/>
            <a:ln w="12700">
              <a:solidFill>
                <a:srgbClr val="FAFD00"/>
              </a:solidFill>
              <a:round/>
              <a:headEnd/>
              <a:tailEnd/>
            </a:ln>
          </p:spPr>
          <p:txBody>
            <a:bodyPr wrap="none" anchor="ctr"/>
            <a:lstStyle/>
            <a:p>
              <a:endParaRPr lang="en-GB"/>
            </a:p>
          </p:txBody>
        </p:sp>
        <p:sp>
          <p:nvSpPr>
            <p:cNvPr id="206898" name="Freeform 70"/>
            <p:cNvSpPr>
              <a:spLocks/>
            </p:cNvSpPr>
            <p:nvPr/>
          </p:nvSpPr>
          <p:spPr bwMode="auto">
            <a:xfrm>
              <a:off x="3929" y="3056"/>
              <a:ext cx="64" cy="238"/>
            </a:xfrm>
            <a:custGeom>
              <a:avLst/>
              <a:gdLst>
                <a:gd name="T0" fmla="*/ 0 w 365"/>
                <a:gd name="T1" fmla="*/ 121 h 394"/>
                <a:gd name="T2" fmla="*/ 16 w 365"/>
                <a:gd name="T3" fmla="*/ 16 h 394"/>
                <a:gd name="T4" fmla="*/ 45 w 365"/>
                <a:gd name="T5" fmla="*/ 220 h 394"/>
                <a:gd name="T6" fmla="*/ 64 w 365"/>
                <a:gd name="T7" fmla="*/ 121 h 394"/>
                <a:gd name="T8" fmla="*/ 0 60000 65536"/>
                <a:gd name="T9" fmla="*/ 0 60000 65536"/>
                <a:gd name="T10" fmla="*/ 0 60000 65536"/>
                <a:gd name="T11" fmla="*/ 0 60000 65536"/>
                <a:gd name="T12" fmla="*/ 0 w 365"/>
                <a:gd name="T13" fmla="*/ 0 h 394"/>
                <a:gd name="T14" fmla="*/ 365 w 365"/>
                <a:gd name="T15" fmla="*/ 394 h 394"/>
              </a:gdLst>
              <a:ahLst/>
              <a:cxnLst>
                <a:cxn ang="T8">
                  <a:pos x="T0" y="T1"/>
                </a:cxn>
                <a:cxn ang="T9">
                  <a:pos x="T2" y="T3"/>
                </a:cxn>
                <a:cxn ang="T10">
                  <a:pos x="T4" y="T5"/>
                </a:cxn>
                <a:cxn ang="T11">
                  <a:pos x="T6" y="T7"/>
                </a:cxn>
              </a:cxnLst>
              <a:rect l="T12" t="T13" r="T14" b="T15"/>
              <a:pathLst>
                <a:path w="365" h="394">
                  <a:moveTo>
                    <a:pt x="0" y="201"/>
                  </a:moveTo>
                  <a:cubicBezTo>
                    <a:pt x="15" y="172"/>
                    <a:pt x="50" y="0"/>
                    <a:pt x="93" y="27"/>
                  </a:cubicBezTo>
                  <a:cubicBezTo>
                    <a:pt x="136" y="54"/>
                    <a:pt x="213" y="336"/>
                    <a:pt x="258" y="365"/>
                  </a:cubicBezTo>
                  <a:cubicBezTo>
                    <a:pt x="303" y="394"/>
                    <a:pt x="343" y="234"/>
                    <a:pt x="365" y="200"/>
                  </a:cubicBezTo>
                </a:path>
              </a:pathLst>
            </a:custGeom>
            <a:noFill/>
            <a:ln w="12700">
              <a:solidFill>
                <a:srgbClr val="FAFD00"/>
              </a:solidFill>
              <a:round/>
              <a:headEnd/>
              <a:tailEnd/>
            </a:ln>
          </p:spPr>
          <p:txBody>
            <a:bodyPr wrap="none" anchor="ctr"/>
            <a:lstStyle/>
            <a:p>
              <a:endParaRPr lang="en-GB"/>
            </a:p>
          </p:txBody>
        </p:sp>
        <p:sp>
          <p:nvSpPr>
            <p:cNvPr id="206899" name="Freeform 71"/>
            <p:cNvSpPr>
              <a:spLocks/>
            </p:cNvSpPr>
            <p:nvPr/>
          </p:nvSpPr>
          <p:spPr bwMode="auto">
            <a:xfrm>
              <a:off x="3991" y="3056"/>
              <a:ext cx="64" cy="238"/>
            </a:xfrm>
            <a:custGeom>
              <a:avLst/>
              <a:gdLst>
                <a:gd name="T0" fmla="*/ 0 w 365"/>
                <a:gd name="T1" fmla="*/ 121 h 394"/>
                <a:gd name="T2" fmla="*/ 16 w 365"/>
                <a:gd name="T3" fmla="*/ 16 h 394"/>
                <a:gd name="T4" fmla="*/ 45 w 365"/>
                <a:gd name="T5" fmla="*/ 220 h 394"/>
                <a:gd name="T6" fmla="*/ 64 w 365"/>
                <a:gd name="T7" fmla="*/ 121 h 394"/>
                <a:gd name="T8" fmla="*/ 0 60000 65536"/>
                <a:gd name="T9" fmla="*/ 0 60000 65536"/>
                <a:gd name="T10" fmla="*/ 0 60000 65536"/>
                <a:gd name="T11" fmla="*/ 0 60000 65536"/>
                <a:gd name="T12" fmla="*/ 0 w 365"/>
                <a:gd name="T13" fmla="*/ 0 h 394"/>
                <a:gd name="T14" fmla="*/ 365 w 365"/>
                <a:gd name="T15" fmla="*/ 394 h 394"/>
              </a:gdLst>
              <a:ahLst/>
              <a:cxnLst>
                <a:cxn ang="T8">
                  <a:pos x="T0" y="T1"/>
                </a:cxn>
                <a:cxn ang="T9">
                  <a:pos x="T2" y="T3"/>
                </a:cxn>
                <a:cxn ang="T10">
                  <a:pos x="T4" y="T5"/>
                </a:cxn>
                <a:cxn ang="T11">
                  <a:pos x="T6" y="T7"/>
                </a:cxn>
              </a:cxnLst>
              <a:rect l="T12" t="T13" r="T14" b="T15"/>
              <a:pathLst>
                <a:path w="365" h="394">
                  <a:moveTo>
                    <a:pt x="0" y="201"/>
                  </a:moveTo>
                  <a:cubicBezTo>
                    <a:pt x="15" y="172"/>
                    <a:pt x="50" y="0"/>
                    <a:pt x="93" y="27"/>
                  </a:cubicBezTo>
                  <a:cubicBezTo>
                    <a:pt x="136" y="54"/>
                    <a:pt x="213" y="336"/>
                    <a:pt x="258" y="365"/>
                  </a:cubicBezTo>
                  <a:cubicBezTo>
                    <a:pt x="303" y="394"/>
                    <a:pt x="343" y="234"/>
                    <a:pt x="365" y="200"/>
                  </a:cubicBezTo>
                </a:path>
              </a:pathLst>
            </a:custGeom>
            <a:noFill/>
            <a:ln w="12700">
              <a:solidFill>
                <a:srgbClr val="FAFD00"/>
              </a:solidFill>
              <a:round/>
              <a:headEnd/>
              <a:tailEnd/>
            </a:ln>
          </p:spPr>
          <p:txBody>
            <a:bodyPr wrap="none" anchor="ctr"/>
            <a:lstStyle/>
            <a:p>
              <a:endParaRPr lang="en-GB"/>
            </a:p>
          </p:txBody>
        </p:sp>
      </p:grpSp>
      <p:sp>
        <p:nvSpPr>
          <p:cNvPr id="72"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73"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74"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75"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76" name="CasellaDiTesto 75"/>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spTree>
    <p:extLst>
      <p:ext uri="{BB962C8B-B14F-4D97-AF65-F5344CB8AC3E}">
        <p14:creationId xmlns:p14="http://schemas.microsoft.com/office/powerpoint/2010/main" val="25900483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a:noFill/>
        </p:spPr>
        <p:txBody>
          <a:bodyPr lIns="90488" tIns="44450" rIns="90488" bIns="44450" anchor="b"/>
          <a:lstStyle/>
          <a:p>
            <a:r>
              <a:rPr lang="en-GB" dirty="0" smtClean="0"/>
              <a:t>Frequency encoding</a:t>
            </a:r>
          </a:p>
        </p:txBody>
      </p:sp>
      <p:sp>
        <p:nvSpPr>
          <p:cNvPr id="207875" name="Rectangle 3"/>
          <p:cNvSpPr>
            <a:spLocks noChangeArrowheads="1"/>
          </p:cNvSpPr>
          <p:nvPr/>
        </p:nvSpPr>
        <p:spPr bwMode="auto">
          <a:xfrm>
            <a:off x="5076825" y="5416550"/>
            <a:ext cx="2843213" cy="382588"/>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Frequency encoding direction</a:t>
            </a:r>
          </a:p>
        </p:txBody>
      </p:sp>
      <p:sp>
        <p:nvSpPr>
          <p:cNvPr id="207876" name="Freeform 4"/>
          <p:cNvSpPr>
            <a:spLocks/>
          </p:cNvSpPr>
          <p:nvPr/>
        </p:nvSpPr>
        <p:spPr bwMode="auto">
          <a:xfrm>
            <a:off x="5722938" y="3022600"/>
            <a:ext cx="119062" cy="785813"/>
          </a:xfrm>
          <a:custGeom>
            <a:avLst/>
            <a:gdLst>
              <a:gd name="T0" fmla="*/ 0 w 75"/>
              <a:gd name="T1" fmla="*/ 387350 h 495"/>
              <a:gd name="T2" fmla="*/ 26987 w 75"/>
              <a:gd name="T3" fmla="*/ 198438 h 495"/>
              <a:gd name="T4" fmla="*/ 117475 w 75"/>
              <a:gd name="T5" fmla="*/ 0 h 495"/>
              <a:gd name="T6" fmla="*/ 117475 w 75"/>
              <a:gd name="T7" fmla="*/ 784225 h 495"/>
              <a:gd name="T8" fmla="*/ 73025 w 75"/>
              <a:gd name="T9" fmla="*/ 712788 h 495"/>
              <a:gd name="T10" fmla="*/ 19050 w 75"/>
              <a:gd name="T11" fmla="*/ 603250 h 495"/>
              <a:gd name="T12" fmla="*/ 0 w 75"/>
              <a:gd name="T13" fmla="*/ 514350 h 495"/>
              <a:gd name="T14" fmla="*/ 0 w 75"/>
              <a:gd name="T15" fmla="*/ 450850 h 495"/>
              <a:gd name="T16" fmla="*/ 0 w 75"/>
              <a:gd name="T17" fmla="*/ 387350 h 4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5"/>
              <a:gd name="T28" fmla="*/ 0 h 495"/>
              <a:gd name="T29" fmla="*/ 75 w 75"/>
              <a:gd name="T30" fmla="*/ 495 h 49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5" h="495">
                <a:moveTo>
                  <a:pt x="0" y="244"/>
                </a:moveTo>
                <a:lnTo>
                  <a:pt x="17" y="125"/>
                </a:lnTo>
                <a:lnTo>
                  <a:pt x="74" y="0"/>
                </a:lnTo>
                <a:lnTo>
                  <a:pt x="74" y="494"/>
                </a:lnTo>
                <a:lnTo>
                  <a:pt x="46" y="449"/>
                </a:lnTo>
                <a:lnTo>
                  <a:pt x="12" y="380"/>
                </a:lnTo>
                <a:lnTo>
                  <a:pt x="0" y="324"/>
                </a:lnTo>
                <a:lnTo>
                  <a:pt x="0" y="284"/>
                </a:lnTo>
                <a:lnTo>
                  <a:pt x="0" y="244"/>
                </a:lnTo>
              </a:path>
            </a:pathLst>
          </a:custGeom>
          <a:solidFill>
            <a:srgbClr val="00FFFF"/>
          </a:solidFill>
          <a:ln w="12700" cap="rnd" cmpd="sng">
            <a:solidFill>
              <a:schemeClr val="tx1"/>
            </a:solidFill>
            <a:prstDash val="solid"/>
            <a:round/>
            <a:headEnd type="none" w="med" len="med"/>
            <a:tailEnd type="none" w="med" len="med"/>
          </a:ln>
        </p:spPr>
        <p:txBody>
          <a:bodyPr/>
          <a:lstStyle/>
          <a:p>
            <a:endParaRPr lang="en-GB"/>
          </a:p>
        </p:txBody>
      </p:sp>
      <p:sp>
        <p:nvSpPr>
          <p:cNvPr id="207877" name="Freeform 5"/>
          <p:cNvSpPr>
            <a:spLocks/>
          </p:cNvSpPr>
          <p:nvPr/>
        </p:nvSpPr>
        <p:spPr bwMode="auto">
          <a:xfrm>
            <a:off x="5948363" y="2859088"/>
            <a:ext cx="119062" cy="1211262"/>
          </a:xfrm>
          <a:custGeom>
            <a:avLst/>
            <a:gdLst>
              <a:gd name="T0" fmla="*/ 0 w 75"/>
              <a:gd name="T1" fmla="*/ 36512 h 763"/>
              <a:gd name="T2" fmla="*/ 117475 w 75"/>
              <a:gd name="T3" fmla="*/ 0 h 763"/>
              <a:gd name="T4" fmla="*/ 117475 w 75"/>
              <a:gd name="T5" fmla="*/ 1209675 h 763"/>
              <a:gd name="T6" fmla="*/ 0 w 75"/>
              <a:gd name="T7" fmla="*/ 1101725 h 763"/>
              <a:gd name="T8" fmla="*/ 0 w 75"/>
              <a:gd name="T9" fmla="*/ 36512 h 763"/>
              <a:gd name="T10" fmla="*/ 0 60000 65536"/>
              <a:gd name="T11" fmla="*/ 0 60000 65536"/>
              <a:gd name="T12" fmla="*/ 0 60000 65536"/>
              <a:gd name="T13" fmla="*/ 0 60000 65536"/>
              <a:gd name="T14" fmla="*/ 0 60000 65536"/>
              <a:gd name="T15" fmla="*/ 0 w 75"/>
              <a:gd name="T16" fmla="*/ 0 h 763"/>
              <a:gd name="T17" fmla="*/ 75 w 75"/>
              <a:gd name="T18" fmla="*/ 763 h 763"/>
            </a:gdLst>
            <a:ahLst/>
            <a:cxnLst>
              <a:cxn ang="T10">
                <a:pos x="T0" y="T1"/>
              </a:cxn>
              <a:cxn ang="T11">
                <a:pos x="T2" y="T3"/>
              </a:cxn>
              <a:cxn ang="T12">
                <a:pos x="T4" y="T5"/>
              </a:cxn>
              <a:cxn ang="T13">
                <a:pos x="T6" y="T7"/>
              </a:cxn>
              <a:cxn ang="T14">
                <a:pos x="T8" y="T9"/>
              </a:cxn>
            </a:cxnLst>
            <a:rect l="T15" t="T16" r="T17" b="T18"/>
            <a:pathLst>
              <a:path w="75" h="763">
                <a:moveTo>
                  <a:pt x="0" y="23"/>
                </a:moveTo>
                <a:lnTo>
                  <a:pt x="74" y="0"/>
                </a:lnTo>
                <a:lnTo>
                  <a:pt x="74" y="762"/>
                </a:lnTo>
                <a:lnTo>
                  <a:pt x="0" y="694"/>
                </a:lnTo>
                <a:lnTo>
                  <a:pt x="0" y="23"/>
                </a:lnTo>
              </a:path>
            </a:pathLst>
          </a:custGeom>
          <a:solidFill>
            <a:srgbClr val="FF00FF"/>
          </a:solidFill>
          <a:ln w="12700" cap="rnd" cmpd="sng">
            <a:solidFill>
              <a:schemeClr val="tx1"/>
            </a:solidFill>
            <a:prstDash val="solid"/>
            <a:round/>
            <a:headEnd type="none" w="med" len="med"/>
            <a:tailEnd type="none" w="med" len="med"/>
          </a:ln>
        </p:spPr>
        <p:txBody>
          <a:bodyPr/>
          <a:lstStyle/>
          <a:p>
            <a:endParaRPr lang="en-GB"/>
          </a:p>
        </p:txBody>
      </p:sp>
      <p:sp>
        <p:nvSpPr>
          <p:cNvPr id="207878" name="Freeform 6"/>
          <p:cNvSpPr>
            <a:spLocks/>
          </p:cNvSpPr>
          <p:nvPr/>
        </p:nvSpPr>
        <p:spPr bwMode="auto">
          <a:xfrm>
            <a:off x="6178550" y="2835275"/>
            <a:ext cx="128588" cy="1281113"/>
          </a:xfrm>
          <a:custGeom>
            <a:avLst/>
            <a:gdLst>
              <a:gd name="T0" fmla="*/ 0 w 81"/>
              <a:gd name="T1" fmla="*/ 0 h 807"/>
              <a:gd name="T2" fmla="*/ 0 w 81"/>
              <a:gd name="T3" fmla="*/ 1270000 h 807"/>
              <a:gd name="T4" fmla="*/ 60325 w 81"/>
              <a:gd name="T5" fmla="*/ 1279525 h 807"/>
              <a:gd name="T6" fmla="*/ 127000 w 81"/>
              <a:gd name="T7" fmla="*/ 1270000 h 807"/>
              <a:gd name="T8" fmla="*/ 127000 w 81"/>
              <a:gd name="T9" fmla="*/ 0 h 807"/>
              <a:gd name="T10" fmla="*/ 0 w 81"/>
              <a:gd name="T11" fmla="*/ 0 h 807"/>
              <a:gd name="T12" fmla="*/ 0 60000 65536"/>
              <a:gd name="T13" fmla="*/ 0 60000 65536"/>
              <a:gd name="T14" fmla="*/ 0 60000 65536"/>
              <a:gd name="T15" fmla="*/ 0 60000 65536"/>
              <a:gd name="T16" fmla="*/ 0 60000 65536"/>
              <a:gd name="T17" fmla="*/ 0 60000 65536"/>
              <a:gd name="T18" fmla="*/ 0 w 81"/>
              <a:gd name="T19" fmla="*/ 0 h 807"/>
              <a:gd name="T20" fmla="*/ 81 w 81"/>
              <a:gd name="T21" fmla="*/ 807 h 807"/>
            </a:gdLst>
            <a:ahLst/>
            <a:cxnLst>
              <a:cxn ang="T12">
                <a:pos x="T0" y="T1"/>
              </a:cxn>
              <a:cxn ang="T13">
                <a:pos x="T2" y="T3"/>
              </a:cxn>
              <a:cxn ang="T14">
                <a:pos x="T4" y="T5"/>
              </a:cxn>
              <a:cxn ang="T15">
                <a:pos x="T6" y="T7"/>
              </a:cxn>
              <a:cxn ang="T16">
                <a:pos x="T8" y="T9"/>
              </a:cxn>
              <a:cxn ang="T17">
                <a:pos x="T10" y="T11"/>
              </a:cxn>
            </a:cxnLst>
            <a:rect l="T18" t="T19" r="T20" b="T21"/>
            <a:pathLst>
              <a:path w="81" h="807">
                <a:moveTo>
                  <a:pt x="0" y="0"/>
                </a:moveTo>
                <a:lnTo>
                  <a:pt x="0" y="800"/>
                </a:lnTo>
                <a:lnTo>
                  <a:pt x="38" y="806"/>
                </a:lnTo>
                <a:lnTo>
                  <a:pt x="80" y="800"/>
                </a:lnTo>
                <a:lnTo>
                  <a:pt x="80" y="0"/>
                </a:lnTo>
                <a:lnTo>
                  <a:pt x="0" y="0"/>
                </a:lnTo>
              </a:path>
            </a:pathLst>
          </a:custGeom>
          <a:solidFill>
            <a:srgbClr val="FAFD00"/>
          </a:solidFill>
          <a:ln w="12700" cap="rnd" cmpd="sng">
            <a:solidFill>
              <a:schemeClr val="tx1"/>
            </a:solidFill>
            <a:prstDash val="solid"/>
            <a:round/>
            <a:headEnd type="none" w="med" len="med"/>
            <a:tailEnd type="none" w="med" len="med"/>
          </a:ln>
        </p:spPr>
        <p:txBody>
          <a:bodyPr/>
          <a:lstStyle/>
          <a:p>
            <a:endParaRPr lang="en-GB"/>
          </a:p>
        </p:txBody>
      </p:sp>
      <p:sp>
        <p:nvSpPr>
          <p:cNvPr id="207879" name="Freeform 7"/>
          <p:cNvSpPr>
            <a:spLocks/>
          </p:cNvSpPr>
          <p:nvPr/>
        </p:nvSpPr>
        <p:spPr bwMode="auto">
          <a:xfrm>
            <a:off x="6389688" y="2868613"/>
            <a:ext cx="111125" cy="1201737"/>
          </a:xfrm>
          <a:custGeom>
            <a:avLst/>
            <a:gdLst>
              <a:gd name="T0" fmla="*/ 0 w 70"/>
              <a:gd name="T1" fmla="*/ 9525 h 757"/>
              <a:gd name="T2" fmla="*/ 0 w 70"/>
              <a:gd name="T3" fmla="*/ 1200150 h 757"/>
              <a:gd name="T4" fmla="*/ 109538 w 70"/>
              <a:gd name="T5" fmla="*/ 1119187 h 757"/>
              <a:gd name="T6" fmla="*/ 109538 w 70"/>
              <a:gd name="T7" fmla="*/ 17462 h 757"/>
              <a:gd name="T8" fmla="*/ 55563 w 70"/>
              <a:gd name="T9" fmla="*/ 0 h 757"/>
              <a:gd name="T10" fmla="*/ 0 w 70"/>
              <a:gd name="T11" fmla="*/ 9525 h 757"/>
              <a:gd name="T12" fmla="*/ 0 60000 65536"/>
              <a:gd name="T13" fmla="*/ 0 60000 65536"/>
              <a:gd name="T14" fmla="*/ 0 60000 65536"/>
              <a:gd name="T15" fmla="*/ 0 60000 65536"/>
              <a:gd name="T16" fmla="*/ 0 60000 65536"/>
              <a:gd name="T17" fmla="*/ 0 60000 65536"/>
              <a:gd name="T18" fmla="*/ 0 w 70"/>
              <a:gd name="T19" fmla="*/ 0 h 757"/>
              <a:gd name="T20" fmla="*/ 70 w 70"/>
              <a:gd name="T21" fmla="*/ 757 h 757"/>
            </a:gdLst>
            <a:ahLst/>
            <a:cxnLst>
              <a:cxn ang="T12">
                <a:pos x="T0" y="T1"/>
              </a:cxn>
              <a:cxn ang="T13">
                <a:pos x="T2" y="T3"/>
              </a:cxn>
              <a:cxn ang="T14">
                <a:pos x="T4" y="T5"/>
              </a:cxn>
              <a:cxn ang="T15">
                <a:pos x="T6" y="T7"/>
              </a:cxn>
              <a:cxn ang="T16">
                <a:pos x="T8" y="T9"/>
              </a:cxn>
              <a:cxn ang="T17">
                <a:pos x="T10" y="T11"/>
              </a:cxn>
            </a:cxnLst>
            <a:rect l="T18" t="T19" r="T20" b="T21"/>
            <a:pathLst>
              <a:path w="70" h="757">
                <a:moveTo>
                  <a:pt x="0" y="6"/>
                </a:moveTo>
                <a:lnTo>
                  <a:pt x="0" y="756"/>
                </a:lnTo>
                <a:lnTo>
                  <a:pt x="69" y="705"/>
                </a:lnTo>
                <a:lnTo>
                  <a:pt x="69" y="11"/>
                </a:lnTo>
                <a:lnTo>
                  <a:pt x="35" y="0"/>
                </a:lnTo>
                <a:lnTo>
                  <a:pt x="0" y="6"/>
                </a:lnTo>
              </a:path>
            </a:pathLst>
          </a:custGeom>
          <a:solidFill>
            <a:srgbClr val="00FF00"/>
          </a:solidFill>
          <a:ln w="12700" cap="rnd" cmpd="sng">
            <a:solidFill>
              <a:schemeClr val="tx1"/>
            </a:solidFill>
            <a:prstDash val="solid"/>
            <a:round/>
            <a:headEnd type="none" w="med" len="med"/>
            <a:tailEnd type="none" w="med" len="med"/>
          </a:ln>
        </p:spPr>
        <p:txBody>
          <a:bodyPr/>
          <a:lstStyle/>
          <a:p>
            <a:endParaRPr lang="en-GB"/>
          </a:p>
        </p:txBody>
      </p:sp>
      <p:sp>
        <p:nvSpPr>
          <p:cNvPr id="207880" name="Freeform 8"/>
          <p:cNvSpPr>
            <a:spLocks/>
          </p:cNvSpPr>
          <p:nvPr/>
        </p:nvSpPr>
        <p:spPr bwMode="auto">
          <a:xfrm>
            <a:off x="6597650" y="2971800"/>
            <a:ext cx="133350" cy="889000"/>
          </a:xfrm>
          <a:custGeom>
            <a:avLst/>
            <a:gdLst>
              <a:gd name="T0" fmla="*/ 6350 w 84"/>
              <a:gd name="T1" fmla="*/ 889000 h 560"/>
              <a:gd name="T2" fmla="*/ 63500 w 84"/>
              <a:gd name="T3" fmla="*/ 796925 h 560"/>
              <a:gd name="T4" fmla="*/ 122238 w 84"/>
              <a:gd name="T5" fmla="*/ 666750 h 560"/>
              <a:gd name="T6" fmla="*/ 133350 w 84"/>
              <a:gd name="T7" fmla="*/ 557212 h 560"/>
              <a:gd name="T8" fmla="*/ 133350 w 84"/>
              <a:gd name="T9" fmla="*/ 400050 h 560"/>
              <a:gd name="T10" fmla="*/ 112713 w 84"/>
              <a:gd name="T11" fmla="*/ 280987 h 560"/>
              <a:gd name="T12" fmla="*/ 73025 w 84"/>
              <a:gd name="T13" fmla="*/ 160337 h 560"/>
              <a:gd name="T14" fmla="*/ 36512 w 84"/>
              <a:gd name="T15" fmla="*/ 63500 h 560"/>
              <a:gd name="T16" fmla="*/ 0 w 84"/>
              <a:gd name="T17" fmla="*/ 0 h 560"/>
              <a:gd name="T18" fmla="*/ 4762 w 84"/>
              <a:gd name="T19" fmla="*/ 879475 h 5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4"/>
              <a:gd name="T31" fmla="*/ 0 h 560"/>
              <a:gd name="T32" fmla="*/ 84 w 84"/>
              <a:gd name="T33" fmla="*/ 560 h 5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4" h="560">
                <a:moveTo>
                  <a:pt x="4" y="560"/>
                </a:moveTo>
                <a:lnTo>
                  <a:pt x="40" y="502"/>
                </a:lnTo>
                <a:lnTo>
                  <a:pt x="77" y="420"/>
                </a:lnTo>
                <a:lnTo>
                  <a:pt x="84" y="351"/>
                </a:lnTo>
                <a:lnTo>
                  <a:pt x="84" y="252"/>
                </a:lnTo>
                <a:lnTo>
                  <a:pt x="71" y="177"/>
                </a:lnTo>
                <a:lnTo>
                  <a:pt x="46" y="101"/>
                </a:lnTo>
                <a:lnTo>
                  <a:pt x="23" y="40"/>
                </a:lnTo>
                <a:lnTo>
                  <a:pt x="0" y="0"/>
                </a:lnTo>
                <a:lnTo>
                  <a:pt x="3" y="554"/>
                </a:lnTo>
              </a:path>
            </a:pathLst>
          </a:custGeom>
          <a:solidFill>
            <a:srgbClr val="FC0128"/>
          </a:solidFill>
          <a:ln w="12700" cap="rnd" cmpd="sng">
            <a:solidFill>
              <a:schemeClr val="tx1"/>
            </a:solidFill>
            <a:prstDash val="solid"/>
            <a:round/>
            <a:headEnd type="none" w="med" len="med"/>
            <a:tailEnd type="none" w="med" len="med"/>
          </a:ln>
        </p:spPr>
        <p:txBody>
          <a:bodyPr/>
          <a:lstStyle/>
          <a:p>
            <a:endParaRPr lang="en-GB"/>
          </a:p>
        </p:txBody>
      </p:sp>
      <p:sp>
        <p:nvSpPr>
          <p:cNvPr id="207881" name="Line 9"/>
          <p:cNvSpPr>
            <a:spLocks noChangeShapeType="1"/>
          </p:cNvSpPr>
          <p:nvPr/>
        </p:nvSpPr>
        <p:spPr bwMode="auto">
          <a:xfrm>
            <a:off x="6711950" y="3578225"/>
            <a:ext cx="492125" cy="619125"/>
          </a:xfrm>
          <a:prstGeom prst="line">
            <a:avLst/>
          </a:prstGeom>
          <a:noFill/>
          <a:ln w="12700">
            <a:solidFill>
              <a:schemeClr val="tx1"/>
            </a:solidFill>
            <a:round/>
            <a:headEnd/>
            <a:tailEnd/>
          </a:ln>
        </p:spPr>
        <p:txBody>
          <a:bodyPr wrap="none" anchor="ctr"/>
          <a:lstStyle/>
          <a:p>
            <a:endParaRPr lang="en-GB"/>
          </a:p>
        </p:txBody>
      </p:sp>
      <p:sp>
        <p:nvSpPr>
          <p:cNvPr id="207882" name="Line 10"/>
          <p:cNvSpPr>
            <a:spLocks noChangeShapeType="1"/>
          </p:cNvSpPr>
          <p:nvPr/>
        </p:nvSpPr>
        <p:spPr bwMode="auto">
          <a:xfrm>
            <a:off x="6711950" y="3578225"/>
            <a:ext cx="898525" cy="609600"/>
          </a:xfrm>
          <a:prstGeom prst="line">
            <a:avLst/>
          </a:prstGeom>
          <a:noFill/>
          <a:ln w="12700">
            <a:solidFill>
              <a:schemeClr val="tx1"/>
            </a:solidFill>
            <a:round/>
            <a:headEnd/>
            <a:tailEnd/>
          </a:ln>
        </p:spPr>
        <p:txBody>
          <a:bodyPr wrap="none" anchor="ctr"/>
          <a:lstStyle/>
          <a:p>
            <a:endParaRPr lang="en-GB"/>
          </a:p>
        </p:txBody>
      </p:sp>
      <p:sp>
        <p:nvSpPr>
          <p:cNvPr id="207883" name="Line 11"/>
          <p:cNvSpPr>
            <a:spLocks noChangeShapeType="1"/>
          </p:cNvSpPr>
          <p:nvPr/>
        </p:nvSpPr>
        <p:spPr bwMode="auto">
          <a:xfrm>
            <a:off x="7616825" y="4200525"/>
            <a:ext cx="0" cy="268288"/>
          </a:xfrm>
          <a:prstGeom prst="line">
            <a:avLst/>
          </a:prstGeom>
          <a:noFill/>
          <a:ln w="12700">
            <a:solidFill>
              <a:schemeClr val="tx1"/>
            </a:solidFill>
            <a:round/>
            <a:headEnd/>
            <a:tailEnd/>
          </a:ln>
        </p:spPr>
        <p:txBody>
          <a:bodyPr wrap="none" anchor="ctr"/>
          <a:lstStyle/>
          <a:p>
            <a:endParaRPr lang="en-GB"/>
          </a:p>
        </p:txBody>
      </p:sp>
      <p:sp>
        <p:nvSpPr>
          <p:cNvPr id="207884" name="Line 12"/>
          <p:cNvSpPr>
            <a:spLocks noChangeShapeType="1"/>
          </p:cNvSpPr>
          <p:nvPr/>
        </p:nvSpPr>
        <p:spPr bwMode="auto">
          <a:xfrm flipH="1" flipV="1">
            <a:off x="6446838" y="3538538"/>
            <a:ext cx="590550" cy="1004887"/>
          </a:xfrm>
          <a:prstGeom prst="line">
            <a:avLst/>
          </a:prstGeom>
          <a:noFill/>
          <a:ln w="12700">
            <a:solidFill>
              <a:schemeClr val="tx1"/>
            </a:solidFill>
            <a:round/>
            <a:headEnd/>
            <a:tailEnd/>
          </a:ln>
        </p:spPr>
        <p:txBody>
          <a:bodyPr wrap="none" anchor="ctr"/>
          <a:lstStyle/>
          <a:p>
            <a:endParaRPr lang="en-GB"/>
          </a:p>
        </p:txBody>
      </p:sp>
      <p:sp>
        <p:nvSpPr>
          <p:cNvPr id="207885" name="Line 13"/>
          <p:cNvSpPr>
            <a:spLocks noChangeShapeType="1"/>
          </p:cNvSpPr>
          <p:nvPr/>
        </p:nvSpPr>
        <p:spPr bwMode="auto">
          <a:xfrm>
            <a:off x="6459538" y="3551238"/>
            <a:ext cx="168275" cy="979487"/>
          </a:xfrm>
          <a:prstGeom prst="line">
            <a:avLst/>
          </a:prstGeom>
          <a:noFill/>
          <a:ln w="12700">
            <a:solidFill>
              <a:schemeClr val="tx1"/>
            </a:solidFill>
            <a:round/>
            <a:headEnd/>
            <a:tailEnd/>
          </a:ln>
        </p:spPr>
        <p:txBody>
          <a:bodyPr wrap="none" anchor="ctr"/>
          <a:lstStyle/>
          <a:p>
            <a:endParaRPr lang="en-GB"/>
          </a:p>
        </p:txBody>
      </p:sp>
      <p:sp>
        <p:nvSpPr>
          <p:cNvPr id="207886" name="Line 14"/>
          <p:cNvSpPr>
            <a:spLocks noChangeShapeType="1"/>
          </p:cNvSpPr>
          <p:nvPr/>
        </p:nvSpPr>
        <p:spPr bwMode="auto">
          <a:xfrm flipH="1" flipV="1">
            <a:off x="6221413" y="3629025"/>
            <a:ext cx="230187" cy="1257300"/>
          </a:xfrm>
          <a:prstGeom prst="line">
            <a:avLst/>
          </a:prstGeom>
          <a:noFill/>
          <a:ln w="12700">
            <a:solidFill>
              <a:schemeClr val="tx1"/>
            </a:solidFill>
            <a:round/>
            <a:headEnd/>
            <a:tailEnd/>
          </a:ln>
        </p:spPr>
        <p:txBody>
          <a:bodyPr wrap="none" anchor="ctr"/>
          <a:lstStyle/>
          <a:p>
            <a:endParaRPr lang="en-GB"/>
          </a:p>
        </p:txBody>
      </p:sp>
      <p:sp>
        <p:nvSpPr>
          <p:cNvPr id="207887" name="Line 15"/>
          <p:cNvSpPr>
            <a:spLocks noChangeShapeType="1"/>
          </p:cNvSpPr>
          <p:nvPr/>
        </p:nvSpPr>
        <p:spPr bwMode="auto">
          <a:xfrm flipH="1">
            <a:off x="6032500" y="3641725"/>
            <a:ext cx="201613" cy="1241425"/>
          </a:xfrm>
          <a:prstGeom prst="line">
            <a:avLst/>
          </a:prstGeom>
          <a:noFill/>
          <a:ln w="12700">
            <a:solidFill>
              <a:schemeClr val="tx1"/>
            </a:solidFill>
            <a:round/>
            <a:headEnd/>
            <a:tailEnd/>
          </a:ln>
        </p:spPr>
        <p:txBody>
          <a:bodyPr wrap="none" anchor="ctr"/>
          <a:lstStyle/>
          <a:p>
            <a:endParaRPr lang="en-GB"/>
          </a:p>
        </p:txBody>
      </p:sp>
      <p:sp>
        <p:nvSpPr>
          <p:cNvPr id="207888" name="Line 16"/>
          <p:cNvSpPr>
            <a:spLocks noChangeShapeType="1"/>
          </p:cNvSpPr>
          <p:nvPr/>
        </p:nvSpPr>
        <p:spPr bwMode="auto">
          <a:xfrm flipV="1">
            <a:off x="5849938" y="4540250"/>
            <a:ext cx="0" cy="301625"/>
          </a:xfrm>
          <a:prstGeom prst="line">
            <a:avLst/>
          </a:prstGeom>
          <a:noFill/>
          <a:ln w="12700">
            <a:solidFill>
              <a:schemeClr val="tx1"/>
            </a:solidFill>
            <a:round/>
            <a:headEnd/>
            <a:tailEnd/>
          </a:ln>
        </p:spPr>
        <p:txBody>
          <a:bodyPr wrap="none" anchor="ctr"/>
          <a:lstStyle/>
          <a:p>
            <a:endParaRPr lang="en-GB"/>
          </a:p>
        </p:txBody>
      </p:sp>
      <p:sp>
        <p:nvSpPr>
          <p:cNvPr id="207889" name="Line 17"/>
          <p:cNvSpPr>
            <a:spLocks noChangeShapeType="1"/>
          </p:cNvSpPr>
          <p:nvPr/>
        </p:nvSpPr>
        <p:spPr bwMode="auto">
          <a:xfrm flipV="1">
            <a:off x="5856288" y="3538538"/>
            <a:ext cx="139700" cy="1014412"/>
          </a:xfrm>
          <a:prstGeom prst="line">
            <a:avLst/>
          </a:prstGeom>
          <a:noFill/>
          <a:ln w="12700">
            <a:solidFill>
              <a:schemeClr val="tx1"/>
            </a:solidFill>
            <a:round/>
            <a:headEnd/>
            <a:tailEnd/>
          </a:ln>
        </p:spPr>
        <p:txBody>
          <a:bodyPr wrap="none" anchor="ctr"/>
          <a:lstStyle/>
          <a:p>
            <a:endParaRPr lang="en-GB"/>
          </a:p>
        </p:txBody>
      </p:sp>
      <p:sp>
        <p:nvSpPr>
          <p:cNvPr id="207890" name="Line 18"/>
          <p:cNvSpPr>
            <a:spLocks noChangeShapeType="1"/>
          </p:cNvSpPr>
          <p:nvPr/>
        </p:nvSpPr>
        <p:spPr bwMode="auto">
          <a:xfrm flipH="1">
            <a:off x="5437188" y="3551238"/>
            <a:ext cx="571500" cy="998537"/>
          </a:xfrm>
          <a:prstGeom prst="line">
            <a:avLst/>
          </a:prstGeom>
          <a:noFill/>
          <a:ln w="12700">
            <a:solidFill>
              <a:schemeClr val="tx1"/>
            </a:solidFill>
            <a:round/>
            <a:headEnd/>
            <a:tailEnd/>
          </a:ln>
        </p:spPr>
        <p:txBody>
          <a:bodyPr wrap="none" anchor="ctr"/>
          <a:lstStyle/>
          <a:p>
            <a:endParaRPr lang="en-GB"/>
          </a:p>
        </p:txBody>
      </p:sp>
      <p:sp>
        <p:nvSpPr>
          <p:cNvPr id="207891" name="Line 19"/>
          <p:cNvSpPr>
            <a:spLocks noChangeShapeType="1"/>
          </p:cNvSpPr>
          <p:nvPr/>
        </p:nvSpPr>
        <p:spPr bwMode="auto">
          <a:xfrm>
            <a:off x="7210425" y="4210050"/>
            <a:ext cx="0" cy="258763"/>
          </a:xfrm>
          <a:prstGeom prst="line">
            <a:avLst/>
          </a:prstGeom>
          <a:noFill/>
          <a:ln w="12700">
            <a:solidFill>
              <a:schemeClr val="tx1"/>
            </a:solidFill>
            <a:round/>
            <a:headEnd/>
            <a:tailEnd/>
          </a:ln>
        </p:spPr>
        <p:txBody>
          <a:bodyPr wrap="none" anchor="ctr"/>
          <a:lstStyle/>
          <a:p>
            <a:endParaRPr lang="en-GB"/>
          </a:p>
        </p:txBody>
      </p:sp>
      <p:sp>
        <p:nvSpPr>
          <p:cNvPr id="207892" name="Line 20"/>
          <p:cNvSpPr>
            <a:spLocks noChangeShapeType="1"/>
          </p:cNvSpPr>
          <p:nvPr/>
        </p:nvSpPr>
        <p:spPr bwMode="auto">
          <a:xfrm flipV="1">
            <a:off x="7031038" y="4527550"/>
            <a:ext cx="0" cy="301625"/>
          </a:xfrm>
          <a:prstGeom prst="line">
            <a:avLst/>
          </a:prstGeom>
          <a:noFill/>
          <a:ln w="12700">
            <a:solidFill>
              <a:schemeClr val="tx1"/>
            </a:solidFill>
            <a:round/>
            <a:headEnd/>
            <a:tailEnd/>
          </a:ln>
        </p:spPr>
        <p:txBody>
          <a:bodyPr wrap="none" anchor="ctr"/>
          <a:lstStyle/>
          <a:p>
            <a:endParaRPr lang="en-GB"/>
          </a:p>
        </p:txBody>
      </p:sp>
      <p:sp>
        <p:nvSpPr>
          <p:cNvPr id="207893" name="Line 21"/>
          <p:cNvSpPr>
            <a:spLocks noChangeShapeType="1"/>
          </p:cNvSpPr>
          <p:nvPr/>
        </p:nvSpPr>
        <p:spPr bwMode="auto">
          <a:xfrm>
            <a:off x="6634163" y="4543425"/>
            <a:ext cx="0" cy="268288"/>
          </a:xfrm>
          <a:prstGeom prst="line">
            <a:avLst/>
          </a:prstGeom>
          <a:noFill/>
          <a:ln w="12700">
            <a:solidFill>
              <a:schemeClr val="tx1"/>
            </a:solidFill>
            <a:round/>
            <a:headEnd/>
            <a:tailEnd/>
          </a:ln>
        </p:spPr>
        <p:txBody>
          <a:bodyPr wrap="none" anchor="ctr"/>
          <a:lstStyle/>
          <a:p>
            <a:endParaRPr lang="en-GB"/>
          </a:p>
        </p:txBody>
      </p:sp>
      <p:sp>
        <p:nvSpPr>
          <p:cNvPr id="207894" name="Line 22"/>
          <p:cNvSpPr>
            <a:spLocks noChangeShapeType="1"/>
          </p:cNvSpPr>
          <p:nvPr/>
        </p:nvSpPr>
        <p:spPr bwMode="auto">
          <a:xfrm flipV="1">
            <a:off x="6445250" y="4873625"/>
            <a:ext cx="0" cy="284163"/>
          </a:xfrm>
          <a:prstGeom prst="line">
            <a:avLst/>
          </a:prstGeom>
          <a:noFill/>
          <a:ln w="12700">
            <a:solidFill>
              <a:schemeClr val="tx1"/>
            </a:solidFill>
            <a:round/>
            <a:headEnd/>
            <a:tailEnd/>
          </a:ln>
        </p:spPr>
        <p:txBody>
          <a:bodyPr wrap="none" anchor="ctr"/>
          <a:lstStyle/>
          <a:p>
            <a:endParaRPr lang="en-GB"/>
          </a:p>
        </p:txBody>
      </p:sp>
      <p:sp>
        <p:nvSpPr>
          <p:cNvPr id="207895" name="Line 23"/>
          <p:cNvSpPr>
            <a:spLocks noChangeShapeType="1"/>
          </p:cNvSpPr>
          <p:nvPr/>
        </p:nvSpPr>
        <p:spPr bwMode="auto">
          <a:xfrm>
            <a:off x="6038850" y="4895850"/>
            <a:ext cx="0" cy="258763"/>
          </a:xfrm>
          <a:prstGeom prst="line">
            <a:avLst/>
          </a:prstGeom>
          <a:noFill/>
          <a:ln w="12700">
            <a:solidFill>
              <a:schemeClr val="tx1"/>
            </a:solidFill>
            <a:round/>
            <a:headEnd/>
            <a:tailEnd/>
          </a:ln>
        </p:spPr>
        <p:txBody>
          <a:bodyPr wrap="none" anchor="ctr"/>
          <a:lstStyle/>
          <a:p>
            <a:endParaRPr lang="en-GB"/>
          </a:p>
        </p:txBody>
      </p:sp>
      <p:sp>
        <p:nvSpPr>
          <p:cNvPr id="207896" name="Line 24"/>
          <p:cNvSpPr>
            <a:spLocks noChangeShapeType="1"/>
          </p:cNvSpPr>
          <p:nvPr/>
        </p:nvSpPr>
        <p:spPr bwMode="auto">
          <a:xfrm>
            <a:off x="5443538" y="4562475"/>
            <a:ext cx="0" cy="257175"/>
          </a:xfrm>
          <a:prstGeom prst="line">
            <a:avLst/>
          </a:prstGeom>
          <a:noFill/>
          <a:ln w="12700">
            <a:solidFill>
              <a:schemeClr val="tx1"/>
            </a:solidFill>
            <a:round/>
            <a:headEnd/>
            <a:tailEnd/>
          </a:ln>
        </p:spPr>
        <p:txBody>
          <a:bodyPr wrap="none" anchor="ctr"/>
          <a:lstStyle/>
          <a:p>
            <a:endParaRPr lang="en-GB"/>
          </a:p>
        </p:txBody>
      </p:sp>
      <p:sp>
        <p:nvSpPr>
          <p:cNvPr id="207897" name="Line 25"/>
          <p:cNvSpPr>
            <a:spLocks noChangeShapeType="1"/>
          </p:cNvSpPr>
          <p:nvPr/>
        </p:nvSpPr>
        <p:spPr bwMode="auto">
          <a:xfrm flipV="1">
            <a:off x="5245100" y="4214813"/>
            <a:ext cx="9525" cy="293687"/>
          </a:xfrm>
          <a:prstGeom prst="line">
            <a:avLst/>
          </a:prstGeom>
          <a:noFill/>
          <a:ln w="12700">
            <a:solidFill>
              <a:schemeClr val="tx1"/>
            </a:solidFill>
            <a:round/>
            <a:headEnd/>
            <a:tailEnd/>
          </a:ln>
        </p:spPr>
        <p:txBody>
          <a:bodyPr wrap="none" anchor="ctr"/>
          <a:lstStyle/>
          <a:p>
            <a:endParaRPr lang="en-GB"/>
          </a:p>
        </p:txBody>
      </p:sp>
      <p:sp>
        <p:nvSpPr>
          <p:cNvPr id="207898" name="Line 26"/>
          <p:cNvSpPr>
            <a:spLocks noChangeShapeType="1"/>
          </p:cNvSpPr>
          <p:nvPr/>
        </p:nvSpPr>
        <p:spPr bwMode="auto">
          <a:xfrm flipV="1">
            <a:off x="5260975" y="3557588"/>
            <a:ext cx="528638" cy="669925"/>
          </a:xfrm>
          <a:prstGeom prst="line">
            <a:avLst/>
          </a:prstGeom>
          <a:noFill/>
          <a:ln w="12700">
            <a:solidFill>
              <a:schemeClr val="tx1"/>
            </a:solidFill>
            <a:round/>
            <a:headEnd/>
            <a:tailEnd/>
          </a:ln>
        </p:spPr>
        <p:txBody>
          <a:bodyPr wrap="none" anchor="ctr"/>
          <a:lstStyle/>
          <a:p>
            <a:endParaRPr lang="en-GB"/>
          </a:p>
        </p:txBody>
      </p:sp>
      <p:sp>
        <p:nvSpPr>
          <p:cNvPr id="207899" name="Line 27"/>
          <p:cNvSpPr>
            <a:spLocks noChangeShapeType="1"/>
          </p:cNvSpPr>
          <p:nvPr/>
        </p:nvSpPr>
        <p:spPr bwMode="auto">
          <a:xfrm flipH="1">
            <a:off x="4843463" y="3570288"/>
            <a:ext cx="958850" cy="644525"/>
          </a:xfrm>
          <a:prstGeom prst="line">
            <a:avLst/>
          </a:prstGeom>
          <a:noFill/>
          <a:ln w="12700">
            <a:solidFill>
              <a:schemeClr val="tx1"/>
            </a:solidFill>
            <a:round/>
            <a:headEnd/>
            <a:tailEnd/>
          </a:ln>
        </p:spPr>
        <p:txBody>
          <a:bodyPr wrap="none" anchor="ctr"/>
          <a:lstStyle/>
          <a:p>
            <a:endParaRPr lang="en-GB"/>
          </a:p>
        </p:txBody>
      </p:sp>
      <p:sp>
        <p:nvSpPr>
          <p:cNvPr id="207900" name="Line 28"/>
          <p:cNvSpPr>
            <a:spLocks noChangeShapeType="1"/>
          </p:cNvSpPr>
          <p:nvPr/>
        </p:nvSpPr>
        <p:spPr bwMode="auto">
          <a:xfrm>
            <a:off x="4849813" y="4227513"/>
            <a:ext cx="0" cy="258762"/>
          </a:xfrm>
          <a:prstGeom prst="line">
            <a:avLst/>
          </a:prstGeom>
          <a:noFill/>
          <a:ln w="12700">
            <a:solidFill>
              <a:schemeClr val="tx1"/>
            </a:solidFill>
            <a:round/>
            <a:headEnd/>
            <a:tailEnd/>
          </a:ln>
        </p:spPr>
        <p:txBody>
          <a:bodyPr wrap="none" anchor="ctr"/>
          <a:lstStyle/>
          <a:p>
            <a:endParaRPr lang="en-GB"/>
          </a:p>
        </p:txBody>
      </p:sp>
      <p:sp>
        <p:nvSpPr>
          <p:cNvPr id="207901" name="Freeform 29"/>
          <p:cNvSpPr>
            <a:spLocks/>
          </p:cNvSpPr>
          <p:nvPr/>
        </p:nvSpPr>
        <p:spPr bwMode="auto">
          <a:xfrm>
            <a:off x="6246813" y="2778125"/>
            <a:ext cx="36512" cy="38100"/>
          </a:xfrm>
          <a:custGeom>
            <a:avLst/>
            <a:gdLst>
              <a:gd name="T0" fmla="*/ 34925 w 23"/>
              <a:gd name="T1" fmla="*/ 36513 h 24"/>
              <a:gd name="T2" fmla="*/ 34925 w 23"/>
              <a:gd name="T3" fmla="*/ 26988 h 24"/>
              <a:gd name="T4" fmla="*/ 26987 w 23"/>
              <a:gd name="T5" fmla="*/ 9525 h 24"/>
              <a:gd name="T6" fmla="*/ 7937 w 23"/>
              <a:gd name="T7" fmla="*/ 0 h 24"/>
              <a:gd name="T8" fmla="*/ 0 w 23"/>
              <a:gd name="T9" fmla="*/ 0 h 24"/>
              <a:gd name="T10" fmla="*/ 0 w 23"/>
              <a:gd name="T11" fmla="*/ 9525 h 24"/>
              <a:gd name="T12" fmla="*/ 7937 w 23"/>
              <a:gd name="T13" fmla="*/ 26988 h 24"/>
              <a:gd name="T14" fmla="*/ 26987 w 23"/>
              <a:gd name="T15" fmla="*/ 36513 h 24"/>
              <a:gd name="T16" fmla="*/ 34925 w 23"/>
              <a:gd name="T17" fmla="*/ 36513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24"/>
              <a:gd name="T29" fmla="*/ 23 w 23"/>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24">
                <a:moveTo>
                  <a:pt x="22" y="23"/>
                </a:moveTo>
                <a:lnTo>
                  <a:pt x="22" y="17"/>
                </a:lnTo>
                <a:lnTo>
                  <a:pt x="17" y="6"/>
                </a:lnTo>
                <a:lnTo>
                  <a:pt x="5" y="0"/>
                </a:lnTo>
                <a:lnTo>
                  <a:pt x="0" y="0"/>
                </a:lnTo>
                <a:lnTo>
                  <a:pt x="0" y="6"/>
                </a:lnTo>
                <a:lnTo>
                  <a:pt x="5" y="17"/>
                </a:lnTo>
                <a:lnTo>
                  <a:pt x="17" y="23"/>
                </a:lnTo>
                <a:lnTo>
                  <a:pt x="22" y="23"/>
                </a:lnTo>
              </a:path>
            </a:pathLst>
          </a:custGeom>
          <a:solidFill>
            <a:schemeClr val="tx1"/>
          </a:solidFill>
          <a:ln w="12700" cap="rnd" cmpd="sng">
            <a:solidFill>
              <a:schemeClr val="tx1"/>
            </a:solidFill>
            <a:prstDash val="solid"/>
            <a:round/>
            <a:headEnd type="none" w="med" len="med"/>
            <a:tailEnd type="none" w="med" len="med"/>
          </a:ln>
        </p:spPr>
        <p:txBody>
          <a:bodyPr/>
          <a:lstStyle/>
          <a:p>
            <a:endParaRPr lang="en-GB"/>
          </a:p>
        </p:txBody>
      </p:sp>
      <p:sp>
        <p:nvSpPr>
          <p:cNvPr id="207902" name="Freeform 30"/>
          <p:cNvSpPr>
            <a:spLocks/>
          </p:cNvSpPr>
          <p:nvPr/>
        </p:nvSpPr>
        <p:spPr bwMode="auto">
          <a:xfrm>
            <a:off x="6173788" y="2778125"/>
            <a:ext cx="38100" cy="55563"/>
          </a:xfrm>
          <a:custGeom>
            <a:avLst/>
            <a:gdLst>
              <a:gd name="T0" fmla="*/ 9525 w 24"/>
              <a:gd name="T1" fmla="*/ 53975 h 35"/>
              <a:gd name="T2" fmla="*/ 19050 w 24"/>
              <a:gd name="T3" fmla="*/ 46038 h 35"/>
              <a:gd name="T4" fmla="*/ 26988 w 24"/>
              <a:gd name="T5" fmla="*/ 26988 h 35"/>
              <a:gd name="T6" fmla="*/ 36513 w 24"/>
              <a:gd name="T7" fmla="*/ 9525 h 35"/>
              <a:gd name="T8" fmla="*/ 26988 w 24"/>
              <a:gd name="T9" fmla="*/ 0 h 35"/>
              <a:gd name="T10" fmla="*/ 19050 w 24"/>
              <a:gd name="T11" fmla="*/ 9525 h 35"/>
              <a:gd name="T12" fmla="*/ 9525 w 24"/>
              <a:gd name="T13" fmla="*/ 26988 h 35"/>
              <a:gd name="T14" fmla="*/ 0 w 24"/>
              <a:gd name="T15" fmla="*/ 46038 h 35"/>
              <a:gd name="T16" fmla="*/ 9525 w 24"/>
              <a:gd name="T17" fmla="*/ 53975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
              <a:gd name="T28" fmla="*/ 0 h 35"/>
              <a:gd name="T29" fmla="*/ 24 w 24"/>
              <a:gd name="T30" fmla="*/ 35 h 3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 h="35">
                <a:moveTo>
                  <a:pt x="6" y="34"/>
                </a:moveTo>
                <a:lnTo>
                  <a:pt x="12" y="29"/>
                </a:lnTo>
                <a:lnTo>
                  <a:pt x="17" y="17"/>
                </a:lnTo>
                <a:lnTo>
                  <a:pt x="23" y="6"/>
                </a:lnTo>
                <a:lnTo>
                  <a:pt x="17" y="0"/>
                </a:lnTo>
                <a:lnTo>
                  <a:pt x="12" y="6"/>
                </a:lnTo>
                <a:lnTo>
                  <a:pt x="6" y="17"/>
                </a:lnTo>
                <a:lnTo>
                  <a:pt x="0" y="29"/>
                </a:lnTo>
                <a:lnTo>
                  <a:pt x="6" y="34"/>
                </a:lnTo>
              </a:path>
            </a:pathLst>
          </a:custGeom>
          <a:solidFill>
            <a:schemeClr val="tx1"/>
          </a:solidFill>
          <a:ln w="12700" cap="rnd" cmpd="sng">
            <a:solidFill>
              <a:schemeClr val="tx1"/>
            </a:solidFill>
            <a:prstDash val="solid"/>
            <a:round/>
            <a:headEnd type="none" w="med" len="med"/>
            <a:tailEnd type="none" w="med" len="med"/>
          </a:ln>
        </p:spPr>
        <p:txBody>
          <a:bodyPr/>
          <a:lstStyle/>
          <a:p>
            <a:endParaRPr lang="en-GB"/>
          </a:p>
        </p:txBody>
      </p:sp>
      <p:sp>
        <p:nvSpPr>
          <p:cNvPr id="207903" name="Line 31"/>
          <p:cNvSpPr>
            <a:spLocks noChangeShapeType="1"/>
          </p:cNvSpPr>
          <p:nvPr/>
        </p:nvSpPr>
        <p:spPr bwMode="auto">
          <a:xfrm flipH="1">
            <a:off x="2868613" y="4068763"/>
            <a:ext cx="527050" cy="0"/>
          </a:xfrm>
          <a:prstGeom prst="line">
            <a:avLst/>
          </a:prstGeom>
          <a:noFill/>
          <a:ln w="12700">
            <a:solidFill>
              <a:schemeClr val="folHlink"/>
            </a:solidFill>
            <a:round/>
            <a:headEnd/>
            <a:tailEnd/>
          </a:ln>
        </p:spPr>
        <p:txBody>
          <a:bodyPr wrap="none" anchor="ctr"/>
          <a:lstStyle/>
          <a:p>
            <a:endParaRPr lang="en-GB"/>
          </a:p>
        </p:txBody>
      </p:sp>
      <p:sp>
        <p:nvSpPr>
          <p:cNvPr id="207904" name="Line 32"/>
          <p:cNvSpPr>
            <a:spLocks noChangeShapeType="1"/>
          </p:cNvSpPr>
          <p:nvPr/>
        </p:nvSpPr>
        <p:spPr bwMode="auto">
          <a:xfrm>
            <a:off x="4287838" y="4068763"/>
            <a:ext cx="555625" cy="0"/>
          </a:xfrm>
          <a:prstGeom prst="line">
            <a:avLst/>
          </a:prstGeom>
          <a:noFill/>
          <a:ln w="12700">
            <a:solidFill>
              <a:schemeClr val="folHlink"/>
            </a:solidFill>
            <a:round/>
            <a:headEnd/>
            <a:tailEnd/>
          </a:ln>
        </p:spPr>
        <p:txBody>
          <a:bodyPr wrap="none" anchor="ctr"/>
          <a:lstStyle/>
          <a:p>
            <a:endParaRPr lang="en-GB"/>
          </a:p>
        </p:txBody>
      </p:sp>
      <p:sp>
        <p:nvSpPr>
          <p:cNvPr id="207905" name="Line 33"/>
          <p:cNvSpPr>
            <a:spLocks noChangeShapeType="1"/>
          </p:cNvSpPr>
          <p:nvPr/>
        </p:nvSpPr>
        <p:spPr bwMode="auto">
          <a:xfrm flipV="1">
            <a:off x="5218113" y="1909763"/>
            <a:ext cx="0" cy="754062"/>
          </a:xfrm>
          <a:prstGeom prst="line">
            <a:avLst/>
          </a:prstGeom>
          <a:noFill/>
          <a:ln w="12700">
            <a:solidFill>
              <a:schemeClr val="tx1"/>
            </a:solidFill>
            <a:round/>
            <a:headEnd/>
            <a:tailEnd type="stealth" w="med" len="med"/>
          </a:ln>
        </p:spPr>
        <p:txBody>
          <a:bodyPr wrap="none" anchor="ctr"/>
          <a:lstStyle/>
          <a:p>
            <a:endParaRPr lang="en-GB"/>
          </a:p>
        </p:txBody>
      </p:sp>
      <p:sp>
        <p:nvSpPr>
          <p:cNvPr id="207906" name="Line 34"/>
          <p:cNvSpPr>
            <a:spLocks noChangeShapeType="1"/>
          </p:cNvSpPr>
          <p:nvPr/>
        </p:nvSpPr>
        <p:spPr bwMode="auto">
          <a:xfrm>
            <a:off x="5224463" y="2670175"/>
            <a:ext cx="1908175" cy="0"/>
          </a:xfrm>
          <a:prstGeom prst="line">
            <a:avLst/>
          </a:prstGeom>
          <a:noFill/>
          <a:ln w="12700">
            <a:solidFill>
              <a:schemeClr val="tx1"/>
            </a:solidFill>
            <a:round/>
            <a:headEnd/>
            <a:tailEnd type="stealth" w="med" len="med"/>
          </a:ln>
        </p:spPr>
        <p:txBody>
          <a:bodyPr wrap="none" anchor="ctr"/>
          <a:lstStyle/>
          <a:p>
            <a:endParaRPr lang="en-GB"/>
          </a:p>
        </p:txBody>
      </p:sp>
      <p:sp>
        <p:nvSpPr>
          <p:cNvPr id="207907" name="Rectangle 35"/>
          <p:cNvSpPr>
            <a:spLocks noChangeArrowheads="1"/>
          </p:cNvSpPr>
          <p:nvPr/>
        </p:nvSpPr>
        <p:spPr bwMode="auto">
          <a:xfrm>
            <a:off x="4765675" y="1960563"/>
            <a:ext cx="428625" cy="382587"/>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Bo</a:t>
            </a:r>
          </a:p>
        </p:txBody>
      </p:sp>
      <p:sp>
        <p:nvSpPr>
          <p:cNvPr id="207908" name="Line 36"/>
          <p:cNvSpPr>
            <a:spLocks noChangeShapeType="1"/>
          </p:cNvSpPr>
          <p:nvPr/>
        </p:nvSpPr>
        <p:spPr bwMode="auto">
          <a:xfrm flipV="1">
            <a:off x="5486400" y="2024063"/>
            <a:ext cx="1384300" cy="400050"/>
          </a:xfrm>
          <a:prstGeom prst="line">
            <a:avLst/>
          </a:prstGeom>
          <a:noFill/>
          <a:ln w="12700">
            <a:solidFill>
              <a:srgbClr val="00FF00"/>
            </a:solidFill>
            <a:round/>
            <a:headEnd/>
            <a:tailEnd/>
          </a:ln>
        </p:spPr>
        <p:txBody>
          <a:bodyPr wrap="none" anchor="ctr"/>
          <a:lstStyle/>
          <a:p>
            <a:endParaRPr lang="en-GB"/>
          </a:p>
        </p:txBody>
      </p:sp>
      <p:sp>
        <p:nvSpPr>
          <p:cNvPr id="207909" name="Freeform 37"/>
          <p:cNvSpPr>
            <a:spLocks/>
          </p:cNvSpPr>
          <p:nvPr/>
        </p:nvSpPr>
        <p:spPr bwMode="auto">
          <a:xfrm>
            <a:off x="5607050" y="5222875"/>
            <a:ext cx="1460500" cy="128588"/>
          </a:xfrm>
          <a:custGeom>
            <a:avLst/>
            <a:gdLst>
              <a:gd name="T0" fmla="*/ 1458913 w 920"/>
              <a:gd name="T1" fmla="*/ 63500 h 81"/>
              <a:gd name="T2" fmla="*/ 1098550 w 920"/>
              <a:gd name="T3" fmla="*/ 0 h 81"/>
              <a:gd name="T4" fmla="*/ 1098550 w 920"/>
              <a:gd name="T5" fmla="*/ 36513 h 81"/>
              <a:gd name="T6" fmla="*/ 0 w 920"/>
              <a:gd name="T7" fmla="*/ 36513 h 81"/>
              <a:gd name="T8" fmla="*/ 0 w 920"/>
              <a:gd name="T9" fmla="*/ 100013 h 81"/>
              <a:gd name="T10" fmla="*/ 1098550 w 920"/>
              <a:gd name="T11" fmla="*/ 100013 h 81"/>
              <a:gd name="T12" fmla="*/ 1098550 w 920"/>
              <a:gd name="T13" fmla="*/ 127000 h 81"/>
              <a:gd name="T14" fmla="*/ 1458913 w 920"/>
              <a:gd name="T15" fmla="*/ 63500 h 81"/>
              <a:gd name="T16" fmla="*/ 0 60000 65536"/>
              <a:gd name="T17" fmla="*/ 0 60000 65536"/>
              <a:gd name="T18" fmla="*/ 0 60000 65536"/>
              <a:gd name="T19" fmla="*/ 0 60000 65536"/>
              <a:gd name="T20" fmla="*/ 0 60000 65536"/>
              <a:gd name="T21" fmla="*/ 0 60000 65536"/>
              <a:gd name="T22" fmla="*/ 0 60000 65536"/>
              <a:gd name="T23" fmla="*/ 0 60000 65536"/>
              <a:gd name="T24" fmla="*/ 0 w 920"/>
              <a:gd name="T25" fmla="*/ 0 h 81"/>
              <a:gd name="T26" fmla="*/ 920 w 920"/>
              <a:gd name="T27" fmla="*/ 81 h 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20" h="81">
                <a:moveTo>
                  <a:pt x="919" y="40"/>
                </a:moveTo>
                <a:lnTo>
                  <a:pt x="692" y="0"/>
                </a:lnTo>
                <a:lnTo>
                  <a:pt x="692" y="23"/>
                </a:lnTo>
                <a:lnTo>
                  <a:pt x="0" y="23"/>
                </a:lnTo>
                <a:lnTo>
                  <a:pt x="0" y="63"/>
                </a:lnTo>
                <a:lnTo>
                  <a:pt x="692" y="63"/>
                </a:lnTo>
                <a:lnTo>
                  <a:pt x="692" y="80"/>
                </a:lnTo>
                <a:lnTo>
                  <a:pt x="919" y="40"/>
                </a:lnTo>
              </a:path>
            </a:pathLst>
          </a:custGeom>
          <a:solidFill>
            <a:schemeClr val="tx1"/>
          </a:solidFill>
          <a:ln w="12700" cap="rnd" cmpd="sng">
            <a:solidFill>
              <a:schemeClr val="tx1"/>
            </a:solidFill>
            <a:prstDash val="solid"/>
            <a:round/>
            <a:headEnd type="none" w="med" len="med"/>
            <a:tailEnd type="none" w="med" len="med"/>
          </a:ln>
        </p:spPr>
        <p:txBody>
          <a:bodyPr/>
          <a:lstStyle/>
          <a:p>
            <a:endParaRPr lang="en-GB"/>
          </a:p>
        </p:txBody>
      </p:sp>
      <p:sp>
        <p:nvSpPr>
          <p:cNvPr id="207910" name="Rectangle 38"/>
          <p:cNvSpPr>
            <a:spLocks noChangeArrowheads="1"/>
          </p:cNvSpPr>
          <p:nvPr/>
        </p:nvSpPr>
        <p:spPr bwMode="auto">
          <a:xfrm>
            <a:off x="1568450" y="3827463"/>
            <a:ext cx="1389063" cy="382587"/>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MR response</a:t>
            </a:r>
          </a:p>
        </p:txBody>
      </p:sp>
      <p:sp>
        <p:nvSpPr>
          <p:cNvPr id="207911" name="Rectangle 39"/>
          <p:cNvSpPr>
            <a:spLocks noChangeArrowheads="1"/>
          </p:cNvSpPr>
          <p:nvPr/>
        </p:nvSpPr>
        <p:spPr bwMode="auto">
          <a:xfrm>
            <a:off x="1727200" y="1931988"/>
            <a:ext cx="1139825" cy="969962"/>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Frequency</a:t>
            </a:r>
            <a:endParaRPr lang="en-GB" sz="900" b="0">
              <a:latin typeface="Times New Roman" pitchFamily="18" charset="0"/>
            </a:endParaRPr>
          </a:p>
          <a:p>
            <a:pPr marL="279400" indent="-279400" defTabSz="766763">
              <a:lnSpc>
                <a:spcPct val="120000"/>
              </a:lnSpc>
              <a:buClr>
                <a:schemeClr val="accent1"/>
              </a:buClr>
              <a:tabLst>
                <a:tab pos="2381250" algn="l"/>
              </a:tabLst>
            </a:pPr>
            <a:r>
              <a:rPr lang="en-GB" sz="1600" b="0"/>
              <a:t>encoding</a:t>
            </a:r>
            <a:endParaRPr lang="en-GB" sz="900" b="0"/>
          </a:p>
          <a:p>
            <a:pPr marL="279400" indent="-279400" defTabSz="766763">
              <a:lnSpc>
                <a:spcPct val="120000"/>
              </a:lnSpc>
              <a:buClr>
                <a:schemeClr val="accent1"/>
              </a:buClr>
              <a:tabLst>
                <a:tab pos="2381250" algn="l"/>
              </a:tabLst>
            </a:pPr>
            <a:r>
              <a:rPr lang="en-GB" sz="1600" b="0"/>
              <a:t>gradient</a:t>
            </a:r>
          </a:p>
        </p:txBody>
      </p:sp>
      <p:sp>
        <p:nvSpPr>
          <p:cNvPr id="207912" name="Freeform 40"/>
          <p:cNvSpPr>
            <a:spLocks/>
          </p:cNvSpPr>
          <p:nvPr/>
        </p:nvSpPr>
        <p:spPr bwMode="auto">
          <a:xfrm>
            <a:off x="3835400" y="3783013"/>
            <a:ext cx="461963" cy="366712"/>
          </a:xfrm>
          <a:custGeom>
            <a:avLst/>
            <a:gdLst>
              <a:gd name="T0" fmla="*/ 0 w 291"/>
              <a:gd name="T1" fmla="*/ 6350 h 231"/>
              <a:gd name="T2" fmla="*/ 7938 w 291"/>
              <a:gd name="T3" fmla="*/ 28575 h 231"/>
              <a:gd name="T4" fmla="*/ 23813 w 291"/>
              <a:gd name="T5" fmla="*/ 179387 h 231"/>
              <a:gd name="T6" fmla="*/ 46038 w 291"/>
              <a:gd name="T7" fmla="*/ 323850 h 231"/>
              <a:gd name="T8" fmla="*/ 65088 w 291"/>
              <a:gd name="T9" fmla="*/ 323850 h 231"/>
              <a:gd name="T10" fmla="*/ 88900 w 291"/>
              <a:gd name="T11" fmla="*/ 184150 h 231"/>
              <a:gd name="T12" fmla="*/ 96838 w 291"/>
              <a:gd name="T13" fmla="*/ 233362 h 231"/>
              <a:gd name="T14" fmla="*/ 122238 w 291"/>
              <a:gd name="T15" fmla="*/ 331787 h 231"/>
              <a:gd name="T16" fmla="*/ 131763 w 291"/>
              <a:gd name="T17" fmla="*/ 184150 h 231"/>
              <a:gd name="T18" fmla="*/ 155575 w 291"/>
              <a:gd name="T19" fmla="*/ 293687 h 231"/>
              <a:gd name="T20" fmla="*/ 173038 w 291"/>
              <a:gd name="T21" fmla="*/ 249237 h 231"/>
              <a:gd name="T22" fmla="*/ 207963 w 291"/>
              <a:gd name="T23" fmla="*/ 307975 h 231"/>
              <a:gd name="T24" fmla="*/ 204788 w 291"/>
              <a:gd name="T25" fmla="*/ 290512 h 231"/>
              <a:gd name="T26" fmla="*/ 222250 w 291"/>
              <a:gd name="T27" fmla="*/ 257175 h 231"/>
              <a:gd name="T28" fmla="*/ 227013 w 291"/>
              <a:gd name="T29" fmla="*/ 203200 h 231"/>
              <a:gd name="T30" fmla="*/ 255588 w 291"/>
              <a:gd name="T31" fmla="*/ 288925 h 231"/>
              <a:gd name="T32" fmla="*/ 269875 w 291"/>
              <a:gd name="T33" fmla="*/ 287337 h 231"/>
              <a:gd name="T34" fmla="*/ 288925 w 291"/>
              <a:gd name="T35" fmla="*/ 217487 h 231"/>
              <a:gd name="T36" fmla="*/ 303213 w 291"/>
              <a:gd name="T37" fmla="*/ 293687 h 231"/>
              <a:gd name="T38" fmla="*/ 315913 w 291"/>
              <a:gd name="T39" fmla="*/ 284162 h 231"/>
              <a:gd name="T40" fmla="*/ 327025 w 291"/>
              <a:gd name="T41" fmla="*/ 284162 h 231"/>
              <a:gd name="T42" fmla="*/ 346075 w 291"/>
              <a:gd name="T43" fmla="*/ 246062 h 231"/>
              <a:gd name="T44" fmla="*/ 350838 w 291"/>
              <a:gd name="T45" fmla="*/ 360362 h 231"/>
              <a:gd name="T46" fmla="*/ 369888 w 291"/>
              <a:gd name="T47" fmla="*/ 284162 h 231"/>
              <a:gd name="T48" fmla="*/ 381000 w 291"/>
              <a:gd name="T49" fmla="*/ 284162 h 231"/>
              <a:gd name="T50" fmla="*/ 398463 w 291"/>
              <a:gd name="T51" fmla="*/ 227012 h 231"/>
              <a:gd name="T52" fmla="*/ 403225 w 291"/>
              <a:gd name="T53" fmla="*/ 266700 h 231"/>
              <a:gd name="T54" fmla="*/ 415925 w 291"/>
              <a:gd name="T55" fmla="*/ 284162 h 231"/>
              <a:gd name="T56" fmla="*/ 441325 w 291"/>
              <a:gd name="T57" fmla="*/ 227012 h 231"/>
              <a:gd name="T58" fmla="*/ 438150 w 291"/>
              <a:gd name="T59" fmla="*/ 269875 h 231"/>
              <a:gd name="T60" fmla="*/ 436563 w 291"/>
              <a:gd name="T61" fmla="*/ 331787 h 231"/>
              <a:gd name="T62" fmla="*/ 455613 w 291"/>
              <a:gd name="T63" fmla="*/ 282575 h 231"/>
              <a:gd name="T64" fmla="*/ 461963 w 291"/>
              <a:gd name="T65" fmla="*/ 276225 h 2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91"/>
              <a:gd name="T100" fmla="*/ 0 h 231"/>
              <a:gd name="T101" fmla="*/ 291 w 291"/>
              <a:gd name="T102" fmla="*/ 231 h 2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91" h="231">
                <a:moveTo>
                  <a:pt x="0" y="4"/>
                </a:moveTo>
                <a:cubicBezTo>
                  <a:pt x="1" y="6"/>
                  <a:pt x="2" y="0"/>
                  <a:pt x="5" y="18"/>
                </a:cubicBezTo>
                <a:cubicBezTo>
                  <a:pt x="7" y="37"/>
                  <a:pt x="11" y="82"/>
                  <a:pt x="15" y="113"/>
                </a:cubicBezTo>
                <a:cubicBezTo>
                  <a:pt x="19" y="144"/>
                  <a:pt x="25" y="189"/>
                  <a:pt x="29" y="204"/>
                </a:cubicBezTo>
                <a:cubicBezTo>
                  <a:pt x="34" y="219"/>
                  <a:pt x="36" y="219"/>
                  <a:pt x="41" y="204"/>
                </a:cubicBezTo>
                <a:cubicBezTo>
                  <a:pt x="46" y="189"/>
                  <a:pt x="53" y="125"/>
                  <a:pt x="56" y="116"/>
                </a:cubicBezTo>
                <a:cubicBezTo>
                  <a:pt x="59" y="107"/>
                  <a:pt x="58" y="132"/>
                  <a:pt x="61" y="147"/>
                </a:cubicBezTo>
                <a:cubicBezTo>
                  <a:pt x="64" y="162"/>
                  <a:pt x="73" y="214"/>
                  <a:pt x="77" y="209"/>
                </a:cubicBezTo>
                <a:cubicBezTo>
                  <a:pt x="81" y="204"/>
                  <a:pt x="80" y="120"/>
                  <a:pt x="83" y="116"/>
                </a:cubicBezTo>
                <a:cubicBezTo>
                  <a:pt x="86" y="112"/>
                  <a:pt x="94" y="178"/>
                  <a:pt x="98" y="185"/>
                </a:cubicBezTo>
                <a:cubicBezTo>
                  <a:pt x="102" y="192"/>
                  <a:pt x="104" y="156"/>
                  <a:pt x="109" y="157"/>
                </a:cubicBezTo>
                <a:cubicBezTo>
                  <a:pt x="114" y="158"/>
                  <a:pt x="128" y="190"/>
                  <a:pt x="131" y="194"/>
                </a:cubicBezTo>
                <a:cubicBezTo>
                  <a:pt x="134" y="198"/>
                  <a:pt x="128" y="188"/>
                  <a:pt x="129" y="183"/>
                </a:cubicBezTo>
                <a:cubicBezTo>
                  <a:pt x="130" y="178"/>
                  <a:pt x="138" y="171"/>
                  <a:pt x="140" y="162"/>
                </a:cubicBezTo>
                <a:cubicBezTo>
                  <a:pt x="142" y="153"/>
                  <a:pt x="140" y="125"/>
                  <a:pt x="143" y="128"/>
                </a:cubicBezTo>
                <a:cubicBezTo>
                  <a:pt x="146" y="131"/>
                  <a:pt x="157" y="173"/>
                  <a:pt x="161" y="182"/>
                </a:cubicBezTo>
                <a:cubicBezTo>
                  <a:pt x="165" y="191"/>
                  <a:pt x="167" y="188"/>
                  <a:pt x="170" y="181"/>
                </a:cubicBezTo>
                <a:cubicBezTo>
                  <a:pt x="173" y="174"/>
                  <a:pt x="179" y="136"/>
                  <a:pt x="182" y="137"/>
                </a:cubicBezTo>
                <a:cubicBezTo>
                  <a:pt x="185" y="138"/>
                  <a:pt x="188" y="178"/>
                  <a:pt x="191" y="185"/>
                </a:cubicBezTo>
                <a:cubicBezTo>
                  <a:pt x="194" y="192"/>
                  <a:pt x="197" y="180"/>
                  <a:pt x="199" y="179"/>
                </a:cubicBezTo>
                <a:cubicBezTo>
                  <a:pt x="201" y="178"/>
                  <a:pt x="203" y="183"/>
                  <a:pt x="206" y="179"/>
                </a:cubicBezTo>
                <a:cubicBezTo>
                  <a:pt x="209" y="175"/>
                  <a:pt x="216" y="147"/>
                  <a:pt x="218" y="155"/>
                </a:cubicBezTo>
                <a:cubicBezTo>
                  <a:pt x="220" y="163"/>
                  <a:pt x="218" y="223"/>
                  <a:pt x="221" y="227"/>
                </a:cubicBezTo>
                <a:cubicBezTo>
                  <a:pt x="224" y="231"/>
                  <a:pt x="230" y="187"/>
                  <a:pt x="233" y="179"/>
                </a:cubicBezTo>
                <a:cubicBezTo>
                  <a:pt x="236" y="171"/>
                  <a:pt x="237" y="185"/>
                  <a:pt x="240" y="179"/>
                </a:cubicBezTo>
                <a:cubicBezTo>
                  <a:pt x="243" y="173"/>
                  <a:pt x="249" y="145"/>
                  <a:pt x="251" y="143"/>
                </a:cubicBezTo>
                <a:cubicBezTo>
                  <a:pt x="253" y="141"/>
                  <a:pt x="252" y="162"/>
                  <a:pt x="254" y="168"/>
                </a:cubicBezTo>
                <a:cubicBezTo>
                  <a:pt x="256" y="174"/>
                  <a:pt x="258" y="183"/>
                  <a:pt x="262" y="179"/>
                </a:cubicBezTo>
                <a:cubicBezTo>
                  <a:pt x="266" y="175"/>
                  <a:pt x="276" y="144"/>
                  <a:pt x="278" y="143"/>
                </a:cubicBezTo>
                <a:cubicBezTo>
                  <a:pt x="280" y="142"/>
                  <a:pt x="276" y="159"/>
                  <a:pt x="276" y="170"/>
                </a:cubicBezTo>
                <a:cubicBezTo>
                  <a:pt x="276" y="181"/>
                  <a:pt x="273" y="208"/>
                  <a:pt x="275" y="209"/>
                </a:cubicBezTo>
                <a:cubicBezTo>
                  <a:pt x="277" y="210"/>
                  <a:pt x="284" y="184"/>
                  <a:pt x="287" y="178"/>
                </a:cubicBezTo>
                <a:cubicBezTo>
                  <a:pt x="290" y="172"/>
                  <a:pt x="290" y="175"/>
                  <a:pt x="291" y="174"/>
                </a:cubicBezTo>
              </a:path>
            </a:pathLst>
          </a:custGeom>
          <a:noFill/>
          <a:ln w="12700" cap="flat" cmpd="sng">
            <a:solidFill>
              <a:schemeClr val="folHlink"/>
            </a:solidFill>
            <a:prstDash val="solid"/>
            <a:round/>
            <a:headEnd/>
            <a:tailEnd/>
          </a:ln>
        </p:spPr>
        <p:txBody>
          <a:bodyPr lIns="0" tIns="0" rIns="0" bIns="0" anchor="ctr">
            <a:spAutoFit/>
          </a:bodyPr>
          <a:lstStyle/>
          <a:p>
            <a:endParaRPr lang="en-GB"/>
          </a:p>
        </p:txBody>
      </p:sp>
      <p:sp>
        <p:nvSpPr>
          <p:cNvPr id="207913" name="Freeform 41"/>
          <p:cNvSpPr>
            <a:spLocks/>
          </p:cNvSpPr>
          <p:nvPr/>
        </p:nvSpPr>
        <p:spPr bwMode="auto">
          <a:xfrm>
            <a:off x="3371850" y="3733800"/>
            <a:ext cx="460375" cy="476250"/>
          </a:xfrm>
          <a:custGeom>
            <a:avLst/>
            <a:gdLst>
              <a:gd name="T0" fmla="*/ 457200 w 290"/>
              <a:gd name="T1" fmla="*/ 0 h 300"/>
              <a:gd name="T2" fmla="*/ 457200 w 290"/>
              <a:gd name="T3" fmla="*/ 77787 h 300"/>
              <a:gd name="T4" fmla="*/ 441325 w 290"/>
              <a:gd name="T5" fmla="*/ 228600 h 300"/>
              <a:gd name="T6" fmla="*/ 414338 w 290"/>
              <a:gd name="T7" fmla="*/ 452438 h 300"/>
              <a:gd name="T8" fmla="*/ 398462 w 290"/>
              <a:gd name="T9" fmla="*/ 373062 h 300"/>
              <a:gd name="T10" fmla="*/ 366712 w 290"/>
              <a:gd name="T11" fmla="*/ 161925 h 300"/>
              <a:gd name="T12" fmla="*/ 366712 w 290"/>
              <a:gd name="T13" fmla="*/ 282575 h 300"/>
              <a:gd name="T14" fmla="*/ 347662 w 290"/>
              <a:gd name="T15" fmla="*/ 358775 h 300"/>
              <a:gd name="T16" fmla="*/ 333375 w 290"/>
              <a:gd name="T17" fmla="*/ 358775 h 300"/>
              <a:gd name="T18" fmla="*/ 304800 w 290"/>
              <a:gd name="T19" fmla="*/ 247650 h 300"/>
              <a:gd name="T20" fmla="*/ 290512 w 290"/>
              <a:gd name="T21" fmla="*/ 298450 h 300"/>
              <a:gd name="T22" fmla="*/ 257175 w 290"/>
              <a:gd name="T23" fmla="*/ 314325 h 300"/>
              <a:gd name="T24" fmla="*/ 258762 w 290"/>
              <a:gd name="T25" fmla="*/ 339725 h 300"/>
              <a:gd name="T26" fmla="*/ 241300 w 290"/>
              <a:gd name="T27" fmla="*/ 306387 h 300"/>
              <a:gd name="T28" fmla="*/ 228600 w 290"/>
              <a:gd name="T29" fmla="*/ 306387 h 300"/>
              <a:gd name="T30" fmla="*/ 200025 w 290"/>
              <a:gd name="T31" fmla="*/ 428625 h 300"/>
              <a:gd name="T32" fmla="*/ 193675 w 290"/>
              <a:gd name="T33" fmla="*/ 336550 h 300"/>
              <a:gd name="T34" fmla="*/ 180975 w 290"/>
              <a:gd name="T35" fmla="*/ 209550 h 300"/>
              <a:gd name="T36" fmla="*/ 161925 w 290"/>
              <a:gd name="T37" fmla="*/ 311150 h 300"/>
              <a:gd name="T38" fmla="*/ 147637 w 290"/>
              <a:gd name="T39" fmla="*/ 333375 h 300"/>
              <a:gd name="T40" fmla="*/ 134937 w 290"/>
              <a:gd name="T41" fmla="*/ 333375 h 300"/>
              <a:gd name="T42" fmla="*/ 123825 w 290"/>
              <a:gd name="T43" fmla="*/ 257175 h 300"/>
              <a:gd name="T44" fmla="*/ 107950 w 290"/>
              <a:gd name="T45" fmla="*/ 312737 h 300"/>
              <a:gd name="T46" fmla="*/ 100012 w 290"/>
              <a:gd name="T47" fmla="*/ 357187 h 300"/>
              <a:gd name="T48" fmla="*/ 82550 w 290"/>
              <a:gd name="T49" fmla="*/ 333375 h 300"/>
              <a:gd name="T50" fmla="*/ 69850 w 290"/>
              <a:gd name="T51" fmla="*/ 315912 h 300"/>
              <a:gd name="T52" fmla="*/ 58737 w 290"/>
              <a:gd name="T53" fmla="*/ 315912 h 300"/>
              <a:gd name="T54" fmla="*/ 46037 w 290"/>
              <a:gd name="T55" fmla="*/ 333375 h 300"/>
              <a:gd name="T56" fmla="*/ 34925 w 290"/>
              <a:gd name="T57" fmla="*/ 333375 h 300"/>
              <a:gd name="T58" fmla="*/ 23812 w 290"/>
              <a:gd name="T59" fmla="*/ 319087 h 300"/>
              <a:gd name="T60" fmla="*/ 17462 w 290"/>
              <a:gd name="T61" fmla="*/ 319087 h 300"/>
              <a:gd name="T62" fmla="*/ 6350 w 290"/>
              <a:gd name="T63" fmla="*/ 331787 h 300"/>
              <a:gd name="T64" fmla="*/ 0 w 290"/>
              <a:gd name="T65" fmla="*/ 325437 h 3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90"/>
              <a:gd name="T100" fmla="*/ 0 h 300"/>
              <a:gd name="T101" fmla="*/ 290 w 290"/>
              <a:gd name="T102" fmla="*/ 300 h 30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90" h="300">
                <a:moveTo>
                  <a:pt x="288" y="0"/>
                </a:moveTo>
                <a:cubicBezTo>
                  <a:pt x="288" y="8"/>
                  <a:pt x="290" y="25"/>
                  <a:pt x="288" y="49"/>
                </a:cubicBezTo>
                <a:cubicBezTo>
                  <a:pt x="286" y="73"/>
                  <a:pt x="282" y="105"/>
                  <a:pt x="278" y="144"/>
                </a:cubicBezTo>
                <a:cubicBezTo>
                  <a:pt x="274" y="183"/>
                  <a:pt x="265" y="270"/>
                  <a:pt x="261" y="285"/>
                </a:cubicBezTo>
                <a:cubicBezTo>
                  <a:pt x="257" y="300"/>
                  <a:pt x="256" y="265"/>
                  <a:pt x="251" y="235"/>
                </a:cubicBezTo>
                <a:cubicBezTo>
                  <a:pt x="246" y="205"/>
                  <a:pt x="234" y="111"/>
                  <a:pt x="231" y="102"/>
                </a:cubicBezTo>
                <a:cubicBezTo>
                  <a:pt x="228" y="93"/>
                  <a:pt x="233" y="157"/>
                  <a:pt x="231" y="178"/>
                </a:cubicBezTo>
                <a:cubicBezTo>
                  <a:pt x="229" y="199"/>
                  <a:pt x="223" y="218"/>
                  <a:pt x="219" y="226"/>
                </a:cubicBezTo>
                <a:cubicBezTo>
                  <a:pt x="216" y="234"/>
                  <a:pt x="214" y="238"/>
                  <a:pt x="210" y="226"/>
                </a:cubicBezTo>
                <a:cubicBezTo>
                  <a:pt x="206" y="214"/>
                  <a:pt x="196" y="162"/>
                  <a:pt x="192" y="156"/>
                </a:cubicBezTo>
                <a:cubicBezTo>
                  <a:pt x="188" y="150"/>
                  <a:pt x="188" y="181"/>
                  <a:pt x="183" y="188"/>
                </a:cubicBezTo>
                <a:cubicBezTo>
                  <a:pt x="178" y="195"/>
                  <a:pt x="165" y="194"/>
                  <a:pt x="162" y="198"/>
                </a:cubicBezTo>
                <a:cubicBezTo>
                  <a:pt x="159" y="202"/>
                  <a:pt x="165" y="215"/>
                  <a:pt x="163" y="214"/>
                </a:cubicBezTo>
                <a:cubicBezTo>
                  <a:pt x="161" y="213"/>
                  <a:pt x="155" y="197"/>
                  <a:pt x="152" y="193"/>
                </a:cubicBezTo>
                <a:cubicBezTo>
                  <a:pt x="149" y="190"/>
                  <a:pt x="148" y="180"/>
                  <a:pt x="144" y="193"/>
                </a:cubicBezTo>
                <a:cubicBezTo>
                  <a:pt x="140" y="206"/>
                  <a:pt x="130" y="267"/>
                  <a:pt x="126" y="270"/>
                </a:cubicBezTo>
                <a:cubicBezTo>
                  <a:pt x="122" y="273"/>
                  <a:pt x="124" y="235"/>
                  <a:pt x="122" y="212"/>
                </a:cubicBezTo>
                <a:cubicBezTo>
                  <a:pt x="120" y="189"/>
                  <a:pt x="117" y="135"/>
                  <a:pt x="114" y="132"/>
                </a:cubicBezTo>
                <a:cubicBezTo>
                  <a:pt x="111" y="129"/>
                  <a:pt x="105" y="183"/>
                  <a:pt x="102" y="196"/>
                </a:cubicBezTo>
                <a:cubicBezTo>
                  <a:pt x="99" y="209"/>
                  <a:pt x="95" y="208"/>
                  <a:pt x="93" y="210"/>
                </a:cubicBezTo>
                <a:cubicBezTo>
                  <a:pt x="90" y="212"/>
                  <a:pt x="88" y="218"/>
                  <a:pt x="85" y="210"/>
                </a:cubicBezTo>
                <a:cubicBezTo>
                  <a:pt x="82" y="202"/>
                  <a:pt x="81" y="164"/>
                  <a:pt x="78" y="162"/>
                </a:cubicBezTo>
                <a:cubicBezTo>
                  <a:pt x="75" y="160"/>
                  <a:pt x="70" y="187"/>
                  <a:pt x="68" y="197"/>
                </a:cubicBezTo>
                <a:cubicBezTo>
                  <a:pt x="66" y="207"/>
                  <a:pt x="66" y="223"/>
                  <a:pt x="63" y="225"/>
                </a:cubicBezTo>
                <a:cubicBezTo>
                  <a:pt x="60" y="227"/>
                  <a:pt x="55" y="214"/>
                  <a:pt x="52" y="210"/>
                </a:cubicBezTo>
                <a:cubicBezTo>
                  <a:pt x="49" y="206"/>
                  <a:pt x="46" y="201"/>
                  <a:pt x="44" y="199"/>
                </a:cubicBezTo>
                <a:cubicBezTo>
                  <a:pt x="41" y="197"/>
                  <a:pt x="40" y="197"/>
                  <a:pt x="37" y="199"/>
                </a:cubicBezTo>
                <a:cubicBezTo>
                  <a:pt x="35" y="200"/>
                  <a:pt x="32" y="208"/>
                  <a:pt x="29" y="210"/>
                </a:cubicBezTo>
                <a:cubicBezTo>
                  <a:pt x="27" y="211"/>
                  <a:pt x="24" y="211"/>
                  <a:pt x="22" y="210"/>
                </a:cubicBezTo>
                <a:cubicBezTo>
                  <a:pt x="20" y="208"/>
                  <a:pt x="17" y="202"/>
                  <a:pt x="15" y="201"/>
                </a:cubicBezTo>
                <a:cubicBezTo>
                  <a:pt x="14" y="199"/>
                  <a:pt x="13" y="199"/>
                  <a:pt x="11" y="201"/>
                </a:cubicBezTo>
                <a:cubicBezTo>
                  <a:pt x="9" y="202"/>
                  <a:pt x="6" y="209"/>
                  <a:pt x="4" y="209"/>
                </a:cubicBezTo>
                <a:cubicBezTo>
                  <a:pt x="2" y="210"/>
                  <a:pt x="1" y="206"/>
                  <a:pt x="0" y="205"/>
                </a:cubicBezTo>
              </a:path>
            </a:pathLst>
          </a:custGeom>
          <a:noFill/>
          <a:ln w="12700" cap="flat" cmpd="sng">
            <a:solidFill>
              <a:schemeClr val="folHlink"/>
            </a:solidFill>
            <a:prstDash val="solid"/>
            <a:round/>
            <a:headEnd/>
            <a:tailEnd/>
          </a:ln>
        </p:spPr>
        <p:txBody>
          <a:bodyPr lIns="0" tIns="0" rIns="0" bIns="0" anchor="ctr">
            <a:spAutoFit/>
          </a:bodyPr>
          <a:lstStyle/>
          <a:p>
            <a:endParaRPr lang="en-GB"/>
          </a:p>
        </p:txBody>
      </p:sp>
      <p:sp>
        <p:nvSpPr>
          <p:cNvPr id="207914" name="Freeform 42"/>
          <p:cNvSpPr>
            <a:spLocks/>
          </p:cNvSpPr>
          <p:nvPr/>
        </p:nvSpPr>
        <p:spPr bwMode="auto">
          <a:xfrm>
            <a:off x="2886075" y="2343150"/>
            <a:ext cx="1952625" cy="314325"/>
          </a:xfrm>
          <a:custGeom>
            <a:avLst/>
            <a:gdLst>
              <a:gd name="T0" fmla="*/ 0 w 1230"/>
              <a:gd name="T1" fmla="*/ 314325 h 198"/>
              <a:gd name="T2" fmla="*/ 447675 w 1230"/>
              <a:gd name="T3" fmla="*/ 311150 h 198"/>
              <a:gd name="T4" fmla="*/ 479425 w 1230"/>
              <a:gd name="T5" fmla="*/ 0 h 198"/>
              <a:gd name="T6" fmla="*/ 1387475 w 1230"/>
              <a:gd name="T7" fmla="*/ 0 h 198"/>
              <a:gd name="T8" fmla="*/ 1435100 w 1230"/>
              <a:gd name="T9" fmla="*/ 311150 h 198"/>
              <a:gd name="T10" fmla="*/ 1952625 w 1230"/>
              <a:gd name="T11" fmla="*/ 314325 h 198"/>
              <a:gd name="T12" fmla="*/ 0 60000 65536"/>
              <a:gd name="T13" fmla="*/ 0 60000 65536"/>
              <a:gd name="T14" fmla="*/ 0 60000 65536"/>
              <a:gd name="T15" fmla="*/ 0 60000 65536"/>
              <a:gd name="T16" fmla="*/ 0 60000 65536"/>
              <a:gd name="T17" fmla="*/ 0 60000 65536"/>
              <a:gd name="T18" fmla="*/ 0 w 1230"/>
              <a:gd name="T19" fmla="*/ 0 h 198"/>
              <a:gd name="T20" fmla="*/ 1230 w 1230"/>
              <a:gd name="T21" fmla="*/ 198 h 198"/>
            </a:gdLst>
            <a:ahLst/>
            <a:cxnLst>
              <a:cxn ang="T12">
                <a:pos x="T0" y="T1"/>
              </a:cxn>
              <a:cxn ang="T13">
                <a:pos x="T2" y="T3"/>
              </a:cxn>
              <a:cxn ang="T14">
                <a:pos x="T4" y="T5"/>
              </a:cxn>
              <a:cxn ang="T15">
                <a:pos x="T6" y="T7"/>
              </a:cxn>
              <a:cxn ang="T16">
                <a:pos x="T8" y="T9"/>
              </a:cxn>
              <a:cxn ang="T17">
                <a:pos x="T10" y="T11"/>
              </a:cxn>
            </a:cxnLst>
            <a:rect l="T18" t="T19" r="T20" b="T21"/>
            <a:pathLst>
              <a:path w="1230" h="198">
                <a:moveTo>
                  <a:pt x="0" y="198"/>
                </a:moveTo>
                <a:lnTo>
                  <a:pt x="282" y="196"/>
                </a:lnTo>
                <a:lnTo>
                  <a:pt x="302" y="0"/>
                </a:lnTo>
                <a:lnTo>
                  <a:pt x="874" y="0"/>
                </a:lnTo>
                <a:lnTo>
                  <a:pt x="904" y="196"/>
                </a:lnTo>
                <a:lnTo>
                  <a:pt x="1230" y="198"/>
                </a:lnTo>
              </a:path>
            </a:pathLst>
          </a:custGeom>
          <a:noFill/>
          <a:ln w="19050">
            <a:solidFill>
              <a:srgbClr val="00FF00"/>
            </a:solidFill>
            <a:round/>
            <a:headEnd type="none" w="med" len="med"/>
            <a:tailEnd type="none" w="med" len="med"/>
          </a:ln>
        </p:spPr>
        <p:txBody>
          <a:bodyPr wrap="none" anchor="ctr"/>
          <a:lstStyle/>
          <a:p>
            <a:endParaRPr lang="en-GB"/>
          </a:p>
        </p:txBody>
      </p:sp>
      <p:grpSp>
        <p:nvGrpSpPr>
          <p:cNvPr id="207915" name="Group 43"/>
          <p:cNvGrpSpPr>
            <a:grpSpLocks/>
          </p:cNvGrpSpPr>
          <p:nvPr/>
        </p:nvGrpSpPr>
        <p:grpSpPr bwMode="auto">
          <a:xfrm>
            <a:off x="4848225" y="4214813"/>
            <a:ext cx="400050" cy="263525"/>
            <a:chOff x="2814" y="2563"/>
            <a:chExt cx="728" cy="394"/>
          </a:xfrm>
        </p:grpSpPr>
        <p:sp>
          <p:nvSpPr>
            <p:cNvPr id="207945" name="Freeform 44"/>
            <p:cNvSpPr>
              <a:spLocks/>
            </p:cNvSpPr>
            <p:nvPr/>
          </p:nvSpPr>
          <p:spPr bwMode="auto">
            <a:xfrm>
              <a:off x="2814" y="2563"/>
              <a:ext cx="365" cy="394"/>
            </a:xfrm>
            <a:custGeom>
              <a:avLst/>
              <a:gdLst>
                <a:gd name="T0" fmla="*/ 0 w 365"/>
                <a:gd name="T1" fmla="*/ 201 h 394"/>
                <a:gd name="T2" fmla="*/ 93 w 365"/>
                <a:gd name="T3" fmla="*/ 27 h 394"/>
                <a:gd name="T4" fmla="*/ 258 w 365"/>
                <a:gd name="T5" fmla="*/ 365 h 394"/>
                <a:gd name="T6" fmla="*/ 365 w 365"/>
                <a:gd name="T7" fmla="*/ 200 h 394"/>
                <a:gd name="T8" fmla="*/ 0 60000 65536"/>
                <a:gd name="T9" fmla="*/ 0 60000 65536"/>
                <a:gd name="T10" fmla="*/ 0 60000 65536"/>
                <a:gd name="T11" fmla="*/ 0 60000 65536"/>
                <a:gd name="T12" fmla="*/ 0 w 365"/>
                <a:gd name="T13" fmla="*/ 0 h 394"/>
                <a:gd name="T14" fmla="*/ 365 w 365"/>
                <a:gd name="T15" fmla="*/ 394 h 394"/>
              </a:gdLst>
              <a:ahLst/>
              <a:cxnLst>
                <a:cxn ang="T8">
                  <a:pos x="T0" y="T1"/>
                </a:cxn>
                <a:cxn ang="T9">
                  <a:pos x="T2" y="T3"/>
                </a:cxn>
                <a:cxn ang="T10">
                  <a:pos x="T4" y="T5"/>
                </a:cxn>
                <a:cxn ang="T11">
                  <a:pos x="T6" y="T7"/>
                </a:cxn>
              </a:cxnLst>
              <a:rect l="T12" t="T13" r="T14" b="T15"/>
              <a:pathLst>
                <a:path w="365" h="394">
                  <a:moveTo>
                    <a:pt x="0" y="201"/>
                  </a:moveTo>
                  <a:cubicBezTo>
                    <a:pt x="15" y="172"/>
                    <a:pt x="50" y="0"/>
                    <a:pt x="93" y="27"/>
                  </a:cubicBezTo>
                  <a:cubicBezTo>
                    <a:pt x="136" y="54"/>
                    <a:pt x="213" y="336"/>
                    <a:pt x="258" y="365"/>
                  </a:cubicBezTo>
                  <a:cubicBezTo>
                    <a:pt x="303" y="394"/>
                    <a:pt x="343" y="234"/>
                    <a:pt x="365" y="200"/>
                  </a:cubicBezTo>
                </a:path>
              </a:pathLst>
            </a:custGeom>
            <a:noFill/>
            <a:ln w="12700">
              <a:solidFill>
                <a:srgbClr val="00FFFF"/>
              </a:solidFill>
              <a:round/>
              <a:headEnd/>
              <a:tailEnd/>
            </a:ln>
          </p:spPr>
          <p:txBody>
            <a:bodyPr wrap="none" anchor="ctr"/>
            <a:lstStyle/>
            <a:p>
              <a:endParaRPr lang="en-GB"/>
            </a:p>
          </p:txBody>
        </p:sp>
        <p:sp>
          <p:nvSpPr>
            <p:cNvPr id="207946" name="Freeform 45"/>
            <p:cNvSpPr>
              <a:spLocks/>
            </p:cNvSpPr>
            <p:nvPr/>
          </p:nvSpPr>
          <p:spPr bwMode="auto">
            <a:xfrm>
              <a:off x="3177" y="2563"/>
              <a:ext cx="365" cy="394"/>
            </a:xfrm>
            <a:custGeom>
              <a:avLst/>
              <a:gdLst>
                <a:gd name="T0" fmla="*/ 0 w 365"/>
                <a:gd name="T1" fmla="*/ 201 h 394"/>
                <a:gd name="T2" fmla="*/ 93 w 365"/>
                <a:gd name="T3" fmla="*/ 27 h 394"/>
                <a:gd name="T4" fmla="*/ 258 w 365"/>
                <a:gd name="T5" fmla="*/ 365 h 394"/>
                <a:gd name="T6" fmla="*/ 365 w 365"/>
                <a:gd name="T7" fmla="*/ 200 h 394"/>
                <a:gd name="T8" fmla="*/ 0 60000 65536"/>
                <a:gd name="T9" fmla="*/ 0 60000 65536"/>
                <a:gd name="T10" fmla="*/ 0 60000 65536"/>
                <a:gd name="T11" fmla="*/ 0 60000 65536"/>
                <a:gd name="T12" fmla="*/ 0 w 365"/>
                <a:gd name="T13" fmla="*/ 0 h 394"/>
                <a:gd name="T14" fmla="*/ 365 w 365"/>
                <a:gd name="T15" fmla="*/ 394 h 394"/>
              </a:gdLst>
              <a:ahLst/>
              <a:cxnLst>
                <a:cxn ang="T8">
                  <a:pos x="T0" y="T1"/>
                </a:cxn>
                <a:cxn ang="T9">
                  <a:pos x="T2" y="T3"/>
                </a:cxn>
                <a:cxn ang="T10">
                  <a:pos x="T4" y="T5"/>
                </a:cxn>
                <a:cxn ang="T11">
                  <a:pos x="T6" y="T7"/>
                </a:cxn>
              </a:cxnLst>
              <a:rect l="T12" t="T13" r="T14" b="T15"/>
              <a:pathLst>
                <a:path w="365" h="394">
                  <a:moveTo>
                    <a:pt x="0" y="201"/>
                  </a:moveTo>
                  <a:cubicBezTo>
                    <a:pt x="15" y="172"/>
                    <a:pt x="50" y="0"/>
                    <a:pt x="93" y="27"/>
                  </a:cubicBezTo>
                  <a:cubicBezTo>
                    <a:pt x="136" y="54"/>
                    <a:pt x="213" y="336"/>
                    <a:pt x="258" y="365"/>
                  </a:cubicBezTo>
                  <a:cubicBezTo>
                    <a:pt x="303" y="394"/>
                    <a:pt x="343" y="234"/>
                    <a:pt x="365" y="200"/>
                  </a:cubicBezTo>
                </a:path>
              </a:pathLst>
            </a:custGeom>
            <a:noFill/>
            <a:ln w="12700">
              <a:solidFill>
                <a:srgbClr val="00FFFF"/>
              </a:solidFill>
              <a:round/>
              <a:headEnd/>
              <a:tailEnd/>
            </a:ln>
          </p:spPr>
          <p:txBody>
            <a:bodyPr wrap="none" anchor="ctr"/>
            <a:lstStyle/>
            <a:p>
              <a:endParaRPr lang="en-GB"/>
            </a:p>
          </p:txBody>
        </p:sp>
      </p:grpSp>
      <p:grpSp>
        <p:nvGrpSpPr>
          <p:cNvPr id="207916" name="Group 46"/>
          <p:cNvGrpSpPr>
            <a:grpSpLocks/>
          </p:cNvGrpSpPr>
          <p:nvPr/>
        </p:nvGrpSpPr>
        <p:grpSpPr bwMode="auto">
          <a:xfrm>
            <a:off x="5445125" y="4533900"/>
            <a:ext cx="404813" cy="306388"/>
            <a:chOff x="3430" y="2856"/>
            <a:chExt cx="235" cy="193"/>
          </a:xfrm>
        </p:grpSpPr>
        <p:sp>
          <p:nvSpPr>
            <p:cNvPr id="207942" name="Freeform 47"/>
            <p:cNvSpPr>
              <a:spLocks/>
            </p:cNvSpPr>
            <p:nvPr/>
          </p:nvSpPr>
          <p:spPr bwMode="auto">
            <a:xfrm>
              <a:off x="3430" y="2856"/>
              <a:ext cx="78" cy="193"/>
            </a:xfrm>
            <a:custGeom>
              <a:avLst/>
              <a:gdLst>
                <a:gd name="T0" fmla="*/ 0 w 365"/>
                <a:gd name="T1" fmla="*/ 98 h 394"/>
                <a:gd name="T2" fmla="*/ 20 w 365"/>
                <a:gd name="T3" fmla="*/ 13 h 394"/>
                <a:gd name="T4" fmla="*/ 55 w 365"/>
                <a:gd name="T5" fmla="*/ 179 h 394"/>
                <a:gd name="T6" fmla="*/ 78 w 365"/>
                <a:gd name="T7" fmla="*/ 98 h 394"/>
                <a:gd name="T8" fmla="*/ 0 60000 65536"/>
                <a:gd name="T9" fmla="*/ 0 60000 65536"/>
                <a:gd name="T10" fmla="*/ 0 60000 65536"/>
                <a:gd name="T11" fmla="*/ 0 60000 65536"/>
                <a:gd name="T12" fmla="*/ 0 w 365"/>
                <a:gd name="T13" fmla="*/ 0 h 394"/>
                <a:gd name="T14" fmla="*/ 365 w 365"/>
                <a:gd name="T15" fmla="*/ 394 h 394"/>
              </a:gdLst>
              <a:ahLst/>
              <a:cxnLst>
                <a:cxn ang="T8">
                  <a:pos x="T0" y="T1"/>
                </a:cxn>
                <a:cxn ang="T9">
                  <a:pos x="T2" y="T3"/>
                </a:cxn>
                <a:cxn ang="T10">
                  <a:pos x="T4" y="T5"/>
                </a:cxn>
                <a:cxn ang="T11">
                  <a:pos x="T6" y="T7"/>
                </a:cxn>
              </a:cxnLst>
              <a:rect l="T12" t="T13" r="T14" b="T15"/>
              <a:pathLst>
                <a:path w="365" h="394">
                  <a:moveTo>
                    <a:pt x="0" y="201"/>
                  </a:moveTo>
                  <a:cubicBezTo>
                    <a:pt x="15" y="172"/>
                    <a:pt x="50" y="0"/>
                    <a:pt x="93" y="27"/>
                  </a:cubicBezTo>
                  <a:cubicBezTo>
                    <a:pt x="136" y="54"/>
                    <a:pt x="213" y="336"/>
                    <a:pt x="258" y="365"/>
                  </a:cubicBezTo>
                  <a:cubicBezTo>
                    <a:pt x="303" y="394"/>
                    <a:pt x="343" y="234"/>
                    <a:pt x="365" y="200"/>
                  </a:cubicBezTo>
                </a:path>
              </a:pathLst>
            </a:custGeom>
            <a:noFill/>
            <a:ln w="12700">
              <a:solidFill>
                <a:srgbClr val="FF00FF"/>
              </a:solidFill>
              <a:round/>
              <a:headEnd/>
              <a:tailEnd/>
            </a:ln>
          </p:spPr>
          <p:txBody>
            <a:bodyPr wrap="none" anchor="ctr"/>
            <a:lstStyle/>
            <a:p>
              <a:endParaRPr lang="en-GB"/>
            </a:p>
          </p:txBody>
        </p:sp>
        <p:sp>
          <p:nvSpPr>
            <p:cNvPr id="207943" name="Freeform 48"/>
            <p:cNvSpPr>
              <a:spLocks/>
            </p:cNvSpPr>
            <p:nvPr/>
          </p:nvSpPr>
          <p:spPr bwMode="auto">
            <a:xfrm>
              <a:off x="3508" y="2856"/>
              <a:ext cx="78" cy="193"/>
            </a:xfrm>
            <a:custGeom>
              <a:avLst/>
              <a:gdLst>
                <a:gd name="T0" fmla="*/ 0 w 365"/>
                <a:gd name="T1" fmla="*/ 98 h 394"/>
                <a:gd name="T2" fmla="*/ 20 w 365"/>
                <a:gd name="T3" fmla="*/ 13 h 394"/>
                <a:gd name="T4" fmla="*/ 55 w 365"/>
                <a:gd name="T5" fmla="*/ 179 h 394"/>
                <a:gd name="T6" fmla="*/ 78 w 365"/>
                <a:gd name="T7" fmla="*/ 98 h 394"/>
                <a:gd name="T8" fmla="*/ 0 60000 65536"/>
                <a:gd name="T9" fmla="*/ 0 60000 65536"/>
                <a:gd name="T10" fmla="*/ 0 60000 65536"/>
                <a:gd name="T11" fmla="*/ 0 60000 65536"/>
                <a:gd name="T12" fmla="*/ 0 w 365"/>
                <a:gd name="T13" fmla="*/ 0 h 394"/>
                <a:gd name="T14" fmla="*/ 365 w 365"/>
                <a:gd name="T15" fmla="*/ 394 h 394"/>
              </a:gdLst>
              <a:ahLst/>
              <a:cxnLst>
                <a:cxn ang="T8">
                  <a:pos x="T0" y="T1"/>
                </a:cxn>
                <a:cxn ang="T9">
                  <a:pos x="T2" y="T3"/>
                </a:cxn>
                <a:cxn ang="T10">
                  <a:pos x="T4" y="T5"/>
                </a:cxn>
                <a:cxn ang="T11">
                  <a:pos x="T6" y="T7"/>
                </a:cxn>
              </a:cxnLst>
              <a:rect l="T12" t="T13" r="T14" b="T15"/>
              <a:pathLst>
                <a:path w="365" h="394">
                  <a:moveTo>
                    <a:pt x="0" y="201"/>
                  </a:moveTo>
                  <a:cubicBezTo>
                    <a:pt x="15" y="172"/>
                    <a:pt x="50" y="0"/>
                    <a:pt x="93" y="27"/>
                  </a:cubicBezTo>
                  <a:cubicBezTo>
                    <a:pt x="136" y="54"/>
                    <a:pt x="213" y="336"/>
                    <a:pt x="258" y="365"/>
                  </a:cubicBezTo>
                  <a:cubicBezTo>
                    <a:pt x="303" y="394"/>
                    <a:pt x="343" y="234"/>
                    <a:pt x="365" y="200"/>
                  </a:cubicBezTo>
                </a:path>
              </a:pathLst>
            </a:custGeom>
            <a:noFill/>
            <a:ln w="12700">
              <a:solidFill>
                <a:srgbClr val="FF00FF"/>
              </a:solidFill>
              <a:round/>
              <a:headEnd/>
              <a:tailEnd/>
            </a:ln>
          </p:spPr>
          <p:txBody>
            <a:bodyPr wrap="none" anchor="ctr"/>
            <a:lstStyle/>
            <a:p>
              <a:endParaRPr lang="en-GB"/>
            </a:p>
          </p:txBody>
        </p:sp>
        <p:sp>
          <p:nvSpPr>
            <p:cNvPr id="207944" name="Freeform 49"/>
            <p:cNvSpPr>
              <a:spLocks/>
            </p:cNvSpPr>
            <p:nvPr/>
          </p:nvSpPr>
          <p:spPr bwMode="auto">
            <a:xfrm>
              <a:off x="3587" y="2856"/>
              <a:ext cx="78" cy="193"/>
            </a:xfrm>
            <a:custGeom>
              <a:avLst/>
              <a:gdLst>
                <a:gd name="T0" fmla="*/ 0 w 365"/>
                <a:gd name="T1" fmla="*/ 98 h 394"/>
                <a:gd name="T2" fmla="*/ 20 w 365"/>
                <a:gd name="T3" fmla="*/ 13 h 394"/>
                <a:gd name="T4" fmla="*/ 55 w 365"/>
                <a:gd name="T5" fmla="*/ 179 h 394"/>
                <a:gd name="T6" fmla="*/ 78 w 365"/>
                <a:gd name="T7" fmla="*/ 98 h 394"/>
                <a:gd name="T8" fmla="*/ 0 60000 65536"/>
                <a:gd name="T9" fmla="*/ 0 60000 65536"/>
                <a:gd name="T10" fmla="*/ 0 60000 65536"/>
                <a:gd name="T11" fmla="*/ 0 60000 65536"/>
                <a:gd name="T12" fmla="*/ 0 w 365"/>
                <a:gd name="T13" fmla="*/ 0 h 394"/>
                <a:gd name="T14" fmla="*/ 365 w 365"/>
                <a:gd name="T15" fmla="*/ 394 h 394"/>
              </a:gdLst>
              <a:ahLst/>
              <a:cxnLst>
                <a:cxn ang="T8">
                  <a:pos x="T0" y="T1"/>
                </a:cxn>
                <a:cxn ang="T9">
                  <a:pos x="T2" y="T3"/>
                </a:cxn>
                <a:cxn ang="T10">
                  <a:pos x="T4" y="T5"/>
                </a:cxn>
                <a:cxn ang="T11">
                  <a:pos x="T6" y="T7"/>
                </a:cxn>
              </a:cxnLst>
              <a:rect l="T12" t="T13" r="T14" b="T15"/>
              <a:pathLst>
                <a:path w="365" h="394">
                  <a:moveTo>
                    <a:pt x="0" y="201"/>
                  </a:moveTo>
                  <a:cubicBezTo>
                    <a:pt x="15" y="172"/>
                    <a:pt x="50" y="0"/>
                    <a:pt x="93" y="27"/>
                  </a:cubicBezTo>
                  <a:cubicBezTo>
                    <a:pt x="136" y="54"/>
                    <a:pt x="213" y="336"/>
                    <a:pt x="258" y="365"/>
                  </a:cubicBezTo>
                  <a:cubicBezTo>
                    <a:pt x="303" y="394"/>
                    <a:pt x="343" y="234"/>
                    <a:pt x="365" y="200"/>
                  </a:cubicBezTo>
                </a:path>
              </a:pathLst>
            </a:custGeom>
            <a:noFill/>
            <a:ln w="12700">
              <a:solidFill>
                <a:srgbClr val="FF00FF"/>
              </a:solidFill>
              <a:round/>
              <a:headEnd/>
              <a:tailEnd/>
            </a:ln>
          </p:spPr>
          <p:txBody>
            <a:bodyPr wrap="none" anchor="ctr"/>
            <a:lstStyle/>
            <a:p>
              <a:endParaRPr lang="en-GB"/>
            </a:p>
          </p:txBody>
        </p:sp>
      </p:grpSp>
      <p:grpSp>
        <p:nvGrpSpPr>
          <p:cNvPr id="207917" name="Group 50"/>
          <p:cNvGrpSpPr>
            <a:grpSpLocks/>
          </p:cNvGrpSpPr>
          <p:nvPr/>
        </p:nvGrpSpPr>
        <p:grpSpPr bwMode="auto">
          <a:xfrm>
            <a:off x="6034088" y="4851400"/>
            <a:ext cx="403225" cy="377825"/>
            <a:chOff x="3801" y="3056"/>
            <a:chExt cx="254" cy="238"/>
          </a:xfrm>
        </p:grpSpPr>
        <p:sp>
          <p:nvSpPr>
            <p:cNvPr id="207938" name="Freeform 51"/>
            <p:cNvSpPr>
              <a:spLocks/>
            </p:cNvSpPr>
            <p:nvPr/>
          </p:nvSpPr>
          <p:spPr bwMode="auto">
            <a:xfrm>
              <a:off x="3801" y="3056"/>
              <a:ext cx="64" cy="238"/>
            </a:xfrm>
            <a:custGeom>
              <a:avLst/>
              <a:gdLst>
                <a:gd name="T0" fmla="*/ 0 w 365"/>
                <a:gd name="T1" fmla="*/ 121 h 394"/>
                <a:gd name="T2" fmla="*/ 16 w 365"/>
                <a:gd name="T3" fmla="*/ 16 h 394"/>
                <a:gd name="T4" fmla="*/ 45 w 365"/>
                <a:gd name="T5" fmla="*/ 220 h 394"/>
                <a:gd name="T6" fmla="*/ 64 w 365"/>
                <a:gd name="T7" fmla="*/ 121 h 394"/>
                <a:gd name="T8" fmla="*/ 0 60000 65536"/>
                <a:gd name="T9" fmla="*/ 0 60000 65536"/>
                <a:gd name="T10" fmla="*/ 0 60000 65536"/>
                <a:gd name="T11" fmla="*/ 0 60000 65536"/>
                <a:gd name="T12" fmla="*/ 0 w 365"/>
                <a:gd name="T13" fmla="*/ 0 h 394"/>
                <a:gd name="T14" fmla="*/ 365 w 365"/>
                <a:gd name="T15" fmla="*/ 394 h 394"/>
              </a:gdLst>
              <a:ahLst/>
              <a:cxnLst>
                <a:cxn ang="T8">
                  <a:pos x="T0" y="T1"/>
                </a:cxn>
                <a:cxn ang="T9">
                  <a:pos x="T2" y="T3"/>
                </a:cxn>
                <a:cxn ang="T10">
                  <a:pos x="T4" y="T5"/>
                </a:cxn>
                <a:cxn ang="T11">
                  <a:pos x="T6" y="T7"/>
                </a:cxn>
              </a:cxnLst>
              <a:rect l="T12" t="T13" r="T14" b="T15"/>
              <a:pathLst>
                <a:path w="365" h="394">
                  <a:moveTo>
                    <a:pt x="0" y="201"/>
                  </a:moveTo>
                  <a:cubicBezTo>
                    <a:pt x="15" y="172"/>
                    <a:pt x="50" y="0"/>
                    <a:pt x="93" y="27"/>
                  </a:cubicBezTo>
                  <a:cubicBezTo>
                    <a:pt x="136" y="54"/>
                    <a:pt x="213" y="336"/>
                    <a:pt x="258" y="365"/>
                  </a:cubicBezTo>
                  <a:cubicBezTo>
                    <a:pt x="303" y="394"/>
                    <a:pt x="343" y="234"/>
                    <a:pt x="365" y="200"/>
                  </a:cubicBezTo>
                </a:path>
              </a:pathLst>
            </a:custGeom>
            <a:noFill/>
            <a:ln w="12700">
              <a:solidFill>
                <a:srgbClr val="FAFD00"/>
              </a:solidFill>
              <a:round/>
              <a:headEnd/>
              <a:tailEnd/>
            </a:ln>
          </p:spPr>
          <p:txBody>
            <a:bodyPr wrap="none" anchor="ctr"/>
            <a:lstStyle/>
            <a:p>
              <a:endParaRPr lang="en-GB"/>
            </a:p>
          </p:txBody>
        </p:sp>
        <p:sp>
          <p:nvSpPr>
            <p:cNvPr id="207939" name="Freeform 52"/>
            <p:cNvSpPr>
              <a:spLocks/>
            </p:cNvSpPr>
            <p:nvPr/>
          </p:nvSpPr>
          <p:spPr bwMode="auto">
            <a:xfrm>
              <a:off x="3865" y="3056"/>
              <a:ext cx="63" cy="238"/>
            </a:xfrm>
            <a:custGeom>
              <a:avLst/>
              <a:gdLst>
                <a:gd name="T0" fmla="*/ 0 w 365"/>
                <a:gd name="T1" fmla="*/ 121 h 394"/>
                <a:gd name="T2" fmla="*/ 16 w 365"/>
                <a:gd name="T3" fmla="*/ 16 h 394"/>
                <a:gd name="T4" fmla="*/ 45 w 365"/>
                <a:gd name="T5" fmla="*/ 220 h 394"/>
                <a:gd name="T6" fmla="*/ 63 w 365"/>
                <a:gd name="T7" fmla="*/ 121 h 394"/>
                <a:gd name="T8" fmla="*/ 0 60000 65536"/>
                <a:gd name="T9" fmla="*/ 0 60000 65536"/>
                <a:gd name="T10" fmla="*/ 0 60000 65536"/>
                <a:gd name="T11" fmla="*/ 0 60000 65536"/>
                <a:gd name="T12" fmla="*/ 0 w 365"/>
                <a:gd name="T13" fmla="*/ 0 h 394"/>
                <a:gd name="T14" fmla="*/ 365 w 365"/>
                <a:gd name="T15" fmla="*/ 394 h 394"/>
              </a:gdLst>
              <a:ahLst/>
              <a:cxnLst>
                <a:cxn ang="T8">
                  <a:pos x="T0" y="T1"/>
                </a:cxn>
                <a:cxn ang="T9">
                  <a:pos x="T2" y="T3"/>
                </a:cxn>
                <a:cxn ang="T10">
                  <a:pos x="T4" y="T5"/>
                </a:cxn>
                <a:cxn ang="T11">
                  <a:pos x="T6" y="T7"/>
                </a:cxn>
              </a:cxnLst>
              <a:rect l="T12" t="T13" r="T14" b="T15"/>
              <a:pathLst>
                <a:path w="365" h="394">
                  <a:moveTo>
                    <a:pt x="0" y="201"/>
                  </a:moveTo>
                  <a:cubicBezTo>
                    <a:pt x="15" y="172"/>
                    <a:pt x="50" y="0"/>
                    <a:pt x="93" y="27"/>
                  </a:cubicBezTo>
                  <a:cubicBezTo>
                    <a:pt x="136" y="54"/>
                    <a:pt x="213" y="336"/>
                    <a:pt x="258" y="365"/>
                  </a:cubicBezTo>
                  <a:cubicBezTo>
                    <a:pt x="303" y="394"/>
                    <a:pt x="343" y="234"/>
                    <a:pt x="365" y="200"/>
                  </a:cubicBezTo>
                </a:path>
              </a:pathLst>
            </a:custGeom>
            <a:noFill/>
            <a:ln w="12700">
              <a:solidFill>
                <a:srgbClr val="FAFD00"/>
              </a:solidFill>
              <a:round/>
              <a:headEnd/>
              <a:tailEnd/>
            </a:ln>
          </p:spPr>
          <p:txBody>
            <a:bodyPr wrap="none" anchor="ctr"/>
            <a:lstStyle/>
            <a:p>
              <a:endParaRPr lang="en-GB"/>
            </a:p>
          </p:txBody>
        </p:sp>
        <p:sp>
          <p:nvSpPr>
            <p:cNvPr id="207940" name="Freeform 53"/>
            <p:cNvSpPr>
              <a:spLocks/>
            </p:cNvSpPr>
            <p:nvPr/>
          </p:nvSpPr>
          <p:spPr bwMode="auto">
            <a:xfrm>
              <a:off x="3929" y="3056"/>
              <a:ext cx="64" cy="238"/>
            </a:xfrm>
            <a:custGeom>
              <a:avLst/>
              <a:gdLst>
                <a:gd name="T0" fmla="*/ 0 w 365"/>
                <a:gd name="T1" fmla="*/ 121 h 394"/>
                <a:gd name="T2" fmla="*/ 16 w 365"/>
                <a:gd name="T3" fmla="*/ 16 h 394"/>
                <a:gd name="T4" fmla="*/ 45 w 365"/>
                <a:gd name="T5" fmla="*/ 220 h 394"/>
                <a:gd name="T6" fmla="*/ 64 w 365"/>
                <a:gd name="T7" fmla="*/ 121 h 394"/>
                <a:gd name="T8" fmla="*/ 0 60000 65536"/>
                <a:gd name="T9" fmla="*/ 0 60000 65536"/>
                <a:gd name="T10" fmla="*/ 0 60000 65536"/>
                <a:gd name="T11" fmla="*/ 0 60000 65536"/>
                <a:gd name="T12" fmla="*/ 0 w 365"/>
                <a:gd name="T13" fmla="*/ 0 h 394"/>
                <a:gd name="T14" fmla="*/ 365 w 365"/>
                <a:gd name="T15" fmla="*/ 394 h 394"/>
              </a:gdLst>
              <a:ahLst/>
              <a:cxnLst>
                <a:cxn ang="T8">
                  <a:pos x="T0" y="T1"/>
                </a:cxn>
                <a:cxn ang="T9">
                  <a:pos x="T2" y="T3"/>
                </a:cxn>
                <a:cxn ang="T10">
                  <a:pos x="T4" y="T5"/>
                </a:cxn>
                <a:cxn ang="T11">
                  <a:pos x="T6" y="T7"/>
                </a:cxn>
              </a:cxnLst>
              <a:rect l="T12" t="T13" r="T14" b="T15"/>
              <a:pathLst>
                <a:path w="365" h="394">
                  <a:moveTo>
                    <a:pt x="0" y="201"/>
                  </a:moveTo>
                  <a:cubicBezTo>
                    <a:pt x="15" y="172"/>
                    <a:pt x="50" y="0"/>
                    <a:pt x="93" y="27"/>
                  </a:cubicBezTo>
                  <a:cubicBezTo>
                    <a:pt x="136" y="54"/>
                    <a:pt x="213" y="336"/>
                    <a:pt x="258" y="365"/>
                  </a:cubicBezTo>
                  <a:cubicBezTo>
                    <a:pt x="303" y="394"/>
                    <a:pt x="343" y="234"/>
                    <a:pt x="365" y="200"/>
                  </a:cubicBezTo>
                </a:path>
              </a:pathLst>
            </a:custGeom>
            <a:noFill/>
            <a:ln w="12700">
              <a:solidFill>
                <a:srgbClr val="FAFD00"/>
              </a:solidFill>
              <a:round/>
              <a:headEnd/>
              <a:tailEnd/>
            </a:ln>
          </p:spPr>
          <p:txBody>
            <a:bodyPr wrap="none" anchor="ctr"/>
            <a:lstStyle/>
            <a:p>
              <a:endParaRPr lang="en-GB"/>
            </a:p>
          </p:txBody>
        </p:sp>
        <p:sp>
          <p:nvSpPr>
            <p:cNvPr id="207941" name="Freeform 54"/>
            <p:cNvSpPr>
              <a:spLocks/>
            </p:cNvSpPr>
            <p:nvPr/>
          </p:nvSpPr>
          <p:spPr bwMode="auto">
            <a:xfrm>
              <a:off x="3991" y="3056"/>
              <a:ext cx="64" cy="238"/>
            </a:xfrm>
            <a:custGeom>
              <a:avLst/>
              <a:gdLst>
                <a:gd name="T0" fmla="*/ 0 w 365"/>
                <a:gd name="T1" fmla="*/ 121 h 394"/>
                <a:gd name="T2" fmla="*/ 16 w 365"/>
                <a:gd name="T3" fmla="*/ 16 h 394"/>
                <a:gd name="T4" fmla="*/ 45 w 365"/>
                <a:gd name="T5" fmla="*/ 220 h 394"/>
                <a:gd name="T6" fmla="*/ 64 w 365"/>
                <a:gd name="T7" fmla="*/ 121 h 394"/>
                <a:gd name="T8" fmla="*/ 0 60000 65536"/>
                <a:gd name="T9" fmla="*/ 0 60000 65536"/>
                <a:gd name="T10" fmla="*/ 0 60000 65536"/>
                <a:gd name="T11" fmla="*/ 0 60000 65536"/>
                <a:gd name="T12" fmla="*/ 0 w 365"/>
                <a:gd name="T13" fmla="*/ 0 h 394"/>
                <a:gd name="T14" fmla="*/ 365 w 365"/>
                <a:gd name="T15" fmla="*/ 394 h 394"/>
              </a:gdLst>
              <a:ahLst/>
              <a:cxnLst>
                <a:cxn ang="T8">
                  <a:pos x="T0" y="T1"/>
                </a:cxn>
                <a:cxn ang="T9">
                  <a:pos x="T2" y="T3"/>
                </a:cxn>
                <a:cxn ang="T10">
                  <a:pos x="T4" y="T5"/>
                </a:cxn>
                <a:cxn ang="T11">
                  <a:pos x="T6" y="T7"/>
                </a:cxn>
              </a:cxnLst>
              <a:rect l="T12" t="T13" r="T14" b="T15"/>
              <a:pathLst>
                <a:path w="365" h="394">
                  <a:moveTo>
                    <a:pt x="0" y="201"/>
                  </a:moveTo>
                  <a:cubicBezTo>
                    <a:pt x="15" y="172"/>
                    <a:pt x="50" y="0"/>
                    <a:pt x="93" y="27"/>
                  </a:cubicBezTo>
                  <a:cubicBezTo>
                    <a:pt x="136" y="54"/>
                    <a:pt x="213" y="336"/>
                    <a:pt x="258" y="365"/>
                  </a:cubicBezTo>
                  <a:cubicBezTo>
                    <a:pt x="303" y="394"/>
                    <a:pt x="343" y="234"/>
                    <a:pt x="365" y="200"/>
                  </a:cubicBezTo>
                </a:path>
              </a:pathLst>
            </a:custGeom>
            <a:noFill/>
            <a:ln w="12700">
              <a:solidFill>
                <a:srgbClr val="FAFD00"/>
              </a:solidFill>
              <a:round/>
              <a:headEnd/>
              <a:tailEnd/>
            </a:ln>
          </p:spPr>
          <p:txBody>
            <a:bodyPr wrap="none" anchor="ctr"/>
            <a:lstStyle/>
            <a:p>
              <a:endParaRPr lang="en-GB"/>
            </a:p>
          </p:txBody>
        </p:sp>
      </p:grpSp>
      <p:grpSp>
        <p:nvGrpSpPr>
          <p:cNvPr id="207918" name="Group 55"/>
          <p:cNvGrpSpPr>
            <a:grpSpLocks/>
          </p:cNvGrpSpPr>
          <p:nvPr/>
        </p:nvGrpSpPr>
        <p:grpSpPr bwMode="auto">
          <a:xfrm>
            <a:off x="6637338" y="4537075"/>
            <a:ext cx="393700" cy="298450"/>
            <a:chOff x="4181" y="2858"/>
            <a:chExt cx="236" cy="188"/>
          </a:xfrm>
        </p:grpSpPr>
        <p:sp>
          <p:nvSpPr>
            <p:cNvPr id="207932" name="Freeform 56"/>
            <p:cNvSpPr>
              <a:spLocks/>
            </p:cNvSpPr>
            <p:nvPr/>
          </p:nvSpPr>
          <p:spPr bwMode="auto">
            <a:xfrm>
              <a:off x="4181" y="2858"/>
              <a:ext cx="40" cy="188"/>
            </a:xfrm>
            <a:custGeom>
              <a:avLst/>
              <a:gdLst>
                <a:gd name="T0" fmla="*/ 0 w 365"/>
                <a:gd name="T1" fmla="*/ 96 h 394"/>
                <a:gd name="T2" fmla="*/ 10 w 365"/>
                <a:gd name="T3" fmla="*/ 13 h 394"/>
                <a:gd name="T4" fmla="*/ 28 w 365"/>
                <a:gd name="T5" fmla="*/ 174 h 394"/>
                <a:gd name="T6" fmla="*/ 40 w 365"/>
                <a:gd name="T7" fmla="*/ 95 h 394"/>
                <a:gd name="T8" fmla="*/ 0 60000 65536"/>
                <a:gd name="T9" fmla="*/ 0 60000 65536"/>
                <a:gd name="T10" fmla="*/ 0 60000 65536"/>
                <a:gd name="T11" fmla="*/ 0 60000 65536"/>
                <a:gd name="T12" fmla="*/ 0 w 365"/>
                <a:gd name="T13" fmla="*/ 0 h 394"/>
                <a:gd name="T14" fmla="*/ 365 w 365"/>
                <a:gd name="T15" fmla="*/ 394 h 394"/>
              </a:gdLst>
              <a:ahLst/>
              <a:cxnLst>
                <a:cxn ang="T8">
                  <a:pos x="T0" y="T1"/>
                </a:cxn>
                <a:cxn ang="T9">
                  <a:pos x="T2" y="T3"/>
                </a:cxn>
                <a:cxn ang="T10">
                  <a:pos x="T4" y="T5"/>
                </a:cxn>
                <a:cxn ang="T11">
                  <a:pos x="T6" y="T7"/>
                </a:cxn>
              </a:cxnLst>
              <a:rect l="T12" t="T13" r="T14" b="T15"/>
              <a:pathLst>
                <a:path w="365" h="394">
                  <a:moveTo>
                    <a:pt x="0" y="201"/>
                  </a:moveTo>
                  <a:cubicBezTo>
                    <a:pt x="15" y="172"/>
                    <a:pt x="50" y="0"/>
                    <a:pt x="93" y="27"/>
                  </a:cubicBezTo>
                  <a:cubicBezTo>
                    <a:pt x="136" y="54"/>
                    <a:pt x="213" y="336"/>
                    <a:pt x="258" y="365"/>
                  </a:cubicBezTo>
                  <a:cubicBezTo>
                    <a:pt x="303" y="394"/>
                    <a:pt x="343" y="234"/>
                    <a:pt x="365" y="200"/>
                  </a:cubicBezTo>
                </a:path>
              </a:pathLst>
            </a:custGeom>
            <a:noFill/>
            <a:ln w="12700">
              <a:solidFill>
                <a:srgbClr val="00FF00"/>
              </a:solidFill>
              <a:round/>
              <a:headEnd/>
              <a:tailEnd/>
            </a:ln>
          </p:spPr>
          <p:txBody>
            <a:bodyPr wrap="none" anchor="ctr"/>
            <a:lstStyle/>
            <a:p>
              <a:endParaRPr lang="en-GB"/>
            </a:p>
          </p:txBody>
        </p:sp>
        <p:sp>
          <p:nvSpPr>
            <p:cNvPr id="207933" name="Freeform 57"/>
            <p:cNvSpPr>
              <a:spLocks/>
            </p:cNvSpPr>
            <p:nvPr/>
          </p:nvSpPr>
          <p:spPr bwMode="auto">
            <a:xfrm>
              <a:off x="4221" y="2858"/>
              <a:ext cx="39" cy="188"/>
            </a:xfrm>
            <a:custGeom>
              <a:avLst/>
              <a:gdLst>
                <a:gd name="T0" fmla="*/ 0 w 365"/>
                <a:gd name="T1" fmla="*/ 96 h 394"/>
                <a:gd name="T2" fmla="*/ 10 w 365"/>
                <a:gd name="T3" fmla="*/ 13 h 394"/>
                <a:gd name="T4" fmla="*/ 28 w 365"/>
                <a:gd name="T5" fmla="*/ 174 h 394"/>
                <a:gd name="T6" fmla="*/ 39 w 365"/>
                <a:gd name="T7" fmla="*/ 95 h 394"/>
                <a:gd name="T8" fmla="*/ 0 60000 65536"/>
                <a:gd name="T9" fmla="*/ 0 60000 65536"/>
                <a:gd name="T10" fmla="*/ 0 60000 65536"/>
                <a:gd name="T11" fmla="*/ 0 60000 65536"/>
                <a:gd name="T12" fmla="*/ 0 w 365"/>
                <a:gd name="T13" fmla="*/ 0 h 394"/>
                <a:gd name="T14" fmla="*/ 365 w 365"/>
                <a:gd name="T15" fmla="*/ 394 h 394"/>
              </a:gdLst>
              <a:ahLst/>
              <a:cxnLst>
                <a:cxn ang="T8">
                  <a:pos x="T0" y="T1"/>
                </a:cxn>
                <a:cxn ang="T9">
                  <a:pos x="T2" y="T3"/>
                </a:cxn>
                <a:cxn ang="T10">
                  <a:pos x="T4" y="T5"/>
                </a:cxn>
                <a:cxn ang="T11">
                  <a:pos x="T6" y="T7"/>
                </a:cxn>
              </a:cxnLst>
              <a:rect l="T12" t="T13" r="T14" b="T15"/>
              <a:pathLst>
                <a:path w="365" h="394">
                  <a:moveTo>
                    <a:pt x="0" y="201"/>
                  </a:moveTo>
                  <a:cubicBezTo>
                    <a:pt x="15" y="172"/>
                    <a:pt x="50" y="0"/>
                    <a:pt x="93" y="27"/>
                  </a:cubicBezTo>
                  <a:cubicBezTo>
                    <a:pt x="136" y="54"/>
                    <a:pt x="213" y="336"/>
                    <a:pt x="258" y="365"/>
                  </a:cubicBezTo>
                  <a:cubicBezTo>
                    <a:pt x="303" y="394"/>
                    <a:pt x="343" y="234"/>
                    <a:pt x="365" y="200"/>
                  </a:cubicBezTo>
                </a:path>
              </a:pathLst>
            </a:custGeom>
            <a:noFill/>
            <a:ln w="12700">
              <a:solidFill>
                <a:srgbClr val="00FF00"/>
              </a:solidFill>
              <a:round/>
              <a:headEnd/>
              <a:tailEnd/>
            </a:ln>
          </p:spPr>
          <p:txBody>
            <a:bodyPr wrap="none" anchor="ctr"/>
            <a:lstStyle/>
            <a:p>
              <a:endParaRPr lang="en-GB"/>
            </a:p>
          </p:txBody>
        </p:sp>
        <p:sp>
          <p:nvSpPr>
            <p:cNvPr id="207934" name="Freeform 58"/>
            <p:cNvSpPr>
              <a:spLocks/>
            </p:cNvSpPr>
            <p:nvPr/>
          </p:nvSpPr>
          <p:spPr bwMode="auto">
            <a:xfrm>
              <a:off x="4260" y="2858"/>
              <a:ext cx="40" cy="188"/>
            </a:xfrm>
            <a:custGeom>
              <a:avLst/>
              <a:gdLst>
                <a:gd name="T0" fmla="*/ 0 w 365"/>
                <a:gd name="T1" fmla="*/ 96 h 394"/>
                <a:gd name="T2" fmla="*/ 10 w 365"/>
                <a:gd name="T3" fmla="*/ 13 h 394"/>
                <a:gd name="T4" fmla="*/ 28 w 365"/>
                <a:gd name="T5" fmla="*/ 174 h 394"/>
                <a:gd name="T6" fmla="*/ 40 w 365"/>
                <a:gd name="T7" fmla="*/ 95 h 394"/>
                <a:gd name="T8" fmla="*/ 0 60000 65536"/>
                <a:gd name="T9" fmla="*/ 0 60000 65536"/>
                <a:gd name="T10" fmla="*/ 0 60000 65536"/>
                <a:gd name="T11" fmla="*/ 0 60000 65536"/>
                <a:gd name="T12" fmla="*/ 0 w 365"/>
                <a:gd name="T13" fmla="*/ 0 h 394"/>
                <a:gd name="T14" fmla="*/ 365 w 365"/>
                <a:gd name="T15" fmla="*/ 394 h 394"/>
              </a:gdLst>
              <a:ahLst/>
              <a:cxnLst>
                <a:cxn ang="T8">
                  <a:pos x="T0" y="T1"/>
                </a:cxn>
                <a:cxn ang="T9">
                  <a:pos x="T2" y="T3"/>
                </a:cxn>
                <a:cxn ang="T10">
                  <a:pos x="T4" y="T5"/>
                </a:cxn>
                <a:cxn ang="T11">
                  <a:pos x="T6" y="T7"/>
                </a:cxn>
              </a:cxnLst>
              <a:rect l="T12" t="T13" r="T14" b="T15"/>
              <a:pathLst>
                <a:path w="365" h="394">
                  <a:moveTo>
                    <a:pt x="0" y="201"/>
                  </a:moveTo>
                  <a:cubicBezTo>
                    <a:pt x="15" y="172"/>
                    <a:pt x="50" y="0"/>
                    <a:pt x="93" y="27"/>
                  </a:cubicBezTo>
                  <a:cubicBezTo>
                    <a:pt x="136" y="54"/>
                    <a:pt x="213" y="336"/>
                    <a:pt x="258" y="365"/>
                  </a:cubicBezTo>
                  <a:cubicBezTo>
                    <a:pt x="303" y="394"/>
                    <a:pt x="343" y="234"/>
                    <a:pt x="365" y="200"/>
                  </a:cubicBezTo>
                </a:path>
              </a:pathLst>
            </a:custGeom>
            <a:noFill/>
            <a:ln w="12700">
              <a:solidFill>
                <a:srgbClr val="00FF00"/>
              </a:solidFill>
              <a:round/>
              <a:headEnd/>
              <a:tailEnd/>
            </a:ln>
          </p:spPr>
          <p:txBody>
            <a:bodyPr wrap="none" anchor="ctr"/>
            <a:lstStyle/>
            <a:p>
              <a:endParaRPr lang="en-GB"/>
            </a:p>
          </p:txBody>
        </p:sp>
        <p:sp>
          <p:nvSpPr>
            <p:cNvPr id="207935" name="Freeform 59"/>
            <p:cNvSpPr>
              <a:spLocks/>
            </p:cNvSpPr>
            <p:nvPr/>
          </p:nvSpPr>
          <p:spPr bwMode="auto">
            <a:xfrm>
              <a:off x="4298" y="2858"/>
              <a:ext cx="40" cy="188"/>
            </a:xfrm>
            <a:custGeom>
              <a:avLst/>
              <a:gdLst>
                <a:gd name="T0" fmla="*/ 0 w 365"/>
                <a:gd name="T1" fmla="*/ 96 h 394"/>
                <a:gd name="T2" fmla="*/ 10 w 365"/>
                <a:gd name="T3" fmla="*/ 13 h 394"/>
                <a:gd name="T4" fmla="*/ 28 w 365"/>
                <a:gd name="T5" fmla="*/ 174 h 394"/>
                <a:gd name="T6" fmla="*/ 40 w 365"/>
                <a:gd name="T7" fmla="*/ 95 h 394"/>
                <a:gd name="T8" fmla="*/ 0 60000 65536"/>
                <a:gd name="T9" fmla="*/ 0 60000 65536"/>
                <a:gd name="T10" fmla="*/ 0 60000 65536"/>
                <a:gd name="T11" fmla="*/ 0 60000 65536"/>
                <a:gd name="T12" fmla="*/ 0 w 365"/>
                <a:gd name="T13" fmla="*/ 0 h 394"/>
                <a:gd name="T14" fmla="*/ 365 w 365"/>
                <a:gd name="T15" fmla="*/ 394 h 394"/>
              </a:gdLst>
              <a:ahLst/>
              <a:cxnLst>
                <a:cxn ang="T8">
                  <a:pos x="T0" y="T1"/>
                </a:cxn>
                <a:cxn ang="T9">
                  <a:pos x="T2" y="T3"/>
                </a:cxn>
                <a:cxn ang="T10">
                  <a:pos x="T4" y="T5"/>
                </a:cxn>
                <a:cxn ang="T11">
                  <a:pos x="T6" y="T7"/>
                </a:cxn>
              </a:cxnLst>
              <a:rect l="T12" t="T13" r="T14" b="T15"/>
              <a:pathLst>
                <a:path w="365" h="394">
                  <a:moveTo>
                    <a:pt x="0" y="201"/>
                  </a:moveTo>
                  <a:cubicBezTo>
                    <a:pt x="15" y="172"/>
                    <a:pt x="50" y="0"/>
                    <a:pt x="93" y="27"/>
                  </a:cubicBezTo>
                  <a:cubicBezTo>
                    <a:pt x="136" y="54"/>
                    <a:pt x="213" y="336"/>
                    <a:pt x="258" y="365"/>
                  </a:cubicBezTo>
                  <a:cubicBezTo>
                    <a:pt x="303" y="394"/>
                    <a:pt x="343" y="234"/>
                    <a:pt x="365" y="200"/>
                  </a:cubicBezTo>
                </a:path>
              </a:pathLst>
            </a:custGeom>
            <a:noFill/>
            <a:ln w="12700">
              <a:solidFill>
                <a:srgbClr val="00FF00"/>
              </a:solidFill>
              <a:round/>
              <a:headEnd/>
              <a:tailEnd/>
            </a:ln>
          </p:spPr>
          <p:txBody>
            <a:bodyPr wrap="none" anchor="ctr"/>
            <a:lstStyle/>
            <a:p>
              <a:endParaRPr lang="en-GB"/>
            </a:p>
          </p:txBody>
        </p:sp>
        <p:sp>
          <p:nvSpPr>
            <p:cNvPr id="207936" name="Freeform 60"/>
            <p:cNvSpPr>
              <a:spLocks/>
            </p:cNvSpPr>
            <p:nvPr/>
          </p:nvSpPr>
          <p:spPr bwMode="auto">
            <a:xfrm>
              <a:off x="4339" y="2858"/>
              <a:ext cx="40" cy="188"/>
            </a:xfrm>
            <a:custGeom>
              <a:avLst/>
              <a:gdLst>
                <a:gd name="T0" fmla="*/ 0 w 365"/>
                <a:gd name="T1" fmla="*/ 96 h 394"/>
                <a:gd name="T2" fmla="*/ 10 w 365"/>
                <a:gd name="T3" fmla="*/ 13 h 394"/>
                <a:gd name="T4" fmla="*/ 28 w 365"/>
                <a:gd name="T5" fmla="*/ 174 h 394"/>
                <a:gd name="T6" fmla="*/ 40 w 365"/>
                <a:gd name="T7" fmla="*/ 95 h 394"/>
                <a:gd name="T8" fmla="*/ 0 60000 65536"/>
                <a:gd name="T9" fmla="*/ 0 60000 65536"/>
                <a:gd name="T10" fmla="*/ 0 60000 65536"/>
                <a:gd name="T11" fmla="*/ 0 60000 65536"/>
                <a:gd name="T12" fmla="*/ 0 w 365"/>
                <a:gd name="T13" fmla="*/ 0 h 394"/>
                <a:gd name="T14" fmla="*/ 365 w 365"/>
                <a:gd name="T15" fmla="*/ 394 h 394"/>
              </a:gdLst>
              <a:ahLst/>
              <a:cxnLst>
                <a:cxn ang="T8">
                  <a:pos x="T0" y="T1"/>
                </a:cxn>
                <a:cxn ang="T9">
                  <a:pos x="T2" y="T3"/>
                </a:cxn>
                <a:cxn ang="T10">
                  <a:pos x="T4" y="T5"/>
                </a:cxn>
                <a:cxn ang="T11">
                  <a:pos x="T6" y="T7"/>
                </a:cxn>
              </a:cxnLst>
              <a:rect l="T12" t="T13" r="T14" b="T15"/>
              <a:pathLst>
                <a:path w="365" h="394">
                  <a:moveTo>
                    <a:pt x="0" y="201"/>
                  </a:moveTo>
                  <a:cubicBezTo>
                    <a:pt x="15" y="172"/>
                    <a:pt x="50" y="0"/>
                    <a:pt x="93" y="27"/>
                  </a:cubicBezTo>
                  <a:cubicBezTo>
                    <a:pt x="136" y="54"/>
                    <a:pt x="213" y="336"/>
                    <a:pt x="258" y="365"/>
                  </a:cubicBezTo>
                  <a:cubicBezTo>
                    <a:pt x="303" y="394"/>
                    <a:pt x="343" y="234"/>
                    <a:pt x="365" y="200"/>
                  </a:cubicBezTo>
                </a:path>
              </a:pathLst>
            </a:custGeom>
            <a:noFill/>
            <a:ln w="12700">
              <a:solidFill>
                <a:srgbClr val="00FF00"/>
              </a:solidFill>
              <a:round/>
              <a:headEnd/>
              <a:tailEnd/>
            </a:ln>
          </p:spPr>
          <p:txBody>
            <a:bodyPr wrap="none" anchor="ctr"/>
            <a:lstStyle/>
            <a:p>
              <a:endParaRPr lang="en-GB"/>
            </a:p>
          </p:txBody>
        </p:sp>
        <p:sp>
          <p:nvSpPr>
            <p:cNvPr id="207937" name="Freeform 61"/>
            <p:cNvSpPr>
              <a:spLocks/>
            </p:cNvSpPr>
            <p:nvPr/>
          </p:nvSpPr>
          <p:spPr bwMode="auto">
            <a:xfrm>
              <a:off x="4377" y="2858"/>
              <a:ext cx="40" cy="188"/>
            </a:xfrm>
            <a:custGeom>
              <a:avLst/>
              <a:gdLst>
                <a:gd name="T0" fmla="*/ 0 w 365"/>
                <a:gd name="T1" fmla="*/ 96 h 394"/>
                <a:gd name="T2" fmla="*/ 10 w 365"/>
                <a:gd name="T3" fmla="*/ 13 h 394"/>
                <a:gd name="T4" fmla="*/ 28 w 365"/>
                <a:gd name="T5" fmla="*/ 174 h 394"/>
                <a:gd name="T6" fmla="*/ 40 w 365"/>
                <a:gd name="T7" fmla="*/ 95 h 394"/>
                <a:gd name="T8" fmla="*/ 0 60000 65536"/>
                <a:gd name="T9" fmla="*/ 0 60000 65536"/>
                <a:gd name="T10" fmla="*/ 0 60000 65536"/>
                <a:gd name="T11" fmla="*/ 0 60000 65536"/>
                <a:gd name="T12" fmla="*/ 0 w 365"/>
                <a:gd name="T13" fmla="*/ 0 h 394"/>
                <a:gd name="T14" fmla="*/ 365 w 365"/>
                <a:gd name="T15" fmla="*/ 394 h 394"/>
              </a:gdLst>
              <a:ahLst/>
              <a:cxnLst>
                <a:cxn ang="T8">
                  <a:pos x="T0" y="T1"/>
                </a:cxn>
                <a:cxn ang="T9">
                  <a:pos x="T2" y="T3"/>
                </a:cxn>
                <a:cxn ang="T10">
                  <a:pos x="T4" y="T5"/>
                </a:cxn>
                <a:cxn ang="T11">
                  <a:pos x="T6" y="T7"/>
                </a:cxn>
              </a:cxnLst>
              <a:rect l="T12" t="T13" r="T14" b="T15"/>
              <a:pathLst>
                <a:path w="365" h="394">
                  <a:moveTo>
                    <a:pt x="0" y="201"/>
                  </a:moveTo>
                  <a:cubicBezTo>
                    <a:pt x="15" y="172"/>
                    <a:pt x="50" y="0"/>
                    <a:pt x="93" y="27"/>
                  </a:cubicBezTo>
                  <a:cubicBezTo>
                    <a:pt x="136" y="54"/>
                    <a:pt x="213" y="336"/>
                    <a:pt x="258" y="365"/>
                  </a:cubicBezTo>
                  <a:cubicBezTo>
                    <a:pt x="303" y="394"/>
                    <a:pt x="343" y="234"/>
                    <a:pt x="365" y="200"/>
                  </a:cubicBezTo>
                </a:path>
              </a:pathLst>
            </a:custGeom>
            <a:noFill/>
            <a:ln w="12700">
              <a:solidFill>
                <a:srgbClr val="00FF00"/>
              </a:solidFill>
              <a:round/>
              <a:headEnd/>
              <a:tailEnd/>
            </a:ln>
          </p:spPr>
          <p:txBody>
            <a:bodyPr wrap="none" anchor="ctr"/>
            <a:lstStyle/>
            <a:p>
              <a:endParaRPr lang="en-GB"/>
            </a:p>
          </p:txBody>
        </p:sp>
      </p:grpSp>
      <p:grpSp>
        <p:nvGrpSpPr>
          <p:cNvPr id="207919" name="Group 62"/>
          <p:cNvGrpSpPr>
            <a:grpSpLocks/>
          </p:cNvGrpSpPr>
          <p:nvPr/>
        </p:nvGrpSpPr>
        <p:grpSpPr bwMode="auto">
          <a:xfrm>
            <a:off x="7218363" y="4265613"/>
            <a:ext cx="398462" cy="185737"/>
            <a:chOff x="4547" y="2687"/>
            <a:chExt cx="247" cy="117"/>
          </a:xfrm>
        </p:grpSpPr>
        <p:sp>
          <p:nvSpPr>
            <p:cNvPr id="207924" name="Freeform 63"/>
            <p:cNvSpPr>
              <a:spLocks/>
            </p:cNvSpPr>
            <p:nvPr/>
          </p:nvSpPr>
          <p:spPr bwMode="auto">
            <a:xfrm>
              <a:off x="4547" y="2687"/>
              <a:ext cx="31" cy="117"/>
            </a:xfrm>
            <a:custGeom>
              <a:avLst/>
              <a:gdLst>
                <a:gd name="T0" fmla="*/ 0 w 365"/>
                <a:gd name="T1" fmla="*/ 60 h 394"/>
                <a:gd name="T2" fmla="*/ 8 w 365"/>
                <a:gd name="T3" fmla="*/ 8 h 394"/>
                <a:gd name="T4" fmla="*/ 22 w 365"/>
                <a:gd name="T5" fmla="*/ 108 h 394"/>
                <a:gd name="T6" fmla="*/ 31 w 365"/>
                <a:gd name="T7" fmla="*/ 59 h 394"/>
                <a:gd name="T8" fmla="*/ 0 60000 65536"/>
                <a:gd name="T9" fmla="*/ 0 60000 65536"/>
                <a:gd name="T10" fmla="*/ 0 60000 65536"/>
                <a:gd name="T11" fmla="*/ 0 60000 65536"/>
                <a:gd name="T12" fmla="*/ 0 w 365"/>
                <a:gd name="T13" fmla="*/ 0 h 394"/>
                <a:gd name="T14" fmla="*/ 365 w 365"/>
                <a:gd name="T15" fmla="*/ 394 h 394"/>
              </a:gdLst>
              <a:ahLst/>
              <a:cxnLst>
                <a:cxn ang="T8">
                  <a:pos x="T0" y="T1"/>
                </a:cxn>
                <a:cxn ang="T9">
                  <a:pos x="T2" y="T3"/>
                </a:cxn>
                <a:cxn ang="T10">
                  <a:pos x="T4" y="T5"/>
                </a:cxn>
                <a:cxn ang="T11">
                  <a:pos x="T6" y="T7"/>
                </a:cxn>
              </a:cxnLst>
              <a:rect l="T12" t="T13" r="T14" b="T15"/>
              <a:pathLst>
                <a:path w="365" h="394">
                  <a:moveTo>
                    <a:pt x="0" y="201"/>
                  </a:moveTo>
                  <a:cubicBezTo>
                    <a:pt x="15" y="172"/>
                    <a:pt x="50" y="0"/>
                    <a:pt x="93" y="27"/>
                  </a:cubicBezTo>
                  <a:cubicBezTo>
                    <a:pt x="136" y="54"/>
                    <a:pt x="213" y="336"/>
                    <a:pt x="258" y="365"/>
                  </a:cubicBezTo>
                  <a:cubicBezTo>
                    <a:pt x="303" y="394"/>
                    <a:pt x="343" y="234"/>
                    <a:pt x="365" y="200"/>
                  </a:cubicBezTo>
                </a:path>
              </a:pathLst>
            </a:custGeom>
            <a:noFill/>
            <a:ln w="12700">
              <a:solidFill>
                <a:srgbClr val="FC0128"/>
              </a:solidFill>
              <a:round/>
              <a:headEnd/>
              <a:tailEnd/>
            </a:ln>
          </p:spPr>
          <p:txBody>
            <a:bodyPr wrap="none" anchor="ctr"/>
            <a:lstStyle/>
            <a:p>
              <a:endParaRPr lang="en-GB"/>
            </a:p>
          </p:txBody>
        </p:sp>
        <p:sp>
          <p:nvSpPr>
            <p:cNvPr id="207925" name="Freeform 64"/>
            <p:cNvSpPr>
              <a:spLocks/>
            </p:cNvSpPr>
            <p:nvPr/>
          </p:nvSpPr>
          <p:spPr bwMode="auto">
            <a:xfrm>
              <a:off x="4578" y="2687"/>
              <a:ext cx="31" cy="117"/>
            </a:xfrm>
            <a:custGeom>
              <a:avLst/>
              <a:gdLst>
                <a:gd name="T0" fmla="*/ 0 w 365"/>
                <a:gd name="T1" fmla="*/ 60 h 394"/>
                <a:gd name="T2" fmla="*/ 8 w 365"/>
                <a:gd name="T3" fmla="*/ 8 h 394"/>
                <a:gd name="T4" fmla="*/ 22 w 365"/>
                <a:gd name="T5" fmla="*/ 108 h 394"/>
                <a:gd name="T6" fmla="*/ 31 w 365"/>
                <a:gd name="T7" fmla="*/ 59 h 394"/>
                <a:gd name="T8" fmla="*/ 0 60000 65536"/>
                <a:gd name="T9" fmla="*/ 0 60000 65536"/>
                <a:gd name="T10" fmla="*/ 0 60000 65536"/>
                <a:gd name="T11" fmla="*/ 0 60000 65536"/>
                <a:gd name="T12" fmla="*/ 0 w 365"/>
                <a:gd name="T13" fmla="*/ 0 h 394"/>
                <a:gd name="T14" fmla="*/ 365 w 365"/>
                <a:gd name="T15" fmla="*/ 394 h 394"/>
              </a:gdLst>
              <a:ahLst/>
              <a:cxnLst>
                <a:cxn ang="T8">
                  <a:pos x="T0" y="T1"/>
                </a:cxn>
                <a:cxn ang="T9">
                  <a:pos x="T2" y="T3"/>
                </a:cxn>
                <a:cxn ang="T10">
                  <a:pos x="T4" y="T5"/>
                </a:cxn>
                <a:cxn ang="T11">
                  <a:pos x="T6" y="T7"/>
                </a:cxn>
              </a:cxnLst>
              <a:rect l="T12" t="T13" r="T14" b="T15"/>
              <a:pathLst>
                <a:path w="365" h="394">
                  <a:moveTo>
                    <a:pt x="0" y="201"/>
                  </a:moveTo>
                  <a:cubicBezTo>
                    <a:pt x="15" y="172"/>
                    <a:pt x="50" y="0"/>
                    <a:pt x="93" y="27"/>
                  </a:cubicBezTo>
                  <a:cubicBezTo>
                    <a:pt x="136" y="54"/>
                    <a:pt x="213" y="336"/>
                    <a:pt x="258" y="365"/>
                  </a:cubicBezTo>
                  <a:cubicBezTo>
                    <a:pt x="303" y="394"/>
                    <a:pt x="343" y="234"/>
                    <a:pt x="365" y="200"/>
                  </a:cubicBezTo>
                </a:path>
              </a:pathLst>
            </a:custGeom>
            <a:noFill/>
            <a:ln w="12700">
              <a:solidFill>
                <a:srgbClr val="FC0128"/>
              </a:solidFill>
              <a:round/>
              <a:headEnd/>
              <a:tailEnd/>
            </a:ln>
          </p:spPr>
          <p:txBody>
            <a:bodyPr wrap="none" anchor="ctr"/>
            <a:lstStyle/>
            <a:p>
              <a:endParaRPr lang="en-GB"/>
            </a:p>
          </p:txBody>
        </p:sp>
        <p:sp>
          <p:nvSpPr>
            <p:cNvPr id="207926" name="Freeform 65"/>
            <p:cNvSpPr>
              <a:spLocks/>
            </p:cNvSpPr>
            <p:nvPr/>
          </p:nvSpPr>
          <p:spPr bwMode="auto">
            <a:xfrm>
              <a:off x="4609" y="2687"/>
              <a:ext cx="31" cy="117"/>
            </a:xfrm>
            <a:custGeom>
              <a:avLst/>
              <a:gdLst>
                <a:gd name="T0" fmla="*/ 0 w 365"/>
                <a:gd name="T1" fmla="*/ 60 h 394"/>
                <a:gd name="T2" fmla="*/ 8 w 365"/>
                <a:gd name="T3" fmla="*/ 8 h 394"/>
                <a:gd name="T4" fmla="*/ 22 w 365"/>
                <a:gd name="T5" fmla="*/ 108 h 394"/>
                <a:gd name="T6" fmla="*/ 31 w 365"/>
                <a:gd name="T7" fmla="*/ 59 h 394"/>
                <a:gd name="T8" fmla="*/ 0 60000 65536"/>
                <a:gd name="T9" fmla="*/ 0 60000 65536"/>
                <a:gd name="T10" fmla="*/ 0 60000 65536"/>
                <a:gd name="T11" fmla="*/ 0 60000 65536"/>
                <a:gd name="T12" fmla="*/ 0 w 365"/>
                <a:gd name="T13" fmla="*/ 0 h 394"/>
                <a:gd name="T14" fmla="*/ 365 w 365"/>
                <a:gd name="T15" fmla="*/ 394 h 394"/>
              </a:gdLst>
              <a:ahLst/>
              <a:cxnLst>
                <a:cxn ang="T8">
                  <a:pos x="T0" y="T1"/>
                </a:cxn>
                <a:cxn ang="T9">
                  <a:pos x="T2" y="T3"/>
                </a:cxn>
                <a:cxn ang="T10">
                  <a:pos x="T4" y="T5"/>
                </a:cxn>
                <a:cxn ang="T11">
                  <a:pos x="T6" y="T7"/>
                </a:cxn>
              </a:cxnLst>
              <a:rect l="T12" t="T13" r="T14" b="T15"/>
              <a:pathLst>
                <a:path w="365" h="394">
                  <a:moveTo>
                    <a:pt x="0" y="201"/>
                  </a:moveTo>
                  <a:cubicBezTo>
                    <a:pt x="15" y="172"/>
                    <a:pt x="50" y="0"/>
                    <a:pt x="93" y="27"/>
                  </a:cubicBezTo>
                  <a:cubicBezTo>
                    <a:pt x="136" y="54"/>
                    <a:pt x="213" y="336"/>
                    <a:pt x="258" y="365"/>
                  </a:cubicBezTo>
                  <a:cubicBezTo>
                    <a:pt x="303" y="394"/>
                    <a:pt x="343" y="234"/>
                    <a:pt x="365" y="200"/>
                  </a:cubicBezTo>
                </a:path>
              </a:pathLst>
            </a:custGeom>
            <a:noFill/>
            <a:ln w="12700">
              <a:solidFill>
                <a:srgbClr val="FC0128"/>
              </a:solidFill>
              <a:round/>
              <a:headEnd/>
              <a:tailEnd/>
            </a:ln>
          </p:spPr>
          <p:txBody>
            <a:bodyPr wrap="none" anchor="ctr"/>
            <a:lstStyle/>
            <a:p>
              <a:endParaRPr lang="en-GB"/>
            </a:p>
          </p:txBody>
        </p:sp>
        <p:sp>
          <p:nvSpPr>
            <p:cNvPr id="207927" name="Freeform 66"/>
            <p:cNvSpPr>
              <a:spLocks/>
            </p:cNvSpPr>
            <p:nvPr/>
          </p:nvSpPr>
          <p:spPr bwMode="auto">
            <a:xfrm>
              <a:off x="4639" y="2687"/>
              <a:ext cx="31" cy="117"/>
            </a:xfrm>
            <a:custGeom>
              <a:avLst/>
              <a:gdLst>
                <a:gd name="T0" fmla="*/ 0 w 365"/>
                <a:gd name="T1" fmla="*/ 60 h 394"/>
                <a:gd name="T2" fmla="*/ 8 w 365"/>
                <a:gd name="T3" fmla="*/ 8 h 394"/>
                <a:gd name="T4" fmla="*/ 22 w 365"/>
                <a:gd name="T5" fmla="*/ 108 h 394"/>
                <a:gd name="T6" fmla="*/ 31 w 365"/>
                <a:gd name="T7" fmla="*/ 59 h 394"/>
                <a:gd name="T8" fmla="*/ 0 60000 65536"/>
                <a:gd name="T9" fmla="*/ 0 60000 65536"/>
                <a:gd name="T10" fmla="*/ 0 60000 65536"/>
                <a:gd name="T11" fmla="*/ 0 60000 65536"/>
                <a:gd name="T12" fmla="*/ 0 w 365"/>
                <a:gd name="T13" fmla="*/ 0 h 394"/>
                <a:gd name="T14" fmla="*/ 365 w 365"/>
                <a:gd name="T15" fmla="*/ 394 h 394"/>
              </a:gdLst>
              <a:ahLst/>
              <a:cxnLst>
                <a:cxn ang="T8">
                  <a:pos x="T0" y="T1"/>
                </a:cxn>
                <a:cxn ang="T9">
                  <a:pos x="T2" y="T3"/>
                </a:cxn>
                <a:cxn ang="T10">
                  <a:pos x="T4" y="T5"/>
                </a:cxn>
                <a:cxn ang="T11">
                  <a:pos x="T6" y="T7"/>
                </a:cxn>
              </a:cxnLst>
              <a:rect l="T12" t="T13" r="T14" b="T15"/>
              <a:pathLst>
                <a:path w="365" h="394">
                  <a:moveTo>
                    <a:pt x="0" y="201"/>
                  </a:moveTo>
                  <a:cubicBezTo>
                    <a:pt x="15" y="172"/>
                    <a:pt x="50" y="0"/>
                    <a:pt x="93" y="27"/>
                  </a:cubicBezTo>
                  <a:cubicBezTo>
                    <a:pt x="136" y="54"/>
                    <a:pt x="213" y="336"/>
                    <a:pt x="258" y="365"/>
                  </a:cubicBezTo>
                  <a:cubicBezTo>
                    <a:pt x="303" y="394"/>
                    <a:pt x="343" y="234"/>
                    <a:pt x="365" y="200"/>
                  </a:cubicBezTo>
                </a:path>
              </a:pathLst>
            </a:custGeom>
            <a:noFill/>
            <a:ln w="12700">
              <a:solidFill>
                <a:srgbClr val="FC0128"/>
              </a:solidFill>
              <a:round/>
              <a:headEnd/>
              <a:tailEnd/>
            </a:ln>
          </p:spPr>
          <p:txBody>
            <a:bodyPr wrap="none" anchor="ctr"/>
            <a:lstStyle/>
            <a:p>
              <a:endParaRPr lang="en-GB"/>
            </a:p>
          </p:txBody>
        </p:sp>
        <p:sp>
          <p:nvSpPr>
            <p:cNvPr id="207928" name="Freeform 67"/>
            <p:cNvSpPr>
              <a:spLocks/>
            </p:cNvSpPr>
            <p:nvPr/>
          </p:nvSpPr>
          <p:spPr bwMode="auto">
            <a:xfrm>
              <a:off x="4671" y="2687"/>
              <a:ext cx="31" cy="117"/>
            </a:xfrm>
            <a:custGeom>
              <a:avLst/>
              <a:gdLst>
                <a:gd name="T0" fmla="*/ 0 w 365"/>
                <a:gd name="T1" fmla="*/ 60 h 394"/>
                <a:gd name="T2" fmla="*/ 8 w 365"/>
                <a:gd name="T3" fmla="*/ 8 h 394"/>
                <a:gd name="T4" fmla="*/ 22 w 365"/>
                <a:gd name="T5" fmla="*/ 108 h 394"/>
                <a:gd name="T6" fmla="*/ 31 w 365"/>
                <a:gd name="T7" fmla="*/ 59 h 394"/>
                <a:gd name="T8" fmla="*/ 0 60000 65536"/>
                <a:gd name="T9" fmla="*/ 0 60000 65536"/>
                <a:gd name="T10" fmla="*/ 0 60000 65536"/>
                <a:gd name="T11" fmla="*/ 0 60000 65536"/>
                <a:gd name="T12" fmla="*/ 0 w 365"/>
                <a:gd name="T13" fmla="*/ 0 h 394"/>
                <a:gd name="T14" fmla="*/ 365 w 365"/>
                <a:gd name="T15" fmla="*/ 394 h 394"/>
              </a:gdLst>
              <a:ahLst/>
              <a:cxnLst>
                <a:cxn ang="T8">
                  <a:pos x="T0" y="T1"/>
                </a:cxn>
                <a:cxn ang="T9">
                  <a:pos x="T2" y="T3"/>
                </a:cxn>
                <a:cxn ang="T10">
                  <a:pos x="T4" y="T5"/>
                </a:cxn>
                <a:cxn ang="T11">
                  <a:pos x="T6" y="T7"/>
                </a:cxn>
              </a:cxnLst>
              <a:rect l="T12" t="T13" r="T14" b="T15"/>
              <a:pathLst>
                <a:path w="365" h="394">
                  <a:moveTo>
                    <a:pt x="0" y="201"/>
                  </a:moveTo>
                  <a:cubicBezTo>
                    <a:pt x="15" y="172"/>
                    <a:pt x="50" y="0"/>
                    <a:pt x="93" y="27"/>
                  </a:cubicBezTo>
                  <a:cubicBezTo>
                    <a:pt x="136" y="54"/>
                    <a:pt x="213" y="336"/>
                    <a:pt x="258" y="365"/>
                  </a:cubicBezTo>
                  <a:cubicBezTo>
                    <a:pt x="303" y="394"/>
                    <a:pt x="343" y="234"/>
                    <a:pt x="365" y="200"/>
                  </a:cubicBezTo>
                </a:path>
              </a:pathLst>
            </a:custGeom>
            <a:noFill/>
            <a:ln w="12700">
              <a:solidFill>
                <a:srgbClr val="FC0128"/>
              </a:solidFill>
              <a:round/>
              <a:headEnd/>
              <a:tailEnd/>
            </a:ln>
          </p:spPr>
          <p:txBody>
            <a:bodyPr wrap="none" anchor="ctr"/>
            <a:lstStyle/>
            <a:p>
              <a:endParaRPr lang="en-GB"/>
            </a:p>
          </p:txBody>
        </p:sp>
        <p:sp>
          <p:nvSpPr>
            <p:cNvPr id="207929" name="Freeform 68"/>
            <p:cNvSpPr>
              <a:spLocks/>
            </p:cNvSpPr>
            <p:nvPr/>
          </p:nvSpPr>
          <p:spPr bwMode="auto">
            <a:xfrm>
              <a:off x="4701" y="2687"/>
              <a:ext cx="31" cy="117"/>
            </a:xfrm>
            <a:custGeom>
              <a:avLst/>
              <a:gdLst>
                <a:gd name="T0" fmla="*/ 0 w 365"/>
                <a:gd name="T1" fmla="*/ 60 h 394"/>
                <a:gd name="T2" fmla="*/ 8 w 365"/>
                <a:gd name="T3" fmla="*/ 8 h 394"/>
                <a:gd name="T4" fmla="*/ 22 w 365"/>
                <a:gd name="T5" fmla="*/ 108 h 394"/>
                <a:gd name="T6" fmla="*/ 31 w 365"/>
                <a:gd name="T7" fmla="*/ 59 h 394"/>
                <a:gd name="T8" fmla="*/ 0 60000 65536"/>
                <a:gd name="T9" fmla="*/ 0 60000 65536"/>
                <a:gd name="T10" fmla="*/ 0 60000 65536"/>
                <a:gd name="T11" fmla="*/ 0 60000 65536"/>
                <a:gd name="T12" fmla="*/ 0 w 365"/>
                <a:gd name="T13" fmla="*/ 0 h 394"/>
                <a:gd name="T14" fmla="*/ 365 w 365"/>
                <a:gd name="T15" fmla="*/ 394 h 394"/>
              </a:gdLst>
              <a:ahLst/>
              <a:cxnLst>
                <a:cxn ang="T8">
                  <a:pos x="T0" y="T1"/>
                </a:cxn>
                <a:cxn ang="T9">
                  <a:pos x="T2" y="T3"/>
                </a:cxn>
                <a:cxn ang="T10">
                  <a:pos x="T4" y="T5"/>
                </a:cxn>
                <a:cxn ang="T11">
                  <a:pos x="T6" y="T7"/>
                </a:cxn>
              </a:cxnLst>
              <a:rect l="T12" t="T13" r="T14" b="T15"/>
              <a:pathLst>
                <a:path w="365" h="394">
                  <a:moveTo>
                    <a:pt x="0" y="201"/>
                  </a:moveTo>
                  <a:cubicBezTo>
                    <a:pt x="15" y="172"/>
                    <a:pt x="50" y="0"/>
                    <a:pt x="93" y="27"/>
                  </a:cubicBezTo>
                  <a:cubicBezTo>
                    <a:pt x="136" y="54"/>
                    <a:pt x="213" y="336"/>
                    <a:pt x="258" y="365"/>
                  </a:cubicBezTo>
                  <a:cubicBezTo>
                    <a:pt x="303" y="394"/>
                    <a:pt x="343" y="234"/>
                    <a:pt x="365" y="200"/>
                  </a:cubicBezTo>
                </a:path>
              </a:pathLst>
            </a:custGeom>
            <a:noFill/>
            <a:ln w="12700">
              <a:solidFill>
                <a:srgbClr val="FC0128"/>
              </a:solidFill>
              <a:round/>
              <a:headEnd/>
              <a:tailEnd/>
            </a:ln>
          </p:spPr>
          <p:txBody>
            <a:bodyPr wrap="none" anchor="ctr"/>
            <a:lstStyle/>
            <a:p>
              <a:endParaRPr lang="en-GB"/>
            </a:p>
          </p:txBody>
        </p:sp>
        <p:sp>
          <p:nvSpPr>
            <p:cNvPr id="207930" name="Freeform 69"/>
            <p:cNvSpPr>
              <a:spLocks/>
            </p:cNvSpPr>
            <p:nvPr/>
          </p:nvSpPr>
          <p:spPr bwMode="auto">
            <a:xfrm>
              <a:off x="4733" y="2687"/>
              <a:ext cx="31" cy="117"/>
            </a:xfrm>
            <a:custGeom>
              <a:avLst/>
              <a:gdLst>
                <a:gd name="T0" fmla="*/ 0 w 365"/>
                <a:gd name="T1" fmla="*/ 60 h 394"/>
                <a:gd name="T2" fmla="*/ 8 w 365"/>
                <a:gd name="T3" fmla="*/ 8 h 394"/>
                <a:gd name="T4" fmla="*/ 22 w 365"/>
                <a:gd name="T5" fmla="*/ 108 h 394"/>
                <a:gd name="T6" fmla="*/ 31 w 365"/>
                <a:gd name="T7" fmla="*/ 59 h 394"/>
                <a:gd name="T8" fmla="*/ 0 60000 65536"/>
                <a:gd name="T9" fmla="*/ 0 60000 65536"/>
                <a:gd name="T10" fmla="*/ 0 60000 65536"/>
                <a:gd name="T11" fmla="*/ 0 60000 65536"/>
                <a:gd name="T12" fmla="*/ 0 w 365"/>
                <a:gd name="T13" fmla="*/ 0 h 394"/>
                <a:gd name="T14" fmla="*/ 365 w 365"/>
                <a:gd name="T15" fmla="*/ 394 h 394"/>
              </a:gdLst>
              <a:ahLst/>
              <a:cxnLst>
                <a:cxn ang="T8">
                  <a:pos x="T0" y="T1"/>
                </a:cxn>
                <a:cxn ang="T9">
                  <a:pos x="T2" y="T3"/>
                </a:cxn>
                <a:cxn ang="T10">
                  <a:pos x="T4" y="T5"/>
                </a:cxn>
                <a:cxn ang="T11">
                  <a:pos x="T6" y="T7"/>
                </a:cxn>
              </a:cxnLst>
              <a:rect l="T12" t="T13" r="T14" b="T15"/>
              <a:pathLst>
                <a:path w="365" h="394">
                  <a:moveTo>
                    <a:pt x="0" y="201"/>
                  </a:moveTo>
                  <a:cubicBezTo>
                    <a:pt x="15" y="172"/>
                    <a:pt x="50" y="0"/>
                    <a:pt x="93" y="27"/>
                  </a:cubicBezTo>
                  <a:cubicBezTo>
                    <a:pt x="136" y="54"/>
                    <a:pt x="213" y="336"/>
                    <a:pt x="258" y="365"/>
                  </a:cubicBezTo>
                  <a:cubicBezTo>
                    <a:pt x="303" y="394"/>
                    <a:pt x="343" y="234"/>
                    <a:pt x="365" y="200"/>
                  </a:cubicBezTo>
                </a:path>
              </a:pathLst>
            </a:custGeom>
            <a:noFill/>
            <a:ln w="12700">
              <a:solidFill>
                <a:srgbClr val="FC0128"/>
              </a:solidFill>
              <a:round/>
              <a:headEnd/>
              <a:tailEnd/>
            </a:ln>
          </p:spPr>
          <p:txBody>
            <a:bodyPr wrap="none" anchor="ctr"/>
            <a:lstStyle/>
            <a:p>
              <a:endParaRPr lang="en-GB"/>
            </a:p>
          </p:txBody>
        </p:sp>
        <p:sp>
          <p:nvSpPr>
            <p:cNvPr id="207931" name="Freeform 70"/>
            <p:cNvSpPr>
              <a:spLocks/>
            </p:cNvSpPr>
            <p:nvPr/>
          </p:nvSpPr>
          <p:spPr bwMode="auto">
            <a:xfrm>
              <a:off x="4763" y="2687"/>
              <a:ext cx="31" cy="117"/>
            </a:xfrm>
            <a:custGeom>
              <a:avLst/>
              <a:gdLst>
                <a:gd name="T0" fmla="*/ 0 w 365"/>
                <a:gd name="T1" fmla="*/ 60 h 394"/>
                <a:gd name="T2" fmla="*/ 8 w 365"/>
                <a:gd name="T3" fmla="*/ 8 h 394"/>
                <a:gd name="T4" fmla="*/ 22 w 365"/>
                <a:gd name="T5" fmla="*/ 108 h 394"/>
                <a:gd name="T6" fmla="*/ 31 w 365"/>
                <a:gd name="T7" fmla="*/ 59 h 394"/>
                <a:gd name="T8" fmla="*/ 0 60000 65536"/>
                <a:gd name="T9" fmla="*/ 0 60000 65536"/>
                <a:gd name="T10" fmla="*/ 0 60000 65536"/>
                <a:gd name="T11" fmla="*/ 0 60000 65536"/>
                <a:gd name="T12" fmla="*/ 0 w 365"/>
                <a:gd name="T13" fmla="*/ 0 h 394"/>
                <a:gd name="T14" fmla="*/ 365 w 365"/>
                <a:gd name="T15" fmla="*/ 394 h 394"/>
              </a:gdLst>
              <a:ahLst/>
              <a:cxnLst>
                <a:cxn ang="T8">
                  <a:pos x="T0" y="T1"/>
                </a:cxn>
                <a:cxn ang="T9">
                  <a:pos x="T2" y="T3"/>
                </a:cxn>
                <a:cxn ang="T10">
                  <a:pos x="T4" y="T5"/>
                </a:cxn>
                <a:cxn ang="T11">
                  <a:pos x="T6" y="T7"/>
                </a:cxn>
              </a:cxnLst>
              <a:rect l="T12" t="T13" r="T14" b="T15"/>
              <a:pathLst>
                <a:path w="365" h="394">
                  <a:moveTo>
                    <a:pt x="0" y="201"/>
                  </a:moveTo>
                  <a:cubicBezTo>
                    <a:pt x="15" y="172"/>
                    <a:pt x="50" y="0"/>
                    <a:pt x="93" y="27"/>
                  </a:cubicBezTo>
                  <a:cubicBezTo>
                    <a:pt x="136" y="54"/>
                    <a:pt x="213" y="336"/>
                    <a:pt x="258" y="365"/>
                  </a:cubicBezTo>
                  <a:cubicBezTo>
                    <a:pt x="303" y="394"/>
                    <a:pt x="343" y="234"/>
                    <a:pt x="365" y="200"/>
                  </a:cubicBezTo>
                </a:path>
              </a:pathLst>
            </a:custGeom>
            <a:noFill/>
            <a:ln w="12700">
              <a:solidFill>
                <a:srgbClr val="FC0128"/>
              </a:solidFill>
              <a:round/>
              <a:headEnd/>
              <a:tailEnd/>
            </a:ln>
          </p:spPr>
          <p:txBody>
            <a:bodyPr wrap="none" anchor="ctr"/>
            <a:lstStyle/>
            <a:p>
              <a:endParaRPr lang="en-GB"/>
            </a:p>
          </p:txBody>
        </p:sp>
      </p:grpSp>
      <p:grpSp>
        <p:nvGrpSpPr>
          <p:cNvPr id="207920" name="Group 71"/>
          <p:cNvGrpSpPr>
            <a:grpSpLocks/>
          </p:cNvGrpSpPr>
          <p:nvPr/>
        </p:nvGrpSpPr>
        <p:grpSpPr bwMode="auto">
          <a:xfrm>
            <a:off x="5718175" y="2741613"/>
            <a:ext cx="1023938" cy="1392237"/>
            <a:chOff x="2343" y="3192"/>
            <a:chExt cx="645" cy="877"/>
          </a:xfrm>
        </p:grpSpPr>
        <p:sp>
          <p:nvSpPr>
            <p:cNvPr id="207922" name="Freeform 72"/>
            <p:cNvSpPr>
              <a:spLocks/>
            </p:cNvSpPr>
            <p:nvPr/>
          </p:nvSpPr>
          <p:spPr bwMode="auto">
            <a:xfrm>
              <a:off x="2343" y="3192"/>
              <a:ext cx="327" cy="877"/>
            </a:xfrm>
            <a:custGeom>
              <a:avLst/>
              <a:gdLst>
                <a:gd name="T0" fmla="*/ 324 w 327"/>
                <a:gd name="T1" fmla="*/ 0 h 877"/>
                <a:gd name="T2" fmla="*/ 279 w 327"/>
                <a:gd name="T3" fmla="*/ 33 h 877"/>
                <a:gd name="T4" fmla="*/ 267 w 327"/>
                <a:gd name="T5" fmla="*/ 66 h 877"/>
                <a:gd name="T6" fmla="*/ 159 w 327"/>
                <a:gd name="T7" fmla="*/ 90 h 877"/>
                <a:gd name="T8" fmla="*/ 99 w 327"/>
                <a:gd name="T9" fmla="*/ 138 h 877"/>
                <a:gd name="T10" fmla="*/ 60 w 327"/>
                <a:gd name="T11" fmla="*/ 216 h 877"/>
                <a:gd name="T12" fmla="*/ 15 w 327"/>
                <a:gd name="T13" fmla="*/ 354 h 877"/>
                <a:gd name="T14" fmla="*/ 6 w 327"/>
                <a:gd name="T15" fmla="*/ 498 h 877"/>
                <a:gd name="T16" fmla="*/ 48 w 327"/>
                <a:gd name="T17" fmla="*/ 630 h 877"/>
                <a:gd name="T18" fmla="*/ 90 w 327"/>
                <a:gd name="T19" fmla="*/ 696 h 877"/>
                <a:gd name="T20" fmla="*/ 189 w 327"/>
                <a:gd name="T21" fmla="*/ 813 h 877"/>
                <a:gd name="T22" fmla="*/ 276 w 327"/>
                <a:gd name="T23" fmla="*/ 867 h 877"/>
                <a:gd name="T24" fmla="*/ 327 w 327"/>
                <a:gd name="T25" fmla="*/ 870 h 8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7"/>
                <a:gd name="T40" fmla="*/ 0 h 877"/>
                <a:gd name="T41" fmla="*/ 327 w 327"/>
                <a:gd name="T42" fmla="*/ 877 h 87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7" h="877">
                  <a:moveTo>
                    <a:pt x="324" y="0"/>
                  </a:moveTo>
                  <a:cubicBezTo>
                    <a:pt x="306" y="11"/>
                    <a:pt x="288" y="22"/>
                    <a:pt x="279" y="33"/>
                  </a:cubicBezTo>
                  <a:cubicBezTo>
                    <a:pt x="270" y="44"/>
                    <a:pt x="287" y="57"/>
                    <a:pt x="267" y="66"/>
                  </a:cubicBezTo>
                  <a:cubicBezTo>
                    <a:pt x="247" y="75"/>
                    <a:pt x="187" y="78"/>
                    <a:pt x="159" y="90"/>
                  </a:cubicBezTo>
                  <a:cubicBezTo>
                    <a:pt x="131" y="102"/>
                    <a:pt x="115" y="117"/>
                    <a:pt x="99" y="138"/>
                  </a:cubicBezTo>
                  <a:cubicBezTo>
                    <a:pt x="83" y="159"/>
                    <a:pt x="74" y="180"/>
                    <a:pt x="60" y="216"/>
                  </a:cubicBezTo>
                  <a:cubicBezTo>
                    <a:pt x="46" y="252"/>
                    <a:pt x="24" y="307"/>
                    <a:pt x="15" y="354"/>
                  </a:cubicBezTo>
                  <a:cubicBezTo>
                    <a:pt x="6" y="401"/>
                    <a:pt x="0" y="452"/>
                    <a:pt x="6" y="498"/>
                  </a:cubicBezTo>
                  <a:cubicBezTo>
                    <a:pt x="12" y="544"/>
                    <a:pt x="34" y="597"/>
                    <a:pt x="48" y="630"/>
                  </a:cubicBezTo>
                  <a:cubicBezTo>
                    <a:pt x="62" y="663"/>
                    <a:pt x="66" y="665"/>
                    <a:pt x="90" y="696"/>
                  </a:cubicBezTo>
                  <a:cubicBezTo>
                    <a:pt x="114" y="727"/>
                    <a:pt x="158" y="785"/>
                    <a:pt x="189" y="813"/>
                  </a:cubicBezTo>
                  <a:cubicBezTo>
                    <a:pt x="220" y="841"/>
                    <a:pt x="253" y="857"/>
                    <a:pt x="276" y="867"/>
                  </a:cubicBezTo>
                  <a:cubicBezTo>
                    <a:pt x="299" y="877"/>
                    <a:pt x="317" y="870"/>
                    <a:pt x="327" y="870"/>
                  </a:cubicBezTo>
                </a:path>
              </a:pathLst>
            </a:custGeom>
            <a:noFill/>
            <a:ln w="12700">
              <a:solidFill>
                <a:schemeClr val="tx1"/>
              </a:solidFill>
              <a:round/>
              <a:headEnd/>
              <a:tailEnd/>
            </a:ln>
          </p:spPr>
          <p:txBody>
            <a:bodyPr wrap="none" anchor="ctr"/>
            <a:lstStyle/>
            <a:p>
              <a:endParaRPr lang="en-GB"/>
            </a:p>
          </p:txBody>
        </p:sp>
        <p:sp>
          <p:nvSpPr>
            <p:cNvPr id="207923" name="Freeform 73"/>
            <p:cNvSpPr>
              <a:spLocks/>
            </p:cNvSpPr>
            <p:nvPr/>
          </p:nvSpPr>
          <p:spPr bwMode="auto">
            <a:xfrm flipH="1">
              <a:off x="2661" y="3192"/>
              <a:ext cx="327" cy="877"/>
            </a:xfrm>
            <a:custGeom>
              <a:avLst/>
              <a:gdLst>
                <a:gd name="T0" fmla="*/ 324 w 327"/>
                <a:gd name="T1" fmla="*/ 0 h 877"/>
                <a:gd name="T2" fmla="*/ 279 w 327"/>
                <a:gd name="T3" fmla="*/ 33 h 877"/>
                <a:gd name="T4" fmla="*/ 267 w 327"/>
                <a:gd name="T5" fmla="*/ 66 h 877"/>
                <a:gd name="T6" fmla="*/ 159 w 327"/>
                <a:gd name="T7" fmla="*/ 90 h 877"/>
                <a:gd name="T8" fmla="*/ 99 w 327"/>
                <a:gd name="T9" fmla="*/ 138 h 877"/>
                <a:gd name="T10" fmla="*/ 60 w 327"/>
                <a:gd name="T11" fmla="*/ 216 h 877"/>
                <a:gd name="T12" fmla="*/ 15 w 327"/>
                <a:gd name="T13" fmla="*/ 354 h 877"/>
                <a:gd name="T14" fmla="*/ 6 w 327"/>
                <a:gd name="T15" fmla="*/ 498 h 877"/>
                <a:gd name="T16" fmla="*/ 48 w 327"/>
                <a:gd name="T17" fmla="*/ 630 h 877"/>
                <a:gd name="T18" fmla="*/ 90 w 327"/>
                <a:gd name="T19" fmla="*/ 696 h 877"/>
                <a:gd name="T20" fmla="*/ 189 w 327"/>
                <a:gd name="T21" fmla="*/ 813 h 877"/>
                <a:gd name="T22" fmla="*/ 276 w 327"/>
                <a:gd name="T23" fmla="*/ 867 h 877"/>
                <a:gd name="T24" fmla="*/ 327 w 327"/>
                <a:gd name="T25" fmla="*/ 870 h 8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7"/>
                <a:gd name="T40" fmla="*/ 0 h 877"/>
                <a:gd name="T41" fmla="*/ 327 w 327"/>
                <a:gd name="T42" fmla="*/ 877 h 87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7" h="877">
                  <a:moveTo>
                    <a:pt x="324" y="0"/>
                  </a:moveTo>
                  <a:cubicBezTo>
                    <a:pt x="306" y="11"/>
                    <a:pt x="288" y="22"/>
                    <a:pt x="279" y="33"/>
                  </a:cubicBezTo>
                  <a:cubicBezTo>
                    <a:pt x="270" y="44"/>
                    <a:pt x="287" y="57"/>
                    <a:pt x="267" y="66"/>
                  </a:cubicBezTo>
                  <a:cubicBezTo>
                    <a:pt x="247" y="75"/>
                    <a:pt x="187" y="78"/>
                    <a:pt x="159" y="90"/>
                  </a:cubicBezTo>
                  <a:cubicBezTo>
                    <a:pt x="131" y="102"/>
                    <a:pt x="115" y="117"/>
                    <a:pt x="99" y="138"/>
                  </a:cubicBezTo>
                  <a:cubicBezTo>
                    <a:pt x="83" y="159"/>
                    <a:pt x="74" y="180"/>
                    <a:pt x="60" y="216"/>
                  </a:cubicBezTo>
                  <a:cubicBezTo>
                    <a:pt x="46" y="252"/>
                    <a:pt x="24" y="307"/>
                    <a:pt x="15" y="354"/>
                  </a:cubicBezTo>
                  <a:cubicBezTo>
                    <a:pt x="6" y="401"/>
                    <a:pt x="0" y="452"/>
                    <a:pt x="6" y="498"/>
                  </a:cubicBezTo>
                  <a:cubicBezTo>
                    <a:pt x="12" y="544"/>
                    <a:pt x="34" y="597"/>
                    <a:pt x="48" y="630"/>
                  </a:cubicBezTo>
                  <a:cubicBezTo>
                    <a:pt x="62" y="663"/>
                    <a:pt x="66" y="665"/>
                    <a:pt x="90" y="696"/>
                  </a:cubicBezTo>
                  <a:cubicBezTo>
                    <a:pt x="114" y="727"/>
                    <a:pt x="158" y="785"/>
                    <a:pt x="189" y="813"/>
                  </a:cubicBezTo>
                  <a:cubicBezTo>
                    <a:pt x="220" y="841"/>
                    <a:pt x="253" y="857"/>
                    <a:pt x="276" y="867"/>
                  </a:cubicBezTo>
                  <a:cubicBezTo>
                    <a:pt x="299" y="877"/>
                    <a:pt x="317" y="870"/>
                    <a:pt x="327" y="870"/>
                  </a:cubicBezTo>
                </a:path>
              </a:pathLst>
            </a:custGeom>
            <a:noFill/>
            <a:ln w="12700">
              <a:solidFill>
                <a:schemeClr val="tx1"/>
              </a:solidFill>
              <a:round/>
              <a:headEnd/>
              <a:tailEnd/>
            </a:ln>
          </p:spPr>
          <p:txBody>
            <a:bodyPr wrap="none" anchor="ctr"/>
            <a:lstStyle/>
            <a:p>
              <a:endParaRPr lang="en-GB"/>
            </a:p>
          </p:txBody>
        </p:sp>
      </p:grpSp>
      <p:sp>
        <p:nvSpPr>
          <p:cNvPr id="207921" name="Line 74"/>
          <p:cNvSpPr>
            <a:spLocks noChangeShapeType="1"/>
          </p:cNvSpPr>
          <p:nvPr/>
        </p:nvSpPr>
        <p:spPr bwMode="auto">
          <a:xfrm>
            <a:off x="5226050" y="2203450"/>
            <a:ext cx="1828800" cy="0"/>
          </a:xfrm>
          <a:prstGeom prst="line">
            <a:avLst/>
          </a:prstGeom>
          <a:noFill/>
          <a:ln w="12700">
            <a:solidFill>
              <a:srgbClr val="FFFFFF"/>
            </a:solidFill>
            <a:prstDash val="sysDot"/>
            <a:round/>
            <a:headEnd/>
            <a:tailEnd/>
          </a:ln>
        </p:spPr>
        <p:txBody>
          <a:bodyPr wrap="none" anchor="ctr"/>
          <a:lstStyle/>
          <a:p>
            <a:endParaRPr lang="en-GB"/>
          </a:p>
        </p:txBody>
      </p:sp>
      <p:sp>
        <p:nvSpPr>
          <p:cNvPr id="75"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76"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77"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78"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79" name="CasellaDiTesto 78"/>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spTree>
    <p:extLst>
      <p:ext uri="{BB962C8B-B14F-4D97-AF65-F5344CB8AC3E}">
        <p14:creationId xmlns:p14="http://schemas.microsoft.com/office/powerpoint/2010/main" val="12527675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a:noFill/>
        </p:spPr>
        <p:txBody>
          <a:bodyPr lIns="90488" tIns="44450" rIns="90488" bIns="44450" anchor="b"/>
          <a:lstStyle/>
          <a:p>
            <a:r>
              <a:rPr lang="en-US" dirty="0" smtClean="0"/>
              <a:t>Frequency encoding</a:t>
            </a:r>
          </a:p>
        </p:txBody>
      </p:sp>
      <p:sp>
        <p:nvSpPr>
          <p:cNvPr id="208899" name="Rectangle 3"/>
          <p:cNvSpPr>
            <a:spLocks noChangeArrowheads="1"/>
          </p:cNvSpPr>
          <p:nvPr/>
        </p:nvSpPr>
        <p:spPr bwMode="auto">
          <a:xfrm>
            <a:off x="3352800" y="5486400"/>
            <a:ext cx="2843213" cy="382588"/>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tabLst>
                <a:tab pos="2381250" algn="l"/>
              </a:tabLst>
            </a:pPr>
            <a:r>
              <a:rPr lang="en-US" sz="1600" b="0"/>
              <a:t>Frequency encoding direction</a:t>
            </a:r>
          </a:p>
        </p:txBody>
      </p:sp>
      <p:grpSp>
        <p:nvGrpSpPr>
          <p:cNvPr id="208900" name="Group 4"/>
          <p:cNvGrpSpPr>
            <a:grpSpLocks/>
          </p:cNvGrpSpPr>
          <p:nvPr/>
        </p:nvGrpSpPr>
        <p:grpSpPr bwMode="auto">
          <a:xfrm>
            <a:off x="3744913" y="2568575"/>
            <a:ext cx="1793875" cy="2111375"/>
            <a:chOff x="2359" y="1618"/>
            <a:chExt cx="1130" cy="1330"/>
          </a:xfrm>
        </p:grpSpPr>
        <p:sp>
          <p:nvSpPr>
            <p:cNvPr id="208916" name="Freeform 5"/>
            <p:cNvSpPr>
              <a:spLocks/>
            </p:cNvSpPr>
            <p:nvPr/>
          </p:nvSpPr>
          <p:spPr bwMode="auto">
            <a:xfrm>
              <a:off x="2359" y="1806"/>
              <a:ext cx="134" cy="814"/>
            </a:xfrm>
            <a:custGeom>
              <a:avLst/>
              <a:gdLst>
                <a:gd name="T0" fmla="*/ 0 w 75"/>
                <a:gd name="T1" fmla="*/ 401 h 495"/>
                <a:gd name="T2" fmla="*/ 30 w 75"/>
                <a:gd name="T3" fmla="*/ 206 h 495"/>
                <a:gd name="T4" fmla="*/ 132 w 75"/>
                <a:gd name="T5" fmla="*/ 0 h 495"/>
                <a:gd name="T6" fmla="*/ 132 w 75"/>
                <a:gd name="T7" fmla="*/ 812 h 495"/>
                <a:gd name="T8" fmla="*/ 82 w 75"/>
                <a:gd name="T9" fmla="*/ 738 h 495"/>
                <a:gd name="T10" fmla="*/ 21 w 75"/>
                <a:gd name="T11" fmla="*/ 625 h 495"/>
                <a:gd name="T12" fmla="*/ 0 w 75"/>
                <a:gd name="T13" fmla="*/ 533 h 495"/>
                <a:gd name="T14" fmla="*/ 0 w 75"/>
                <a:gd name="T15" fmla="*/ 467 h 495"/>
                <a:gd name="T16" fmla="*/ 0 w 75"/>
                <a:gd name="T17" fmla="*/ 401 h 4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5"/>
                <a:gd name="T28" fmla="*/ 0 h 495"/>
                <a:gd name="T29" fmla="*/ 75 w 75"/>
                <a:gd name="T30" fmla="*/ 495 h 49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5" h="495">
                  <a:moveTo>
                    <a:pt x="0" y="244"/>
                  </a:moveTo>
                  <a:lnTo>
                    <a:pt x="17" y="125"/>
                  </a:lnTo>
                  <a:lnTo>
                    <a:pt x="74" y="0"/>
                  </a:lnTo>
                  <a:lnTo>
                    <a:pt x="74" y="494"/>
                  </a:lnTo>
                  <a:lnTo>
                    <a:pt x="46" y="449"/>
                  </a:lnTo>
                  <a:lnTo>
                    <a:pt x="12" y="380"/>
                  </a:lnTo>
                  <a:lnTo>
                    <a:pt x="0" y="324"/>
                  </a:lnTo>
                  <a:lnTo>
                    <a:pt x="0" y="284"/>
                  </a:lnTo>
                  <a:lnTo>
                    <a:pt x="0" y="244"/>
                  </a:lnTo>
                </a:path>
              </a:pathLst>
            </a:custGeom>
            <a:solidFill>
              <a:schemeClr val="accent2"/>
            </a:solidFill>
            <a:ln w="12700" cap="rnd" cmpd="sng">
              <a:solidFill>
                <a:schemeClr val="tx1"/>
              </a:solidFill>
              <a:prstDash val="solid"/>
              <a:round/>
              <a:headEnd type="none" w="med" len="med"/>
              <a:tailEnd type="none" w="med" len="med"/>
            </a:ln>
          </p:spPr>
          <p:txBody>
            <a:bodyPr/>
            <a:lstStyle/>
            <a:p>
              <a:endParaRPr lang="en-GB"/>
            </a:p>
          </p:txBody>
        </p:sp>
        <p:sp>
          <p:nvSpPr>
            <p:cNvPr id="208917" name="Freeform 6"/>
            <p:cNvSpPr>
              <a:spLocks/>
            </p:cNvSpPr>
            <p:nvPr/>
          </p:nvSpPr>
          <p:spPr bwMode="auto">
            <a:xfrm>
              <a:off x="2613" y="1636"/>
              <a:ext cx="134" cy="1256"/>
            </a:xfrm>
            <a:custGeom>
              <a:avLst/>
              <a:gdLst>
                <a:gd name="T0" fmla="*/ 0 w 75"/>
                <a:gd name="T1" fmla="*/ 38 h 763"/>
                <a:gd name="T2" fmla="*/ 132 w 75"/>
                <a:gd name="T3" fmla="*/ 0 h 763"/>
                <a:gd name="T4" fmla="*/ 132 w 75"/>
                <a:gd name="T5" fmla="*/ 1254 h 763"/>
                <a:gd name="T6" fmla="*/ 0 w 75"/>
                <a:gd name="T7" fmla="*/ 1142 h 763"/>
                <a:gd name="T8" fmla="*/ 0 w 75"/>
                <a:gd name="T9" fmla="*/ 38 h 763"/>
                <a:gd name="T10" fmla="*/ 0 60000 65536"/>
                <a:gd name="T11" fmla="*/ 0 60000 65536"/>
                <a:gd name="T12" fmla="*/ 0 60000 65536"/>
                <a:gd name="T13" fmla="*/ 0 60000 65536"/>
                <a:gd name="T14" fmla="*/ 0 60000 65536"/>
                <a:gd name="T15" fmla="*/ 0 w 75"/>
                <a:gd name="T16" fmla="*/ 0 h 763"/>
                <a:gd name="T17" fmla="*/ 75 w 75"/>
                <a:gd name="T18" fmla="*/ 763 h 763"/>
              </a:gdLst>
              <a:ahLst/>
              <a:cxnLst>
                <a:cxn ang="T10">
                  <a:pos x="T0" y="T1"/>
                </a:cxn>
                <a:cxn ang="T11">
                  <a:pos x="T2" y="T3"/>
                </a:cxn>
                <a:cxn ang="T12">
                  <a:pos x="T4" y="T5"/>
                </a:cxn>
                <a:cxn ang="T13">
                  <a:pos x="T6" y="T7"/>
                </a:cxn>
                <a:cxn ang="T14">
                  <a:pos x="T8" y="T9"/>
                </a:cxn>
              </a:cxnLst>
              <a:rect l="T15" t="T16" r="T17" b="T18"/>
              <a:pathLst>
                <a:path w="75" h="763">
                  <a:moveTo>
                    <a:pt x="0" y="23"/>
                  </a:moveTo>
                  <a:lnTo>
                    <a:pt x="74" y="0"/>
                  </a:lnTo>
                  <a:lnTo>
                    <a:pt x="74" y="762"/>
                  </a:lnTo>
                  <a:lnTo>
                    <a:pt x="0" y="694"/>
                  </a:lnTo>
                  <a:lnTo>
                    <a:pt x="0" y="23"/>
                  </a:lnTo>
                </a:path>
              </a:pathLst>
            </a:custGeom>
            <a:solidFill>
              <a:schemeClr val="accent2"/>
            </a:solidFill>
            <a:ln w="12700" cap="rnd" cmpd="sng">
              <a:solidFill>
                <a:schemeClr val="tx1"/>
              </a:solidFill>
              <a:prstDash val="solid"/>
              <a:round/>
              <a:headEnd type="none" w="med" len="med"/>
              <a:tailEnd type="none" w="med" len="med"/>
            </a:ln>
          </p:spPr>
          <p:txBody>
            <a:bodyPr/>
            <a:lstStyle/>
            <a:p>
              <a:endParaRPr lang="en-GB"/>
            </a:p>
          </p:txBody>
        </p:sp>
        <p:sp>
          <p:nvSpPr>
            <p:cNvPr id="208918" name="Freeform 7"/>
            <p:cNvSpPr>
              <a:spLocks/>
            </p:cNvSpPr>
            <p:nvPr/>
          </p:nvSpPr>
          <p:spPr bwMode="auto">
            <a:xfrm>
              <a:off x="2858" y="1618"/>
              <a:ext cx="154" cy="1330"/>
            </a:xfrm>
            <a:custGeom>
              <a:avLst/>
              <a:gdLst>
                <a:gd name="T0" fmla="*/ 0 w 86"/>
                <a:gd name="T1" fmla="*/ 0 h 808"/>
                <a:gd name="T2" fmla="*/ 0 w 86"/>
                <a:gd name="T3" fmla="*/ 1318 h 808"/>
                <a:gd name="T4" fmla="*/ 70 w 86"/>
                <a:gd name="T5" fmla="*/ 1328 h 808"/>
                <a:gd name="T6" fmla="*/ 152 w 86"/>
                <a:gd name="T7" fmla="*/ 1328 h 808"/>
                <a:gd name="T8" fmla="*/ 141 w 86"/>
                <a:gd name="T9" fmla="*/ 0 h 808"/>
                <a:gd name="T10" fmla="*/ 0 w 86"/>
                <a:gd name="T11" fmla="*/ 0 h 808"/>
                <a:gd name="T12" fmla="*/ 0 60000 65536"/>
                <a:gd name="T13" fmla="*/ 0 60000 65536"/>
                <a:gd name="T14" fmla="*/ 0 60000 65536"/>
                <a:gd name="T15" fmla="*/ 0 60000 65536"/>
                <a:gd name="T16" fmla="*/ 0 60000 65536"/>
                <a:gd name="T17" fmla="*/ 0 60000 65536"/>
                <a:gd name="T18" fmla="*/ 0 w 86"/>
                <a:gd name="T19" fmla="*/ 0 h 808"/>
                <a:gd name="T20" fmla="*/ 86 w 86"/>
                <a:gd name="T21" fmla="*/ 808 h 808"/>
              </a:gdLst>
              <a:ahLst/>
              <a:cxnLst>
                <a:cxn ang="T12">
                  <a:pos x="T0" y="T1"/>
                </a:cxn>
                <a:cxn ang="T13">
                  <a:pos x="T2" y="T3"/>
                </a:cxn>
                <a:cxn ang="T14">
                  <a:pos x="T4" y="T5"/>
                </a:cxn>
                <a:cxn ang="T15">
                  <a:pos x="T6" y="T7"/>
                </a:cxn>
                <a:cxn ang="T16">
                  <a:pos x="T8" y="T9"/>
                </a:cxn>
                <a:cxn ang="T17">
                  <a:pos x="T10" y="T11"/>
                </a:cxn>
              </a:cxnLst>
              <a:rect l="T18" t="T19" r="T20" b="T21"/>
              <a:pathLst>
                <a:path w="86" h="808">
                  <a:moveTo>
                    <a:pt x="0" y="0"/>
                  </a:moveTo>
                  <a:lnTo>
                    <a:pt x="0" y="801"/>
                  </a:lnTo>
                  <a:lnTo>
                    <a:pt x="39" y="807"/>
                  </a:lnTo>
                  <a:lnTo>
                    <a:pt x="85" y="807"/>
                  </a:lnTo>
                  <a:lnTo>
                    <a:pt x="79" y="0"/>
                  </a:lnTo>
                  <a:lnTo>
                    <a:pt x="0" y="0"/>
                  </a:lnTo>
                </a:path>
              </a:pathLst>
            </a:custGeom>
            <a:solidFill>
              <a:schemeClr val="accent2"/>
            </a:solidFill>
            <a:ln w="12700" cap="rnd" cmpd="sng">
              <a:solidFill>
                <a:schemeClr val="tx1"/>
              </a:solidFill>
              <a:prstDash val="solid"/>
              <a:round/>
              <a:headEnd type="none" w="med" len="med"/>
              <a:tailEnd type="none" w="med" len="med"/>
            </a:ln>
          </p:spPr>
          <p:txBody>
            <a:bodyPr/>
            <a:lstStyle/>
            <a:p>
              <a:endParaRPr lang="en-GB"/>
            </a:p>
          </p:txBody>
        </p:sp>
        <p:sp>
          <p:nvSpPr>
            <p:cNvPr id="208919" name="Freeform 8"/>
            <p:cNvSpPr>
              <a:spLocks/>
            </p:cNvSpPr>
            <p:nvPr/>
          </p:nvSpPr>
          <p:spPr bwMode="auto">
            <a:xfrm>
              <a:off x="3110" y="1646"/>
              <a:ext cx="125" cy="1246"/>
            </a:xfrm>
            <a:custGeom>
              <a:avLst/>
              <a:gdLst>
                <a:gd name="T0" fmla="*/ 0 w 70"/>
                <a:gd name="T1" fmla="*/ 10 h 757"/>
                <a:gd name="T2" fmla="*/ 0 w 70"/>
                <a:gd name="T3" fmla="*/ 1244 h 757"/>
                <a:gd name="T4" fmla="*/ 123 w 70"/>
                <a:gd name="T5" fmla="*/ 1160 h 757"/>
                <a:gd name="T6" fmla="*/ 123 w 70"/>
                <a:gd name="T7" fmla="*/ 18 h 757"/>
                <a:gd name="T8" fmla="*/ 63 w 70"/>
                <a:gd name="T9" fmla="*/ 0 h 757"/>
                <a:gd name="T10" fmla="*/ 0 w 70"/>
                <a:gd name="T11" fmla="*/ 10 h 757"/>
                <a:gd name="T12" fmla="*/ 0 60000 65536"/>
                <a:gd name="T13" fmla="*/ 0 60000 65536"/>
                <a:gd name="T14" fmla="*/ 0 60000 65536"/>
                <a:gd name="T15" fmla="*/ 0 60000 65536"/>
                <a:gd name="T16" fmla="*/ 0 60000 65536"/>
                <a:gd name="T17" fmla="*/ 0 60000 65536"/>
                <a:gd name="T18" fmla="*/ 0 w 70"/>
                <a:gd name="T19" fmla="*/ 0 h 757"/>
                <a:gd name="T20" fmla="*/ 70 w 70"/>
                <a:gd name="T21" fmla="*/ 757 h 757"/>
              </a:gdLst>
              <a:ahLst/>
              <a:cxnLst>
                <a:cxn ang="T12">
                  <a:pos x="T0" y="T1"/>
                </a:cxn>
                <a:cxn ang="T13">
                  <a:pos x="T2" y="T3"/>
                </a:cxn>
                <a:cxn ang="T14">
                  <a:pos x="T4" y="T5"/>
                </a:cxn>
                <a:cxn ang="T15">
                  <a:pos x="T6" y="T7"/>
                </a:cxn>
                <a:cxn ang="T16">
                  <a:pos x="T8" y="T9"/>
                </a:cxn>
                <a:cxn ang="T17">
                  <a:pos x="T10" y="T11"/>
                </a:cxn>
              </a:cxnLst>
              <a:rect l="T18" t="T19" r="T20" b="T21"/>
              <a:pathLst>
                <a:path w="70" h="757">
                  <a:moveTo>
                    <a:pt x="0" y="6"/>
                  </a:moveTo>
                  <a:lnTo>
                    <a:pt x="0" y="756"/>
                  </a:lnTo>
                  <a:lnTo>
                    <a:pt x="69" y="705"/>
                  </a:lnTo>
                  <a:lnTo>
                    <a:pt x="69" y="11"/>
                  </a:lnTo>
                  <a:lnTo>
                    <a:pt x="35" y="0"/>
                  </a:lnTo>
                  <a:lnTo>
                    <a:pt x="0" y="6"/>
                  </a:lnTo>
                </a:path>
              </a:pathLst>
            </a:custGeom>
            <a:solidFill>
              <a:schemeClr val="accent2"/>
            </a:solidFill>
            <a:ln w="12700" cap="rnd" cmpd="sng">
              <a:solidFill>
                <a:schemeClr val="tx1"/>
              </a:solidFill>
              <a:prstDash val="solid"/>
              <a:round/>
              <a:headEnd type="none" w="med" len="med"/>
              <a:tailEnd type="none" w="med" len="med"/>
            </a:ln>
          </p:spPr>
          <p:txBody>
            <a:bodyPr/>
            <a:lstStyle/>
            <a:p>
              <a:endParaRPr lang="en-GB"/>
            </a:p>
          </p:txBody>
        </p:sp>
        <p:sp>
          <p:nvSpPr>
            <p:cNvPr id="208920" name="Freeform 9"/>
            <p:cNvSpPr>
              <a:spLocks/>
            </p:cNvSpPr>
            <p:nvPr/>
          </p:nvSpPr>
          <p:spPr bwMode="auto">
            <a:xfrm>
              <a:off x="3344" y="1768"/>
              <a:ext cx="145" cy="880"/>
            </a:xfrm>
            <a:custGeom>
              <a:avLst/>
              <a:gdLst>
                <a:gd name="T0" fmla="*/ 11 w 81"/>
                <a:gd name="T1" fmla="*/ 878 h 535"/>
                <a:gd name="T2" fmla="*/ 72 w 81"/>
                <a:gd name="T3" fmla="*/ 794 h 535"/>
                <a:gd name="T4" fmla="*/ 132 w 81"/>
                <a:gd name="T5" fmla="*/ 663 h 535"/>
                <a:gd name="T6" fmla="*/ 143 w 81"/>
                <a:gd name="T7" fmla="*/ 551 h 535"/>
                <a:gd name="T8" fmla="*/ 143 w 81"/>
                <a:gd name="T9" fmla="*/ 393 h 535"/>
                <a:gd name="T10" fmla="*/ 122 w 81"/>
                <a:gd name="T11" fmla="*/ 271 h 535"/>
                <a:gd name="T12" fmla="*/ 81 w 81"/>
                <a:gd name="T13" fmla="*/ 150 h 535"/>
                <a:gd name="T14" fmla="*/ 30 w 81"/>
                <a:gd name="T15" fmla="*/ 56 h 535"/>
                <a:gd name="T16" fmla="*/ 0 w 81"/>
                <a:gd name="T17" fmla="*/ 0 h 535"/>
                <a:gd name="T18" fmla="*/ 11 w 81"/>
                <a:gd name="T19" fmla="*/ 878 h 5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
                <a:gd name="T31" fmla="*/ 0 h 535"/>
                <a:gd name="T32" fmla="*/ 81 w 81"/>
                <a:gd name="T33" fmla="*/ 535 h 53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 h="535">
                  <a:moveTo>
                    <a:pt x="6" y="534"/>
                  </a:moveTo>
                  <a:lnTo>
                    <a:pt x="40" y="483"/>
                  </a:lnTo>
                  <a:lnTo>
                    <a:pt x="74" y="403"/>
                  </a:lnTo>
                  <a:lnTo>
                    <a:pt x="80" y="335"/>
                  </a:lnTo>
                  <a:lnTo>
                    <a:pt x="80" y="239"/>
                  </a:lnTo>
                  <a:lnTo>
                    <a:pt x="68" y="165"/>
                  </a:lnTo>
                  <a:lnTo>
                    <a:pt x="45" y="91"/>
                  </a:lnTo>
                  <a:lnTo>
                    <a:pt x="17" y="34"/>
                  </a:lnTo>
                  <a:lnTo>
                    <a:pt x="0" y="0"/>
                  </a:lnTo>
                  <a:lnTo>
                    <a:pt x="6" y="534"/>
                  </a:lnTo>
                </a:path>
              </a:pathLst>
            </a:custGeom>
            <a:solidFill>
              <a:schemeClr val="accent2"/>
            </a:solidFill>
            <a:ln w="12700" cap="rnd" cmpd="sng">
              <a:solidFill>
                <a:schemeClr val="tx1"/>
              </a:solidFill>
              <a:prstDash val="solid"/>
              <a:round/>
              <a:headEnd type="none" w="med" len="med"/>
              <a:tailEnd type="none" w="med" len="med"/>
            </a:ln>
          </p:spPr>
          <p:txBody>
            <a:bodyPr/>
            <a:lstStyle/>
            <a:p>
              <a:endParaRPr lang="en-GB"/>
            </a:p>
          </p:txBody>
        </p:sp>
      </p:grpSp>
      <p:grpSp>
        <p:nvGrpSpPr>
          <p:cNvPr id="208901" name="Group 10"/>
          <p:cNvGrpSpPr>
            <a:grpSpLocks/>
          </p:cNvGrpSpPr>
          <p:nvPr/>
        </p:nvGrpSpPr>
        <p:grpSpPr bwMode="auto">
          <a:xfrm>
            <a:off x="4549775" y="2463800"/>
            <a:ext cx="195263" cy="92075"/>
            <a:chOff x="4611" y="1280"/>
            <a:chExt cx="123" cy="58"/>
          </a:xfrm>
        </p:grpSpPr>
        <p:sp>
          <p:nvSpPr>
            <p:cNvPr id="208914" name="Freeform 11"/>
            <p:cNvSpPr>
              <a:spLocks/>
            </p:cNvSpPr>
            <p:nvPr/>
          </p:nvSpPr>
          <p:spPr bwMode="auto">
            <a:xfrm>
              <a:off x="4693" y="1280"/>
              <a:ext cx="41" cy="40"/>
            </a:xfrm>
            <a:custGeom>
              <a:avLst/>
              <a:gdLst>
                <a:gd name="T0" fmla="*/ 39 w 23"/>
                <a:gd name="T1" fmla="*/ 38 h 24"/>
                <a:gd name="T2" fmla="*/ 39 w 23"/>
                <a:gd name="T3" fmla="*/ 28 h 24"/>
                <a:gd name="T4" fmla="*/ 30 w 23"/>
                <a:gd name="T5" fmla="*/ 10 h 24"/>
                <a:gd name="T6" fmla="*/ 9 w 23"/>
                <a:gd name="T7" fmla="*/ 0 h 24"/>
                <a:gd name="T8" fmla="*/ 0 w 23"/>
                <a:gd name="T9" fmla="*/ 0 h 24"/>
                <a:gd name="T10" fmla="*/ 0 w 23"/>
                <a:gd name="T11" fmla="*/ 10 h 24"/>
                <a:gd name="T12" fmla="*/ 9 w 23"/>
                <a:gd name="T13" fmla="*/ 28 h 24"/>
                <a:gd name="T14" fmla="*/ 30 w 23"/>
                <a:gd name="T15" fmla="*/ 38 h 24"/>
                <a:gd name="T16" fmla="*/ 39 w 23"/>
                <a:gd name="T17" fmla="*/ 38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24"/>
                <a:gd name="T29" fmla="*/ 23 w 23"/>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24">
                  <a:moveTo>
                    <a:pt x="22" y="23"/>
                  </a:moveTo>
                  <a:lnTo>
                    <a:pt x="22" y="17"/>
                  </a:lnTo>
                  <a:lnTo>
                    <a:pt x="17" y="6"/>
                  </a:lnTo>
                  <a:lnTo>
                    <a:pt x="5" y="0"/>
                  </a:lnTo>
                  <a:lnTo>
                    <a:pt x="0" y="0"/>
                  </a:lnTo>
                  <a:lnTo>
                    <a:pt x="0" y="6"/>
                  </a:lnTo>
                  <a:lnTo>
                    <a:pt x="5" y="17"/>
                  </a:lnTo>
                  <a:lnTo>
                    <a:pt x="17" y="23"/>
                  </a:lnTo>
                  <a:lnTo>
                    <a:pt x="22" y="23"/>
                  </a:lnTo>
                </a:path>
              </a:pathLst>
            </a:custGeom>
            <a:solidFill>
              <a:schemeClr val="tx1"/>
            </a:solidFill>
            <a:ln w="12700" cap="rnd" cmpd="sng">
              <a:solidFill>
                <a:schemeClr val="tx1"/>
              </a:solidFill>
              <a:prstDash val="solid"/>
              <a:round/>
              <a:headEnd type="none" w="med" len="med"/>
              <a:tailEnd type="none" w="med" len="med"/>
            </a:ln>
          </p:spPr>
          <p:txBody>
            <a:bodyPr/>
            <a:lstStyle/>
            <a:p>
              <a:endParaRPr lang="en-GB"/>
            </a:p>
          </p:txBody>
        </p:sp>
        <p:sp>
          <p:nvSpPr>
            <p:cNvPr id="208915" name="Freeform 12"/>
            <p:cNvSpPr>
              <a:spLocks/>
            </p:cNvSpPr>
            <p:nvPr/>
          </p:nvSpPr>
          <p:spPr bwMode="auto">
            <a:xfrm>
              <a:off x="4611" y="1280"/>
              <a:ext cx="43" cy="58"/>
            </a:xfrm>
            <a:custGeom>
              <a:avLst/>
              <a:gdLst>
                <a:gd name="T0" fmla="*/ 11 w 24"/>
                <a:gd name="T1" fmla="*/ 56 h 35"/>
                <a:gd name="T2" fmla="*/ 22 w 24"/>
                <a:gd name="T3" fmla="*/ 48 h 35"/>
                <a:gd name="T4" fmla="*/ 30 w 24"/>
                <a:gd name="T5" fmla="*/ 28 h 35"/>
                <a:gd name="T6" fmla="*/ 41 w 24"/>
                <a:gd name="T7" fmla="*/ 10 h 35"/>
                <a:gd name="T8" fmla="*/ 30 w 24"/>
                <a:gd name="T9" fmla="*/ 0 h 35"/>
                <a:gd name="T10" fmla="*/ 22 w 24"/>
                <a:gd name="T11" fmla="*/ 10 h 35"/>
                <a:gd name="T12" fmla="*/ 11 w 24"/>
                <a:gd name="T13" fmla="*/ 28 h 35"/>
                <a:gd name="T14" fmla="*/ 0 w 24"/>
                <a:gd name="T15" fmla="*/ 48 h 35"/>
                <a:gd name="T16" fmla="*/ 11 w 24"/>
                <a:gd name="T17" fmla="*/ 56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
                <a:gd name="T28" fmla="*/ 0 h 35"/>
                <a:gd name="T29" fmla="*/ 24 w 24"/>
                <a:gd name="T30" fmla="*/ 35 h 3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 h="35">
                  <a:moveTo>
                    <a:pt x="6" y="34"/>
                  </a:moveTo>
                  <a:lnTo>
                    <a:pt x="12" y="29"/>
                  </a:lnTo>
                  <a:lnTo>
                    <a:pt x="17" y="17"/>
                  </a:lnTo>
                  <a:lnTo>
                    <a:pt x="23" y="6"/>
                  </a:lnTo>
                  <a:lnTo>
                    <a:pt x="17" y="0"/>
                  </a:lnTo>
                  <a:lnTo>
                    <a:pt x="12" y="6"/>
                  </a:lnTo>
                  <a:lnTo>
                    <a:pt x="6" y="17"/>
                  </a:lnTo>
                  <a:lnTo>
                    <a:pt x="0" y="29"/>
                  </a:lnTo>
                  <a:lnTo>
                    <a:pt x="6" y="34"/>
                  </a:lnTo>
                </a:path>
              </a:pathLst>
            </a:custGeom>
            <a:solidFill>
              <a:schemeClr val="tx1"/>
            </a:solidFill>
            <a:ln w="12700" cap="rnd" cmpd="sng">
              <a:solidFill>
                <a:schemeClr val="tx1"/>
              </a:solidFill>
              <a:prstDash val="solid"/>
              <a:round/>
              <a:headEnd type="none" w="med" len="med"/>
              <a:tailEnd type="none" w="med" len="med"/>
            </a:ln>
          </p:spPr>
          <p:txBody>
            <a:bodyPr/>
            <a:lstStyle/>
            <a:p>
              <a:endParaRPr lang="en-GB"/>
            </a:p>
          </p:txBody>
        </p:sp>
      </p:grpSp>
      <p:sp>
        <p:nvSpPr>
          <p:cNvPr id="208902" name="Freeform 13"/>
          <p:cNvSpPr>
            <a:spLocks/>
          </p:cNvSpPr>
          <p:nvPr/>
        </p:nvSpPr>
        <p:spPr bwMode="auto">
          <a:xfrm>
            <a:off x="3886200" y="5257800"/>
            <a:ext cx="1460500" cy="128588"/>
          </a:xfrm>
          <a:custGeom>
            <a:avLst/>
            <a:gdLst>
              <a:gd name="T0" fmla="*/ 1458913 w 920"/>
              <a:gd name="T1" fmla="*/ 63500 h 81"/>
              <a:gd name="T2" fmla="*/ 1098550 w 920"/>
              <a:gd name="T3" fmla="*/ 0 h 81"/>
              <a:gd name="T4" fmla="*/ 1098550 w 920"/>
              <a:gd name="T5" fmla="*/ 36513 h 81"/>
              <a:gd name="T6" fmla="*/ 0 w 920"/>
              <a:gd name="T7" fmla="*/ 36513 h 81"/>
              <a:gd name="T8" fmla="*/ 0 w 920"/>
              <a:gd name="T9" fmla="*/ 100013 h 81"/>
              <a:gd name="T10" fmla="*/ 1098550 w 920"/>
              <a:gd name="T11" fmla="*/ 100013 h 81"/>
              <a:gd name="T12" fmla="*/ 1098550 w 920"/>
              <a:gd name="T13" fmla="*/ 127000 h 81"/>
              <a:gd name="T14" fmla="*/ 1458913 w 920"/>
              <a:gd name="T15" fmla="*/ 63500 h 81"/>
              <a:gd name="T16" fmla="*/ 0 60000 65536"/>
              <a:gd name="T17" fmla="*/ 0 60000 65536"/>
              <a:gd name="T18" fmla="*/ 0 60000 65536"/>
              <a:gd name="T19" fmla="*/ 0 60000 65536"/>
              <a:gd name="T20" fmla="*/ 0 60000 65536"/>
              <a:gd name="T21" fmla="*/ 0 60000 65536"/>
              <a:gd name="T22" fmla="*/ 0 60000 65536"/>
              <a:gd name="T23" fmla="*/ 0 60000 65536"/>
              <a:gd name="T24" fmla="*/ 0 w 920"/>
              <a:gd name="T25" fmla="*/ 0 h 81"/>
              <a:gd name="T26" fmla="*/ 920 w 920"/>
              <a:gd name="T27" fmla="*/ 81 h 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20" h="81">
                <a:moveTo>
                  <a:pt x="919" y="40"/>
                </a:moveTo>
                <a:lnTo>
                  <a:pt x="692" y="0"/>
                </a:lnTo>
                <a:lnTo>
                  <a:pt x="692" y="23"/>
                </a:lnTo>
                <a:lnTo>
                  <a:pt x="0" y="23"/>
                </a:lnTo>
                <a:lnTo>
                  <a:pt x="0" y="63"/>
                </a:lnTo>
                <a:lnTo>
                  <a:pt x="692" y="63"/>
                </a:lnTo>
                <a:lnTo>
                  <a:pt x="692" y="80"/>
                </a:lnTo>
                <a:lnTo>
                  <a:pt x="919" y="40"/>
                </a:lnTo>
              </a:path>
            </a:pathLst>
          </a:custGeom>
          <a:solidFill>
            <a:schemeClr val="tx1"/>
          </a:solidFill>
          <a:ln w="12700" cap="rnd" cmpd="sng">
            <a:solidFill>
              <a:schemeClr val="tx1"/>
            </a:solidFill>
            <a:prstDash val="solid"/>
            <a:round/>
            <a:headEnd type="none" w="med" len="med"/>
            <a:tailEnd type="none" w="med" len="med"/>
          </a:ln>
        </p:spPr>
        <p:txBody>
          <a:bodyPr/>
          <a:lstStyle/>
          <a:p>
            <a:endParaRPr lang="en-GB"/>
          </a:p>
        </p:txBody>
      </p:sp>
      <p:grpSp>
        <p:nvGrpSpPr>
          <p:cNvPr id="208903" name="Group 14"/>
          <p:cNvGrpSpPr>
            <a:grpSpLocks/>
          </p:cNvGrpSpPr>
          <p:nvPr/>
        </p:nvGrpSpPr>
        <p:grpSpPr bwMode="auto">
          <a:xfrm>
            <a:off x="3733800" y="2590800"/>
            <a:ext cx="1828800" cy="2085975"/>
            <a:chOff x="1732" y="2319"/>
            <a:chExt cx="631" cy="786"/>
          </a:xfrm>
        </p:grpSpPr>
        <p:sp>
          <p:nvSpPr>
            <p:cNvPr id="208909" name="Freeform 15"/>
            <p:cNvSpPr>
              <a:spLocks/>
            </p:cNvSpPr>
            <p:nvPr/>
          </p:nvSpPr>
          <p:spPr bwMode="auto">
            <a:xfrm>
              <a:off x="1892" y="3018"/>
              <a:ext cx="325" cy="87"/>
            </a:xfrm>
            <a:custGeom>
              <a:avLst/>
              <a:gdLst>
                <a:gd name="T0" fmla="*/ 324 w 325"/>
                <a:gd name="T1" fmla="*/ 0 h 87"/>
                <a:gd name="T2" fmla="*/ 0 w 325"/>
                <a:gd name="T3" fmla="*/ 0 h 87"/>
                <a:gd name="T4" fmla="*/ 11 w 325"/>
                <a:gd name="T5" fmla="*/ 18 h 87"/>
                <a:gd name="T6" fmla="*/ 46 w 325"/>
                <a:gd name="T7" fmla="*/ 46 h 87"/>
                <a:gd name="T8" fmla="*/ 108 w 325"/>
                <a:gd name="T9" fmla="*/ 80 h 87"/>
                <a:gd name="T10" fmla="*/ 142 w 325"/>
                <a:gd name="T11" fmla="*/ 86 h 87"/>
                <a:gd name="T12" fmla="*/ 193 w 325"/>
                <a:gd name="T13" fmla="*/ 86 h 87"/>
                <a:gd name="T14" fmla="*/ 227 w 325"/>
                <a:gd name="T15" fmla="*/ 69 h 87"/>
                <a:gd name="T16" fmla="*/ 273 w 325"/>
                <a:gd name="T17" fmla="*/ 46 h 87"/>
                <a:gd name="T18" fmla="*/ 324 w 325"/>
                <a:gd name="T19" fmla="*/ 0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5"/>
                <a:gd name="T31" fmla="*/ 0 h 87"/>
                <a:gd name="T32" fmla="*/ 325 w 325"/>
                <a:gd name="T33" fmla="*/ 87 h 8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5" h="87">
                  <a:moveTo>
                    <a:pt x="324" y="0"/>
                  </a:moveTo>
                  <a:lnTo>
                    <a:pt x="0" y="0"/>
                  </a:lnTo>
                  <a:lnTo>
                    <a:pt x="11" y="18"/>
                  </a:lnTo>
                  <a:lnTo>
                    <a:pt x="46" y="46"/>
                  </a:lnTo>
                  <a:lnTo>
                    <a:pt x="108" y="80"/>
                  </a:lnTo>
                  <a:lnTo>
                    <a:pt x="142" y="86"/>
                  </a:lnTo>
                  <a:lnTo>
                    <a:pt x="193" y="86"/>
                  </a:lnTo>
                  <a:lnTo>
                    <a:pt x="227" y="69"/>
                  </a:lnTo>
                  <a:lnTo>
                    <a:pt x="273" y="46"/>
                  </a:lnTo>
                  <a:lnTo>
                    <a:pt x="324" y="0"/>
                  </a:lnTo>
                </a:path>
              </a:pathLst>
            </a:custGeom>
            <a:solidFill>
              <a:srgbClr val="F76681">
                <a:alpha val="50195"/>
              </a:srgbClr>
            </a:solidFill>
            <a:ln w="12700" cap="rnd" cmpd="sng">
              <a:solidFill>
                <a:schemeClr val="tx1"/>
              </a:solidFill>
              <a:prstDash val="solid"/>
              <a:round/>
              <a:headEnd type="none" w="med" len="med"/>
              <a:tailEnd type="none" w="med" len="med"/>
            </a:ln>
          </p:spPr>
          <p:txBody>
            <a:bodyPr/>
            <a:lstStyle/>
            <a:p>
              <a:endParaRPr lang="en-GB"/>
            </a:p>
          </p:txBody>
        </p:sp>
        <p:sp>
          <p:nvSpPr>
            <p:cNvPr id="208910" name="Freeform 16"/>
            <p:cNvSpPr>
              <a:spLocks/>
            </p:cNvSpPr>
            <p:nvPr/>
          </p:nvSpPr>
          <p:spPr bwMode="auto">
            <a:xfrm>
              <a:off x="1756" y="2837"/>
              <a:ext cx="591" cy="75"/>
            </a:xfrm>
            <a:custGeom>
              <a:avLst/>
              <a:gdLst>
                <a:gd name="T0" fmla="*/ 0 w 591"/>
                <a:gd name="T1" fmla="*/ 0 h 75"/>
                <a:gd name="T2" fmla="*/ 590 w 591"/>
                <a:gd name="T3" fmla="*/ 0 h 75"/>
                <a:gd name="T4" fmla="*/ 545 w 591"/>
                <a:gd name="T5" fmla="*/ 74 h 75"/>
                <a:gd name="T6" fmla="*/ 51 w 591"/>
                <a:gd name="T7" fmla="*/ 74 h 75"/>
                <a:gd name="T8" fmla="*/ 0 w 591"/>
                <a:gd name="T9" fmla="*/ 0 h 75"/>
                <a:gd name="T10" fmla="*/ 0 60000 65536"/>
                <a:gd name="T11" fmla="*/ 0 60000 65536"/>
                <a:gd name="T12" fmla="*/ 0 60000 65536"/>
                <a:gd name="T13" fmla="*/ 0 60000 65536"/>
                <a:gd name="T14" fmla="*/ 0 60000 65536"/>
                <a:gd name="T15" fmla="*/ 0 w 591"/>
                <a:gd name="T16" fmla="*/ 0 h 75"/>
                <a:gd name="T17" fmla="*/ 591 w 591"/>
                <a:gd name="T18" fmla="*/ 75 h 75"/>
              </a:gdLst>
              <a:ahLst/>
              <a:cxnLst>
                <a:cxn ang="T10">
                  <a:pos x="T0" y="T1"/>
                </a:cxn>
                <a:cxn ang="T11">
                  <a:pos x="T2" y="T3"/>
                </a:cxn>
                <a:cxn ang="T12">
                  <a:pos x="T4" y="T5"/>
                </a:cxn>
                <a:cxn ang="T13">
                  <a:pos x="T6" y="T7"/>
                </a:cxn>
                <a:cxn ang="T14">
                  <a:pos x="T8" y="T9"/>
                </a:cxn>
              </a:cxnLst>
              <a:rect l="T15" t="T16" r="T17" b="T18"/>
              <a:pathLst>
                <a:path w="591" h="75">
                  <a:moveTo>
                    <a:pt x="0" y="0"/>
                  </a:moveTo>
                  <a:lnTo>
                    <a:pt x="590" y="0"/>
                  </a:lnTo>
                  <a:lnTo>
                    <a:pt x="545" y="74"/>
                  </a:lnTo>
                  <a:lnTo>
                    <a:pt x="51" y="74"/>
                  </a:lnTo>
                  <a:lnTo>
                    <a:pt x="0" y="0"/>
                  </a:lnTo>
                </a:path>
              </a:pathLst>
            </a:custGeom>
            <a:solidFill>
              <a:srgbClr val="F76681">
                <a:alpha val="50195"/>
              </a:srgbClr>
            </a:solidFill>
            <a:ln w="12700" cap="rnd" cmpd="sng">
              <a:solidFill>
                <a:schemeClr val="tx1"/>
              </a:solidFill>
              <a:prstDash val="solid"/>
              <a:round/>
              <a:headEnd type="none" w="med" len="med"/>
              <a:tailEnd type="none" w="med" len="med"/>
            </a:ln>
          </p:spPr>
          <p:txBody>
            <a:bodyPr/>
            <a:lstStyle/>
            <a:p>
              <a:endParaRPr lang="en-GB"/>
            </a:p>
          </p:txBody>
        </p:sp>
        <p:sp>
          <p:nvSpPr>
            <p:cNvPr id="208911" name="Freeform 17"/>
            <p:cNvSpPr>
              <a:spLocks/>
            </p:cNvSpPr>
            <p:nvPr/>
          </p:nvSpPr>
          <p:spPr bwMode="auto">
            <a:xfrm>
              <a:off x="1732" y="2667"/>
              <a:ext cx="631" cy="64"/>
            </a:xfrm>
            <a:custGeom>
              <a:avLst/>
              <a:gdLst>
                <a:gd name="T0" fmla="*/ 627 w 631"/>
                <a:gd name="T1" fmla="*/ 0 h 64"/>
                <a:gd name="T2" fmla="*/ 630 w 631"/>
                <a:gd name="T3" fmla="*/ 63 h 64"/>
                <a:gd name="T4" fmla="*/ 0 w 631"/>
                <a:gd name="T5" fmla="*/ 63 h 64"/>
                <a:gd name="T6" fmla="*/ 6 w 631"/>
                <a:gd name="T7" fmla="*/ 0 h 64"/>
                <a:gd name="T8" fmla="*/ 627 w 631"/>
                <a:gd name="T9" fmla="*/ 0 h 64"/>
                <a:gd name="T10" fmla="*/ 0 60000 65536"/>
                <a:gd name="T11" fmla="*/ 0 60000 65536"/>
                <a:gd name="T12" fmla="*/ 0 60000 65536"/>
                <a:gd name="T13" fmla="*/ 0 60000 65536"/>
                <a:gd name="T14" fmla="*/ 0 60000 65536"/>
                <a:gd name="T15" fmla="*/ 0 w 631"/>
                <a:gd name="T16" fmla="*/ 0 h 64"/>
                <a:gd name="T17" fmla="*/ 631 w 631"/>
                <a:gd name="T18" fmla="*/ 64 h 64"/>
              </a:gdLst>
              <a:ahLst/>
              <a:cxnLst>
                <a:cxn ang="T10">
                  <a:pos x="T0" y="T1"/>
                </a:cxn>
                <a:cxn ang="T11">
                  <a:pos x="T2" y="T3"/>
                </a:cxn>
                <a:cxn ang="T12">
                  <a:pos x="T4" y="T5"/>
                </a:cxn>
                <a:cxn ang="T13">
                  <a:pos x="T6" y="T7"/>
                </a:cxn>
                <a:cxn ang="T14">
                  <a:pos x="T8" y="T9"/>
                </a:cxn>
              </a:cxnLst>
              <a:rect l="T15" t="T16" r="T17" b="T18"/>
              <a:pathLst>
                <a:path w="631" h="64">
                  <a:moveTo>
                    <a:pt x="627" y="0"/>
                  </a:moveTo>
                  <a:lnTo>
                    <a:pt x="630" y="63"/>
                  </a:lnTo>
                  <a:lnTo>
                    <a:pt x="0" y="63"/>
                  </a:lnTo>
                  <a:lnTo>
                    <a:pt x="6" y="0"/>
                  </a:lnTo>
                  <a:lnTo>
                    <a:pt x="627" y="0"/>
                  </a:lnTo>
                </a:path>
              </a:pathLst>
            </a:custGeom>
            <a:solidFill>
              <a:srgbClr val="F76681">
                <a:alpha val="50195"/>
              </a:srgbClr>
            </a:solidFill>
            <a:ln w="12700" cap="rnd" cmpd="sng">
              <a:solidFill>
                <a:schemeClr val="tx1"/>
              </a:solidFill>
              <a:prstDash val="solid"/>
              <a:round/>
              <a:headEnd type="none" w="med" len="med"/>
              <a:tailEnd type="none" w="med" len="med"/>
            </a:ln>
          </p:spPr>
          <p:txBody>
            <a:bodyPr/>
            <a:lstStyle/>
            <a:p>
              <a:endParaRPr lang="en-GB"/>
            </a:p>
          </p:txBody>
        </p:sp>
        <p:sp>
          <p:nvSpPr>
            <p:cNvPr id="208912" name="Freeform 18"/>
            <p:cNvSpPr>
              <a:spLocks/>
            </p:cNvSpPr>
            <p:nvPr/>
          </p:nvSpPr>
          <p:spPr bwMode="auto">
            <a:xfrm>
              <a:off x="1756" y="2456"/>
              <a:ext cx="591" cy="80"/>
            </a:xfrm>
            <a:custGeom>
              <a:avLst/>
              <a:gdLst>
                <a:gd name="T0" fmla="*/ 590 w 591"/>
                <a:gd name="T1" fmla="*/ 79 h 80"/>
                <a:gd name="T2" fmla="*/ 0 w 591"/>
                <a:gd name="T3" fmla="*/ 79 h 80"/>
                <a:gd name="T4" fmla="*/ 34 w 591"/>
                <a:gd name="T5" fmla="*/ 0 h 80"/>
                <a:gd name="T6" fmla="*/ 556 w 591"/>
                <a:gd name="T7" fmla="*/ 0 h 80"/>
                <a:gd name="T8" fmla="*/ 590 w 591"/>
                <a:gd name="T9" fmla="*/ 79 h 80"/>
                <a:gd name="T10" fmla="*/ 0 60000 65536"/>
                <a:gd name="T11" fmla="*/ 0 60000 65536"/>
                <a:gd name="T12" fmla="*/ 0 60000 65536"/>
                <a:gd name="T13" fmla="*/ 0 60000 65536"/>
                <a:gd name="T14" fmla="*/ 0 60000 65536"/>
                <a:gd name="T15" fmla="*/ 0 w 591"/>
                <a:gd name="T16" fmla="*/ 0 h 80"/>
                <a:gd name="T17" fmla="*/ 591 w 591"/>
                <a:gd name="T18" fmla="*/ 80 h 80"/>
              </a:gdLst>
              <a:ahLst/>
              <a:cxnLst>
                <a:cxn ang="T10">
                  <a:pos x="T0" y="T1"/>
                </a:cxn>
                <a:cxn ang="T11">
                  <a:pos x="T2" y="T3"/>
                </a:cxn>
                <a:cxn ang="T12">
                  <a:pos x="T4" y="T5"/>
                </a:cxn>
                <a:cxn ang="T13">
                  <a:pos x="T6" y="T7"/>
                </a:cxn>
                <a:cxn ang="T14">
                  <a:pos x="T8" y="T9"/>
                </a:cxn>
              </a:cxnLst>
              <a:rect l="T15" t="T16" r="T17" b="T18"/>
              <a:pathLst>
                <a:path w="591" h="80">
                  <a:moveTo>
                    <a:pt x="590" y="79"/>
                  </a:moveTo>
                  <a:lnTo>
                    <a:pt x="0" y="79"/>
                  </a:lnTo>
                  <a:lnTo>
                    <a:pt x="34" y="0"/>
                  </a:lnTo>
                  <a:lnTo>
                    <a:pt x="556" y="0"/>
                  </a:lnTo>
                  <a:lnTo>
                    <a:pt x="590" y="79"/>
                  </a:lnTo>
                </a:path>
              </a:pathLst>
            </a:custGeom>
            <a:solidFill>
              <a:srgbClr val="F76681">
                <a:alpha val="50195"/>
              </a:srgbClr>
            </a:solidFill>
            <a:ln w="12700" cap="rnd" cmpd="sng">
              <a:solidFill>
                <a:schemeClr val="tx1"/>
              </a:solidFill>
              <a:prstDash val="solid"/>
              <a:round/>
              <a:headEnd type="none" w="med" len="med"/>
              <a:tailEnd type="none" w="med" len="med"/>
            </a:ln>
          </p:spPr>
          <p:txBody>
            <a:bodyPr/>
            <a:lstStyle/>
            <a:p>
              <a:endParaRPr lang="en-GB"/>
            </a:p>
          </p:txBody>
        </p:sp>
        <p:sp>
          <p:nvSpPr>
            <p:cNvPr id="208913" name="Freeform 19"/>
            <p:cNvSpPr>
              <a:spLocks/>
            </p:cNvSpPr>
            <p:nvPr/>
          </p:nvSpPr>
          <p:spPr bwMode="auto">
            <a:xfrm>
              <a:off x="1841" y="2319"/>
              <a:ext cx="421" cy="41"/>
            </a:xfrm>
            <a:custGeom>
              <a:avLst/>
              <a:gdLst>
                <a:gd name="T0" fmla="*/ 335 w 421"/>
                <a:gd name="T1" fmla="*/ 0 h 41"/>
                <a:gd name="T2" fmla="*/ 420 w 421"/>
                <a:gd name="T3" fmla="*/ 40 h 41"/>
                <a:gd name="T4" fmla="*/ 0 w 421"/>
                <a:gd name="T5" fmla="*/ 40 h 41"/>
                <a:gd name="T6" fmla="*/ 40 w 421"/>
                <a:gd name="T7" fmla="*/ 12 h 41"/>
                <a:gd name="T8" fmla="*/ 85 w 421"/>
                <a:gd name="T9" fmla="*/ 0 h 41"/>
                <a:gd name="T10" fmla="*/ 335 w 421"/>
                <a:gd name="T11" fmla="*/ 0 h 41"/>
                <a:gd name="T12" fmla="*/ 0 60000 65536"/>
                <a:gd name="T13" fmla="*/ 0 60000 65536"/>
                <a:gd name="T14" fmla="*/ 0 60000 65536"/>
                <a:gd name="T15" fmla="*/ 0 60000 65536"/>
                <a:gd name="T16" fmla="*/ 0 60000 65536"/>
                <a:gd name="T17" fmla="*/ 0 60000 65536"/>
                <a:gd name="T18" fmla="*/ 0 w 421"/>
                <a:gd name="T19" fmla="*/ 0 h 41"/>
                <a:gd name="T20" fmla="*/ 421 w 421"/>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421" h="41">
                  <a:moveTo>
                    <a:pt x="335" y="0"/>
                  </a:moveTo>
                  <a:lnTo>
                    <a:pt x="420" y="40"/>
                  </a:lnTo>
                  <a:lnTo>
                    <a:pt x="0" y="40"/>
                  </a:lnTo>
                  <a:lnTo>
                    <a:pt x="40" y="12"/>
                  </a:lnTo>
                  <a:lnTo>
                    <a:pt x="85" y="0"/>
                  </a:lnTo>
                  <a:lnTo>
                    <a:pt x="335" y="0"/>
                  </a:lnTo>
                </a:path>
              </a:pathLst>
            </a:custGeom>
            <a:solidFill>
              <a:srgbClr val="F76681">
                <a:alpha val="50195"/>
              </a:srgbClr>
            </a:solidFill>
            <a:ln w="12700" cap="rnd" cmpd="sng">
              <a:solidFill>
                <a:schemeClr val="tx1"/>
              </a:solidFill>
              <a:prstDash val="solid"/>
              <a:round/>
              <a:headEnd type="none" w="med" len="med"/>
              <a:tailEnd type="none" w="med" len="med"/>
            </a:ln>
          </p:spPr>
          <p:txBody>
            <a:bodyPr/>
            <a:lstStyle/>
            <a:p>
              <a:endParaRPr lang="en-GB"/>
            </a:p>
          </p:txBody>
        </p:sp>
      </p:grpSp>
      <p:sp>
        <p:nvSpPr>
          <p:cNvPr id="208904" name="Rectangle 20"/>
          <p:cNvSpPr>
            <a:spLocks noChangeArrowheads="1"/>
          </p:cNvSpPr>
          <p:nvPr/>
        </p:nvSpPr>
        <p:spPr bwMode="auto">
          <a:xfrm rot="-5424743">
            <a:off x="697707" y="3347243"/>
            <a:ext cx="3429000" cy="385763"/>
          </a:xfrm>
          <a:prstGeom prst="rect">
            <a:avLst/>
          </a:prstGeom>
          <a:noFill/>
          <a:ln w="3175">
            <a:noFill/>
            <a:miter lim="800000"/>
            <a:headEnd/>
            <a:tailEnd/>
          </a:ln>
        </p:spPr>
        <p:txBody>
          <a:bodyPr anchor="ctr">
            <a:spAutoFit/>
          </a:bodyPr>
          <a:lstStyle/>
          <a:p>
            <a:pPr marL="279400" indent="-279400" algn="ctr" defTabSz="766763">
              <a:lnSpc>
                <a:spcPct val="120000"/>
              </a:lnSpc>
              <a:tabLst>
                <a:tab pos="2381250" algn="l"/>
              </a:tabLst>
            </a:pPr>
            <a:r>
              <a:rPr lang="en-US" sz="1600" b="0"/>
              <a:t>Phase encoding direction</a:t>
            </a:r>
          </a:p>
        </p:txBody>
      </p:sp>
      <p:sp>
        <p:nvSpPr>
          <p:cNvPr id="208905" name="Freeform 21"/>
          <p:cNvSpPr>
            <a:spLocks/>
          </p:cNvSpPr>
          <p:nvPr/>
        </p:nvSpPr>
        <p:spPr bwMode="auto">
          <a:xfrm rot="-5400000">
            <a:off x="2077244" y="3485356"/>
            <a:ext cx="1460500" cy="128588"/>
          </a:xfrm>
          <a:custGeom>
            <a:avLst/>
            <a:gdLst>
              <a:gd name="T0" fmla="*/ 1458913 w 920"/>
              <a:gd name="T1" fmla="*/ 63500 h 81"/>
              <a:gd name="T2" fmla="*/ 1098550 w 920"/>
              <a:gd name="T3" fmla="*/ 0 h 81"/>
              <a:gd name="T4" fmla="*/ 1098550 w 920"/>
              <a:gd name="T5" fmla="*/ 36513 h 81"/>
              <a:gd name="T6" fmla="*/ 0 w 920"/>
              <a:gd name="T7" fmla="*/ 36513 h 81"/>
              <a:gd name="T8" fmla="*/ 0 w 920"/>
              <a:gd name="T9" fmla="*/ 100013 h 81"/>
              <a:gd name="T10" fmla="*/ 1098550 w 920"/>
              <a:gd name="T11" fmla="*/ 100013 h 81"/>
              <a:gd name="T12" fmla="*/ 1098550 w 920"/>
              <a:gd name="T13" fmla="*/ 127000 h 81"/>
              <a:gd name="T14" fmla="*/ 1458913 w 920"/>
              <a:gd name="T15" fmla="*/ 63500 h 81"/>
              <a:gd name="T16" fmla="*/ 0 60000 65536"/>
              <a:gd name="T17" fmla="*/ 0 60000 65536"/>
              <a:gd name="T18" fmla="*/ 0 60000 65536"/>
              <a:gd name="T19" fmla="*/ 0 60000 65536"/>
              <a:gd name="T20" fmla="*/ 0 60000 65536"/>
              <a:gd name="T21" fmla="*/ 0 60000 65536"/>
              <a:gd name="T22" fmla="*/ 0 60000 65536"/>
              <a:gd name="T23" fmla="*/ 0 60000 65536"/>
              <a:gd name="T24" fmla="*/ 0 w 920"/>
              <a:gd name="T25" fmla="*/ 0 h 81"/>
              <a:gd name="T26" fmla="*/ 920 w 920"/>
              <a:gd name="T27" fmla="*/ 81 h 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20" h="81">
                <a:moveTo>
                  <a:pt x="919" y="40"/>
                </a:moveTo>
                <a:lnTo>
                  <a:pt x="692" y="0"/>
                </a:lnTo>
                <a:lnTo>
                  <a:pt x="692" y="23"/>
                </a:lnTo>
                <a:lnTo>
                  <a:pt x="0" y="23"/>
                </a:lnTo>
                <a:lnTo>
                  <a:pt x="0" y="63"/>
                </a:lnTo>
                <a:lnTo>
                  <a:pt x="692" y="63"/>
                </a:lnTo>
                <a:lnTo>
                  <a:pt x="692" y="80"/>
                </a:lnTo>
                <a:lnTo>
                  <a:pt x="919" y="40"/>
                </a:lnTo>
              </a:path>
            </a:pathLst>
          </a:custGeom>
          <a:solidFill>
            <a:schemeClr val="tx1"/>
          </a:solidFill>
          <a:ln w="12700" cap="rnd" cmpd="sng">
            <a:solidFill>
              <a:schemeClr val="tx1"/>
            </a:solidFill>
            <a:prstDash val="solid"/>
            <a:round/>
            <a:headEnd type="none" w="med" len="med"/>
            <a:tailEnd type="none" w="med" len="med"/>
          </a:ln>
        </p:spPr>
        <p:txBody>
          <a:bodyPr/>
          <a:lstStyle/>
          <a:p>
            <a:endParaRPr lang="en-GB"/>
          </a:p>
        </p:txBody>
      </p:sp>
      <p:grpSp>
        <p:nvGrpSpPr>
          <p:cNvPr id="208906" name="Group 22"/>
          <p:cNvGrpSpPr>
            <a:grpSpLocks/>
          </p:cNvGrpSpPr>
          <p:nvPr/>
        </p:nvGrpSpPr>
        <p:grpSpPr bwMode="auto">
          <a:xfrm>
            <a:off x="3729038" y="2411413"/>
            <a:ext cx="1838325" cy="2292350"/>
            <a:chOff x="2343" y="3192"/>
            <a:chExt cx="645" cy="877"/>
          </a:xfrm>
        </p:grpSpPr>
        <p:sp>
          <p:nvSpPr>
            <p:cNvPr id="208907" name="Freeform 23"/>
            <p:cNvSpPr>
              <a:spLocks/>
            </p:cNvSpPr>
            <p:nvPr/>
          </p:nvSpPr>
          <p:spPr bwMode="auto">
            <a:xfrm>
              <a:off x="2343" y="3192"/>
              <a:ext cx="327" cy="877"/>
            </a:xfrm>
            <a:custGeom>
              <a:avLst/>
              <a:gdLst>
                <a:gd name="T0" fmla="*/ 324 w 327"/>
                <a:gd name="T1" fmla="*/ 0 h 877"/>
                <a:gd name="T2" fmla="*/ 279 w 327"/>
                <a:gd name="T3" fmla="*/ 33 h 877"/>
                <a:gd name="T4" fmla="*/ 267 w 327"/>
                <a:gd name="T5" fmla="*/ 66 h 877"/>
                <a:gd name="T6" fmla="*/ 159 w 327"/>
                <a:gd name="T7" fmla="*/ 90 h 877"/>
                <a:gd name="T8" fmla="*/ 99 w 327"/>
                <a:gd name="T9" fmla="*/ 138 h 877"/>
                <a:gd name="T10" fmla="*/ 60 w 327"/>
                <a:gd name="T11" fmla="*/ 216 h 877"/>
                <a:gd name="T12" fmla="*/ 15 w 327"/>
                <a:gd name="T13" fmla="*/ 354 h 877"/>
                <a:gd name="T14" fmla="*/ 6 w 327"/>
                <a:gd name="T15" fmla="*/ 498 h 877"/>
                <a:gd name="T16" fmla="*/ 48 w 327"/>
                <a:gd name="T17" fmla="*/ 630 h 877"/>
                <a:gd name="T18" fmla="*/ 90 w 327"/>
                <a:gd name="T19" fmla="*/ 696 h 877"/>
                <a:gd name="T20" fmla="*/ 189 w 327"/>
                <a:gd name="T21" fmla="*/ 813 h 877"/>
                <a:gd name="T22" fmla="*/ 276 w 327"/>
                <a:gd name="T23" fmla="*/ 867 h 877"/>
                <a:gd name="T24" fmla="*/ 327 w 327"/>
                <a:gd name="T25" fmla="*/ 870 h 8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7"/>
                <a:gd name="T40" fmla="*/ 0 h 877"/>
                <a:gd name="T41" fmla="*/ 327 w 327"/>
                <a:gd name="T42" fmla="*/ 877 h 87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7" h="877">
                  <a:moveTo>
                    <a:pt x="324" y="0"/>
                  </a:moveTo>
                  <a:cubicBezTo>
                    <a:pt x="306" y="11"/>
                    <a:pt x="288" y="22"/>
                    <a:pt x="279" y="33"/>
                  </a:cubicBezTo>
                  <a:cubicBezTo>
                    <a:pt x="270" y="44"/>
                    <a:pt x="287" y="57"/>
                    <a:pt x="267" y="66"/>
                  </a:cubicBezTo>
                  <a:cubicBezTo>
                    <a:pt x="247" y="75"/>
                    <a:pt x="187" y="78"/>
                    <a:pt x="159" y="90"/>
                  </a:cubicBezTo>
                  <a:cubicBezTo>
                    <a:pt x="131" y="102"/>
                    <a:pt x="115" y="117"/>
                    <a:pt x="99" y="138"/>
                  </a:cubicBezTo>
                  <a:cubicBezTo>
                    <a:pt x="83" y="159"/>
                    <a:pt x="74" y="180"/>
                    <a:pt x="60" y="216"/>
                  </a:cubicBezTo>
                  <a:cubicBezTo>
                    <a:pt x="46" y="252"/>
                    <a:pt x="24" y="307"/>
                    <a:pt x="15" y="354"/>
                  </a:cubicBezTo>
                  <a:cubicBezTo>
                    <a:pt x="6" y="401"/>
                    <a:pt x="0" y="452"/>
                    <a:pt x="6" y="498"/>
                  </a:cubicBezTo>
                  <a:cubicBezTo>
                    <a:pt x="12" y="544"/>
                    <a:pt x="34" y="597"/>
                    <a:pt x="48" y="630"/>
                  </a:cubicBezTo>
                  <a:cubicBezTo>
                    <a:pt x="62" y="663"/>
                    <a:pt x="66" y="665"/>
                    <a:pt x="90" y="696"/>
                  </a:cubicBezTo>
                  <a:cubicBezTo>
                    <a:pt x="114" y="727"/>
                    <a:pt x="158" y="785"/>
                    <a:pt x="189" y="813"/>
                  </a:cubicBezTo>
                  <a:cubicBezTo>
                    <a:pt x="220" y="841"/>
                    <a:pt x="253" y="857"/>
                    <a:pt x="276" y="867"/>
                  </a:cubicBezTo>
                  <a:cubicBezTo>
                    <a:pt x="299" y="877"/>
                    <a:pt x="317" y="870"/>
                    <a:pt x="327" y="870"/>
                  </a:cubicBezTo>
                </a:path>
              </a:pathLst>
            </a:custGeom>
            <a:noFill/>
            <a:ln w="12700">
              <a:solidFill>
                <a:schemeClr val="tx1"/>
              </a:solidFill>
              <a:round/>
              <a:headEnd/>
              <a:tailEnd/>
            </a:ln>
          </p:spPr>
          <p:txBody>
            <a:bodyPr wrap="none" anchor="ctr"/>
            <a:lstStyle/>
            <a:p>
              <a:endParaRPr lang="en-GB"/>
            </a:p>
          </p:txBody>
        </p:sp>
        <p:sp>
          <p:nvSpPr>
            <p:cNvPr id="208908" name="Freeform 24"/>
            <p:cNvSpPr>
              <a:spLocks/>
            </p:cNvSpPr>
            <p:nvPr/>
          </p:nvSpPr>
          <p:spPr bwMode="auto">
            <a:xfrm flipH="1">
              <a:off x="2661" y="3192"/>
              <a:ext cx="327" cy="877"/>
            </a:xfrm>
            <a:custGeom>
              <a:avLst/>
              <a:gdLst>
                <a:gd name="T0" fmla="*/ 324 w 327"/>
                <a:gd name="T1" fmla="*/ 0 h 877"/>
                <a:gd name="T2" fmla="*/ 279 w 327"/>
                <a:gd name="T3" fmla="*/ 33 h 877"/>
                <a:gd name="T4" fmla="*/ 267 w 327"/>
                <a:gd name="T5" fmla="*/ 66 h 877"/>
                <a:gd name="T6" fmla="*/ 159 w 327"/>
                <a:gd name="T7" fmla="*/ 90 h 877"/>
                <a:gd name="T8" fmla="*/ 99 w 327"/>
                <a:gd name="T9" fmla="*/ 138 h 877"/>
                <a:gd name="T10" fmla="*/ 60 w 327"/>
                <a:gd name="T11" fmla="*/ 216 h 877"/>
                <a:gd name="T12" fmla="*/ 15 w 327"/>
                <a:gd name="T13" fmla="*/ 354 h 877"/>
                <a:gd name="T14" fmla="*/ 6 w 327"/>
                <a:gd name="T15" fmla="*/ 498 h 877"/>
                <a:gd name="T16" fmla="*/ 48 w 327"/>
                <a:gd name="T17" fmla="*/ 630 h 877"/>
                <a:gd name="T18" fmla="*/ 90 w 327"/>
                <a:gd name="T19" fmla="*/ 696 h 877"/>
                <a:gd name="T20" fmla="*/ 189 w 327"/>
                <a:gd name="T21" fmla="*/ 813 h 877"/>
                <a:gd name="T22" fmla="*/ 276 w 327"/>
                <a:gd name="T23" fmla="*/ 867 h 877"/>
                <a:gd name="T24" fmla="*/ 327 w 327"/>
                <a:gd name="T25" fmla="*/ 870 h 8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7"/>
                <a:gd name="T40" fmla="*/ 0 h 877"/>
                <a:gd name="T41" fmla="*/ 327 w 327"/>
                <a:gd name="T42" fmla="*/ 877 h 87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7" h="877">
                  <a:moveTo>
                    <a:pt x="324" y="0"/>
                  </a:moveTo>
                  <a:cubicBezTo>
                    <a:pt x="306" y="11"/>
                    <a:pt x="288" y="22"/>
                    <a:pt x="279" y="33"/>
                  </a:cubicBezTo>
                  <a:cubicBezTo>
                    <a:pt x="270" y="44"/>
                    <a:pt x="287" y="57"/>
                    <a:pt x="267" y="66"/>
                  </a:cubicBezTo>
                  <a:cubicBezTo>
                    <a:pt x="247" y="75"/>
                    <a:pt x="187" y="78"/>
                    <a:pt x="159" y="90"/>
                  </a:cubicBezTo>
                  <a:cubicBezTo>
                    <a:pt x="131" y="102"/>
                    <a:pt x="115" y="117"/>
                    <a:pt x="99" y="138"/>
                  </a:cubicBezTo>
                  <a:cubicBezTo>
                    <a:pt x="83" y="159"/>
                    <a:pt x="74" y="180"/>
                    <a:pt x="60" y="216"/>
                  </a:cubicBezTo>
                  <a:cubicBezTo>
                    <a:pt x="46" y="252"/>
                    <a:pt x="24" y="307"/>
                    <a:pt x="15" y="354"/>
                  </a:cubicBezTo>
                  <a:cubicBezTo>
                    <a:pt x="6" y="401"/>
                    <a:pt x="0" y="452"/>
                    <a:pt x="6" y="498"/>
                  </a:cubicBezTo>
                  <a:cubicBezTo>
                    <a:pt x="12" y="544"/>
                    <a:pt x="34" y="597"/>
                    <a:pt x="48" y="630"/>
                  </a:cubicBezTo>
                  <a:cubicBezTo>
                    <a:pt x="62" y="663"/>
                    <a:pt x="66" y="665"/>
                    <a:pt x="90" y="696"/>
                  </a:cubicBezTo>
                  <a:cubicBezTo>
                    <a:pt x="114" y="727"/>
                    <a:pt x="158" y="785"/>
                    <a:pt x="189" y="813"/>
                  </a:cubicBezTo>
                  <a:cubicBezTo>
                    <a:pt x="220" y="841"/>
                    <a:pt x="253" y="857"/>
                    <a:pt x="276" y="867"/>
                  </a:cubicBezTo>
                  <a:cubicBezTo>
                    <a:pt x="299" y="877"/>
                    <a:pt x="317" y="870"/>
                    <a:pt x="327" y="870"/>
                  </a:cubicBezTo>
                </a:path>
              </a:pathLst>
            </a:custGeom>
            <a:noFill/>
            <a:ln w="12700">
              <a:solidFill>
                <a:schemeClr val="tx1"/>
              </a:solidFill>
              <a:round/>
              <a:headEnd/>
              <a:tailEnd/>
            </a:ln>
          </p:spPr>
          <p:txBody>
            <a:bodyPr wrap="none" anchor="ctr"/>
            <a:lstStyle/>
            <a:p>
              <a:endParaRPr lang="en-GB"/>
            </a:p>
          </p:txBody>
        </p:sp>
      </p:grpSp>
      <p:sp>
        <p:nvSpPr>
          <p:cNvPr id="25"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26"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7"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8"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9" name="CasellaDiTesto 28"/>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spTree>
    <p:extLst>
      <p:ext uri="{BB962C8B-B14F-4D97-AF65-F5344CB8AC3E}">
        <p14:creationId xmlns:p14="http://schemas.microsoft.com/office/powerpoint/2010/main" val="4172500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5832475" y="2568575"/>
            <a:ext cx="2508250" cy="3141663"/>
            <a:chOff x="1387" y="1618"/>
            <a:chExt cx="1711" cy="1979"/>
          </a:xfrm>
        </p:grpSpPr>
        <p:grpSp>
          <p:nvGrpSpPr>
            <p:cNvPr id="209967" name="Group 3"/>
            <p:cNvGrpSpPr>
              <a:grpSpLocks/>
            </p:cNvGrpSpPr>
            <p:nvPr/>
          </p:nvGrpSpPr>
          <p:grpSpPr bwMode="auto">
            <a:xfrm>
              <a:off x="1595" y="1618"/>
              <a:ext cx="1224" cy="1330"/>
              <a:chOff x="2359" y="1618"/>
              <a:chExt cx="1130" cy="1330"/>
            </a:xfrm>
          </p:grpSpPr>
          <p:sp>
            <p:nvSpPr>
              <p:cNvPr id="209971" name="Freeform 4"/>
              <p:cNvSpPr>
                <a:spLocks/>
              </p:cNvSpPr>
              <p:nvPr/>
            </p:nvSpPr>
            <p:spPr bwMode="auto">
              <a:xfrm>
                <a:off x="2359" y="1806"/>
                <a:ext cx="134" cy="814"/>
              </a:xfrm>
              <a:custGeom>
                <a:avLst/>
                <a:gdLst>
                  <a:gd name="T0" fmla="*/ 0 w 75"/>
                  <a:gd name="T1" fmla="*/ 401 h 495"/>
                  <a:gd name="T2" fmla="*/ 30 w 75"/>
                  <a:gd name="T3" fmla="*/ 206 h 495"/>
                  <a:gd name="T4" fmla="*/ 132 w 75"/>
                  <a:gd name="T5" fmla="*/ 0 h 495"/>
                  <a:gd name="T6" fmla="*/ 132 w 75"/>
                  <a:gd name="T7" fmla="*/ 812 h 495"/>
                  <a:gd name="T8" fmla="*/ 82 w 75"/>
                  <a:gd name="T9" fmla="*/ 738 h 495"/>
                  <a:gd name="T10" fmla="*/ 21 w 75"/>
                  <a:gd name="T11" fmla="*/ 625 h 495"/>
                  <a:gd name="T12" fmla="*/ 0 w 75"/>
                  <a:gd name="T13" fmla="*/ 533 h 495"/>
                  <a:gd name="T14" fmla="*/ 0 w 75"/>
                  <a:gd name="T15" fmla="*/ 467 h 495"/>
                  <a:gd name="T16" fmla="*/ 0 w 75"/>
                  <a:gd name="T17" fmla="*/ 401 h 4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5"/>
                  <a:gd name="T28" fmla="*/ 0 h 495"/>
                  <a:gd name="T29" fmla="*/ 75 w 75"/>
                  <a:gd name="T30" fmla="*/ 495 h 49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5" h="495">
                    <a:moveTo>
                      <a:pt x="0" y="244"/>
                    </a:moveTo>
                    <a:lnTo>
                      <a:pt x="17" y="125"/>
                    </a:lnTo>
                    <a:lnTo>
                      <a:pt x="74" y="0"/>
                    </a:lnTo>
                    <a:lnTo>
                      <a:pt x="74" y="494"/>
                    </a:lnTo>
                    <a:lnTo>
                      <a:pt x="46" y="449"/>
                    </a:lnTo>
                    <a:lnTo>
                      <a:pt x="12" y="380"/>
                    </a:lnTo>
                    <a:lnTo>
                      <a:pt x="0" y="324"/>
                    </a:lnTo>
                    <a:lnTo>
                      <a:pt x="0" y="284"/>
                    </a:lnTo>
                    <a:lnTo>
                      <a:pt x="0" y="244"/>
                    </a:lnTo>
                  </a:path>
                </a:pathLst>
              </a:custGeom>
              <a:solidFill>
                <a:schemeClr val="accent2"/>
              </a:solidFill>
              <a:ln w="12700" cap="rnd" cmpd="sng">
                <a:solidFill>
                  <a:schemeClr val="tx1"/>
                </a:solidFill>
                <a:prstDash val="solid"/>
                <a:round/>
                <a:headEnd type="none" w="med" len="med"/>
                <a:tailEnd type="none" w="med" len="med"/>
              </a:ln>
            </p:spPr>
            <p:txBody>
              <a:bodyPr/>
              <a:lstStyle/>
              <a:p>
                <a:endParaRPr lang="en-GB"/>
              </a:p>
            </p:txBody>
          </p:sp>
          <p:sp>
            <p:nvSpPr>
              <p:cNvPr id="209972" name="Freeform 5"/>
              <p:cNvSpPr>
                <a:spLocks/>
              </p:cNvSpPr>
              <p:nvPr/>
            </p:nvSpPr>
            <p:spPr bwMode="auto">
              <a:xfrm>
                <a:off x="2613" y="1636"/>
                <a:ext cx="134" cy="1256"/>
              </a:xfrm>
              <a:custGeom>
                <a:avLst/>
                <a:gdLst>
                  <a:gd name="T0" fmla="*/ 0 w 75"/>
                  <a:gd name="T1" fmla="*/ 38 h 763"/>
                  <a:gd name="T2" fmla="*/ 132 w 75"/>
                  <a:gd name="T3" fmla="*/ 0 h 763"/>
                  <a:gd name="T4" fmla="*/ 132 w 75"/>
                  <a:gd name="T5" fmla="*/ 1254 h 763"/>
                  <a:gd name="T6" fmla="*/ 0 w 75"/>
                  <a:gd name="T7" fmla="*/ 1142 h 763"/>
                  <a:gd name="T8" fmla="*/ 0 w 75"/>
                  <a:gd name="T9" fmla="*/ 38 h 763"/>
                  <a:gd name="T10" fmla="*/ 0 60000 65536"/>
                  <a:gd name="T11" fmla="*/ 0 60000 65536"/>
                  <a:gd name="T12" fmla="*/ 0 60000 65536"/>
                  <a:gd name="T13" fmla="*/ 0 60000 65536"/>
                  <a:gd name="T14" fmla="*/ 0 60000 65536"/>
                  <a:gd name="T15" fmla="*/ 0 w 75"/>
                  <a:gd name="T16" fmla="*/ 0 h 763"/>
                  <a:gd name="T17" fmla="*/ 75 w 75"/>
                  <a:gd name="T18" fmla="*/ 763 h 763"/>
                </a:gdLst>
                <a:ahLst/>
                <a:cxnLst>
                  <a:cxn ang="T10">
                    <a:pos x="T0" y="T1"/>
                  </a:cxn>
                  <a:cxn ang="T11">
                    <a:pos x="T2" y="T3"/>
                  </a:cxn>
                  <a:cxn ang="T12">
                    <a:pos x="T4" y="T5"/>
                  </a:cxn>
                  <a:cxn ang="T13">
                    <a:pos x="T6" y="T7"/>
                  </a:cxn>
                  <a:cxn ang="T14">
                    <a:pos x="T8" y="T9"/>
                  </a:cxn>
                </a:cxnLst>
                <a:rect l="T15" t="T16" r="T17" b="T18"/>
                <a:pathLst>
                  <a:path w="75" h="763">
                    <a:moveTo>
                      <a:pt x="0" y="23"/>
                    </a:moveTo>
                    <a:lnTo>
                      <a:pt x="74" y="0"/>
                    </a:lnTo>
                    <a:lnTo>
                      <a:pt x="74" y="762"/>
                    </a:lnTo>
                    <a:lnTo>
                      <a:pt x="0" y="694"/>
                    </a:lnTo>
                    <a:lnTo>
                      <a:pt x="0" y="23"/>
                    </a:lnTo>
                  </a:path>
                </a:pathLst>
              </a:custGeom>
              <a:solidFill>
                <a:schemeClr val="accent2"/>
              </a:solidFill>
              <a:ln w="12700" cap="rnd" cmpd="sng">
                <a:solidFill>
                  <a:schemeClr val="tx1"/>
                </a:solidFill>
                <a:prstDash val="solid"/>
                <a:round/>
                <a:headEnd type="none" w="med" len="med"/>
                <a:tailEnd type="none" w="med" len="med"/>
              </a:ln>
            </p:spPr>
            <p:txBody>
              <a:bodyPr/>
              <a:lstStyle/>
              <a:p>
                <a:endParaRPr lang="en-GB"/>
              </a:p>
            </p:txBody>
          </p:sp>
          <p:sp>
            <p:nvSpPr>
              <p:cNvPr id="209973" name="Freeform 6"/>
              <p:cNvSpPr>
                <a:spLocks/>
              </p:cNvSpPr>
              <p:nvPr/>
            </p:nvSpPr>
            <p:spPr bwMode="auto">
              <a:xfrm>
                <a:off x="2858" y="1618"/>
                <a:ext cx="154" cy="1330"/>
              </a:xfrm>
              <a:custGeom>
                <a:avLst/>
                <a:gdLst>
                  <a:gd name="T0" fmla="*/ 0 w 86"/>
                  <a:gd name="T1" fmla="*/ 0 h 808"/>
                  <a:gd name="T2" fmla="*/ 0 w 86"/>
                  <a:gd name="T3" fmla="*/ 1318 h 808"/>
                  <a:gd name="T4" fmla="*/ 70 w 86"/>
                  <a:gd name="T5" fmla="*/ 1328 h 808"/>
                  <a:gd name="T6" fmla="*/ 152 w 86"/>
                  <a:gd name="T7" fmla="*/ 1328 h 808"/>
                  <a:gd name="T8" fmla="*/ 141 w 86"/>
                  <a:gd name="T9" fmla="*/ 0 h 808"/>
                  <a:gd name="T10" fmla="*/ 0 w 86"/>
                  <a:gd name="T11" fmla="*/ 0 h 808"/>
                  <a:gd name="T12" fmla="*/ 0 60000 65536"/>
                  <a:gd name="T13" fmla="*/ 0 60000 65536"/>
                  <a:gd name="T14" fmla="*/ 0 60000 65536"/>
                  <a:gd name="T15" fmla="*/ 0 60000 65536"/>
                  <a:gd name="T16" fmla="*/ 0 60000 65536"/>
                  <a:gd name="T17" fmla="*/ 0 60000 65536"/>
                  <a:gd name="T18" fmla="*/ 0 w 86"/>
                  <a:gd name="T19" fmla="*/ 0 h 808"/>
                  <a:gd name="T20" fmla="*/ 86 w 86"/>
                  <a:gd name="T21" fmla="*/ 808 h 808"/>
                </a:gdLst>
                <a:ahLst/>
                <a:cxnLst>
                  <a:cxn ang="T12">
                    <a:pos x="T0" y="T1"/>
                  </a:cxn>
                  <a:cxn ang="T13">
                    <a:pos x="T2" y="T3"/>
                  </a:cxn>
                  <a:cxn ang="T14">
                    <a:pos x="T4" y="T5"/>
                  </a:cxn>
                  <a:cxn ang="T15">
                    <a:pos x="T6" y="T7"/>
                  </a:cxn>
                  <a:cxn ang="T16">
                    <a:pos x="T8" y="T9"/>
                  </a:cxn>
                  <a:cxn ang="T17">
                    <a:pos x="T10" y="T11"/>
                  </a:cxn>
                </a:cxnLst>
                <a:rect l="T18" t="T19" r="T20" b="T21"/>
                <a:pathLst>
                  <a:path w="86" h="808">
                    <a:moveTo>
                      <a:pt x="0" y="0"/>
                    </a:moveTo>
                    <a:lnTo>
                      <a:pt x="0" y="801"/>
                    </a:lnTo>
                    <a:lnTo>
                      <a:pt x="39" y="807"/>
                    </a:lnTo>
                    <a:lnTo>
                      <a:pt x="85" y="807"/>
                    </a:lnTo>
                    <a:lnTo>
                      <a:pt x="79" y="0"/>
                    </a:lnTo>
                    <a:lnTo>
                      <a:pt x="0" y="0"/>
                    </a:lnTo>
                  </a:path>
                </a:pathLst>
              </a:custGeom>
              <a:solidFill>
                <a:schemeClr val="accent2"/>
              </a:solidFill>
              <a:ln w="12700" cap="rnd" cmpd="sng">
                <a:solidFill>
                  <a:schemeClr val="tx1"/>
                </a:solidFill>
                <a:prstDash val="solid"/>
                <a:round/>
                <a:headEnd type="none" w="med" len="med"/>
                <a:tailEnd type="none" w="med" len="med"/>
              </a:ln>
            </p:spPr>
            <p:txBody>
              <a:bodyPr/>
              <a:lstStyle/>
              <a:p>
                <a:endParaRPr lang="en-GB"/>
              </a:p>
            </p:txBody>
          </p:sp>
          <p:sp>
            <p:nvSpPr>
              <p:cNvPr id="209974" name="Freeform 7"/>
              <p:cNvSpPr>
                <a:spLocks/>
              </p:cNvSpPr>
              <p:nvPr/>
            </p:nvSpPr>
            <p:spPr bwMode="auto">
              <a:xfrm>
                <a:off x="3110" y="1646"/>
                <a:ext cx="125" cy="1246"/>
              </a:xfrm>
              <a:custGeom>
                <a:avLst/>
                <a:gdLst>
                  <a:gd name="T0" fmla="*/ 0 w 70"/>
                  <a:gd name="T1" fmla="*/ 10 h 757"/>
                  <a:gd name="T2" fmla="*/ 0 w 70"/>
                  <a:gd name="T3" fmla="*/ 1244 h 757"/>
                  <a:gd name="T4" fmla="*/ 123 w 70"/>
                  <a:gd name="T5" fmla="*/ 1160 h 757"/>
                  <a:gd name="T6" fmla="*/ 123 w 70"/>
                  <a:gd name="T7" fmla="*/ 18 h 757"/>
                  <a:gd name="T8" fmla="*/ 63 w 70"/>
                  <a:gd name="T9" fmla="*/ 0 h 757"/>
                  <a:gd name="T10" fmla="*/ 0 w 70"/>
                  <a:gd name="T11" fmla="*/ 10 h 757"/>
                  <a:gd name="T12" fmla="*/ 0 60000 65536"/>
                  <a:gd name="T13" fmla="*/ 0 60000 65536"/>
                  <a:gd name="T14" fmla="*/ 0 60000 65536"/>
                  <a:gd name="T15" fmla="*/ 0 60000 65536"/>
                  <a:gd name="T16" fmla="*/ 0 60000 65536"/>
                  <a:gd name="T17" fmla="*/ 0 60000 65536"/>
                  <a:gd name="T18" fmla="*/ 0 w 70"/>
                  <a:gd name="T19" fmla="*/ 0 h 757"/>
                  <a:gd name="T20" fmla="*/ 70 w 70"/>
                  <a:gd name="T21" fmla="*/ 757 h 757"/>
                </a:gdLst>
                <a:ahLst/>
                <a:cxnLst>
                  <a:cxn ang="T12">
                    <a:pos x="T0" y="T1"/>
                  </a:cxn>
                  <a:cxn ang="T13">
                    <a:pos x="T2" y="T3"/>
                  </a:cxn>
                  <a:cxn ang="T14">
                    <a:pos x="T4" y="T5"/>
                  </a:cxn>
                  <a:cxn ang="T15">
                    <a:pos x="T6" y="T7"/>
                  </a:cxn>
                  <a:cxn ang="T16">
                    <a:pos x="T8" y="T9"/>
                  </a:cxn>
                  <a:cxn ang="T17">
                    <a:pos x="T10" y="T11"/>
                  </a:cxn>
                </a:cxnLst>
                <a:rect l="T18" t="T19" r="T20" b="T21"/>
                <a:pathLst>
                  <a:path w="70" h="757">
                    <a:moveTo>
                      <a:pt x="0" y="6"/>
                    </a:moveTo>
                    <a:lnTo>
                      <a:pt x="0" y="756"/>
                    </a:lnTo>
                    <a:lnTo>
                      <a:pt x="69" y="705"/>
                    </a:lnTo>
                    <a:lnTo>
                      <a:pt x="69" y="11"/>
                    </a:lnTo>
                    <a:lnTo>
                      <a:pt x="35" y="0"/>
                    </a:lnTo>
                    <a:lnTo>
                      <a:pt x="0" y="6"/>
                    </a:lnTo>
                  </a:path>
                </a:pathLst>
              </a:custGeom>
              <a:solidFill>
                <a:schemeClr val="accent2"/>
              </a:solidFill>
              <a:ln w="12700" cap="rnd" cmpd="sng">
                <a:solidFill>
                  <a:schemeClr val="tx1"/>
                </a:solidFill>
                <a:prstDash val="solid"/>
                <a:round/>
                <a:headEnd type="none" w="med" len="med"/>
                <a:tailEnd type="none" w="med" len="med"/>
              </a:ln>
            </p:spPr>
            <p:txBody>
              <a:bodyPr/>
              <a:lstStyle/>
              <a:p>
                <a:endParaRPr lang="en-GB"/>
              </a:p>
            </p:txBody>
          </p:sp>
          <p:sp>
            <p:nvSpPr>
              <p:cNvPr id="209975" name="Freeform 8"/>
              <p:cNvSpPr>
                <a:spLocks/>
              </p:cNvSpPr>
              <p:nvPr/>
            </p:nvSpPr>
            <p:spPr bwMode="auto">
              <a:xfrm>
                <a:off x="3344" y="1768"/>
                <a:ext cx="145" cy="880"/>
              </a:xfrm>
              <a:custGeom>
                <a:avLst/>
                <a:gdLst>
                  <a:gd name="T0" fmla="*/ 11 w 81"/>
                  <a:gd name="T1" fmla="*/ 878 h 535"/>
                  <a:gd name="T2" fmla="*/ 72 w 81"/>
                  <a:gd name="T3" fmla="*/ 794 h 535"/>
                  <a:gd name="T4" fmla="*/ 132 w 81"/>
                  <a:gd name="T5" fmla="*/ 663 h 535"/>
                  <a:gd name="T6" fmla="*/ 143 w 81"/>
                  <a:gd name="T7" fmla="*/ 551 h 535"/>
                  <a:gd name="T8" fmla="*/ 143 w 81"/>
                  <a:gd name="T9" fmla="*/ 393 h 535"/>
                  <a:gd name="T10" fmla="*/ 122 w 81"/>
                  <a:gd name="T11" fmla="*/ 271 h 535"/>
                  <a:gd name="T12" fmla="*/ 81 w 81"/>
                  <a:gd name="T13" fmla="*/ 150 h 535"/>
                  <a:gd name="T14" fmla="*/ 30 w 81"/>
                  <a:gd name="T15" fmla="*/ 56 h 535"/>
                  <a:gd name="T16" fmla="*/ 0 w 81"/>
                  <a:gd name="T17" fmla="*/ 0 h 535"/>
                  <a:gd name="T18" fmla="*/ 11 w 81"/>
                  <a:gd name="T19" fmla="*/ 878 h 5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
                  <a:gd name="T31" fmla="*/ 0 h 535"/>
                  <a:gd name="T32" fmla="*/ 81 w 81"/>
                  <a:gd name="T33" fmla="*/ 535 h 53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 h="535">
                    <a:moveTo>
                      <a:pt x="6" y="534"/>
                    </a:moveTo>
                    <a:lnTo>
                      <a:pt x="40" y="483"/>
                    </a:lnTo>
                    <a:lnTo>
                      <a:pt x="74" y="403"/>
                    </a:lnTo>
                    <a:lnTo>
                      <a:pt x="80" y="335"/>
                    </a:lnTo>
                    <a:lnTo>
                      <a:pt x="80" y="239"/>
                    </a:lnTo>
                    <a:lnTo>
                      <a:pt x="68" y="165"/>
                    </a:lnTo>
                    <a:lnTo>
                      <a:pt x="45" y="91"/>
                    </a:lnTo>
                    <a:lnTo>
                      <a:pt x="17" y="34"/>
                    </a:lnTo>
                    <a:lnTo>
                      <a:pt x="0" y="0"/>
                    </a:lnTo>
                    <a:lnTo>
                      <a:pt x="6" y="534"/>
                    </a:lnTo>
                  </a:path>
                </a:pathLst>
              </a:custGeom>
              <a:solidFill>
                <a:schemeClr val="accent2"/>
              </a:solidFill>
              <a:ln w="12700" cap="rnd" cmpd="sng">
                <a:solidFill>
                  <a:schemeClr val="tx1"/>
                </a:solidFill>
                <a:prstDash val="solid"/>
                <a:round/>
                <a:headEnd type="none" w="med" len="med"/>
                <a:tailEnd type="none" w="med" len="med"/>
              </a:ln>
            </p:spPr>
            <p:txBody>
              <a:bodyPr/>
              <a:lstStyle/>
              <a:p>
                <a:endParaRPr lang="en-GB"/>
              </a:p>
            </p:txBody>
          </p:sp>
        </p:grpSp>
        <p:grpSp>
          <p:nvGrpSpPr>
            <p:cNvPr id="209968" name="Group 9"/>
            <p:cNvGrpSpPr>
              <a:grpSpLocks/>
            </p:cNvGrpSpPr>
            <p:nvPr/>
          </p:nvGrpSpPr>
          <p:grpSpPr bwMode="auto">
            <a:xfrm>
              <a:off x="1387" y="3192"/>
              <a:ext cx="1711" cy="405"/>
              <a:chOff x="3919" y="3312"/>
              <a:chExt cx="1711" cy="405"/>
            </a:xfrm>
          </p:grpSpPr>
          <p:sp>
            <p:nvSpPr>
              <p:cNvPr id="209969" name="Rectangle 10"/>
              <p:cNvSpPr>
                <a:spLocks noChangeArrowheads="1"/>
              </p:cNvSpPr>
              <p:nvPr/>
            </p:nvSpPr>
            <p:spPr bwMode="auto">
              <a:xfrm>
                <a:off x="3919" y="3408"/>
                <a:ext cx="1711" cy="309"/>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tabLst>
                    <a:tab pos="2381250" algn="l"/>
                  </a:tabLst>
                </a:pPr>
                <a:r>
                  <a:rPr lang="en-US" sz="2200" b="0"/>
                  <a:t>Frequency encoding</a:t>
                </a:r>
                <a:endParaRPr lang="en-US" sz="1600" b="0"/>
              </a:p>
            </p:txBody>
          </p:sp>
          <p:sp>
            <p:nvSpPr>
              <p:cNvPr id="209970" name="Freeform 11"/>
              <p:cNvSpPr>
                <a:spLocks/>
              </p:cNvSpPr>
              <p:nvPr/>
            </p:nvSpPr>
            <p:spPr bwMode="auto">
              <a:xfrm>
                <a:off x="4223" y="3312"/>
                <a:ext cx="996" cy="81"/>
              </a:xfrm>
              <a:custGeom>
                <a:avLst/>
                <a:gdLst>
                  <a:gd name="T0" fmla="*/ 995 w 920"/>
                  <a:gd name="T1" fmla="*/ 40 h 81"/>
                  <a:gd name="T2" fmla="*/ 749 w 920"/>
                  <a:gd name="T3" fmla="*/ 0 h 81"/>
                  <a:gd name="T4" fmla="*/ 749 w 920"/>
                  <a:gd name="T5" fmla="*/ 23 h 81"/>
                  <a:gd name="T6" fmla="*/ 0 w 920"/>
                  <a:gd name="T7" fmla="*/ 23 h 81"/>
                  <a:gd name="T8" fmla="*/ 0 w 920"/>
                  <a:gd name="T9" fmla="*/ 63 h 81"/>
                  <a:gd name="T10" fmla="*/ 749 w 920"/>
                  <a:gd name="T11" fmla="*/ 63 h 81"/>
                  <a:gd name="T12" fmla="*/ 749 w 920"/>
                  <a:gd name="T13" fmla="*/ 80 h 81"/>
                  <a:gd name="T14" fmla="*/ 995 w 920"/>
                  <a:gd name="T15" fmla="*/ 40 h 81"/>
                  <a:gd name="T16" fmla="*/ 0 60000 65536"/>
                  <a:gd name="T17" fmla="*/ 0 60000 65536"/>
                  <a:gd name="T18" fmla="*/ 0 60000 65536"/>
                  <a:gd name="T19" fmla="*/ 0 60000 65536"/>
                  <a:gd name="T20" fmla="*/ 0 60000 65536"/>
                  <a:gd name="T21" fmla="*/ 0 60000 65536"/>
                  <a:gd name="T22" fmla="*/ 0 60000 65536"/>
                  <a:gd name="T23" fmla="*/ 0 60000 65536"/>
                  <a:gd name="T24" fmla="*/ 0 w 920"/>
                  <a:gd name="T25" fmla="*/ 0 h 81"/>
                  <a:gd name="T26" fmla="*/ 920 w 920"/>
                  <a:gd name="T27" fmla="*/ 81 h 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20" h="81">
                    <a:moveTo>
                      <a:pt x="919" y="40"/>
                    </a:moveTo>
                    <a:lnTo>
                      <a:pt x="692" y="0"/>
                    </a:lnTo>
                    <a:lnTo>
                      <a:pt x="692" y="23"/>
                    </a:lnTo>
                    <a:lnTo>
                      <a:pt x="0" y="23"/>
                    </a:lnTo>
                    <a:lnTo>
                      <a:pt x="0" y="63"/>
                    </a:lnTo>
                    <a:lnTo>
                      <a:pt x="692" y="63"/>
                    </a:lnTo>
                    <a:lnTo>
                      <a:pt x="692" y="80"/>
                    </a:lnTo>
                    <a:lnTo>
                      <a:pt x="919" y="40"/>
                    </a:lnTo>
                  </a:path>
                </a:pathLst>
              </a:custGeom>
              <a:solidFill>
                <a:schemeClr val="tx1"/>
              </a:solidFill>
              <a:ln w="12700" cap="rnd" cmpd="sng">
                <a:solidFill>
                  <a:schemeClr val="tx1"/>
                </a:solidFill>
                <a:prstDash val="solid"/>
                <a:round/>
                <a:headEnd type="none" w="med" len="med"/>
                <a:tailEnd type="none" w="med" len="med"/>
              </a:ln>
            </p:spPr>
            <p:txBody>
              <a:bodyPr/>
              <a:lstStyle/>
              <a:p>
                <a:endParaRPr lang="en-GB"/>
              </a:p>
            </p:txBody>
          </p:sp>
        </p:grpSp>
      </p:grpSp>
      <p:sp>
        <p:nvSpPr>
          <p:cNvPr id="209923" name="Rectangle 12"/>
          <p:cNvSpPr>
            <a:spLocks noGrp="1" noChangeArrowheads="1"/>
          </p:cNvSpPr>
          <p:nvPr>
            <p:ph type="title"/>
          </p:nvPr>
        </p:nvSpPr>
        <p:spPr>
          <a:noFill/>
        </p:spPr>
        <p:txBody>
          <a:bodyPr lIns="90488" tIns="44450" rIns="90488" bIns="44450" anchor="b"/>
          <a:lstStyle/>
          <a:p>
            <a:r>
              <a:rPr lang="en-US" dirty="0" smtClean="0"/>
              <a:t/>
            </a:r>
            <a:br>
              <a:rPr lang="en-US" dirty="0" smtClean="0"/>
            </a:br>
            <a:r>
              <a:rPr lang="en-US" dirty="0" smtClean="0"/>
              <a:t>In plane encoding</a:t>
            </a:r>
          </a:p>
        </p:txBody>
      </p:sp>
      <p:grpSp>
        <p:nvGrpSpPr>
          <p:cNvPr id="5" name="Group 13"/>
          <p:cNvGrpSpPr>
            <a:grpSpLocks/>
          </p:cNvGrpSpPr>
          <p:nvPr/>
        </p:nvGrpSpPr>
        <p:grpSpPr bwMode="auto">
          <a:xfrm>
            <a:off x="5207000" y="2168525"/>
            <a:ext cx="2747963" cy="2897188"/>
            <a:chOff x="960" y="1366"/>
            <a:chExt cx="1875" cy="1825"/>
          </a:xfrm>
        </p:grpSpPr>
        <p:grpSp>
          <p:nvGrpSpPr>
            <p:cNvPr id="209958" name="Group 14"/>
            <p:cNvGrpSpPr>
              <a:grpSpLocks/>
            </p:cNvGrpSpPr>
            <p:nvPr/>
          </p:nvGrpSpPr>
          <p:grpSpPr bwMode="auto">
            <a:xfrm>
              <a:off x="1587" y="1632"/>
              <a:ext cx="1248" cy="1314"/>
              <a:chOff x="1732" y="2319"/>
              <a:chExt cx="631" cy="786"/>
            </a:xfrm>
          </p:grpSpPr>
          <p:sp>
            <p:nvSpPr>
              <p:cNvPr id="209962" name="Freeform 15"/>
              <p:cNvSpPr>
                <a:spLocks/>
              </p:cNvSpPr>
              <p:nvPr/>
            </p:nvSpPr>
            <p:spPr bwMode="auto">
              <a:xfrm>
                <a:off x="1892" y="3018"/>
                <a:ext cx="325" cy="87"/>
              </a:xfrm>
              <a:custGeom>
                <a:avLst/>
                <a:gdLst>
                  <a:gd name="T0" fmla="*/ 324 w 325"/>
                  <a:gd name="T1" fmla="*/ 0 h 87"/>
                  <a:gd name="T2" fmla="*/ 0 w 325"/>
                  <a:gd name="T3" fmla="*/ 0 h 87"/>
                  <a:gd name="T4" fmla="*/ 11 w 325"/>
                  <a:gd name="T5" fmla="*/ 18 h 87"/>
                  <a:gd name="T6" fmla="*/ 46 w 325"/>
                  <a:gd name="T7" fmla="*/ 46 h 87"/>
                  <a:gd name="T8" fmla="*/ 108 w 325"/>
                  <a:gd name="T9" fmla="*/ 80 h 87"/>
                  <a:gd name="T10" fmla="*/ 142 w 325"/>
                  <a:gd name="T11" fmla="*/ 86 h 87"/>
                  <a:gd name="T12" fmla="*/ 193 w 325"/>
                  <a:gd name="T13" fmla="*/ 86 h 87"/>
                  <a:gd name="T14" fmla="*/ 227 w 325"/>
                  <a:gd name="T15" fmla="*/ 69 h 87"/>
                  <a:gd name="T16" fmla="*/ 273 w 325"/>
                  <a:gd name="T17" fmla="*/ 46 h 87"/>
                  <a:gd name="T18" fmla="*/ 324 w 325"/>
                  <a:gd name="T19" fmla="*/ 0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5"/>
                  <a:gd name="T31" fmla="*/ 0 h 87"/>
                  <a:gd name="T32" fmla="*/ 325 w 325"/>
                  <a:gd name="T33" fmla="*/ 87 h 8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5" h="87">
                    <a:moveTo>
                      <a:pt x="324" y="0"/>
                    </a:moveTo>
                    <a:lnTo>
                      <a:pt x="0" y="0"/>
                    </a:lnTo>
                    <a:lnTo>
                      <a:pt x="11" y="18"/>
                    </a:lnTo>
                    <a:lnTo>
                      <a:pt x="46" y="46"/>
                    </a:lnTo>
                    <a:lnTo>
                      <a:pt x="108" y="80"/>
                    </a:lnTo>
                    <a:lnTo>
                      <a:pt x="142" y="86"/>
                    </a:lnTo>
                    <a:lnTo>
                      <a:pt x="193" y="86"/>
                    </a:lnTo>
                    <a:lnTo>
                      <a:pt x="227" y="69"/>
                    </a:lnTo>
                    <a:lnTo>
                      <a:pt x="273" y="46"/>
                    </a:lnTo>
                    <a:lnTo>
                      <a:pt x="324" y="0"/>
                    </a:lnTo>
                  </a:path>
                </a:pathLst>
              </a:custGeom>
              <a:solidFill>
                <a:srgbClr val="F76681">
                  <a:alpha val="50195"/>
                </a:srgbClr>
              </a:solidFill>
              <a:ln w="12700" cap="rnd" cmpd="sng">
                <a:solidFill>
                  <a:schemeClr val="tx1"/>
                </a:solidFill>
                <a:prstDash val="solid"/>
                <a:round/>
                <a:headEnd type="none" w="med" len="med"/>
                <a:tailEnd type="none" w="med" len="med"/>
              </a:ln>
            </p:spPr>
            <p:txBody>
              <a:bodyPr/>
              <a:lstStyle/>
              <a:p>
                <a:endParaRPr lang="en-GB"/>
              </a:p>
            </p:txBody>
          </p:sp>
          <p:sp>
            <p:nvSpPr>
              <p:cNvPr id="209963" name="Freeform 16"/>
              <p:cNvSpPr>
                <a:spLocks/>
              </p:cNvSpPr>
              <p:nvPr/>
            </p:nvSpPr>
            <p:spPr bwMode="auto">
              <a:xfrm>
                <a:off x="1756" y="2837"/>
                <a:ext cx="591" cy="75"/>
              </a:xfrm>
              <a:custGeom>
                <a:avLst/>
                <a:gdLst>
                  <a:gd name="T0" fmla="*/ 0 w 591"/>
                  <a:gd name="T1" fmla="*/ 0 h 75"/>
                  <a:gd name="T2" fmla="*/ 590 w 591"/>
                  <a:gd name="T3" fmla="*/ 0 h 75"/>
                  <a:gd name="T4" fmla="*/ 545 w 591"/>
                  <a:gd name="T5" fmla="*/ 74 h 75"/>
                  <a:gd name="T6" fmla="*/ 51 w 591"/>
                  <a:gd name="T7" fmla="*/ 74 h 75"/>
                  <a:gd name="T8" fmla="*/ 0 w 591"/>
                  <a:gd name="T9" fmla="*/ 0 h 75"/>
                  <a:gd name="T10" fmla="*/ 0 60000 65536"/>
                  <a:gd name="T11" fmla="*/ 0 60000 65536"/>
                  <a:gd name="T12" fmla="*/ 0 60000 65536"/>
                  <a:gd name="T13" fmla="*/ 0 60000 65536"/>
                  <a:gd name="T14" fmla="*/ 0 60000 65536"/>
                  <a:gd name="T15" fmla="*/ 0 w 591"/>
                  <a:gd name="T16" fmla="*/ 0 h 75"/>
                  <a:gd name="T17" fmla="*/ 591 w 591"/>
                  <a:gd name="T18" fmla="*/ 75 h 75"/>
                </a:gdLst>
                <a:ahLst/>
                <a:cxnLst>
                  <a:cxn ang="T10">
                    <a:pos x="T0" y="T1"/>
                  </a:cxn>
                  <a:cxn ang="T11">
                    <a:pos x="T2" y="T3"/>
                  </a:cxn>
                  <a:cxn ang="T12">
                    <a:pos x="T4" y="T5"/>
                  </a:cxn>
                  <a:cxn ang="T13">
                    <a:pos x="T6" y="T7"/>
                  </a:cxn>
                  <a:cxn ang="T14">
                    <a:pos x="T8" y="T9"/>
                  </a:cxn>
                </a:cxnLst>
                <a:rect l="T15" t="T16" r="T17" b="T18"/>
                <a:pathLst>
                  <a:path w="591" h="75">
                    <a:moveTo>
                      <a:pt x="0" y="0"/>
                    </a:moveTo>
                    <a:lnTo>
                      <a:pt x="590" y="0"/>
                    </a:lnTo>
                    <a:lnTo>
                      <a:pt x="545" y="74"/>
                    </a:lnTo>
                    <a:lnTo>
                      <a:pt x="51" y="74"/>
                    </a:lnTo>
                    <a:lnTo>
                      <a:pt x="0" y="0"/>
                    </a:lnTo>
                  </a:path>
                </a:pathLst>
              </a:custGeom>
              <a:solidFill>
                <a:srgbClr val="F76681">
                  <a:alpha val="50195"/>
                </a:srgbClr>
              </a:solidFill>
              <a:ln w="12700" cap="rnd" cmpd="sng">
                <a:solidFill>
                  <a:schemeClr val="tx1"/>
                </a:solidFill>
                <a:prstDash val="solid"/>
                <a:round/>
                <a:headEnd type="none" w="med" len="med"/>
                <a:tailEnd type="none" w="med" len="med"/>
              </a:ln>
            </p:spPr>
            <p:txBody>
              <a:bodyPr/>
              <a:lstStyle/>
              <a:p>
                <a:endParaRPr lang="en-GB"/>
              </a:p>
            </p:txBody>
          </p:sp>
          <p:sp>
            <p:nvSpPr>
              <p:cNvPr id="209964" name="Freeform 17"/>
              <p:cNvSpPr>
                <a:spLocks/>
              </p:cNvSpPr>
              <p:nvPr/>
            </p:nvSpPr>
            <p:spPr bwMode="auto">
              <a:xfrm>
                <a:off x="1732" y="2667"/>
                <a:ext cx="631" cy="64"/>
              </a:xfrm>
              <a:custGeom>
                <a:avLst/>
                <a:gdLst>
                  <a:gd name="T0" fmla="*/ 627 w 631"/>
                  <a:gd name="T1" fmla="*/ 0 h 64"/>
                  <a:gd name="T2" fmla="*/ 630 w 631"/>
                  <a:gd name="T3" fmla="*/ 63 h 64"/>
                  <a:gd name="T4" fmla="*/ 0 w 631"/>
                  <a:gd name="T5" fmla="*/ 63 h 64"/>
                  <a:gd name="T6" fmla="*/ 6 w 631"/>
                  <a:gd name="T7" fmla="*/ 0 h 64"/>
                  <a:gd name="T8" fmla="*/ 627 w 631"/>
                  <a:gd name="T9" fmla="*/ 0 h 64"/>
                  <a:gd name="T10" fmla="*/ 0 60000 65536"/>
                  <a:gd name="T11" fmla="*/ 0 60000 65536"/>
                  <a:gd name="T12" fmla="*/ 0 60000 65536"/>
                  <a:gd name="T13" fmla="*/ 0 60000 65536"/>
                  <a:gd name="T14" fmla="*/ 0 60000 65536"/>
                  <a:gd name="T15" fmla="*/ 0 w 631"/>
                  <a:gd name="T16" fmla="*/ 0 h 64"/>
                  <a:gd name="T17" fmla="*/ 631 w 631"/>
                  <a:gd name="T18" fmla="*/ 64 h 64"/>
                </a:gdLst>
                <a:ahLst/>
                <a:cxnLst>
                  <a:cxn ang="T10">
                    <a:pos x="T0" y="T1"/>
                  </a:cxn>
                  <a:cxn ang="T11">
                    <a:pos x="T2" y="T3"/>
                  </a:cxn>
                  <a:cxn ang="T12">
                    <a:pos x="T4" y="T5"/>
                  </a:cxn>
                  <a:cxn ang="T13">
                    <a:pos x="T6" y="T7"/>
                  </a:cxn>
                  <a:cxn ang="T14">
                    <a:pos x="T8" y="T9"/>
                  </a:cxn>
                </a:cxnLst>
                <a:rect l="T15" t="T16" r="T17" b="T18"/>
                <a:pathLst>
                  <a:path w="631" h="64">
                    <a:moveTo>
                      <a:pt x="627" y="0"/>
                    </a:moveTo>
                    <a:lnTo>
                      <a:pt x="630" y="63"/>
                    </a:lnTo>
                    <a:lnTo>
                      <a:pt x="0" y="63"/>
                    </a:lnTo>
                    <a:lnTo>
                      <a:pt x="6" y="0"/>
                    </a:lnTo>
                    <a:lnTo>
                      <a:pt x="627" y="0"/>
                    </a:lnTo>
                  </a:path>
                </a:pathLst>
              </a:custGeom>
              <a:solidFill>
                <a:srgbClr val="F76681">
                  <a:alpha val="50195"/>
                </a:srgbClr>
              </a:solidFill>
              <a:ln w="12700" cap="rnd" cmpd="sng">
                <a:solidFill>
                  <a:schemeClr val="tx1"/>
                </a:solidFill>
                <a:prstDash val="solid"/>
                <a:round/>
                <a:headEnd type="none" w="med" len="med"/>
                <a:tailEnd type="none" w="med" len="med"/>
              </a:ln>
            </p:spPr>
            <p:txBody>
              <a:bodyPr/>
              <a:lstStyle/>
              <a:p>
                <a:endParaRPr lang="en-GB"/>
              </a:p>
            </p:txBody>
          </p:sp>
          <p:sp>
            <p:nvSpPr>
              <p:cNvPr id="209965" name="Freeform 18"/>
              <p:cNvSpPr>
                <a:spLocks/>
              </p:cNvSpPr>
              <p:nvPr/>
            </p:nvSpPr>
            <p:spPr bwMode="auto">
              <a:xfrm>
                <a:off x="1756" y="2456"/>
                <a:ext cx="591" cy="80"/>
              </a:xfrm>
              <a:custGeom>
                <a:avLst/>
                <a:gdLst>
                  <a:gd name="T0" fmla="*/ 590 w 591"/>
                  <a:gd name="T1" fmla="*/ 79 h 80"/>
                  <a:gd name="T2" fmla="*/ 0 w 591"/>
                  <a:gd name="T3" fmla="*/ 79 h 80"/>
                  <a:gd name="T4" fmla="*/ 34 w 591"/>
                  <a:gd name="T5" fmla="*/ 0 h 80"/>
                  <a:gd name="T6" fmla="*/ 556 w 591"/>
                  <a:gd name="T7" fmla="*/ 0 h 80"/>
                  <a:gd name="T8" fmla="*/ 590 w 591"/>
                  <a:gd name="T9" fmla="*/ 79 h 80"/>
                  <a:gd name="T10" fmla="*/ 0 60000 65536"/>
                  <a:gd name="T11" fmla="*/ 0 60000 65536"/>
                  <a:gd name="T12" fmla="*/ 0 60000 65536"/>
                  <a:gd name="T13" fmla="*/ 0 60000 65536"/>
                  <a:gd name="T14" fmla="*/ 0 60000 65536"/>
                  <a:gd name="T15" fmla="*/ 0 w 591"/>
                  <a:gd name="T16" fmla="*/ 0 h 80"/>
                  <a:gd name="T17" fmla="*/ 591 w 591"/>
                  <a:gd name="T18" fmla="*/ 80 h 80"/>
                </a:gdLst>
                <a:ahLst/>
                <a:cxnLst>
                  <a:cxn ang="T10">
                    <a:pos x="T0" y="T1"/>
                  </a:cxn>
                  <a:cxn ang="T11">
                    <a:pos x="T2" y="T3"/>
                  </a:cxn>
                  <a:cxn ang="T12">
                    <a:pos x="T4" y="T5"/>
                  </a:cxn>
                  <a:cxn ang="T13">
                    <a:pos x="T6" y="T7"/>
                  </a:cxn>
                  <a:cxn ang="T14">
                    <a:pos x="T8" y="T9"/>
                  </a:cxn>
                </a:cxnLst>
                <a:rect l="T15" t="T16" r="T17" b="T18"/>
                <a:pathLst>
                  <a:path w="591" h="80">
                    <a:moveTo>
                      <a:pt x="590" y="79"/>
                    </a:moveTo>
                    <a:lnTo>
                      <a:pt x="0" y="79"/>
                    </a:lnTo>
                    <a:lnTo>
                      <a:pt x="34" y="0"/>
                    </a:lnTo>
                    <a:lnTo>
                      <a:pt x="556" y="0"/>
                    </a:lnTo>
                    <a:lnTo>
                      <a:pt x="590" y="79"/>
                    </a:lnTo>
                  </a:path>
                </a:pathLst>
              </a:custGeom>
              <a:solidFill>
                <a:srgbClr val="F76681">
                  <a:alpha val="50195"/>
                </a:srgbClr>
              </a:solidFill>
              <a:ln w="12700" cap="rnd" cmpd="sng">
                <a:solidFill>
                  <a:schemeClr val="tx1"/>
                </a:solidFill>
                <a:prstDash val="solid"/>
                <a:round/>
                <a:headEnd type="none" w="med" len="med"/>
                <a:tailEnd type="none" w="med" len="med"/>
              </a:ln>
            </p:spPr>
            <p:txBody>
              <a:bodyPr/>
              <a:lstStyle/>
              <a:p>
                <a:endParaRPr lang="en-GB"/>
              </a:p>
            </p:txBody>
          </p:sp>
          <p:sp>
            <p:nvSpPr>
              <p:cNvPr id="209966" name="Freeform 19"/>
              <p:cNvSpPr>
                <a:spLocks/>
              </p:cNvSpPr>
              <p:nvPr/>
            </p:nvSpPr>
            <p:spPr bwMode="auto">
              <a:xfrm>
                <a:off x="1841" y="2319"/>
                <a:ext cx="421" cy="41"/>
              </a:xfrm>
              <a:custGeom>
                <a:avLst/>
                <a:gdLst>
                  <a:gd name="T0" fmla="*/ 335 w 421"/>
                  <a:gd name="T1" fmla="*/ 0 h 41"/>
                  <a:gd name="T2" fmla="*/ 420 w 421"/>
                  <a:gd name="T3" fmla="*/ 40 h 41"/>
                  <a:gd name="T4" fmla="*/ 0 w 421"/>
                  <a:gd name="T5" fmla="*/ 40 h 41"/>
                  <a:gd name="T6" fmla="*/ 40 w 421"/>
                  <a:gd name="T7" fmla="*/ 12 h 41"/>
                  <a:gd name="T8" fmla="*/ 85 w 421"/>
                  <a:gd name="T9" fmla="*/ 0 h 41"/>
                  <a:gd name="T10" fmla="*/ 335 w 421"/>
                  <a:gd name="T11" fmla="*/ 0 h 41"/>
                  <a:gd name="T12" fmla="*/ 0 60000 65536"/>
                  <a:gd name="T13" fmla="*/ 0 60000 65536"/>
                  <a:gd name="T14" fmla="*/ 0 60000 65536"/>
                  <a:gd name="T15" fmla="*/ 0 60000 65536"/>
                  <a:gd name="T16" fmla="*/ 0 60000 65536"/>
                  <a:gd name="T17" fmla="*/ 0 60000 65536"/>
                  <a:gd name="T18" fmla="*/ 0 w 421"/>
                  <a:gd name="T19" fmla="*/ 0 h 41"/>
                  <a:gd name="T20" fmla="*/ 421 w 421"/>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421" h="41">
                    <a:moveTo>
                      <a:pt x="335" y="0"/>
                    </a:moveTo>
                    <a:lnTo>
                      <a:pt x="420" y="40"/>
                    </a:lnTo>
                    <a:lnTo>
                      <a:pt x="0" y="40"/>
                    </a:lnTo>
                    <a:lnTo>
                      <a:pt x="40" y="12"/>
                    </a:lnTo>
                    <a:lnTo>
                      <a:pt x="85" y="0"/>
                    </a:lnTo>
                    <a:lnTo>
                      <a:pt x="335" y="0"/>
                    </a:lnTo>
                  </a:path>
                </a:pathLst>
              </a:custGeom>
              <a:solidFill>
                <a:srgbClr val="F76681">
                  <a:alpha val="50195"/>
                </a:srgbClr>
              </a:solidFill>
              <a:ln w="12700" cap="rnd" cmpd="sng">
                <a:solidFill>
                  <a:schemeClr val="tx1"/>
                </a:solidFill>
                <a:prstDash val="solid"/>
                <a:round/>
                <a:headEnd type="none" w="med" len="med"/>
                <a:tailEnd type="none" w="med" len="med"/>
              </a:ln>
            </p:spPr>
            <p:txBody>
              <a:bodyPr/>
              <a:lstStyle/>
              <a:p>
                <a:endParaRPr lang="en-GB"/>
              </a:p>
            </p:txBody>
          </p:sp>
        </p:grpSp>
        <p:grpSp>
          <p:nvGrpSpPr>
            <p:cNvPr id="209959" name="Group 20"/>
            <p:cNvGrpSpPr>
              <a:grpSpLocks/>
            </p:cNvGrpSpPr>
            <p:nvPr/>
          </p:nvGrpSpPr>
          <p:grpSpPr bwMode="auto">
            <a:xfrm>
              <a:off x="960" y="1366"/>
              <a:ext cx="423" cy="1825"/>
              <a:chOff x="576" y="1366"/>
              <a:chExt cx="423" cy="1825"/>
            </a:xfrm>
          </p:grpSpPr>
          <p:sp>
            <p:nvSpPr>
              <p:cNvPr id="209960" name="Rectangle 21"/>
              <p:cNvSpPr>
                <a:spLocks noChangeArrowheads="1"/>
              </p:cNvSpPr>
              <p:nvPr/>
            </p:nvSpPr>
            <p:spPr bwMode="auto">
              <a:xfrm rot="-5424743">
                <a:off x="-181" y="2123"/>
                <a:ext cx="1825" cy="311"/>
              </a:xfrm>
              <a:prstGeom prst="rect">
                <a:avLst/>
              </a:prstGeom>
              <a:noFill/>
              <a:ln w="3175">
                <a:noFill/>
                <a:miter lim="800000"/>
                <a:headEnd/>
                <a:tailEnd/>
              </a:ln>
            </p:spPr>
            <p:txBody>
              <a:bodyPr anchor="ctr">
                <a:spAutoFit/>
              </a:bodyPr>
              <a:lstStyle/>
              <a:p>
                <a:pPr marL="279400" indent="-279400" algn="ctr" defTabSz="766763">
                  <a:lnSpc>
                    <a:spcPct val="120000"/>
                  </a:lnSpc>
                  <a:tabLst>
                    <a:tab pos="2381250" algn="l"/>
                  </a:tabLst>
                </a:pPr>
                <a:r>
                  <a:rPr lang="en-US" sz="2200" b="0"/>
                  <a:t>Phase encoding</a:t>
                </a:r>
                <a:endParaRPr lang="en-US" sz="1600" b="0"/>
              </a:p>
            </p:txBody>
          </p:sp>
          <p:sp>
            <p:nvSpPr>
              <p:cNvPr id="209961" name="Freeform 22"/>
              <p:cNvSpPr>
                <a:spLocks/>
              </p:cNvSpPr>
              <p:nvPr/>
            </p:nvSpPr>
            <p:spPr bwMode="auto">
              <a:xfrm rot="-5400000">
                <a:off x="495" y="2192"/>
                <a:ext cx="920" cy="88"/>
              </a:xfrm>
              <a:custGeom>
                <a:avLst/>
                <a:gdLst>
                  <a:gd name="T0" fmla="*/ 919 w 920"/>
                  <a:gd name="T1" fmla="*/ 43 h 81"/>
                  <a:gd name="T2" fmla="*/ 692 w 920"/>
                  <a:gd name="T3" fmla="*/ 0 h 81"/>
                  <a:gd name="T4" fmla="*/ 692 w 920"/>
                  <a:gd name="T5" fmla="*/ 25 h 81"/>
                  <a:gd name="T6" fmla="*/ 0 w 920"/>
                  <a:gd name="T7" fmla="*/ 25 h 81"/>
                  <a:gd name="T8" fmla="*/ 0 w 920"/>
                  <a:gd name="T9" fmla="*/ 68 h 81"/>
                  <a:gd name="T10" fmla="*/ 692 w 920"/>
                  <a:gd name="T11" fmla="*/ 68 h 81"/>
                  <a:gd name="T12" fmla="*/ 692 w 920"/>
                  <a:gd name="T13" fmla="*/ 87 h 81"/>
                  <a:gd name="T14" fmla="*/ 919 w 920"/>
                  <a:gd name="T15" fmla="*/ 43 h 81"/>
                  <a:gd name="T16" fmla="*/ 0 60000 65536"/>
                  <a:gd name="T17" fmla="*/ 0 60000 65536"/>
                  <a:gd name="T18" fmla="*/ 0 60000 65536"/>
                  <a:gd name="T19" fmla="*/ 0 60000 65536"/>
                  <a:gd name="T20" fmla="*/ 0 60000 65536"/>
                  <a:gd name="T21" fmla="*/ 0 60000 65536"/>
                  <a:gd name="T22" fmla="*/ 0 60000 65536"/>
                  <a:gd name="T23" fmla="*/ 0 60000 65536"/>
                  <a:gd name="T24" fmla="*/ 0 w 920"/>
                  <a:gd name="T25" fmla="*/ 0 h 81"/>
                  <a:gd name="T26" fmla="*/ 920 w 920"/>
                  <a:gd name="T27" fmla="*/ 81 h 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20" h="81">
                    <a:moveTo>
                      <a:pt x="919" y="40"/>
                    </a:moveTo>
                    <a:lnTo>
                      <a:pt x="692" y="0"/>
                    </a:lnTo>
                    <a:lnTo>
                      <a:pt x="692" y="23"/>
                    </a:lnTo>
                    <a:lnTo>
                      <a:pt x="0" y="23"/>
                    </a:lnTo>
                    <a:lnTo>
                      <a:pt x="0" y="63"/>
                    </a:lnTo>
                    <a:lnTo>
                      <a:pt x="692" y="63"/>
                    </a:lnTo>
                    <a:lnTo>
                      <a:pt x="692" y="80"/>
                    </a:lnTo>
                    <a:lnTo>
                      <a:pt x="919" y="40"/>
                    </a:lnTo>
                  </a:path>
                </a:pathLst>
              </a:custGeom>
              <a:solidFill>
                <a:schemeClr val="tx1"/>
              </a:solidFill>
              <a:ln w="12700" cap="rnd" cmpd="sng">
                <a:solidFill>
                  <a:schemeClr val="tx1"/>
                </a:solidFill>
                <a:prstDash val="solid"/>
                <a:round/>
                <a:headEnd type="none" w="med" len="med"/>
                <a:tailEnd type="none" w="med" len="med"/>
              </a:ln>
            </p:spPr>
            <p:txBody>
              <a:bodyPr/>
              <a:lstStyle/>
              <a:p>
                <a:endParaRPr lang="en-GB"/>
              </a:p>
            </p:txBody>
          </p:sp>
        </p:grpSp>
      </p:grpSp>
      <p:grpSp>
        <p:nvGrpSpPr>
          <p:cNvPr id="209925" name="Group 23"/>
          <p:cNvGrpSpPr>
            <a:grpSpLocks/>
          </p:cNvGrpSpPr>
          <p:nvPr/>
        </p:nvGrpSpPr>
        <p:grpSpPr bwMode="auto">
          <a:xfrm>
            <a:off x="6121400" y="2411413"/>
            <a:ext cx="1838325" cy="2292350"/>
            <a:chOff x="1584" y="1519"/>
            <a:chExt cx="1254" cy="1444"/>
          </a:xfrm>
        </p:grpSpPr>
        <p:grpSp>
          <p:nvGrpSpPr>
            <p:cNvPr id="209952" name="Group 24"/>
            <p:cNvGrpSpPr>
              <a:grpSpLocks/>
            </p:cNvGrpSpPr>
            <p:nvPr/>
          </p:nvGrpSpPr>
          <p:grpSpPr bwMode="auto">
            <a:xfrm>
              <a:off x="2144" y="1552"/>
              <a:ext cx="133" cy="58"/>
              <a:chOff x="4611" y="1280"/>
              <a:chExt cx="123" cy="58"/>
            </a:xfrm>
          </p:grpSpPr>
          <p:sp>
            <p:nvSpPr>
              <p:cNvPr id="209956" name="Freeform 25"/>
              <p:cNvSpPr>
                <a:spLocks/>
              </p:cNvSpPr>
              <p:nvPr/>
            </p:nvSpPr>
            <p:spPr bwMode="auto">
              <a:xfrm>
                <a:off x="4693" y="1280"/>
                <a:ext cx="41" cy="40"/>
              </a:xfrm>
              <a:custGeom>
                <a:avLst/>
                <a:gdLst>
                  <a:gd name="T0" fmla="*/ 39 w 23"/>
                  <a:gd name="T1" fmla="*/ 38 h 24"/>
                  <a:gd name="T2" fmla="*/ 39 w 23"/>
                  <a:gd name="T3" fmla="*/ 28 h 24"/>
                  <a:gd name="T4" fmla="*/ 30 w 23"/>
                  <a:gd name="T5" fmla="*/ 10 h 24"/>
                  <a:gd name="T6" fmla="*/ 9 w 23"/>
                  <a:gd name="T7" fmla="*/ 0 h 24"/>
                  <a:gd name="T8" fmla="*/ 0 w 23"/>
                  <a:gd name="T9" fmla="*/ 0 h 24"/>
                  <a:gd name="T10" fmla="*/ 0 w 23"/>
                  <a:gd name="T11" fmla="*/ 10 h 24"/>
                  <a:gd name="T12" fmla="*/ 9 w 23"/>
                  <a:gd name="T13" fmla="*/ 28 h 24"/>
                  <a:gd name="T14" fmla="*/ 30 w 23"/>
                  <a:gd name="T15" fmla="*/ 38 h 24"/>
                  <a:gd name="T16" fmla="*/ 39 w 23"/>
                  <a:gd name="T17" fmla="*/ 38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24"/>
                  <a:gd name="T29" fmla="*/ 23 w 23"/>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24">
                    <a:moveTo>
                      <a:pt x="22" y="23"/>
                    </a:moveTo>
                    <a:lnTo>
                      <a:pt x="22" y="17"/>
                    </a:lnTo>
                    <a:lnTo>
                      <a:pt x="17" y="6"/>
                    </a:lnTo>
                    <a:lnTo>
                      <a:pt x="5" y="0"/>
                    </a:lnTo>
                    <a:lnTo>
                      <a:pt x="0" y="0"/>
                    </a:lnTo>
                    <a:lnTo>
                      <a:pt x="0" y="6"/>
                    </a:lnTo>
                    <a:lnTo>
                      <a:pt x="5" y="17"/>
                    </a:lnTo>
                    <a:lnTo>
                      <a:pt x="17" y="23"/>
                    </a:lnTo>
                    <a:lnTo>
                      <a:pt x="22" y="23"/>
                    </a:lnTo>
                  </a:path>
                </a:pathLst>
              </a:custGeom>
              <a:solidFill>
                <a:schemeClr val="tx1"/>
              </a:solidFill>
              <a:ln w="25400" cap="rnd" cmpd="sng">
                <a:solidFill>
                  <a:schemeClr val="tx1"/>
                </a:solidFill>
                <a:prstDash val="solid"/>
                <a:round/>
                <a:headEnd type="none" w="med" len="med"/>
                <a:tailEnd type="none" w="med" len="med"/>
              </a:ln>
            </p:spPr>
            <p:txBody>
              <a:bodyPr/>
              <a:lstStyle/>
              <a:p>
                <a:endParaRPr lang="en-GB"/>
              </a:p>
            </p:txBody>
          </p:sp>
          <p:sp>
            <p:nvSpPr>
              <p:cNvPr id="209957" name="Freeform 26"/>
              <p:cNvSpPr>
                <a:spLocks/>
              </p:cNvSpPr>
              <p:nvPr/>
            </p:nvSpPr>
            <p:spPr bwMode="auto">
              <a:xfrm>
                <a:off x="4611" y="1280"/>
                <a:ext cx="43" cy="58"/>
              </a:xfrm>
              <a:custGeom>
                <a:avLst/>
                <a:gdLst>
                  <a:gd name="T0" fmla="*/ 11 w 24"/>
                  <a:gd name="T1" fmla="*/ 56 h 35"/>
                  <a:gd name="T2" fmla="*/ 22 w 24"/>
                  <a:gd name="T3" fmla="*/ 48 h 35"/>
                  <a:gd name="T4" fmla="*/ 30 w 24"/>
                  <a:gd name="T5" fmla="*/ 28 h 35"/>
                  <a:gd name="T6" fmla="*/ 41 w 24"/>
                  <a:gd name="T7" fmla="*/ 10 h 35"/>
                  <a:gd name="T8" fmla="*/ 30 w 24"/>
                  <a:gd name="T9" fmla="*/ 0 h 35"/>
                  <a:gd name="T10" fmla="*/ 22 w 24"/>
                  <a:gd name="T11" fmla="*/ 10 h 35"/>
                  <a:gd name="T12" fmla="*/ 11 w 24"/>
                  <a:gd name="T13" fmla="*/ 28 h 35"/>
                  <a:gd name="T14" fmla="*/ 0 w 24"/>
                  <a:gd name="T15" fmla="*/ 48 h 35"/>
                  <a:gd name="T16" fmla="*/ 11 w 24"/>
                  <a:gd name="T17" fmla="*/ 56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
                  <a:gd name="T28" fmla="*/ 0 h 35"/>
                  <a:gd name="T29" fmla="*/ 24 w 24"/>
                  <a:gd name="T30" fmla="*/ 35 h 3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 h="35">
                    <a:moveTo>
                      <a:pt x="6" y="34"/>
                    </a:moveTo>
                    <a:lnTo>
                      <a:pt x="12" y="29"/>
                    </a:lnTo>
                    <a:lnTo>
                      <a:pt x="17" y="17"/>
                    </a:lnTo>
                    <a:lnTo>
                      <a:pt x="23" y="6"/>
                    </a:lnTo>
                    <a:lnTo>
                      <a:pt x="17" y="0"/>
                    </a:lnTo>
                    <a:lnTo>
                      <a:pt x="12" y="6"/>
                    </a:lnTo>
                    <a:lnTo>
                      <a:pt x="6" y="17"/>
                    </a:lnTo>
                    <a:lnTo>
                      <a:pt x="0" y="29"/>
                    </a:lnTo>
                    <a:lnTo>
                      <a:pt x="6" y="34"/>
                    </a:lnTo>
                  </a:path>
                </a:pathLst>
              </a:custGeom>
              <a:solidFill>
                <a:schemeClr val="tx1"/>
              </a:solidFill>
              <a:ln w="25400" cap="rnd" cmpd="sng">
                <a:solidFill>
                  <a:schemeClr val="tx1"/>
                </a:solidFill>
                <a:prstDash val="solid"/>
                <a:round/>
                <a:headEnd type="none" w="med" len="med"/>
                <a:tailEnd type="none" w="med" len="med"/>
              </a:ln>
            </p:spPr>
            <p:txBody>
              <a:bodyPr/>
              <a:lstStyle/>
              <a:p>
                <a:endParaRPr lang="en-GB"/>
              </a:p>
            </p:txBody>
          </p:sp>
        </p:grpSp>
        <p:grpSp>
          <p:nvGrpSpPr>
            <p:cNvPr id="209953" name="Group 27"/>
            <p:cNvGrpSpPr>
              <a:grpSpLocks/>
            </p:cNvGrpSpPr>
            <p:nvPr/>
          </p:nvGrpSpPr>
          <p:grpSpPr bwMode="auto">
            <a:xfrm>
              <a:off x="1584" y="1519"/>
              <a:ext cx="1254" cy="1444"/>
              <a:chOff x="2343" y="3192"/>
              <a:chExt cx="645" cy="877"/>
            </a:xfrm>
          </p:grpSpPr>
          <p:sp>
            <p:nvSpPr>
              <p:cNvPr id="209954" name="Freeform 28"/>
              <p:cNvSpPr>
                <a:spLocks/>
              </p:cNvSpPr>
              <p:nvPr/>
            </p:nvSpPr>
            <p:spPr bwMode="auto">
              <a:xfrm>
                <a:off x="2343" y="3192"/>
                <a:ext cx="327" cy="877"/>
              </a:xfrm>
              <a:custGeom>
                <a:avLst/>
                <a:gdLst>
                  <a:gd name="T0" fmla="*/ 324 w 327"/>
                  <a:gd name="T1" fmla="*/ 0 h 877"/>
                  <a:gd name="T2" fmla="*/ 279 w 327"/>
                  <a:gd name="T3" fmla="*/ 33 h 877"/>
                  <a:gd name="T4" fmla="*/ 267 w 327"/>
                  <a:gd name="T5" fmla="*/ 66 h 877"/>
                  <a:gd name="T6" fmla="*/ 159 w 327"/>
                  <a:gd name="T7" fmla="*/ 90 h 877"/>
                  <a:gd name="T8" fmla="*/ 99 w 327"/>
                  <a:gd name="T9" fmla="*/ 138 h 877"/>
                  <a:gd name="T10" fmla="*/ 60 w 327"/>
                  <a:gd name="T11" fmla="*/ 216 h 877"/>
                  <a:gd name="T12" fmla="*/ 15 w 327"/>
                  <a:gd name="T13" fmla="*/ 354 h 877"/>
                  <a:gd name="T14" fmla="*/ 6 w 327"/>
                  <a:gd name="T15" fmla="*/ 498 h 877"/>
                  <a:gd name="T16" fmla="*/ 48 w 327"/>
                  <a:gd name="T17" fmla="*/ 630 h 877"/>
                  <a:gd name="T18" fmla="*/ 90 w 327"/>
                  <a:gd name="T19" fmla="*/ 696 h 877"/>
                  <a:gd name="T20" fmla="*/ 189 w 327"/>
                  <a:gd name="T21" fmla="*/ 813 h 877"/>
                  <a:gd name="T22" fmla="*/ 276 w 327"/>
                  <a:gd name="T23" fmla="*/ 867 h 877"/>
                  <a:gd name="T24" fmla="*/ 327 w 327"/>
                  <a:gd name="T25" fmla="*/ 870 h 8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7"/>
                  <a:gd name="T40" fmla="*/ 0 h 877"/>
                  <a:gd name="T41" fmla="*/ 327 w 327"/>
                  <a:gd name="T42" fmla="*/ 877 h 87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7" h="877">
                    <a:moveTo>
                      <a:pt x="324" y="0"/>
                    </a:moveTo>
                    <a:cubicBezTo>
                      <a:pt x="306" y="11"/>
                      <a:pt x="288" y="22"/>
                      <a:pt x="279" y="33"/>
                    </a:cubicBezTo>
                    <a:cubicBezTo>
                      <a:pt x="270" y="44"/>
                      <a:pt x="287" y="57"/>
                      <a:pt x="267" y="66"/>
                    </a:cubicBezTo>
                    <a:cubicBezTo>
                      <a:pt x="247" y="75"/>
                      <a:pt x="187" y="78"/>
                      <a:pt x="159" y="90"/>
                    </a:cubicBezTo>
                    <a:cubicBezTo>
                      <a:pt x="131" y="102"/>
                      <a:pt x="115" y="117"/>
                      <a:pt x="99" y="138"/>
                    </a:cubicBezTo>
                    <a:cubicBezTo>
                      <a:pt x="83" y="159"/>
                      <a:pt x="74" y="180"/>
                      <a:pt x="60" y="216"/>
                    </a:cubicBezTo>
                    <a:cubicBezTo>
                      <a:pt x="46" y="252"/>
                      <a:pt x="24" y="307"/>
                      <a:pt x="15" y="354"/>
                    </a:cubicBezTo>
                    <a:cubicBezTo>
                      <a:pt x="6" y="401"/>
                      <a:pt x="0" y="452"/>
                      <a:pt x="6" y="498"/>
                    </a:cubicBezTo>
                    <a:cubicBezTo>
                      <a:pt x="12" y="544"/>
                      <a:pt x="34" y="597"/>
                      <a:pt x="48" y="630"/>
                    </a:cubicBezTo>
                    <a:cubicBezTo>
                      <a:pt x="62" y="663"/>
                      <a:pt x="66" y="665"/>
                      <a:pt x="90" y="696"/>
                    </a:cubicBezTo>
                    <a:cubicBezTo>
                      <a:pt x="114" y="727"/>
                      <a:pt x="158" y="785"/>
                      <a:pt x="189" y="813"/>
                    </a:cubicBezTo>
                    <a:cubicBezTo>
                      <a:pt x="220" y="841"/>
                      <a:pt x="253" y="857"/>
                      <a:pt x="276" y="867"/>
                    </a:cubicBezTo>
                    <a:cubicBezTo>
                      <a:pt x="299" y="877"/>
                      <a:pt x="317" y="870"/>
                      <a:pt x="327" y="870"/>
                    </a:cubicBezTo>
                  </a:path>
                </a:pathLst>
              </a:custGeom>
              <a:noFill/>
              <a:ln w="25400">
                <a:solidFill>
                  <a:schemeClr val="tx1"/>
                </a:solidFill>
                <a:round/>
                <a:headEnd/>
                <a:tailEnd/>
              </a:ln>
            </p:spPr>
            <p:txBody>
              <a:bodyPr wrap="none" anchor="ctr"/>
              <a:lstStyle/>
              <a:p>
                <a:endParaRPr lang="en-GB"/>
              </a:p>
            </p:txBody>
          </p:sp>
          <p:sp>
            <p:nvSpPr>
              <p:cNvPr id="209955" name="Freeform 29"/>
              <p:cNvSpPr>
                <a:spLocks/>
              </p:cNvSpPr>
              <p:nvPr/>
            </p:nvSpPr>
            <p:spPr bwMode="auto">
              <a:xfrm flipH="1">
                <a:off x="2661" y="3192"/>
                <a:ext cx="327" cy="877"/>
              </a:xfrm>
              <a:custGeom>
                <a:avLst/>
                <a:gdLst>
                  <a:gd name="T0" fmla="*/ 324 w 327"/>
                  <a:gd name="T1" fmla="*/ 0 h 877"/>
                  <a:gd name="T2" fmla="*/ 279 w 327"/>
                  <a:gd name="T3" fmla="*/ 33 h 877"/>
                  <a:gd name="T4" fmla="*/ 267 w 327"/>
                  <a:gd name="T5" fmla="*/ 66 h 877"/>
                  <a:gd name="T6" fmla="*/ 159 w 327"/>
                  <a:gd name="T7" fmla="*/ 90 h 877"/>
                  <a:gd name="T8" fmla="*/ 99 w 327"/>
                  <a:gd name="T9" fmla="*/ 138 h 877"/>
                  <a:gd name="T10" fmla="*/ 60 w 327"/>
                  <a:gd name="T11" fmla="*/ 216 h 877"/>
                  <a:gd name="T12" fmla="*/ 15 w 327"/>
                  <a:gd name="T13" fmla="*/ 354 h 877"/>
                  <a:gd name="T14" fmla="*/ 6 w 327"/>
                  <a:gd name="T15" fmla="*/ 498 h 877"/>
                  <a:gd name="T16" fmla="*/ 48 w 327"/>
                  <a:gd name="T17" fmla="*/ 630 h 877"/>
                  <a:gd name="T18" fmla="*/ 90 w 327"/>
                  <a:gd name="T19" fmla="*/ 696 h 877"/>
                  <a:gd name="T20" fmla="*/ 189 w 327"/>
                  <a:gd name="T21" fmla="*/ 813 h 877"/>
                  <a:gd name="T22" fmla="*/ 276 w 327"/>
                  <a:gd name="T23" fmla="*/ 867 h 877"/>
                  <a:gd name="T24" fmla="*/ 327 w 327"/>
                  <a:gd name="T25" fmla="*/ 870 h 8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7"/>
                  <a:gd name="T40" fmla="*/ 0 h 877"/>
                  <a:gd name="T41" fmla="*/ 327 w 327"/>
                  <a:gd name="T42" fmla="*/ 877 h 87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7" h="877">
                    <a:moveTo>
                      <a:pt x="324" y="0"/>
                    </a:moveTo>
                    <a:cubicBezTo>
                      <a:pt x="306" y="11"/>
                      <a:pt x="288" y="22"/>
                      <a:pt x="279" y="33"/>
                    </a:cubicBezTo>
                    <a:cubicBezTo>
                      <a:pt x="270" y="44"/>
                      <a:pt x="287" y="57"/>
                      <a:pt x="267" y="66"/>
                    </a:cubicBezTo>
                    <a:cubicBezTo>
                      <a:pt x="247" y="75"/>
                      <a:pt x="187" y="78"/>
                      <a:pt x="159" y="90"/>
                    </a:cubicBezTo>
                    <a:cubicBezTo>
                      <a:pt x="131" y="102"/>
                      <a:pt x="115" y="117"/>
                      <a:pt x="99" y="138"/>
                    </a:cubicBezTo>
                    <a:cubicBezTo>
                      <a:pt x="83" y="159"/>
                      <a:pt x="74" y="180"/>
                      <a:pt x="60" y="216"/>
                    </a:cubicBezTo>
                    <a:cubicBezTo>
                      <a:pt x="46" y="252"/>
                      <a:pt x="24" y="307"/>
                      <a:pt x="15" y="354"/>
                    </a:cubicBezTo>
                    <a:cubicBezTo>
                      <a:pt x="6" y="401"/>
                      <a:pt x="0" y="452"/>
                      <a:pt x="6" y="498"/>
                    </a:cubicBezTo>
                    <a:cubicBezTo>
                      <a:pt x="12" y="544"/>
                      <a:pt x="34" y="597"/>
                      <a:pt x="48" y="630"/>
                    </a:cubicBezTo>
                    <a:cubicBezTo>
                      <a:pt x="62" y="663"/>
                      <a:pt x="66" y="665"/>
                      <a:pt x="90" y="696"/>
                    </a:cubicBezTo>
                    <a:cubicBezTo>
                      <a:pt x="114" y="727"/>
                      <a:pt x="158" y="785"/>
                      <a:pt x="189" y="813"/>
                    </a:cubicBezTo>
                    <a:cubicBezTo>
                      <a:pt x="220" y="841"/>
                      <a:pt x="253" y="857"/>
                      <a:pt x="276" y="867"/>
                    </a:cubicBezTo>
                    <a:cubicBezTo>
                      <a:pt x="299" y="877"/>
                      <a:pt x="317" y="870"/>
                      <a:pt x="327" y="870"/>
                    </a:cubicBezTo>
                  </a:path>
                </a:pathLst>
              </a:custGeom>
              <a:noFill/>
              <a:ln w="25400">
                <a:solidFill>
                  <a:schemeClr val="tx1"/>
                </a:solidFill>
                <a:round/>
                <a:headEnd/>
                <a:tailEnd/>
              </a:ln>
            </p:spPr>
            <p:txBody>
              <a:bodyPr wrap="none" anchor="ctr"/>
              <a:lstStyle/>
              <a:p>
                <a:endParaRPr lang="en-GB"/>
              </a:p>
            </p:txBody>
          </p:sp>
        </p:grpSp>
      </p:grpSp>
      <p:grpSp>
        <p:nvGrpSpPr>
          <p:cNvPr id="209926" name="Group 30"/>
          <p:cNvGrpSpPr>
            <a:grpSpLocks/>
          </p:cNvGrpSpPr>
          <p:nvPr/>
        </p:nvGrpSpPr>
        <p:grpSpPr bwMode="auto">
          <a:xfrm>
            <a:off x="1970088" y="2411413"/>
            <a:ext cx="1838325" cy="2292350"/>
            <a:chOff x="1344" y="1519"/>
            <a:chExt cx="1254" cy="1444"/>
          </a:xfrm>
        </p:grpSpPr>
        <p:grpSp>
          <p:nvGrpSpPr>
            <p:cNvPr id="209946" name="Group 31"/>
            <p:cNvGrpSpPr>
              <a:grpSpLocks/>
            </p:cNvGrpSpPr>
            <p:nvPr/>
          </p:nvGrpSpPr>
          <p:grpSpPr bwMode="auto">
            <a:xfrm>
              <a:off x="1344" y="1519"/>
              <a:ext cx="1254" cy="1444"/>
              <a:chOff x="2343" y="3192"/>
              <a:chExt cx="645" cy="877"/>
            </a:xfrm>
          </p:grpSpPr>
          <p:sp>
            <p:nvSpPr>
              <p:cNvPr id="209950" name="Freeform 32"/>
              <p:cNvSpPr>
                <a:spLocks/>
              </p:cNvSpPr>
              <p:nvPr/>
            </p:nvSpPr>
            <p:spPr bwMode="auto">
              <a:xfrm>
                <a:off x="2343" y="3192"/>
                <a:ext cx="327" cy="877"/>
              </a:xfrm>
              <a:custGeom>
                <a:avLst/>
                <a:gdLst>
                  <a:gd name="T0" fmla="*/ 324 w 327"/>
                  <a:gd name="T1" fmla="*/ 0 h 877"/>
                  <a:gd name="T2" fmla="*/ 279 w 327"/>
                  <a:gd name="T3" fmla="*/ 33 h 877"/>
                  <a:gd name="T4" fmla="*/ 267 w 327"/>
                  <a:gd name="T5" fmla="*/ 66 h 877"/>
                  <a:gd name="T6" fmla="*/ 159 w 327"/>
                  <a:gd name="T7" fmla="*/ 90 h 877"/>
                  <a:gd name="T8" fmla="*/ 99 w 327"/>
                  <a:gd name="T9" fmla="*/ 138 h 877"/>
                  <a:gd name="T10" fmla="*/ 60 w 327"/>
                  <a:gd name="T11" fmla="*/ 216 h 877"/>
                  <a:gd name="T12" fmla="*/ 15 w 327"/>
                  <a:gd name="T13" fmla="*/ 354 h 877"/>
                  <a:gd name="T14" fmla="*/ 6 w 327"/>
                  <a:gd name="T15" fmla="*/ 498 h 877"/>
                  <a:gd name="T16" fmla="*/ 48 w 327"/>
                  <a:gd name="T17" fmla="*/ 630 h 877"/>
                  <a:gd name="T18" fmla="*/ 90 w 327"/>
                  <a:gd name="T19" fmla="*/ 696 h 877"/>
                  <a:gd name="T20" fmla="*/ 189 w 327"/>
                  <a:gd name="T21" fmla="*/ 813 h 877"/>
                  <a:gd name="T22" fmla="*/ 276 w 327"/>
                  <a:gd name="T23" fmla="*/ 867 h 877"/>
                  <a:gd name="T24" fmla="*/ 327 w 327"/>
                  <a:gd name="T25" fmla="*/ 870 h 8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7"/>
                  <a:gd name="T40" fmla="*/ 0 h 877"/>
                  <a:gd name="T41" fmla="*/ 327 w 327"/>
                  <a:gd name="T42" fmla="*/ 877 h 87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7" h="877">
                    <a:moveTo>
                      <a:pt x="324" y="0"/>
                    </a:moveTo>
                    <a:cubicBezTo>
                      <a:pt x="306" y="11"/>
                      <a:pt x="288" y="22"/>
                      <a:pt x="279" y="33"/>
                    </a:cubicBezTo>
                    <a:cubicBezTo>
                      <a:pt x="270" y="44"/>
                      <a:pt x="287" y="57"/>
                      <a:pt x="267" y="66"/>
                    </a:cubicBezTo>
                    <a:cubicBezTo>
                      <a:pt x="247" y="75"/>
                      <a:pt x="187" y="78"/>
                      <a:pt x="159" y="90"/>
                    </a:cubicBezTo>
                    <a:cubicBezTo>
                      <a:pt x="131" y="102"/>
                      <a:pt x="115" y="117"/>
                      <a:pt x="99" y="138"/>
                    </a:cubicBezTo>
                    <a:cubicBezTo>
                      <a:pt x="83" y="159"/>
                      <a:pt x="74" y="180"/>
                      <a:pt x="60" y="216"/>
                    </a:cubicBezTo>
                    <a:cubicBezTo>
                      <a:pt x="46" y="252"/>
                      <a:pt x="24" y="307"/>
                      <a:pt x="15" y="354"/>
                    </a:cubicBezTo>
                    <a:cubicBezTo>
                      <a:pt x="6" y="401"/>
                      <a:pt x="0" y="452"/>
                      <a:pt x="6" y="498"/>
                    </a:cubicBezTo>
                    <a:cubicBezTo>
                      <a:pt x="12" y="544"/>
                      <a:pt x="34" y="597"/>
                      <a:pt x="48" y="630"/>
                    </a:cubicBezTo>
                    <a:cubicBezTo>
                      <a:pt x="62" y="663"/>
                      <a:pt x="66" y="665"/>
                      <a:pt x="90" y="696"/>
                    </a:cubicBezTo>
                    <a:cubicBezTo>
                      <a:pt x="114" y="727"/>
                      <a:pt x="158" y="785"/>
                      <a:pt x="189" y="813"/>
                    </a:cubicBezTo>
                    <a:cubicBezTo>
                      <a:pt x="220" y="841"/>
                      <a:pt x="253" y="857"/>
                      <a:pt x="276" y="867"/>
                    </a:cubicBezTo>
                    <a:cubicBezTo>
                      <a:pt x="299" y="877"/>
                      <a:pt x="317" y="870"/>
                      <a:pt x="327" y="870"/>
                    </a:cubicBezTo>
                  </a:path>
                </a:pathLst>
              </a:custGeom>
              <a:noFill/>
              <a:ln w="25400">
                <a:solidFill>
                  <a:schemeClr val="tx1"/>
                </a:solidFill>
                <a:round/>
                <a:headEnd/>
                <a:tailEnd/>
              </a:ln>
            </p:spPr>
            <p:txBody>
              <a:bodyPr wrap="none" anchor="ctr"/>
              <a:lstStyle/>
              <a:p>
                <a:endParaRPr lang="en-GB"/>
              </a:p>
            </p:txBody>
          </p:sp>
          <p:sp>
            <p:nvSpPr>
              <p:cNvPr id="209951" name="Freeform 33"/>
              <p:cNvSpPr>
                <a:spLocks/>
              </p:cNvSpPr>
              <p:nvPr/>
            </p:nvSpPr>
            <p:spPr bwMode="auto">
              <a:xfrm flipH="1">
                <a:off x="2661" y="3192"/>
                <a:ext cx="327" cy="877"/>
              </a:xfrm>
              <a:custGeom>
                <a:avLst/>
                <a:gdLst>
                  <a:gd name="T0" fmla="*/ 324 w 327"/>
                  <a:gd name="T1" fmla="*/ 0 h 877"/>
                  <a:gd name="T2" fmla="*/ 279 w 327"/>
                  <a:gd name="T3" fmla="*/ 33 h 877"/>
                  <a:gd name="T4" fmla="*/ 267 w 327"/>
                  <a:gd name="T5" fmla="*/ 66 h 877"/>
                  <a:gd name="T6" fmla="*/ 159 w 327"/>
                  <a:gd name="T7" fmla="*/ 90 h 877"/>
                  <a:gd name="T8" fmla="*/ 99 w 327"/>
                  <a:gd name="T9" fmla="*/ 138 h 877"/>
                  <a:gd name="T10" fmla="*/ 60 w 327"/>
                  <a:gd name="T11" fmla="*/ 216 h 877"/>
                  <a:gd name="T12" fmla="*/ 15 w 327"/>
                  <a:gd name="T13" fmla="*/ 354 h 877"/>
                  <a:gd name="T14" fmla="*/ 6 w 327"/>
                  <a:gd name="T15" fmla="*/ 498 h 877"/>
                  <a:gd name="T16" fmla="*/ 48 w 327"/>
                  <a:gd name="T17" fmla="*/ 630 h 877"/>
                  <a:gd name="T18" fmla="*/ 90 w 327"/>
                  <a:gd name="T19" fmla="*/ 696 h 877"/>
                  <a:gd name="T20" fmla="*/ 189 w 327"/>
                  <a:gd name="T21" fmla="*/ 813 h 877"/>
                  <a:gd name="T22" fmla="*/ 276 w 327"/>
                  <a:gd name="T23" fmla="*/ 867 h 877"/>
                  <a:gd name="T24" fmla="*/ 327 w 327"/>
                  <a:gd name="T25" fmla="*/ 870 h 8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7"/>
                  <a:gd name="T40" fmla="*/ 0 h 877"/>
                  <a:gd name="T41" fmla="*/ 327 w 327"/>
                  <a:gd name="T42" fmla="*/ 877 h 87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7" h="877">
                    <a:moveTo>
                      <a:pt x="324" y="0"/>
                    </a:moveTo>
                    <a:cubicBezTo>
                      <a:pt x="306" y="11"/>
                      <a:pt x="288" y="22"/>
                      <a:pt x="279" y="33"/>
                    </a:cubicBezTo>
                    <a:cubicBezTo>
                      <a:pt x="270" y="44"/>
                      <a:pt x="287" y="57"/>
                      <a:pt x="267" y="66"/>
                    </a:cubicBezTo>
                    <a:cubicBezTo>
                      <a:pt x="247" y="75"/>
                      <a:pt x="187" y="78"/>
                      <a:pt x="159" y="90"/>
                    </a:cubicBezTo>
                    <a:cubicBezTo>
                      <a:pt x="131" y="102"/>
                      <a:pt x="115" y="117"/>
                      <a:pt x="99" y="138"/>
                    </a:cubicBezTo>
                    <a:cubicBezTo>
                      <a:pt x="83" y="159"/>
                      <a:pt x="74" y="180"/>
                      <a:pt x="60" y="216"/>
                    </a:cubicBezTo>
                    <a:cubicBezTo>
                      <a:pt x="46" y="252"/>
                      <a:pt x="24" y="307"/>
                      <a:pt x="15" y="354"/>
                    </a:cubicBezTo>
                    <a:cubicBezTo>
                      <a:pt x="6" y="401"/>
                      <a:pt x="0" y="452"/>
                      <a:pt x="6" y="498"/>
                    </a:cubicBezTo>
                    <a:cubicBezTo>
                      <a:pt x="12" y="544"/>
                      <a:pt x="34" y="597"/>
                      <a:pt x="48" y="630"/>
                    </a:cubicBezTo>
                    <a:cubicBezTo>
                      <a:pt x="62" y="663"/>
                      <a:pt x="66" y="665"/>
                      <a:pt x="90" y="696"/>
                    </a:cubicBezTo>
                    <a:cubicBezTo>
                      <a:pt x="114" y="727"/>
                      <a:pt x="158" y="785"/>
                      <a:pt x="189" y="813"/>
                    </a:cubicBezTo>
                    <a:cubicBezTo>
                      <a:pt x="220" y="841"/>
                      <a:pt x="253" y="857"/>
                      <a:pt x="276" y="867"/>
                    </a:cubicBezTo>
                    <a:cubicBezTo>
                      <a:pt x="299" y="877"/>
                      <a:pt x="317" y="870"/>
                      <a:pt x="327" y="870"/>
                    </a:cubicBezTo>
                  </a:path>
                </a:pathLst>
              </a:custGeom>
              <a:noFill/>
              <a:ln w="25400">
                <a:solidFill>
                  <a:schemeClr val="tx1"/>
                </a:solidFill>
                <a:round/>
                <a:headEnd/>
                <a:tailEnd/>
              </a:ln>
            </p:spPr>
            <p:txBody>
              <a:bodyPr wrap="none" anchor="ctr"/>
              <a:lstStyle/>
              <a:p>
                <a:endParaRPr lang="en-GB"/>
              </a:p>
            </p:txBody>
          </p:sp>
        </p:grpSp>
        <p:grpSp>
          <p:nvGrpSpPr>
            <p:cNvPr id="209947" name="Group 34"/>
            <p:cNvGrpSpPr>
              <a:grpSpLocks/>
            </p:cNvGrpSpPr>
            <p:nvPr/>
          </p:nvGrpSpPr>
          <p:grpSpPr bwMode="auto">
            <a:xfrm>
              <a:off x="1904" y="1552"/>
              <a:ext cx="133" cy="58"/>
              <a:chOff x="4611" y="1280"/>
              <a:chExt cx="123" cy="58"/>
            </a:xfrm>
          </p:grpSpPr>
          <p:sp>
            <p:nvSpPr>
              <p:cNvPr id="209948" name="Freeform 35"/>
              <p:cNvSpPr>
                <a:spLocks/>
              </p:cNvSpPr>
              <p:nvPr/>
            </p:nvSpPr>
            <p:spPr bwMode="auto">
              <a:xfrm>
                <a:off x="4693" y="1280"/>
                <a:ext cx="41" cy="40"/>
              </a:xfrm>
              <a:custGeom>
                <a:avLst/>
                <a:gdLst>
                  <a:gd name="T0" fmla="*/ 39 w 23"/>
                  <a:gd name="T1" fmla="*/ 38 h 24"/>
                  <a:gd name="T2" fmla="*/ 39 w 23"/>
                  <a:gd name="T3" fmla="*/ 28 h 24"/>
                  <a:gd name="T4" fmla="*/ 30 w 23"/>
                  <a:gd name="T5" fmla="*/ 10 h 24"/>
                  <a:gd name="T6" fmla="*/ 9 w 23"/>
                  <a:gd name="T7" fmla="*/ 0 h 24"/>
                  <a:gd name="T8" fmla="*/ 0 w 23"/>
                  <a:gd name="T9" fmla="*/ 0 h 24"/>
                  <a:gd name="T10" fmla="*/ 0 w 23"/>
                  <a:gd name="T11" fmla="*/ 10 h 24"/>
                  <a:gd name="T12" fmla="*/ 9 w 23"/>
                  <a:gd name="T13" fmla="*/ 28 h 24"/>
                  <a:gd name="T14" fmla="*/ 30 w 23"/>
                  <a:gd name="T15" fmla="*/ 38 h 24"/>
                  <a:gd name="T16" fmla="*/ 39 w 23"/>
                  <a:gd name="T17" fmla="*/ 38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24"/>
                  <a:gd name="T29" fmla="*/ 23 w 23"/>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24">
                    <a:moveTo>
                      <a:pt x="22" y="23"/>
                    </a:moveTo>
                    <a:lnTo>
                      <a:pt x="22" y="17"/>
                    </a:lnTo>
                    <a:lnTo>
                      <a:pt x="17" y="6"/>
                    </a:lnTo>
                    <a:lnTo>
                      <a:pt x="5" y="0"/>
                    </a:lnTo>
                    <a:lnTo>
                      <a:pt x="0" y="0"/>
                    </a:lnTo>
                    <a:lnTo>
                      <a:pt x="0" y="6"/>
                    </a:lnTo>
                    <a:lnTo>
                      <a:pt x="5" y="17"/>
                    </a:lnTo>
                    <a:lnTo>
                      <a:pt x="17" y="23"/>
                    </a:lnTo>
                    <a:lnTo>
                      <a:pt x="22" y="23"/>
                    </a:lnTo>
                  </a:path>
                </a:pathLst>
              </a:custGeom>
              <a:solidFill>
                <a:schemeClr val="tx1"/>
              </a:solidFill>
              <a:ln w="25400" cap="rnd" cmpd="sng">
                <a:solidFill>
                  <a:schemeClr val="tx1"/>
                </a:solidFill>
                <a:prstDash val="solid"/>
                <a:round/>
                <a:headEnd type="none" w="med" len="med"/>
                <a:tailEnd type="none" w="med" len="med"/>
              </a:ln>
            </p:spPr>
            <p:txBody>
              <a:bodyPr/>
              <a:lstStyle/>
              <a:p>
                <a:endParaRPr lang="en-GB"/>
              </a:p>
            </p:txBody>
          </p:sp>
          <p:sp>
            <p:nvSpPr>
              <p:cNvPr id="209949" name="Freeform 36"/>
              <p:cNvSpPr>
                <a:spLocks/>
              </p:cNvSpPr>
              <p:nvPr/>
            </p:nvSpPr>
            <p:spPr bwMode="auto">
              <a:xfrm>
                <a:off x="4611" y="1280"/>
                <a:ext cx="43" cy="58"/>
              </a:xfrm>
              <a:custGeom>
                <a:avLst/>
                <a:gdLst>
                  <a:gd name="T0" fmla="*/ 11 w 24"/>
                  <a:gd name="T1" fmla="*/ 56 h 35"/>
                  <a:gd name="T2" fmla="*/ 22 w 24"/>
                  <a:gd name="T3" fmla="*/ 48 h 35"/>
                  <a:gd name="T4" fmla="*/ 30 w 24"/>
                  <a:gd name="T5" fmla="*/ 28 h 35"/>
                  <a:gd name="T6" fmla="*/ 41 w 24"/>
                  <a:gd name="T7" fmla="*/ 10 h 35"/>
                  <a:gd name="T8" fmla="*/ 30 w 24"/>
                  <a:gd name="T9" fmla="*/ 0 h 35"/>
                  <a:gd name="T10" fmla="*/ 22 w 24"/>
                  <a:gd name="T11" fmla="*/ 10 h 35"/>
                  <a:gd name="T12" fmla="*/ 11 w 24"/>
                  <a:gd name="T13" fmla="*/ 28 h 35"/>
                  <a:gd name="T14" fmla="*/ 0 w 24"/>
                  <a:gd name="T15" fmla="*/ 48 h 35"/>
                  <a:gd name="T16" fmla="*/ 11 w 24"/>
                  <a:gd name="T17" fmla="*/ 56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
                  <a:gd name="T28" fmla="*/ 0 h 35"/>
                  <a:gd name="T29" fmla="*/ 24 w 24"/>
                  <a:gd name="T30" fmla="*/ 35 h 3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 h="35">
                    <a:moveTo>
                      <a:pt x="6" y="34"/>
                    </a:moveTo>
                    <a:lnTo>
                      <a:pt x="12" y="29"/>
                    </a:lnTo>
                    <a:lnTo>
                      <a:pt x="17" y="17"/>
                    </a:lnTo>
                    <a:lnTo>
                      <a:pt x="23" y="6"/>
                    </a:lnTo>
                    <a:lnTo>
                      <a:pt x="17" y="0"/>
                    </a:lnTo>
                    <a:lnTo>
                      <a:pt x="12" y="6"/>
                    </a:lnTo>
                    <a:lnTo>
                      <a:pt x="6" y="17"/>
                    </a:lnTo>
                    <a:lnTo>
                      <a:pt x="0" y="29"/>
                    </a:lnTo>
                    <a:lnTo>
                      <a:pt x="6" y="34"/>
                    </a:lnTo>
                  </a:path>
                </a:pathLst>
              </a:custGeom>
              <a:solidFill>
                <a:schemeClr val="tx1"/>
              </a:solidFill>
              <a:ln w="25400" cap="rnd" cmpd="sng">
                <a:solidFill>
                  <a:schemeClr val="tx1"/>
                </a:solidFill>
                <a:prstDash val="solid"/>
                <a:round/>
                <a:headEnd type="none" w="med" len="med"/>
                <a:tailEnd type="none" w="med" len="med"/>
              </a:ln>
            </p:spPr>
            <p:txBody>
              <a:bodyPr/>
              <a:lstStyle/>
              <a:p>
                <a:endParaRPr lang="en-GB"/>
              </a:p>
            </p:txBody>
          </p:sp>
        </p:grpSp>
      </p:grpSp>
      <p:grpSp>
        <p:nvGrpSpPr>
          <p:cNvPr id="14" name="Group 37"/>
          <p:cNvGrpSpPr>
            <a:grpSpLocks/>
          </p:cNvGrpSpPr>
          <p:nvPr/>
        </p:nvGrpSpPr>
        <p:grpSpPr bwMode="auto">
          <a:xfrm>
            <a:off x="1000125" y="2074863"/>
            <a:ext cx="2803525" cy="2897187"/>
            <a:chOff x="682" y="1307"/>
            <a:chExt cx="1913" cy="1825"/>
          </a:xfrm>
        </p:grpSpPr>
        <p:grpSp>
          <p:nvGrpSpPr>
            <p:cNvPr id="209937" name="Group 38"/>
            <p:cNvGrpSpPr>
              <a:grpSpLocks/>
            </p:cNvGrpSpPr>
            <p:nvPr/>
          </p:nvGrpSpPr>
          <p:grpSpPr bwMode="auto">
            <a:xfrm>
              <a:off x="1347" y="1632"/>
              <a:ext cx="1248" cy="1314"/>
              <a:chOff x="4119" y="1632"/>
              <a:chExt cx="1248" cy="1314"/>
            </a:xfrm>
          </p:grpSpPr>
          <p:sp>
            <p:nvSpPr>
              <p:cNvPr id="209941" name="Freeform 39"/>
              <p:cNvSpPr>
                <a:spLocks/>
              </p:cNvSpPr>
              <p:nvPr/>
            </p:nvSpPr>
            <p:spPr bwMode="auto">
              <a:xfrm>
                <a:off x="4435" y="2801"/>
                <a:ext cx="643" cy="145"/>
              </a:xfrm>
              <a:custGeom>
                <a:avLst/>
                <a:gdLst>
                  <a:gd name="T0" fmla="*/ 641 w 325"/>
                  <a:gd name="T1" fmla="*/ 0 h 87"/>
                  <a:gd name="T2" fmla="*/ 0 w 325"/>
                  <a:gd name="T3" fmla="*/ 0 h 87"/>
                  <a:gd name="T4" fmla="*/ 22 w 325"/>
                  <a:gd name="T5" fmla="*/ 30 h 87"/>
                  <a:gd name="T6" fmla="*/ 91 w 325"/>
                  <a:gd name="T7" fmla="*/ 77 h 87"/>
                  <a:gd name="T8" fmla="*/ 214 w 325"/>
                  <a:gd name="T9" fmla="*/ 133 h 87"/>
                  <a:gd name="T10" fmla="*/ 281 w 325"/>
                  <a:gd name="T11" fmla="*/ 143 h 87"/>
                  <a:gd name="T12" fmla="*/ 382 w 325"/>
                  <a:gd name="T13" fmla="*/ 143 h 87"/>
                  <a:gd name="T14" fmla="*/ 449 w 325"/>
                  <a:gd name="T15" fmla="*/ 115 h 87"/>
                  <a:gd name="T16" fmla="*/ 540 w 325"/>
                  <a:gd name="T17" fmla="*/ 77 h 87"/>
                  <a:gd name="T18" fmla="*/ 641 w 325"/>
                  <a:gd name="T19" fmla="*/ 0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5"/>
                  <a:gd name="T31" fmla="*/ 0 h 87"/>
                  <a:gd name="T32" fmla="*/ 325 w 325"/>
                  <a:gd name="T33" fmla="*/ 87 h 8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5" h="87">
                    <a:moveTo>
                      <a:pt x="324" y="0"/>
                    </a:moveTo>
                    <a:lnTo>
                      <a:pt x="0" y="0"/>
                    </a:lnTo>
                    <a:lnTo>
                      <a:pt x="11" y="18"/>
                    </a:lnTo>
                    <a:lnTo>
                      <a:pt x="46" y="46"/>
                    </a:lnTo>
                    <a:lnTo>
                      <a:pt x="108" y="80"/>
                    </a:lnTo>
                    <a:lnTo>
                      <a:pt x="142" y="86"/>
                    </a:lnTo>
                    <a:lnTo>
                      <a:pt x="193" y="86"/>
                    </a:lnTo>
                    <a:lnTo>
                      <a:pt x="227" y="69"/>
                    </a:lnTo>
                    <a:lnTo>
                      <a:pt x="273" y="46"/>
                    </a:lnTo>
                    <a:lnTo>
                      <a:pt x="324" y="0"/>
                    </a:lnTo>
                  </a:path>
                </a:pathLst>
              </a:custGeom>
              <a:solidFill>
                <a:schemeClr val="accent2"/>
              </a:solidFill>
              <a:ln w="12700" cap="rnd" cmpd="sng">
                <a:solidFill>
                  <a:schemeClr val="tx1"/>
                </a:solidFill>
                <a:prstDash val="solid"/>
                <a:round/>
                <a:headEnd type="none" w="med" len="med"/>
                <a:tailEnd type="none" w="med" len="med"/>
              </a:ln>
            </p:spPr>
            <p:txBody>
              <a:bodyPr/>
              <a:lstStyle/>
              <a:p>
                <a:endParaRPr lang="en-GB"/>
              </a:p>
            </p:txBody>
          </p:sp>
          <p:sp>
            <p:nvSpPr>
              <p:cNvPr id="209942" name="Freeform 40"/>
              <p:cNvSpPr>
                <a:spLocks/>
              </p:cNvSpPr>
              <p:nvPr/>
            </p:nvSpPr>
            <p:spPr bwMode="auto">
              <a:xfrm>
                <a:off x="4166" y="2498"/>
                <a:ext cx="1169" cy="125"/>
              </a:xfrm>
              <a:custGeom>
                <a:avLst/>
                <a:gdLst>
                  <a:gd name="T0" fmla="*/ 0 w 591"/>
                  <a:gd name="T1" fmla="*/ 0 h 75"/>
                  <a:gd name="T2" fmla="*/ 1167 w 591"/>
                  <a:gd name="T3" fmla="*/ 0 h 75"/>
                  <a:gd name="T4" fmla="*/ 1078 w 591"/>
                  <a:gd name="T5" fmla="*/ 123 h 75"/>
                  <a:gd name="T6" fmla="*/ 101 w 591"/>
                  <a:gd name="T7" fmla="*/ 123 h 75"/>
                  <a:gd name="T8" fmla="*/ 0 w 591"/>
                  <a:gd name="T9" fmla="*/ 0 h 75"/>
                  <a:gd name="T10" fmla="*/ 0 60000 65536"/>
                  <a:gd name="T11" fmla="*/ 0 60000 65536"/>
                  <a:gd name="T12" fmla="*/ 0 60000 65536"/>
                  <a:gd name="T13" fmla="*/ 0 60000 65536"/>
                  <a:gd name="T14" fmla="*/ 0 60000 65536"/>
                  <a:gd name="T15" fmla="*/ 0 w 591"/>
                  <a:gd name="T16" fmla="*/ 0 h 75"/>
                  <a:gd name="T17" fmla="*/ 591 w 591"/>
                  <a:gd name="T18" fmla="*/ 75 h 75"/>
                </a:gdLst>
                <a:ahLst/>
                <a:cxnLst>
                  <a:cxn ang="T10">
                    <a:pos x="T0" y="T1"/>
                  </a:cxn>
                  <a:cxn ang="T11">
                    <a:pos x="T2" y="T3"/>
                  </a:cxn>
                  <a:cxn ang="T12">
                    <a:pos x="T4" y="T5"/>
                  </a:cxn>
                  <a:cxn ang="T13">
                    <a:pos x="T6" y="T7"/>
                  </a:cxn>
                  <a:cxn ang="T14">
                    <a:pos x="T8" y="T9"/>
                  </a:cxn>
                </a:cxnLst>
                <a:rect l="T15" t="T16" r="T17" b="T18"/>
                <a:pathLst>
                  <a:path w="591" h="75">
                    <a:moveTo>
                      <a:pt x="0" y="0"/>
                    </a:moveTo>
                    <a:lnTo>
                      <a:pt x="590" y="0"/>
                    </a:lnTo>
                    <a:lnTo>
                      <a:pt x="545" y="74"/>
                    </a:lnTo>
                    <a:lnTo>
                      <a:pt x="51" y="74"/>
                    </a:lnTo>
                    <a:lnTo>
                      <a:pt x="0" y="0"/>
                    </a:lnTo>
                  </a:path>
                </a:pathLst>
              </a:custGeom>
              <a:solidFill>
                <a:schemeClr val="accent2"/>
              </a:solidFill>
              <a:ln w="12700" cap="rnd" cmpd="sng">
                <a:solidFill>
                  <a:schemeClr val="tx1"/>
                </a:solidFill>
                <a:prstDash val="solid"/>
                <a:round/>
                <a:headEnd type="none" w="med" len="med"/>
                <a:tailEnd type="none" w="med" len="med"/>
              </a:ln>
            </p:spPr>
            <p:txBody>
              <a:bodyPr/>
              <a:lstStyle/>
              <a:p>
                <a:endParaRPr lang="en-GB"/>
              </a:p>
            </p:txBody>
          </p:sp>
          <p:sp>
            <p:nvSpPr>
              <p:cNvPr id="209943" name="Freeform 41"/>
              <p:cNvSpPr>
                <a:spLocks/>
              </p:cNvSpPr>
              <p:nvPr/>
            </p:nvSpPr>
            <p:spPr bwMode="auto">
              <a:xfrm>
                <a:off x="4119" y="2214"/>
                <a:ext cx="1248" cy="107"/>
              </a:xfrm>
              <a:custGeom>
                <a:avLst/>
                <a:gdLst>
                  <a:gd name="T0" fmla="*/ 1240 w 631"/>
                  <a:gd name="T1" fmla="*/ 0 h 64"/>
                  <a:gd name="T2" fmla="*/ 1246 w 631"/>
                  <a:gd name="T3" fmla="*/ 105 h 64"/>
                  <a:gd name="T4" fmla="*/ 0 w 631"/>
                  <a:gd name="T5" fmla="*/ 105 h 64"/>
                  <a:gd name="T6" fmla="*/ 12 w 631"/>
                  <a:gd name="T7" fmla="*/ 0 h 64"/>
                  <a:gd name="T8" fmla="*/ 1240 w 631"/>
                  <a:gd name="T9" fmla="*/ 0 h 64"/>
                  <a:gd name="T10" fmla="*/ 0 60000 65536"/>
                  <a:gd name="T11" fmla="*/ 0 60000 65536"/>
                  <a:gd name="T12" fmla="*/ 0 60000 65536"/>
                  <a:gd name="T13" fmla="*/ 0 60000 65536"/>
                  <a:gd name="T14" fmla="*/ 0 60000 65536"/>
                  <a:gd name="T15" fmla="*/ 0 w 631"/>
                  <a:gd name="T16" fmla="*/ 0 h 64"/>
                  <a:gd name="T17" fmla="*/ 631 w 631"/>
                  <a:gd name="T18" fmla="*/ 64 h 64"/>
                </a:gdLst>
                <a:ahLst/>
                <a:cxnLst>
                  <a:cxn ang="T10">
                    <a:pos x="T0" y="T1"/>
                  </a:cxn>
                  <a:cxn ang="T11">
                    <a:pos x="T2" y="T3"/>
                  </a:cxn>
                  <a:cxn ang="T12">
                    <a:pos x="T4" y="T5"/>
                  </a:cxn>
                  <a:cxn ang="T13">
                    <a:pos x="T6" y="T7"/>
                  </a:cxn>
                  <a:cxn ang="T14">
                    <a:pos x="T8" y="T9"/>
                  </a:cxn>
                </a:cxnLst>
                <a:rect l="T15" t="T16" r="T17" b="T18"/>
                <a:pathLst>
                  <a:path w="631" h="64">
                    <a:moveTo>
                      <a:pt x="627" y="0"/>
                    </a:moveTo>
                    <a:lnTo>
                      <a:pt x="630" y="63"/>
                    </a:lnTo>
                    <a:lnTo>
                      <a:pt x="0" y="63"/>
                    </a:lnTo>
                    <a:lnTo>
                      <a:pt x="6" y="0"/>
                    </a:lnTo>
                    <a:lnTo>
                      <a:pt x="627" y="0"/>
                    </a:lnTo>
                  </a:path>
                </a:pathLst>
              </a:custGeom>
              <a:solidFill>
                <a:schemeClr val="accent2"/>
              </a:solidFill>
              <a:ln w="12700" cap="rnd" cmpd="sng">
                <a:solidFill>
                  <a:schemeClr val="tx1"/>
                </a:solidFill>
                <a:prstDash val="solid"/>
                <a:round/>
                <a:headEnd type="none" w="med" len="med"/>
                <a:tailEnd type="none" w="med" len="med"/>
              </a:ln>
            </p:spPr>
            <p:txBody>
              <a:bodyPr/>
              <a:lstStyle/>
              <a:p>
                <a:endParaRPr lang="en-GB"/>
              </a:p>
            </p:txBody>
          </p:sp>
          <p:sp>
            <p:nvSpPr>
              <p:cNvPr id="209944" name="Freeform 42"/>
              <p:cNvSpPr>
                <a:spLocks/>
              </p:cNvSpPr>
              <p:nvPr/>
            </p:nvSpPr>
            <p:spPr bwMode="auto">
              <a:xfrm>
                <a:off x="4166" y="1861"/>
                <a:ext cx="1169" cy="134"/>
              </a:xfrm>
              <a:custGeom>
                <a:avLst/>
                <a:gdLst>
                  <a:gd name="T0" fmla="*/ 1167 w 591"/>
                  <a:gd name="T1" fmla="*/ 132 h 80"/>
                  <a:gd name="T2" fmla="*/ 0 w 591"/>
                  <a:gd name="T3" fmla="*/ 132 h 80"/>
                  <a:gd name="T4" fmla="*/ 67 w 591"/>
                  <a:gd name="T5" fmla="*/ 0 h 80"/>
                  <a:gd name="T6" fmla="*/ 1100 w 591"/>
                  <a:gd name="T7" fmla="*/ 0 h 80"/>
                  <a:gd name="T8" fmla="*/ 1167 w 591"/>
                  <a:gd name="T9" fmla="*/ 132 h 80"/>
                  <a:gd name="T10" fmla="*/ 0 60000 65536"/>
                  <a:gd name="T11" fmla="*/ 0 60000 65536"/>
                  <a:gd name="T12" fmla="*/ 0 60000 65536"/>
                  <a:gd name="T13" fmla="*/ 0 60000 65536"/>
                  <a:gd name="T14" fmla="*/ 0 60000 65536"/>
                  <a:gd name="T15" fmla="*/ 0 w 591"/>
                  <a:gd name="T16" fmla="*/ 0 h 80"/>
                  <a:gd name="T17" fmla="*/ 591 w 591"/>
                  <a:gd name="T18" fmla="*/ 80 h 80"/>
                </a:gdLst>
                <a:ahLst/>
                <a:cxnLst>
                  <a:cxn ang="T10">
                    <a:pos x="T0" y="T1"/>
                  </a:cxn>
                  <a:cxn ang="T11">
                    <a:pos x="T2" y="T3"/>
                  </a:cxn>
                  <a:cxn ang="T12">
                    <a:pos x="T4" y="T5"/>
                  </a:cxn>
                  <a:cxn ang="T13">
                    <a:pos x="T6" y="T7"/>
                  </a:cxn>
                  <a:cxn ang="T14">
                    <a:pos x="T8" y="T9"/>
                  </a:cxn>
                </a:cxnLst>
                <a:rect l="T15" t="T16" r="T17" b="T18"/>
                <a:pathLst>
                  <a:path w="591" h="80">
                    <a:moveTo>
                      <a:pt x="590" y="79"/>
                    </a:moveTo>
                    <a:lnTo>
                      <a:pt x="0" y="79"/>
                    </a:lnTo>
                    <a:lnTo>
                      <a:pt x="34" y="0"/>
                    </a:lnTo>
                    <a:lnTo>
                      <a:pt x="556" y="0"/>
                    </a:lnTo>
                    <a:lnTo>
                      <a:pt x="590" y="79"/>
                    </a:lnTo>
                  </a:path>
                </a:pathLst>
              </a:custGeom>
              <a:solidFill>
                <a:schemeClr val="accent2"/>
              </a:solidFill>
              <a:ln w="12700" cap="rnd" cmpd="sng">
                <a:solidFill>
                  <a:schemeClr val="tx1"/>
                </a:solidFill>
                <a:prstDash val="solid"/>
                <a:round/>
                <a:headEnd type="none" w="med" len="med"/>
                <a:tailEnd type="none" w="med" len="med"/>
              </a:ln>
            </p:spPr>
            <p:txBody>
              <a:bodyPr/>
              <a:lstStyle/>
              <a:p>
                <a:endParaRPr lang="en-GB"/>
              </a:p>
            </p:txBody>
          </p:sp>
          <p:sp>
            <p:nvSpPr>
              <p:cNvPr id="209945" name="Freeform 43"/>
              <p:cNvSpPr>
                <a:spLocks/>
              </p:cNvSpPr>
              <p:nvPr/>
            </p:nvSpPr>
            <p:spPr bwMode="auto">
              <a:xfrm>
                <a:off x="4335" y="1632"/>
                <a:ext cx="832" cy="69"/>
              </a:xfrm>
              <a:custGeom>
                <a:avLst/>
                <a:gdLst>
                  <a:gd name="T0" fmla="*/ 662 w 421"/>
                  <a:gd name="T1" fmla="*/ 0 h 41"/>
                  <a:gd name="T2" fmla="*/ 830 w 421"/>
                  <a:gd name="T3" fmla="*/ 67 h 41"/>
                  <a:gd name="T4" fmla="*/ 0 w 421"/>
                  <a:gd name="T5" fmla="*/ 67 h 41"/>
                  <a:gd name="T6" fmla="*/ 79 w 421"/>
                  <a:gd name="T7" fmla="*/ 20 h 41"/>
                  <a:gd name="T8" fmla="*/ 168 w 421"/>
                  <a:gd name="T9" fmla="*/ 0 h 41"/>
                  <a:gd name="T10" fmla="*/ 662 w 421"/>
                  <a:gd name="T11" fmla="*/ 0 h 41"/>
                  <a:gd name="T12" fmla="*/ 0 60000 65536"/>
                  <a:gd name="T13" fmla="*/ 0 60000 65536"/>
                  <a:gd name="T14" fmla="*/ 0 60000 65536"/>
                  <a:gd name="T15" fmla="*/ 0 60000 65536"/>
                  <a:gd name="T16" fmla="*/ 0 60000 65536"/>
                  <a:gd name="T17" fmla="*/ 0 60000 65536"/>
                  <a:gd name="T18" fmla="*/ 0 w 421"/>
                  <a:gd name="T19" fmla="*/ 0 h 41"/>
                  <a:gd name="T20" fmla="*/ 421 w 421"/>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421" h="41">
                    <a:moveTo>
                      <a:pt x="335" y="0"/>
                    </a:moveTo>
                    <a:lnTo>
                      <a:pt x="420" y="40"/>
                    </a:lnTo>
                    <a:lnTo>
                      <a:pt x="0" y="40"/>
                    </a:lnTo>
                    <a:lnTo>
                      <a:pt x="40" y="12"/>
                    </a:lnTo>
                    <a:lnTo>
                      <a:pt x="85" y="0"/>
                    </a:lnTo>
                    <a:lnTo>
                      <a:pt x="335" y="0"/>
                    </a:lnTo>
                  </a:path>
                </a:pathLst>
              </a:custGeom>
              <a:solidFill>
                <a:schemeClr val="accent2"/>
              </a:solidFill>
              <a:ln w="12700" cap="rnd" cmpd="sng">
                <a:solidFill>
                  <a:schemeClr val="tx1"/>
                </a:solidFill>
                <a:prstDash val="solid"/>
                <a:round/>
                <a:headEnd type="none" w="med" len="med"/>
                <a:tailEnd type="none" w="med" len="med"/>
              </a:ln>
            </p:spPr>
            <p:txBody>
              <a:bodyPr/>
              <a:lstStyle/>
              <a:p>
                <a:endParaRPr lang="en-GB"/>
              </a:p>
            </p:txBody>
          </p:sp>
        </p:grpSp>
        <p:grpSp>
          <p:nvGrpSpPr>
            <p:cNvPr id="209938" name="Group 44"/>
            <p:cNvGrpSpPr>
              <a:grpSpLocks/>
            </p:cNvGrpSpPr>
            <p:nvPr/>
          </p:nvGrpSpPr>
          <p:grpSpPr bwMode="auto">
            <a:xfrm>
              <a:off x="682" y="1307"/>
              <a:ext cx="440" cy="1825"/>
              <a:chOff x="562" y="1307"/>
              <a:chExt cx="440" cy="1825"/>
            </a:xfrm>
          </p:grpSpPr>
          <p:sp>
            <p:nvSpPr>
              <p:cNvPr id="209939" name="Rectangle 45"/>
              <p:cNvSpPr>
                <a:spLocks noChangeArrowheads="1"/>
              </p:cNvSpPr>
              <p:nvPr/>
            </p:nvSpPr>
            <p:spPr bwMode="auto">
              <a:xfrm rot="-5424743">
                <a:off x="-195" y="2064"/>
                <a:ext cx="1825" cy="311"/>
              </a:xfrm>
              <a:prstGeom prst="rect">
                <a:avLst/>
              </a:prstGeom>
              <a:noFill/>
              <a:ln w="3175">
                <a:noFill/>
                <a:miter lim="800000"/>
                <a:headEnd/>
                <a:tailEnd/>
              </a:ln>
            </p:spPr>
            <p:txBody>
              <a:bodyPr anchor="ctr">
                <a:spAutoFit/>
              </a:bodyPr>
              <a:lstStyle/>
              <a:p>
                <a:pPr marL="279400" indent="-279400" algn="ctr" defTabSz="766763">
                  <a:lnSpc>
                    <a:spcPct val="120000"/>
                  </a:lnSpc>
                  <a:tabLst>
                    <a:tab pos="2381250" algn="l"/>
                  </a:tabLst>
                </a:pPr>
                <a:r>
                  <a:rPr lang="en-US" sz="2200" b="0"/>
                  <a:t>Frequency encoding</a:t>
                </a:r>
                <a:endParaRPr lang="en-US" sz="1600" b="0"/>
              </a:p>
            </p:txBody>
          </p:sp>
          <p:sp>
            <p:nvSpPr>
              <p:cNvPr id="209940" name="Freeform 46"/>
              <p:cNvSpPr>
                <a:spLocks/>
              </p:cNvSpPr>
              <p:nvPr/>
            </p:nvSpPr>
            <p:spPr bwMode="auto">
              <a:xfrm rot="-5400000">
                <a:off x="498" y="2192"/>
                <a:ext cx="920" cy="88"/>
              </a:xfrm>
              <a:custGeom>
                <a:avLst/>
                <a:gdLst>
                  <a:gd name="T0" fmla="*/ 919 w 920"/>
                  <a:gd name="T1" fmla="*/ 43 h 81"/>
                  <a:gd name="T2" fmla="*/ 692 w 920"/>
                  <a:gd name="T3" fmla="*/ 0 h 81"/>
                  <a:gd name="T4" fmla="*/ 692 w 920"/>
                  <a:gd name="T5" fmla="*/ 25 h 81"/>
                  <a:gd name="T6" fmla="*/ 0 w 920"/>
                  <a:gd name="T7" fmla="*/ 25 h 81"/>
                  <a:gd name="T8" fmla="*/ 0 w 920"/>
                  <a:gd name="T9" fmla="*/ 68 h 81"/>
                  <a:gd name="T10" fmla="*/ 692 w 920"/>
                  <a:gd name="T11" fmla="*/ 68 h 81"/>
                  <a:gd name="T12" fmla="*/ 692 w 920"/>
                  <a:gd name="T13" fmla="*/ 87 h 81"/>
                  <a:gd name="T14" fmla="*/ 919 w 920"/>
                  <a:gd name="T15" fmla="*/ 43 h 81"/>
                  <a:gd name="T16" fmla="*/ 0 60000 65536"/>
                  <a:gd name="T17" fmla="*/ 0 60000 65536"/>
                  <a:gd name="T18" fmla="*/ 0 60000 65536"/>
                  <a:gd name="T19" fmla="*/ 0 60000 65536"/>
                  <a:gd name="T20" fmla="*/ 0 60000 65536"/>
                  <a:gd name="T21" fmla="*/ 0 60000 65536"/>
                  <a:gd name="T22" fmla="*/ 0 60000 65536"/>
                  <a:gd name="T23" fmla="*/ 0 60000 65536"/>
                  <a:gd name="T24" fmla="*/ 0 w 920"/>
                  <a:gd name="T25" fmla="*/ 0 h 81"/>
                  <a:gd name="T26" fmla="*/ 920 w 920"/>
                  <a:gd name="T27" fmla="*/ 81 h 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20" h="81">
                    <a:moveTo>
                      <a:pt x="919" y="40"/>
                    </a:moveTo>
                    <a:lnTo>
                      <a:pt x="692" y="0"/>
                    </a:lnTo>
                    <a:lnTo>
                      <a:pt x="692" y="23"/>
                    </a:lnTo>
                    <a:lnTo>
                      <a:pt x="0" y="23"/>
                    </a:lnTo>
                    <a:lnTo>
                      <a:pt x="0" y="63"/>
                    </a:lnTo>
                    <a:lnTo>
                      <a:pt x="692" y="63"/>
                    </a:lnTo>
                    <a:lnTo>
                      <a:pt x="692" y="80"/>
                    </a:lnTo>
                    <a:lnTo>
                      <a:pt x="919" y="40"/>
                    </a:lnTo>
                  </a:path>
                </a:pathLst>
              </a:custGeom>
              <a:solidFill>
                <a:schemeClr val="tx1"/>
              </a:solidFill>
              <a:ln w="12700" cap="rnd" cmpd="sng">
                <a:solidFill>
                  <a:schemeClr val="tx1"/>
                </a:solidFill>
                <a:prstDash val="solid"/>
                <a:round/>
                <a:headEnd type="none" w="med" len="med"/>
                <a:tailEnd type="none" w="med" len="med"/>
              </a:ln>
            </p:spPr>
            <p:txBody>
              <a:bodyPr/>
              <a:lstStyle/>
              <a:p>
                <a:endParaRPr lang="en-GB"/>
              </a:p>
            </p:txBody>
          </p:sp>
        </p:grpSp>
      </p:grpSp>
      <p:grpSp>
        <p:nvGrpSpPr>
          <p:cNvPr id="17" name="Group 47"/>
          <p:cNvGrpSpPr>
            <a:grpSpLocks/>
          </p:cNvGrpSpPr>
          <p:nvPr/>
        </p:nvGrpSpPr>
        <p:grpSpPr bwMode="auto">
          <a:xfrm>
            <a:off x="1927225" y="2568575"/>
            <a:ext cx="2019300" cy="3141663"/>
            <a:chOff x="4087" y="1618"/>
            <a:chExt cx="1377" cy="1979"/>
          </a:xfrm>
        </p:grpSpPr>
        <p:sp>
          <p:nvSpPr>
            <p:cNvPr id="209929" name="Rectangle 48"/>
            <p:cNvSpPr>
              <a:spLocks noChangeArrowheads="1"/>
            </p:cNvSpPr>
            <p:nvPr/>
          </p:nvSpPr>
          <p:spPr bwMode="auto">
            <a:xfrm>
              <a:off x="4087" y="3288"/>
              <a:ext cx="1377" cy="309"/>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tabLst>
                  <a:tab pos="2381250" algn="l"/>
                </a:tabLst>
              </a:pPr>
              <a:r>
                <a:rPr lang="en-US" sz="2200" b="0"/>
                <a:t>Phase encoding</a:t>
              </a:r>
              <a:endParaRPr lang="en-US" sz="1600" b="0"/>
            </a:p>
          </p:txBody>
        </p:sp>
        <p:sp>
          <p:nvSpPr>
            <p:cNvPr id="209930" name="Freeform 49"/>
            <p:cNvSpPr>
              <a:spLocks/>
            </p:cNvSpPr>
            <p:nvPr/>
          </p:nvSpPr>
          <p:spPr bwMode="auto">
            <a:xfrm>
              <a:off x="4295" y="3192"/>
              <a:ext cx="996" cy="81"/>
            </a:xfrm>
            <a:custGeom>
              <a:avLst/>
              <a:gdLst>
                <a:gd name="T0" fmla="*/ 995 w 920"/>
                <a:gd name="T1" fmla="*/ 40 h 81"/>
                <a:gd name="T2" fmla="*/ 749 w 920"/>
                <a:gd name="T3" fmla="*/ 0 h 81"/>
                <a:gd name="T4" fmla="*/ 749 w 920"/>
                <a:gd name="T5" fmla="*/ 23 h 81"/>
                <a:gd name="T6" fmla="*/ 0 w 920"/>
                <a:gd name="T7" fmla="*/ 23 h 81"/>
                <a:gd name="T8" fmla="*/ 0 w 920"/>
                <a:gd name="T9" fmla="*/ 63 h 81"/>
                <a:gd name="T10" fmla="*/ 749 w 920"/>
                <a:gd name="T11" fmla="*/ 63 h 81"/>
                <a:gd name="T12" fmla="*/ 749 w 920"/>
                <a:gd name="T13" fmla="*/ 80 h 81"/>
                <a:gd name="T14" fmla="*/ 995 w 920"/>
                <a:gd name="T15" fmla="*/ 40 h 81"/>
                <a:gd name="T16" fmla="*/ 0 60000 65536"/>
                <a:gd name="T17" fmla="*/ 0 60000 65536"/>
                <a:gd name="T18" fmla="*/ 0 60000 65536"/>
                <a:gd name="T19" fmla="*/ 0 60000 65536"/>
                <a:gd name="T20" fmla="*/ 0 60000 65536"/>
                <a:gd name="T21" fmla="*/ 0 60000 65536"/>
                <a:gd name="T22" fmla="*/ 0 60000 65536"/>
                <a:gd name="T23" fmla="*/ 0 60000 65536"/>
                <a:gd name="T24" fmla="*/ 0 w 920"/>
                <a:gd name="T25" fmla="*/ 0 h 81"/>
                <a:gd name="T26" fmla="*/ 920 w 920"/>
                <a:gd name="T27" fmla="*/ 81 h 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20" h="81">
                  <a:moveTo>
                    <a:pt x="919" y="40"/>
                  </a:moveTo>
                  <a:lnTo>
                    <a:pt x="692" y="0"/>
                  </a:lnTo>
                  <a:lnTo>
                    <a:pt x="692" y="23"/>
                  </a:lnTo>
                  <a:lnTo>
                    <a:pt x="0" y="23"/>
                  </a:lnTo>
                  <a:lnTo>
                    <a:pt x="0" y="63"/>
                  </a:lnTo>
                  <a:lnTo>
                    <a:pt x="692" y="63"/>
                  </a:lnTo>
                  <a:lnTo>
                    <a:pt x="692" y="80"/>
                  </a:lnTo>
                  <a:lnTo>
                    <a:pt x="919" y="40"/>
                  </a:lnTo>
                </a:path>
              </a:pathLst>
            </a:custGeom>
            <a:solidFill>
              <a:schemeClr val="tx1"/>
            </a:solidFill>
            <a:ln w="12700" cap="rnd" cmpd="sng">
              <a:solidFill>
                <a:schemeClr val="tx1"/>
              </a:solidFill>
              <a:prstDash val="solid"/>
              <a:round/>
              <a:headEnd type="none" w="med" len="med"/>
              <a:tailEnd type="none" w="med" len="med"/>
            </a:ln>
          </p:spPr>
          <p:txBody>
            <a:bodyPr/>
            <a:lstStyle/>
            <a:p>
              <a:endParaRPr lang="en-GB"/>
            </a:p>
          </p:txBody>
        </p:sp>
        <p:grpSp>
          <p:nvGrpSpPr>
            <p:cNvPr id="209931" name="Group 50"/>
            <p:cNvGrpSpPr>
              <a:grpSpLocks/>
            </p:cNvGrpSpPr>
            <p:nvPr/>
          </p:nvGrpSpPr>
          <p:grpSpPr bwMode="auto">
            <a:xfrm>
              <a:off x="4127" y="1618"/>
              <a:ext cx="1224" cy="1330"/>
              <a:chOff x="4127" y="1618"/>
              <a:chExt cx="1224" cy="1330"/>
            </a:xfrm>
          </p:grpSpPr>
          <p:sp>
            <p:nvSpPr>
              <p:cNvPr id="209932" name="Freeform 51"/>
              <p:cNvSpPr>
                <a:spLocks/>
              </p:cNvSpPr>
              <p:nvPr/>
            </p:nvSpPr>
            <p:spPr bwMode="auto">
              <a:xfrm>
                <a:off x="4127" y="1806"/>
                <a:ext cx="145" cy="814"/>
              </a:xfrm>
              <a:custGeom>
                <a:avLst/>
                <a:gdLst>
                  <a:gd name="T0" fmla="*/ 0 w 75"/>
                  <a:gd name="T1" fmla="*/ 401 h 495"/>
                  <a:gd name="T2" fmla="*/ 33 w 75"/>
                  <a:gd name="T3" fmla="*/ 206 h 495"/>
                  <a:gd name="T4" fmla="*/ 143 w 75"/>
                  <a:gd name="T5" fmla="*/ 0 h 495"/>
                  <a:gd name="T6" fmla="*/ 143 w 75"/>
                  <a:gd name="T7" fmla="*/ 812 h 495"/>
                  <a:gd name="T8" fmla="*/ 89 w 75"/>
                  <a:gd name="T9" fmla="*/ 738 h 495"/>
                  <a:gd name="T10" fmla="*/ 23 w 75"/>
                  <a:gd name="T11" fmla="*/ 625 h 495"/>
                  <a:gd name="T12" fmla="*/ 0 w 75"/>
                  <a:gd name="T13" fmla="*/ 533 h 495"/>
                  <a:gd name="T14" fmla="*/ 0 w 75"/>
                  <a:gd name="T15" fmla="*/ 467 h 495"/>
                  <a:gd name="T16" fmla="*/ 0 w 75"/>
                  <a:gd name="T17" fmla="*/ 401 h 4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5"/>
                  <a:gd name="T28" fmla="*/ 0 h 495"/>
                  <a:gd name="T29" fmla="*/ 75 w 75"/>
                  <a:gd name="T30" fmla="*/ 495 h 49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5" h="495">
                    <a:moveTo>
                      <a:pt x="0" y="244"/>
                    </a:moveTo>
                    <a:lnTo>
                      <a:pt x="17" y="125"/>
                    </a:lnTo>
                    <a:lnTo>
                      <a:pt x="74" y="0"/>
                    </a:lnTo>
                    <a:lnTo>
                      <a:pt x="74" y="494"/>
                    </a:lnTo>
                    <a:lnTo>
                      <a:pt x="46" y="449"/>
                    </a:lnTo>
                    <a:lnTo>
                      <a:pt x="12" y="380"/>
                    </a:lnTo>
                    <a:lnTo>
                      <a:pt x="0" y="324"/>
                    </a:lnTo>
                    <a:lnTo>
                      <a:pt x="0" y="284"/>
                    </a:lnTo>
                    <a:lnTo>
                      <a:pt x="0" y="244"/>
                    </a:lnTo>
                  </a:path>
                </a:pathLst>
              </a:custGeom>
              <a:solidFill>
                <a:srgbClr val="F76681">
                  <a:alpha val="50195"/>
                </a:srgbClr>
              </a:solidFill>
              <a:ln w="12700" cap="rnd" cmpd="sng">
                <a:solidFill>
                  <a:schemeClr val="tx1"/>
                </a:solidFill>
                <a:prstDash val="solid"/>
                <a:round/>
                <a:headEnd type="none" w="med" len="med"/>
                <a:tailEnd type="none" w="med" len="med"/>
              </a:ln>
            </p:spPr>
            <p:txBody>
              <a:bodyPr/>
              <a:lstStyle/>
              <a:p>
                <a:endParaRPr lang="en-GB"/>
              </a:p>
            </p:txBody>
          </p:sp>
          <p:sp>
            <p:nvSpPr>
              <p:cNvPr id="209933" name="Freeform 52"/>
              <p:cNvSpPr>
                <a:spLocks/>
              </p:cNvSpPr>
              <p:nvPr/>
            </p:nvSpPr>
            <p:spPr bwMode="auto">
              <a:xfrm>
                <a:off x="4402" y="1636"/>
                <a:ext cx="145" cy="1256"/>
              </a:xfrm>
              <a:custGeom>
                <a:avLst/>
                <a:gdLst>
                  <a:gd name="T0" fmla="*/ 0 w 75"/>
                  <a:gd name="T1" fmla="*/ 38 h 763"/>
                  <a:gd name="T2" fmla="*/ 143 w 75"/>
                  <a:gd name="T3" fmla="*/ 0 h 763"/>
                  <a:gd name="T4" fmla="*/ 143 w 75"/>
                  <a:gd name="T5" fmla="*/ 1254 h 763"/>
                  <a:gd name="T6" fmla="*/ 0 w 75"/>
                  <a:gd name="T7" fmla="*/ 1142 h 763"/>
                  <a:gd name="T8" fmla="*/ 0 w 75"/>
                  <a:gd name="T9" fmla="*/ 38 h 763"/>
                  <a:gd name="T10" fmla="*/ 0 60000 65536"/>
                  <a:gd name="T11" fmla="*/ 0 60000 65536"/>
                  <a:gd name="T12" fmla="*/ 0 60000 65536"/>
                  <a:gd name="T13" fmla="*/ 0 60000 65536"/>
                  <a:gd name="T14" fmla="*/ 0 60000 65536"/>
                  <a:gd name="T15" fmla="*/ 0 w 75"/>
                  <a:gd name="T16" fmla="*/ 0 h 763"/>
                  <a:gd name="T17" fmla="*/ 75 w 75"/>
                  <a:gd name="T18" fmla="*/ 763 h 763"/>
                </a:gdLst>
                <a:ahLst/>
                <a:cxnLst>
                  <a:cxn ang="T10">
                    <a:pos x="T0" y="T1"/>
                  </a:cxn>
                  <a:cxn ang="T11">
                    <a:pos x="T2" y="T3"/>
                  </a:cxn>
                  <a:cxn ang="T12">
                    <a:pos x="T4" y="T5"/>
                  </a:cxn>
                  <a:cxn ang="T13">
                    <a:pos x="T6" y="T7"/>
                  </a:cxn>
                  <a:cxn ang="T14">
                    <a:pos x="T8" y="T9"/>
                  </a:cxn>
                </a:cxnLst>
                <a:rect l="T15" t="T16" r="T17" b="T18"/>
                <a:pathLst>
                  <a:path w="75" h="763">
                    <a:moveTo>
                      <a:pt x="0" y="23"/>
                    </a:moveTo>
                    <a:lnTo>
                      <a:pt x="74" y="0"/>
                    </a:lnTo>
                    <a:lnTo>
                      <a:pt x="74" y="762"/>
                    </a:lnTo>
                    <a:lnTo>
                      <a:pt x="0" y="694"/>
                    </a:lnTo>
                    <a:lnTo>
                      <a:pt x="0" y="23"/>
                    </a:lnTo>
                  </a:path>
                </a:pathLst>
              </a:custGeom>
              <a:solidFill>
                <a:srgbClr val="F76681">
                  <a:alpha val="50195"/>
                </a:srgbClr>
              </a:solidFill>
              <a:ln w="12700" cap="rnd" cmpd="sng">
                <a:solidFill>
                  <a:schemeClr val="tx1"/>
                </a:solidFill>
                <a:prstDash val="solid"/>
                <a:round/>
                <a:headEnd type="none" w="med" len="med"/>
                <a:tailEnd type="none" w="med" len="med"/>
              </a:ln>
            </p:spPr>
            <p:txBody>
              <a:bodyPr/>
              <a:lstStyle/>
              <a:p>
                <a:endParaRPr lang="en-GB"/>
              </a:p>
            </p:txBody>
          </p:sp>
          <p:sp>
            <p:nvSpPr>
              <p:cNvPr id="209934" name="Freeform 53"/>
              <p:cNvSpPr>
                <a:spLocks/>
              </p:cNvSpPr>
              <p:nvPr/>
            </p:nvSpPr>
            <p:spPr bwMode="auto">
              <a:xfrm>
                <a:off x="4668" y="1618"/>
                <a:ext cx="166" cy="1330"/>
              </a:xfrm>
              <a:custGeom>
                <a:avLst/>
                <a:gdLst>
                  <a:gd name="T0" fmla="*/ 0 w 86"/>
                  <a:gd name="T1" fmla="*/ 0 h 808"/>
                  <a:gd name="T2" fmla="*/ 0 w 86"/>
                  <a:gd name="T3" fmla="*/ 1318 h 808"/>
                  <a:gd name="T4" fmla="*/ 75 w 86"/>
                  <a:gd name="T5" fmla="*/ 1328 h 808"/>
                  <a:gd name="T6" fmla="*/ 164 w 86"/>
                  <a:gd name="T7" fmla="*/ 1328 h 808"/>
                  <a:gd name="T8" fmla="*/ 152 w 86"/>
                  <a:gd name="T9" fmla="*/ 0 h 808"/>
                  <a:gd name="T10" fmla="*/ 0 w 86"/>
                  <a:gd name="T11" fmla="*/ 0 h 808"/>
                  <a:gd name="T12" fmla="*/ 0 60000 65536"/>
                  <a:gd name="T13" fmla="*/ 0 60000 65536"/>
                  <a:gd name="T14" fmla="*/ 0 60000 65536"/>
                  <a:gd name="T15" fmla="*/ 0 60000 65536"/>
                  <a:gd name="T16" fmla="*/ 0 60000 65536"/>
                  <a:gd name="T17" fmla="*/ 0 60000 65536"/>
                  <a:gd name="T18" fmla="*/ 0 w 86"/>
                  <a:gd name="T19" fmla="*/ 0 h 808"/>
                  <a:gd name="T20" fmla="*/ 86 w 86"/>
                  <a:gd name="T21" fmla="*/ 808 h 808"/>
                </a:gdLst>
                <a:ahLst/>
                <a:cxnLst>
                  <a:cxn ang="T12">
                    <a:pos x="T0" y="T1"/>
                  </a:cxn>
                  <a:cxn ang="T13">
                    <a:pos x="T2" y="T3"/>
                  </a:cxn>
                  <a:cxn ang="T14">
                    <a:pos x="T4" y="T5"/>
                  </a:cxn>
                  <a:cxn ang="T15">
                    <a:pos x="T6" y="T7"/>
                  </a:cxn>
                  <a:cxn ang="T16">
                    <a:pos x="T8" y="T9"/>
                  </a:cxn>
                  <a:cxn ang="T17">
                    <a:pos x="T10" y="T11"/>
                  </a:cxn>
                </a:cxnLst>
                <a:rect l="T18" t="T19" r="T20" b="T21"/>
                <a:pathLst>
                  <a:path w="86" h="808">
                    <a:moveTo>
                      <a:pt x="0" y="0"/>
                    </a:moveTo>
                    <a:lnTo>
                      <a:pt x="0" y="801"/>
                    </a:lnTo>
                    <a:lnTo>
                      <a:pt x="39" y="807"/>
                    </a:lnTo>
                    <a:lnTo>
                      <a:pt x="85" y="807"/>
                    </a:lnTo>
                    <a:lnTo>
                      <a:pt x="79" y="0"/>
                    </a:lnTo>
                    <a:lnTo>
                      <a:pt x="0" y="0"/>
                    </a:lnTo>
                  </a:path>
                </a:pathLst>
              </a:custGeom>
              <a:solidFill>
                <a:srgbClr val="F76681">
                  <a:alpha val="50195"/>
                </a:srgbClr>
              </a:solidFill>
              <a:ln w="12700" cap="rnd" cmpd="sng">
                <a:solidFill>
                  <a:schemeClr val="tx1"/>
                </a:solidFill>
                <a:prstDash val="solid"/>
                <a:round/>
                <a:headEnd type="none" w="med" len="med"/>
                <a:tailEnd type="none" w="med" len="med"/>
              </a:ln>
            </p:spPr>
            <p:txBody>
              <a:bodyPr/>
              <a:lstStyle/>
              <a:p>
                <a:endParaRPr lang="en-GB"/>
              </a:p>
            </p:txBody>
          </p:sp>
          <p:sp>
            <p:nvSpPr>
              <p:cNvPr id="209935" name="Freeform 54"/>
              <p:cNvSpPr>
                <a:spLocks/>
              </p:cNvSpPr>
              <p:nvPr/>
            </p:nvSpPr>
            <p:spPr bwMode="auto">
              <a:xfrm>
                <a:off x="4940" y="1646"/>
                <a:ext cx="136" cy="1246"/>
              </a:xfrm>
              <a:custGeom>
                <a:avLst/>
                <a:gdLst>
                  <a:gd name="T0" fmla="*/ 0 w 70"/>
                  <a:gd name="T1" fmla="*/ 10 h 757"/>
                  <a:gd name="T2" fmla="*/ 0 w 70"/>
                  <a:gd name="T3" fmla="*/ 1244 h 757"/>
                  <a:gd name="T4" fmla="*/ 134 w 70"/>
                  <a:gd name="T5" fmla="*/ 1160 h 757"/>
                  <a:gd name="T6" fmla="*/ 134 w 70"/>
                  <a:gd name="T7" fmla="*/ 18 h 757"/>
                  <a:gd name="T8" fmla="*/ 68 w 70"/>
                  <a:gd name="T9" fmla="*/ 0 h 757"/>
                  <a:gd name="T10" fmla="*/ 0 w 70"/>
                  <a:gd name="T11" fmla="*/ 10 h 757"/>
                  <a:gd name="T12" fmla="*/ 0 60000 65536"/>
                  <a:gd name="T13" fmla="*/ 0 60000 65536"/>
                  <a:gd name="T14" fmla="*/ 0 60000 65536"/>
                  <a:gd name="T15" fmla="*/ 0 60000 65536"/>
                  <a:gd name="T16" fmla="*/ 0 60000 65536"/>
                  <a:gd name="T17" fmla="*/ 0 60000 65536"/>
                  <a:gd name="T18" fmla="*/ 0 w 70"/>
                  <a:gd name="T19" fmla="*/ 0 h 757"/>
                  <a:gd name="T20" fmla="*/ 70 w 70"/>
                  <a:gd name="T21" fmla="*/ 757 h 757"/>
                </a:gdLst>
                <a:ahLst/>
                <a:cxnLst>
                  <a:cxn ang="T12">
                    <a:pos x="T0" y="T1"/>
                  </a:cxn>
                  <a:cxn ang="T13">
                    <a:pos x="T2" y="T3"/>
                  </a:cxn>
                  <a:cxn ang="T14">
                    <a:pos x="T4" y="T5"/>
                  </a:cxn>
                  <a:cxn ang="T15">
                    <a:pos x="T6" y="T7"/>
                  </a:cxn>
                  <a:cxn ang="T16">
                    <a:pos x="T8" y="T9"/>
                  </a:cxn>
                  <a:cxn ang="T17">
                    <a:pos x="T10" y="T11"/>
                  </a:cxn>
                </a:cxnLst>
                <a:rect l="T18" t="T19" r="T20" b="T21"/>
                <a:pathLst>
                  <a:path w="70" h="757">
                    <a:moveTo>
                      <a:pt x="0" y="6"/>
                    </a:moveTo>
                    <a:lnTo>
                      <a:pt x="0" y="756"/>
                    </a:lnTo>
                    <a:lnTo>
                      <a:pt x="69" y="705"/>
                    </a:lnTo>
                    <a:lnTo>
                      <a:pt x="69" y="11"/>
                    </a:lnTo>
                    <a:lnTo>
                      <a:pt x="35" y="0"/>
                    </a:lnTo>
                    <a:lnTo>
                      <a:pt x="0" y="6"/>
                    </a:lnTo>
                  </a:path>
                </a:pathLst>
              </a:custGeom>
              <a:solidFill>
                <a:srgbClr val="F76681">
                  <a:alpha val="50195"/>
                </a:srgbClr>
              </a:solidFill>
              <a:ln w="12700" cap="rnd" cmpd="sng">
                <a:solidFill>
                  <a:schemeClr val="tx1"/>
                </a:solidFill>
                <a:prstDash val="solid"/>
                <a:round/>
                <a:headEnd type="none" w="med" len="med"/>
                <a:tailEnd type="none" w="med" len="med"/>
              </a:ln>
            </p:spPr>
            <p:txBody>
              <a:bodyPr/>
              <a:lstStyle/>
              <a:p>
                <a:endParaRPr lang="en-GB"/>
              </a:p>
            </p:txBody>
          </p:sp>
          <p:sp>
            <p:nvSpPr>
              <p:cNvPr id="209936" name="Freeform 55"/>
              <p:cNvSpPr>
                <a:spLocks/>
              </p:cNvSpPr>
              <p:nvPr/>
            </p:nvSpPr>
            <p:spPr bwMode="auto">
              <a:xfrm>
                <a:off x="5194" y="1768"/>
                <a:ext cx="157" cy="880"/>
              </a:xfrm>
              <a:custGeom>
                <a:avLst/>
                <a:gdLst>
                  <a:gd name="T0" fmla="*/ 12 w 81"/>
                  <a:gd name="T1" fmla="*/ 878 h 535"/>
                  <a:gd name="T2" fmla="*/ 78 w 81"/>
                  <a:gd name="T3" fmla="*/ 794 h 535"/>
                  <a:gd name="T4" fmla="*/ 143 w 81"/>
                  <a:gd name="T5" fmla="*/ 663 h 535"/>
                  <a:gd name="T6" fmla="*/ 155 w 81"/>
                  <a:gd name="T7" fmla="*/ 551 h 535"/>
                  <a:gd name="T8" fmla="*/ 155 w 81"/>
                  <a:gd name="T9" fmla="*/ 393 h 535"/>
                  <a:gd name="T10" fmla="*/ 132 w 81"/>
                  <a:gd name="T11" fmla="*/ 271 h 535"/>
                  <a:gd name="T12" fmla="*/ 87 w 81"/>
                  <a:gd name="T13" fmla="*/ 150 h 535"/>
                  <a:gd name="T14" fmla="*/ 33 w 81"/>
                  <a:gd name="T15" fmla="*/ 56 h 535"/>
                  <a:gd name="T16" fmla="*/ 0 w 81"/>
                  <a:gd name="T17" fmla="*/ 0 h 535"/>
                  <a:gd name="T18" fmla="*/ 12 w 81"/>
                  <a:gd name="T19" fmla="*/ 878 h 5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
                  <a:gd name="T31" fmla="*/ 0 h 535"/>
                  <a:gd name="T32" fmla="*/ 81 w 81"/>
                  <a:gd name="T33" fmla="*/ 535 h 53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 h="535">
                    <a:moveTo>
                      <a:pt x="6" y="534"/>
                    </a:moveTo>
                    <a:lnTo>
                      <a:pt x="40" y="483"/>
                    </a:lnTo>
                    <a:lnTo>
                      <a:pt x="74" y="403"/>
                    </a:lnTo>
                    <a:lnTo>
                      <a:pt x="80" y="335"/>
                    </a:lnTo>
                    <a:lnTo>
                      <a:pt x="80" y="239"/>
                    </a:lnTo>
                    <a:lnTo>
                      <a:pt x="68" y="165"/>
                    </a:lnTo>
                    <a:lnTo>
                      <a:pt x="45" y="91"/>
                    </a:lnTo>
                    <a:lnTo>
                      <a:pt x="17" y="34"/>
                    </a:lnTo>
                    <a:lnTo>
                      <a:pt x="0" y="0"/>
                    </a:lnTo>
                    <a:lnTo>
                      <a:pt x="6" y="534"/>
                    </a:lnTo>
                  </a:path>
                </a:pathLst>
              </a:custGeom>
              <a:solidFill>
                <a:srgbClr val="F76681">
                  <a:alpha val="50195"/>
                </a:srgbClr>
              </a:solidFill>
              <a:ln w="12700" cap="rnd" cmpd="sng">
                <a:solidFill>
                  <a:schemeClr val="tx1"/>
                </a:solidFill>
                <a:prstDash val="solid"/>
                <a:round/>
                <a:headEnd type="none" w="med" len="med"/>
                <a:tailEnd type="none" w="med" len="med"/>
              </a:ln>
            </p:spPr>
            <p:txBody>
              <a:bodyPr/>
              <a:lstStyle/>
              <a:p>
                <a:endParaRPr lang="en-GB"/>
              </a:p>
            </p:txBody>
          </p:sp>
        </p:grpSp>
      </p:grpSp>
      <p:sp>
        <p:nvSpPr>
          <p:cNvPr id="56"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57"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58"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59"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60" name="CasellaDiTesto 59"/>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spTree>
    <p:extLst>
      <p:ext uri="{BB962C8B-B14F-4D97-AF65-F5344CB8AC3E}">
        <p14:creationId xmlns:p14="http://schemas.microsoft.com/office/powerpoint/2010/main" val="35615360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noFill/>
        </p:spPr>
        <p:txBody>
          <a:bodyPr lIns="90488" tIns="44450" rIns="90488" bIns="44450" anchor="b"/>
          <a:lstStyle/>
          <a:p>
            <a:r>
              <a:rPr lang="en-GB" smtClean="0"/>
              <a:t>Pulse sequence</a:t>
            </a:r>
          </a:p>
        </p:txBody>
      </p:sp>
      <p:sp>
        <p:nvSpPr>
          <p:cNvPr id="210947" name="Rectangle 3"/>
          <p:cNvSpPr>
            <a:spLocks noChangeArrowheads="1"/>
          </p:cNvSpPr>
          <p:nvPr/>
        </p:nvSpPr>
        <p:spPr bwMode="auto">
          <a:xfrm>
            <a:off x="2497138" y="2098675"/>
            <a:ext cx="450850" cy="382588"/>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RF</a:t>
            </a:r>
          </a:p>
        </p:txBody>
      </p:sp>
      <p:sp>
        <p:nvSpPr>
          <p:cNvPr id="210948" name="Freeform 4"/>
          <p:cNvSpPr>
            <a:spLocks noChangeArrowheads="1"/>
          </p:cNvSpPr>
          <p:nvPr/>
        </p:nvSpPr>
        <p:spPr bwMode="auto">
          <a:xfrm>
            <a:off x="3314700" y="4495800"/>
            <a:ext cx="4210050" cy="638175"/>
          </a:xfrm>
          <a:custGeom>
            <a:avLst/>
            <a:gdLst>
              <a:gd name="T0" fmla="*/ 0 w 2652"/>
              <a:gd name="T1" fmla="*/ 636588 h 402"/>
              <a:gd name="T2" fmla="*/ 895350 w 2652"/>
              <a:gd name="T3" fmla="*/ 638175 h 402"/>
              <a:gd name="T4" fmla="*/ 1006475 w 2652"/>
              <a:gd name="T5" fmla="*/ 0 h 402"/>
              <a:gd name="T6" fmla="*/ 1154112 w 2652"/>
              <a:gd name="T7" fmla="*/ 0 h 402"/>
              <a:gd name="T8" fmla="*/ 1246187 w 2652"/>
              <a:gd name="T9" fmla="*/ 638175 h 402"/>
              <a:gd name="T10" fmla="*/ 4210050 w 2652"/>
              <a:gd name="T11" fmla="*/ 638175 h 402"/>
              <a:gd name="T12" fmla="*/ 0 60000 65536"/>
              <a:gd name="T13" fmla="*/ 0 60000 65536"/>
              <a:gd name="T14" fmla="*/ 0 60000 65536"/>
              <a:gd name="T15" fmla="*/ 0 60000 65536"/>
              <a:gd name="T16" fmla="*/ 0 60000 65536"/>
              <a:gd name="T17" fmla="*/ 0 60000 65536"/>
              <a:gd name="T18" fmla="*/ 0 w 2652"/>
              <a:gd name="T19" fmla="*/ 0 h 402"/>
              <a:gd name="T20" fmla="*/ 2652 w 2652"/>
              <a:gd name="T21" fmla="*/ 402 h 402"/>
            </a:gdLst>
            <a:ahLst/>
            <a:cxnLst>
              <a:cxn ang="T12">
                <a:pos x="T0" y="T1"/>
              </a:cxn>
              <a:cxn ang="T13">
                <a:pos x="T2" y="T3"/>
              </a:cxn>
              <a:cxn ang="T14">
                <a:pos x="T4" y="T5"/>
              </a:cxn>
              <a:cxn ang="T15">
                <a:pos x="T6" y="T7"/>
              </a:cxn>
              <a:cxn ang="T16">
                <a:pos x="T8" y="T9"/>
              </a:cxn>
              <a:cxn ang="T17">
                <a:pos x="T10" y="T11"/>
              </a:cxn>
            </a:cxnLst>
            <a:rect l="T18" t="T19" r="T20" b="T21"/>
            <a:pathLst>
              <a:path w="2652" h="402">
                <a:moveTo>
                  <a:pt x="0" y="401"/>
                </a:moveTo>
                <a:lnTo>
                  <a:pt x="564" y="402"/>
                </a:lnTo>
                <a:lnTo>
                  <a:pt x="634" y="0"/>
                </a:lnTo>
                <a:lnTo>
                  <a:pt x="727" y="0"/>
                </a:lnTo>
                <a:lnTo>
                  <a:pt x="785" y="402"/>
                </a:lnTo>
                <a:lnTo>
                  <a:pt x="2652" y="402"/>
                </a:lnTo>
              </a:path>
            </a:pathLst>
          </a:custGeom>
          <a:noFill/>
          <a:ln w="12700">
            <a:solidFill>
              <a:srgbClr val="00FF00"/>
            </a:solidFill>
            <a:round/>
            <a:headEnd/>
            <a:tailEnd/>
          </a:ln>
        </p:spPr>
        <p:txBody>
          <a:bodyPr wrap="none" anchor="ctr"/>
          <a:lstStyle/>
          <a:p>
            <a:endParaRPr lang="en-GB"/>
          </a:p>
        </p:txBody>
      </p:sp>
      <p:grpSp>
        <p:nvGrpSpPr>
          <p:cNvPr id="210949" name="Group 5"/>
          <p:cNvGrpSpPr>
            <a:grpSpLocks/>
          </p:cNvGrpSpPr>
          <p:nvPr/>
        </p:nvGrpSpPr>
        <p:grpSpPr bwMode="auto">
          <a:xfrm>
            <a:off x="1703388" y="2654300"/>
            <a:ext cx="1703387" cy="2632075"/>
            <a:chOff x="1073" y="1672"/>
            <a:chExt cx="1073" cy="1658"/>
          </a:xfrm>
        </p:grpSpPr>
        <p:sp>
          <p:nvSpPr>
            <p:cNvPr id="210966" name="Rectangle 6"/>
            <p:cNvSpPr>
              <a:spLocks noChangeArrowheads="1"/>
            </p:cNvSpPr>
            <p:nvPr/>
          </p:nvSpPr>
          <p:spPr bwMode="auto">
            <a:xfrm>
              <a:off x="1073" y="1672"/>
              <a:ext cx="875"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MR response</a:t>
              </a:r>
            </a:p>
          </p:txBody>
        </p:sp>
        <p:sp>
          <p:nvSpPr>
            <p:cNvPr id="210967" name="Rectangle 7"/>
            <p:cNvSpPr>
              <a:spLocks noChangeArrowheads="1"/>
            </p:cNvSpPr>
            <p:nvPr/>
          </p:nvSpPr>
          <p:spPr bwMode="auto">
            <a:xfrm>
              <a:off x="1073" y="3032"/>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10968" name="Rectangle 8"/>
            <p:cNvSpPr>
              <a:spLocks noChangeArrowheads="1"/>
            </p:cNvSpPr>
            <p:nvPr/>
          </p:nvSpPr>
          <p:spPr bwMode="auto">
            <a:xfrm>
              <a:off x="1187" y="3089"/>
              <a:ext cx="740"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phase enc.</a:t>
              </a:r>
            </a:p>
          </p:txBody>
        </p:sp>
        <p:sp>
          <p:nvSpPr>
            <p:cNvPr id="210969" name="Rectangle 9"/>
            <p:cNvSpPr>
              <a:spLocks noChangeArrowheads="1"/>
            </p:cNvSpPr>
            <p:nvPr/>
          </p:nvSpPr>
          <p:spPr bwMode="auto">
            <a:xfrm>
              <a:off x="1073" y="2538"/>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10970" name="Rectangle 10"/>
            <p:cNvSpPr>
              <a:spLocks noChangeArrowheads="1"/>
            </p:cNvSpPr>
            <p:nvPr/>
          </p:nvSpPr>
          <p:spPr bwMode="auto">
            <a:xfrm>
              <a:off x="1192" y="2612"/>
              <a:ext cx="95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frequency enc.</a:t>
              </a:r>
            </a:p>
          </p:txBody>
        </p:sp>
        <p:sp>
          <p:nvSpPr>
            <p:cNvPr id="210971" name="Rectangle 11"/>
            <p:cNvSpPr>
              <a:spLocks noChangeArrowheads="1"/>
            </p:cNvSpPr>
            <p:nvPr/>
          </p:nvSpPr>
          <p:spPr bwMode="auto">
            <a:xfrm>
              <a:off x="1073" y="2021"/>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10972" name="Rectangle 12"/>
            <p:cNvSpPr>
              <a:spLocks noChangeArrowheads="1"/>
            </p:cNvSpPr>
            <p:nvPr/>
          </p:nvSpPr>
          <p:spPr bwMode="auto">
            <a:xfrm>
              <a:off x="1192" y="2100"/>
              <a:ext cx="909"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slice selection</a:t>
              </a:r>
            </a:p>
          </p:txBody>
        </p:sp>
      </p:grpSp>
      <p:sp>
        <p:nvSpPr>
          <p:cNvPr id="210950" name="Freeform 13"/>
          <p:cNvSpPr>
            <a:spLocks noChangeArrowheads="1"/>
          </p:cNvSpPr>
          <p:nvPr/>
        </p:nvSpPr>
        <p:spPr bwMode="auto">
          <a:xfrm>
            <a:off x="4076700" y="1831975"/>
            <a:ext cx="3425825" cy="515938"/>
          </a:xfrm>
          <a:custGeom>
            <a:avLst/>
            <a:gdLst>
              <a:gd name="T0" fmla="*/ 0 w 2337"/>
              <a:gd name="T1" fmla="*/ 512763 h 325"/>
              <a:gd name="T2" fmla="*/ 1014408 w 2337"/>
              <a:gd name="T3" fmla="*/ 514350 h 325"/>
              <a:gd name="T4" fmla="*/ 1014408 w 2337"/>
              <a:gd name="T5" fmla="*/ 0 h 325"/>
              <a:gd name="T6" fmla="*/ 1152203 w 2337"/>
              <a:gd name="T7" fmla="*/ 0 h 325"/>
              <a:gd name="T8" fmla="*/ 1152203 w 2337"/>
              <a:gd name="T9" fmla="*/ 514350 h 325"/>
              <a:gd name="T10" fmla="*/ 3425825 w 2337"/>
              <a:gd name="T11" fmla="*/ 515938 h 325"/>
              <a:gd name="T12" fmla="*/ 0 60000 65536"/>
              <a:gd name="T13" fmla="*/ 0 60000 65536"/>
              <a:gd name="T14" fmla="*/ 0 60000 65536"/>
              <a:gd name="T15" fmla="*/ 0 60000 65536"/>
              <a:gd name="T16" fmla="*/ 0 60000 65536"/>
              <a:gd name="T17" fmla="*/ 0 60000 65536"/>
              <a:gd name="T18" fmla="*/ 0 w 2337"/>
              <a:gd name="T19" fmla="*/ 0 h 325"/>
              <a:gd name="T20" fmla="*/ 2337 w 2337"/>
              <a:gd name="T21" fmla="*/ 325 h 325"/>
            </a:gdLst>
            <a:ahLst/>
            <a:cxnLst>
              <a:cxn ang="T12">
                <a:pos x="T0" y="T1"/>
              </a:cxn>
              <a:cxn ang="T13">
                <a:pos x="T2" y="T3"/>
              </a:cxn>
              <a:cxn ang="T14">
                <a:pos x="T4" y="T5"/>
              </a:cxn>
              <a:cxn ang="T15">
                <a:pos x="T6" y="T7"/>
              </a:cxn>
              <a:cxn ang="T16">
                <a:pos x="T8" y="T9"/>
              </a:cxn>
              <a:cxn ang="T17">
                <a:pos x="T10" y="T11"/>
              </a:cxn>
            </a:cxnLst>
            <a:rect l="T18" t="T19" r="T20" b="T21"/>
            <a:pathLst>
              <a:path w="2337" h="325">
                <a:moveTo>
                  <a:pt x="0" y="323"/>
                </a:moveTo>
                <a:lnTo>
                  <a:pt x="692" y="324"/>
                </a:lnTo>
                <a:lnTo>
                  <a:pt x="692" y="0"/>
                </a:lnTo>
                <a:lnTo>
                  <a:pt x="786" y="0"/>
                </a:lnTo>
                <a:lnTo>
                  <a:pt x="786" y="324"/>
                </a:lnTo>
                <a:lnTo>
                  <a:pt x="2337" y="325"/>
                </a:lnTo>
              </a:path>
            </a:pathLst>
          </a:custGeom>
          <a:noFill/>
          <a:ln w="12700">
            <a:solidFill>
              <a:srgbClr val="FAFD00"/>
            </a:solidFill>
            <a:round/>
            <a:headEnd/>
            <a:tailEnd/>
          </a:ln>
        </p:spPr>
        <p:txBody>
          <a:bodyPr wrap="none" anchor="ctr"/>
          <a:lstStyle/>
          <a:p>
            <a:endParaRPr lang="en-GB"/>
          </a:p>
        </p:txBody>
      </p:sp>
      <p:sp>
        <p:nvSpPr>
          <p:cNvPr id="210951" name="Freeform 14"/>
          <p:cNvSpPr>
            <a:spLocks noChangeArrowheads="1"/>
          </p:cNvSpPr>
          <p:nvPr/>
        </p:nvSpPr>
        <p:spPr bwMode="auto">
          <a:xfrm>
            <a:off x="3314700" y="4076700"/>
            <a:ext cx="4184650" cy="254000"/>
          </a:xfrm>
          <a:custGeom>
            <a:avLst/>
            <a:gdLst>
              <a:gd name="T0" fmla="*/ 0 w 2636"/>
              <a:gd name="T1" fmla="*/ 254000 h 160"/>
              <a:gd name="T2" fmla="*/ 2552700 w 2636"/>
              <a:gd name="T3" fmla="*/ 250825 h 160"/>
              <a:gd name="T4" fmla="*/ 2660650 w 2636"/>
              <a:gd name="T5" fmla="*/ 0 h 160"/>
              <a:gd name="T6" fmla="*/ 3705225 w 2636"/>
              <a:gd name="T7" fmla="*/ 3175 h 160"/>
              <a:gd name="T8" fmla="*/ 3816350 w 2636"/>
              <a:gd name="T9" fmla="*/ 250825 h 160"/>
              <a:gd name="T10" fmla="*/ 4184650 w 2636"/>
              <a:gd name="T11" fmla="*/ 254000 h 160"/>
              <a:gd name="T12" fmla="*/ 0 60000 65536"/>
              <a:gd name="T13" fmla="*/ 0 60000 65536"/>
              <a:gd name="T14" fmla="*/ 0 60000 65536"/>
              <a:gd name="T15" fmla="*/ 0 60000 65536"/>
              <a:gd name="T16" fmla="*/ 0 60000 65536"/>
              <a:gd name="T17" fmla="*/ 0 60000 65536"/>
              <a:gd name="T18" fmla="*/ 0 w 2636"/>
              <a:gd name="T19" fmla="*/ 0 h 160"/>
              <a:gd name="T20" fmla="*/ 2636 w 2636"/>
              <a:gd name="T21" fmla="*/ 160 h 160"/>
            </a:gdLst>
            <a:ahLst/>
            <a:cxnLst>
              <a:cxn ang="T12">
                <a:pos x="T0" y="T1"/>
              </a:cxn>
              <a:cxn ang="T13">
                <a:pos x="T2" y="T3"/>
              </a:cxn>
              <a:cxn ang="T14">
                <a:pos x="T4" y="T5"/>
              </a:cxn>
              <a:cxn ang="T15">
                <a:pos x="T6" y="T7"/>
              </a:cxn>
              <a:cxn ang="T16">
                <a:pos x="T8" y="T9"/>
              </a:cxn>
              <a:cxn ang="T17">
                <a:pos x="T10" y="T11"/>
              </a:cxn>
            </a:cxnLst>
            <a:rect l="T18" t="T19" r="T20" b="T21"/>
            <a:pathLst>
              <a:path w="2636" h="160">
                <a:moveTo>
                  <a:pt x="0" y="160"/>
                </a:moveTo>
                <a:lnTo>
                  <a:pt x="1608" y="158"/>
                </a:lnTo>
                <a:lnTo>
                  <a:pt x="1676" y="0"/>
                </a:lnTo>
                <a:lnTo>
                  <a:pt x="2334" y="2"/>
                </a:lnTo>
                <a:lnTo>
                  <a:pt x="2404" y="158"/>
                </a:lnTo>
                <a:lnTo>
                  <a:pt x="2636" y="160"/>
                </a:lnTo>
              </a:path>
            </a:pathLst>
          </a:custGeom>
          <a:noFill/>
          <a:ln w="12700">
            <a:solidFill>
              <a:srgbClr val="00FF00"/>
            </a:solidFill>
            <a:round/>
            <a:headEnd/>
            <a:tailEnd/>
          </a:ln>
        </p:spPr>
        <p:txBody>
          <a:bodyPr wrap="none" anchor="ctr"/>
          <a:lstStyle/>
          <a:p>
            <a:endParaRPr lang="en-GB"/>
          </a:p>
        </p:txBody>
      </p:sp>
      <p:sp>
        <p:nvSpPr>
          <p:cNvPr id="210952" name="Line 15"/>
          <p:cNvSpPr>
            <a:spLocks noChangeShapeType="1"/>
          </p:cNvSpPr>
          <p:nvPr/>
        </p:nvSpPr>
        <p:spPr bwMode="auto">
          <a:xfrm>
            <a:off x="3322638" y="2859088"/>
            <a:ext cx="2898775" cy="0"/>
          </a:xfrm>
          <a:prstGeom prst="line">
            <a:avLst/>
          </a:prstGeom>
          <a:noFill/>
          <a:ln w="12700">
            <a:solidFill>
              <a:schemeClr val="folHlink"/>
            </a:solidFill>
            <a:round/>
            <a:headEnd/>
            <a:tailEnd/>
          </a:ln>
        </p:spPr>
        <p:txBody>
          <a:bodyPr wrap="none" anchor="ctr"/>
          <a:lstStyle/>
          <a:p>
            <a:endParaRPr lang="en-GB"/>
          </a:p>
        </p:txBody>
      </p:sp>
      <p:sp>
        <p:nvSpPr>
          <p:cNvPr id="210953" name="Line 16"/>
          <p:cNvSpPr>
            <a:spLocks noChangeShapeType="1"/>
          </p:cNvSpPr>
          <p:nvPr/>
        </p:nvSpPr>
        <p:spPr bwMode="auto">
          <a:xfrm>
            <a:off x="6675438" y="2859088"/>
            <a:ext cx="835025" cy="0"/>
          </a:xfrm>
          <a:prstGeom prst="line">
            <a:avLst/>
          </a:prstGeom>
          <a:noFill/>
          <a:ln w="12700">
            <a:solidFill>
              <a:schemeClr val="folHlink"/>
            </a:solidFill>
            <a:round/>
            <a:headEnd/>
            <a:tailEnd/>
          </a:ln>
        </p:spPr>
        <p:txBody>
          <a:bodyPr wrap="none" anchor="ctr"/>
          <a:lstStyle/>
          <a:p>
            <a:endParaRPr lang="en-GB"/>
          </a:p>
        </p:txBody>
      </p:sp>
      <p:sp>
        <p:nvSpPr>
          <p:cNvPr id="210954" name="Rectangle 17"/>
          <p:cNvSpPr>
            <a:spLocks noChangeArrowheads="1"/>
          </p:cNvSpPr>
          <p:nvPr/>
        </p:nvSpPr>
        <p:spPr bwMode="auto">
          <a:xfrm>
            <a:off x="3867150" y="1878013"/>
            <a:ext cx="487363" cy="382587"/>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90°</a:t>
            </a:r>
          </a:p>
        </p:txBody>
      </p:sp>
      <p:sp>
        <p:nvSpPr>
          <p:cNvPr id="210955" name="Rectangle 18"/>
          <p:cNvSpPr>
            <a:spLocks noChangeArrowheads="1"/>
          </p:cNvSpPr>
          <p:nvPr/>
        </p:nvSpPr>
        <p:spPr bwMode="auto">
          <a:xfrm>
            <a:off x="5195888" y="1649413"/>
            <a:ext cx="600075" cy="382587"/>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180°</a:t>
            </a:r>
          </a:p>
        </p:txBody>
      </p:sp>
      <p:sp>
        <p:nvSpPr>
          <p:cNvPr id="210956" name="Freeform 19"/>
          <p:cNvSpPr>
            <a:spLocks/>
          </p:cNvSpPr>
          <p:nvPr/>
        </p:nvSpPr>
        <p:spPr bwMode="auto">
          <a:xfrm>
            <a:off x="3675063" y="2170113"/>
            <a:ext cx="406400" cy="220662"/>
          </a:xfrm>
          <a:custGeom>
            <a:avLst/>
            <a:gdLst>
              <a:gd name="T0" fmla="*/ 0 w 472"/>
              <a:gd name="T1" fmla="*/ 176817 h 307"/>
              <a:gd name="T2" fmla="*/ 33580 w 472"/>
              <a:gd name="T3" fmla="*/ 155973 h 307"/>
              <a:gd name="T4" fmla="*/ 54244 w 472"/>
              <a:gd name="T5" fmla="*/ 171067 h 307"/>
              <a:gd name="T6" fmla="*/ 74908 w 472"/>
              <a:gd name="T7" fmla="*/ 196224 h 307"/>
              <a:gd name="T8" fmla="*/ 104183 w 472"/>
              <a:gd name="T9" fmla="*/ 217787 h 307"/>
              <a:gd name="T10" fmla="*/ 130875 w 472"/>
              <a:gd name="T11" fmla="*/ 185442 h 307"/>
              <a:gd name="T12" fmla="*/ 180814 w 472"/>
              <a:gd name="T13" fmla="*/ 30188 h 307"/>
              <a:gd name="T14" fmla="*/ 201478 w 472"/>
              <a:gd name="T15" fmla="*/ 2875 h 307"/>
              <a:gd name="T16" fmla="*/ 224725 w 472"/>
              <a:gd name="T17" fmla="*/ 30907 h 307"/>
              <a:gd name="T18" fmla="*/ 271220 w 472"/>
              <a:gd name="T19" fmla="*/ 181848 h 307"/>
              <a:gd name="T20" fmla="*/ 301356 w 472"/>
              <a:gd name="T21" fmla="*/ 218506 h 307"/>
              <a:gd name="T22" fmla="*/ 330631 w 472"/>
              <a:gd name="T23" fmla="*/ 194068 h 307"/>
              <a:gd name="T24" fmla="*/ 348712 w 472"/>
              <a:gd name="T25" fmla="*/ 168911 h 307"/>
              <a:gd name="T26" fmla="*/ 369376 w 472"/>
              <a:gd name="T27" fmla="*/ 155254 h 307"/>
              <a:gd name="T28" fmla="*/ 406400 w 472"/>
              <a:gd name="T29" fmla="*/ 177536 h 30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72"/>
              <a:gd name="T46" fmla="*/ 0 h 307"/>
              <a:gd name="T47" fmla="*/ 472 w 472"/>
              <a:gd name="T48" fmla="*/ 307 h 30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72" h="307">
                <a:moveTo>
                  <a:pt x="0" y="246"/>
                </a:moveTo>
                <a:cubicBezTo>
                  <a:pt x="6" y="241"/>
                  <a:pt x="29" y="218"/>
                  <a:pt x="39" y="217"/>
                </a:cubicBezTo>
                <a:cubicBezTo>
                  <a:pt x="49" y="216"/>
                  <a:pt x="55" y="229"/>
                  <a:pt x="63" y="238"/>
                </a:cubicBezTo>
                <a:cubicBezTo>
                  <a:pt x="71" y="247"/>
                  <a:pt x="77" y="262"/>
                  <a:pt x="87" y="273"/>
                </a:cubicBezTo>
                <a:cubicBezTo>
                  <a:pt x="97" y="284"/>
                  <a:pt x="110" y="305"/>
                  <a:pt x="121" y="303"/>
                </a:cubicBezTo>
                <a:cubicBezTo>
                  <a:pt x="132" y="301"/>
                  <a:pt x="137" y="301"/>
                  <a:pt x="152" y="258"/>
                </a:cubicBezTo>
                <a:cubicBezTo>
                  <a:pt x="167" y="215"/>
                  <a:pt x="196" y="84"/>
                  <a:pt x="210" y="42"/>
                </a:cubicBezTo>
                <a:cubicBezTo>
                  <a:pt x="224" y="0"/>
                  <a:pt x="226" y="4"/>
                  <a:pt x="234" y="4"/>
                </a:cubicBezTo>
                <a:cubicBezTo>
                  <a:pt x="242" y="4"/>
                  <a:pt x="248" y="2"/>
                  <a:pt x="261" y="43"/>
                </a:cubicBezTo>
                <a:cubicBezTo>
                  <a:pt x="274" y="84"/>
                  <a:pt x="300" y="210"/>
                  <a:pt x="315" y="253"/>
                </a:cubicBezTo>
                <a:cubicBezTo>
                  <a:pt x="330" y="296"/>
                  <a:pt x="339" y="301"/>
                  <a:pt x="350" y="304"/>
                </a:cubicBezTo>
                <a:cubicBezTo>
                  <a:pt x="361" y="307"/>
                  <a:pt x="375" y="282"/>
                  <a:pt x="384" y="270"/>
                </a:cubicBezTo>
                <a:cubicBezTo>
                  <a:pt x="393" y="258"/>
                  <a:pt x="398" y="244"/>
                  <a:pt x="405" y="235"/>
                </a:cubicBezTo>
                <a:cubicBezTo>
                  <a:pt x="412" y="226"/>
                  <a:pt x="418" y="214"/>
                  <a:pt x="429" y="216"/>
                </a:cubicBezTo>
                <a:cubicBezTo>
                  <a:pt x="440" y="218"/>
                  <a:pt x="463" y="241"/>
                  <a:pt x="472" y="247"/>
                </a:cubicBezTo>
              </a:path>
            </a:pathLst>
          </a:custGeom>
          <a:noFill/>
          <a:ln w="12700" cap="flat" cmpd="sng">
            <a:solidFill>
              <a:srgbClr val="FFFF00"/>
            </a:solidFill>
            <a:prstDash val="solid"/>
            <a:round/>
            <a:headEnd/>
            <a:tailEnd/>
          </a:ln>
        </p:spPr>
        <p:txBody>
          <a:bodyPr lIns="0" tIns="0" rIns="0" bIns="0" anchor="ctr">
            <a:spAutoFit/>
          </a:bodyPr>
          <a:lstStyle/>
          <a:p>
            <a:endParaRPr lang="en-GB"/>
          </a:p>
        </p:txBody>
      </p:sp>
      <p:sp>
        <p:nvSpPr>
          <p:cNvPr id="210957" name="Line 20"/>
          <p:cNvSpPr>
            <a:spLocks noChangeShapeType="1"/>
          </p:cNvSpPr>
          <p:nvPr/>
        </p:nvSpPr>
        <p:spPr bwMode="auto">
          <a:xfrm>
            <a:off x="3319463" y="2347913"/>
            <a:ext cx="361950" cy="0"/>
          </a:xfrm>
          <a:prstGeom prst="line">
            <a:avLst/>
          </a:prstGeom>
          <a:noFill/>
          <a:ln w="12700">
            <a:solidFill>
              <a:srgbClr val="FAFD00"/>
            </a:solidFill>
            <a:round/>
            <a:headEnd/>
            <a:tailEnd/>
          </a:ln>
        </p:spPr>
        <p:txBody>
          <a:bodyPr wrap="none" anchor="ctr"/>
          <a:lstStyle/>
          <a:p>
            <a:endParaRPr lang="en-GB"/>
          </a:p>
        </p:txBody>
      </p:sp>
      <p:grpSp>
        <p:nvGrpSpPr>
          <p:cNvPr id="210958" name="Group 21"/>
          <p:cNvGrpSpPr>
            <a:grpSpLocks/>
          </p:cNvGrpSpPr>
          <p:nvPr/>
        </p:nvGrpSpPr>
        <p:grpSpPr bwMode="auto">
          <a:xfrm>
            <a:off x="6227763" y="2798763"/>
            <a:ext cx="450850" cy="74612"/>
            <a:chOff x="3683" y="1648"/>
            <a:chExt cx="759" cy="192"/>
          </a:xfrm>
        </p:grpSpPr>
        <p:sp>
          <p:nvSpPr>
            <p:cNvPr id="210964" name="Freeform 22"/>
            <p:cNvSpPr>
              <a:spLocks/>
            </p:cNvSpPr>
            <p:nvPr/>
          </p:nvSpPr>
          <p:spPr bwMode="auto">
            <a:xfrm>
              <a:off x="4063" y="1648"/>
              <a:ext cx="379" cy="192"/>
            </a:xfrm>
            <a:custGeom>
              <a:avLst/>
              <a:gdLst>
                <a:gd name="T0" fmla="*/ 0 w 379"/>
                <a:gd name="T1" fmla="*/ 3 h 192"/>
                <a:gd name="T2" fmla="*/ 7 w 379"/>
                <a:gd name="T3" fmla="*/ 16 h 192"/>
                <a:gd name="T4" fmla="*/ 23 w 379"/>
                <a:gd name="T5" fmla="*/ 99 h 192"/>
                <a:gd name="T6" fmla="*/ 45 w 379"/>
                <a:gd name="T7" fmla="*/ 179 h 192"/>
                <a:gd name="T8" fmla="*/ 63 w 379"/>
                <a:gd name="T9" fmla="*/ 179 h 192"/>
                <a:gd name="T10" fmla="*/ 80 w 379"/>
                <a:gd name="T11" fmla="*/ 129 h 192"/>
                <a:gd name="T12" fmla="*/ 94 w 379"/>
                <a:gd name="T13" fmla="*/ 129 h 192"/>
                <a:gd name="T14" fmla="*/ 112 w 379"/>
                <a:gd name="T15" fmla="*/ 171 h 192"/>
                <a:gd name="T16" fmla="*/ 126 w 379"/>
                <a:gd name="T17" fmla="*/ 171 h 192"/>
                <a:gd name="T18" fmla="*/ 150 w 379"/>
                <a:gd name="T19" fmla="*/ 138 h 192"/>
                <a:gd name="T20" fmla="*/ 167 w 379"/>
                <a:gd name="T21" fmla="*/ 138 h 192"/>
                <a:gd name="T22" fmla="*/ 185 w 379"/>
                <a:gd name="T23" fmla="*/ 160 h 192"/>
                <a:gd name="T24" fmla="*/ 198 w 379"/>
                <a:gd name="T25" fmla="*/ 160 h 192"/>
                <a:gd name="T26" fmla="*/ 215 w 379"/>
                <a:gd name="T27" fmla="*/ 142 h 192"/>
                <a:gd name="T28" fmla="*/ 227 w 379"/>
                <a:gd name="T29" fmla="*/ 142 h 192"/>
                <a:gd name="T30" fmla="*/ 246 w 379"/>
                <a:gd name="T31" fmla="*/ 159 h 192"/>
                <a:gd name="T32" fmla="*/ 260 w 379"/>
                <a:gd name="T33" fmla="*/ 159 h 192"/>
                <a:gd name="T34" fmla="*/ 276 w 379"/>
                <a:gd name="T35" fmla="*/ 145 h 192"/>
                <a:gd name="T36" fmla="*/ 289 w 379"/>
                <a:gd name="T37" fmla="*/ 145 h 192"/>
                <a:gd name="T38" fmla="*/ 304 w 379"/>
                <a:gd name="T39" fmla="*/ 157 h 192"/>
                <a:gd name="T40" fmla="*/ 315 w 379"/>
                <a:gd name="T41" fmla="*/ 157 h 192"/>
                <a:gd name="T42" fmla="*/ 331 w 379"/>
                <a:gd name="T43" fmla="*/ 146 h 192"/>
                <a:gd name="T44" fmla="*/ 342 w 379"/>
                <a:gd name="T45" fmla="*/ 146 h 192"/>
                <a:gd name="T46" fmla="*/ 356 w 379"/>
                <a:gd name="T47" fmla="*/ 157 h 192"/>
                <a:gd name="T48" fmla="*/ 367 w 379"/>
                <a:gd name="T49" fmla="*/ 157 h 192"/>
                <a:gd name="T50" fmla="*/ 379 w 379"/>
                <a:gd name="T51" fmla="*/ 147 h 1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79"/>
                <a:gd name="T79" fmla="*/ 0 h 192"/>
                <a:gd name="T80" fmla="*/ 379 w 379"/>
                <a:gd name="T81" fmla="*/ 192 h 1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79" h="192">
                  <a:moveTo>
                    <a:pt x="0" y="3"/>
                  </a:moveTo>
                  <a:cubicBezTo>
                    <a:pt x="1" y="5"/>
                    <a:pt x="3" y="0"/>
                    <a:pt x="7" y="16"/>
                  </a:cubicBezTo>
                  <a:cubicBezTo>
                    <a:pt x="11" y="32"/>
                    <a:pt x="17" y="72"/>
                    <a:pt x="23" y="99"/>
                  </a:cubicBezTo>
                  <a:cubicBezTo>
                    <a:pt x="30" y="126"/>
                    <a:pt x="38" y="166"/>
                    <a:pt x="45" y="179"/>
                  </a:cubicBezTo>
                  <a:cubicBezTo>
                    <a:pt x="51" y="192"/>
                    <a:pt x="57" y="187"/>
                    <a:pt x="63" y="179"/>
                  </a:cubicBezTo>
                  <a:cubicBezTo>
                    <a:pt x="69" y="170"/>
                    <a:pt x="75" y="137"/>
                    <a:pt x="80" y="129"/>
                  </a:cubicBezTo>
                  <a:cubicBezTo>
                    <a:pt x="85" y="121"/>
                    <a:pt x="89" y="122"/>
                    <a:pt x="94" y="129"/>
                  </a:cubicBezTo>
                  <a:cubicBezTo>
                    <a:pt x="99" y="136"/>
                    <a:pt x="107" y="164"/>
                    <a:pt x="112" y="171"/>
                  </a:cubicBezTo>
                  <a:cubicBezTo>
                    <a:pt x="117" y="178"/>
                    <a:pt x="120" y="177"/>
                    <a:pt x="126" y="171"/>
                  </a:cubicBezTo>
                  <a:cubicBezTo>
                    <a:pt x="132" y="166"/>
                    <a:pt x="143" y="143"/>
                    <a:pt x="150" y="138"/>
                  </a:cubicBezTo>
                  <a:cubicBezTo>
                    <a:pt x="157" y="132"/>
                    <a:pt x="161" y="134"/>
                    <a:pt x="167" y="138"/>
                  </a:cubicBezTo>
                  <a:cubicBezTo>
                    <a:pt x="173" y="141"/>
                    <a:pt x="180" y="156"/>
                    <a:pt x="185" y="160"/>
                  </a:cubicBezTo>
                  <a:cubicBezTo>
                    <a:pt x="190" y="164"/>
                    <a:pt x="193" y="163"/>
                    <a:pt x="198" y="160"/>
                  </a:cubicBezTo>
                  <a:cubicBezTo>
                    <a:pt x="203" y="157"/>
                    <a:pt x="210" y="145"/>
                    <a:pt x="215" y="142"/>
                  </a:cubicBezTo>
                  <a:cubicBezTo>
                    <a:pt x="219" y="139"/>
                    <a:pt x="222" y="139"/>
                    <a:pt x="227" y="142"/>
                  </a:cubicBezTo>
                  <a:cubicBezTo>
                    <a:pt x="232" y="145"/>
                    <a:pt x="241" y="157"/>
                    <a:pt x="246" y="159"/>
                  </a:cubicBezTo>
                  <a:cubicBezTo>
                    <a:pt x="252" y="162"/>
                    <a:pt x="255" y="162"/>
                    <a:pt x="260" y="159"/>
                  </a:cubicBezTo>
                  <a:cubicBezTo>
                    <a:pt x="265" y="157"/>
                    <a:pt x="271" y="147"/>
                    <a:pt x="276" y="145"/>
                  </a:cubicBezTo>
                  <a:cubicBezTo>
                    <a:pt x="281" y="142"/>
                    <a:pt x="285" y="143"/>
                    <a:pt x="289" y="145"/>
                  </a:cubicBezTo>
                  <a:cubicBezTo>
                    <a:pt x="294" y="147"/>
                    <a:pt x="300" y="155"/>
                    <a:pt x="304" y="157"/>
                  </a:cubicBezTo>
                  <a:cubicBezTo>
                    <a:pt x="309" y="159"/>
                    <a:pt x="311" y="158"/>
                    <a:pt x="315" y="157"/>
                  </a:cubicBezTo>
                  <a:cubicBezTo>
                    <a:pt x="320" y="155"/>
                    <a:pt x="327" y="148"/>
                    <a:pt x="331" y="146"/>
                  </a:cubicBezTo>
                  <a:cubicBezTo>
                    <a:pt x="336" y="144"/>
                    <a:pt x="338" y="144"/>
                    <a:pt x="342" y="146"/>
                  </a:cubicBezTo>
                  <a:cubicBezTo>
                    <a:pt x="346" y="148"/>
                    <a:pt x="352" y="155"/>
                    <a:pt x="356" y="157"/>
                  </a:cubicBezTo>
                  <a:cubicBezTo>
                    <a:pt x="360" y="159"/>
                    <a:pt x="363" y="159"/>
                    <a:pt x="367" y="157"/>
                  </a:cubicBezTo>
                  <a:cubicBezTo>
                    <a:pt x="370" y="156"/>
                    <a:pt x="377" y="149"/>
                    <a:pt x="379" y="147"/>
                  </a:cubicBezTo>
                </a:path>
              </a:pathLst>
            </a:custGeom>
            <a:noFill/>
            <a:ln w="12700" cap="flat" cmpd="sng">
              <a:solidFill>
                <a:schemeClr val="folHlink"/>
              </a:solidFill>
              <a:prstDash val="solid"/>
              <a:round/>
              <a:headEnd/>
              <a:tailEnd/>
            </a:ln>
          </p:spPr>
          <p:txBody>
            <a:bodyPr lIns="0" tIns="0" rIns="0" bIns="0" anchor="ctr">
              <a:spAutoFit/>
            </a:bodyPr>
            <a:lstStyle/>
            <a:p>
              <a:endParaRPr lang="en-GB"/>
            </a:p>
          </p:txBody>
        </p:sp>
        <p:sp>
          <p:nvSpPr>
            <p:cNvPr id="210965" name="Freeform 23"/>
            <p:cNvSpPr>
              <a:spLocks/>
            </p:cNvSpPr>
            <p:nvPr/>
          </p:nvSpPr>
          <p:spPr bwMode="auto">
            <a:xfrm flipH="1">
              <a:off x="3683" y="1648"/>
              <a:ext cx="379" cy="192"/>
            </a:xfrm>
            <a:custGeom>
              <a:avLst/>
              <a:gdLst>
                <a:gd name="T0" fmla="*/ 0 w 379"/>
                <a:gd name="T1" fmla="*/ 3 h 192"/>
                <a:gd name="T2" fmla="*/ 7 w 379"/>
                <a:gd name="T3" fmla="*/ 16 h 192"/>
                <a:gd name="T4" fmla="*/ 23 w 379"/>
                <a:gd name="T5" fmla="*/ 99 h 192"/>
                <a:gd name="T6" fmla="*/ 45 w 379"/>
                <a:gd name="T7" fmla="*/ 179 h 192"/>
                <a:gd name="T8" fmla="*/ 63 w 379"/>
                <a:gd name="T9" fmla="*/ 179 h 192"/>
                <a:gd name="T10" fmla="*/ 80 w 379"/>
                <a:gd name="T11" fmla="*/ 129 h 192"/>
                <a:gd name="T12" fmla="*/ 94 w 379"/>
                <a:gd name="T13" fmla="*/ 129 h 192"/>
                <a:gd name="T14" fmla="*/ 112 w 379"/>
                <a:gd name="T15" fmla="*/ 171 h 192"/>
                <a:gd name="T16" fmla="*/ 126 w 379"/>
                <a:gd name="T17" fmla="*/ 171 h 192"/>
                <a:gd name="T18" fmla="*/ 150 w 379"/>
                <a:gd name="T19" fmla="*/ 138 h 192"/>
                <a:gd name="T20" fmla="*/ 167 w 379"/>
                <a:gd name="T21" fmla="*/ 138 h 192"/>
                <a:gd name="T22" fmla="*/ 185 w 379"/>
                <a:gd name="T23" fmla="*/ 160 h 192"/>
                <a:gd name="T24" fmla="*/ 198 w 379"/>
                <a:gd name="T25" fmla="*/ 160 h 192"/>
                <a:gd name="T26" fmla="*/ 215 w 379"/>
                <a:gd name="T27" fmla="*/ 142 h 192"/>
                <a:gd name="T28" fmla="*/ 227 w 379"/>
                <a:gd name="T29" fmla="*/ 142 h 192"/>
                <a:gd name="T30" fmla="*/ 246 w 379"/>
                <a:gd name="T31" fmla="*/ 159 h 192"/>
                <a:gd name="T32" fmla="*/ 260 w 379"/>
                <a:gd name="T33" fmla="*/ 159 h 192"/>
                <a:gd name="T34" fmla="*/ 276 w 379"/>
                <a:gd name="T35" fmla="*/ 145 h 192"/>
                <a:gd name="T36" fmla="*/ 289 w 379"/>
                <a:gd name="T37" fmla="*/ 145 h 192"/>
                <a:gd name="T38" fmla="*/ 304 w 379"/>
                <a:gd name="T39" fmla="*/ 157 h 192"/>
                <a:gd name="T40" fmla="*/ 315 w 379"/>
                <a:gd name="T41" fmla="*/ 157 h 192"/>
                <a:gd name="T42" fmla="*/ 331 w 379"/>
                <a:gd name="T43" fmla="*/ 146 h 192"/>
                <a:gd name="T44" fmla="*/ 342 w 379"/>
                <a:gd name="T45" fmla="*/ 146 h 192"/>
                <a:gd name="T46" fmla="*/ 356 w 379"/>
                <a:gd name="T47" fmla="*/ 157 h 192"/>
                <a:gd name="T48" fmla="*/ 367 w 379"/>
                <a:gd name="T49" fmla="*/ 157 h 192"/>
                <a:gd name="T50" fmla="*/ 379 w 379"/>
                <a:gd name="T51" fmla="*/ 147 h 1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79"/>
                <a:gd name="T79" fmla="*/ 0 h 192"/>
                <a:gd name="T80" fmla="*/ 379 w 379"/>
                <a:gd name="T81" fmla="*/ 192 h 1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79" h="192">
                  <a:moveTo>
                    <a:pt x="0" y="3"/>
                  </a:moveTo>
                  <a:cubicBezTo>
                    <a:pt x="1" y="5"/>
                    <a:pt x="3" y="0"/>
                    <a:pt x="7" y="16"/>
                  </a:cubicBezTo>
                  <a:cubicBezTo>
                    <a:pt x="11" y="32"/>
                    <a:pt x="17" y="72"/>
                    <a:pt x="23" y="99"/>
                  </a:cubicBezTo>
                  <a:cubicBezTo>
                    <a:pt x="30" y="126"/>
                    <a:pt x="38" y="166"/>
                    <a:pt x="45" y="179"/>
                  </a:cubicBezTo>
                  <a:cubicBezTo>
                    <a:pt x="51" y="192"/>
                    <a:pt x="57" y="187"/>
                    <a:pt x="63" y="179"/>
                  </a:cubicBezTo>
                  <a:cubicBezTo>
                    <a:pt x="69" y="170"/>
                    <a:pt x="75" y="137"/>
                    <a:pt x="80" y="129"/>
                  </a:cubicBezTo>
                  <a:cubicBezTo>
                    <a:pt x="85" y="121"/>
                    <a:pt x="89" y="122"/>
                    <a:pt x="94" y="129"/>
                  </a:cubicBezTo>
                  <a:cubicBezTo>
                    <a:pt x="99" y="136"/>
                    <a:pt x="107" y="164"/>
                    <a:pt x="112" y="171"/>
                  </a:cubicBezTo>
                  <a:cubicBezTo>
                    <a:pt x="117" y="178"/>
                    <a:pt x="120" y="177"/>
                    <a:pt x="126" y="171"/>
                  </a:cubicBezTo>
                  <a:cubicBezTo>
                    <a:pt x="132" y="166"/>
                    <a:pt x="143" y="143"/>
                    <a:pt x="150" y="138"/>
                  </a:cubicBezTo>
                  <a:cubicBezTo>
                    <a:pt x="157" y="132"/>
                    <a:pt x="161" y="134"/>
                    <a:pt x="167" y="138"/>
                  </a:cubicBezTo>
                  <a:cubicBezTo>
                    <a:pt x="173" y="141"/>
                    <a:pt x="180" y="156"/>
                    <a:pt x="185" y="160"/>
                  </a:cubicBezTo>
                  <a:cubicBezTo>
                    <a:pt x="190" y="164"/>
                    <a:pt x="193" y="163"/>
                    <a:pt x="198" y="160"/>
                  </a:cubicBezTo>
                  <a:cubicBezTo>
                    <a:pt x="203" y="157"/>
                    <a:pt x="210" y="145"/>
                    <a:pt x="215" y="142"/>
                  </a:cubicBezTo>
                  <a:cubicBezTo>
                    <a:pt x="219" y="139"/>
                    <a:pt x="222" y="139"/>
                    <a:pt x="227" y="142"/>
                  </a:cubicBezTo>
                  <a:cubicBezTo>
                    <a:pt x="232" y="145"/>
                    <a:pt x="241" y="157"/>
                    <a:pt x="246" y="159"/>
                  </a:cubicBezTo>
                  <a:cubicBezTo>
                    <a:pt x="252" y="162"/>
                    <a:pt x="255" y="162"/>
                    <a:pt x="260" y="159"/>
                  </a:cubicBezTo>
                  <a:cubicBezTo>
                    <a:pt x="265" y="157"/>
                    <a:pt x="271" y="147"/>
                    <a:pt x="276" y="145"/>
                  </a:cubicBezTo>
                  <a:cubicBezTo>
                    <a:pt x="281" y="142"/>
                    <a:pt x="285" y="143"/>
                    <a:pt x="289" y="145"/>
                  </a:cubicBezTo>
                  <a:cubicBezTo>
                    <a:pt x="294" y="147"/>
                    <a:pt x="300" y="155"/>
                    <a:pt x="304" y="157"/>
                  </a:cubicBezTo>
                  <a:cubicBezTo>
                    <a:pt x="309" y="159"/>
                    <a:pt x="311" y="158"/>
                    <a:pt x="315" y="157"/>
                  </a:cubicBezTo>
                  <a:cubicBezTo>
                    <a:pt x="320" y="155"/>
                    <a:pt x="327" y="148"/>
                    <a:pt x="331" y="146"/>
                  </a:cubicBezTo>
                  <a:cubicBezTo>
                    <a:pt x="336" y="144"/>
                    <a:pt x="338" y="144"/>
                    <a:pt x="342" y="146"/>
                  </a:cubicBezTo>
                  <a:cubicBezTo>
                    <a:pt x="346" y="148"/>
                    <a:pt x="352" y="155"/>
                    <a:pt x="356" y="157"/>
                  </a:cubicBezTo>
                  <a:cubicBezTo>
                    <a:pt x="360" y="159"/>
                    <a:pt x="363" y="159"/>
                    <a:pt x="367" y="157"/>
                  </a:cubicBezTo>
                  <a:cubicBezTo>
                    <a:pt x="370" y="156"/>
                    <a:pt x="377" y="149"/>
                    <a:pt x="379" y="147"/>
                  </a:cubicBezTo>
                </a:path>
              </a:pathLst>
            </a:custGeom>
            <a:noFill/>
            <a:ln w="12700" cap="flat" cmpd="sng">
              <a:solidFill>
                <a:schemeClr val="folHlink"/>
              </a:solidFill>
              <a:prstDash val="solid"/>
              <a:round/>
              <a:headEnd/>
              <a:tailEnd/>
            </a:ln>
          </p:spPr>
          <p:txBody>
            <a:bodyPr lIns="0" tIns="0" rIns="0" bIns="0" anchor="ctr">
              <a:spAutoFit/>
            </a:bodyPr>
            <a:lstStyle/>
            <a:p>
              <a:endParaRPr lang="en-GB"/>
            </a:p>
          </p:txBody>
        </p:sp>
      </p:grpSp>
      <p:sp>
        <p:nvSpPr>
          <p:cNvPr id="210959" name="Freeform 24"/>
          <p:cNvSpPr>
            <a:spLocks noChangeArrowheads="1"/>
          </p:cNvSpPr>
          <p:nvPr/>
        </p:nvSpPr>
        <p:spPr bwMode="auto">
          <a:xfrm>
            <a:off x="3319463" y="3292475"/>
            <a:ext cx="4230687" cy="258763"/>
          </a:xfrm>
          <a:custGeom>
            <a:avLst/>
            <a:gdLst>
              <a:gd name="T0" fmla="*/ 0 w 2665"/>
              <a:gd name="T1" fmla="*/ 258763 h 163"/>
              <a:gd name="T2" fmla="*/ 276225 w 2665"/>
              <a:gd name="T3" fmla="*/ 258763 h 163"/>
              <a:gd name="T4" fmla="*/ 379412 w 2665"/>
              <a:gd name="T5" fmla="*/ 0 h 163"/>
              <a:gd name="T6" fmla="*/ 769937 w 2665"/>
              <a:gd name="T7" fmla="*/ 0 h 163"/>
              <a:gd name="T8" fmla="*/ 877887 w 2665"/>
              <a:gd name="T9" fmla="*/ 257175 h 163"/>
              <a:gd name="T10" fmla="*/ 1684337 w 2665"/>
              <a:gd name="T11" fmla="*/ 258763 h 163"/>
              <a:gd name="T12" fmla="*/ 1779587 w 2665"/>
              <a:gd name="T13" fmla="*/ 0 h 163"/>
              <a:gd name="T14" fmla="*/ 1925637 w 2665"/>
              <a:gd name="T15" fmla="*/ 0 h 163"/>
              <a:gd name="T16" fmla="*/ 2030412 w 2665"/>
              <a:gd name="T17" fmla="*/ 257175 h 163"/>
              <a:gd name="T18" fmla="*/ 4230687 w 2665"/>
              <a:gd name="T19" fmla="*/ 257175 h 1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65"/>
              <a:gd name="T31" fmla="*/ 0 h 163"/>
              <a:gd name="T32" fmla="*/ 2665 w 2665"/>
              <a:gd name="T33" fmla="*/ 163 h 1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65" h="163">
                <a:moveTo>
                  <a:pt x="0" y="163"/>
                </a:moveTo>
                <a:lnTo>
                  <a:pt x="174" y="163"/>
                </a:lnTo>
                <a:lnTo>
                  <a:pt x="239" y="0"/>
                </a:lnTo>
                <a:lnTo>
                  <a:pt x="485" y="0"/>
                </a:lnTo>
                <a:lnTo>
                  <a:pt x="553" y="162"/>
                </a:lnTo>
                <a:lnTo>
                  <a:pt x="1061" y="163"/>
                </a:lnTo>
                <a:lnTo>
                  <a:pt x="1121" y="0"/>
                </a:lnTo>
                <a:lnTo>
                  <a:pt x="1213" y="0"/>
                </a:lnTo>
                <a:lnTo>
                  <a:pt x="1279" y="162"/>
                </a:lnTo>
                <a:lnTo>
                  <a:pt x="2665" y="162"/>
                </a:lnTo>
              </a:path>
            </a:pathLst>
          </a:custGeom>
          <a:noFill/>
          <a:ln w="12700">
            <a:solidFill>
              <a:srgbClr val="00FF00"/>
            </a:solidFill>
            <a:round/>
            <a:headEnd/>
            <a:tailEnd/>
          </a:ln>
        </p:spPr>
        <p:txBody>
          <a:bodyPr wrap="none" anchor="ctr"/>
          <a:lstStyle/>
          <a:p>
            <a:endParaRPr lang="en-GB"/>
          </a:p>
        </p:txBody>
      </p:sp>
      <p:sp>
        <p:nvSpPr>
          <p:cNvPr id="210960" name="CasellaDiTesto 24"/>
          <p:cNvSpPr txBox="1">
            <a:spLocks noChangeArrowheads="1"/>
          </p:cNvSpPr>
          <p:nvPr/>
        </p:nvSpPr>
        <p:spPr bwMode="auto">
          <a:xfrm>
            <a:off x="611560" y="1636712"/>
            <a:ext cx="1652587" cy="461963"/>
          </a:xfrm>
          <a:prstGeom prst="rect">
            <a:avLst/>
          </a:prstGeom>
          <a:noFill/>
          <a:ln w="9525">
            <a:noFill/>
            <a:miter lim="800000"/>
            <a:headEnd/>
            <a:tailEnd/>
          </a:ln>
        </p:spPr>
        <p:txBody>
          <a:bodyPr wrap="none">
            <a:spAutoFit/>
          </a:bodyPr>
          <a:lstStyle/>
          <a:p>
            <a:r>
              <a:rPr lang="en-GB" dirty="0"/>
              <a:t>Spin echo</a:t>
            </a:r>
          </a:p>
        </p:txBody>
      </p:sp>
      <p:sp>
        <p:nvSpPr>
          <p:cNvPr id="26"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27"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8"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9"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0" name="CasellaDiTesto 29"/>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spTree>
    <p:extLst>
      <p:ext uri="{BB962C8B-B14F-4D97-AF65-F5344CB8AC3E}">
        <p14:creationId xmlns:p14="http://schemas.microsoft.com/office/powerpoint/2010/main" val="41445348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a:noFill/>
        </p:spPr>
        <p:txBody>
          <a:bodyPr lIns="90488" tIns="44450" rIns="90488" bIns="44450" anchor="b"/>
          <a:lstStyle/>
          <a:p>
            <a:r>
              <a:rPr lang="en-GB" smtClean="0"/>
              <a:t>Pulse sequence</a:t>
            </a:r>
          </a:p>
        </p:txBody>
      </p:sp>
      <p:sp>
        <p:nvSpPr>
          <p:cNvPr id="211971" name="Rectangle 3"/>
          <p:cNvSpPr>
            <a:spLocks noChangeArrowheads="1"/>
          </p:cNvSpPr>
          <p:nvPr/>
        </p:nvSpPr>
        <p:spPr bwMode="auto">
          <a:xfrm>
            <a:off x="2497138" y="2098675"/>
            <a:ext cx="450850" cy="382588"/>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RF</a:t>
            </a:r>
          </a:p>
        </p:txBody>
      </p:sp>
      <p:grpSp>
        <p:nvGrpSpPr>
          <p:cNvPr id="211972" name="Group 4"/>
          <p:cNvGrpSpPr>
            <a:grpSpLocks/>
          </p:cNvGrpSpPr>
          <p:nvPr/>
        </p:nvGrpSpPr>
        <p:grpSpPr bwMode="auto">
          <a:xfrm>
            <a:off x="1703388" y="2654300"/>
            <a:ext cx="1703387" cy="2632075"/>
            <a:chOff x="1073" y="1672"/>
            <a:chExt cx="1073" cy="1658"/>
          </a:xfrm>
        </p:grpSpPr>
        <p:sp>
          <p:nvSpPr>
            <p:cNvPr id="211981" name="Rectangle 5"/>
            <p:cNvSpPr>
              <a:spLocks noChangeArrowheads="1"/>
            </p:cNvSpPr>
            <p:nvPr/>
          </p:nvSpPr>
          <p:spPr bwMode="auto">
            <a:xfrm>
              <a:off x="1073" y="1672"/>
              <a:ext cx="875"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MR response</a:t>
              </a:r>
            </a:p>
          </p:txBody>
        </p:sp>
        <p:sp>
          <p:nvSpPr>
            <p:cNvPr id="211982" name="Rectangle 6"/>
            <p:cNvSpPr>
              <a:spLocks noChangeArrowheads="1"/>
            </p:cNvSpPr>
            <p:nvPr/>
          </p:nvSpPr>
          <p:spPr bwMode="auto">
            <a:xfrm>
              <a:off x="1073" y="3032"/>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11983" name="Rectangle 7"/>
            <p:cNvSpPr>
              <a:spLocks noChangeArrowheads="1"/>
            </p:cNvSpPr>
            <p:nvPr/>
          </p:nvSpPr>
          <p:spPr bwMode="auto">
            <a:xfrm>
              <a:off x="1187" y="3089"/>
              <a:ext cx="740"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phase enc.</a:t>
              </a:r>
            </a:p>
          </p:txBody>
        </p:sp>
        <p:sp>
          <p:nvSpPr>
            <p:cNvPr id="211984" name="Rectangle 8"/>
            <p:cNvSpPr>
              <a:spLocks noChangeArrowheads="1"/>
            </p:cNvSpPr>
            <p:nvPr/>
          </p:nvSpPr>
          <p:spPr bwMode="auto">
            <a:xfrm>
              <a:off x="1073" y="2538"/>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11985" name="Rectangle 9"/>
            <p:cNvSpPr>
              <a:spLocks noChangeArrowheads="1"/>
            </p:cNvSpPr>
            <p:nvPr/>
          </p:nvSpPr>
          <p:spPr bwMode="auto">
            <a:xfrm>
              <a:off x="1192" y="2612"/>
              <a:ext cx="95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frequency enc.</a:t>
              </a:r>
            </a:p>
          </p:txBody>
        </p:sp>
        <p:sp>
          <p:nvSpPr>
            <p:cNvPr id="211986" name="Rectangle 10"/>
            <p:cNvSpPr>
              <a:spLocks noChangeArrowheads="1"/>
            </p:cNvSpPr>
            <p:nvPr/>
          </p:nvSpPr>
          <p:spPr bwMode="auto">
            <a:xfrm>
              <a:off x="1073" y="2021"/>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11987" name="Rectangle 11"/>
            <p:cNvSpPr>
              <a:spLocks noChangeArrowheads="1"/>
            </p:cNvSpPr>
            <p:nvPr/>
          </p:nvSpPr>
          <p:spPr bwMode="auto">
            <a:xfrm>
              <a:off x="1192" y="2100"/>
              <a:ext cx="909"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slice selection</a:t>
              </a:r>
            </a:p>
          </p:txBody>
        </p:sp>
      </p:grpSp>
      <p:sp>
        <p:nvSpPr>
          <p:cNvPr id="211973" name="Line 12"/>
          <p:cNvSpPr>
            <a:spLocks noChangeShapeType="1"/>
          </p:cNvSpPr>
          <p:nvPr/>
        </p:nvSpPr>
        <p:spPr bwMode="auto">
          <a:xfrm>
            <a:off x="3314700" y="5132388"/>
            <a:ext cx="4213225" cy="0"/>
          </a:xfrm>
          <a:prstGeom prst="line">
            <a:avLst/>
          </a:prstGeom>
          <a:noFill/>
          <a:ln w="12700">
            <a:solidFill>
              <a:srgbClr val="00FF00"/>
            </a:solidFill>
            <a:round/>
            <a:headEnd/>
            <a:tailEnd/>
          </a:ln>
        </p:spPr>
        <p:txBody>
          <a:bodyPr wrap="none" anchor="ctr"/>
          <a:lstStyle/>
          <a:p>
            <a:endParaRPr lang="en-GB"/>
          </a:p>
        </p:txBody>
      </p:sp>
      <p:sp>
        <p:nvSpPr>
          <p:cNvPr id="211974" name="Line 13"/>
          <p:cNvSpPr>
            <a:spLocks noChangeShapeType="1"/>
          </p:cNvSpPr>
          <p:nvPr/>
        </p:nvSpPr>
        <p:spPr bwMode="auto">
          <a:xfrm>
            <a:off x="3314700" y="2859088"/>
            <a:ext cx="4189413" cy="0"/>
          </a:xfrm>
          <a:prstGeom prst="line">
            <a:avLst/>
          </a:prstGeom>
          <a:noFill/>
          <a:ln w="12700">
            <a:solidFill>
              <a:schemeClr val="folHlink"/>
            </a:solidFill>
            <a:round/>
            <a:headEnd/>
            <a:tailEnd/>
          </a:ln>
        </p:spPr>
        <p:txBody>
          <a:bodyPr wrap="none" anchor="ctr"/>
          <a:lstStyle/>
          <a:p>
            <a:endParaRPr lang="en-GB"/>
          </a:p>
        </p:txBody>
      </p:sp>
      <p:sp>
        <p:nvSpPr>
          <p:cNvPr id="211975" name="Line 14"/>
          <p:cNvSpPr>
            <a:spLocks noChangeShapeType="1"/>
          </p:cNvSpPr>
          <p:nvPr/>
        </p:nvSpPr>
        <p:spPr bwMode="auto">
          <a:xfrm>
            <a:off x="3321050" y="2347913"/>
            <a:ext cx="4178300" cy="0"/>
          </a:xfrm>
          <a:prstGeom prst="line">
            <a:avLst/>
          </a:prstGeom>
          <a:noFill/>
          <a:ln w="12700">
            <a:solidFill>
              <a:srgbClr val="FAFD00"/>
            </a:solidFill>
            <a:round/>
            <a:headEnd/>
            <a:tailEnd/>
          </a:ln>
        </p:spPr>
        <p:txBody>
          <a:bodyPr wrap="none" anchor="ctr"/>
          <a:lstStyle/>
          <a:p>
            <a:endParaRPr lang="en-GB"/>
          </a:p>
        </p:txBody>
      </p:sp>
      <p:sp>
        <p:nvSpPr>
          <p:cNvPr id="211976" name="Line 15"/>
          <p:cNvSpPr>
            <a:spLocks noChangeShapeType="1"/>
          </p:cNvSpPr>
          <p:nvPr/>
        </p:nvSpPr>
        <p:spPr bwMode="auto">
          <a:xfrm>
            <a:off x="3314700" y="4332288"/>
            <a:ext cx="4213225" cy="0"/>
          </a:xfrm>
          <a:prstGeom prst="line">
            <a:avLst/>
          </a:prstGeom>
          <a:noFill/>
          <a:ln w="12700">
            <a:solidFill>
              <a:srgbClr val="00FF00"/>
            </a:solidFill>
            <a:round/>
            <a:headEnd/>
            <a:tailEnd/>
          </a:ln>
        </p:spPr>
        <p:txBody>
          <a:bodyPr wrap="none" anchor="ctr"/>
          <a:lstStyle/>
          <a:p>
            <a:endParaRPr lang="en-GB"/>
          </a:p>
        </p:txBody>
      </p:sp>
      <p:sp>
        <p:nvSpPr>
          <p:cNvPr id="211977" name="Line 16"/>
          <p:cNvSpPr>
            <a:spLocks noChangeShapeType="1"/>
          </p:cNvSpPr>
          <p:nvPr/>
        </p:nvSpPr>
        <p:spPr bwMode="auto">
          <a:xfrm>
            <a:off x="3314700" y="3551238"/>
            <a:ext cx="4213225" cy="0"/>
          </a:xfrm>
          <a:prstGeom prst="line">
            <a:avLst/>
          </a:prstGeom>
          <a:noFill/>
          <a:ln w="12700">
            <a:solidFill>
              <a:srgbClr val="00FF00"/>
            </a:solidFill>
            <a:round/>
            <a:headEnd/>
            <a:tailEnd/>
          </a:ln>
        </p:spPr>
        <p:txBody>
          <a:bodyPr wrap="none" anchor="ctr"/>
          <a:lstStyle/>
          <a:p>
            <a:endParaRPr lang="en-GB"/>
          </a:p>
        </p:txBody>
      </p:sp>
      <p:sp>
        <p:nvSpPr>
          <p:cNvPr id="17"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18"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9"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0"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1" name="CasellaDiTesto 20"/>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spTree>
    <p:extLst>
      <p:ext uri="{BB962C8B-B14F-4D97-AF65-F5344CB8AC3E}">
        <p14:creationId xmlns:p14="http://schemas.microsoft.com/office/powerpoint/2010/main" val="574702325"/>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a:noFill/>
        </p:spPr>
        <p:txBody>
          <a:bodyPr lIns="90488" tIns="44450" rIns="90488" bIns="44450" anchor="b"/>
          <a:lstStyle/>
          <a:p>
            <a:r>
              <a:rPr lang="en-GB" smtClean="0"/>
              <a:t>Pulse sequence</a:t>
            </a:r>
          </a:p>
        </p:txBody>
      </p:sp>
      <p:sp>
        <p:nvSpPr>
          <p:cNvPr id="212995" name="Rectangle 3"/>
          <p:cNvSpPr>
            <a:spLocks noChangeArrowheads="1"/>
          </p:cNvSpPr>
          <p:nvPr/>
        </p:nvSpPr>
        <p:spPr bwMode="auto">
          <a:xfrm>
            <a:off x="2497138" y="2098675"/>
            <a:ext cx="450850" cy="382588"/>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RF</a:t>
            </a:r>
          </a:p>
        </p:txBody>
      </p:sp>
      <p:grpSp>
        <p:nvGrpSpPr>
          <p:cNvPr id="212996" name="Group 4"/>
          <p:cNvGrpSpPr>
            <a:grpSpLocks/>
          </p:cNvGrpSpPr>
          <p:nvPr/>
        </p:nvGrpSpPr>
        <p:grpSpPr bwMode="auto">
          <a:xfrm>
            <a:off x="1703388" y="2654300"/>
            <a:ext cx="1703387" cy="2632075"/>
            <a:chOff x="1073" y="1672"/>
            <a:chExt cx="1073" cy="1658"/>
          </a:xfrm>
        </p:grpSpPr>
        <p:sp>
          <p:nvSpPr>
            <p:cNvPr id="213013" name="Rectangle 5"/>
            <p:cNvSpPr>
              <a:spLocks noChangeArrowheads="1"/>
            </p:cNvSpPr>
            <p:nvPr/>
          </p:nvSpPr>
          <p:spPr bwMode="auto">
            <a:xfrm>
              <a:off x="1073" y="1672"/>
              <a:ext cx="875"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MR response</a:t>
              </a:r>
            </a:p>
          </p:txBody>
        </p:sp>
        <p:sp>
          <p:nvSpPr>
            <p:cNvPr id="213014" name="Rectangle 6"/>
            <p:cNvSpPr>
              <a:spLocks noChangeArrowheads="1"/>
            </p:cNvSpPr>
            <p:nvPr/>
          </p:nvSpPr>
          <p:spPr bwMode="auto">
            <a:xfrm>
              <a:off x="1073" y="3032"/>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13015" name="Rectangle 7"/>
            <p:cNvSpPr>
              <a:spLocks noChangeArrowheads="1"/>
            </p:cNvSpPr>
            <p:nvPr/>
          </p:nvSpPr>
          <p:spPr bwMode="auto">
            <a:xfrm>
              <a:off x="1187" y="3089"/>
              <a:ext cx="740"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phase enc.</a:t>
              </a:r>
            </a:p>
          </p:txBody>
        </p:sp>
        <p:sp>
          <p:nvSpPr>
            <p:cNvPr id="213016" name="Rectangle 8"/>
            <p:cNvSpPr>
              <a:spLocks noChangeArrowheads="1"/>
            </p:cNvSpPr>
            <p:nvPr/>
          </p:nvSpPr>
          <p:spPr bwMode="auto">
            <a:xfrm>
              <a:off x="1073" y="2538"/>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13017" name="Rectangle 9"/>
            <p:cNvSpPr>
              <a:spLocks noChangeArrowheads="1"/>
            </p:cNvSpPr>
            <p:nvPr/>
          </p:nvSpPr>
          <p:spPr bwMode="auto">
            <a:xfrm>
              <a:off x="1192" y="2612"/>
              <a:ext cx="95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frequency enc.</a:t>
              </a:r>
            </a:p>
          </p:txBody>
        </p:sp>
        <p:sp>
          <p:nvSpPr>
            <p:cNvPr id="213018" name="Rectangle 10"/>
            <p:cNvSpPr>
              <a:spLocks noChangeArrowheads="1"/>
            </p:cNvSpPr>
            <p:nvPr/>
          </p:nvSpPr>
          <p:spPr bwMode="auto">
            <a:xfrm>
              <a:off x="1073" y="2021"/>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13019" name="Rectangle 11"/>
            <p:cNvSpPr>
              <a:spLocks noChangeArrowheads="1"/>
            </p:cNvSpPr>
            <p:nvPr/>
          </p:nvSpPr>
          <p:spPr bwMode="auto">
            <a:xfrm>
              <a:off x="1192" y="2100"/>
              <a:ext cx="909"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slice selection</a:t>
              </a:r>
            </a:p>
          </p:txBody>
        </p:sp>
      </p:grpSp>
      <p:sp>
        <p:nvSpPr>
          <p:cNvPr id="212997" name="Freeform 12"/>
          <p:cNvSpPr>
            <a:spLocks noChangeArrowheads="1"/>
          </p:cNvSpPr>
          <p:nvPr/>
        </p:nvSpPr>
        <p:spPr bwMode="auto">
          <a:xfrm>
            <a:off x="3314700" y="4076700"/>
            <a:ext cx="4184650" cy="254000"/>
          </a:xfrm>
          <a:custGeom>
            <a:avLst/>
            <a:gdLst>
              <a:gd name="T0" fmla="*/ 0 w 2636"/>
              <a:gd name="T1" fmla="*/ 254000 h 160"/>
              <a:gd name="T2" fmla="*/ 2552700 w 2636"/>
              <a:gd name="T3" fmla="*/ 250825 h 160"/>
              <a:gd name="T4" fmla="*/ 2660650 w 2636"/>
              <a:gd name="T5" fmla="*/ 0 h 160"/>
              <a:gd name="T6" fmla="*/ 3705225 w 2636"/>
              <a:gd name="T7" fmla="*/ 3175 h 160"/>
              <a:gd name="T8" fmla="*/ 3816350 w 2636"/>
              <a:gd name="T9" fmla="*/ 250825 h 160"/>
              <a:gd name="T10" fmla="*/ 4184650 w 2636"/>
              <a:gd name="T11" fmla="*/ 254000 h 160"/>
              <a:gd name="T12" fmla="*/ 0 60000 65536"/>
              <a:gd name="T13" fmla="*/ 0 60000 65536"/>
              <a:gd name="T14" fmla="*/ 0 60000 65536"/>
              <a:gd name="T15" fmla="*/ 0 60000 65536"/>
              <a:gd name="T16" fmla="*/ 0 60000 65536"/>
              <a:gd name="T17" fmla="*/ 0 60000 65536"/>
              <a:gd name="T18" fmla="*/ 0 w 2636"/>
              <a:gd name="T19" fmla="*/ 0 h 160"/>
              <a:gd name="T20" fmla="*/ 2636 w 2636"/>
              <a:gd name="T21" fmla="*/ 160 h 160"/>
            </a:gdLst>
            <a:ahLst/>
            <a:cxnLst>
              <a:cxn ang="T12">
                <a:pos x="T0" y="T1"/>
              </a:cxn>
              <a:cxn ang="T13">
                <a:pos x="T2" y="T3"/>
              </a:cxn>
              <a:cxn ang="T14">
                <a:pos x="T4" y="T5"/>
              </a:cxn>
              <a:cxn ang="T15">
                <a:pos x="T6" y="T7"/>
              </a:cxn>
              <a:cxn ang="T16">
                <a:pos x="T8" y="T9"/>
              </a:cxn>
              <a:cxn ang="T17">
                <a:pos x="T10" y="T11"/>
              </a:cxn>
            </a:cxnLst>
            <a:rect l="T18" t="T19" r="T20" b="T21"/>
            <a:pathLst>
              <a:path w="2636" h="160">
                <a:moveTo>
                  <a:pt x="0" y="160"/>
                </a:moveTo>
                <a:lnTo>
                  <a:pt x="1608" y="158"/>
                </a:lnTo>
                <a:lnTo>
                  <a:pt x="1676" y="0"/>
                </a:lnTo>
                <a:lnTo>
                  <a:pt x="2334" y="2"/>
                </a:lnTo>
                <a:lnTo>
                  <a:pt x="2404" y="158"/>
                </a:lnTo>
                <a:lnTo>
                  <a:pt x="2636" y="160"/>
                </a:lnTo>
              </a:path>
            </a:pathLst>
          </a:custGeom>
          <a:noFill/>
          <a:ln w="12700">
            <a:solidFill>
              <a:srgbClr val="00FF00"/>
            </a:solidFill>
            <a:round/>
            <a:headEnd/>
            <a:tailEnd/>
          </a:ln>
        </p:spPr>
        <p:txBody>
          <a:bodyPr wrap="none" anchor="ctr"/>
          <a:lstStyle/>
          <a:p>
            <a:endParaRPr lang="en-GB"/>
          </a:p>
        </p:txBody>
      </p:sp>
      <p:sp>
        <p:nvSpPr>
          <p:cNvPr id="212998" name="Line 13"/>
          <p:cNvSpPr>
            <a:spLocks noChangeShapeType="1"/>
          </p:cNvSpPr>
          <p:nvPr/>
        </p:nvSpPr>
        <p:spPr bwMode="auto">
          <a:xfrm>
            <a:off x="6675438" y="2859088"/>
            <a:ext cx="835025" cy="0"/>
          </a:xfrm>
          <a:prstGeom prst="line">
            <a:avLst/>
          </a:prstGeom>
          <a:noFill/>
          <a:ln w="12700">
            <a:solidFill>
              <a:schemeClr val="folHlink"/>
            </a:solidFill>
            <a:round/>
            <a:headEnd/>
            <a:tailEnd/>
          </a:ln>
        </p:spPr>
        <p:txBody>
          <a:bodyPr wrap="none" anchor="ctr"/>
          <a:lstStyle/>
          <a:p>
            <a:endParaRPr lang="en-GB"/>
          </a:p>
        </p:txBody>
      </p:sp>
      <p:sp>
        <p:nvSpPr>
          <p:cNvPr id="212999" name="Rectangle 14"/>
          <p:cNvSpPr>
            <a:spLocks noChangeArrowheads="1"/>
          </p:cNvSpPr>
          <p:nvPr/>
        </p:nvSpPr>
        <p:spPr bwMode="auto">
          <a:xfrm>
            <a:off x="3867150" y="1878013"/>
            <a:ext cx="487363" cy="382587"/>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90°</a:t>
            </a:r>
          </a:p>
        </p:txBody>
      </p:sp>
      <p:sp>
        <p:nvSpPr>
          <p:cNvPr id="213000" name="Rectangle 15"/>
          <p:cNvSpPr>
            <a:spLocks noChangeArrowheads="1"/>
          </p:cNvSpPr>
          <p:nvPr/>
        </p:nvSpPr>
        <p:spPr bwMode="auto">
          <a:xfrm>
            <a:off x="5195888" y="1649413"/>
            <a:ext cx="600075" cy="382587"/>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180°</a:t>
            </a:r>
          </a:p>
        </p:txBody>
      </p:sp>
      <p:sp>
        <p:nvSpPr>
          <p:cNvPr id="213001" name="Freeform 16"/>
          <p:cNvSpPr>
            <a:spLocks/>
          </p:cNvSpPr>
          <p:nvPr/>
        </p:nvSpPr>
        <p:spPr bwMode="auto">
          <a:xfrm>
            <a:off x="3675063" y="2170113"/>
            <a:ext cx="406400" cy="220662"/>
          </a:xfrm>
          <a:custGeom>
            <a:avLst/>
            <a:gdLst>
              <a:gd name="T0" fmla="*/ 0 w 472"/>
              <a:gd name="T1" fmla="*/ 176817 h 307"/>
              <a:gd name="T2" fmla="*/ 33580 w 472"/>
              <a:gd name="T3" fmla="*/ 155973 h 307"/>
              <a:gd name="T4" fmla="*/ 54244 w 472"/>
              <a:gd name="T5" fmla="*/ 171067 h 307"/>
              <a:gd name="T6" fmla="*/ 74908 w 472"/>
              <a:gd name="T7" fmla="*/ 196224 h 307"/>
              <a:gd name="T8" fmla="*/ 104183 w 472"/>
              <a:gd name="T9" fmla="*/ 217787 h 307"/>
              <a:gd name="T10" fmla="*/ 130875 w 472"/>
              <a:gd name="T11" fmla="*/ 185442 h 307"/>
              <a:gd name="T12" fmla="*/ 180814 w 472"/>
              <a:gd name="T13" fmla="*/ 30188 h 307"/>
              <a:gd name="T14" fmla="*/ 201478 w 472"/>
              <a:gd name="T15" fmla="*/ 2875 h 307"/>
              <a:gd name="T16" fmla="*/ 224725 w 472"/>
              <a:gd name="T17" fmla="*/ 30907 h 307"/>
              <a:gd name="T18" fmla="*/ 271220 w 472"/>
              <a:gd name="T19" fmla="*/ 181848 h 307"/>
              <a:gd name="T20" fmla="*/ 301356 w 472"/>
              <a:gd name="T21" fmla="*/ 218506 h 307"/>
              <a:gd name="T22" fmla="*/ 330631 w 472"/>
              <a:gd name="T23" fmla="*/ 194068 h 307"/>
              <a:gd name="T24" fmla="*/ 348712 w 472"/>
              <a:gd name="T25" fmla="*/ 168911 h 307"/>
              <a:gd name="T26" fmla="*/ 369376 w 472"/>
              <a:gd name="T27" fmla="*/ 155254 h 307"/>
              <a:gd name="T28" fmla="*/ 406400 w 472"/>
              <a:gd name="T29" fmla="*/ 177536 h 30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72"/>
              <a:gd name="T46" fmla="*/ 0 h 307"/>
              <a:gd name="T47" fmla="*/ 472 w 472"/>
              <a:gd name="T48" fmla="*/ 307 h 30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72" h="307">
                <a:moveTo>
                  <a:pt x="0" y="246"/>
                </a:moveTo>
                <a:cubicBezTo>
                  <a:pt x="6" y="241"/>
                  <a:pt x="29" y="218"/>
                  <a:pt x="39" y="217"/>
                </a:cubicBezTo>
                <a:cubicBezTo>
                  <a:pt x="49" y="216"/>
                  <a:pt x="55" y="229"/>
                  <a:pt x="63" y="238"/>
                </a:cubicBezTo>
                <a:cubicBezTo>
                  <a:pt x="71" y="247"/>
                  <a:pt x="77" y="262"/>
                  <a:pt x="87" y="273"/>
                </a:cubicBezTo>
                <a:cubicBezTo>
                  <a:pt x="97" y="284"/>
                  <a:pt x="110" y="305"/>
                  <a:pt x="121" y="303"/>
                </a:cubicBezTo>
                <a:cubicBezTo>
                  <a:pt x="132" y="301"/>
                  <a:pt x="137" y="301"/>
                  <a:pt x="152" y="258"/>
                </a:cubicBezTo>
                <a:cubicBezTo>
                  <a:pt x="167" y="215"/>
                  <a:pt x="196" y="84"/>
                  <a:pt x="210" y="42"/>
                </a:cubicBezTo>
                <a:cubicBezTo>
                  <a:pt x="224" y="0"/>
                  <a:pt x="226" y="4"/>
                  <a:pt x="234" y="4"/>
                </a:cubicBezTo>
                <a:cubicBezTo>
                  <a:pt x="242" y="4"/>
                  <a:pt x="248" y="2"/>
                  <a:pt x="261" y="43"/>
                </a:cubicBezTo>
                <a:cubicBezTo>
                  <a:pt x="274" y="84"/>
                  <a:pt x="300" y="210"/>
                  <a:pt x="315" y="253"/>
                </a:cubicBezTo>
                <a:cubicBezTo>
                  <a:pt x="330" y="296"/>
                  <a:pt x="339" y="301"/>
                  <a:pt x="350" y="304"/>
                </a:cubicBezTo>
                <a:cubicBezTo>
                  <a:pt x="361" y="307"/>
                  <a:pt x="375" y="282"/>
                  <a:pt x="384" y="270"/>
                </a:cubicBezTo>
                <a:cubicBezTo>
                  <a:pt x="393" y="258"/>
                  <a:pt x="398" y="244"/>
                  <a:pt x="405" y="235"/>
                </a:cubicBezTo>
                <a:cubicBezTo>
                  <a:pt x="412" y="226"/>
                  <a:pt x="418" y="214"/>
                  <a:pt x="429" y="216"/>
                </a:cubicBezTo>
                <a:cubicBezTo>
                  <a:pt x="440" y="218"/>
                  <a:pt x="463" y="241"/>
                  <a:pt x="472" y="247"/>
                </a:cubicBezTo>
              </a:path>
            </a:pathLst>
          </a:custGeom>
          <a:noFill/>
          <a:ln w="12700" cap="flat" cmpd="sng">
            <a:solidFill>
              <a:srgbClr val="FFFF00"/>
            </a:solidFill>
            <a:prstDash val="solid"/>
            <a:round/>
            <a:headEnd/>
            <a:tailEnd/>
          </a:ln>
        </p:spPr>
        <p:txBody>
          <a:bodyPr lIns="0" tIns="0" rIns="0" bIns="0" anchor="ctr">
            <a:spAutoFit/>
          </a:bodyPr>
          <a:lstStyle/>
          <a:p>
            <a:endParaRPr lang="en-GB"/>
          </a:p>
        </p:txBody>
      </p:sp>
      <p:sp>
        <p:nvSpPr>
          <p:cNvPr id="213002" name="Line 17"/>
          <p:cNvSpPr>
            <a:spLocks noChangeShapeType="1"/>
          </p:cNvSpPr>
          <p:nvPr/>
        </p:nvSpPr>
        <p:spPr bwMode="auto">
          <a:xfrm>
            <a:off x="3321050" y="2347913"/>
            <a:ext cx="360363" cy="0"/>
          </a:xfrm>
          <a:prstGeom prst="line">
            <a:avLst/>
          </a:prstGeom>
          <a:noFill/>
          <a:ln w="12700">
            <a:solidFill>
              <a:srgbClr val="FAFD00"/>
            </a:solidFill>
            <a:round/>
            <a:headEnd/>
            <a:tailEnd/>
          </a:ln>
        </p:spPr>
        <p:txBody>
          <a:bodyPr wrap="none" anchor="ctr"/>
          <a:lstStyle/>
          <a:p>
            <a:endParaRPr lang="en-GB"/>
          </a:p>
        </p:txBody>
      </p:sp>
      <p:grpSp>
        <p:nvGrpSpPr>
          <p:cNvPr id="213003" name="Group 18"/>
          <p:cNvGrpSpPr>
            <a:grpSpLocks/>
          </p:cNvGrpSpPr>
          <p:nvPr/>
        </p:nvGrpSpPr>
        <p:grpSpPr bwMode="auto">
          <a:xfrm>
            <a:off x="6227763" y="2798763"/>
            <a:ext cx="450850" cy="74612"/>
            <a:chOff x="3683" y="1648"/>
            <a:chExt cx="759" cy="192"/>
          </a:xfrm>
        </p:grpSpPr>
        <p:sp>
          <p:nvSpPr>
            <p:cNvPr id="213011" name="Freeform 19"/>
            <p:cNvSpPr>
              <a:spLocks/>
            </p:cNvSpPr>
            <p:nvPr/>
          </p:nvSpPr>
          <p:spPr bwMode="auto">
            <a:xfrm>
              <a:off x="4063" y="1648"/>
              <a:ext cx="379" cy="192"/>
            </a:xfrm>
            <a:custGeom>
              <a:avLst/>
              <a:gdLst>
                <a:gd name="T0" fmla="*/ 0 w 379"/>
                <a:gd name="T1" fmla="*/ 3 h 192"/>
                <a:gd name="T2" fmla="*/ 7 w 379"/>
                <a:gd name="T3" fmla="*/ 16 h 192"/>
                <a:gd name="T4" fmla="*/ 23 w 379"/>
                <a:gd name="T5" fmla="*/ 99 h 192"/>
                <a:gd name="T6" fmla="*/ 45 w 379"/>
                <a:gd name="T7" fmla="*/ 179 h 192"/>
                <a:gd name="T8" fmla="*/ 63 w 379"/>
                <a:gd name="T9" fmla="*/ 179 h 192"/>
                <a:gd name="T10" fmla="*/ 80 w 379"/>
                <a:gd name="T11" fmla="*/ 129 h 192"/>
                <a:gd name="T12" fmla="*/ 94 w 379"/>
                <a:gd name="T13" fmla="*/ 129 h 192"/>
                <a:gd name="T14" fmla="*/ 112 w 379"/>
                <a:gd name="T15" fmla="*/ 171 h 192"/>
                <a:gd name="T16" fmla="*/ 126 w 379"/>
                <a:gd name="T17" fmla="*/ 171 h 192"/>
                <a:gd name="T18" fmla="*/ 150 w 379"/>
                <a:gd name="T19" fmla="*/ 138 h 192"/>
                <a:gd name="T20" fmla="*/ 167 w 379"/>
                <a:gd name="T21" fmla="*/ 138 h 192"/>
                <a:gd name="T22" fmla="*/ 185 w 379"/>
                <a:gd name="T23" fmla="*/ 160 h 192"/>
                <a:gd name="T24" fmla="*/ 198 w 379"/>
                <a:gd name="T25" fmla="*/ 160 h 192"/>
                <a:gd name="T26" fmla="*/ 215 w 379"/>
                <a:gd name="T27" fmla="*/ 142 h 192"/>
                <a:gd name="T28" fmla="*/ 227 w 379"/>
                <a:gd name="T29" fmla="*/ 142 h 192"/>
                <a:gd name="T30" fmla="*/ 246 w 379"/>
                <a:gd name="T31" fmla="*/ 159 h 192"/>
                <a:gd name="T32" fmla="*/ 260 w 379"/>
                <a:gd name="T33" fmla="*/ 159 h 192"/>
                <a:gd name="T34" fmla="*/ 276 w 379"/>
                <a:gd name="T35" fmla="*/ 145 h 192"/>
                <a:gd name="T36" fmla="*/ 289 w 379"/>
                <a:gd name="T37" fmla="*/ 145 h 192"/>
                <a:gd name="T38" fmla="*/ 304 w 379"/>
                <a:gd name="T39" fmla="*/ 157 h 192"/>
                <a:gd name="T40" fmla="*/ 315 w 379"/>
                <a:gd name="T41" fmla="*/ 157 h 192"/>
                <a:gd name="T42" fmla="*/ 331 w 379"/>
                <a:gd name="T43" fmla="*/ 146 h 192"/>
                <a:gd name="T44" fmla="*/ 342 w 379"/>
                <a:gd name="T45" fmla="*/ 146 h 192"/>
                <a:gd name="T46" fmla="*/ 356 w 379"/>
                <a:gd name="T47" fmla="*/ 157 h 192"/>
                <a:gd name="T48" fmla="*/ 367 w 379"/>
                <a:gd name="T49" fmla="*/ 157 h 192"/>
                <a:gd name="T50" fmla="*/ 379 w 379"/>
                <a:gd name="T51" fmla="*/ 147 h 1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79"/>
                <a:gd name="T79" fmla="*/ 0 h 192"/>
                <a:gd name="T80" fmla="*/ 379 w 379"/>
                <a:gd name="T81" fmla="*/ 192 h 1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79" h="192">
                  <a:moveTo>
                    <a:pt x="0" y="3"/>
                  </a:moveTo>
                  <a:cubicBezTo>
                    <a:pt x="1" y="5"/>
                    <a:pt x="3" y="0"/>
                    <a:pt x="7" y="16"/>
                  </a:cubicBezTo>
                  <a:cubicBezTo>
                    <a:pt x="11" y="32"/>
                    <a:pt x="17" y="72"/>
                    <a:pt x="23" y="99"/>
                  </a:cubicBezTo>
                  <a:cubicBezTo>
                    <a:pt x="30" y="126"/>
                    <a:pt x="38" y="166"/>
                    <a:pt x="45" y="179"/>
                  </a:cubicBezTo>
                  <a:cubicBezTo>
                    <a:pt x="51" y="192"/>
                    <a:pt x="57" y="187"/>
                    <a:pt x="63" y="179"/>
                  </a:cubicBezTo>
                  <a:cubicBezTo>
                    <a:pt x="69" y="170"/>
                    <a:pt x="75" y="137"/>
                    <a:pt x="80" y="129"/>
                  </a:cubicBezTo>
                  <a:cubicBezTo>
                    <a:pt x="85" y="121"/>
                    <a:pt x="89" y="122"/>
                    <a:pt x="94" y="129"/>
                  </a:cubicBezTo>
                  <a:cubicBezTo>
                    <a:pt x="99" y="136"/>
                    <a:pt x="107" y="164"/>
                    <a:pt x="112" y="171"/>
                  </a:cubicBezTo>
                  <a:cubicBezTo>
                    <a:pt x="117" y="178"/>
                    <a:pt x="120" y="177"/>
                    <a:pt x="126" y="171"/>
                  </a:cubicBezTo>
                  <a:cubicBezTo>
                    <a:pt x="132" y="166"/>
                    <a:pt x="143" y="143"/>
                    <a:pt x="150" y="138"/>
                  </a:cubicBezTo>
                  <a:cubicBezTo>
                    <a:pt x="157" y="132"/>
                    <a:pt x="161" y="134"/>
                    <a:pt x="167" y="138"/>
                  </a:cubicBezTo>
                  <a:cubicBezTo>
                    <a:pt x="173" y="141"/>
                    <a:pt x="180" y="156"/>
                    <a:pt x="185" y="160"/>
                  </a:cubicBezTo>
                  <a:cubicBezTo>
                    <a:pt x="190" y="164"/>
                    <a:pt x="193" y="163"/>
                    <a:pt x="198" y="160"/>
                  </a:cubicBezTo>
                  <a:cubicBezTo>
                    <a:pt x="203" y="157"/>
                    <a:pt x="210" y="145"/>
                    <a:pt x="215" y="142"/>
                  </a:cubicBezTo>
                  <a:cubicBezTo>
                    <a:pt x="219" y="139"/>
                    <a:pt x="222" y="139"/>
                    <a:pt x="227" y="142"/>
                  </a:cubicBezTo>
                  <a:cubicBezTo>
                    <a:pt x="232" y="145"/>
                    <a:pt x="241" y="157"/>
                    <a:pt x="246" y="159"/>
                  </a:cubicBezTo>
                  <a:cubicBezTo>
                    <a:pt x="252" y="162"/>
                    <a:pt x="255" y="162"/>
                    <a:pt x="260" y="159"/>
                  </a:cubicBezTo>
                  <a:cubicBezTo>
                    <a:pt x="265" y="157"/>
                    <a:pt x="271" y="147"/>
                    <a:pt x="276" y="145"/>
                  </a:cubicBezTo>
                  <a:cubicBezTo>
                    <a:pt x="281" y="142"/>
                    <a:pt x="285" y="143"/>
                    <a:pt x="289" y="145"/>
                  </a:cubicBezTo>
                  <a:cubicBezTo>
                    <a:pt x="294" y="147"/>
                    <a:pt x="300" y="155"/>
                    <a:pt x="304" y="157"/>
                  </a:cubicBezTo>
                  <a:cubicBezTo>
                    <a:pt x="309" y="159"/>
                    <a:pt x="311" y="158"/>
                    <a:pt x="315" y="157"/>
                  </a:cubicBezTo>
                  <a:cubicBezTo>
                    <a:pt x="320" y="155"/>
                    <a:pt x="327" y="148"/>
                    <a:pt x="331" y="146"/>
                  </a:cubicBezTo>
                  <a:cubicBezTo>
                    <a:pt x="336" y="144"/>
                    <a:pt x="338" y="144"/>
                    <a:pt x="342" y="146"/>
                  </a:cubicBezTo>
                  <a:cubicBezTo>
                    <a:pt x="346" y="148"/>
                    <a:pt x="352" y="155"/>
                    <a:pt x="356" y="157"/>
                  </a:cubicBezTo>
                  <a:cubicBezTo>
                    <a:pt x="360" y="159"/>
                    <a:pt x="363" y="159"/>
                    <a:pt x="367" y="157"/>
                  </a:cubicBezTo>
                  <a:cubicBezTo>
                    <a:pt x="370" y="156"/>
                    <a:pt x="377" y="149"/>
                    <a:pt x="379" y="147"/>
                  </a:cubicBezTo>
                </a:path>
              </a:pathLst>
            </a:custGeom>
            <a:noFill/>
            <a:ln w="12700" cap="flat" cmpd="sng">
              <a:solidFill>
                <a:schemeClr val="folHlink"/>
              </a:solidFill>
              <a:prstDash val="solid"/>
              <a:round/>
              <a:headEnd/>
              <a:tailEnd/>
            </a:ln>
          </p:spPr>
          <p:txBody>
            <a:bodyPr lIns="0" tIns="0" rIns="0" bIns="0" anchor="ctr">
              <a:spAutoFit/>
            </a:bodyPr>
            <a:lstStyle/>
            <a:p>
              <a:endParaRPr lang="en-GB"/>
            </a:p>
          </p:txBody>
        </p:sp>
        <p:sp>
          <p:nvSpPr>
            <p:cNvPr id="213012" name="Freeform 20"/>
            <p:cNvSpPr>
              <a:spLocks/>
            </p:cNvSpPr>
            <p:nvPr/>
          </p:nvSpPr>
          <p:spPr bwMode="auto">
            <a:xfrm flipH="1">
              <a:off x="3683" y="1648"/>
              <a:ext cx="379" cy="192"/>
            </a:xfrm>
            <a:custGeom>
              <a:avLst/>
              <a:gdLst>
                <a:gd name="T0" fmla="*/ 0 w 379"/>
                <a:gd name="T1" fmla="*/ 3 h 192"/>
                <a:gd name="T2" fmla="*/ 7 w 379"/>
                <a:gd name="T3" fmla="*/ 16 h 192"/>
                <a:gd name="T4" fmla="*/ 23 w 379"/>
                <a:gd name="T5" fmla="*/ 99 h 192"/>
                <a:gd name="T6" fmla="*/ 45 w 379"/>
                <a:gd name="T7" fmla="*/ 179 h 192"/>
                <a:gd name="T8" fmla="*/ 63 w 379"/>
                <a:gd name="T9" fmla="*/ 179 h 192"/>
                <a:gd name="T10" fmla="*/ 80 w 379"/>
                <a:gd name="T11" fmla="*/ 129 h 192"/>
                <a:gd name="T12" fmla="*/ 94 w 379"/>
                <a:gd name="T13" fmla="*/ 129 h 192"/>
                <a:gd name="T14" fmla="*/ 112 w 379"/>
                <a:gd name="T15" fmla="*/ 171 h 192"/>
                <a:gd name="T16" fmla="*/ 126 w 379"/>
                <a:gd name="T17" fmla="*/ 171 h 192"/>
                <a:gd name="T18" fmla="*/ 150 w 379"/>
                <a:gd name="T19" fmla="*/ 138 h 192"/>
                <a:gd name="T20" fmla="*/ 167 w 379"/>
                <a:gd name="T21" fmla="*/ 138 h 192"/>
                <a:gd name="T22" fmla="*/ 185 w 379"/>
                <a:gd name="T23" fmla="*/ 160 h 192"/>
                <a:gd name="T24" fmla="*/ 198 w 379"/>
                <a:gd name="T25" fmla="*/ 160 h 192"/>
                <a:gd name="T26" fmla="*/ 215 w 379"/>
                <a:gd name="T27" fmla="*/ 142 h 192"/>
                <a:gd name="T28" fmla="*/ 227 w 379"/>
                <a:gd name="T29" fmla="*/ 142 h 192"/>
                <a:gd name="T30" fmla="*/ 246 w 379"/>
                <a:gd name="T31" fmla="*/ 159 h 192"/>
                <a:gd name="T32" fmla="*/ 260 w 379"/>
                <a:gd name="T33" fmla="*/ 159 h 192"/>
                <a:gd name="T34" fmla="*/ 276 w 379"/>
                <a:gd name="T35" fmla="*/ 145 h 192"/>
                <a:gd name="T36" fmla="*/ 289 w 379"/>
                <a:gd name="T37" fmla="*/ 145 h 192"/>
                <a:gd name="T38" fmla="*/ 304 w 379"/>
                <a:gd name="T39" fmla="*/ 157 h 192"/>
                <a:gd name="T40" fmla="*/ 315 w 379"/>
                <a:gd name="T41" fmla="*/ 157 h 192"/>
                <a:gd name="T42" fmla="*/ 331 w 379"/>
                <a:gd name="T43" fmla="*/ 146 h 192"/>
                <a:gd name="T44" fmla="*/ 342 w 379"/>
                <a:gd name="T45" fmla="*/ 146 h 192"/>
                <a:gd name="T46" fmla="*/ 356 w 379"/>
                <a:gd name="T47" fmla="*/ 157 h 192"/>
                <a:gd name="T48" fmla="*/ 367 w 379"/>
                <a:gd name="T49" fmla="*/ 157 h 192"/>
                <a:gd name="T50" fmla="*/ 379 w 379"/>
                <a:gd name="T51" fmla="*/ 147 h 1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79"/>
                <a:gd name="T79" fmla="*/ 0 h 192"/>
                <a:gd name="T80" fmla="*/ 379 w 379"/>
                <a:gd name="T81" fmla="*/ 192 h 1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79" h="192">
                  <a:moveTo>
                    <a:pt x="0" y="3"/>
                  </a:moveTo>
                  <a:cubicBezTo>
                    <a:pt x="1" y="5"/>
                    <a:pt x="3" y="0"/>
                    <a:pt x="7" y="16"/>
                  </a:cubicBezTo>
                  <a:cubicBezTo>
                    <a:pt x="11" y="32"/>
                    <a:pt x="17" y="72"/>
                    <a:pt x="23" y="99"/>
                  </a:cubicBezTo>
                  <a:cubicBezTo>
                    <a:pt x="30" y="126"/>
                    <a:pt x="38" y="166"/>
                    <a:pt x="45" y="179"/>
                  </a:cubicBezTo>
                  <a:cubicBezTo>
                    <a:pt x="51" y="192"/>
                    <a:pt x="57" y="187"/>
                    <a:pt x="63" y="179"/>
                  </a:cubicBezTo>
                  <a:cubicBezTo>
                    <a:pt x="69" y="170"/>
                    <a:pt x="75" y="137"/>
                    <a:pt x="80" y="129"/>
                  </a:cubicBezTo>
                  <a:cubicBezTo>
                    <a:pt x="85" y="121"/>
                    <a:pt x="89" y="122"/>
                    <a:pt x="94" y="129"/>
                  </a:cubicBezTo>
                  <a:cubicBezTo>
                    <a:pt x="99" y="136"/>
                    <a:pt x="107" y="164"/>
                    <a:pt x="112" y="171"/>
                  </a:cubicBezTo>
                  <a:cubicBezTo>
                    <a:pt x="117" y="178"/>
                    <a:pt x="120" y="177"/>
                    <a:pt x="126" y="171"/>
                  </a:cubicBezTo>
                  <a:cubicBezTo>
                    <a:pt x="132" y="166"/>
                    <a:pt x="143" y="143"/>
                    <a:pt x="150" y="138"/>
                  </a:cubicBezTo>
                  <a:cubicBezTo>
                    <a:pt x="157" y="132"/>
                    <a:pt x="161" y="134"/>
                    <a:pt x="167" y="138"/>
                  </a:cubicBezTo>
                  <a:cubicBezTo>
                    <a:pt x="173" y="141"/>
                    <a:pt x="180" y="156"/>
                    <a:pt x="185" y="160"/>
                  </a:cubicBezTo>
                  <a:cubicBezTo>
                    <a:pt x="190" y="164"/>
                    <a:pt x="193" y="163"/>
                    <a:pt x="198" y="160"/>
                  </a:cubicBezTo>
                  <a:cubicBezTo>
                    <a:pt x="203" y="157"/>
                    <a:pt x="210" y="145"/>
                    <a:pt x="215" y="142"/>
                  </a:cubicBezTo>
                  <a:cubicBezTo>
                    <a:pt x="219" y="139"/>
                    <a:pt x="222" y="139"/>
                    <a:pt x="227" y="142"/>
                  </a:cubicBezTo>
                  <a:cubicBezTo>
                    <a:pt x="232" y="145"/>
                    <a:pt x="241" y="157"/>
                    <a:pt x="246" y="159"/>
                  </a:cubicBezTo>
                  <a:cubicBezTo>
                    <a:pt x="252" y="162"/>
                    <a:pt x="255" y="162"/>
                    <a:pt x="260" y="159"/>
                  </a:cubicBezTo>
                  <a:cubicBezTo>
                    <a:pt x="265" y="157"/>
                    <a:pt x="271" y="147"/>
                    <a:pt x="276" y="145"/>
                  </a:cubicBezTo>
                  <a:cubicBezTo>
                    <a:pt x="281" y="142"/>
                    <a:pt x="285" y="143"/>
                    <a:pt x="289" y="145"/>
                  </a:cubicBezTo>
                  <a:cubicBezTo>
                    <a:pt x="294" y="147"/>
                    <a:pt x="300" y="155"/>
                    <a:pt x="304" y="157"/>
                  </a:cubicBezTo>
                  <a:cubicBezTo>
                    <a:pt x="309" y="159"/>
                    <a:pt x="311" y="158"/>
                    <a:pt x="315" y="157"/>
                  </a:cubicBezTo>
                  <a:cubicBezTo>
                    <a:pt x="320" y="155"/>
                    <a:pt x="327" y="148"/>
                    <a:pt x="331" y="146"/>
                  </a:cubicBezTo>
                  <a:cubicBezTo>
                    <a:pt x="336" y="144"/>
                    <a:pt x="338" y="144"/>
                    <a:pt x="342" y="146"/>
                  </a:cubicBezTo>
                  <a:cubicBezTo>
                    <a:pt x="346" y="148"/>
                    <a:pt x="352" y="155"/>
                    <a:pt x="356" y="157"/>
                  </a:cubicBezTo>
                  <a:cubicBezTo>
                    <a:pt x="360" y="159"/>
                    <a:pt x="363" y="159"/>
                    <a:pt x="367" y="157"/>
                  </a:cubicBezTo>
                  <a:cubicBezTo>
                    <a:pt x="370" y="156"/>
                    <a:pt x="377" y="149"/>
                    <a:pt x="379" y="147"/>
                  </a:cubicBezTo>
                </a:path>
              </a:pathLst>
            </a:custGeom>
            <a:noFill/>
            <a:ln w="12700" cap="flat" cmpd="sng">
              <a:solidFill>
                <a:schemeClr val="folHlink"/>
              </a:solidFill>
              <a:prstDash val="solid"/>
              <a:round/>
              <a:headEnd/>
              <a:tailEnd/>
            </a:ln>
          </p:spPr>
          <p:txBody>
            <a:bodyPr lIns="0" tIns="0" rIns="0" bIns="0" anchor="ctr">
              <a:spAutoFit/>
            </a:bodyPr>
            <a:lstStyle/>
            <a:p>
              <a:endParaRPr lang="en-GB"/>
            </a:p>
          </p:txBody>
        </p:sp>
      </p:grpSp>
      <p:sp>
        <p:nvSpPr>
          <p:cNvPr id="213004" name="Freeform 21"/>
          <p:cNvSpPr>
            <a:spLocks noChangeArrowheads="1"/>
          </p:cNvSpPr>
          <p:nvPr/>
        </p:nvSpPr>
        <p:spPr bwMode="auto">
          <a:xfrm>
            <a:off x="4076700" y="1831975"/>
            <a:ext cx="3425825" cy="515938"/>
          </a:xfrm>
          <a:custGeom>
            <a:avLst/>
            <a:gdLst>
              <a:gd name="T0" fmla="*/ 0 w 2337"/>
              <a:gd name="T1" fmla="*/ 512763 h 325"/>
              <a:gd name="T2" fmla="*/ 1014408 w 2337"/>
              <a:gd name="T3" fmla="*/ 514350 h 325"/>
              <a:gd name="T4" fmla="*/ 1014408 w 2337"/>
              <a:gd name="T5" fmla="*/ 0 h 325"/>
              <a:gd name="T6" fmla="*/ 1152203 w 2337"/>
              <a:gd name="T7" fmla="*/ 0 h 325"/>
              <a:gd name="T8" fmla="*/ 1152203 w 2337"/>
              <a:gd name="T9" fmla="*/ 514350 h 325"/>
              <a:gd name="T10" fmla="*/ 3425825 w 2337"/>
              <a:gd name="T11" fmla="*/ 515938 h 325"/>
              <a:gd name="T12" fmla="*/ 0 60000 65536"/>
              <a:gd name="T13" fmla="*/ 0 60000 65536"/>
              <a:gd name="T14" fmla="*/ 0 60000 65536"/>
              <a:gd name="T15" fmla="*/ 0 60000 65536"/>
              <a:gd name="T16" fmla="*/ 0 60000 65536"/>
              <a:gd name="T17" fmla="*/ 0 60000 65536"/>
              <a:gd name="T18" fmla="*/ 0 w 2337"/>
              <a:gd name="T19" fmla="*/ 0 h 325"/>
              <a:gd name="T20" fmla="*/ 2337 w 2337"/>
              <a:gd name="T21" fmla="*/ 325 h 325"/>
            </a:gdLst>
            <a:ahLst/>
            <a:cxnLst>
              <a:cxn ang="T12">
                <a:pos x="T0" y="T1"/>
              </a:cxn>
              <a:cxn ang="T13">
                <a:pos x="T2" y="T3"/>
              </a:cxn>
              <a:cxn ang="T14">
                <a:pos x="T4" y="T5"/>
              </a:cxn>
              <a:cxn ang="T15">
                <a:pos x="T6" y="T7"/>
              </a:cxn>
              <a:cxn ang="T16">
                <a:pos x="T8" y="T9"/>
              </a:cxn>
              <a:cxn ang="T17">
                <a:pos x="T10" y="T11"/>
              </a:cxn>
            </a:cxnLst>
            <a:rect l="T18" t="T19" r="T20" b="T21"/>
            <a:pathLst>
              <a:path w="2337" h="325">
                <a:moveTo>
                  <a:pt x="0" y="323"/>
                </a:moveTo>
                <a:lnTo>
                  <a:pt x="692" y="324"/>
                </a:lnTo>
                <a:lnTo>
                  <a:pt x="692" y="0"/>
                </a:lnTo>
                <a:lnTo>
                  <a:pt x="786" y="0"/>
                </a:lnTo>
                <a:lnTo>
                  <a:pt x="786" y="324"/>
                </a:lnTo>
                <a:lnTo>
                  <a:pt x="2337" y="325"/>
                </a:lnTo>
              </a:path>
            </a:pathLst>
          </a:custGeom>
          <a:noFill/>
          <a:ln w="12700">
            <a:solidFill>
              <a:srgbClr val="FAFD00"/>
            </a:solidFill>
            <a:round/>
            <a:headEnd/>
            <a:tailEnd/>
          </a:ln>
        </p:spPr>
        <p:txBody>
          <a:bodyPr wrap="none" anchor="ctr"/>
          <a:lstStyle/>
          <a:p>
            <a:endParaRPr lang="en-GB"/>
          </a:p>
        </p:txBody>
      </p:sp>
      <p:sp>
        <p:nvSpPr>
          <p:cNvPr id="213005" name="Freeform 22"/>
          <p:cNvSpPr>
            <a:spLocks noChangeArrowheads="1"/>
          </p:cNvSpPr>
          <p:nvPr/>
        </p:nvSpPr>
        <p:spPr bwMode="auto">
          <a:xfrm>
            <a:off x="3314700" y="4565650"/>
            <a:ext cx="4208463" cy="568325"/>
          </a:xfrm>
          <a:custGeom>
            <a:avLst/>
            <a:gdLst>
              <a:gd name="T0" fmla="*/ 0 w 2651"/>
              <a:gd name="T1" fmla="*/ 566738 h 358"/>
              <a:gd name="T2" fmla="*/ 895350 w 2651"/>
              <a:gd name="T3" fmla="*/ 568325 h 358"/>
              <a:gd name="T4" fmla="*/ 989013 w 2651"/>
              <a:gd name="T5" fmla="*/ 0 h 358"/>
              <a:gd name="T6" fmla="*/ 1165225 w 2651"/>
              <a:gd name="T7" fmla="*/ 0 h 358"/>
              <a:gd name="T8" fmla="*/ 1258888 w 2651"/>
              <a:gd name="T9" fmla="*/ 568325 h 358"/>
              <a:gd name="T10" fmla="*/ 4208463 w 2651"/>
              <a:gd name="T11" fmla="*/ 568325 h 358"/>
              <a:gd name="T12" fmla="*/ 0 60000 65536"/>
              <a:gd name="T13" fmla="*/ 0 60000 65536"/>
              <a:gd name="T14" fmla="*/ 0 60000 65536"/>
              <a:gd name="T15" fmla="*/ 0 60000 65536"/>
              <a:gd name="T16" fmla="*/ 0 60000 65536"/>
              <a:gd name="T17" fmla="*/ 0 60000 65536"/>
              <a:gd name="T18" fmla="*/ 0 w 2651"/>
              <a:gd name="T19" fmla="*/ 0 h 358"/>
              <a:gd name="T20" fmla="*/ 2651 w 2651"/>
              <a:gd name="T21" fmla="*/ 358 h 358"/>
            </a:gdLst>
            <a:ahLst/>
            <a:cxnLst>
              <a:cxn ang="T12">
                <a:pos x="T0" y="T1"/>
              </a:cxn>
              <a:cxn ang="T13">
                <a:pos x="T2" y="T3"/>
              </a:cxn>
              <a:cxn ang="T14">
                <a:pos x="T4" y="T5"/>
              </a:cxn>
              <a:cxn ang="T15">
                <a:pos x="T6" y="T7"/>
              </a:cxn>
              <a:cxn ang="T16">
                <a:pos x="T8" y="T9"/>
              </a:cxn>
              <a:cxn ang="T17">
                <a:pos x="T10" y="T11"/>
              </a:cxn>
            </a:cxnLst>
            <a:rect l="T18" t="T19" r="T20" b="T21"/>
            <a:pathLst>
              <a:path w="2651" h="358">
                <a:moveTo>
                  <a:pt x="0" y="357"/>
                </a:moveTo>
                <a:lnTo>
                  <a:pt x="564" y="358"/>
                </a:lnTo>
                <a:lnTo>
                  <a:pt x="623" y="0"/>
                </a:lnTo>
                <a:lnTo>
                  <a:pt x="734" y="0"/>
                </a:lnTo>
                <a:lnTo>
                  <a:pt x="793" y="358"/>
                </a:lnTo>
                <a:lnTo>
                  <a:pt x="2651" y="358"/>
                </a:lnTo>
              </a:path>
            </a:pathLst>
          </a:custGeom>
          <a:noFill/>
          <a:ln w="12700">
            <a:solidFill>
              <a:srgbClr val="00FF00"/>
            </a:solidFill>
            <a:round/>
            <a:headEnd/>
            <a:tailEnd/>
          </a:ln>
        </p:spPr>
        <p:txBody>
          <a:bodyPr wrap="none" anchor="ctr"/>
          <a:lstStyle/>
          <a:p>
            <a:endParaRPr lang="en-GB"/>
          </a:p>
        </p:txBody>
      </p:sp>
      <p:sp>
        <p:nvSpPr>
          <p:cNvPr id="213006" name="Line 23"/>
          <p:cNvSpPr>
            <a:spLocks noChangeShapeType="1"/>
          </p:cNvSpPr>
          <p:nvPr/>
        </p:nvSpPr>
        <p:spPr bwMode="auto">
          <a:xfrm>
            <a:off x="3324225" y="2859088"/>
            <a:ext cx="2897188" cy="0"/>
          </a:xfrm>
          <a:prstGeom prst="line">
            <a:avLst/>
          </a:prstGeom>
          <a:noFill/>
          <a:ln w="12700">
            <a:solidFill>
              <a:schemeClr val="folHlink"/>
            </a:solidFill>
            <a:round/>
            <a:headEnd/>
            <a:tailEnd/>
          </a:ln>
        </p:spPr>
        <p:txBody>
          <a:bodyPr wrap="none" anchor="ctr"/>
          <a:lstStyle/>
          <a:p>
            <a:endParaRPr lang="en-GB"/>
          </a:p>
        </p:txBody>
      </p:sp>
      <p:sp>
        <p:nvSpPr>
          <p:cNvPr id="213007" name="Freeform 24"/>
          <p:cNvSpPr>
            <a:spLocks noChangeArrowheads="1"/>
          </p:cNvSpPr>
          <p:nvPr/>
        </p:nvSpPr>
        <p:spPr bwMode="auto">
          <a:xfrm>
            <a:off x="3319463" y="3292475"/>
            <a:ext cx="4230687" cy="258763"/>
          </a:xfrm>
          <a:custGeom>
            <a:avLst/>
            <a:gdLst>
              <a:gd name="T0" fmla="*/ 0 w 2665"/>
              <a:gd name="T1" fmla="*/ 258763 h 163"/>
              <a:gd name="T2" fmla="*/ 276225 w 2665"/>
              <a:gd name="T3" fmla="*/ 258763 h 163"/>
              <a:gd name="T4" fmla="*/ 379412 w 2665"/>
              <a:gd name="T5" fmla="*/ 0 h 163"/>
              <a:gd name="T6" fmla="*/ 769937 w 2665"/>
              <a:gd name="T7" fmla="*/ 0 h 163"/>
              <a:gd name="T8" fmla="*/ 877887 w 2665"/>
              <a:gd name="T9" fmla="*/ 257175 h 163"/>
              <a:gd name="T10" fmla="*/ 1684337 w 2665"/>
              <a:gd name="T11" fmla="*/ 258763 h 163"/>
              <a:gd name="T12" fmla="*/ 1779587 w 2665"/>
              <a:gd name="T13" fmla="*/ 0 h 163"/>
              <a:gd name="T14" fmla="*/ 1925637 w 2665"/>
              <a:gd name="T15" fmla="*/ 0 h 163"/>
              <a:gd name="T16" fmla="*/ 2030412 w 2665"/>
              <a:gd name="T17" fmla="*/ 257175 h 163"/>
              <a:gd name="T18" fmla="*/ 4230687 w 2665"/>
              <a:gd name="T19" fmla="*/ 257175 h 1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65"/>
              <a:gd name="T31" fmla="*/ 0 h 163"/>
              <a:gd name="T32" fmla="*/ 2665 w 2665"/>
              <a:gd name="T33" fmla="*/ 163 h 1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65" h="163">
                <a:moveTo>
                  <a:pt x="0" y="163"/>
                </a:moveTo>
                <a:lnTo>
                  <a:pt x="174" y="163"/>
                </a:lnTo>
                <a:lnTo>
                  <a:pt x="239" y="0"/>
                </a:lnTo>
                <a:lnTo>
                  <a:pt x="485" y="0"/>
                </a:lnTo>
                <a:lnTo>
                  <a:pt x="553" y="162"/>
                </a:lnTo>
                <a:lnTo>
                  <a:pt x="1061" y="163"/>
                </a:lnTo>
                <a:lnTo>
                  <a:pt x="1121" y="0"/>
                </a:lnTo>
                <a:lnTo>
                  <a:pt x="1213" y="0"/>
                </a:lnTo>
                <a:lnTo>
                  <a:pt x="1279" y="162"/>
                </a:lnTo>
                <a:lnTo>
                  <a:pt x="2665" y="162"/>
                </a:lnTo>
              </a:path>
            </a:pathLst>
          </a:custGeom>
          <a:noFill/>
          <a:ln w="12700">
            <a:solidFill>
              <a:srgbClr val="00FF00"/>
            </a:solidFill>
            <a:round/>
            <a:headEnd/>
            <a:tailEnd/>
          </a:ln>
        </p:spPr>
        <p:txBody>
          <a:bodyPr wrap="none" anchor="ctr"/>
          <a:lstStyle/>
          <a:p>
            <a:endParaRPr lang="en-GB"/>
          </a:p>
        </p:txBody>
      </p:sp>
      <p:sp>
        <p:nvSpPr>
          <p:cNvPr id="25"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26"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7"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8"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9" name="CasellaDiTesto 28"/>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spTree>
    <p:extLst>
      <p:ext uri="{BB962C8B-B14F-4D97-AF65-F5344CB8AC3E}">
        <p14:creationId xmlns:p14="http://schemas.microsoft.com/office/powerpoint/2010/main" val="4150806378"/>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323528" y="836712"/>
            <a:ext cx="8528271" cy="4919425"/>
          </a:xfrm>
          <a:prstGeom prst="rect">
            <a:avLst/>
          </a:prstGeom>
        </p:spPr>
      </p:pic>
      <p:grpSp>
        <p:nvGrpSpPr>
          <p:cNvPr id="5" name="Gruppo 3"/>
          <p:cNvGrpSpPr>
            <a:grpSpLocks/>
          </p:cNvGrpSpPr>
          <p:nvPr/>
        </p:nvGrpSpPr>
        <p:grpSpPr bwMode="auto">
          <a:xfrm>
            <a:off x="0" y="71438"/>
            <a:ext cx="9144000" cy="6742112"/>
            <a:chOff x="-32" y="71414"/>
            <a:chExt cx="9144032" cy="6741941"/>
          </a:xfrm>
        </p:grpSpPr>
        <p:sp>
          <p:nvSpPr>
            <p:cNvPr id="6" name="Rectangle 29"/>
            <p:cNvSpPr/>
            <p:nvPr/>
          </p:nvSpPr>
          <p:spPr>
            <a:xfrm>
              <a:off x="-32" y="71414"/>
              <a:ext cx="1643069" cy="42861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7" name="Rectangle 30"/>
            <p:cNvSpPr/>
            <p:nvPr/>
          </p:nvSpPr>
          <p:spPr>
            <a:xfrm>
              <a:off x="1714474" y="71414"/>
              <a:ext cx="7429526" cy="42861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8" name="Rectangle 36"/>
            <p:cNvSpPr/>
            <p:nvPr/>
          </p:nvSpPr>
          <p:spPr>
            <a:xfrm>
              <a:off x="-32" y="6545075"/>
              <a:ext cx="1643069" cy="26828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9" name="Rectangle 37"/>
            <p:cNvSpPr/>
            <p:nvPr/>
          </p:nvSpPr>
          <p:spPr>
            <a:xfrm>
              <a:off x="1714474" y="6545075"/>
              <a:ext cx="7429526" cy="26828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grpSp>
      <p:sp>
        <p:nvSpPr>
          <p:cNvPr id="10" name="CasellaDiTesto 4"/>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err="1" smtClean="0">
                <a:solidFill>
                  <a:schemeClr val="bg1"/>
                </a:solidFill>
              </a:rPr>
              <a:t>L’imaging</a:t>
            </a:r>
            <a:r>
              <a:rPr lang="en-US" altLang="it-IT" dirty="0" smtClean="0">
                <a:solidFill>
                  <a:schemeClr val="bg1"/>
                </a:solidFill>
              </a:rPr>
              <a:t> NMR </a:t>
            </a:r>
            <a:r>
              <a:rPr lang="en-US" altLang="it-IT" dirty="0" err="1" smtClean="0">
                <a:solidFill>
                  <a:schemeClr val="bg1"/>
                </a:solidFill>
              </a:rPr>
              <a:t>convenzionale</a:t>
            </a:r>
            <a:endParaRPr lang="en-US" altLang="it-IT" dirty="0">
              <a:solidFill>
                <a:schemeClr val="bg1"/>
              </a:solidFill>
            </a:endParaRPr>
          </a:p>
        </p:txBody>
      </p:sp>
    </p:spTree>
    <p:extLst>
      <p:ext uri="{BB962C8B-B14F-4D97-AF65-F5344CB8AC3E}">
        <p14:creationId xmlns:p14="http://schemas.microsoft.com/office/powerpoint/2010/main" val="250086643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a:noFill/>
        </p:spPr>
        <p:txBody>
          <a:bodyPr lIns="90488" tIns="44450" rIns="90488" bIns="44450" anchor="b"/>
          <a:lstStyle/>
          <a:p>
            <a:r>
              <a:rPr lang="en-GB" smtClean="0"/>
              <a:t>Pulse sequence</a:t>
            </a:r>
          </a:p>
        </p:txBody>
      </p:sp>
      <p:sp>
        <p:nvSpPr>
          <p:cNvPr id="214019" name="Rectangle 3"/>
          <p:cNvSpPr>
            <a:spLocks noChangeArrowheads="1"/>
          </p:cNvSpPr>
          <p:nvPr/>
        </p:nvSpPr>
        <p:spPr bwMode="auto">
          <a:xfrm>
            <a:off x="2497138" y="2098675"/>
            <a:ext cx="450850" cy="382588"/>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RF</a:t>
            </a:r>
          </a:p>
        </p:txBody>
      </p:sp>
      <p:sp>
        <p:nvSpPr>
          <p:cNvPr id="214020" name="Line 4"/>
          <p:cNvSpPr>
            <a:spLocks noChangeShapeType="1"/>
          </p:cNvSpPr>
          <p:nvPr/>
        </p:nvSpPr>
        <p:spPr bwMode="auto">
          <a:xfrm>
            <a:off x="3314700" y="5132388"/>
            <a:ext cx="4213225" cy="0"/>
          </a:xfrm>
          <a:prstGeom prst="line">
            <a:avLst/>
          </a:prstGeom>
          <a:noFill/>
          <a:ln w="12700">
            <a:solidFill>
              <a:srgbClr val="00FF00"/>
            </a:solidFill>
            <a:round/>
            <a:headEnd/>
            <a:tailEnd/>
          </a:ln>
        </p:spPr>
        <p:txBody>
          <a:bodyPr wrap="none" anchor="ctr"/>
          <a:lstStyle/>
          <a:p>
            <a:endParaRPr lang="en-GB"/>
          </a:p>
        </p:txBody>
      </p:sp>
      <p:sp>
        <p:nvSpPr>
          <p:cNvPr id="214021" name="Line 5"/>
          <p:cNvSpPr>
            <a:spLocks noChangeShapeType="1"/>
          </p:cNvSpPr>
          <p:nvPr/>
        </p:nvSpPr>
        <p:spPr bwMode="auto">
          <a:xfrm>
            <a:off x="4584700" y="5132388"/>
            <a:ext cx="2925763" cy="0"/>
          </a:xfrm>
          <a:prstGeom prst="line">
            <a:avLst/>
          </a:prstGeom>
          <a:noFill/>
          <a:ln w="12700">
            <a:solidFill>
              <a:srgbClr val="00FF00"/>
            </a:solidFill>
            <a:round/>
            <a:headEnd/>
            <a:tailEnd/>
          </a:ln>
        </p:spPr>
        <p:txBody>
          <a:bodyPr wrap="none" anchor="ctr"/>
          <a:lstStyle/>
          <a:p>
            <a:endParaRPr lang="en-GB"/>
          </a:p>
        </p:txBody>
      </p:sp>
      <p:grpSp>
        <p:nvGrpSpPr>
          <p:cNvPr id="214022" name="Group 6"/>
          <p:cNvGrpSpPr>
            <a:grpSpLocks/>
          </p:cNvGrpSpPr>
          <p:nvPr/>
        </p:nvGrpSpPr>
        <p:grpSpPr bwMode="auto">
          <a:xfrm>
            <a:off x="1703388" y="2654300"/>
            <a:ext cx="1703387" cy="2632075"/>
            <a:chOff x="1073" y="1672"/>
            <a:chExt cx="1073" cy="1658"/>
          </a:xfrm>
        </p:grpSpPr>
        <p:sp>
          <p:nvSpPr>
            <p:cNvPr id="214032" name="Rectangle 7"/>
            <p:cNvSpPr>
              <a:spLocks noChangeArrowheads="1"/>
            </p:cNvSpPr>
            <p:nvPr/>
          </p:nvSpPr>
          <p:spPr bwMode="auto">
            <a:xfrm>
              <a:off x="1073" y="1672"/>
              <a:ext cx="875"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MR response</a:t>
              </a:r>
            </a:p>
          </p:txBody>
        </p:sp>
        <p:sp>
          <p:nvSpPr>
            <p:cNvPr id="214033" name="Rectangle 8"/>
            <p:cNvSpPr>
              <a:spLocks noChangeArrowheads="1"/>
            </p:cNvSpPr>
            <p:nvPr/>
          </p:nvSpPr>
          <p:spPr bwMode="auto">
            <a:xfrm>
              <a:off x="1073" y="3032"/>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14034" name="Rectangle 9"/>
            <p:cNvSpPr>
              <a:spLocks noChangeArrowheads="1"/>
            </p:cNvSpPr>
            <p:nvPr/>
          </p:nvSpPr>
          <p:spPr bwMode="auto">
            <a:xfrm>
              <a:off x="1187" y="3089"/>
              <a:ext cx="740"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phase enc.</a:t>
              </a:r>
            </a:p>
          </p:txBody>
        </p:sp>
        <p:sp>
          <p:nvSpPr>
            <p:cNvPr id="214035" name="Rectangle 10"/>
            <p:cNvSpPr>
              <a:spLocks noChangeArrowheads="1"/>
            </p:cNvSpPr>
            <p:nvPr/>
          </p:nvSpPr>
          <p:spPr bwMode="auto">
            <a:xfrm>
              <a:off x="1073" y="2538"/>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14036" name="Rectangle 11"/>
            <p:cNvSpPr>
              <a:spLocks noChangeArrowheads="1"/>
            </p:cNvSpPr>
            <p:nvPr/>
          </p:nvSpPr>
          <p:spPr bwMode="auto">
            <a:xfrm>
              <a:off x="1192" y="2612"/>
              <a:ext cx="95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frequency enc.</a:t>
              </a:r>
            </a:p>
          </p:txBody>
        </p:sp>
        <p:sp>
          <p:nvSpPr>
            <p:cNvPr id="214037" name="Rectangle 12"/>
            <p:cNvSpPr>
              <a:spLocks noChangeArrowheads="1"/>
            </p:cNvSpPr>
            <p:nvPr/>
          </p:nvSpPr>
          <p:spPr bwMode="auto">
            <a:xfrm>
              <a:off x="1073" y="2021"/>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14038" name="Rectangle 13"/>
            <p:cNvSpPr>
              <a:spLocks noChangeArrowheads="1"/>
            </p:cNvSpPr>
            <p:nvPr/>
          </p:nvSpPr>
          <p:spPr bwMode="auto">
            <a:xfrm>
              <a:off x="1192" y="2100"/>
              <a:ext cx="909"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slice selection</a:t>
              </a:r>
            </a:p>
          </p:txBody>
        </p:sp>
      </p:grpSp>
      <p:sp>
        <p:nvSpPr>
          <p:cNvPr id="214023" name="Freeform 14"/>
          <p:cNvSpPr>
            <a:spLocks noChangeArrowheads="1"/>
          </p:cNvSpPr>
          <p:nvPr/>
        </p:nvSpPr>
        <p:spPr bwMode="auto">
          <a:xfrm>
            <a:off x="3314700" y="4330700"/>
            <a:ext cx="4184650" cy="1588"/>
          </a:xfrm>
          <a:custGeom>
            <a:avLst/>
            <a:gdLst>
              <a:gd name="T0" fmla="*/ 0 w 2636"/>
              <a:gd name="T1" fmla="*/ 0 h 1"/>
              <a:gd name="T2" fmla="*/ 4184650 w 2636"/>
              <a:gd name="T3" fmla="*/ 0 h 1"/>
              <a:gd name="T4" fmla="*/ 0 60000 65536"/>
              <a:gd name="T5" fmla="*/ 0 60000 65536"/>
              <a:gd name="T6" fmla="*/ 0 w 2636"/>
              <a:gd name="T7" fmla="*/ 0 h 1"/>
              <a:gd name="T8" fmla="*/ 2636 w 2636"/>
              <a:gd name="T9" fmla="*/ 1 h 1"/>
            </a:gdLst>
            <a:ahLst/>
            <a:cxnLst>
              <a:cxn ang="T4">
                <a:pos x="T0" y="T1"/>
              </a:cxn>
              <a:cxn ang="T5">
                <a:pos x="T2" y="T3"/>
              </a:cxn>
            </a:cxnLst>
            <a:rect l="T6" t="T7" r="T8" b="T9"/>
            <a:pathLst>
              <a:path w="2636" h="1">
                <a:moveTo>
                  <a:pt x="0" y="0"/>
                </a:moveTo>
                <a:lnTo>
                  <a:pt x="2636" y="0"/>
                </a:lnTo>
              </a:path>
            </a:pathLst>
          </a:custGeom>
          <a:noFill/>
          <a:ln w="12700">
            <a:solidFill>
              <a:srgbClr val="00FF00"/>
            </a:solidFill>
            <a:round/>
            <a:headEnd/>
            <a:tailEnd/>
          </a:ln>
        </p:spPr>
        <p:txBody>
          <a:bodyPr wrap="none" anchor="ctr"/>
          <a:lstStyle/>
          <a:p>
            <a:endParaRPr lang="en-GB"/>
          </a:p>
        </p:txBody>
      </p:sp>
      <p:sp>
        <p:nvSpPr>
          <p:cNvPr id="214024" name="Line 15"/>
          <p:cNvSpPr>
            <a:spLocks noChangeShapeType="1"/>
          </p:cNvSpPr>
          <p:nvPr/>
        </p:nvSpPr>
        <p:spPr bwMode="auto">
          <a:xfrm>
            <a:off x="3314700" y="2859088"/>
            <a:ext cx="4191000" cy="0"/>
          </a:xfrm>
          <a:prstGeom prst="line">
            <a:avLst/>
          </a:prstGeom>
          <a:noFill/>
          <a:ln w="12700">
            <a:solidFill>
              <a:schemeClr val="folHlink"/>
            </a:solidFill>
            <a:round/>
            <a:headEnd/>
            <a:tailEnd/>
          </a:ln>
        </p:spPr>
        <p:txBody>
          <a:bodyPr wrap="none" anchor="ctr"/>
          <a:lstStyle/>
          <a:p>
            <a:endParaRPr lang="en-GB"/>
          </a:p>
        </p:txBody>
      </p:sp>
      <p:sp>
        <p:nvSpPr>
          <p:cNvPr id="214025" name="Line 16"/>
          <p:cNvSpPr>
            <a:spLocks noChangeShapeType="1"/>
          </p:cNvSpPr>
          <p:nvPr/>
        </p:nvSpPr>
        <p:spPr bwMode="auto">
          <a:xfrm>
            <a:off x="4413250" y="2859088"/>
            <a:ext cx="1808163" cy="0"/>
          </a:xfrm>
          <a:prstGeom prst="line">
            <a:avLst/>
          </a:prstGeom>
          <a:noFill/>
          <a:ln w="12700">
            <a:solidFill>
              <a:schemeClr val="folHlink"/>
            </a:solidFill>
            <a:round/>
            <a:headEnd/>
            <a:tailEnd/>
          </a:ln>
        </p:spPr>
        <p:txBody>
          <a:bodyPr wrap="none" anchor="ctr"/>
          <a:lstStyle/>
          <a:p>
            <a:endParaRPr lang="en-GB"/>
          </a:p>
        </p:txBody>
      </p:sp>
      <p:sp>
        <p:nvSpPr>
          <p:cNvPr id="214026" name="Line 17"/>
          <p:cNvSpPr>
            <a:spLocks noChangeShapeType="1"/>
          </p:cNvSpPr>
          <p:nvPr/>
        </p:nvSpPr>
        <p:spPr bwMode="auto">
          <a:xfrm>
            <a:off x="6675438" y="2859088"/>
            <a:ext cx="835025" cy="0"/>
          </a:xfrm>
          <a:prstGeom prst="line">
            <a:avLst/>
          </a:prstGeom>
          <a:noFill/>
          <a:ln w="12700">
            <a:solidFill>
              <a:schemeClr val="folHlink"/>
            </a:solidFill>
            <a:round/>
            <a:headEnd/>
            <a:tailEnd/>
          </a:ln>
        </p:spPr>
        <p:txBody>
          <a:bodyPr wrap="none" anchor="ctr"/>
          <a:lstStyle/>
          <a:p>
            <a:endParaRPr lang="en-GB"/>
          </a:p>
        </p:txBody>
      </p:sp>
      <p:sp>
        <p:nvSpPr>
          <p:cNvPr id="214027" name="Line 18"/>
          <p:cNvSpPr>
            <a:spLocks noChangeShapeType="1"/>
          </p:cNvSpPr>
          <p:nvPr/>
        </p:nvSpPr>
        <p:spPr bwMode="auto">
          <a:xfrm>
            <a:off x="3319463" y="2347913"/>
            <a:ext cx="4181475" cy="0"/>
          </a:xfrm>
          <a:prstGeom prst="line">
            <a:avLst/>
          </a:prstGeom>
          <a:noFill/>
          <a:ln w="12700">
            <a:solidFill>
              <a:srgbClr val="FAFD00"/>
            </a:solidFill>
            <a:round/>
            <a:headEnd/>
            <a:tailEnd/>
          </a:ln>
        </p:spPr>
        <p:txBody>
          <a:bodyPr wrap="none" anchor="ctr"/>
          <a:lstStyle/>
          <a:p>
            <a:endParaRPr lang="en-GB"/>
          </a:p>
        </p:txBody>
      </p:sp>
      <p:sp>
        <p:nvSpPr>
          <p:cNvPr id="214028" name="Line 19"/>
          <p:cNvSpPr>
            <a:spLocks noChangeShapeType="1"/>
          </p:cNvSpPr>
          <p:nvPr/>
        </p:nvSpPr>
        <p:spPr bwMode="auto">
          <a:xfrm>
            <a:off x="3314700" y="3551238"/>
            <a:ext cx="4213225" cy="0"/>
          </a:xfrm>
          <a:prstGeom prst="line">
            <a:avLst/>
          </a:prstGeom>
          <a:noFill/>
          <a:ln w="12700">
            <a:solidFill>
              <a:srgbClr val="00FF00"/>
            </a:solidFill>
            <a:round/>
            <a:headEnd/>
            <a:tailEnd/>
          </a:ln>
        </p:spPr>
        <p:txBody>
          <a:bodyPr wrap="none" anchor="ctr"/>
          <a:lstStyle/>
          <a:p>
            <a:endParaRPr lang="en-GB"/>
          </a:p>
        </p:txBody>
      </p:sp>
      <p:sp>
        <p:nvSpPr>
          <p:cNvPr id="20"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21"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2"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3"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4" name="CasellaDiTesto 23"/>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spTree>
    <p:extLst>
      <p:ext uri="{BB962C8B-B14F-4D97-AF65-F5344CB8AC3E}">
        <p14:creationId xmlns:p14="http://schemas.microsoft.com/office/powerpoint/2010/main" val="852777684"/>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a:noFill/>
        </p:spPr>
        <p:txBody>
          <a:bodyPr lIns="90488" tIns="44450" rIns="90488" bIns="44450" anchor="b"/>
          <a:lstStyle/>
          <a:p>
            <a:r>
              <a:rPr lang="en-GB" smtClean="0"/>
              <a:t>Pulse sequence</a:t>
            </a:r>
          </a:p>
        </p:txBody>
      </p:sp>
      <p:sp>
        <p:nvSpPr>
          <p:cNvPr id="215043" name="Rectangle 3"/>
          <p:cNvSpPr>
            <a:spLocks noChangeArrowheads="1"/>
          </p:cNvSpPr>
          <p:nvPr/>
        </p:nvSpPr>
        <p:spPr bwMode="auto">
          <a:xfrm>
            <a:off x="2497138" y="2098675"/>
            <a:ext cx="450850" cy="382588"/>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RF</a:t>
            </a:r>
          </a:p>
        </p:txBody>
      </p:sp>
      <p:grpSp>
        <p:nvGrpSpPr>
          <p:cNvPr id="215044" name="Group 4"/>
          <p:cNvGrpSpPr>
            <a:grpSpLocks/>
          </p:cNvGrpSpPr>
          <p:nvPr/>
        </p:nvGrpSpPr>
        <p:grpSpPr bwMode="auto">
          <a:xfrm>
            <a:off x="1703388" y="2654300"/>
            <a:ext cx="1703387" cy="2632075"/>
            <a:chOff x="1073" y="1672"/>
            <a:chExt cx="1073" cy="1658"/>
          </a:xfrm>
        </p:grpSpPr>
        <p:sp>
          <p:nvSpPr>
            <p:cNvPr id="215061" name="Rectangle 5"/>
            <p:cNvSpPr>
              <a:spLocks noChangeArrowheads="1"/>
            </p:cNvSpPr>
            <p:nvPr/>
          </p:nvSpPr>
          <p:spPr bwMode="auto">
            <a:xfrm>
              <a:off x="1073" y="1672"/>
              <a:ext cx="875"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MR response</a:t>
              </a:r>
            </a:p>
          </p:txBody>
        </p:sp>
        <p:sp>
          <p:nvSpPr>
            <p:cNvPr id="215062" name="Rectangle 6"/>
            <p:cNvSpPr>
              <a:spLocks noChangeArrowheads="1"/>
            </p:cNvSpPr>
            <p:nvPr/>
          </p:nvSpPr>
          <p:spPr bwMode="auto">
            <a:xfrm>
              <a:off x="1073" y="3032"/>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15063" name="Rectangle 7"/>
            <p:cNvSpPr>
              <a:spLocks noChangeArrowheads="1"/>
            </p:cNvSpPr>
            <p:nvPr/>
          </p:nvSpPr>
          <p:spPr bwMode="auto">
            <a:xfrm>
              <a:off x="1187" y="3089"/>
              <a:ext cx="740"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phase enc.</a:t>
              </a:r>
            </a:p>
          </p:txBody>
        </p:sp>
        <p:sp>
          <p:nvSpPr>
            <p:cNvPr id="215064" name="Rectangle 8"/>
            <p:cNvSpPr>
              <a:spLocks noChangeArrowheads="1"/>
            </p:cNvSpPr>
            <p:nvPr/>
          </p:nvSpPr>
          <p:spPr bwMode="auto">
            <a:xfrm>
              <a:off x="1073" y="2538"/>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15065" name="Rectangle 9"/>
            <p:cNvSpPr>
              <a:spLocks noChangeArrowheads="1"/>
            </p:cNvSpPr>
            <p:nvPr/>
          </p:nvSpPr>
          <p:spPr bwMode="auto">
            <a:xfrm>
              <a:off x="1192" y="2612"/>
              <a:ext cx="95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frequency enc.</a:t>
              </a:r>
            </a:p>
          </p:txBody>
        </p:sp>
        <p:sp>
          <p:nvSpPr>
            <p:cNvPr id="215066" name="Rectangle 10"/>
            <p:cNvSpPr>
              <a:spLocks noChangeArrowheads="1"/>
            </p:cNvSpPr>
            <p:nvPr/>
          </p:nvSpPr>
          <p:spPr bwMode="auto">
            <a:xfrm>
              <a:off x="1073" y="2021"/>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15067" name="Rectangle 11"/>
            <p:cNvSpPr>
              <a:spLocks noChangeArrowheads="1"/>
            </p:cNvSpPr>
            <p:nvPr/>
          </p:nvSpPr>
          <p:spPr bwMode="auto">
            <a:xfrm>
              <a:off x="1192" y="2100"/>
              <a:ext cx="909"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slice selection</a:t>
              </a:r>
            </a:p>
          </p:txBody>
        </p:sp>
      </p:grpSp>
      <p:sp>
        <p:nvSpPr>
          <p:cNvPr id="215045" name="Freeform 12"/>
          <p:cNvSpPr>
            <a:spLocks noChangeArrowheads="1"/>
          </p:cNvSpPr>
          <p:nvPr/>
        </p:nvSpPr>
        <p:spPr bwMode="auto">
          <a:xfrm>
            <a:off x="3314700" y="4076700"/>
            <a:ext cx="4184650" cy="254000"/>
          </a:xfrm>
          <a:custGeom>
            <a:avLst/>
            <a:gdLst>
              <a:gd name="T0" fmla="*/ 0 w 2636"/>
              <a:gd name="T1" fmla="*/ 254000 h 160"/>
              <a:gd name="T2" fmla="*/ 2552700 w 2636"/>
              <a:gd name="T3" fmla="*/ 250825 h 160"/>
              <a:gd name="T4" fmla="*/ 2660650 w 2636"/>
              <a:gd name="T5" fmla="*/ 0 h 160"/>
              <a:gd name="T6" fmla="*/ 3705225 w 2636"/>
              <a:gd name="T7" fmla="*/ 3175 h 160"/>
              <a:gd name="T8" fmla="*/ 3816350 w 2636"/>
              <a:gd name="T9" fmla="*/ 250825 h 160"/>
              <a:gd name="T10" fmla="*/ 4184650 w 2636"/>
              <a:gd name="T11" fmla="*/ 254000 h 160"/>
              <a:gd name="T12" fmla="*/ 0 60000 65536"/>
              <a:gd name="T13" fmla="*/ 0 60000 65536"/>
              <a:gd name="T14" fmla="*/ 0 60000 65536"/>
              <a:gd name="T15" fmla="*/ 0 60000 65536"/>
              <a:gd name="T16" fmla="*/ 0 60000 65536"/>
              <a:gd name="T17" fmla="*/ 0 60000 65536"/>
              <a:gd name="T18" fmla="*/ 0 w 2636"/>
              <a:gd name="T19" fmla="*/ 0 h 160"/>
              <a:gd name="T20" fmla="*/ 2636 w 2636"/>
              <a:gd name="T21" fmla="*/ 160 h 160"/>
            </a:gdLst>
            <a:ahLst/>
            <a:cxnLst>
              <a:cxn ang="T12">
                <a:pos x="T0" y="T1"/>
              </a:cxn>
              <a:cxn ang="T13">
                <a:pos x="T2" y="T3"/>
              </a:cxn>
              <a:cxn ang="T14">
                <a:pos x="T4" y="T5"/>
              </a:cxn>
              <a:cxn ang="T15">
                <a:pos x="T6" y="T7"/>
              </a:cxn>
              <a:cxn ang="T16">
                <a:pos x="T8" y="T9"/>
              </a:cxn>
              <a:cxn ang="T17">
                <a:pos x="T10" y="T11"/>
              </a:cxn>
            </a:cxnLst>
            <a:rect l="T18" t="T19" r="T20" b="T21"/>
            <a:pathLst>
              <a:path w="2636" h="160">
                <a:moveTo>
                  <a:pt x="0" y="160"/>
                </a:moveTo>
                <a:lnTo>
                  <a:pt x="1608" y="158"/>
                </a:lnTo>
                <a:lnTo>
                  <a:pt x="1676" y="0"/>
                </a:lnTo>
                <a:lnTo>
                  <a:pt x="2334" y="2"/>
                </a:lnTo>
                <a:lnTo>
                  <a:pt x="2404" y="158"/>
                </a:lnTo>
                <a:lnTo>
                  <a:pt x="2636" y="160"/>
                </a:lnTo>
              </a:path>
            </a:pathLst>
          </a:custGeom>
          <a:noFill/>
          <a:ln w="12700">
            <a:solidFill>
              <a:srgbClr val="00FF00"/>
            </a:solidFill>
            <a:round/>
            <a:headEnd/>
            <a:tailEnd/>
          </a:ln>
        </p:spPr>
        <p:txBody>
          <a:bodyPr wrap="none" anchor="ctr"/>
          <a:lstStyle/>
          <a:p>
            <a:endParaRPr lang="en-GB"/>
          </a:p>
        </p:txBody>
      </p:sp>
      <p:sp>
        <p:nvSpPr>
          <p:cNvPr id="215046" name="Line 13"/>
          <p:cNvSpPr>
            <a:spLocks noChangeShapeType="1"/>
          </p:cNvSpPr>
          <p:nvPr/>
        </p:nvSpPr>
        <p:spPr bwMode="auto">
          <a:xfrm>
            <a:off x="6675438" y="2859088"/>
            <a:ext cx="835025" cy="0"/>
          </a:xfrm>
          <a:prstGeom prst="line">
            <a:avLst/>
          </a:prstGeom>
          <a:noFill/>
          <a:ln w="12700">
            <a:solidFill>
              <a:schemeClr val="folHlink"/>
            </a:solidFill>
            <a:round/>
            <a:headEnd/>
            <a:tailEnd/>
          </a:ln>
        </p:spPr>
        <p:txBody>
          <a:bodyPr wrap="none" anchor="ctr"/>
          <a:lstStyle/>
          <a:p>
            <a:endParaRPr lang="en-GB"/>
          </a:p>
        </p:txBody>
      </p:sp>
      <p:sp>
        <p:nvSpPr>
          <p:cNvPr id="215047" name="Rectangle 14"/>
          <p:cNvSpPr>
            <a:spLocks noChangeArrowheads="1"/>
          </p:cNvSpPr>
          <p:nvPr/>
        </p:nvSpPr>
        <p:spPr bwMode="auto">
          <a:xfrm>
            <a:off x="3867150" y="1878013"/>
            <a:ext cx="487363" cy="382587"/>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90°</a:t>
            </a:r>
          </a:p>
        </p:txBody>
      </p:sp>
      <p:sp>
        <p:nvSpPr>
          <p:cNvPr id="215048" name="Rectangle 15"/>
          <p:cNvSpPr>
            <a:spLocks noChangeArrowheads="1"/>
          </p:cNvSpPr>
          <p:nvPr/>
        </p:nvSpPr>
        <p:spPr bwMode="auto">
          <a:xfrm>
            <a:off x="5195888" y="1649413"/>
            <a:ext cx="600075" cy="382587"/>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180°</a:t>
            </a:r>
          </a:p>
        </p:txBody>
      </p:sp>
      <p:sp>
        <p:nvSpPr>
          <p:cNvPr id="215049" name="Freeform 16"/>
          <p:cNvSpPr>
            <a:spLocks/>
          </p:cNvSpPr>
          <p:nvPr/>
        </p:nvSpPr>
        <p:spPr bwMode="auto">
          <a:xfrm>
            <a:off x="3675063" y="2170113"/>
            <a:ext cx="406400" cy="220662"/>
          </a:xfrm>
          <a:custGeom>
            <a:avLst/>
            <a:gdLst>
              <a:gd name="T0" fmla="*/ 0 w 472"/>
              <a:gd name="T1" fmla="*/ 176817 h 307"/>
              <a:gd name="T2" fmla="*/ 33580 w 472"/>
              <a:gd name="T3" fmla="*/ 155973 h 307"/>
              <a:gd name="T4" fmla="*/ 54244 w 472"/>
              <a:gd name="T5" fmla="*/ 171067 h 307"/>
              <a:gd name="T6" fmla="*/ 74908 w 472"/>
              <a:gd name="T7" fmla="*/ 196224 h 307"/>
              <a:gd name="T8" fmla="*/ 104183 w 472"/>
              <a:gd name="T9" fmla="*/ 217787 h 307"/>
              <a:gd name="T10" fmla="*/ 130875 w 472"/>
              <a:gd name="T11" fmla="*/ 185442 h 307"/>
              <a:gd name="T12" fmla="*/ 180814 w 472"/>
              <a:gd name="T13" fmla="*/ 30188 h 307"/>
              <a:gd name="T14" fmla="*/ 201478 w 472"/>
              <a:gd name="T15" fmla="*/ 2875 h 307"/>
              <a:gd name="T16" fmla="*/ 224725 w 472"/>
              <a:gd name="T17" fmla="*/ 30907 h 307"/>
              <a:gd name="T18" fmla="*/ 271220 w 472"/>
              <a:gd name="T19" fmla="*/ 181848 h 307"/>
              <a:gd name="T20" fmla="*/ 301356 w 472"/>
              <a:gd name="T21" fmla="*/ 218506 h 307"/>
              <a:gd name="T22" fmla="*/ 330631 w 472"/>
              <a:gd name="T23" fmla="*/ 194068 h 307"/>
              <a:gd name="T24" fmla="*/ 348712 w 472"/>
              <a:gd name="T25" fmla="*/ 168911 h 307"/>
              <a:gd name="T26" fmla="*/ 369376 w 472"/>
              <a:gd name="T27" fmla="*/ 155254 h 307"/>
              <a:gd name="T28" fmla="*/ 406400 w 472"/>
              <a:gd name="T29" fmla="*/ 177536 h 30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72"/>
              <a:gd name="T46" fmla="*/ 0 h 307"/>
              <a:gd name="T47" fmla="*/ 472 w 472"/>
              <a:gd name="T48" fmla="*/ 307 h 30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72" h="307">
                <a:moveTo>
                  <a:pt x="0" y="246"/>
                </a:moveTo>
                <a:cubicBezTo>
                  <a:pt x="6" y="241"/>
                  <a:pt x="29" y="218"/>
                  <a:pt x="39" y="217"/>
                </a:cubicBezTo>
                <a:cubicBezTo>
                  <a:pt x="49" y="216"/>
                  <a:pt x="55" y="229"/>
                  <a:pt x="63" y="238"/>
                </a:cubicBezTo>
                <a:cubicBezTo>
                  <a:pt x="71" y="247"/>
                  <a:pt x="77" y="262"/>
                  <a:pt x="87" y="273"/>
                </a:cubicBezTo>
                <a:cubicBezTo>
                  <a:pt x="97" y="284"/>
                  <a:pt x="110" y="305"/>
                  <a:pt x="121" y="303"/>
                </a:cubicBezTo>
                <a:cubicBezTo>
                  <a:pt x="132" y="301"/>
                  <a:pt x="137" y="301"/>
                  <a:pt x="152" y="258"/>
                </a:cubicBezTo>
                <a:cubicBezTo>
                  <a:pt x="167" y="215"/>
                  <a:pt x="196" y="84"/>
                  <a:pt x="210" y="42"/>
                </a:cubicBezTo>
                <a:cubicBezTo>
                  <a:pt x="224" y="0"/>
                  <a:pt x="226" y="4"/>
                  <a:pt x="234" y="4"/>
                </a:cubicBezTo>
                <a:cubicBezTo>
                  <a:pt x="242" y="4"/>
                  <a:pt x="248" y="2"/>
                  <a:pt x="261" y="43"/>
                </a:cubicBezTo>
                <a:cubicBezTo>
                  <a:pt x="274" y="84"/>
                  <a:pt x="300" y="210"/>
                  <a:pt x="315" y="253"/>
                </a:cubicBezTo>
                <a:cubicBezTo>
                  <a:pt x="330" y="296"/>
                  <a:pt x="339" y="301"/>
                  <a:pt x="350" y="304"/>
                </a:cubicBezTo>
                <a:cubicBezTo>
                  <a:pt x="361" y="307"/>
                  <a:pt x="375" y="282"/>
                  <a:pt x="384" y="270"/>
                </a:cubicBezTo>
                <a:cubicBezTo>
                  <a:pt x="393" y="258"/>
                  <a:pt x="398" y="244"/>
                  <a:pt x="405" y="235"/>
                </a:cubicBezTo>
                <a:cubicBezTo>
                  <a:pt x="412" y="226"/>
                  <a:pt x="418" y="214"/>
                  <a:pt x="429" y="216"/>
                </a:cubicBezTo>
                <a:cubicBezTo>
                  <a:pt x="440" y="218"/>
                  <a:pt x="463" y="241"/>
                  <a:pt x="472" y="247"/>
                </a:cubicBezTo>
              </a:path>
            </a:pathLst>
          </a:custGeom>
          <a:noFill/>
          <a:ln w="12700" cap="flat" cmpd="sng">
            <a:solidFill>
              <a:srgbClr val="FFFF00"/>
            </a:solidFill>
            <a:prstDash val="solid"/>
            <a:round/>
            <a:headEnd/>
            <a:tailEnd/>
          </a:ln>
        </p:spPr>
        <p:txBody>
          <a:bodyPr lIns="0" tIns="0" rIns="0" bIns="0" anchor="ctr">
            <a:spAutoFit/>
          </a:bodyPr>
          <a:lstStyle/>
          <a:p>
            <a:endParaRPr lang="en-GB"/>
          </a:p>
        </p:txBody>
      </p:sp>
      <p:sp>
        <p:nvSpPr>
          <p:cNvPr id="215050" name="Line 17"/>
          <p:cNvSpPr>
            <a:spLocks noChangeShapeType="1"/>
          </p:cNvSpPr>
          <p:nvPr/>
        </p:nvSpPr>
        <p:spPr bwMode="auto">
          <a:xfrm>
            <a:off x="3321050" y="2347913"/>
            <a:ext cx="360363" cy="0"/>
          </a:xfrm>
          <a:prstGeom prst="line">
            <a:avLst/>
          </a:prstGeom>
          <a:noFill/>
          <a:ln w="12700">
            <a:solidFill>
              <a:srgbClr val="FAFD00"/>
            </a:solidFill>
            <a:round/>
            <a:headEnd/>
            <a:tailEnd/>
          </a:ln>
        </p:spPr>
        <p:txBody>
          <a:bodyPr wrap="none" anchor="ctr"/>
          <a:lstStyle/>
          <a:p>
            <a:endParaRPr lang="en-GB"/>
          </a:p>
        </p:txBody>
      </p:sp>
      <p:grpSp>
        <p:nvGrpSpPr>
          <p:cNvPr id="215051" name="Group 18"/>
          <p:cNvGrpSpPr>
            <a:grpSpLocks/>
          </p:cNvGrpSpPr>
          <p:nvPr/>
        </p:nvGrpSpPr>
        <p:grpSpPr bwMode="auto">
          <a:xfrm>
            <a:off x="6227763" y="2798763"/>
            <a:ext cx="450850" cy="74612"/>
            <a:chOff x="3683" y="1648"/>
            <a:chExt cx="759" cy="192"/>
          </a:xfrm>
        </p:grpSpPr>
        <p:sp>
          <p:nvSpPr>
            <p:cNvPr id="215059" name="Freeform 19"/>
            <p:cNvSpPr>
              <a:spLocks/>
            </p:cNvSpPr>
            <p:nvPr/>
          </p:nvSpPr>
          <p:spPr bwMode="auto">
            <a:xfrm>
              <a:off x="4063" y="1648"/>
              <a:ext cx="379" cy="192"/>
            </a:xfrm>
            <a:custGeom>
              <a:avLst/>
              <a:gdLst>
                <a:gd name="T0" fmla="*/ 0 w 379"/>
                <a:gd name="T1" fmla="*/ 3 h 192"/>
                <a:gd name="T2" fmla="*/ 7 w 379"/>
                <a:gd name="T3" fmla="*/ 16 h 192"/>
                <a:gd name="T4" fmla="*/ 23 w 379"/>
                <a:gd name="T5" fmla="*/ 99 h 192"/>
                <a:gd name="T6" fmla="*/ 45 w 379"/>
                <a:gd name="T7" fmla="*/ 179 h 192"/>
                <a:gd name="T8" fmla="*/ 63 w 379"/>
                <a:gd name="T9" fmla="*/ 179 h 192"/>
                <a:gd name="T10" fmla="*/ 80 w 379"/>
                <a:gd name="T11" fmla="*/ 129 h 192"/>
                <a:gd name="T12" fmla="*/ 94 w 379"/>
                <a:gd name="T13" fmla="*/ 129 h 192"/>
                <a:gd name="T14" fmla="*/ 112 w 379"/>
                <a:gd name="T15" fmla="*/ 171 h 192"/>
                <a:gd name="T16" fmla="*/ 126 w 379"/>
                <a:gd name="T17" fmla="*/ 171 h 192"/>
                <a:gd name="T18" fmla="*/ 150 w 379"/>
                <a:gd name="T19" fmla="*/ 138 h 192"/>
                <a:gd name="T20" fmla="*/ 167 w 379"/>
                <a:gd name="T21" fmla="*/ 138 h 192"/>
                <a:gd name="T22" fmla="*/ 185 w 379"/>
                <a:gd name="T23" fmla="*/ 160 h 192"/>
                <a:gd name="T24" fmla="*/ 198 w 379"/>
                <a:gd name="T25" fmla="*/ 160 h 192"/>
                <a:gd name="T26" fmla="*/ 215 w 379"/>
                <a:gd name="T27" fmla="*/ 142 h 192"/>
                <a:gd name="T28" fmla="*/ 227 w 379"/>
                <a:gd name="T29" fmla="*/ 142 h 192"/>
                <a:gd name="T30" fmla="*/ 246 w 379"/>
                <a:gd name="T31" fmla="*/ 159 h 192"/>
                <a:gd name="T32" fmla="*/ 260 w 379"/>
                <a:gd name="T33" fmla="*/ 159 h 192"/>
                <a:gd name="T34" fmla="*/ 276 w 379"/>
                <a:gd name="T35" fmla="*/ 145 h 192"/>
                <a:gd name="T36" fmla="*/ 289 w 379"/>
                <a:gd name="T37" fmla="*/ 145 h 192"/>
                <a:gd name="T38" fmla="*/ 304 w 379"/>
                <a:gd name="T39" fmla="*/ 157 h 192"/>
                <a:gd name="T40" fmla="*/ 315 w 379"/>
                <a:gd name="T41" fmla="*/ 157 h 192"/>
                <a:gd name="T42" fmla="*/ 331 w 379"/>
                <a:gd name="T43" fmla="*/ 146 h 192"/>
                <a:gd name="T44" fmla="*/ 342 w 379"/>
                <a:gd name="T45" fmla="*/ 146 h 192"/>
                <a:gd name="T46" fmla="*/ 356 w 379"/>
                <a:gd name="T47" fmla="*/ 157 h 192"/>
                <a:gd name="T48" fmla="*/ 367 w 379"/>
                <a:gd name="T49" fmla="*/ 157 h 192"/>
                <a:gd name="T50" fmla="*/ 379 w 379"/>
                <a:gd name="T51" fmla="*/ 147 h 1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79"/>
                <a:gd name="T79" fmla="*/ 0 h 192"/>
                <a:gd name="T80" fmla="*/ 379 w 379"/>
                <a:gd name="T81" fmla="*/ 192 h 1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79" h="192">
                  <a:moveTo>
                    <a:pt x="0" y="3"/>
                  </a:moveTo>
                  <a:cubicBezTo>
                    <a:pt x="1" y="5"/>
                    <a:pt x="3" y="0"/>
                    <a:pt x="7" y="16"/>
                  </a:cubicBezTo>
                  <a:cubicBezTo>
                    <a:pt x="11" y="32"/>
                    <a:pt x="17" y="72"/>
                    <a:pt x="23" y="99"/>
                  </a:cubicBezTo>
                  <a:cubicBezTo>
                    <a:pt x="30" y="126"/>
                    <a:pt x="38" y="166"/>
                    <a:pt x="45" y="179"/>
                  </a:cubicBezTo>
                  <a:cubicBezTo>
                    <a:pt x="51" y="192"/>
                    <a:pt x="57" y="187"/>
                    <a:pt x="63" y="179"/>
                  </a:cubicBezTo>
                  <a:cubicBezTo>
                    <a:pt x="69" y="170"/>
                    <a:pt x="75" y="137"/>
                    <a:pt x="80" y="129"/>
                  </a:cubicBezTo>
                  <a:cubicBezTo>
                    <a:pt x="85" y="121"/>
                    <a:pt x="89" y="122"/>
                    <a:pt x="94" y="129"/>
                  </a:cubicBezTo>
                  <a:cubicBezTo>
                    <a:pt x="99" y="136"/>
                    <a:pt x="107" y="164"/>
                    <a:pt x="112" y="171"/>
                  </a:cubicBezTo>
                  <a:cubicBezTo>
                    <a:pt x="117" y="178"/>
                    <a:pt x="120" y="177"/>
                    <a:pt x="126" y="171"/>
                  </a:cubicBezTo>
                  <a:cubicBezTo>
                    <a:pt x="132" y="166"/>
                    <a:pt x="143" y="143"/>
                    <a:pt x="150" y="138"/>
                  </a:cubicBezTo>
                  <a:cubicBezTo>
                    <a:pt x="157" y="132"/>
                    <a:pt x="161" y="134"/>
                    <a:pt x="167" y="138"/>
                  </a:cubicBezTo>
                  <a:cubicBezTo>
                    <a:pt x="173" y="141"/>
                    <a:pt x="180" y="156"/>
                    <a:pt x="185" y="160"/>
                  </a:cubicBezTo>
                  <a:cubicBezTo>
                    <a:pt x="190" y="164"/>
                    <a:pt x="193" y="163"/>
                    <a:pt x="198" y="160"/>
                  </a:cubicBezTo>
                  <a:cubicBezTo>
                    <a:pt x="203" y="157"/>
                    <a:pt x="210" y="145"/>
                    <a:pt x="215" y="142"/>
                  </a:cubicBezTo>
                  <a:cubicBezTo>
                    <a:pt x="219" y="139"/>
                    <a:pt x="222" y="139"/>
                    <a:pt x="227" y="142"/>
                  </a:cubicBezTo>
                  <a:cubicBezTo>
                    <a:pt x="232" y="145"/>
                    <a:pt x="241" y="157"/>
                    <a:pt x="246" y="159"/>
                  </a:cubicBezTo>
                  <a:cubicBezTo>
                    <a:pt x="252" y="162"/>
                    <a:pt x="255" y="162"/>
                    <a:pt x="260" y="159"/>
                  </a:cubicBezTo>
                  <a:cubicBezTo>
                    <a:pt x="265" y="157"/>
                    <a:pt x="271" y="147"/>
                    <a:pt x="276" y="145"/>
                  </a:cubicBezTo>
                  <a:cubicBezTo>
                    <a:pt x="281" y="142"/>
                    <a:pt x="285" y="143"/>
                    <a:pt x="289" y="145"/>
                  </a:cubicBezTo>
                  <a:cubicBezTo>
                    <a:pt x="294" y="147"/>
                    <a:pt x="300" y="155"/>
                    <a:pt x="304" y="157"/>
                  </a:cubicBezTo>
                  <a:cubicBezTo>
                    <a:pt x="309" y="159"/>
                    <a:pt x="311" y="158"/>
                    <a:pt x="315" y="157"/>
                  </a:cubicBezTo>
                  <a:cubicBezTo>
                    <a:pt x="320" y="155"/>
                    <a:pt x="327" y="148"/>
                    <a:pt x="331" y="146"/>
                  </a:cubicBezTo>
                  <a:cubicBezTo>
                    <a:pt x="336" y="144"/>
                    <a:pt x="338" y="144"/>
                    <a:pt x="342" y="146"/>
                  </a:cubicBezTo>
                  <a:cubicBezTo>
                    <a:pt x="346" y="148"/>
                    <a:pt x="352" y="155"/>
                    <a:pt x="356" y="157"/>
                  </a:cubicBezTo>
                  <a:cubicBezTo>
                    <a:pt x="360" y="159"/>
                    <a:pt x="363" y="159"/>
                    <a:pt x="367" y="157"/>
                  </a:cubicBezTo>
                  <a:cubicBezTo>
                    <a:pt x="370" y="156"/>
                    <a:pt x="377" y="149"/>
                    <a:pt x="379" y="147"/>
                  </a:cubicBezTo>
                </a:path>
              </a:pathLst>
            </a:custGeom>
            <a:noFill/>
            <a:ln w="12700" cap="flat" cmpd="sng">
              <a:solidFill>
                <a:schemeClr val="folHlink"/>
              </a:solidFill>
              <a:prstDash val="solid"/>
              <a:round/>
              <a:headEnd/>
              <a:tailEnd/>
            </a:ln>
          </p:spPr>
          <p:txBody>
            <a:bodyPr lIns="0" tIns="0" rIns="0" bIns="0" anchor="ctr">
              <a:spAutoFit/>
            </a:bodyPr>
            <a:lstStyle/>
            <a:p>
              <a:endParaRPr lang="en-GB"/>
            </a:p>
          </p:txBody>
        </p:sp>
        <p:sp>
          <p:nvSpPr>
            <p:cNvPr id="215060" name="Freeform 20"/>
            <p:cNvSpPr>
              <a:spLocks/>
            </p:cNvSpPr>
            <p:nvPr/>
          </p:nvSpPr>
          <p:spPr bwMode="auto">
            <a:xfrm flipH="1">
              <a:off x="3683" y="1648"/>
              <a:ext cx="379" cy="192"/>
            </a:xfrm>
            <a:custGeom>
              <a:avLst/>
              <a:gdLst>
                <a:gd name="T0" fmla="*/ 0 w 379"/>
                <a:gd name="T1" fmla="*/ 3 h 192"/>
                <a:gd name="T2" fmla="*/ 7 w 379"/>
                <a:gd name="T3" fmla="*/ 16 h 192"/>
                <a:gd name="T4" fmla="*/ 23 w 379"/>
                <a:gd name="T5" fmla="*/ 99 h 192"/>
                <a:gd name="T6" fmla="*/ 45 w 379"/>
                <a:gd name="T7" fmla="*/ 179 h 192"/>
                <a:gd name="T8" fmla="*/ 63 w 379"/>
                <a:gd name="T9" fmla="*/ 179 h 192"/>
                <a:gd name="T10" fmla="*/ 80 w 379"/>
                <a:gd name="T11" fmla="*/ 129 h 192"/>
                <a:gd name="T12" fmla="*/ 94 w 379"/>
                <a:gd name="T13" fmla="*/ 129 h 192"/>
                <a:gd name="T14" fmla="*/ 112 w 379"/>
                <a:gd name="T15" fmla="*/ 171 h 192"/>
                <a:gd name="T16" fmla="*/ 126 w 379"/>
                <a:gd name="T17" fmla="*/ 171 h 192"/>
                <a:gd name="T18" fmla="*/ 150 w 379"/>
                <a:gd name="T19" fmla="*/ 138 h 192"/>
                <a:gd name="T20" fmla="*/ 167 w 379"/>
                <a:gd name="T21" fmla="*/ 138 h 192"/>
                <a:gd name="T22" fmla="*/ 185 w 379"/>
                <a:gd name="T23" fmla="*/ 160 h 192"/>
                <a:gd name="T24" fmla="*/ 198 w 379"/>
                <a:gd name="T25" fmla="*/ 160 h 192"/>
                <a:gd name="T26" fmla="*/ 215 w 379"/>
                <a:gd name="T27" fmla="*/ 142 h 192"/>
                <a:gd name="T28" fmla="*/ 227 w 379"/>
                <a:gd name="T29" fmla="*/ 142 h 192"/>
                <a:gd name="T30" fmla="*/ 246 w 379"/>
                <a:gd name="T31" fmla="*/ 159 h 192"/>
                <a:gd name="T32" fmla="*/ 260 w 379"/>
                <a:gd name="T33" fmla="*/ 159 h 192"/>
                <a:gd name="T34" fmla="*/ 276 w 379"/>
                <a:gd name="T35" fmla="*/ 145 h 192"/>
                <a:gd name="T36" fmla="*/ 289 w 379"/>
                <a:gd name="T37" fmla="*/ 145 h 192"/>
                <a:gd name="T38" fmla="*/ 304 w 379"/>
                <a:gd name="T39" fmla="*/ 157 h 192"/>
                <a:gd name="T40" fmla="*/ 315 w 379"/>
                <a:gd name="T41" fmla="*/ 157 h 192"/>
                <a:gd name="T42" fmla="*/ 331 w 379"/>
                <a:gd name="T43" fmla="*/ 146 h 192"/>
                <a:gd name="T44" fmla="*/ 342 w 379"/>
                <a:gd name="T45" fmla="*/ 146 h 192"/>
                <a:gd name="T46" fmla="*/ 356 w 379"/>
                <a:gd name="T47" fmla="*/ 157 h 192"/>
                <a:gd name="T48" fmla="*/ 367 w 379"/>
                <a:gd name="T49" fmla="*/ 157 h 192"/>
                <a:gd name="T50" fmla="*/ 379 w 379"/>
                <a:gd name="T51" fmla="*/ 147 h 1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79"/>
                <a:gd name="T79" fmla="*/ 0 h 192"/>
                <a:gd name="T80" fmla="*/ 379 w 379"/>
                <a:gd name="T81" fmla="*/ 192 h 1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79" h="192">
                  <a:moveTo>
                    <a:pt x="0" y="3"/>
                  </a:moveTo>
                  <a:cubicBezTo>
                    <a:pt x="1" y="5"/>
                    <a:pt x="3" y="0"/>
                    <a:pt x="7" y="16"/>
                  </a:cubicBezTo>
                  <a:cubicBezTo>
                    <a:pt x="11" y="32"/>
                    <a:pt x="17" y="72"/>
                    <a:pt x="23" y="99"/>
                  </a:cubicBezTo>
                  <a:cubicBezTo>
                    <a:pt x="30" y="126"/>
                    <a:pt x="38" y="166"/>
                    <a:pt x="45" y="179"/>
                  </a:cubicBezTo>
                  <a:cubicBezTo>
                    <a:pt x="51" y="192"/>
                    <a:pt x="57" y="187"/>
                    <a:pt x="63" y="179"/>
                  </a:cubicBezTo>
                  <a:cubicBezTo>
                    <a:pt x="69" y="170"/>
                    <a:pt x="75" y="137"/>
                    <a:pt x="80" y="129"/>
                  </a:cubicBezTo>
                  <a:cubicBezTo>
                    <a:pt x="85" y="121"/>
                    <a:pt x="89" y="122"/>
                    <a:pt x="94" y="129"/>
                  </a:cubicBezTo>
                  <a:cubicBezTo>
                    <a:pt x="99" y="136"/>
                    <a:pt x="107" y="164"/>
                    <a:pt x="112" y="171"/>
                  </a:cubicBezTo>
                  <a:cubicBezTo>
                    <a:pt x="117" y="178"/>
                    <a:pt x="120" y="177"/>
                    <a:pt x="126" y="171"/>
                  </a:cubicBezTo>
                  <a:cubicBezTo>
                    <a:pt x="132" y="166"/>
                    <a:pt x="143" y="143"/>
                    <a:pt x="150" y="138"/>
                  </a:cubicBezTo>
                  <a:cubicBezTo>
                    <a:pt x="157" y="132"/>
                    <a:pt x="161" y="134"/>
                    <a:pt x="167" y="138"/>
                  </a:cubicBezTo>
                  <a:cubicBezTo>
                    <a:pt x="173" y="141"/>
                    <a:pt x="180" y="156"/>
                    <a:pt x="185" y="160"/>
                  </a:cubicBezTo>
                  <a:cubicBezTo>
                    <a:pt x="190" y="164"/>
                    <a:pt x="193" y="163"/>
                    <a:pt x="198" y="160"/>
                  </a:cubicBezTo>
                  <a:cubicBezTo>
                    <a:pt x="203" y="157"/>
                    <a:pt x="210" y="145"/>
                    <a:pt x="215" y="142"/>
                  </a:cubicBezTo>
                  <a:cubicBezTo>
                    <a:pt x="219" y="139"/>
                    <a:pt x="222" y="139"/>
                    <a:pt x="227" y="142"/>
                  </a:cubicBezTo>
                  <a:cubicBezTo>
                    <a:pt x="232" y="145"/>
                    <a:pt x="241" y="157"/>
                    <a:pt x="246" y="159"/>
                  </a:cubicBezTo>
                  <a:cubicBezTo>
                    <a:pt x="252" y="162"/>
                    <a:pt x="255" y="162"/>
                    <a:pt x="260" y="159"/>
                  </a:cubicBezTo>
                  <a:cubicBezTo>
                    <a:pt x="265" y="157"/>
                    <a:pt x="271" y="147"/>
                    <a:pt x="276" y="145"/>
                  </a:cubicBezTo>
                  <a:cubicBezTo>
                    <a:pt x="281" y="142"/>
                    <a:pt x="285" y="143"/>
                    <a:pt x="289" y="145"/>
                  </a:cubicBezTo>
                  <a:cubicBezTo>
                    <a:pt x="294" y="147"/>
                    <a:pt x="300" y="155"/>
                    <a:pt x="304" y="157"/>
                  </a:cubicBezTo>
                  <a:cubicBezTo>
                    <a:pt x="309" y="159"/>
                    <a:pt x="311" y="158"/>
                    <a:pt x="315" y="157"/>
                  </a:cubicBezTo>
                  <a:cubicBezTo>
                    <a:pt x="320" y="155"/>
                    <a:pt x="327" y="148"/>
                    <a:pt x="331" y="146"/>
                  </a:cubicBezTo>
                  <a:cubicBezTo>
                    <a:pt x="336" y="144"/>
                    <a:pt x="338" y="144"/>
                    <a:pt x="342" y="146"/>
                  </a:cubicBezTo>
                  <a:cubicBezTo>
                    <a:pt x="346" y="148"/>
                    <a:pt x="352" y="155"/>
                    <a:pt x="356" y="157"/>
                  </a:cubicBezTo>
                  <a:cubicBezTo>
                    <a:pt x="360" y="159"/>
                    <a:pt x="363" y="159"/>
                    <a:pt x="367" y="157"/>
                  </a:cubicBezTo>
                  <a:cubicBezTo>
                    <a:pt x="370" y="156"/>
                    <a:pt x="377" y="149"/>
                    <a:pt x="379" y="147"/>
                  </a:cubicBezTo>
                </a:path>
              </a:pathLst>
            </a:custGeom>
            <a:noFill/>
            <a:ln w="12700" cap="flat" cmpd="sng">
              <a:solidFill>
                <a:schemeClr val="folHlink"/>
              </a:solidFill>
              <a:prstDash val="solid"/>
              <a:round/>
              <a:headEnd/>
              <a:tailEnd/>
            </a:ln>
          </p:spPr>
          <p:txBody>
            <a:bodyPr lIns="0" tIns="0" rIns="0" bIns="0" anchor="ctr">
              <a:spAutoFit/>
            </a:bodyPr>
            <a:lstStyle/>
            <a:p>
              <a:endParaRPr lang="en-GB"/>
            </a:p>
          </p:txBody>
        </p:sp>
      </p:grpSp>
      <p:sp>
        <p:nvSpPr>
          <p:cNvPr id="215052" name="Freeform 21"/>
          <p:cNvSpPr>
            <a:spLocks noChangeArrowheads="1"/>
          </p:cNvSpPr>
          <p:nvPr/>
        </p:nvSpPr>
        <p:spPr bwMode="auto">
          <a:xfrm>
            <a:off x="4076700" y="1831975"/>
            <a:ext cx="3425825" cy="515938"/>
          </a:xfrm>
          <a:custGeom>
            <a:avLst/>
            <a:gdLst>
              <a:gd name="T0" fmla="*/ 0 w 2337"/>
              <a:gd name="T1" fmla="*/ 512763 h 325"/>
              <a:gd name="T2" fmla="*/ 1014408 w 2337"/>
              <a:gd name="T3" fmla="*/ 514350 h 325"/>
              <a:gd name="T4" fmla="*/ 1014408 w 2337"/>
              <a:gd name="T5" fmla="*/ 0 h 325"/>
              <a:gd name="T6" fmla="*/ 1152203 w 2337"/>
              <a:gd name="T7" fmla="*/ 0 h 325"/>
              <a:gd name="T8" fmla="*/ 1152203 w 2337"/>
              <a:gd name="T9" fmla="*/ 514350 h 325"/>
              <a:gd name="T10" fmla="*/ 3425825 w 2337"/>
              <a:gd name="T11" fmla="*/ 515938 h 325"/>
              <a:gd name="T12" fmla="*/ 0 60000 65536"/>
              <a:gd name="T13" fmla="*/ 0 60000 65536"/>
              <a:gd name="T14" fmla="*/ 0 60000 65536"/>
              <a:gd name="T15" fmla="*/ 0 60000 65536"/>
              <a:gd name="T16" fmla="*/ 0 60000 65536"/>
              <a:gd name="T17" fmla="*/ 0 60000 65536"/>
              <a:gd name="T18" fmla="*/ 0 w 2337"/>
              <a:gd name="T19" fmla="*/ 0 h 325"/>
              <a:gd name="T20" fmla="*/ 2337 w 2337"/>
              <a:gd name="T21" fmla="*/ 325 h 325"/>
            </a:gdLst>
            <a:ahLst/>
            <a:cxnLst>
              <a:cxn ang="T12">
                <a:pos x="T0" y="T1"/>
              </a:cxn>
              <a:cxn ang="T13">
                <a:pos x="T2" y="T3"/>
              </a:cxn>
              <a:cxn ang="T14">
                <a:pos x="T4" y="T5"/>
              </a:cxn>
              <a:cxn ang="T15">
                <a:pos x="T6" y="T7"/>
              </a:cxn>
              <a:cxn ang="T16">
                <a:pos x="T8" y="T9"/>
              </a:cxn>
              <a:cxn ang="T17">
                <a:pos x="T10" y="T11"/>
              </a:cxn>
            </a:cxnLst>
            <a:rect l="T18" t="T19" r="T20" b="T21"/>
            <a:pathLst>
              <a:path w="2337" h="325">
                <a:moveTo>
                  <a:pt x="0" y="323"/>
                </a:moveTo>
                <a:lnTo>
                  <a:pt x="692" y="324"/>
                </a:lnTo>
                <a:lnTo>
                  <a:pt x="692" y="0"/>
                </a:lnTo>
                <a:lnTo>
                  <a:pt x="786" y="0"/>
                </a:lnTo>
                <a:lnTo>
                  <a:pt x="786" y="324"/>
                </a:lnTo>
                <a:lnTo>
                  <a:pt x="2337" y="325"/>
                </a:lnTo>
              </a:path>
            </a:pathLst>
          </a:custGeom>
          <a:noFill/>
          <a:ln w="12700">
            <a:solidFill>
              <a:srgbClr val="FAFD00"/>
            </a:solidFill>
            <a:round/>
            <a:headEnd/>
            <a:tailEnd/>
          </a:ln>
        </p:spPr>
        <p:txBody>
          <a:bodyPr wrap="none" anchor="ctr"/>
          <a:lstStyle/>
          <a:p>
            <a:endParaRPr lang="en-GB"/>
          </a:p>
        </p:txBody>
      </p:sp>
      <p:sp>
        <p:nvSpPr>
          <p:cNvPr id="215053" name="Freeform 22"/>
          <p:cNvSpPr>
            <a:spLocks noChangeArrowheads="1"/>
          </p:cNvSpPr>
          <p:nvPr/>
        </p:nvSpPr>
        <p:spPr bwMode="auto">
          <a:xfrm>
            <a:off x="3314700" y="4629150"/>
            <a:ext cx="4208463" cy="504825"/>
          </a:xfrm>
          <a:custGeom>
            <a:avLst/>
            <a:gdLst>
              <a:gd name="T0" fmla="*/ 0 w 2651"/>
              <a:gd name="T1" fmla="*/ 503238 h 318"/>
              <a:gd name="T2" fmla="*/ 895350 w 2651"/>
              <a:gd name="T3" fmla="*/ 504825 h 318"/>
              <a:gd name="T4" fmla="*/ 977900 w 2651"/>
              <a:gd name="T5" fmla="*/ 0 h 318"/>
              <a:gd name="T6" fmla="*/ 1166813 w 2651"/>
              <a:gd name="T7" fmla="*/ 0 h 318"/>
              <a:gd name="T8" fmla="*/ 1249363 w 2651"/>
              <a:gd name="T9" fmla="*/ 504825 h 318"/>
              <a:gd name="T10" fmla="*/ 4208463 w 2651"/>
              <a:gd name="T11" fmla="*/ 504825 h 318"/>
              <a:gd name="T12" fmla="*/ 0 60000 65536"/>
              <a:gd name="T13" fmla="*/ 0 60000 65536"/>
              <a:gd name="T14" fmla="*/ 0 60000 65536"/>
              <a:gd name="T15" fmla="*/ 0 60000 65536"/>
              <a:gd name="T16" fmla="*/ 0 60000 65536"/>
              <a:gd name="T17" fmla="*/ 0 60000 65536"/>
              <a:gd name="T18" fmla="*/ 0 w 2651"/>
              <a:gd name="T19" fmla="*/ 0 h 318"/>
              <a:gd name="T20" fmla="*/ 2651 w 2651"/>
              <a:gd name="T21" fmla="*/ 318 h 318"/>
            </a:gdLst>
            <a:ahLst/>
            <a:cxnLst>
              <a:cxn ang="T12">
                <a:pos x="T0" y="T1"/>
              </a:cxn>
              <a:cxn ang="T13">
                <a:pos x="T2" y="T3"/>
              </a:cxn>
              <a:cxn ang="T14">
                <a:pos x="T4" y="T5"/>
              </a:cxn>
              <a:cxn ang="T15">
                <a:pos x="T6" y="T7"/>
              </a:cxn>
              <a:cxn ang="T16">
                <a:pos x="T8" y="T9"/>
              </a:cxn>
              <a:cxn ang="T17">
                <a:pos x="T10" y="T11"/>
              </a:cxn>
            </a:cxnLst>
            <a:rect l="T18" t="T19" r="T20" b="T21"/>
            <a:pathLst>
              <a:path w="2651" h="318">
                <a:moveTo>
                  <a:pt x="0" y="317"/>
                </a:moveTo>
                <a:lnTo>
                  <a:pt x="564" y="318"/>
                </a:lnTo>
                <a:lnTo>
                  <a:pt x="616" y="0"/>
                </a:lnTo>
                <a:lnTo>
                  <a:pt x="735" y="0"/>
                </a:lnTo>
                <a:lnTo>
                  <a:pt x="787" y="318"/>
                </a:lnTo>
                <a:lnTo>
                  <a:pt x="2651" y="318"/>
                </a:lnTo>
              </a:path>
            </a:pathLst>
          </a:custGeom>
          <a:noFill/>
          <a:ln w="12700">
            <a:solidFill>
              <a:srgbClr val="00FF00"/>
            </a:solidFill>
            <a:round/>
            <a:headEnd/>
            <a:tailEnd/>
          </a:ln>
        </p:spPr>
        <p:txBody>
          <a:bodyPr wrap="none" anchor="ctr"/>
          <a:lstStyle/>
          <a:p>
            <a:endParaRPr lang="en-GB"/>
          </a:p>
        </p:txBody>
      </p:sp>
      <p:sp>
        <p:nvSpPr>
          <p:cNvPr id="215054" name="Line 23"/>
          <p:cNvSpPr>
            <a:spLocks noChangeShapeType="1"/>
          </p:cNvSpPr>
          <p:nvPr/>
        </p:nvSpPr>
        <p:spPr bwMode="auto">
          <a:xfrm>
            <a:off x="3324225" y="2859088"/>
            <a:ext cx="2897188" cy="0"/>
          </a:xfrm>
          <a:prstGeom prst="line">
            <a:avLst/>
          </a:prstGeom>
          <a:noFill/>
          <a:ln w="12700">
            <a:solidFill>
              <a:schemeClr val="folHlink"/>
            </a:solidFill>
            <a:round/>
            <a:headEnd/>
            <a:tailEnd/>
          </a:ln>
        </p:spPr>
        <p:txBody>
          <a:bodyPr wrap="none" anchor="ctr"/>
          <a:lstStyle/>
          <a:p>
            <a:endParaRPr lang="en-GB"/>
          </a:p>
        </p:txBody>
      </p:sp>
      <p:sp>
        <p:nvSpPr>
          <p:cNvPr id="215055" name="Freeform 24"/>
          <p:cNvSpPr>
            <a:spLocks noChangeArrowheads="1"/>
          </p:cNvSpPr>
          <p:nvPr/>
        </p:nvSpPr>
        <p:spPr bwMode="auto">
          <a:xfrm>
            <a:off x="3319463" y="3292475"/>
            <a:ext cx="4230687" cy="258763"/>
          </a:xfrm>
          <a:custGeom>
            <a:avLst/>
            <a:gdLst>
              <a:gd name="T0" fmla="*/ 0 w 2665"/>
              <a:gd name="T1" fmla="*/ 258763 h 163"/>
              <a:gd name="T2" fmla="*/ 276225 w 2665"/>
              <a:gd name="T3" fmla="*/ 258763 h 163"/>
              <a:gd name="T4" fmla="*/ 379412 w 2665"/>
              <a:gd name="T5" fmla="*/ 0 h 163"/>
              <a:gd name="T6" fmla="*/ 769937 w 2665"/>
              <a:gd name="T7" fmla="*/ 0 h 163"/>
              <a:gd name="T8" fmla="*/ 877887 w 2665"/>
              <a:gd name="T9" fmla="*/ 257175 h 163"/>
              <a:gd name="T10" fmla="*/ 1684337 w 2665"/>
              <a:gd name="T11" fmla="*/ 258763 h 163"/>
              <a:gd name="T12" fmla="*/ 1779587 w 2665"/>
              <a:gd name="T13" fmla="*/ 0 h 163"/>
              <a:gd name="T14" fmla="*/ 1925637 w 2665"/>
              <a:gd name="T15" fmla="*/ 0 h 163"/>
              <a:gd name="T16" fmla="*/ 2030412 w 2665"/>
              <a:gd name="T17" fmla="*/ 257175 h 163"/>
              <a:gd name="T18" fmla="*/ 4230687 w 2665"/>
              <a:gd name="T19" fmla="*/ 257175 h 1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65"/>
              <a:gd name="T31" fmla="*/ 0 h 163"/>
              <a:gd name="T32" fmla="*/ 2665 w 2665"/>
              <a:gd name="T33" fmla="*/ 163 h 1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65" h="163">
                <a:moveTo>
                  <a:pt x="0" y="163"/>
                </a:moveTo>
                <a:lnTo>
                  <a:pt x="174" y="163"/>
                </a:lnTo>
                <a:lnTo>
                  <a:pt x="239" y="0"/>
                </a:lnTo>
                <a:lnTo>
                  <a:pt x="485" y="0"/>
                </a:lnTo>
                <a:lnTo>
                  <a:pt x="553" y="162"/>
                </a:lnTo>
                <a:lnTo>
                  <a:pt x="1061" y="163"/>
                </a:lnTo>
                <a:lnTo>
                  <a:pt x="1121" y="0"/>
                </a:lnTo>
                <a:lnTo>
                  <a:pt x="1213" y="0"/>
                </a:lnTo>
                <a:lnTo>
                  <a:pt x="1279" y="162"/>
                </a:lnTo>
                <a:lnTo>
                  <a:pt x="2665" y="162"/>
                </a:lnTo>
              </a:path>
            </a:pathLst>
          </a:custGeom>
          <a:noFill/>
          <a:ln w="12700">
            <a:solidFill>
              <a:srgbClr val="00FF00"/>
            </a:solidFill>
            <a:round/>
            <a:headEnd/>
            <a:tailEnd/>
          </a:ln>
        </p:spPr>
        <p:txBody>
          <a:bodyPr wrap="none" anchor="ctr"/>
          <a:lstStyle/>
          <a:p>
            <a:endParaRPr lang="en-GB"/>
          </a:p>
        </p:txBody>
      </p:sp>
      <p:sp>
        <p:nvSpPr>
          <p:cNvPr id="25"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26"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7"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8"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9" name="CasellaDiTesto 28"/>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spTree>
    <p:extLst>
      <p:ext uri="{BB962C8B-B14F-4D97-AF65-F5344CB8AC3E}">
        <p14:creationId xmlns:p14="http://schemas.microsoft.com/office/powerpoint/2010/main" val="500733616"/>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a:noFill/>
        </p:spPr>
        <p:txBody>
          <a:bodyPr lIns="90488" tIns="44450" rIns="90488" bIns="44450" anchor="b"/>
          <a:lstStyle/>
          <a:p>
            <a:r>
              <a:rPr lang="en-GB" smtClean="0"/>
              <a:t>Pulse sequence</a:t>
            </a:r>
          </a:p>
        </p:txBody>
      </p:sp>
      <p:sp>
        <p:nvSpPr>
          <p:cNvPr id="216067" name="Rectangle 3"/>
          <p:cNvSpPr>
            <a:spLocks noChangeArrowheads="1"/>
          </p:cNvSpPr>
          <p:nvPr/>
        </p:nvSpPr>
        <p:spPr bwMode="auto">
          <a:xfrm>
            <a:off x="2497138" y="2098675"/>
            <a:ext cx="450850" cy="382588"/>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RF</a:t>
            </a:r>
          </a:p>
        </p:txBody>
      </p:sp>
      <p:sp>
        <p:nvSpPr>
          <p:cNvPr id="216068" name="Line 4"/>
          <p:cNvSpPr>
            <a:spLocks noChangeShapeType="1"/>
          </p:cNvSpPr>
          <p:nvPr/>
        </p:nvSpPr>
        <p:spPr bwMode="auto">
          <a:xfrm>
            <a:off x="3314700" y="5132388"/>
            <a:ext cx="4213225" cy="0"/>
          </a:xfrm>
          <a:prstGeom prst="line">
            <a:avLst/>
          </a:prstGeom>
          <a:noFill/>
          <a:ln w="12700">
            <a:solidFill>
              <a:srgbClr val="00FF00"/>
            </a:solidFill>
            <a:round/>
            <a:headEnd/>
            <a:tailEnd/>
          </a:ln>
        </p:spPr>
        <p:txBody>
          <a:bodyPr wrap="none" anchor="ctr"/>
          <a:lstStyle/>
          <a:p>
            <a:endParaRPr lang="en-GB"/>
          </a:p>
        </p:txBody>
      </p:sp>
      <p:sp>
        <p:nvSpPr>
          <p:cNvPr id="216069" name="Line 5"/>
          <p:cNvSpPr>
            <a:spLocks noChangeShapeType="1"/>
          </p:cNvSpPr>
          <p:nvPr/>
        </p:nvSpPr>
        <p:spPr bwMode="auto">
          <a:xfrm>
            <a:off x="4584700" y="5132388"/>
            <a:ext cx="2925763" cy="0"/>
          </a:xfrm>
          <a:prstGeom prst="line">
            <a:avLst/>
          </a:prstGeom>
          <a:noFill/>
          <a:ln w="12700">
            <a:solidFill>
              <a:srgbClr val="00FF00"/>
            </a:solidFill>
            <a:round/>
            <a:headEnd/>
            <a:tailEnd/>
          </a:ln>
        </p:spPr>
        <p:txBody>
          <a:bodyPr wrap="none" anchor="ctr"/>
          <a:lstStyle/>
          <a:p>
            <a:endParaRPr lang="en-GB"/>
          </a:p>
        </p:txBody>
      </p:sp>
      <p:grpSp>
        <p:nvGrpSpPr>
          <p:cNvPr id="216070" name="Group 6"/>
          <p:cNvGrpSpPr>
            <a:grpSpLocks/>
          </p:cNvGrpSpPr>
          <p:nvPr/>
        </p:nvGrpSpPr>
        <p:grpSpPr bwMode="auto">
          <a:xfrm>
            <a:off x="1703388" y="2654300"/>
            <a:ext cx="1703387" cy="2632075"/>
            <a:chOff x="1073" y="1672"/>
            <a:chExt cx="1073" cy="1658"/>
          </a:xfrm>
        </p:grpSpPr>
        <p:sp>
          <p:nvSpPr>
            <p:cNvPr id="216080" name="Rectangle 7"/>
            <p:cNvSpPr>
              <a:spLocks noChangeArrowheads="1"/>
            </p:cNvSpPr>
            <p:nvPr/>
          </p:nvSpPr>
          <p:spPr bwMode="auto">
            <a:xfrm>
              <a:off x="1073" y="1672"/>
              <a:ext cx="875"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MR response</a:t>
              </a:r>
            </a:p>
          </p:txBody>
        </p:sp>
        <p:sp>
          <p:nvSpPr>
            <p:cNvPr id="216081" name="Rectangle 8"/>
            <p:cNvSpPr>
              <a:spLocks noChangeArrowheads="1"/>
            </p:cNvSpPr>
            <p:nvPr/>
          </p:nvSpPr>
          <p:spPr bwMode="auto">
            <a:xfrm>
              <a:off x="1073" y="3032"/>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16082" name="Rectangle 9"/>
            <p:cNvSpPr>
              <a:spLocks noChangeArrowheads="1"/>
            </p:cNvSpPr>
            <p:nvPr/>
          </p:nvSpPr>
          <p:spPr bwMode="auto">
            <a:xfrm>
              <a:off x="1187" y="3089"/>
              <a:ext cx="740"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phase enc.</a:t>
              </a:r>
            </a:p>
          </p:txBody>
        </p:sp>
        <p:sp>
          <p:nvSpPr>
            <p:cNvPr id="216083" name="Rectangle 10"/>
            <p:cNvSpPr>
              <a:spLocks noChangeArrowheads="1"/>
            </p:cNvSpPr>
            <p:nvPr/>
          </p:nvSpPr>
          <p:spPr bwMode="auto">
            <a:xfrm>
              <a:off x="1073" y="2538"/>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16084" name="Rectangle 11"/>
            <p:cNvSpPr>
              <a:spLocks noChangeArrowheads="1"/>
            </p:cNvSpPr>
            <p:nvPr/>
          </p:nvSpPr>
          <p:spPr bwMode="auto">
            <a:xfrm>
              <a:off x="1192" y="2612"/>
              <a:ext cx="95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frequency enc.</a:t>
              </a:r>
            </a:p>
          </p:txBody>
        </p:sp>
        <p:sp>
          <p:nvSpPr>
            <p:cNvPr id="216085" name="Rectangle 12"/>
            <p:cNvSpPr>
              <a:spLocks noChangeArrowheads="1"/>
            </p:cNvSpPr>
            <p:nvPr/>
          </p:nvSpPr>
          <p:spPr bwMode="auto">
            <a:xfrm>
              <a:off x="1073" y="2021"/>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16086" name="Rectangle 13"/>
            <p:cNvSpPr>
              <a:spLocks noChangeArrowheads="1"/>
            </p:cNvSpPr>
            <p:nvPr/>
          </p:nvSpPr>
          <p:spPr bwMode="auto">
            <a:xfrm>
              <a:off x="1192" y="2100"/>
              <a:ext cx="909"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slice selection</a:t>
              </a:r>
            </a:p>
          </p:txBody>
        </p:sp>
      </p:grpSp>
      <p:sp>
        <p:nvSpPr>
          <p:cNvPr id="216071" name="Freeform 14"/>
          <p:cNvSpPr>
            <a:spLocks noChangeArrowheads="1"/>
          </p:cNvSpPr>
          <p:nvPr/>
        </p:nvSpPr>
        <p:spPr bwMode="auto">
          <a:xfrm>
            <a:off x="3314700" y="4330700"/>
            <a:ext cx="4184650" cy="1588"/>
          </a:xfrm>
          <a:custGeom>
            <a:avLst/>
            <a:gdLst>
              <a:gd name="T0" fmla="*/ 0 w 2636"/>
              <a:gd name="T1" fmla="*/ 0 h 1"/>
              <a:gd name="T2" fmla="*/ 4184650 w 2636"/>
              <a:gd name="T3" fmla="*/ 0 h 1"/>
              <a:gd name="T4" fmla="*/ 0 60000 65536"/>
              <a:gd name="T5" fmla="*/ 0 60000 65536"/>
              <a:gd name="T6" fmla="*/ 0 w 2636"/>
              <a:gd name="T7" fmla="*/ 0 h 1"/>
              <a:gd name="T8" fmla="*/ 2636 w 2636"/>
              <a:gd name="T9" fmla="*/ 1 h 1"/>
            </a:gdLst>
            <a:ahLst/>
            <a:cxnLst>
              <a:cxn ang="T4">
                <a:pos x="T0" y="T1"/>
              </a:cxn>
              <a:cxn ang="T5">
                <a:pos x="T2" y="T3"/>
              </a:cxn>
            </a:cxnLst>
            <a:rect l="T6" t="T7" r="T8" b="T9"/>
            <a:pathLst>
              <a:path w="2636" h="1">
                <a:moveTo>
                  <a:pt x="0" y="0"/>
                </a:moveTo>
                <a:lnTo>
                  <a:pt x="2636" y="0"/>
                </a:lnTo>
              </a:path>
            </a:pathLst>
          </a:custGeom>
          <a:noFill/>
          <a:ln w="12700">
            <a:solidFill>
              <a:srgbClr val="00FF00"/>
            </a:solidFill>
            <a:round/>
            <a:headEnd/>
            <a:tailEnd/>
          </a:ln>
        </p:spPr>
        <p:txBody>
          <a:bodyPr wrap="none" anchor="ctr"/>
          <a:lstStyle/>
          <a:p>
            <a:endParaRPr lang="en-GB"/>
          </a:p>
        </p:txBody>
      </p:sp>
      <p:sp>
        <p:nvSpPr>
          <p:cNvPr id="216072" name="Line 15"/>
          <p:cNvSpPr>
            <a:spLocks noChangeShapeType="1"/>
          </p:cNvSpPr>
          <p:nvPr/>
        </p:nvSpPr>
        <p:spPr bwMode="auto">
          <a:xfrm>
            <a:off x="3314700" y="2859088"/>
            <a:ext cx="4191000" cy="0"/>
          </a:xfrm>
          <a:prstGeom prst="line">
            <a:avLst/>
          </a:prstGeom>
          <a:noFill/>
          <a:ln w="12700">
            <a:solidFill>
              <a:schemeClr val="folHlink"/>
            </a:solidFill>
            <a:round/>
            <a:headEnd/>
            <a:tailEnd/>
          </a:ln>
        </p:spPr>
        <p:txBody>
          <a:bodyPr wrap="none" anchor="ctr"/>
          <a:lstStyle/>
          <a:p>
            <a:endParaRPr lang="en-GB"/>
          </a:p>
        </p:txBody>
      </p:sp>
      <p:sp>
        <p:nvSpPr>
          <p:cNvPr id="216073" name="Line 16"/>
          <p:cNvSpPr>
            <a:spLocks noChangeShapeType="1"/>
          </p:cNvSpPr>
          <p:nvPr/>
        </p:nvSpPr>
        <p:spPr bwMode="auto">
          <a:xfrm>
            <a:off x="4413250" y="2859088"/>
            <a:ext cx="1808163" cy="0"/>
          </a:xfrm>
          <a:prstGeom prst="line">
            <a:avLst/>
          </a:prstGeom>
          <a:noFill/>
          <a:ln w="12700">
            <a:solidFill>
              <a:schemeClr val="folHlink"/>
            </a:solidFill>
            <a:round/>
            <a:headEnd/>
            <a:tailEnd/>
          </a:ln>
        </p:spPr>
        <p:txBody>
          <a:bodyPr wrap="none" anchor="ctr"/>
          <a:lstStyle/>
          <a:p>
            <a:endParaRPr lang="en-GB"/>
          </a:p>
        </p:txBody>
      </p:sp>
      <p:sp>
        <p:nvSpPr>
          <p:cNvPr id="216074" name="Line 17"/>
          <p:cNvSpPr>
            <a:spLocks noChangeShapeType="1"/>
          </p:cNvSpPr>
          <p:nvPr/>
        </p:nvSpPr>
        <p:spPr bwMode="auto">
          <a:xfrm>
            <a:off x="6675438" y="2859088"/>
            <a:ext cx="835025" cy="0"/>
          </a:xfrm>
          <a:prstGeom prst="line">
            <a:avLst/>
          </a:prstGeom>
          <a:noFill/>
          <a:ln w="12700">
            <a:solidFill>
              <a:schemeClr val="folHlink"/>
            </a:solidFill>
            <a:round/>
            <a:headEnd/>
            <a:tailEnd/>
          </a:ln>
        </p:spPr>
        <p:txBody>
          <a:bodyPr wrap="none" anchor="ctr"/>
          <a:lstStyle/>
          <a:p>
            <a:endParaRPr lang="en-GB"/>
          </a:p>
        </p:txBody>
      </p:sp>
      <p:sp>
        <p:nvSpPr>
          <p:cNvPr id="216075" name="Line 18"/>
          <p:cNvSpPr>
            <a:spLocks noChangeShapeType="1"/>
          </p:cNvSpPr>
          <p:nvPr/>
        </p:nvSpPr>
        <p:spPr bwMode="auto">
          <a:xfrm>
            <a:off x="3319463" y="2347913"/>
            <a:ext cx="4181475" cy="0"/>
          </a:xfrm>
          <a:prstGeom prst="line">
            <a:avLst/>
          </a:prstGeom>
          <a:noFill/>
          <a:ln w="12700">
            <a:solidFill>
              <a:srgbClr val="FAFD00"/>
            </a:solidFill>
            <a:round/>
            <a:headEnd/>
            <a:tailEnd/>
          </a:ln>
        </p:spPr>
        <p:txBody>
          <a:bodyPr wrap="none" anchor="ctr"/>
          <a:lstStyle/>
          <a:p>
            <a:endParaRPr lang="en-GB"/>
          </a:p>
        </p:txBody>
      </p:sp>
      <p:sp>
        <p:nvSpPr>
          <p:cNvPr id="216076" name="Line 19"/>
          <p:cNvSpPr>
            <a:spLocks noChangeShapeType="1"/>
          </p:cNvSpPr>
          <p:nvPr/>
        </p:nvSpPr>
        <p:spPr bwMode="auto">
          <a:xfrm>
            <a:off x="3314700" y="3551238"/>
            <a:ext cx="4213225" cy="0"/>
          </a:xfrm>
          <a:prstGeom prst="line">
            <a:avLst/>
          </a:prstGeom>
          <a:noFill/>
          <a:ln w="12700">
            <a:solidFill>
              <a:srgbClr val="00FF00"/>
            </a:solidFill>
            <a:round/>
            <a:headEnd/>
            <a:tailEnd/>
          </a:ln>
        </p:spPr>
        <p:txBody>
          <a:bodyPr wrap="none" anchor="ctr"/>
          <a:lstStyle/>
          <a:p>
            <a:endParaRPr lang="en-GB"/>
          </a:p>
        </p:txBody>
      </p:sp>
      <p:sp>
        <p:nvSpPr>
          <p:cNvPr id="20"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21"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2"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3"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4" name="CasellaDiTesto 23"/>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spTree>
    <p:extLst>
      <p:ext uri="{BB962C8B-B14F-4D97-AF65-F5344CB8AC3E}">
        <p14:creationId xmlns:p14="http://schemas.microsoft.com/office/powerpoint/2010/main" val="357530569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a:noFill/>
        </p:spPr>
        <p:txBody>
          <a:bodyPr lIns="90488" tIns="44450" rIns="90488" bIns="44450" anchor="b"/>
          <a:lstStyle/>
          <a:p>
            <a:r>
              <a:rPr lang="en-GB" smtClean="0"/>
              <a:t>Pulse sequence</a:t>
            </a:r>
          </a:p>
        </p:txBody>
      </p:sp>
      <p:sp>
        <p:nvSpPr>
          <p:cNvPr id="217091" name="Rectangle 3"/>
          <p:cNvSpPr>
            <a:spLocks noChangeArrowheads="1"/>
          </p:cNvSpPr>
          <p:nvPr/>
        </p:nvSpPr>
        <p:spPr bwMode="auto">
          <a:xfrm>
            <a:off x="2497138" y="2098675"/>
            <a:ext cx="450850" cy="382588"/>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RF</a:t>
            </a:r>
          </a:p>
        </p:txBody>
      </p:sp>
      <p:grpSp>
        <p:nvGrpSpPr>
          <p:cNvPr id="217092" name="Group 4"/>
          <p:cNvGrpSpPr>
            <a:grpSpLocks/>
          </p:cNvGrpSpPr>
          <p:nvPr/>
        </p:nvGrpSpPr>
        <p:grpSpPr bwMode="auto">
          <a:xfrm>
            <a:off x="1703388" y="2654300"/>
            <a:ext cx="1703387" cy="2632075"/>
            <a:chOff x="1073" y="1672"/>
            <a:chExt cx="1073" cy="1658"/>
          </a:xfrm>
        </p:grpSpPr>
        <p:sp>
          <p:nvSpPr>
            <p:cNvPr id="217109" name="Rectangle 5"/>
            <p:cNvSpPr>
              <a:spLocks noChangeArrowheads="1"/>
            </p:cNvSpPr>
            <p:nvPr/>
          </p:nvSpPr>
          <p:spPr bwMode="auto">
            <a:xfrm>
              <a:off x="1073" y="1672"/>
              <a:ext cx="875"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MR response</a:t>
              </a:r>
            </a:p>
          </p:txBody>
        </p:sp>
        <p:sp>
          <p:nvSpPr>
            <p:cNvPr id="217110" name="Rectangle 6"/>
            <p:cNvSpPr>
              <a:spLocks noChangeArrowheads="1"/>
            </p:cNvSpPr>
            <p:nvPr/>
          </p:nvSpPr>
          <p:spPr bwMode="auto">
            <a:xfrm>
              <a:off x="1073" y="3032"/>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17111" name="Rectangle 7"/>
            <p:cNvSpPr>
              <a:spLocks noChangeArrowheads="1"/>
            </p:cNvSpPr>
            <p:nvPr/>
          </p:nvSpPr>
          <p:spPr bwMode="auto">
            <a:xfrm>
              <a:off x="1187" y="3089"/>
              <a:ext cx="740"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phase enc.</a:t>
              </a:r>
            </a:p>
          </p:txBody>
        </p:sp>
        <p:sp>
          <p:nvSpPr>
            <p:cNvPr id="217112" name="Rectangle 8"/>
            <p:cNvSpPr>
              <a:spLocks noChangeArrowheads="1"/>
            </p:cNvSpPr>
            <p:nvPr/>
          </p:nvSpPr>
          <p:spPr bwMode="auto">
            <a:xfrm>
              <a:off x="1073" y="2538"/>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17113" name="Rectangle 9"/>
            <p:cNvSpPr>
              <a:spLocks noChangeArrowheads="1"/>
            </p:cNvSpPr>
            <p:nvPr/>
          </p:nvSpPr>
          <p:spPr bwMode="auto">
            <a:xfrm>
              <a:off x="1192" y="2612"/>
              <a:ext cx="95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frequency enc.</a:t>
              </a:r>
            </a:p>
          </p:txBody>
        </p:sp>
        <p:sp>
          <p:nvSpPr>
            <p:cNvPr id="217114" name="Rectangle 10"/>
            <p:cNvSpPr>
              <a:spLocks noChangeArrowheads="1"/>
            </p:cNvSpPr>
            <p:nvPr/>
          </p:nvSpPr>
          <p:spPr bwMode="auto">
            <a:xfrm>
              <a:off x="1073" y="2021"/>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17115" name="Rectangle 11"/>
            <p:cNvSpPr>
              <a:spLocks noChangeArrowheads="1"/>
            </p:cNvSpPr>
            <p:nvPr/>
          </p:nvSpPr>
          <p:spPr bwMode="auto">
            <a:xfrm>
              <a:off x="1192" y="2100"/>
              <a:ext cx="909"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slice selection</a:t>
              </a:r>
            </a:p>
          </p:txBody>
        </p:sp>
      </p:grpSp>
      <p:sp>
        <p:nvSpPr>
          <p:cNvPr id="217093" name="Freeform 12"/>
          <p:cNvSpPr>
            <a:spLocks noChangeArrowheads="1"/>
          </p:cNvSpPr>
          <p:nvPr/>
        </p:nvSpPr>
        <p:spPr bwMode="auto">
          <a:xfrm>
            <a:off x="3314700" y="4076700"/>
            <a:ext cx="4184650" cy="254000"/>
          </a:xfrm>
          <a:custGeom>
            <a:avLst/>
            <a:gdLst>
              <a:gd name="T0" fmla="*/ 0 w 2636"/>
              <a:gd name="T1" fmla="*/ 254000 h 160"/>
              <a:gd name="T2" fmla="*/ 2552700 w 2636"/>
              <a:gd name="T3" fmla="*/ 250825 h 160"/>
              <a:gd name="T4" fmla="*/ 2660650 w 2636"/>
              <a:gd name="T5" fmla="*/ 0 h 160"/>
              <a:gd name="T6" fmla="*/ 3705225 w 2636"/>
              <a:gd name="T7" fmla="*/ 3175 h 160"/>
              <a:gd name="T8" fmla="*/ 3816350 w 2636"/>
              <a:gd name="T9" fmla="*/ 250825 h 160"/>
              <a:gd name="T10" fmla="*/ 4184650 w 2636"/>
              <a:gd name="T11" fmla="*/ 254000 h 160"/>
              <a:gd name="T12" fmla="*/ 0 60000 65536"/>
              <a:gd name="T13" fmla="*/ 0 60000 65536"/>
              <a:gd name="T14" fmla="*/ 0 60000 65536"/>
              <a:gd name="T15" fmla="*/ 0 60000 65536"/>
              <a:gd name="T16" fmla="*/ 0 60000 65536"/>
              <a:gd name="T17" fmla="*/ 0 60000 65536"/>
              <a:gd name="T18" fmla="*/ 0 w 2636"/>
              <a:gd name="T19" fmla="*/ 0 h 160"/>
              <a:gd name="T20" fmla="*/ 2636 w 2636"/>
              <a:gd name="T21" fmla="*/ 160 h 160"/>
            </a:gdLst>
            <a:ahLst/>
            <a:cxnLst>
              <a:cxn ang="T12">
                <a:pos x="T0" y="T1"/>
              </a:cxn>
              <a:cxn ang="T13">
                <a:pos x="T2" y="T3"/>
              </a:cxn>
              <a:cxn ang="T14">
                <a:pos x="T4" y="T5"/>
              </a:cxn>
              <a:cxn ang="T15">
                <a:pos x="T6" y="T7"/>
              </a:cxn>
              <a:cxn ang="T16">
                <a:pos x="T8" y="T9"/>
              </a:cxn>
              <a:cxn ang="T17">
                <a:pos x="T10" y="T11"/>
              </a:cxn>
            </a:cxnLst>
            <a:rect l="T18" t="T19" r="T20" b="T21"/>
            <a:pathLst>
              <a:path w="2636" h="160">
                <a:moveTo>
                  <a:pt x="0" y="160"/>
                </a:moveTo>
                <a:lnTo>
                  <a:pt x="1608" y="158"/>
                </a:lnTo>
                <a:lnTo>
                  <a:pt x="1676" y="0"/>
                </a:lnTo>
                <a:lnTo>
                  <a:pt x="2334" y="2"/>
                </a:lnTo>
                <a:lnTo>
                  <a:pt x="2404" y="158"/>
                </a:lnTo>
                <a:lnTo>
                  <a:pt x="2636" y="160"/>
                </a:lnTo>
              </a:path>
            </a:pathLst>
          </a:custGeom>
          <a:noFill/>
          <a:ln w="12700">
            <a:solidFill>
              <a:srgbClr val="00FF00"/>
            </a:solidFill>
            <a:round/>
            <a:headEnd/>
            <a:tailEnd/>
          </a:ln>
        </p:spPr>
        <p:txBody>
          <a:bodyPr wrap="none" anchor="ctr"/>
          <a:lstStyle/>
          <a:p>
            <a:endParaRPr lang="en-GB"/>
          </a:p>
        </p:txBody>
      </p:sp>
      <p:sp>
        <p:nvSpPr>
          <p:cNvPr id="217094" name="Line 13"/>
          <p:cNvSpPr>
            <a:spLocks noChangeShapeType="1"/>
          </p:cNvSpPr>
          <p:nvPr/>
        </p:nvSpPr>
        <p:spPr bwMode="auto">
          <a:xfrm>
            <a:off x="6675438" y="2859088"/>
            <a:ext cx="835025" cy="0"/>
          </a:xfrm>
          <a:prstGeom prst="line">
            <a:avLst/>
          </a:prstGeom>
          <a:noFill/>
          <a:ln w="12700">
            <a:solidFill>
              <a:schemeClr val="folHlink"/>
            </a:solidFill>
            <a:round/>
            <a:headEnd/>
            <a:tailEnd/>
          </a:ln>
        </p:spPr>
        <p:txBody>
          <a:bodyPr wrap="none" anchor="ctr"/>
          <a:lstStyle/>
          <a:p>
            <a:endParaRPr lang="en-GB"/>
          </a:p>
        </p:txBody>
      </p:sp>
      <p:sp>
        <p:nvSpPr>
          <p:cNvPr id="217095" name="Rectangle 14"/>
          <p:cNvSpPr>
            <a:spLocks noChangeArrowheads="1"/>
          </p:cNvSpPr>
          <p:nvPr/>
        </p:nvSpPr>
        <p:spPr bwMode="auto">
          <a:xfrm>
            <a:off x="3867150" y="1878013"/>
            <a:ext cx="487363" cy="382587"/>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90°</a:t>
            </a:r>
          </a:p>
        </p:txBody>
      </p:sp>
      <p:sp>
        <p:nvSpPr>
          <p:cNvPr id="217096" name="Rectangle 15"/>
          <p:cNvSpPr>
            <a:spLocks noChangeArrowheads="1"/>
          </p:cNvSpPr>
          <p:nvPr/>
        </p:nvSpPr>
        <p:spPr bwMode="auto">
          <a:xfrm>
            <a:off x="5195888" y="1649413"/>
            <a:ext cx="600075" cy="382587"/>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180°</a:t>
            </a:r>
          </a:p>
        </p:txBody>
      </p:sp>
      <p:sp>
        <p:nvSpPr>
          <p:cNvPr id="217097" name="Freeform 16"/>
          <p:cNvSpPr>
            <a:spLocks/>
          </p:cNvSpPr>
          <p:nvPr/>
        </p:nvSpPr>
        <p:spPr bwMode="auto">
          <a:xfrm>
            <a:off x="3675063" y="2170113"/>
            <a:ext cx="406400" cy="220662"/>
          </a:xfrm>
          <a:custGeom>
            <a:avLst/>
            <a:gdLst>
              <a:gd name="T0" fmla="*/ 0 w 472"/>
              <a:gd name="T1" fmla="*/ 176817 h 307"/>
              <a:gd name="T2" fmla="*/ 33580 w 472"/>
              <a:gd name="T3" fmla="*/ 155973 h 307"/>
              <a:gd name="T4" fmla="*/ 54244 w 472"/>
              <a:gd name="T5" fmla="*/ 171067 h 307"/>
              <a:gd name="T6" fmla="*/ 74908 w 472"/>
              <a:gd name="T7" fmla="*/ 196224 h 307"/>
              <a:gd name="T8" fmla="*/ 104183 w 472"/>
              <a:gd name="T9" fmla="*/ 217787 h 307"/>
              <a:gd name="T10" fmla="*/ 130875 w 472"/>
              <a:gd name="T11" fmla="*/ 185442 h 307"/>
              <a:gd name="T12" fmla="*/ 180814 w 472"/>
              <a:gd name="T13" fmla="*/ 30188 h 307"/>
              <a:gd name="T14" fmla="*/ 201478 w 472"/>
              <a:gd name="T15" fmla="*/ 2875 h 307"/>
              <a:gd name="T16" fmla="*/ 224725 w 472"/>
              <a:gd name="T17" fmla="*/ 30907 h 307"/>
              <a:gd name="T18" fmla="*/ 271220 w 472"/>
              <a:gd name="T19" fmla="*/ 181848 h 307"/>
              <a:gd name="T20" fmla="*/ 301356 w 472"/>
              <a:gd name="T21" fmla="*/ 218506 h 307"/>
              <a:gd name="T22" fmla="*/ 330631 w 472"/>
              <a:gd name="T23" fmla="*/ 194068 h 307"/>
              <a:gd name="T24" fmla="*/ 348712 w 472"/>
              <a:gd name="T25" fmla="*/ 168911 h 307"/>
              <a:gd name="T26" fmla="*/ 369376 w 472"/>
              <a:gd name="T27" fmla="*/ 155254 h 307"/>
              <a:gd name="T28" fmla="*/ 406400 w 472"/>
              <a:gd name="T29" fmla="*/ 177536 h 30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72"/>
              <a:gd name="T46" fmla="*/ 0 h 307"/>
              <a:gd name="T47" fmla="*/ 472 w 472"/>
              <a:gd name="T48" fmla="*/ 307 h 30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72" h="307">
                <a:moveTo>
                  <a:pt x="0" y="246"/>
                </a:moveTo>
                <a:cubicBezTo>
                  <a:pt x="6" y="241"/>
                  <a:pt x="29" y="218"/>
                  <a:pt x="39" y="217"/>
                </a:cubicBezTo>
                <a:cubicBezTo>
                  <a:pt x="49" y="216"/>
                  <a:pt x="55" y="229"/>
                  <a:pt x="63" y="238"/>
                </a:cubicBezTo>
                <a:cubicBezTo>
                  <a:pt x="71" y="247"/>
                  <a:pt x="77" y="262"/>
                  <a:pt x="87" y="273"/>
                </a:cubicBezTo>
                <a:cubicBezTo>
                  <a:pt x="97" y="284"/>
                  <a:pt x="110" y="305"/>
                  <a:pt x="121" y="303"/>
                </a:cubicBezTo>
                <a:cubicBezTo>
                  <a:pt x="132" y="301"/>
                  <a:pt x="137" y="301"/>
                  <a:pt x="152" y="258"/>
                </a:cubicBezTo>
                <a:cubicBezTo>
                  <a:pt x="167" y="215"/>
                  <a:pt x="196" y="84"/>
                  <a:pt x="210" y="42"/>
                </a:cubicBezTo>
                <a:cubicBezTo>
                  <a:pt x="224" y="0"/>
                  <a:pt x="226" y="4"/>
                  <a:pt x="234" y="4"/>
                </a:cubicBezTo>
                <a:cubicBezTo>
                  <a:pt x="242" y="4"/>
                  <a:pt x="248" y="2"/>
                  <a:pt x="261" y="43"/>
                </a:cubicBezTo>
                <a:cubicBezTo>
                  <a:pt x="274" y="84"/>
                  <a:pt x="300" y="210"/>
                  <a:pt x="315" y="253"/>
                </a:cubicBezTo>
                <a:cubicBezTo>
                  <a:pt x="330" y="296"/>
                  <a:pt x="339" y="301"/>
                  <a:pt x="350" y="304"/>
                </a:cubicBezTo>
                <a:cubicBezTo>
                  <a:pt x="361" y="307"/>
                  <a:pt x="375" y="282"/>
                  <a:pt x="384" y="270"/>
                </a:cubicBezTo>
                <a:cubicBezTo>
                  <a:pt x="393" y="258"/>
                  <a:pt x="398" y="244"/>
                  <a:pt x="405" y="235"/>
                </a:cubicBezTo>
                <a:cubicBezTo>
                  <a:pt x="412" y="226"/>
                  <a:pt x="418" y="214"/>
                  <a:pt x="429" y="216"/>
                </a:cubicBezTo>
                <a:cubicBezTo>
                  <a:pt x="440" y="218"/>
                  <a:pt x="463" y="241"/>
                  <a:pt x="472" y="247"/>
                </a:cubicBezTo>
              </a:path>
            </a:pathLst>
          </a:custGeom>
          <a:noFill/>
          <a:ln w="12700" cap="flat" cmpd="sng">
            <a:solidFill>
              <a:srgbClr val="FFFF00"/>
            </a:solidFill>
            <a:prstDash val="solid"/>
            <a:round/>
            <a:headEnd/>
            <a:tailEnd/>
          </a:ln>
        </p:spPr>
        <p:txBody>
          <a:bodyPr lIns="0" tIns="0" rIns="0" bIns="0" anchor="ctr">
            <a:spAutoFit/>
          </a:bodyPr>
          <a:lstStyle/>
          <a:p>
            <a:endParaRPr lang="en-GB"/>
          </a:p>
        </p:txBody>
      </p:sp>
      <p:sp>
        <p:nvSpPr>
          <p:cNvPr id="217098" name="Line 17"/>
          <p:cNvSpPr>
            <a:spLocks noChangeShapeType="1"/>
          </p:cNvSpPr>
          <p:nvPr/>
        </p:nvSpPr>
        <p:spPr bwMode="auto">
          <a:xfrm>
            <a:off x="3321050" y="2347913"/>
            <a:ext cx="360363" cy="0"/>
          </a:xfrm>
          <a:prstGeom prst="line">
            <a:avLst/>
          </a:prstGeom>
          <a:noFill/>
          <a:ln w="12700">
            <a:solidFill>
              <a:srgbClr val="FAFD00"/>
            </a:solidFill>
            <a:round/>
            <a:headEnd/>
            <a:tailEnd/>
          </a:ln>
        </p:spPr>
        <p:txBody>
          <a:bodyPr wrap="none" anchor="ctr"/>
          <a:lstStyle/>
          <a:p>
            <a:endParaRPr lang="en-GB"/>
          </a:p>
        </p:txBody>
      </p:sp>
      <p:grpSp>
        <p:nvGrpSpPr>
          <p:cNvPr id="217099" name="Group 18"/>
          <p:cNvGrpSpPr>
            <a:grpSpLocks/>
          </p:cNvGrpSpPr>
          <p:nvPr/>
        </p:nvGrpSpPr>
        <p:grpSpPr bwMode="auto">
          <a:xfrm>
            <a:off x="6227763" y="2778125"/>
            <a:ext cx="450850" cy="95250"/>
            <a:chOff x="3683" y="1648"/>
            <a:chExt cx="759" cy="192"/>
          </a:xfrm>
        </p:grpSpPr>
        <p:sp>
          <p:nvSpPr>
            <p:cNvPr id="217107" name="Freeform 19"/>
            <p:cNvSpPr>
              <a:spLocks/>
            </p:cNvSpPr>
            <p:nvPr/>
          </p:nvSpPr>
          <p:spPr bwMode="auto">
            <a:xfrm>
              <a:off x="4063" y="1648"/>
              <a:ext cx="379" cy="192"/>
            </a:xfrm>
            <a:custGeom>
              <a:avLst/>
              <a:gdLst>
                <a:gd name="T0" fmla="*/ 0 w 379"/>
                <a:gd name="T1" fmla="*/ 3 h 192"/>
                <a:gd name="T2" fmla="*/ 7 w 379"/>
                <a:gd name="T3" fmla="*/ 16 h 192"/>
                <a:gd name="T4" fmla="*/ 23 w 379"/>
                <a:gd name="T5" fmla="*/ 99 h 192"/>
                <a:gd name="T6" fmla="*/ 45 w 379"/>
                <a:gd name="T7" fmla="*/ 179 h 192"/>
                <a:gd name="T8" fmla="*/ 63 w 379"/>
                <a:gd name="T9" fmla="*/ 179 h 192"/>
                <a:gd name="T10" fmla="*/ 80 w 379"/>
                <a:gd name="T11" fmla="*/ 129 h 192"/>
                <a:gd name="T12" fmla="*/ 94 w 379"/>
                <a:gd name="T13" fmla="*/ 129 h 192"/>
                <a:gd name="T14" fmla="*/ 112 w 379"/>
                <a:gd name="T15" fmla="*/ 171 h 192"/>
                <a:gd name="T16" fmla="*/ 126 w 379"/>
                <a:gd name="T17" fmla="*/ 171 h 192"/>
                <a:gd name="T18" fmla="*/ 150 w 379"/>
                <a:gd name="T19" fmla="*/ 138 h 192"/>
                <a:gd name="T20" fmla="*/ 167 w 379"/>
                <a:gd name="T21" fmla="*/ 138 h 192"/>
                <a:gd name="T22" fmla="*/ 185 w 379"/>
                <a:gd name="T23" fmla="*/ 160 h 192"/>
                <a:gd name="T24" fmla="*/ 198 w 379"/>
                <a:gd name="T25" fmla="*/ 160 h 192"/>
                <a:gd name="T26" fmla="*/ 215 w 379"/>
                <a:gd name="T27" fmla="*/ 142 h 192"/>
                <a:gd name="T28" fmla="*/ 227 w 379"/>
                <a:gd name="T29" fmla="*/ 142 h 192"/>
                <a:gd name="T30" fmla="*/ 246 w 379"/>
                <a:gd name="T31" fmla="*/ 159 h 192"/>
                <a:gd name="T32" fmla="*/ 260 w 379"/>
                <a:gd name="T33" fmla="*/ 159 h 192"/>
                <a:gd name="T34" fmla="*/ 276 w 379"/>
                <a:gd name="T35" fmla="*/ 145 h 192"/>
                <a:gd name="T36" fmla="*/ 289 w 379"/>
                <a:gd name="T37" fmla="*/ 145 h 192"/>
                <a:gd name="T38" fmla="*/ 304 w 379"/>
                <a:gd name="T39" fmla="*/ 157 h 192"/>
                <a:gd name="T40" fmla="*/ 315 w 379"/>
                <a:gd name="T41" fmla="*/ 157 h 192"/>
                <a:gd name="T42" fmla="*/ 331 w 379"/>
                <a:gd name="T43" fmla="*/ 146 h 192"/>
                <a:gd name="T44" fmla="*/ 342 w 379"/>
                <a:gd name="T45" fmla="*/ 146 h 192"/>
                <a:gd name="T46" fmla="*/ 356 w 379"/>
                <a:gd name="T47" fmla="*/ 157 h 192"/>
                <a:gd name="T48" fmla="*/ 367 w 379"/>
                <a:gd name="T49" fmla="*/ 157 h 192"/>
                <a:gd name="T50" fmla="*/ 379 w 379"/>
                <a:gd name="T51" fmla="*/ 147 h 1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79"/>
                <a:gd name="T79" fmla="*/ 0 h 192"/>
                <a:gd name="T80" fmla="*/ 379 w 379"/>
                <a:gd name="T81" fmla="*/ 192 h 1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79" h="192">
                  <a:moveTo>
                    <a:pt x="0" y="3"/>
                  </a:moveTo>
                  <a:cubicBezTo>
                    <a:pt x="1" y="5"/>
                    <a:pt x="3" y="0"/>
                    <a:pt x="7" y="16"/>
                  </a:cubicBezTo>
                  <a:cubicBezTo>
                    <a:pt x="11" y="32"/>
                    <a:pt x="17" y="72"/>
                    <a:pt x="23" y="99"/>
                  </a:cubicBezTo>
                  <a:cubicBezTo>
                    <a:pt x="30" y="126"/>
                    <a:pt x="38" y="166"/>
                    <a:pt x="45" y="179"/>
                  </a:cubicBezTo>
                  <a:cubicBezTo>
                    <a:pt x="51" y="192"/>
                    <a:pt x="57" y="187"/>
                    <a:pt x="63" y="179"/>
                  </a:cubicBezTo>
                  <a:cubicBezTo>
                    <a:pt x="69" y="170"/>
                    <a:pt x="75" y="137"/>
                    <a:pt x="80" y="129"/>
                  </a:cubicBezTo>
                  <a:cubicBezTo>
                    <a:pt x="85" y="121"/>
                    <a:pt x="89" y="122"/>
                    <a:pt x="94" y="129"/>
                  </a:cubicBezTo>
                  <a:cubicBezTo>
                    <a:pt x="99" y="136"/>
                    <a:pt x="107" y="164"/>
                    <a:pt x="112" y="171"/>
                  </a:cubicBezTo>
                  <a:cubicBezTo>
                    <a:pt x="117" y="178"/>
                    <a:pt x="120" y="177"/>
                    <a:pt x="126" y="171"/>
                  </a:cubicBezTo>
                  <a:cubicBezTo>
                    <a:pt x="132" y="166"/>
                    <a:pt x="143" y="143"/>
                    <a:pt x="150" y="138"/>
                  </a:cubicBezTo>
                  <a:cubicBezTo>
                    <a:pt x="157" y="132"/>
                    <a:pt x="161" y="134"/>
                    <a:pt x="167" y="138"/>
                  </a:cubicBezTo>
                  <a:cubicBezTo>
                    <a:pt x="173" y="141"/>
                    <a:pt x="180" y="156"/>
                    <a:pt x="185" y="160"/>
                  </a:cubicBezTo>
                  <a:cubicBezTo>
                    <a:pt x="190" y="164"/>
                    <a:pt x="193" y="163"/>
                    <a:pt x="198" y="160"/>
                  </a:cubicBezTo>
                  <a:cubicBezTo>
                    <a:pt x="203" y="157"/>
                    <a:pt x="210" y="145"/>
                    <a:pt x="215" y="142"/>
                  </a:cubicBezTo>
                  <a:cubicBezTo>
                    <a:pt x="219" y="139"/>
                    <a:pt x="222" y="139"/>
                    <a:pt x="227" y="142"/>
                  </a:cubicBezTo>
                  <a:cubicBezTo>
                    <a:pt x="232" y="145"/>
                    <a:pt x="241" y="157"/>
                    <a:pt x="246" y="159"/>
                  </a:cubicBezTo>
                  <a:cubicBezTo>
                    <a:pt x="252" y="162"/>
                    <a:pt x="255" y="162"/>
                    <a:pt x="260" y="159"/>
                  </a:cubicBezTo>
                  <a:cubicBezTo>
                    <a:pt x="265" y="157"/>
                    <a:pt x="271" y="147"/>
                    <a:pt x="276" y="145"/>
                  </a:cubicBezTo>
                  <a:cubicBezTo>
                    <a:pt x="281" y="142"/>
                    <a:pt x="285" y="143"/>
                    <a:pt x="289" y="145"/>
                  </a:cubicBezTo>
                  <a:cubicBezTo>
                    <a:pt x="294" y="147"/>
                    <a:pt x="300" y="155"/>
                    <a:pt x="304" y="157"/>
                  </a:cubicBezTo>
                  <a:cubicBezTo>
                    <a:pt x="309" y="159"/>
                    <a:pt x="311" y="158"/>
                    <a:pt x="315" y="157"/>
                  </a:cubicBezTo>
                  <a:cubicBezTo>
                    <a:pt x="320" y="155"/>
                    <a:pt x="327" y="148"/>
                    <a:pt x="331" y="146"/>
                  </a:cubicBezTo>
                  <a:cubicBezTo>
                    <a:pt x="336" y="144"/>
                    <a:pt x="338" y="144"/>
                    <a:pt x="342" y="146"/>
                  </a:cubicBezTo>
                  <a:cubicBezTo>
                    <a:pt x="346" y="148"/>
                    <a:pt x="352" y="155"/>
                    <a:pt x="356" y="157"/>
                  </a:cubicBezTo>
                  <a:cubicBezTo>
                    <a:pt x="360" y="159"/>
                    <a:pt x="363" y="159"/>
                    <a:pt x="367" y="157"/>
                  </a:cubicBezTo>
                  <a:cubicBezTo>
                    <a:pt x="370" y="156"/>
                    <a:pt x="377" y="149"/>
                    <a:pt x="379" y="147"/>
                  </a:cubicBezTo>
                </a:path>
              </a:pathLst>
            </a:custGeom>
            <a:noFill/>
            <a:ln w="12700" cap="flat" cmpd="sng">
              <a:solidFill>
                <a:schemeClr val="folHlink"/>
              </a:solidFill>
              <a:prstDash val="solid"/>
              <a:round/>
              <a:headEnd/>
              <a:tailEnd/>
            </a:ln>
          </p:spPr>
          <p:txBody>
            <a:bodyPr lIns="0" tIns="0" rIns="0" bIns="0" anchor="ctr">
              <a:spAutoFit/>
            </a:bodyPr>
            <a:lstStyle/>
            <a:p>
              <a:endParaRPr lang="en-GB"/>
            </a:p>
          </p:txBody>
        </p:sp>
        <p:sp>
          <p:nvSpPr>
            <p:cNvPr id="217108" name="Freeform 20"/>
            <p:cNvSpPr>
              <a:spLocks/>
            </p:cNvSpPr>
            <p:nvPr/>
          </p:nvSpPr>
          <p:spPr bwMode="auto">
            <a:xfrm flipH="1">
              <a:off x="3683" y="1648"/>
              <a:ext cx="379" cy="192"/>
            </a:xfrm>
            <a:custGeom>
              <a:avLst/>
              <a:gdLst>
                <a:gd name="T0" fmla="*/ 0 w 379"/>
                <a:gd name="T1" fmla="*/ 3 h 192"/>
                <a:gd name="T2" fmla="*/ 7 w 379"/>
                <a:gd name="T3" fmla="*/ 16 h 192"/>
                <a:gd name="T4" fmla="*/ 23 w 379"/>
                <a:gd name="T5" fmla="*/ 99 h 192"/>
                <a:gd name="T6" fmla="*/ 45 w 379"/>
                <a:gd name="T7" fmla="*/ 179 h 192"/>
                <a:gd name="T8" fmla="*/ 63 w 379"/>
                <a:gd name="T9" fmla="*/ 179 h 192"/>
                <a:gd name="T10" fmla="*/ 80 w 379"/>
                <a:gd name="T11" fmla="*/ 129 h 192"/>
                <a:gd name="T12" fmla="*/ 94 w 379"/>
                <a:gd name="T13" fmla="*/ 129 h 192"/>
                <a:gd name="T14" fmla="*/ 112 w 379"/>
                <a:gd name="T15" fmla="*/ 171 h 192"/>
                <a:gd name="T16" fmla="*/ 126 w 379"/>
                <a:gd name="T17" fmla="*/ 171 h 192"/>
                <a:gd name="T18" fmla="*/ 150 w 379"/>
                <a:gd name="T19" fmla="*/ 138 h 192"/>
                <a:gd name="T20" fmla="*/ 167 w 379"/>
                <a:gd name="T21" fmla="*/ 138 h 192"/>
                <a:gd name="T22" fmla="*/ 185 w 379"/>
                <a:gd name="T23" fmla="*/ 160 h 192"/>
                <a:gd name="T24" fmla="*/ 198 w 379"/>
                <a:gd name="T25" fmla="*/ 160 h 192"/>
                <a:gd name="T26" fmla="*/ 215 w 379"/>
                <a:gd name="T27" fmla="*/ 142 h 192"/>
                <a:gd name="T28" fmla="*/ 227 w 379"/>
                <a:gd name="T29" fmla="*/ 142 h 192"/>
                <a:gd name="T30" fmla="*/ 246 w 379"/>
                <a:gd name="T31" fmla="*/ 159 h 192"/>
                <a:gd name="T32" fmla="*/ 260 w 379"/>
                <a:gd name="T33" fmla="*/ 159 h 192"/>
                <a:gd name="T34" fmla="*/ 276 w 379"/>
                <a:gd name="T35" fmla="*/ 145 h 192"/>
                <a:gd name="T36" fmla="*/ 289 w 379"/>
                <a:gd name="T37" fmla="*/ 145 h 192"/>
                <a:gd name="T38" fmla="*/ 304 w 379"/>
                <a:gd name="T39" fmla="*/ 157 h 192"/>
                <a:gd name="T40" fmla="*/ 315 w 379"/>
                <a:gd name="T41" fmla="*/ 157 h 192"/>
                <a:gd name="T42" fmla="*/ 331 w 379"/>
                <a:gd name="T43" fmla="*/ 146 h 192"/>
                <a:gd name="T44" fmla="*/ 342 w 379"/>
                <a:gd name="T45" fmla="*/ 146 h 192"/>
                <a:gd name="T46" fmla="*/ 356 w 379"/>
                <a:gd name="T47" fmla="*/ 157 h 192"/>
                <a:gd name="T48" fmla="*/ 367 w 379"/>
                <a:gd name="T49" fmla="*/ 157 h 192"/>
                <a:gd name="T50" fmla="*/ 379 w 379"/>
                <a:gd name="T51" fmla="*/ 147 h 1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79"/>
                <a:gd name="T79" fmla="*/ 0 h 192"/>
                <a:gd name="T80" fmla="*/ 379 w 379"/>
                <a:gd name="T81" fmla="*/ 192 h 1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79" h="192">
                  <a:moveTo>
                    <a:pt x="0" y="3"/>
                  </a:moveTo>
                  <a:cubicBezTo>
                    <a:pt x="1" y="5"/>
                    <a:pt x="3" y="0"/>
                    <a:pt x="7" y="16"/>
                  </a:cubicBezTo>
                  <a:cubicBezTo>
                    <a:pt x="11" y="32"/>
                    <a:pt x="17" y="72"/>
                    <a:pt x="23" y="99"/>
                  </a:cubicBezTo>
                  <a:cubicBezTo>
                    <a:pt x="30" y="126"/>
                    <a:pt x="38" y="166"/>
                    <a:pt x="45" y="179"/>
                  </a:cubicBezTo>
                  <a:cubicBezTo>
                    <a:pt x="51" y="192"/>
                    <a:pt x="57" y="187"/>
                    <a:pt x="63" y="179"/>
                  </a:cubicBezTo>
                  <a:cubicBezTo>
                    <a:pt x="69" y="170"/>
                    <a:pt x="75" y="137"/>
                    <a:pt x="80" y="129"/>
                  </a:cubicBezTo>
                  <a:cubicBezTo>
                    <a:pt x="85" y="121"/>
                    <a:pt x="89" y="122"/>
                    <a:pt x="94" y="129"/>
                  </a:cubicBezTo>
                  <a:cubicBezTo>
                    <a:pt x="99" y="136"/>
                    <a:pt x="107" y="164"/>
                    <a:pt x="112" y="171"/>
                  </a:cubicBezTo>
                  <a:cubicBezTo>
                    <a:pt x="117" y="178"/>
                    <a:pt x="120" y="177"/>
                    <a:pt x="126" y="171"/>
                  </a:cubicBezTo>
                  <a:cubicBezTo>
                    <a:pt x="132" y="166"/>
                    <a:pt x="143" y="143"/>
                    <a:pt x="150" y="138"/>
                  </a:cubicBezTo>
                  <a:cubicBezTo>
                    <a:pt x="157" y="132"/>
                    <a:pt x="161" y="134"/>
                    <a:pt x="167" y="138"/>
                  </a:cubicBezTo>
                  <a:cubicBezTo>
                    <a:pt x="173" y="141"/>
                    <a:pt x="180" y="156"/>
                    <a:pt x="185" y="160"/>
                  </a:cubicBezTo>
                  <a:cubicBezTo>
                    <a:pt x="190" y="164"/>
                    <a:pt x="193" y="163"/>
                    <a:pt x="198" y="160"/>
                  </a:cubicBezTo>
                  <a:cubicBezTo>
                    <a:pt x="203" y="157"/>
                    <a:pt x="210" y="145"/>
                    <a:pt x="215" y="142"/>
                  </a:cubicBezTo>
                  <a:cubicBezTo>
                    <a:pt x="219" y="139"/>
                    <a:pt x="222" y="139"/>
                    <a:pt x="227" y="142"/>
                  </a:cubicBezTo>
                  <a:cubicBezTo>
                    <a:pt x="232" y="145"/>
                    <a:pt x="241" y="157"/>
                    <a:pt x="246" y="159"/>
                  </a:cubicBezTo>
                  <a:cubicBezTo>
                    <a:pt x="252" y="162"/>
                    <a:pt x="255" y="162"/>
                    <a:pt x="260" y="159"/>
                  </a:cubicBezTo>
                  <a:cubicBezTo>
                    <a:pt x="265" y="157"/>
                    <a:pt x="271" y="147"/>
                    <a:pt x="276" y="145"/>
                  </a:cubicBezTo>
                  <a:cubicBezTo>
                    <a:pt x="281" y="142"/>
                    <a:pt x="285" y="143"/>
                    <a:pt x="289" y="145"/>
                  </a:cubicBezTo>
                  <a:cubicBezTo>
                    <a:pt x="294" y="147"/>
                    <a:pt x="300" y="155"/>
                    <a:pt x="304" y="157"/>
                  </a:cubicBezTo>
                  <a:cubicBezTo>
                    <a:pt x="309" y="159"/>
                    <a:pt x="311" y="158"/>
                    <a:pt x="315" y="157"/>
                  </a:cubicBezTo>
                  <a:cubicBezTo>
                    <a:pt x="320" y="155"/>
                    <a:pt x="327" y="148"/>
                    <a:pt x="331" y="146"/>
                  </a:cubicBezTo>
                  <a:cubicBezTo>
                    <a:pt x="336" y="144"/>
                    <a:pt x="338" y="144"/>
                    <a:pt x="342" y="146"/>
                  </a:cubicBezTo>
                  <a:cubicBezTo>
                    <a:pt x="346" y="148"/>
                    <a:pt x="352" y="155"/>
                    <a:pt x="356" y="157"/>
                  </a:cubicBezTo>
                  <a:cubicBezTo>
                    <a:pt x="360" y="159"/>
                    <a:pt x="363" y="159"/>
                    <a:pt x="367" y="157"/>
                  </a:cubicBezTo>
                  <a:cubicBezTo>
                    <a:pt x="370" y="156"/>
                    <a:pt x="377" y="149"/>
                    <a:pt x="379" y="147"/>
                  </a:cubicBezTo>
                </a:path>
              </a:pathLst>
            </a:custGeom>
            <a:noFill/>
            <a:ln w="12700" cap="flat" cmpd="sng">
              <a:solidFill>
                <a:schemeClr val="folHlink"/>
              </a:solidFill>
              <a:prstDash val="solid"/>
              <a:round/>
              <a:headEnd/>
              <a:tailEnd/>
            </a:ln>
          </p:spPr>
          <p:txBody>
            <a:bodyPr lIns="0" tIns="0" rIns="0" bIns="0" anchor="ctr">
              <a:spAutoFit/>
            </a:bodyPr>
            <a:lstStyle/>
            <a:p>
              <a:endParaRPr lang="en-GB"/>
            </a:p>
          </p:txBody>
        </p:sp>
      </p:grpSp>
      <p:sp>
        <p:nvSpPr>
          <p:cNvPr id="217100" name="Freeform 21"/>
          <p:cNvSpPr>
            <a:spLocks noChangeArrowheads="1"/>
          </p:cNvSpPr>
          <p:nvPr/>
        </p:nvSpPr>
        <p:spPr bwMode="auto">
          <a:xfrm>
            <a:off x="4076700" y="1831975"/>
            <a:ext cx="3425825" cy="515938"/>
          </a:xfrm>
          <a:custGeom>
            <a:avLst/>
            <a:gdLst>
              <a:gd name="T0" fmla="*/ 0 w 2337"/>
              <a:gd name="T1" fmla="*/ 512763 h 325"/>
              <a:gd name="T2" fmla="*/ 1014408 w 2337"/>
              <a:gd name="T3" fmla="*/ 514350 h 325"/>
              <a:gd name="T4" fmla="*/ 1014408 w 2337"/>
              <a:gd name="T5" fmla="*/ 0 h 325"/>
              <a:gd name="T6" fmla="*/ 1152203 w 2337"/>
              <a:gd name="T7" fmla="*/ 0 h 325"/>
              <a:gd name="T8" fmla="*/ 1152203 w 2337"/>
              <a:gd name="T9" fmla="*/ 514350 h 325"/>
              <a:gd name="T10" fmla="*/ 3425825 w 2337"/>
              <a:gd name="T11" fmla="*/ 515938 h 325"/>
              <a:gd name="T12" fmla="*/ 0 60000 65536"/>
              <a:gd name="T13" fmla="*/ 0 60000 65536"/>
              <a:gd name="T14" fmla="*/ 0 60000 65536"/>
              <a:gd name="T15" fmla="*/ 0 60000 65536"/>
              <a:gd name="T16" fmla="*/ 0 60000 65536"/>
              <a:gd name="T17" fmla="*/ 0 60000 65536"/>
              <a:gd name="T18" fmla="*/ 0 w 2337"/>
              <a:gd name="T19" fmla="*/ 0 h 325"/>
              <a:gd name="T20" fmla="*/ 2337 w 2337"/>
              <a:gd name="T21" fmla="*/ 325 h 325"/>
            </a:gdLst>
            <a:ahLst/>
            <a:cxnLst>
              <a:cxn ang="T12">
                <a:pos x="T0" y="T1"/>
              </a:cxn>
              <a:cxn ang="T13">
                <a:pos x="T2" y="T3"/>
              </a:cxn>
              <a:cxn ang="T14">
                <a:pos x="T4" y="T5"/>
              </a:cxn>
              <a:cxn ang="T15">
                <a:pos x="T6" y="T7"/>
              </a:cxn>
              <a:cxn ang="T16">
                <a:pos x="T8" y="T9"/>
              </a:cxn>
              <a:cxn ang="T17">
                <a:pos x="T10" y="T11"/>
              </a:cxn>
            </a:cxnLst>
            <a:rect l="T18" t="T19" r="T20" b="T21"/>
            <a:pathLst>
              <a:path w="2337" h="325">
                <a:moveTo>
                  <a:pt x="0" y="323"/>
                </a:moveTo>
                <a:lnTo>
                  <a:pt x="692" y="324"/>
                </a:lnTo>
                <a:lnTo>
                  <a:pt x="692" y="0"/>
                </a:lnTo>
                <a:lnTo>
                  <a:pt x="786" y="0"/>
                </a:lnTo>
                <a:lnTo>
                  <a:pt x="786" y="324"/>
                </a:lnTo>
                <a:lnTo>
                  <a:pt x="2337" y="325"/>
                </a:lnTo>
              </a:path>
            </a:pathLst>
          </a:custGeom>
          <a:noFill/>
          <a:ln w="12700">
            <a:solidFill>
              <a:srgbClr val="FAFD00"/>
            </a:solidFill>
            <a:round/>
            <a:headEnd/>
            <a:tailEnd/>
          </a:ln>
        </p:spPr>
        <p:txBody>
          <a:bodyPr wrap="none" anchor="ctr"/>
          <a:lstStyle/>
          <a:p>
            <a:endParaRPr lang="en-GB"/>
          </a:p>
        </p:txBody>
      </p:sp>
      <p:sp>
        <p:nvSpPr>
          <p:cNvPr id="217101" name="Freeform 22"/>
          <p:cNvSpPr>
            <a:spLocks noChangeArrowheads="1"/>
          </p:cNvSpPr>
          <p:nvPr/>
        </p:nvSpPr>
        <p:spPr bwMode="auto">
          <a:xfrm>
            <a:off x="3314700" y="4692650"/>
            <a:ext cx="4208463" cy="441325"/>
          </a:xfrm>
          <a:custGeom>
            <a:avLst/>
            <a:gdLst>
              <a:gd name="T0" fmla="*/ 0 w 2651"/>
              <a:gd name="T1" fmla="*/ 439738 h 278"/>
              <a:gd name="T2" fmla="*/ 890588 w 2651"/>
              <a:gd name="T3" fmla="*/ 441325 h 278"/>
              <a:gd name="T4" fmla="*/ 965200 w 2651"/>
              <a:gd name="T5" fmla="*/ 0 h 278"/>
              <a:gd name="T6" fmla="*/ 1176338 w 2651"/>
              <a:gd name="T7" fmla="*/ 0 h 278"/>
              <a:gd name="T8" fmla="*/ 1263650 w 2651"/>
              <a:gd name="T9" fmla="*/ 441325 h 278"/>
              <a:gd name="T10" fmla="*/ 4208463 w 2651"/>
              <a:gd name="T11" fmla="*/ 441325 h 278"/>
              <a:gd name="T12" fmla="*/ 0 60000 65536"/>
              <a:gd name="T13" fmla="*/ 0 60000 65536"/>
              <a:gd name="T14" fmla="*/ 0 60000 65536"/>
              <a:gd name="T15" fmla="*/ 0 60000 65536"/>
              <a:gd name="T16" fmla="*/ 0 60000 65536"/>
              <a:gd name="T17" fmla="*/ 0 60000 65536"/>
              <a:gd name="T18" fmla="*/ 0 w 2651"/>
              <a:gd name="T19" fmla="*/ 0 h 278"/>
              <a:gd name="T20" fmla="*/ 2651 w 2651"/>
              <a:gd name="T21" fmla="*/ 278 h 278"/>
            </a:gdLst>
            <a:ahLst/>
            <a:cxnLst>
              <a:cxn ang="T12">
                <a:pos x="T0" y="T1"/>
              </a:cxn>
              <a:cxn ang="T13">
                <a:pos x="T2" y="T3"/>
              </a:cxn>
              <a:cxn ang="T14">
                <a:pos x="T4" y="T5"/>
              </a:cxn>
              <a:cxn ang="T15">
                <a:pos x="T6" y="T7"/>
              </a:cxn>
              <a:cxn ang="T16">
                <a:pos x="T8" y="T9"/>
              </a:cxn>
              <a:cxn ang="T17">
                <a:pos x="T10" y="T11"/>
              </a:cxn>
            </a:cxnLst>
            <a:rect l="T18" t="T19" r="T20" b="T21"/>
            <a:pathLst>
              <a:path w="2651" h="278">
                <a:moveTo>
                  <a:pt x="0" y="277"/>
                </a:moveTo>
                <a:lnTo>
                  <a:pt x="561" y="278"/>
                </a:lnTo>
                <a:lnTo>
                  <a:pt x="608" y="0"/>
                </a:lnTo>
                <a:lnTo>
                  <a:pt x="741" y="0"/>
                </a:lnTo>
                <a:lnTo>
                  <a:pt x="796" y="278"/>
                </a:lnTo>
                <a:lnTo>
                  <a:pt x="2651" y="278"/>
                </a:lnTo>
              </a:path>
            </a:pathLst>
          </a:custGeom>
          <a:noFill/>
          <a:ln w="12700">
            <a:solidFill>
              <a:srgbClr val="00FF00"/>
            </a:solidFill>
            <a:round/>
            <a:headEnd/>
            <a:tailEnd/>
          </a:ln>
        </p:spPr>
        <p:txBody>
          <a:bodyPr wrap="none" anchor="ctr"/>
          <a:lstStyle/>
          <a:p>
            <a:endParaRPr lang="en-GB"/>
          </a:p>
        </p:txBody>
      </p:sp>
      <p:sp>
        <p:nvSpPr>
          <p:cNvPr id="217102" name="Line 23"/>
          <p:cNvSpPr>
            <a:spLocks noChangeShapeType="1"/>
          </p:cNvSpPr>
          <p:nvPr/>
        </p:nvSpPr>
        <p:spPr bwMode="auto">
          <a:xfrm>
            <a:off x="3324225" y="2859088"/>
            <a:ext cx="2897188" cy="0"/>
          </a:xfrm>
          <a:prstGeom prst="line">
            <a:avLst/>
          </a:prstGeom>
          <a:noFill/>
          <a:ln w="12700">
            <a:solidFill>
              <a:schemeClr val="folHlink"/>
            </a:solidFill>
            <a:round/>
            <a:headEnd/>
            <a:tailEnd/>
          </a:ln>
        </p:spPr>
        <p:txBody>
          <a:bodyPr wrap="none" anchor="ctr"/>
          <a:lstStyle/>
          <a:p>
            <a:endParaRPr lang="en-GB"/>
          </a:p>
        </p:txBody>
      </p:sp>
      <p:sp>
        <p:nvSpPr>
          <p:cNvPr id="217103" name="Freeform 24"/>
          <p:cNvSpPr>
            <a:spLocks noChangeArrowheads="1"/>
          </p:cNvSpPr>
          <p:nvPr/>
        </p:nvSpPr>
        <p:spPr bwMode="auto">
          <a:xfrm>
            <a:off x="3319463" y="3292475"/>
            <a:ext cx="4230687" cy="258763"/>
          </a:xfrm>
          <a:custGeom>
            <a:avLst/>
            <a:gdLst>
              <a:gd name="T0" fmla="*/ 0 w 2665"/>
              <a:gd name="T1" fmla="*/ 258763 h 163"/>
              <a:gd name="T2" fmla="*/ 276225 w 2665"/>
              <a:gd name="T3" fmla="*/ 258763 h 163"/>
              <a:gd name="T4" fmla="*/ 379412 w 2665"/>
              <a:gd name="T5" fmla="*/ 0 h 163"/>
              <a:gd name="T6" fmla="*/ 769937 w 2665"/>
              <a:gd name="T7" fmla="*/ 0 h 163"/>
              <a:gd name="T8" fmla="*/ 877887 w 2665"/>
              <a:gd name="T9" fmla="*/ 257175 h 163"/>
              <a:gd name="T10" fmla="*/ 1684337 w 2665"/>
              <a:gd name="T11" fmla="*/ 258763 h 163"/>
              <a:gd name="T12" fmla="*/ 1779587 w 2665"/>
              <a:gd name="T13" fmla="*/ 0 h 163"/>
              <a:gd name="T14" fmla="*/ 1925637 w 2665"/>
              <a:gd name="T15" fmla="*/ 0 h 163"/>
              <a:gd name="T16" fmla="*/ 2030412 w 2665"/>
              <a:gd name="T17" fmla="*/ 257175 h 163"/>
              <a:gd name="T18" fmla="*/ 4230687 w 2665"/>
              <a:gd name="T19" fmla="*/ 257175 h 1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65"/>
              <a:gd name="T31" fmla="*/ 0 h 163"/>
              <a:gd name="T32" fmla="*/ 2665 w 2665"/>
              <a:gd name="T33" fmla="*/ 163 h 1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65" h="163">
                <a:moveTo>
                  <a:pt x="0" y="163"/>
                </a:moveTo>
                <a:lnTo>
                  <a:pt x="174" y="163"/>
                </a:lnTo>
                <a:lnTo>
                  <a:pt x="239" y="0"/>
                </a:lnTo>
                <a:lnTo>
                  <a:pt x="485" y="0"/>
                </a:lnTo>
                <a:lnTo>
                  <a:pt x="553" y="162"/>
                </a:lnTo>
                <a:lnTo>
                  <a:pt x="1061" y="163"/>
                </a:lnTo>
                <a:lnTo>
                  <a:pt x="1121" y="0"/>
                </a:lnTo>
                <a:lnTo>
                  <a:pt x="1213" y="0"/>
                </a:lnTo>
                <a:lnTo>
                  <a:pt x="1279" y="162"/>
                </a:lnTo>
                <a:lnTo>
                  <a:pt x="2665" y="162"/>
                </a:lnTo>
              </a:path>
            </a:pathLst>
          </a:custGeom>
          <a:noFill/>
          <a:ln w="12700">
            <a:solidFill>
              <a:srgbClr val="00FF00"/>
            </a:solidFill>
            <a:round/>
            <a:headEnd/>
            <a:tailEnd/>
          </a:ln>
        </p:spPr>
        <p:txBody>
          <a:bodyPr wrap="none" anchor="ctr"/>
          <a:lstStyle/>
          <a:p>
            <a:endParaRPr lang="en-GB"/>
          </a:p>
        </p:txBody>
      </p:sp>
      <p:sp>
        <p:nvSpPr>
          <p:cNvPr id="28"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29"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0"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1"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2" name="CasellaDiTesto 31"/>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spTree>
    <p:extLst>
      <p:ext uri="{BB962C8B-B14F-4D97-AF65-F5344CB8AC3E}">
        <p14:creationId xmlns:p14="http://schemas.microsoft.com/office/powerpoint/2010/main" val="4033126185"/>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a:noFill/>
        </p:spPr>
        <p:txBody>
          <a:bodyPr lIns="90488" tIns="44450" rIns="90488" bIns="44450" anchor="b"/>
          <a:lstStyle/>
          <a:p>
            <a:r>
              <a:rPr lang="en-GB" smtClean="0"/>
              <a:t>Pulse sequence</a:t>
            </a:r>
          </a:p>
        </p:txBody>
      </p:sp>
      <p:sp>
        <p:nvSpPr>
          <p:cNvPr id="218115" name="Rectangle 3"/>
          <p:cNvSpPr>
            <a:spLocks noChangeArrowheads="1"/>
          </p:cNvSpPr>
          <p:nvPr/>
        </p:nvSpPr>
        <p:spPr bwMode="auto">
          <a:xfrm>
            <a:off x="2497138" y="2098675"/>
            <a:ext cx="450850" cy="382588"/>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RF</a:t>
            </a:r>
          </a:p>
        </p:txBody>
      </p:sp>
      <p:sp>
        <p:nvSpPr>
          <p:cNvPr id="218116" name="Line 4"/>
          <p:cNvSpPr>
            <a:spLocks noChangeShapeType="1"/>
          </p:cNvSpPr>
          <p:nvPr/>
        </p:nvSpPr>
        <p:spPr bwMode="auto">
          <a:xfrm>
            <a:off x="3314700" y="5132388"/>
            <a:ext cx="4213225" cy="0"/>
          </a:xfrm>
          <a:prstGeom prst="line">
            <a:avLst/>
          </a:prstGeom>
          <a:noFill/>
          <a:ln w="12700">
            <a:solidFill>
              <a:srgbClr val="00FF00"/>
            </a:solidFill>
            <a:round/>
            <a:headEnd/>
            <a:tailEnd/>
          </a:ln>
        </p:spPr>
        <p:txBody>
          <a:bodyPr wrap="none" anchor="ctr"/>
          <a:lstStyle/>
          <a:p>
            <a:endParaRPr lang="en-GB"/>
          </a:p>
        </p:txBody>
      </p:sp>
      <p:sp>
        <p:nvSpPr>
          <p:cNvPr id="218117" name="Line 5"/>
          <p:cNvSpPr>
            <a:spLocks noChangeShapeType="1"/>
          </p:cNvSpPr>
          <p:nvPr/>
        </p:nvSpPr>
        <p:spPr bwMode="auto">
          <a:xfrm>
            <a:off x="4584700" y="5132388"/>
            <a:ext cx="2925763" cy="0"/>
          </a:xfrm>
          <a:prstGeom prst="line">
            <a:avLst/>
          </a:prstGeom>
          <a:noFill/>
          <a:ln w="12700">
            <a:solidFill>
              <a:srgbClr val="00FF00"/>
            </a:solidFill>
            <a:round/>
            <a:headEnd/>
            <a:tailEnd/>
          </a:ln>
        </p:spPr>
        <p:txBody>
          <a:bodyPr wrap="none" anchor="ctr"/>
          <a:lstStyle/>
          <a:p>
            <a:endParaRPr lang="en-GB"/>
          </a:p>
        </p:txBody>
      </p:sp>
      <p:grpSp>
        <p:nvGrpSpPr>
          <p:cNvPr id="218118" name="Group 6"/>
          <p:cNvGrpSpPr>
            <a:grpSpLocks/>
          </p:cNvGrpSpPr>
          <p:nvPr/>
        </p:nvGrpSpPr>
        <p:grpSpPr bwMode="auto">
          <a:xfrm>
            <a:off x="1703388" y="2654300"/>
            <a:ext cx="1703387" cy="2632075"/>
            <a:chOff x="1073" y="1672"/>
            <a:chExt cx="1073" cy="1658"/>
          </a:xfrm>
        </p:grpSpPr>
        <p:sp>
          <p:nvSpPr>
            <p:cNvPr id="218128" name="Rectangle 7"/>
            <p:cNvSpPr>
              <a:spLocks noChangeArrowheads="1"/>
            </p:cNvSpPr>
            <p:nvPr/>
          </p:nvSpPr>
          <p:spPr bwMode="auto">
            <a:xfrm>
              <a:off x="1073" y="1672"/>
              <a:ext cx="875"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MR response</a:t>
              </a:r>
            </a:p>
          </p:txBody>
        </p:sp>
        <p:sp>
          <p:nvSpPr>
            <p:cNvPr id="218129" name="Rectangle 8"/>
            <p:cNvSpPr>
              <a:spLocks noChangeArrowheads="1"/>
            </p:cNvSpPr>
            <p:nvPr/>
          </p:nvSpPr>
          <p:spPr bwMode="auto">
            <a:xfrm>
              <a:off x="1073" y="3032"/>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18130" name="Rectangle 9"/>
            <p:cNvSpPr>
              <a:spLocks noChangeArrowheads="1"/>
            </p:cNvSpPr>
            <p:nvPr/>
          </p:nvSpPr>
          <p:spPr bwMode="auto">
            <a:xfrm>
              <a:off x="1187" y="3089"/>
              <a:ext cx="740"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phase enc.</a:t>
              </a:r>
            </a:p>
          </p:txBody>
        </p:sp>
        <p:sp>
          <p:nvSpPr>
            <p:cNvPr id="218131" name="Rectangle 10"/>
            <p:cNvSpPr>
              <a:spLocks noChangeArrowheads="1"/>
            </p:cNvSpPr>
            <p:nvPr/>
          </p:nvSpPr>
          <p:spPr bwMode="auto">
            <a:xfrm>
              <a:off x="1073" y="2538"/>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18132" name="Rectangle 11"/>
            <p:cNvSpPr>
              <a:spLocks noChangeArrowheads="1"/>
            </p:cNvSpPr>
            <p:nvPr/>
          </p:nvSpPr>
          <p:spPr bwMode="auto">
            <a:xfrm>
              <a:off x="1192" y="2612"/>
              <a:ext cx="95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frequency enc.</a:t>
              </a:r>
            </a:p>
          </p:txBody>
        </p:sp>
        <p:sp>
          <p:nvSpPr>
            <p:cNvPr id="218133" name="Rectangle 12"/>
            <p:cNvSpPr>
              <a:spLocks noChangeArrowheads="1"/>
            </p:cNvSpPr>
            <p:nvPr/>
          </p:nvSpPr>
          <p:spPr bwMode="auto">
            <a:xfrm>
              <a:off x="1073" y="2021"/>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18134" name="Rectangle 13"/>
            <p:cNvSpPr>
              <a:spLocks noChangeArrowheads="1"/>
            </p:cNvSpPr>
            <p:nvPr/>
          </p:nvSpPr>
          <p:spPr bwMode="auto">
            <a:xfrm>
              <a:off x="1192" y="2100"/>
              <a:ext cx="909"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slice selection</a:t>
              </a:r>
            </a:p>
          </p:txBody>
        </p:sp>
      </p:grpSp>
      <p:sp>
        <p:nvSpPr>
          <p:cNvPr id="218119" name="Freeform 14"/>
          <p:cNvSpPr>
            <a:spLocks noChangeArrowheads="1"/>
          </p:cNvSpPr>
          <p:nvPr/>
        </p:nvSpPr>
        <p:spPr bwMode="auto">
          <a:xfrm>
            <a:off x="3314700" y="4330700"/>
            <a:ext cx="4184650" cy="1588"/>
          </a:xfrm>
          <a:custGeom>
            <a:avLst/>
            <a:gdLst>
              <a:gd name="T0" fmla="*/ 0 w 2636"/>
              <a:gd name="T1" fmla="*/ 0 h 1"/>
              <a:gd name="T2" fmla="*/ 4184650 w 2636"/>
              <a:gd name="T3" fmla="*/ 0 h 1"/>
              <a:gd name="T4" fmla="*/ 0 60000 65536"/>
              <a:gd name="T5" fmla="*/ 0 60000 65536"/>
              <a:gd name="T6" fmla="*/ 0 w 2636"/>
              <a:gd name="T7" fmla="*/ 0 h 1"/>
              <a:gd name="T8" fmla="*/ 2636 w 2636"/>
              <a:gd name="T9" fmla="*/ 1 h 1"/>
            </a:gdLst>
            <a:ahLst/>
            <a:cxnLst>
              <a:cxn ang="T4">
                <a:pos x="T0" y="T1"/>
              </a:cxn>
              <a:cxn ang="T5">
                <a:pos x="T2" y="T3"/>
              </a:cxn>
            </a:cxnLst>
            <a:rect l="T6" t="T7" r="T8" b="T9"/>
            <a:pathLst>
              <a:path w="2636" h="1">
                <a:moveTo>
                  <a:pt x="0" y="0"/>
                </a:moveTo>
                <a:lnTo>
                  <a:pt x="2636" y="0"/>
                </a:lnTo>
              </a:path>
            </a:pathLst>
          </a:custGeom>
          <a:noFill/>
          <a:ln w="12700">
            <a:solidFill>
              <a:srgbClr val="00FF00"/>
            </a:solidFill>
            <a:round/>
            <a:headEnd/>
            <a:tailEnd/>
          </a:ln>
        </p:spPr>
        <p:txBody>
          <a:bodyPr wrap="none" anchor="ctr"/>
          <a:lstStyle/>
          <a:p>
            <a:endParaRPr lang="en-GB"/>
          </a:p>
        </p:txBody>
      </p:sp>
      <p:sp>
        <p:nvSpPr>
          <p:cNvPr id="218120" name="Line 15"/>
          <p:cNvSpPr>
            <a:spLocks noChangeShapeType="1"/>
          </p:cNvSpPr>
          <p:nvPr/>
        </p:nvSpPr>
        <p:spPr bwMode="auto">
          <a:xfrm>
            <a:off x="3314700" y="2859088"/>
            <a:ext cx="4191000" cy="0"/>
          </a:xfrm>
          <a:prstGeom prst="line">
            <a:avLst/>
          </a:prstGeom>
          <a:noFill/>
          <a:ln w="12700">
            <a:solidFill>
              <a:schemeClr val="folHlink"/>
            </a:solidFill>
            <a:round/>
            <a:headEnd/>
            <a:tailEnd/>
          </a:ln>
        </p:spPr>
        <p:txBody>
          <a:bodyPr wrap="none" anchor="ctr"/>
          <a:lstStyle/>
          <a:p>
            <a:endParaRPr lang="en-GB"/>
          </a:p>
        </p:txBody>
      </p:sp>
      <p:sp>
        <p:nvSpPr>
          <p:cNvPr id="218121" name="Line 16"/>
          <p:cNvSpPr>
            <a:spLocks noChangeShapeType="1"/>
          </p:cNvSpPr>
          <p:nvPr/>
        </p:nvSpPr>
        <p:spPr bwMode="auto">
          <a:xfrm>
            <a:off x="4413250" y="2859088"/>
            <a:ext cx="1808163" cy="0"/>
          </a:xfrm>
          <a:prstGeom prst="line">
            <a:avLst/>
          </a:prstGeom>
          <a:noFill/>
          <a:ln w="12700">
            <a:solidFill>
              <a:schemeClr val="folHlink"/>
            </a:solidFill>
            <a:round/>
            <a:headEnd/>
            <a:tailEnd/>
          </a:ln>
        </p:spPr>
        <p:txBody>
          <a:bodyPr wrap="none" anchor="ctr"/>
          <a:lstStyle/>
          <a:p>
            <a:endParaRPr lang="en-GB"/>
          </a:p>
        </p:txBody>
      </p:sp>
      <p:sp>
        <p:nvSpPr>
          <p:cNvPr id="218122" name="Line 17"/>
          <p:cNvSpPr>
            <a:spLocks noChangeShapeType="1"/>
          </p:cNvSpPr>
          <p:nvPr/>
        </p:nvSpPr>
        <p:spPr bwMode="auto">
          <a:xfrm>
            <a:off x="6675438" y="2859088"/>
            <a:ext cx="835025" cy="0"/>
          </a:xfrm>
          <a:prstGeom prst="line">
            <a:avLst/>
          </a:prstGeom>
          <a:noFill/>
          <a:ln w="12700">
            <a:solidFill>
              <a:schemeClr val="folHlink"/>
            </a:solidFill>
            <a:round/>
            <a:headEnd/>
            <a:tailEnd/>
          </a:ln>
        </p:spPr>
        <p:txBody>
          <a:bodyPr wrap="none" anchor="ctr"/>
          <a:lstStyle/>
          <a:p>
            <a:endParaRPr lang="en-GB"/>
          </a:p>
        </p:txBody>
      </p:sp>
      <p:sp>
        <p:nvSpPr>
          <p:cNvPr id="218123" name="Line 18"/>
          <p:cNvSpPr>
            <a:spLocks noChangeShapeType="1"/>
          </p:cNvSpPr>
          <p:nvPr/>
        </p:nvSpPr>
        <p:spPr bwMode="auto">
          <a:xfrm>
            <a:off x="3319463" y="2347913"/>
            <a:ext cx="4181475" cy="0"/>
          </a:xfrm>
          <a:prstGeom prst="line">
            <a:avLst/>
          </a:prstGeom>
          <a:noFill/>
          <a:ln w="12700">
            <a:solidFill>
              <a:srgbClr val="FAFD00"/>
            </a:solidFill>
            <a:round/>
            <a:headEnd/>
            <a:tailEnd/>
          </a:ln>
        </p:spPr>
        <p:txBody>
          <a:bodyPr wrap="none" anchor="ctr"/>
          <a:lstStyle/>
          <a:p>
            <a:endParaRPr lang="en-GB"/>
          </a:p>
        </p:txBody>
      </p:sp>
      <p:sp>
        <p:nvSpPr>
          <p:cNvPr id="218124" name="Line 19"/>
          <p:cNvSpPr>
            <a:spLocks noChangeShapeType="1"/>
          </p:cNvSpPr>
          <p:nvPr/>
        </p:nvSpPr>
        <p:spPr bwMode="auto">
          <a:xfrm>
            <a:off x="3314700" y="3551238"/>
            <a:ext cx="4213225" cy="0"/>
          </a:xfrm>
          <a:prstGeom prst="line">
            <a:avLst/>
          </a:prstGeom>
          <a:noFill/>
          <a:ln w="12700">
            <a:solidFill>
              <a:srgbClr val="00FF00"/>
            </a:solidFill>
            <a:round/>
            <a:headEnd/>
            <a:tailEnd/>
          </a:ln>
        </p:spPr>
        <p:txBody>
          <a:bodyPr wrap="none" anchor="ctr"/>
          <a:lstStyle/>
          <a:p>
            <a:endParaRPr lang="en-GB"/>
          </a:p>
        </p:txBody>
      </p:sp>
      <p:sp>
        <p:nvSpPr>
          <p:cNvPr id="23"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24"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5"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6"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7" name="CasellaDiTesto 26"/>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spTree>
    <p:extLst>
      <p:ext uri="{BB962C8B-B14F-4D97-AF65-F5344CB8AC3E}">
        <p14:creationId xmlns:p14="http://schemas.microsoft.com/office/powerpoint/2010/main" val="269060246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a:noFill/>
        </p:spPr>
        <p:txBody>
          <a:bodyPr lIns="90488" tIns="44450" rIns="90488" bIns="44450" anchor="b"/>
          <a:lstStyle/>
          <a:p>
            <a:r>
              <a:rPr lang="en-GB" smtClean="0"/>
              <a:t>Pulse sequence</a:t>
            </a:r>
          </a:p>
        </p:txBody>
      </p:sp>
      <p:sp>
        <p:nvSpPr>
          <p:cNvPr id="219139" name="Rectangle 3"/>
          <p:cNvSpPr>
            <a:spLocks noChangeArrowheads="1"/>
          </p:cNvSpPr>
          <p:nvPr/>
        </p:nvSpPr>
        <p:spPr bwMode="auto">
          <a:xfrm>
            <a:off x="2497138" y="2098675"/>
            <a:ext cx="450850" cy="382588"/>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RF</a:t>
            </a:r>
          </a:p>
        </p:txBody>
      </p:sp>
      <p:grpSp>
        <p:nvGrpSpPr>
          <p:cNvPr id="219140" name="Group 4"/>
          <p:cNvGrpSpPr>
            <a:grpSpLocks/>
          </p:cNvGrpSpPr>
          <p:nvPr/>
        </p:nvGrpSpPr>
        <p:grpSpPr bwMode="auto">
          <a:xfrm>
            <a:off x="1703388" y="2654300"/>
            <a:ext cx="1703387" cy="2632075"/>
            <a:chOff x="1073" y="1672"/>
            <a:chExt cx="1073" cy="1658"/>
          </a:xfrm>
        </p:grpSpPr>
        <p:sp>
          <p:nvSpPr>
            <p:cNvPr id="219157" name="Rectangle 5"/>
            <p:cNvSpPr>
              <a:spLocks noChangeArrowheads="1"/>
            </p:cNvSpPr>
            <p:nvPr/>
          </p:nvSpPr>
          <p:spPr bwMode="auto">
            <a:xfrm>
              <a:off x="1073" y="1672"/>
              <a:ext cx="875"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MR response</a:t>
              </a:r>
            </a:p>
          </p:txBody>
        </p:sp>
        <p:sp>
          <p:nvSpPr>
            <p:cNvPr id="219158" name="Rectangle 6"/>
            <p:cNvSpPr>
              <a:spLocks noChangeArrowheads="1"/>
            </p:cNvSpPr>
            <p:nvPr/>
          </p:nvSpPr>
          <p:spPr bwMode="auto">
            <a:xfrm>
              <a:off x="1073" y="3032"/>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19159" name="Rectangle 7"/>
            <p:cNvSpPr>
              <a:spLocks noChangeArrowheads="1"/>
            </p:cNvSpPr>
            <p:nvPr/>
          </p:nvSpPr>
          <p:spPr bwMode="auto">
            <a:xfrm>
              <a:off x="1187" y="3089"/>
              <a:ext cx="740"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phase enc.</a:t>
              </a:r>
            </a:p>
          </p:txBody>
        </p:sp>
        <p:sp>
          <p:nvSpPr>
            <p:cNvPr id="219160" name="Rectangle 8"/>
            <p:cNvSpPr>
              <a:spLocks noChangeArrowheads="1"/>
            </p:cNvSpPr>
            <p:nvPr/>
          </p:nvSpPr>
          <p:spPr bwMode="auto">
            <a:xfrm>
              <a:off x="1073" y="2538"/>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19161" name="Rectangle 9"/>
            <p:cNvSpPr>
              <a:spLocks noChangeArrowheads="1"/>
            </p:cNvSpPr>
            <p:nvPr/>
          </p:nvSpPr>
          <p:spPr bwMode="auto">
            <a:xfrm>
              <a:off x="1192" y="2612"/>
              <a:ext cx="95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frequency enc.</a:t>
              </a:r>
            </a:p>
          </p:txBody>
        </p:sp>
        <p:sp>
          <p:nvSpPr>
            <p:cNvPr id="219162" name="Rectangle 10"/>
            <p:cNvSpPr>
              <a:spLocks noChangeArrowheads="1"/>
            </p:cNvSpPr>
            <p:nvPr/>
          </p:nvSpPr>
          <p:spPr bwMode="auto">
            <a:xfrm>
              <a:off x="1073" y="2021"/>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19163" name="Rectangle 11"/>
            <p:cNvSpPr>
              <a:spLocks noChangeArrowheads="1"/>
            </p:cNvSpPr>
            <p:nvPr/>
          </p:nvSpPr>
          <p:spPr bwMode="auto">
            <a:xfrm>
              <a:off x="1192" y="2100"/>
              <a:ext cx="909"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slice selection</a:t>
              </a:r>
            </a:p>
          </p:txBody>
        </p:sp>
      </p:grpSp>
      <p:sp>
        <p:nvSpPr>
          <p:cNvPr id="219141" name="Freeform 12"/>
          <p:cNvSpPr>
            <a:spLocks noChangeArrowheads="1"/>
          </p:cNvSpPr>
          <p:nvPr/>
        </p:nvSpPr>
        <p:spPr bwMode="auto">
          <a:xfrm>
            <a:off x="3314700" y="4076700"/>
            <a:ext cx="4184650" cy="254000"/>
          </a:xfrm>
          <a:custGeom>
            <a:avLst/>
            <a:gdLst>
              <a:gd name="T0" fmla="*/ 0 w 2636"/>
              <a:gd name="T1" fmla="*/ 254000 h 160"/>
              <a:gd name="T2" fmla="*/ 2552700 w 2636"/>
              <a:gd name="T3" fmla="*/ 250825 h 160"/>
              <a:gd name="T4" fmla="*/ 2660650 w 2636"/>
              <a:gd name="T5" fmla="*/ 0 h 160"/>
              <a:gd name="T6" fmla="*/ 3705225 w 2636"/>
              <a:gd name="T7" fmla="*/ 3175 h 160"/>
              <a:gd name="T8" fmla="*/ 3816350 w 2636"/>
              <a:gd name="T9" fmla="*/ 250825 h 160"/>
              <a:gd name="T10" fmla="*/ 4184650 w 2636"/>
              <a:gd name="T11" fmla="*/ 254000 h 160"/>
              <a:gd name="T12" fmla="*/ 0 60000 65536"/>
              <a:gd name="T13" fmla="*/ 0 60000 65536"/>
              <a:gd name="T14" fmla="*/ 0 60000 65536"/>
              <a:gd name="T15" fmla="*/ 0 60000 65536"/>
              <a:gd name="T16" fmla="*/ 0 60000 65536"/>
              <a:gd name="T17" fmla="*/ 0 60000 65536"/>
              <a:gd name="T18" fmla="*/ 0 w 2636"/>
              <a:gd name="T19" fmla="*/ 0 h 160"/>
              <a:gd name="T20" fmla="*/ 2636 w 2636"/>
              <a:gd name="T21" fmla="*/ 160 h 160"/>
            </a:gdLst>
            <a:ahLst/>
            <a:cxnLst>
              <a:cxn ang="T12">
                <a:pos x="T0" y="T1"/>
              </a:cxn>
              <a:cxn ang="T13">
                <a:pos x="T2" y="T3"/>
              </a:cxn>
              <a:cxn ang="T14">
                <a:pos x="T4" y="T5"/>
              </a:cxn>
              <a:cxn ang="T15">
                <a:pos x="T6" y="T7"/>
              </a:cxn>
              <a:cxn ang="T16">
                <a:pos x="T8" y="T9"/>
              </a:cxn>
              <a:cxn ang="T17">
                <a:pos x="T10" y="T11"/>
              </a:cxn>
            </a:cxnLst>
            <a:rect l="T18" t="T19" r="T20" b="T21"/>
            <a:pathLst>
              <a:path w="2636" h="160">
                <a:moveTo>
                  <a:pt x="0" y="160"/>
                </a:moveTo>
                <a:lnTo>
                  <a:pt x="1608" y="158"/>
                </a:lnTo>
                <a:lnTo>
                  <a:pt x="1676" y="0"/>
                </a:lnTo>
                <a:lnTo>
                  <a:pt x="2334" y="2"/>
                </a:lnTo>
                <a:lnTo>
                  <a:pt x="2404" y="158"/>
                </a:lnTo>
                <a:lnTo>
                  <a:pt x="2636" y="160"/>
                </a:lnTo>
              </a:path>
            </a:pathLst>
          </a:custGeom>
          <a:noFill/>
          <a:ln w="12700">
            <a:solidFill>
              <a:srgbClr val="00FF00"/>
            </a:solidFill>
            <a:round/>
            <a:headEnd/>
            <a:tailEnd/>
          </a:ln>
        </p:spPr>
        <p:txBody>
          <a:bodyPr wrap="none" anchor="ctr"/>
          <a:lstStyle/>
          <a:p>
            <a:endParaRPr lang="en-GB"/>
          </a:p>
        </p:txBody>
      </p:sp>
      <p:sp>
        <p:nvSpPr>
          <p:cNvPr id="219142" name="Line 13"/>
          <p:cNvSpPr>
            <a:spLocks noChangeShapeType="1"/>
          </p:cNvSpPr>
          <p:nvPr/>
        </p:nvSpPr>
        <p:spPr bwMode="auto">
          <a:xfrm>
            <a:off x="6675438" y="2859088"/>
            <a:ext cx="835025" cy="0"/>
          </a:xfrm>
          <a:prstGeom prst="line">
            <a:avLst/>
          </a:prstGeom>
          <a:noFill/>
          <a:ln w="12700">
            <a:solidFill>
              <a:schemeClr val="folHlink"/>
            </a:solidFill>
            <a:round/>
            <a:headEnd/>
            <a:tailEnd/>
          </a:ln>
        </p:spPr>
        <p:txBody>
          <a:bodyPr wrap="none" anchor="ctr"/>
          <a:lstStyle/>
          <a:p>
            <a:endParaRPr lang="en-GB"/>
          </a:p>
        </p:txBody>
      </p:sp>
      <p:sp>
        <p:nvSpPr>
          <p:cNvPr id="219143" name="Rectangle 14"/>
          <p:cNvSpPr>
            <a:spLocks noChangeArrowheads="1"/>
          </p:cNvSpPr>
          <p:nvPr/>
        </p:nvSpPr>
        <p:spPr bwMode="auto">
          <a:xfrm>
            <a:off x="3867150" y="1878013"/>
            <a:ext cx="487363" cy="382587"/>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90°</a:t>
            </a:r>
          </a:p>
        </p:txBody>
      </p:sp>
      <p:sp>
        <p:nvSpPr>
          <p:cNvPr id="219144" name="Rectangle 15"/>
          <p:cNvSpPr>
            <a:spLocks noChangeArrowheads="1"/>
          </p:cNvSpPr>
          <p:nvPr/>
        </p:nvSpPr>
        <p:spPr bwMode="auto">
          <a:xfrm>
            <a:off x="5195888" y="1649413"/>
            <a:ext cx="600075" cy="382587"/>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180°</a:t>
            </a:r>
          </a:p>
        </p:txBody>
      </p:sp>
      <p:sp>
        <p:nvSpPr>
          <p:cNvPr id="219145" name="Freeform 16"/>
          <p:cNvSpPr>
            <a:spLocks/>
          </p:cNvSpPr>
          <p:nvPr/>
        </p:nvSpPr>
        <p:spPr bwMode="auto">
          <a:xfrm>
            <a:off x="3675063" y="2170113"/>
            <a:ext cx="406400" cy="220662"/>
          </a:xfrm>
          <a:custGeom>
            <a:avLst/>
            <a:gdLst>
              <a:gd name="T0" fmla="*/ 0 w 472"/>
              <a:gd name="T1" fmla="*/ 176817 h 307"/>
              <a:gd name="T2" fmla="*/ 33580 w 472"/>
              <a:gd name="T3" fmla="*/ 155973 h 307"/>
              <a:gd name="T4" fmla="*/ 54244 w 472"/>
              <a:gd name="T5" fmla="*/ 171067 h 307"/>
              <a:gd name="T6" fmla="*/ 74908 w 472"/>
              <a:gd name="T7" fmla="*/ 196224 h 307"/>
              <a:gd name="T8" fmla="*/ 104183 w 472"/>
              <a:gd name="T9" fmla="*/ 217787 h 307"/>
              <a:gd name="T10" fmla="*/ 130875 w 472"/>
              <a:gd name="T11" fmla="*/ 185442 h 307"/>
              <a:gd name="T12" fmla="*/ 180814 w 472"/>
              <a:gd name="T13" fmla="*/ 30188 h 307"/>
              <a:gd name="T14" fmla="*/ 201478 w 472"/>
              <a:gd name="T15" fmla="*/ 2875 h 307"/>
              <a:gd name="T16" fmla="*/ 224725 w 472"/>
              <a:gd name="T17" fmla="*/ 30907 h 307"/>
              <a:gd name="T18" fmla="*/ 271220 w 472"/>
              <a:gd name="T19" fmla="*/ 181848 h 307"/>
              <a:gd name="T20" fmla="*/ 301356 w 472"/>
              <a:gd name="T21" fmla="*/ 218506 h 307"/>
              <a:gd name="T22" fmla="*/ 330631 w 472"/>
              <a:gd name="T23" fmla="*/ 194068 h 307"/>
              <a:gd name="T24" fmla="*/ 348712 w 472"/>
              <a:gd name="T25" fmla="*/ 168911 h 307"/>
              <a:gd name="T26" fmla="*/ 369376 w 472"/>
              <a:gd name="T27" fmla="*/ 155254 h 307"/>
              <a:gd name="T28" fmla="*/ 406400 w 472"/>
              <a:gd name="T29" fmla="*/ 177536 h 30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72"/>
              <a:gd name="T46" fmla="*/ 0 h 307"/>
              <a:gd name="T47" fmla="*/ 472 w 472"/>
              <a:gd name="T48" fmla="*/ 307 h 30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72" h="307">
                <a:moveTo>
                  <a:pt x="0" y="246"/>
                </a:moveTo>
                <a:cubicBezTo>
                  <a:pt x="6" y="241"/>
                  <a:pt x="29" y="218"/>
                  <a:pt x="39" y="217"/>
                </a:cubicBezTo>
                <a:cubicBezTo>
                  <a:pt x="49" y="216"/>
                  <a:pt x="55" y="229"/>
                  <a:pt x="63" y="238"/>
                </a:cubicBezTo>
                <a:cubicBezTo>
                  <a:pt x="71" y="247"/>
                  <a:pt x="77" y="262"/>
                  <a:pt x="87" y="273"/>
                </a:cubicBezTo>
                <a:cubicBezTo>
                  <a:pt x="97" y="284"/>
                  <a:pt x="110" y="305"/>
                  <a:pt x="121" y="303"/>
                </a:cubicBezTo>
                <a:cubicBezTo>
                  <a:pt x="132" y="301"/>
                  <a:pt x="137" y="301"/>
                  <a:pt x="152" y="258"/>
                </a:cubicBezTo>
                <a:cubicBezTo>
                  <a:pt x="167" y="215"/>
                  <a:pt x="196" y="84"/>
                  <a:pt x="210" y="42"/>
                </a:cubicBezTo>
                <a:cubicBezTo>
                  <a:pt x="224" y="0"/>
                  <a:pt x="226" y="4"/>
                  <a:pt x="234" y="4"/>
                </a:cubicBezTo>
                <a:cubicBezTo>
                  <a:pt x="242" y="4"/>
                  <a:pt x="248" y="2"/>
                  <a:pt x="261" y="43"/>
                </a:cubicBezTo>
                <a:cubicBezTo>
                  <a:pt x="274" y="84"/>
                  <a:pt x="300" y="210"/>
                  <a:pt x="315" y="253"/>
                </a:cubicBezTo>
                <a:cubicBezTo>
                  <a:pt x="330" y="296"/>
                  <a:pt x="339" y="301"/>
                  <a:pt x="350" y="304"/>
                </a:cubicBezTo>
                <a:cubicBezTo>
                  <a:pt x="361" y="307"/>
                  <a:pt x="375" y="282"/>
                  <a:pt x="384" y="270"/>
                </a:cubicBezTo>
                <a:cubicBezTo>
                  <a:pt x="393" y="258"/>
                  <a:pt x="398" y="244"/>
                  <a:pt x="405" y="235"/>
                </a:cubicBezTo>
                <a:cubicBezTo>
                  <a:pt x="412" y="226"/>
                  <a:pt x="418" y="214"/>
                  <a:pt x="429" y="216"/>
                </a:cubicBezTo>
                <a:cubicBezTo>
                  <a:pt x="440" y="218"/>
                  <a:pt x="463" y="241"/>
                  <a:pt x="472" y="247"/>
                </a:cubicBezTo>
              </a:path>
            </a:pathLst>
          </a:custGeom>
          <a:noFill/>
          <a:ln w="12700" cap="flat" cmpd="sng">
            <a:solidFill>
              <a:srgbClr val="FFFF00"/>
            </a:solidFill>
            <a:prstDash val="solid"/>
            <a:round/>
            <a:headEnd/>
            <a:tailEnd/>
          </a:ln>
        </p:spPr>
        <p:txBody>
          <a:bodyPr lIns="0" tIns="0" rIns="0" bIns="0" anchor="ctr">
            <a:spAutoFit/>
          </a:bodyPr>
          <a:lstStyle/>
          <a:p>
            <a:endParaRPr lang="en-GB"/>
          </a:p>
        </p:txBody>
      </p:sp>
      <p:sp>
        <p:nvSpPr>
          <p:cNvPr id="219146" name="Line 17"/>
          <p:cNvSpPr>
            <a:spLocks noChangeShapeType="1"/>
          </p:cNvSpPr>
          <p:nvPr/>
        </p:nvSpPr>
        <p:spPr bwMode="auto">
          <a:xfrm>
            <a:off x="3321050" y="2347913"/>
            <a:ext cx="360363" cy="0"/>
          </a:xfrm>
          <a:prstGeom prst="line">
            <a:avLst/>
          </a:prstGeom>
          <a:noFill/>
          <a:ln w="12700">
            <a:solidFill>
              <a:srgbClr val="FAFD00"/>
            </a:solidFill>
            <a:round/>
            <a:headEnd/>
            <a:tailEnd/>
          </a:ln>
        </p:spPr>
        <p:txBody>
          <a:bodyPr wrap="none" anchor="ctr"/>
          <a:lstStyle/>
          <a:p>
            <a:endParaRPr lang="en-GB"/>
          </a:p>
        </p:txBody>
      </p:sp>
      <p:grpSp>
        <p:nvGrpSpPr>
          <p:cNvPr id="219147" name="Group 18"/>
          <p:cNvGrpSpPr>
            <a:grpSpLocks/>
          </p:cNvGrpSpPr>
          <p:nvPr/>
        </p:nvGrpSpPr>
        <p:grpSpPr bwMode="auto">
          <a:xfrm>
            <a:off x="6223000" y="2749550"/>
            <a:ext cx="450850" cy="128588"/>
            <a:chOff x="3683" y="1648"/>
            <a:chExt cx="759" cy="192"/>
          </a:xfrm>
        </p:grpSpPr>
        <p:sp>
          <p:nvSpPr>
            <p:cNvPr id="219155" name="Freeform 19"/>
            <p:cNvSpPr>
              <a:spLocks/>
            </p:cNvSpPr>
            <p:nvPr/>
          </p:nvSpPr>
          <p:spPr bwMode="auto">
            <a:xfrm>
              <a:off x="4063" y="1648"/>
              <a:ext cx="379" cy="192"/>
            </a:xfrm>
            <a:custGeom>
              <a:avLst/>
              <a:gdLst>
                <a:gd name="T0" fmla="*/ 0 w 379"/>
                <a:gd name="T1" fmla="*/ 3 h 192"/>
                <a:gd name="T2" fmla="*/ 7 w 379"/>
                <a:gd name="T3" fmla="*/ 16 h 192"/>
                <a:gd name="T4" fmla="*/ 23 w 379"/>
                <a:gd name="T5" fmla="*/ 99 h 192"/>
                <a:gd name="T6" fmla="*/ 45 w 379"/>
                <a:gd name="T7" fmla="*/ 179 h 192"/>
                <a:gd name="T8" fmla="*/ 63 w 379"/>
                <a:gd name="T9" fmla="*/ 179 h 192"/>
                <a:gd name="T10" fmla="*/ 80 w 379"/>
                <a:gd name="T11" fmla="*/ 129 h 192"/>
                <a:gd name="T12" fmla="*/ 94 w 379"/>
                <a:gd name="T13" fmla="*/ 129 h 192"/>
                <a:gd name="T14" fmla="*/ 112 w 379"/>
                <a:gd name="T15" fmla="*/ 171 h 192"/>
                <a:gd name="T16" fmla="*/ 126 w 379"/>
                <a:gd name="T17" fmla="*/ 171 h 192"/>
                <a:gd name="T18" fmla="*/ 150 w 379"/>
                <a:gd name="T19" fmla="*/ 138 h 192"/>
                <a:gd name="T20" fmla="*/ 167 w 379"/>
                <a:gd name="T21" fmla="*/ 138 h 192"/>
                <a:gd name="T22" fmla="*/ 185 w 379"/>
                <a:gd name="T23" fmla="*/ 160 h 192"/>
                <a:gd name="T24" fmla="*/ 198 w 379"/>
                <a:gd name="T25" fmla="*/ 160 h 192"/>
                <a:gd name="T26" fmla="*/ 215 w 379"/>
                <a:gd name="T27" fmla="*/ 142 h 192"/>
                <a:gd name="T28" fmla="*/ 227 w 379"/>
                <a:gd name="T29" fmla="*/ 142 h 192"/>
                <a:gd name="T30" fmla="*/ 246 w 379"/>
                <a:gd name="T31" fmla="*/ 159 h 192"/>
                <a:gd name="T32" fmla="*/ 260 w 379"/>
                <a:gd name="T33" fmla="*/ 159 h 192"/>
                <a:gd name="T34" fmla="*/ 276 w 379"/>
                <a:gd name="T35" fmla="*/ 145 h 192"/>
                <a:gd name="T36" fmla="*/ 289 w 379"/>
                <a:gd name="T37" fmla="*/ 145 h 192"/>
                <a:gd name="T38" fmla="*/ 304 w 379"/>
                <a:gd name="T39" fmla="*/ 157 h 192"/>
                <a:gd name="T40" fmla="*/ 315 w 379"/>
                <a:gd name="T41" fmla="*/ 157 h 192"/>
                <a:gd name="T42" fmla="*/ 331 w 379"/>
                <a:gd name="T43" fmla="*/ 146 h 192"/>
                <a:gd name="T44" fmla="*/ 342 w 379"/>
                <a:gd name="T45" fmla="*/ 146 h 192"/>
                <a:gd name="T46" fmla="*/ 356 w 379"/>
                <a:gd name="T47" fmla="*/ 157 h 192"/>
                <a:gd name="T48" fmla="*/ 367 w 379"/>
                <a:gd name="T49" fmla="*/ 157 h 192"/>
                <a:gd name="T50" fmla="*/ 379 w 379"/>
                <a:gd name="T51" fmla="*/ 147 h 1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79"/>
                <a:gd name="T79" fmla="*/ 0 h 192"/>
                <a:gd name="T80" fmla="*/ 379 w 379"/>
                <a:gd name="T81" fmla="*/ 192 h 1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79" h="192">
                  <a:moveTo>
                    <a:pt x="0" y="3"/>
                  </a:moveTo>
                  <a:cubicBezTo>
                    <a:pt x="1" y="5"/>
                    <a:pt x="3" y="0"/>
                    <a:pt x="7" y="16"/>
                  </a:cubicBezTo>
                  <a:cubicBezTo>
                    <a:pt x="11" y="32"/>
                    <a:pt x="17" y="72"/>
                    <a:pt x="23" y="99"/>
                  </a:cubicBezTo>
                  <a:cubicBezTo>
                    <a:pt x="30" y="126"/>
                    <a:pt x="38" y="166"/>
                    <a:pt x="45" y="179"/>
                  </a:cubicBezTo>
                  <a:cubicBezTo>
                    <a:pt x="51" y="192"/>
                    <a:pt x="57" y="187"/>
                    <a:pt x="63" y="179"/>
                  </a:cubicBezTo>
                  <a:cubicBezTo>
                    <a:pt x="69" y="170"/>
                    <a:pt x="75" y="137"/>
                    <a:pt x="80" y="129"/>
                  </a:cubicBezTo>
                  <a:cubicBezTo>
                    <a:pt x="85" y="121"/>
                    <a:pt x="89" y="122"/>
                    <a:pt x="94" y="129"/>
                  </a:cubicBezTo>
                  <a:cubicBezTo>
                    <a:pt x="99" y="136"/>
                    <a:pt x="107" y="164"/>
                    <a:pt x="112" y="171"/>
                  </a:cubicBezTo>
                  <a:cubicBezTo>
                    <a:pt x="117" y="178"/>
                    <a:pt x="120" y="177"/>
                    <a:pt x="126" y="171"/>
                  </a:cubicBezTo>
                  <a:cubicBezTo>
                    <a:pt x="132" y="166"/>
                    <a:pt x="143" y="143"/>
                    <a:pt x="150" y="138"/>
                  </a:cubicBezTo>
                  <a:cubicBezTo>
                    <a:pt x="157" y="132"/>
                    <a:pt x="161" y="134"/>
                    <a:pt x="167" y="138"/>
                  </a:cubicBezTo>
                  <a:cubicBezTo>
                    <a:pt x="173" y="141"/>
                    <a:pt x="180" y="156"/>
                    <a:pt x="185" y="160"/>
                  </a:cubicBezTo>
                  <a:cubicBezTo>
                    <a:pt x="190" y="164"/>
                    <a:pt x="193" y="163"/>
                    <a:pt x="198" y="160"/>
                  </a:cubicBezTo>
                  <a:cubicBezTo>
                    <a:pt x="203" y="157"/>
                    <a:pt x="210" y="145"/>
                    <a:pt x="215" y="142"/>
                  </a:cubicBezTo>
                  <a:cubicBezTo>
                    <a:pt x="219" y="139"/>
                    <a:pt x="222" y="139"/>
                    <a:pt x="227" y="142"/>
                  </a:cubicBezTo>
                  <a:cubicBezTo>
                    <a:pt x="232" y="145"/>
                    <a:pt x="241" y="157"/>
                    <a:pt x="246" y="159"/>
                  </a:cubicBezTo>
                  <a:cubicBezTo>
                    <a:pt x="252" y="162"/>
                    <a:pt x="255" y="162"/>
                    <a:pt x="260" y="159"/>
                  </a:cubicBezTo>
                  <a:cubicBezTo>
                    <a:pt x="265" y="157"/>
                    <a:pt x="271" y="147"/>
                    <a:pt x="276" y="145"/>
                  </a:cubicBezTo>
                  <a:cubicBezTo>
                    <a:pt x="281" y="142"/>
                    <a:pt x="285" y="143"/>
                    <a:pt x="289" y="145"/>
                  </a:cubicBezTo>
                  <a:cubicBezTo>
                    <a:pt x="294" y="147"/>
                    <a:pt x="300" y="155"/>
                    <a:pt x="304" y="157"/>
                  </a:cubicBezTo>
                  <a:cubicBezTo>
                    <a:pt x="309" y="159"/>
                    <a:pt x="311" y="158"/>
                    <a:pt x="315" y="157"/>
                  </a:cubicBezTo>
                  <a:cubicBezTo>
                    <a:pt x="320" y="155"/>
                    <a:pt x="327" y="148"/>
                    <a:pt x="331" y="146"/>
                  </a:cubicBezTo>
                  <a:cubicBezTo>
                    <a:pt x="336" y="144"/>
                    <a:pt x="338" y="144"/>
                    <a:pt x="342" y="146"/>
                  </a:cubicBezTo>
                  <a:cubicBezTo>
                    <a:pt x="346" y="148"/>
                    <a:pt x="352" y="155"/>
                    <a:pt x="356" y="157"/>
                  </a:cubicBezTo>
                  <a:cubicBezTo>
                    <a:pt x="360" y="159"/>
                    <a:pt x="363" y="159"/>
                    <a:pt x="367" y="157"/>
                  </a:cubicBezTo>
                  <a:cubicBezTo>
                    <a:pt x="370" y="156"/>
                    <a:pt x="377" y="149"/>
                    <a:pt x="379" y="147"/>
                  </a:cubicBezTo>
                </a:path>
              </a:pathLst>
            </a:custGeom>
            <a:noFill/>
            <a:ln w="12700" cap="flat" cmpd="sng">
              <a:solidFill>
                <a:schemeClr val="folHlink"/>
              </a:solidFill>
              <a:prstDash val="solid"/>
              <a:round/>
              <a:headEnd/>
              <a:tailEnd/>
            </a:ln>
          </p:spPr>
          <p:txBody>
            <a:bodyPr lIns="0" tIns="0" rIns="0" bIns="0" anchor="ctr">
              <a:spAutoFit/>
            </a:bodyPr>
            <a:lstStyle/>
            <a:p>
              <a:endParaRPr lang="en-GB"/>
            </a:p>
          </p:txBody>
        </p:sp>
        <p:sp>
          <p:nvSpPr>
            <p:cNvPr id="219156" name="Freeform 20"/>
            <p:cNvSpPr>
              <a:spLocks/>
            </p:cNvSpPr>
            <p:nvPr/>
          </p:nvSpPr>
          <p:spPr bwMode="auto">
            <a:xfrm flipH="1">
              <a:off x="3683" y="1648"/>
              <a:ext cx="379" cy="192"/>
            </a:xfrm>
            <a:custGeom>
              <a:avLst/>
              <a:gdLst>
                <a:gd name="T0" fmla="*/ 0 w 379"/>
                <a:gd name="T1" fmla="*/ 3 h 192"/>
                <a:gd name="T2" fmla="*/ 7 w 379"/>
                <a:gd name="T3" fmla="*/ 16 h 192"/>
                <a:gd name="T4" fmla="*/ 23 w 379"/>
                <a:gd name="T5" fmla="*/ 99 h 192"/>
                <a:gd name="T6" fmla="*/ 45 w 379"/>
                <a:gd name="T7" fmla="*/ 179 h 192"/>
                <a:gd name="T8" fmla="*/ 63 w 379"/>
                <a:gd name="T9" fmla="*/ 179 h 192"/>
                <a:gd name="T10" fmla="*/ 80 w 379"/>
                <a:gd name="T11" fmla="*/ 129 h 192"/>
                <a:gd name="T12" fmla="*/ 94 w 379"/>
                <a:gd name="T13" fmla="*/ 129 h 192"/>
                <a:gd name="T14" fmla="*/ 112 w 379"/>
                <a:gd name="T15" fmla="*/ 171 h 192"/>
                <a:gd name="T16" fmla="*/ 126 w 379"/>
                <a:gd name="T17" fmla="*/ 171 h 192"/>
                <a:gd name="T18" fmla="*/ 150 w 379"/>
                <a:gd name="T19" fmla="*/ 138 h 192"/>
                <a:gd name="T20" fmla="*/ 167 w 379"/>
                <a:gd name="T21" fmla="*/ 138 h 192"/>
                <a:gd name="T22" fmla="*/ 185 w 379"/>
                <a:gd name="T23" fmla="*/ 160 h 192"/>
                <a:gd name="T24" fmla="*/ 198 w 379"/>
                <a:gd name="T25" fmla="*/ 160 h 192"/>
                <a:gd name="T26" fmla="*/ 215 w 379"/>
                <a:gd name="T27" fmla="*/ 142 h 192"/>
                <a:gd name="T28" fmla="*/ 227 w 379"/>
                <a:gd name="T29" fmla="*/ 142 h 192"/>
                <a:gd name="T30" fmla="*/ 246 w 379"/>
                <a:gd name="T31" fmla="*/ 159 h 192"/>
                <a:gd name="T32" fmla="*/ 260 w 379"/>
                <a:gd name="T33" fmla="*/ 159 h 192"/>
                <a:gd name="T34" fmla="*/ 276 w 379"/>
                <a:gd name="T35" fmla="*/ 145 h 192"/>
                <a:gd name="T36" fmla="*/ 289 w 379"/>
                <a:gd name="T37" fmla="*/ 145 h 192"/>
                <a:gd name="T38" fmla="*/ 304 w 379"/>
                <a:gd name="T39" fmla="*/ 157 h 192"/>
                <a:gd name="T40" fmla="*/ 315 w 379"/>
                <a:gd name="T41" fmla="*/ 157 h 192"/>
                <a:gd name="T42" fmla="*/ 331 w 379"/>
                <a:gd name="T43" fmla="*/ 146 h 192"/>
                <a:gd name="T44" fmla="*/ 342 w 379"/>
                <a:gd name="T45" fmla="*/ 146 h 192"/>
                <a:gd name="T46" fmla="*/ 356 w 379"/>
                <a:gd name="T47" fmla="*/ 157 h 192"/>
                <a:gd name="T48" fmla="*/ 367 w 379"/>
                <a:gd name="T49" fmla="*/ 157 h 192"/>
                <a:gd name="T50" fmla="*/ 379 w 379"/>
                <a:gd name="T51" fmla="*/ 147 h 1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79"/>
                <a:gd name="T79" fmla="*/ 0 h 192"/>
                <a:gd name="T80" fmla="*/ 379 w 379"/>
                <a:gd name="T81" fmla="*/ 192 h 1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79" h="192">
                  <a:moveTo>
                    <a:pt x="0" y="3"/>
                  </a:moveTo>
                  <a:cubicBezTo>
                    <a:pt x="1" y="5"/>
                    <a:pt x="3" y="0"/>
                    <a:pt x="7" y="16"/>
                  </a:cubicBezTo>
                  <a:cubicBezTo>
                    <a:pt x="11" y="32"/>
                    <a:pt x="17" y="72"/>
                    <a:pt x="23" y="99"/>
                  </a:cubicBezTo>
                  <a:cubicBezTo>
                    <a:pt x="30" y="126"/>
                    <a:pt x="38" y="166"/>
                    <a:pt x="45" y="179"/>
                  </a:cubicBezTo>
                  <a:cubicBezTo>
                    <a:pt x="51" y="192"/>
                    <a:pt x="57" y="187"/>
                    <a:pt x="63" y="179"/>
                  </a:cubicBezTo>
                  <a:cubicBezTo>
                    <a:pt x="69" y="170"/>
                    <a:pt x="75" y="137"/>
                    <a:pt x="80" y="129"/>
                  </a:cubicBezTo>
                  <a:cubicBezTo>
                    <a:pt x="85" y="121"/>
                    <a:pt x="89" y="122"/>
                    <a:pt x="94" y="129"/>
                  </a:cubicBezTo>
                  <a:cubicBezTo>
                    <a:pt x="99" y="136"/>
                    <a:pt x="107" y="164"/>
                    <a:pt x="112" y="171"/>
                  </a:cubicBezTo>
                  <a:cubicBezTo>
                    <a:pt x="117" y="178"/>
                    <a:pt x="120" y="177"/>
                    <a:pt x="126" y="171"/>
                  </a:cubicBezTo>
                  <a:cubicBezTo>
                    <a:pt x="132" y="166"/>
                    <a:pt x="143" y="143"/>
                    <a:pt x="150" y="138"/>
                  </a:cubicBezTo>
                  <a:cubicBezTo>
                    <a:pt x="157" y="132"/>
                    <a:pt x="161" y="134"/>
                    <a:pt x="167" y="138"/>
                  </a:cubicBezTo>
                  <a:cubicBezTo>
                    <a:pt x="173" y="141"/>
                    <a:pt x="180" y="156"/>
                    <a:pt x="185" y="160"/>
                  </a:cubicBezTo>
                  <a:cubicBezTo>
                    <a:pt x="190" y="164"/>
                    <a:pt x="193" y="163"/>
                    <a:pt x="198" y="160"/>
                  </a:cubicBezTo>
                  <a:cubicBezTo>
                    <a:pt x="203" y="157"/>
                    <a:pt x="210" y="145"/>
                    <a:pt x="215" y="142"/>
                  </a:cubicBezTo>
                  <a:cubicBezTo>
                    <a:pt x="219" y="139"/>
                    <a:pt x="222" y="139"/>
                    <a:pt x="227" y="142"/>
                  </a:cubicBezTo>
                  <a:cubicBezTo>
                    <a:pt x="232" y="145"/>
                    <a:pt x="241" y="157"/>
                    <a:pt x="246" y="159"/>
                  </a:cubicBezTo>
                  <a:cubicBezTo>
                    <a:pt x="252" y="162"/>
                    <a:pt x="255" y="162"/>
                    <a:pt x="260" y="159"/>
                  </a:cubicBezTo>
                  <a:cubicBezTo>
                    <a:pt x="265" y="157"/>
                    <a:pt x="271" y="147"/>
                    <a:pt x="276" y="145"/>
                  </a:cubicBezTo>
                  <a:cubicBezTo>
                    <a:pt x="281" y="142"/>
                    <a:pt x="285" y="143"/>
                    <a:pt x="289" y="145"/>
                  </a:cubicBezTo>
                  <a:cubicBezTo>
                    <a:pt x="294" y="147"/>
                    <a:pt x="300" y="155"/>
                    <a:pt x="304" y="157"/>
                  </a:cubicBezTo>
                  <a:cubicBezTo>
                    <a:pt x="309" y="159"/>
                    <a:pt x="311" y="158"/>
                    <a:pt x="315" y="157"/>
                  </a:cubicBezTo>
                  <a:cubicBezTo>
                    <a:pt x="320" y="155"/>
                    <a:pt x="327" y="148"/>
                    <a:pt x="331" y="146"/>
                  </a:cubicBezTo>
                  <a:cubicBezTo>
                    <a:pt x="336" y="144"/>
                    <a:pt x="338" y="144"/>
                    <a:pt x="342" y="146"/>
                  </a:cubicBezTo>
                  <a:cubicBezTo>
                    <a:pt x="346" y="148"/>
                    <a:pt x="352" y="155"/>
                    <a:pt x="356" y="157"/>
                  </a:cubicBezTo>
                  <a:cubicBezTo>
                    <a:pt x="360" y="159"/>
                    <a:pt x="363" y="159"/>
                    <a:pt x="367" y="157"/>
                  </a:cubicBezTo>
                  <a:cubicBezTo>
                    <a:pt x="370" y="156"/>
                    <a:pt x="377" y="149"/>
                    <a:pt x="379" y="147"/>
                  </a:cubicBezTo>
                </a:path>
              </a:pathLst>
            </a:custGeom>
            <a:noFill/>
            <a:ln w="12700" cap="flat" cmpd="sng">
              <a:solidFill>
                <a:schemeClr val="folHlink"/>
              </a:solidFill>
              <a:prstDash val="solid"/>
              <a:round/>
              <a:headEnd/>
              <a:tailEnd/>
            </a:ln>
          </p:spPr>
          <p:txBody>
            <a:bodyPr lIns="0" tIns="0" rIns="0" bIns="0" anchor="ctr">
              <a:spAutoFit/>
            </a:bodyPr>
            <a:lstStyle/>
            <a:p>
              <a:endParaRPr lang="en-GB"/>
            </a:p>
          </p:txBody>
        </p:sp>
      </p:grpSp>
      <p:sp>
        <p:nvSpPr>
          <p:cNvPr id="219148" name="Freeform 21"/>
          <p:cNvSpPr>
            <a:spLocks noChangeArrowheads="1"/>
          </p:cNvSpPr>
          <p:nvPr/>
        </p:nvSpPr>
        <p:spPr bwMode="auto">
          <a:xfrm>
            <a:off x="4076700" y="1831975"/>
            <a:ext cx="3425825" cy="515938"/>
          </a:xfrm>
          <a:custGeom>
            <a:avLst/>
            <a:gdLst>
              <a:gd name="T0" fmla="*/ 0 w 2337"/>
              <a:gd name="T1" fmla="*/ 512763 h 325"/>
              <a:gd name="T2" fmla="*/ 1014408 w 2337"/>
              <a:gd name="T3" fmla="*/ 514350 h 325"/>
              <a:gd name="T4" fmla="*/ 1014408 w 2337"/>
              <a:gd name="T5" fmla="*/ 0 h 325"/>
              <a:gd name="T6" fmla="*/ 1152203 w 2337"/>
              <a:gd name="T7" fmla="*/ 0 h 325"/>
              <a:gd name="T8" fmla="*/ 1152203 w 2337"/>
              <a:gd name="T9" fmla="*/ 514350 h 325"/>
              <a:gd name="T10" fmla="*/ 3425825 w 2337"/>
              <a:gd name="T11" fmla="*/ 515938 h 325"/>
              <a:gd name="T12" fmla="*/ 0 60000 65536"/>
              <a:gd name="T13" fmla="*/ 0 60000 65536"/>
              <a:gd name="T14" fmla="*/ 0 60000 65536"/>
              <a:gd name="T15" fmla="*/ 0 60000 65536"/>
              <a:gd name="T16" fmla="*/ 0 60000 65536"/>
              <a:gd name="T17" fmla="*/ 0 60000 65536"/>
              <a:gd name="T18" fmla="*/ 0 w 2337"/>
              <a:gd name="T19" fmla="*/ 0 h 325"/>
              <a:gd name="T20" fmla="*/ 2337 w 2337"/>
              <a:gd name="T21" fmla="*/ 325 h 325"/>
            </a:gdLst>
            <a:ahLst/>
            <a:cxnLst>
              <a:cxn ang="T12">
                <a:pos x="T0" y="T1"/>
              </a:cxn>
              <a:cxn ang="T13">
                <a:pos x="T2" y="T3"/>
              </a:cxn>
              <a:cxn ang="T14">
                <a:pos x="T4" y="T5"/>
              </a:cxn>
              <a:cxn ang="T15">
                <a:pos x="T6" y="T7"/>
              </a:cxn>
              <a:cxn ang="T16">
                <a:pos x="T8" y="T9"/>
              </a:cxn>
              <a:cxn ang="T17">
                <a:pos x="T10" y="T11"/>
              </a:cxn>
            </a:cxnLst>
            <a:rect l="T18" t="T19" r="T20" b="T21"/>
            <a:pathLst>
              <a:path w="2337" h="325">
                <a:moveTo>
                  <a:pt x="0" y="323"/>
                </a:moveTo>
                <a:lnTo>
                  <a:pt x="692" y="324"/>
                </a:lnTo>
                <a:lnTo>
                  <a:pt x="692" y="0"/>
                </a:lnTo>
                <a:lnTo>
                  <a:pt x="786" y="0"/>
                </a:lnTo>
                <a:lnTo>
                  <a:pt x="786" y="324"/>
                </a:lnTo>
                <a:lnTo>
                  <a:pt x="2337" y="325"/>
                </a:lnTo>
              </a:path>
            </a:pathLst>
          </a:custGeom>
          <a:noFill/>
          <a:ln w="12700">
            <a:solidFill>
              <a:srgbClr val="FAFD00"/>
            </a:solidFill>
            <a:round/>
            <a:headEnd/>
            <a:tailEnd/>
          </a:ln>
        </p:spPr>
        <p:txBody>
          <a:bodyPr wrap="none" anchor="ctr"/>
          <a:lstStyle/>
          <a:p>
            <a:endParaRPr lang="en-GB"/>
          </a:p>
        </p:txBody>
      </p:sp>
      <p:sp>
        <p:nvSpPr>
          <p:cNvPr id="219149" name="Freeform 22"/>
          <p:cNvSpPr>
            <a:spLocks noChangeArrowheads="1"/>
          </p:cNvSpPr>
          <p:nvPr/>
        </p:nvSpPr>
        <p:spPr bwMode="auto">
          <a:xfrm>
            <a:off x="3314700" y="4748213"/>
            <a:ext cx="4208463" cy="385762"/>
          </a:xfrm>
          <a:custGeom>
            <a:avLst/>
            <a:gdLst>
              <a:gd name="T0" fmla="*/ 0 w 2651"/>
              <a:gd name="T1" fmla="*/ 384175 h 243"/>
              <a:gd name="T2" fmla="*/ 895350 w 2651"/>
              <a:gd name="T3" fmla="*/ 385762 h 243"/>
              <a:gd name="T4" fmla="*/ 960438 w 2651"/>
              <a:gd name="T5" fmla="*/ 1587 h 243"/>
              <a:gd name="T6" fmla="*/ 1192213 w 2651"/>
              <a:gd name="T7" fmla="*/ 0 h 243"/>
              <a:gd name="T8" fmla="*/ 1246188 w 2651"/>
              <a:gd name="T9" fmla="*/ 385762 h 243"/>
              <a:gd name="T10" fmla="*/ 4208463 w 2651"/>
              <a:gd name="T11" fmla="*/ 385762 h 243"/>
              <a:gd name="T12" fmla="*/ 0 60000 65536"/>
              <a:gd name="T13" fmla="*/ 0 60000 65536"/>
              <a:gd name="T14" fmla="*/ 0 60000 65536"/>
              <a:gd name="T15" fmla="*/ 0 60000 65536"/>
              <a:gd name="T16" fmla="*/ 0 60000 65536"/>
              <a:gd name="T17" fmla="*/ 0 60000 65536"/>
              <a:gd name="T18" fmla="*/ 0 w 2651"/>
              <a:gd name="T19" fmla="*/ 0 h 243"/>
              <a:gd name="T20" fmla="*/ 2651 w 2651"/>
              <a:gd name="T21" fmla="*/ 243 h 243"/>
            </a:gdLst>
            <a:ahLst/>
            <a:cxnLst>
              <a:cxn ang="T12">
                <a:pos x="T0" y="T1"/>
              </a:cxn>
              <a:cxn ang="T13">
                <a:pos x="T2" y="T3"/>
              </a:cxn>
              <a:cxn ang="T14">
                <a:pos x="T4" y="T5"/>
              </a:cxn>
              <a:cxn ang="T15">
                <a:pos x="T6" y="T7"/>
              </a:cxn>
              <a:cxn ang="T16">
                <a:pos x="T8" y="T9"/>
              </a:cxn>
              <a:cxn ang="T17">
                <a:pos x="T10" y="T11"/>
              </a:cxn>
            </a:cxnLst>
            <a:rect l="T18" t="T19" r="T20" b="T21"/>
            <a:pathLst>
              <a:path w="2651" h="243">
                <a:moveTo>
                  <a:pt x="0" y="242"/>
                </a:moveTo>
                <a:lnTo>
                  <a:pt x="564" y="243"/>
                </a:lnTo>
                <a:lnTo>
                  <a:pt x="605" y="1"/>
                </a:lnTo>
                <a:lnTo>
                  <a:pt x="751" y="0"/>
                </a:lnTo>
                <a:lnTo>
                  <a:pt x="785" y="243"/>
                </a:lnTo>
                <a:lnTo>
                  <a:pt x="2651" y="243"/>
                </a:lnTo>
              </a:path>
            </a:pathLst>
          </a:custGeom>
          <a:noFill/>
          <a:ln w="12700">
            <a:solidFill>
              <a:srgbClr val="00FF00"/>
            </a:solidFill>
            <a:round/>
            <a:headEnd/>
            <a:tailEnd/>
          </a:ln>
        </p:spPr>
        <p:txBody>
          <a:bodyPr wrap="none" anchor="ctr"/>
          <a:lstStyle/>
          <a:p>
            <a:endParaRPr lang="en-GB"/>
          </a:p>
        </p:txBody>
      </p:sp>
      <p:sp>
        <p:nvSpPr>
          <p:cNvPr id="219150" name="Line 23"/>
          <p:cNvSpPr>
            <a:spLocks noChangeShapeType="1"/>
          </p:cNvSpPr>
          <p:nvPr/>
        </p:nvSpPr>
        <p:spPr bwMode="auto">
          <a:xfrm>
            <a:off x="3324225" y="2859088"/>
            <a:ext cx="2897188" cy="0"/>
          </a:xfrm>
          <a:prstGeom prst="line">
            <a:avLst/>
          </a:prstGeom>
          <a:noFill/>
          <a:ln w="12700">
            <a:solidFill>
              <a:schemeClr val="folHlink"/>
            </a:solidFill>
            <a:round/>
            <a:headEnd/>
            <a:tailEnd/>
          </a:ln>
        </p:spPr>
        <p:txBody>
          <a:bodyPr wrap="none" anchor="ctr"/>
          <a:lstStyle/>
          <a:p>
            <a:endParaRPr lang="en-GB"/>
          </a:p>
        </p:txBody>
      </p:sp>
      <p:sp>
        <p:nvSpPr>
          <p:cNvPr id="219151" name="Freeform 24"/>
          <p:cNvSpPr>
            <a:spLocks noChangeArrowheads="1"/>
          </p:cNvSpPr>
          <p:nvPr/>
        </p:nvSpPr>
        <p:spPr bwMode="auto">
          <a:xfrm>
            <a:off x="3319463" y="3292475"/>
            <a:ext cx="4230687" cy="258763"/>
          </a:xfrm>
          <a:custGeom>
            <a:avLst/>
            <a:gdLst>
              <a:gd name="T0" fmla="*/ 0 w 2665"/>
              <a:gd name="T1" fmla="*/ 258763 h 163"/>
              <a:gd name="T2" fmla="*/ 276225 w 2665"/>
              <a:gd name="T3" fmla="*/ 258763 h 163"/>
              <a:gd name="T4" fmla="*/ 379412 w 2665"/>
              <a:gd name="T5" fmla="*/ 0 h 163"/>
              <a:gd name="T6" fmla="*/ 769937 w 2665"/>
              <a:gd name="T7" fmla="*/ 0 h 163"/>
              <a:gd name="T8" fmla="*/ 877887 w 2665"/>
              <a:gd name="T9" fmla="*/ 257175 h 163"/>
              <a:gd name="T10" fmla="*/ 1684337 w 2665"/>
              <a:gd name="T11" fmla="*/ 258763 h 163"/>
              <a:gd name="T12" fmla="*/ 1779587 w 2665"/>
              <a:gd name="T13" fmla="*/ 0 h 163"/>
              <a:gd name="T14" fmla="*/ 1925637 w 2665"/>
              <a:gd name="T15" fmla="*/ 0 h 163"/>
              <a:gd name="T16" fmla="*/ 2030412 w 2665"/>
              <a:gd name="T17" fmla="*/ 257175 h 163"/>
              <a:gd name="T18" fmla="*/ 4230687 w 2665"/>
              <a:gd name="T19" fmla="*/ 257175 h 1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65"/>
              <a:gd name="T31" fmla="*/ 0 h 163"/>
              <a:gd name="T32" fmla="*/ 2665 w 2665"/>
              <a:gd name="T33" fmla="*/ 163 h 1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65" h="163">
                <a:moveTo>
                  <a:pt x="0" y="163"/>
                </a:moveTo>
                <a:lnTo>
                  <a:pt x="174" y="163"/>
                </a:lnTo>
                <a:lnTo>
                  <a:pt x="239" y="0"/>
                </a:lnTo>
                <a:lnTo>
                  <a:pt x="485" y="0"/>
                </a:lnTo>
                <a:lnTo>
                  <a:pt x="553" y="162"/>
                </a:lnTo>
                <a:lnTo>
                  <a:pt x="1061" y="163"/>
                </a:lnTo>
                <a:lnTo>
                  <a:pt x="1121" y="0"/>
                </a:lnTo>
                <a:lnTo>
                  <a:pt x="1213" y="0"/>
                </a:lnTo>
                <a:lnTo>
                  <a:pt x="1279" y="162"/>
                </a:lnTo>
                <a:lnTo>
                  <a:pt x="2665" y="162"/>
                </a:lnTo>
              </a:path>
            </a:pathLst>
          </a:custGeom>
          <a:noFill/>
          <a:ln w="12700">
            <a:solidFill>
              <a:srgbClr val="00FF00"/>
            </a:solidFill>
            <a:round/>
            <a:headEnd/>
            <a:tailEnd/>
          </a:ln>
        </p:spPr>
        <p:txBody>
          <a:bodyPr wrap="none" anchor="ctr"/>
          <a:lstStyle/>
          <a:p>
            <a:endParaRPr lang="en-GB"/>
          </a:p>
        </p:txBody>
      </p:sp>
      <p:sp>
        <p:nvSpPr>
          <p:cNvPr id="28"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29"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0"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1"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2" name="CasellaDiTesto 31"/>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spTree>
    <p:extLst>
      <p:ext uri="{BB962C8B-B14F-4D97-AF65-F5344CB8AC3E}">
        <p14:creationId xmlns:p14="http://schemas.microsoft.com/office/powerpoint/2010/main" val="387350822"/>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a:noFill/>
        </p:spPr>
        <p:txBody>
          <a:bodyPr lIns="90488" tIns="44450" rIns="90488" bIns="44450" anchor="b"/>
          <a:lstStyle/>
          <a:p>
            <a:r>
              <a:rPr lang="en-GB" smtClean="0"/>
              <a:t>Pulse sequence</a:t>
            </a:r>
          </a:p>
        </p:txBody>
      </p:sp>
      <p:sp>
        <p:nvSpPr>
          <p:cNvPr id="220163" name="Rectangle 3"/>
          <p:cNvSpPr>
            <a:spLocks noChangeArrowheads="1"/>
          </p:cNvSpPr>
          <p:nvPr/>
        </p:nvSpPr>
        <p:spPr bwMode="auto">
          <a:xfrm>
            <a:off x="2497138" y="2098675"/>
            <a:ext cx="450850" cy="382588"/>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RF</a:t>
            </a:r>
          </a:p>
        </p:txBody>
      </p:sp>
      <p:sp>
        <p:nvSpPr>
          <p:cNvPr id="220164" name="Line 4"/>
          <p:cNvSpPr>
            <a:spLocks noChangeShapeType="1"/>
          </p:cNvSpPr>
          <p:nvPr/>
        </p:nvSpPr>
        <p:spPr bwMode="auto">
          <a:xfrm>
            <a:off x="3314700" y="5132388"/>
            <a:ext cx="4213225" cy="0"/>
          </a:xfrm>
          <a:prstGeom prst="line">
            <a:avLst/>
          </a:prstGeom>
          <a:noFill/>
          <a:ln w="12700">
            <a:solidFill>
              <a:srgbClr val="00FF00"/>
            </a:solidFill>
            <a:round/>
            <a:headEnd/>
            <a:tailEnd/>
          </a:ln>
        </p:spPr>
        <p:txBody>
          <a:bodyPr wrap="none" anchor="ctr"/>
          <a:lstStyle/>
          <a:p>
            <a:endParaRPr lang="en-GB"/>
          </a:p>
        </p:txBody>
      </p:sp>
      <p:sp>
        <p:nvSpPr>
          <p:cNvPr id="220165" name="Line 5"/>
          <p:cNvSpPr>
            <a:spLocks noChangeShapeType="1"/>
          </p:cNvSpPr>
          <p:nvPr/>
        </p:nvSpPr>
        <p:spPr bwMode="auto">
          <a:xfrm>
            <a:off x="4584700" y="5132388"/>
            <a:ext cx="2925763" cy="0"/>
          </a:xfrm>
          <a:prstGeom prst="line">
            <a:avLst/>
          </a:prstGeom>
          <a:noFill/>
          <a:ln w="12700">
            <a:solidFill>
              <a:srgbClr val="00FF00"/>
            </a:solidFill>
            <a:round/>
            <a:headEnd/>
            <a:tailEnd/>
          </a:ln>
        </p:spPr>
        <p:txBody>
          <a:bodyPr wrap="none" anchor="ctr"/>
          <a:lstStyle/>
          <a:p>
            <a:endParaRPr lang="en-GB"/>
          </a:p>
        </p:txBody>
      </p:sp>
      <p:grpSp>
        <p:nvGrpSpPr>
          <p:cNvPr id="220166" name="Group 6"/>
          <p:cNvGrpSpPr>
            <a:grpSpLocks/>
          </p:cNvGrpSpPr>
          <p:nvPr/>
        </p:nvGrpSpPr>
        <p:grpSpPr bwMode="auto">
          <a:xfrm>
            <a:off x="1703388" y="2654300"/>
            <a:ext cx="1703387" cy="2632075"/>
            <a:chOff x="1073" y="1672"/>
            <a:chExt cx="1073" cy="1658"/>
          </a:xfrm>
        </p:grpSpPr>
        <p:sp>
          <p:nvSpPr>
            <p:cNvPr id="220176" name="Rectangle 7"/>
            <p:cNvSpPr>
              <a:spLocks noChangeArrowheads="1"/>
            </p:cNvSpPr>
            <p:nvPr/>
          </p:nvSpPr>
          <p:spPr bwMode="auto">
            <a:xfrm>
              <a:off x="1073" y="1672"/>
              <a:ext cx="875"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MR response</a:t>
              </a:r>
            </a:p>
          </p:txBody>
        </p:sp>
        <p:sp>
          <p:nvSpPr>
            <p:cNvPr id="220177" name="Rectangle 8"/>
            <p:cNvSpPr>
              <a:spLocks noChangeArrowheads="1"/>
            </p:cNvSpPr>
            <p:nvPr/>
          </p:nvSpPr>
          <p:spPr bwMode="auto">
            <a:xfrm>
              <a:off x="1073" y="3032"/>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20178" name="Rectangle 9"/>
            <p:cNvSpPr>
              <a:spLocks noChangeArrowheads="1"/>
            </p:cNvSpPr>
            <p:nvPr/>
          </p:nvSpPr>
          <p:spPr bwMode="auto">
            <a:xfrm>
              <a:off x="1187" y="3089"/>
              <a:ext cx="740"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phase enc.</a:t>
              </a:r>
            </a:p>
          </p:txBody>
        </p:sp>
        <p:sp>
          <p:nvSpPr>
            <p:cNvPr id="220179" name="Rectangle 10"/>
            <p:cNvSpPr>
              <a:spLocks noChangeArrowheads="1"/>
            </p:cNvSpPr>
            <p:nvPr/>
          </p:nvSpPr>
          <p:spPr bwMode="auto">
            <a:xfrm>
              <a:off x="1073" y="2538"/>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20180" name="Rectangle 11"/>
            <p:cNvSpPr>
              <a:spLocks noChangeArrowheads="1"/>
            </p:cNvSpPr>
            <p:nvPr/>
          </p:nvSpPr>
          <p:spPr bwMode="auto">
            <a:xfrm>
              <a:off x="1192" y="2612"/>
              <a:ext cx="95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frequency enc.</a:t>
              </a:r>
            </a:p>
          </p:txBody>
        </p:sp>
        <p:sp>
          <p:nvSpPr>
            <p:cNvPr id="220181" name="Rectangle 12"/>
            <p:cNvSpPr>
              <a:spLocks noChangeArrowheads="1"/>
            </p:cNvSpPr>
            <p:nvPr/>
          </p:nvSpPr>
          <p:spPr bwMode="auto">
            <a:xfrm>
              <a:off x="1073" y="2021"/>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20182" name="Rectangle 13"/>
            <p:cNvSpPr>
              <a:spLocks noChangeArrowheads="1"/>
            </p:cNvSpPr>
            <p:nvPr/>
          </p:nvSpPr>
          <p:spPr bwMode="auto">
            <a:xfrm>
              <a:off x="1192" y="2100"/>
              <a:ext cx="909"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slice selection</a:t>
              </a:r>
            </a:p>
          </p:txBody>
        </p:sp>
      </p:grpSp>
      <p:sp>
        <p:nvSpPr>
          <p:cNvPr id="220167" name="Freeform 14"/>
          <p:cNvSpPr>
            <a:spLocks noChangeArrowheads="1"/>
          </p:cNvSpPr>
          <p:nvPr/>
        </p:nvSpPr>
        <p:spPr bwMode="auto">
          <a:xfrm>
            <a:off x="3314700" y="4330700"/>
            <a:ext cx="4184650" cy="1588"/>
          </a:xfrm>
          <a:custGeom>
            <a:avLst/>
            <a:gdLst>
              <a:gd name="T0" fmla="*/ 0 w 2636"/>
              <a:gd name="T1" fmla="*/ 0 h 1"/>
              <a:gd name="T2" fmla="*/ 4184650 w 2636"/>
              <a:gd name="T3" fmla="*/ 0 h 1"/>
              <a:gd name="T4" fmla="*/ 0 60000 65536"/>
              <a:gd name="T5" fmla="*/ 0 60000 65536"/>
              <a:gd name="T6" fmla="*/ 0 w 2636"/>
              <a:gd name="T7" fmla="*/ 0 h 1"/>
              <a:gd name="T8" fmla="*/ 2636 w 2636"/>
              <a:gd name="T9" fmla="*/ 1 h 1"/>
            </a:gdLst>
            <a:ahLst/>
            <a:cxnLst>
              <a:cxn ang="T4">
                <a:pos x="T0" y="T1"/>
              </a:cxn>
              <a:cxn ang="T5">
                <a:pos x="T2" y="T3"/>
              </a:cxn>
            </a:cxnLst>
            <a:rect l="T6" t="T7" r="T8" b="T9"/>
            <a:pathLst>
              <a:path w="2636" h="1">
                <a:moveTo>
                  <a:pt x="0" y="0"/>
                </a:moveTo>
                <a:lnTo>
                  <a:pt x="2636" y="0"/>
                </a:lnTo>
              </a:path>
            </a:pathLst>
          </a:custGeom>
          <a:noFill/>
          <a:ln w="12700">
            <a:solidFill>
              <a:srgbClr val="00FF00"/>
            </a:solidFill>
            <a:round/>
            <a:headEnd/>
            <a:tailEnd/>
          </a:ln>
        </p:spPr>
        <p:txBody>
          <a:bodyPr wrap="none" anchor="ctr"/>
          <a:lstStyle/>
          <a:p>
            <a:endParaRPr lang="en-GB"/>
          </a:p>
        </p:txBody>
      </p:sp>
      <p:sp>
        <p:nvSpPr>
          <p:cNvPr id="220168" name="Line 15"/>
          <p:cNvSpPr>
            <a:spLocks noChangeShapeType="1"/>
          </p:cNvSpPr>
          <p:nvPr/>
        </p:nvSpPr>
        <p:spPr bwMode="auto">
          <a:xfrm>
            <a:off x="3314700" y="2859088"/>
            <a:ext cx="4191000" cy="0"/>
          </a:xfrm>
          <a:prstGeom prst="line">
            <a:avLst/>
          </a:prstGeom>
          <a:noFill/>
          <a:ln w="12700">
            <a:solidFill>
              <a:schemeClr val="folHlink"/>
            </a:solidFill>
            <a:round/>
            <a:headEnd/>
            <a:tailEnd/>
          </a:ln>
        </p:spPr>
        <p:txBody>
          <a:bodyPr wrap="none" anchor="ctr"/>
          <a:lstStyle/>
          <a:p>
            <a:endParaRPr lang="en-GB"/>
          </a:p>
        </p:txBody>
      </p:sp>
      <p:sp>
        <p:nvSpPr>
          <p:cNvPr id="220169" name="Line 16"/>
          <p:cNvSpPr>
            <a:spLocks noChangeShapeType="1"/>
          </p:cNvSpPr>
          <p:nvPr/>
        </p:nvSpPr>
        <p:spPr bwMode="auto">
          <a:xfrm>
            <a:off x="4413250" y="2859088"/>
            <a:ext cx="1808163" cy="0"/>
          </a:xfrm>
          <a:prstGeom prst="line">
            <a:avLst/>
          </a:prstGeom>
          <a:noFill/>
          <a:ln w="12700">
            <a:solidFill>
              <a:schemeClr val="folHlink"/>
            </a:solidFill>
            <a:round/>
            <a:headEnd/>
            <a:tailEnd/>
          </a:ln>
        </p:spPr>
        <p:txBody>
          <a:bodyPr wrap="none" anchor="ctr"/>
          <a:lstStyle/>
          <a:p>
            <a:endParaRPr lang="en-GB"/>
          </a:p>
        </p:txBody>
      </p:sp>
      <p:sp>
        <p:nvSpPr>
          <p:cNvPr id="220170" name="Line 17"/>
          <p:cNvSpPr>
            <a:spLocks noChangeShapeType="1"/>
          </p:cNvSpPr>
          <p:nvPr/>
        </p:nvSpPr>
        <p:spPr bwMode="auto">
          <a:xfrm>
            <a:off x="6675438" y="2859088"/>
            <a:ext cx="835025" cy="0"/>
          </a:xfrm>
          <a:prstGeom prst="line">
            <a:avLst/>
          </a:prstGeom>
          <a:noFill/>
          <a:ln w="12700">
            <a:solidFill>
              <a:schemeClr val="folHlink"/>
            </a:solidFill>
            <a:round/>
            <a:headEnd/>
            <a:tailEnd/>
          </a:ln>
        </p:spPr>
        <p:txBody>
          <a:bodyPr wrap="none" anchor="ctr"/>
          <a:lstStyle/>
          <a:p>
            <a:endParaRPr lang="en-GB"/>
          </a:p>
        </p:txBody>
      </p:sp>
      <p:sp>
        <p:nvSpPr>
          <p:cNvPr id="220171" name="Line 18"/>
          <p:cNvSpPr>
            <a:spLocks noChangeShapeType="1"/>
          </p:cNvSpPr>
          <p:nvPr/>
        </p:nvSpPr>
        <p:spPr bwMode="auto">
          <a:xfrm>
            <a:off x="3319463" y="2347913"/>
            <a:ext cx="4181475" cy="0"/>
          </a:xfrm>
          <a:prstGeom prst="line">
            <a:avLst/>
          </a:prstGeom>
          <a:noFill/>
          <a:ln w="12700">
            <a:solidFill>
              <a:srgbClr val="FAFD00"/>
            </a:solidFill>
            <a:round/>
            <a:headEnd/>
            <a:tailEnd/>
          </a:ln>
        </p:spPr>
        <p:txBody>
          <a:bodyPr wrap="none" anchor="ctr"/>
          <a:lstStyle/>
          <a:p>
            <a:endParaRPr lang="en-GB"/>
          </a:p>
        </p:txBody>
      </p:sp>
      <p:sp>
        <p:nvSpPr>
          <p:cNvPr id="220172" name="Line 19"/>
          <p:cNvSpPr>
            <a:spLocks noChangeShapeType="1"/>
          </p:cNvSpPr>
          <p:nvPr/>
        </p:nvSpPr>
        <p:spPr bwMode="auto">
          <a:xfrm>
            <a:off x="3314700" y="3551238"/>
            <a:ext cx="4213225" cy="0"/>
          </a:xfrm>
          <a:prstGeom prst="line">
            <a:avLst/>
          </a:prstGeom>
          <a:noFill/>
          <a:ln w="12700">
            <a:solidFill>
              <a:srgbClr val="00FF00"/>
            </a:solidFill>
            <a:round/>
            <a:headEnd/>
            <a:tailEnd/>
          </a:ln>
        </p:spPr>
        <p:txBody>
          <a:bodyPr wrap="none" anchor="ctr"/>
          <a:lstStyle/>
          <a:p>
            <a:endParaRPr lang="en-GB"/>
          </a:p>
        </p:txBody>
      </p:sp>
      <p:sp>
        <p:nvSpPr>
          <p:cNvPr id="23"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24"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5"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6"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7" name="CasellaDiTesto 26"/>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spTree>
    <p:extLst>
      <p:ext uri="{BB962C8B-B14F-4D97-AF65-F5344CB8AC3E}">
        <p14:creationId xmlns:p14="http://schemas.microsoft.com/office/powerpoint/2010/main" val="121405135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a:noFill/>
        </p:spPr>
        <p:txBody>
          <a:bodyPr lIns="90488" tIns="44450" rIns="90488" bIns="44450" anchor="b"/>
          <a:lstStyle/>
          <a:p>
            <a:r>
              <a:rPr lang="en-GB" smtClean="0"/>
              <a:t>Pulse sequence</a:t>
            </a:r>
          </a:p>
        </p:txBody>
      </p:sp>
      <p:sp>
        <p:nvSpPr>
          <p:cNvPr id="221187" name="Rectangle 3"/>
          <p:cNvSpPr>
            <a:spLocks noChangeArrowheads="1"/>
          </p:cNvSpPr>
          <p:nvPr/>
        </p:nvSpPr>
        <p:spPr bwMode="auto">
          <a:xfrm>
            <a:off x="2497138" y="2098675"/>
            <a:ext cx="450850" cy="382588"/>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RF</a:t>
            </a:r>
          </a:p>
        </p:txBody>
      </p:sp>
      <p:grpSp>
        <p:nvGrpSpPr>
          <p:cNvPr id="221188" name="Group 4"/>
          <p:cNvGrpSpPr>
            <a:grpSpLocks/>
          </p:cNvGrpSpPr>
          <p:nvPr/>
        </p:nvGrpSpPr>
        <p:grpSpPr bwMode="auto">
          <a:xfrm>
            <a:off x="1703388" y="2654300"/>
            <a:ext cx="1703387" cy="2632075"/>
            <a:chOff x="1073" y="1672"/>
            <a:chExt cx="1073" cy="1658"/>
          </a:xfrm>
        </p:grpSpPr>
        <p:sp>
          <p:nvSpPr>
            <p:cNvPr id="221205" name="Rectangle 5"/>
            <p:cNvSpPr>
              <a:spLocks noChangeArrowheads="1"/>
            </p:cNvSpPr>
            <p:nvPr/>
          </p:nvSpPr>
          <p:spPr bwMode="auto">
            <a:xfrm>
              <a:off x="1073" y="1672"/>
              <a:ext cx="875"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MR response</a:t>
              </a:r>
            </a:p>
          </p:txBody>
        </p:sp>
        <p:sp>
          <p:nvSpPr>
            <p:cNvPr id="221206" name="Rectangle 6"/>
            <p:cNvSpPr>
              <a:spLocks noChangeArrowheads="1"/>
            </p:cNvSpPr>
            <p:nvPr/>
          </p:nvSpPr>
          <p:spPr bwMode="auto">
            <a:xfrm>
              <a:off x="1073" y="3032"/>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21207" name="Rectangle 7"/>
            <p:cNvSpPr>
              <a:spLocks noChangeArrowheads="1"/>
            </p:cNvSpPr>
            <p:nvPr/>
          </p:nvSpPr>
          <p:spPr bwMode="auto">
            <a:xfrm>
              <a:off x="1187" y="3089"/>
              <a:ext cx="740"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phase enc.</a:t>
              </a:r>
            </a:p>
          </p:txBody>
        </p:sp>
        <p:sp>
          <p:nvSpPr>
            <p:cNvPr id="221208" name="Rectangle 8"/>
            <p:cNvSpPr>
              <a:spLocks noChangeArrowheads="1"/>
            </p:cNvSpPr>
            <p:nvPr/>
          </p:nvSpPr>
          <p:spPr bwMode="auto">
            <a:xfrm>
              <a:off x="1073" y="2538"/>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21209" name="Rectangle 9"/>
            <p:cNvSpPr>
              <a:spLocks noChangeArrowheads="1"/>
            </p:cNvSpPr>
            <p:nvPr/>
          </p:nvSpPr>
          <p:spPr bwMode="auto">
            <a:xfrm>
              <a:off x="1192" y="2612"/>
              <a:ext cx="95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frequency enc.</a:t>
              </a:r>
            </a:p>
          </p:txBody>
        </p:sp>
        <p:sp>
          <p:nvSpPr>
            <p:cNvPr id="221210" name="Rectangle 10"/>
            <p:cNvSpPr>
              <a:spLocks noChangeArrowheads="1"/>
            </p:cNvSpPr>
            <p:nvPr/>
          </p:nvSpPr>
          <p:spPr bwMode="auto">
            <a:xfrm>
              <a:off x="1073" y="2021"/>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21211" name="Rectangle 11"/>
            <p:cNvSpPr>
              <a:spLocks noChangeArrowheads="1"/>
            </p:cNvSpPr>
            <p:nvPr/>
          </p:nvSpPr>
          <p:spPr bwMode="auto">
            <a:xfrm>
              <a:off x="1192" y="2100"/>
              <a:ext cx="909"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slice selection</a:t>
              </a:r>
            </a:p>
          </p:txBody>
        </p:sp>
      </p:grpSp>
      <p:sp>
        <p:nvSpPr>
          <p:cNvPr id="221189" name="Freeform 12"/>
          <p:cNvSpPr>
            <a:spLocks noChangeArrowheads="1"/>
          </p:cNvSpPr>
          <p:nvPr/>
        </p:nvSpPr>
        <p:spPr bwMode="auto">
          <a:xfrm>
            <a:off x="3314700" y="4076700"/>
            <a:ext cx="4184650" cy="254000"/>
          </a:xfrm>
          <a:custGeom>
            <a:avLst/>
            <a:gdLst>
              <a:gd name="T0" fmla="*/ 0 w 2636"/>
              <a:gd name="T1" fmla="*/ 254000 h 160"/>
              <a:gd name="T2" fmla="*/ 2552700 w 2636"/>
              <a:gd name="T3" fmla="*/ 250825 h 160"/>
              <a:gd name="T4" fmla="*/ 2660650 w 2636"/>
              <a:gd name="T5" fmla="*/ 0 h 160"/>
              <a:gd name="T6" fmla="*/ 3705225 w 2636"/>
              <a:gd name="T7" fmla="*/ 3175 h 160"/>
              <a:gd name="T8" fmla="*/ 3816350 w 2636"/>
              <a:gd name="T9" fmla="*/ 250825 h 160"/>
              <a:gd name="T10" fmla="*/ 4184650 w 2636"/>
              <a:gd name="T11" fmla="*/ 254000 h 160"/>
              <a:gd name="T12" fmla="*/ 0 60000 65536"/>
              <a:gd name="T13" fmla="*/ 0 60000 65536"/>
              <a:gd name="T14" fmla="*/ 0 60000 65536"/>
              <a:gd name="T15" fmla="*/ 0 60000 65536"/>
              <a:gd name="T16" fmla="*/ 0 60000 65536"/>
              <a:gd name="T17" fmla="*/ 0 60000 65536"/>
              <a:gd name="T18" fmla="*/ 0 w 2636"/>
              <a:gd name="T19" fmla="*/ 0 h 160"/>
              <a:gd name="T20" fmla="*/ 2636 w 2636"/>
              <a:gd name="T21" fmla="*/ 160 h 160"/>
            </a:gdLst>
            <a:ahLst/>
            <a:cxnLst>
              <a:cxn ang="T12">
                <a:pos x="T0" y="T1"/>
              </a:cxn>
              <a:cxn ang="T13">
                <a:pos x="T2" y="T3"/>
              </a:cxn>
              <a:cxn ang="T14">
                <a:pos x="T4" y="T5"/>
              </a:cxn>
              <a:cxn ang="T15">
                <a:pos x="T6" y="T7"/>
              </a:cxn>
              <a:cxn ang="T16">
                <a:pos x="T8" y="T9"/>
              </a:cxn>
              <a:cxn ang="T17">
                <a:pos x="T10" y="T11"/>
              </a:cxn>
            </a:cxnLst>
            <a:rect l="T18" t="T19" r="T20" b="T21"/>
            <a:pathLst>
              <a:path w="2636" h="160">
                <a:moveTo>
                  <a:pt x="0" y="160"/>
                </a:moveTo>
                <a:lnTo>
                  <a:pt x="1608" y="158"/>
                </a:lnTo>
                <a:lnTo>
                  <a:pt x="1676" y="0"/>
                </a:lnTo>
                <a:lnTo>
                  <a:pt x="2334" y="2"/>
                </a:lnTo>
                <a:lnTo>
                  <a:pt x="2404" y="158"/>
                </a:lnTo>
                <a:lnTo>
                  <a:pt x="2636" y="160"/>
                </a:lnTo>
              </a:path>
            </a:pathLst>
          </a:custGeom>
          <a:noFill/>
          <a:ln w="12700">
            <a:solidFill>
              <a:srgbClr val="00FF00"/>
            </a:solidFill>
            <a:round/>
            <a:headEnd/>
            <a:tailEnd/>
          </a:ln>
        </p:spPr>
        <p:txBody>
          <a:bodyPr wrap="none" anchor="ctr"/>
          <a:lstStyle/>
          <a:p>
            <a:endParaRPr lang="en-GB"/>
          </a:p>
        </p:txBody>
      </p:sp>
      <p:sp>
        <p:nvSpPr>
          <p:cNvPr id="221190" name="Line 13"/>
          <p:cNvSpPr>
            <a:spLocks noChangeShapeType="1"/>
          </p:cNvSpPr>
          <p:nvPr/>
        </p:nvSpPr>
        <p:spPr bwMode="auto">
          <a:xfrm>
            <a:off x="6675438" y="2859088"/>
            <a:ext cx="835025" cy="0"/>
          </a:xfrm>
          <a:prstGeom prst="line">
            <a:avLst/>
          </a:prstGeom>
          <a:noFill/>
          <a:ln w="12700">
            <a:solidFill>
              <a:schemeClr val="folHlink"/>
            </a:solidFill>
            <a:round/>
            <a:headEnd/>
            <a:tailEnd/>
          </a:ln>
        </p:spPr>
        <p:txBody>
          <a:bodyPr wrap="none" anchor="ctr"/>
          <a:lstStyle/>
          <a:p>
            <a:endParaRPr lang="en-GB"/>
          </a:p>
        </p:txBody>
      </p:sp>
      <p:sp>
        <p:nvSpPr>
          <p:cNvPr id="221191" name="Rectangle 14"/>
          <p:cNvSpPr>
            <a:spLocks noChangeArrowheads="1"/>
          </p:cNvSpPr>
          <p:nvPr/>
        </p:nvSpPr>
        <p:spPr bwMode="auto">
          <a:xfrm>
            <a:off x="3867150" y="1878013"/>
            <a:ext cx="487363" cy="382587"/>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90°</a:t>
            </a:r>
          </a:p>
        </p:txBody>
      </p:sp>
      <p:sp>
        <p:nvSpPr>
          <p:cNvPr id="221192" name="Rectangle 15"/>
          <p:cNvSpPr>
            <a:spLocks noChangeArrowheads="1"/>
          </p:cNvSpPr>
          <p:nvPr/>
        </p:nvSpPr>
        <p:spPr bwMode="auto">
          <a:xfrm>
            <a:off x="5195888" y="1649413"/>
            <a:ext cx="600075" cy="382587"/>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180°</a:t>
            </a:r>
          </a:p>
        </p:txBody>
      </p:sp>
      <p:sp>
        <p:nvSpPr>
          <p:cNvPr id="221193" name="Freeform 16"/>
          <p:cNvSpPr>
            <a:spLocks/>
          </p:cNvSpPr>
          <p:nvPr/>
        </p:nvSpPr>
        <p:spPr bwMode="auto">
          <a:xfrm>
            <a:off x="3675063" y="2170113"/>
            <a:ext cx="406400" cy="220662"/>
          </a:xfrm>
          <a:custGeom>
            <a:avLst/>
            <a:gdLst>
              <a:gd name="T0" fmla="*/ 0 w 472"/>
              <a:gd name="T1" fmla="*/ 176817 h 307"/>
              <a:gd name="T2" fmla="*/ 33580 w 472"/>
              <a:gd name="T3" fmla="*/ 155973 h 307"/>
              <a:gd name="T4" fmla="*/ 54244 w 472"/>
              <a:gd name="T5" fmla="*/ 171067 h 307"/>
              <a:gd name="T6" fmla="*/ 74908 w 472"/>
              <a:gd name="T7" fmla="*/ 196224 h 307"/>
              <a:gd name="T8" fmla="*/ 104183 w 472"/>
              <a:gd name="T9" fmla="*/ 217787 h 307"/>
              <a:gd name="T10" fmla="*/ 130875 w 472"/>
              <a:gd name="T11" fmla="*/ 185442 h 307"/>
              <a:gd name="T12" fmla="*/ 180814 w 472"/>
              <a:gd name="T13" fmla="*/ 30188 h 307"/>
              <a:gd name="T14" fmla="*/ 201478 w 472"/>
              <a:gd name="T15" fmla="*/ 2875 h 307"/>
              <a:gd name="T16" fmla="*/ 224725 w 472"/>
              <a:gd name="T17" fmla="*/ 30907 h 307"/>
              <a:gd name="T18" fmla="*/ 271220 w 472"/>
              <a:gd name="T19" fmla="*/ 181848 h 307"/>
              <a:gd name="T20" fmla="*/ 301356 w 472"/>
              <a:gd name="T21" fmla="*/ 218506 h 307"/>
              <a:gd name="T22" fmla="*/ 330631 w 472"/>
              <a:gd name="T23" fmla="*/ 194068 h 307"/>
              <a:gd name="T24" fmla="*/ 348712 w 472"/>
              <a:gd name="T25" fmla="*/ 168911 h 307"/>
              <a:gd name="T26" fmla="*/ 369376 w 472"/>
              <a:gd name="T27" fmla="*/ 155254 h 307"/>
              <a:gd name="T28" fmla="*/ 406400 w 472"/>
              <a:gd name="T29" fmla="*/ 177536 h 30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72"/>
              <a:gd name="T46" fmla="*/ 0 h 307"/>
              <a:gd name="T47" fmla="*/ 472 w 472"/>
              <a:gd name="T48" fmla="*/ 307 h 30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72" h="307">
                <a:moveTo>
                  <a:pt x="0" y="246"/>
                </a:moveTo>
                <a:cubicBezTo>
                  <a:pt x="6" y="241"/>
                  <a:pt x="29" y="218"/>
                  <a:pt x="39" y="217"/>
                </a:cubicBezTo>
                <a:cubicBezTo>
                  <a:pt x="49" y="216"/>
                  <a:pt x="55" y="229"/>
                  <a:pt x="63" y="238"/>
                </a:cubicBezTo>
                <a:cubicBezTo>
                  <a:pt x="71" y="247"/>
                  <a:pt x="77" y="262"/>
                  <a:pt x="87" y="273"/>
                </a:cubicBezTo>
                <a:cubicBezTo>
                  <a:pt x="97" y="284"/>
                  <a:pt x="110" y="305"/>
                  <a:pt x="121" y="303"/>
                </a:cubicBezTo>
                <a:cubicBezTo>
                  <a:pt x="132" y="301"/>
                  <a:pt x="137" y="301"/>
                  <a:pt x="152" y="258"/>
                </a:cubicBezTo>
                <a:cubicBezTo>
                  <a:pt x="167" y="215"/>
                  <a:pt x="196" y="84"/>
                  <a:pt x="210" y="42"/>
                </a:cubicBezTo>
                <a:cubicBezTo>
                  <a:pt x="224" y="0"/>
                  <a:pt x="226" y="4"/>
                  <a:pt x="234" y="4"/>
                </a:cubicBezTo>
                <a:cubicBezTo>
                  <a:pt x="242" y="4"/>
                  <a:pt x="248" y="2"/>
                  <a:pt x="261" y="43"/>
                </a:cubicBezTo>
                <a:cubicBezTo>
                  <a:pt x="274" y="84"/>
                  <a:pt x="300" y="210"/>
                  <a:pt x="315" y="253"/>
                </a:cubicBezTo>
                <a:cubicBezTo>
                  <a:pt x="330" y="296"/>
                  <a:pt x="339" y="301"/>
                  <a:pt x="350" y="304"/>
                </a:cubicBezTo>
                <a:cubicBezTo>
                  <a:pt x="361" y="307"/>
                  <a:pt x="375" y="282"/>
                  <a:pt x="384" y="270"/>
                </a:cubicBezTo>
                <a:cubicBezTo>
                  <a:pt x="393" y="258"/>
                  <a:pt x="398" y="244"/>
                  <a:pt x="405" y="235"/>
                </a:cubicBezTo>
                <a:cubicBezTo>
                  <a:pt x="412" y="226"/>
                  <a:pt x="418" y="214"/>
                  <a:pt x="429" y="216"/>
                </a:cubicBezTo>
                <a:cubicBezTo>
                  <a:pt x="440" y="218"/>
                  <a:pt x="463" y="241"/>
                  <a:pt x="472" y="247"/>
                </a:cubicBezTo>
              </a:path>
            </a:pathLst>
          </a:custGeom>
          <a:noFill/>
          <a:ln w="12700" cap="flat" cmpd="sng">
            <a:solidFill>
              <a:srgbClr val="FFFF00"/>
            </a:solidFill>
            <a:prstDash val="solid"/>
            <a:round/>
            <a:headEnd/>
            <a:tailEnd/>
          </a:ln>
        </p:spPr>
        <p:txBody>
          <a:bodyPr lIns="0" tIns="0" rIns="0" bIns="0" anchor="ctr">
            <a:spAutoFit/>
          </a:bodyPr>
          <a:lstStyle/>
          <a:p>
            <a:endParaRPr lang="en-GB"/>
          </a:p>
        </p:txBody>
      </p:sp>
      <p:sp>
        <p:nvSpPr>
          <p:cNvPr id="221194" name="Line 17"/>
          <p:cNvSpPr>
            <a:spLocks noChangeShapeType="1"/>
          </p:cNvSpPr>
          <p:nvPr/>
        </p:nvSpPr>
        <p:spPr bwMode="auto">
          <a:xfrm>
            <a:off x="3321050" y="2347913"/>
            <a:ext cx="360363" cy="0"/>
          </a:xfrm>
          <a:prstGeom prst="line">
            <a:avLst/>
          </a:prstGeom>
          <a:noFill/>
          <a:ln w="12700">
            <a:solidFill>
              <a:srgbClr val="FAFD00"/>
            </a:solidFill>
            <a:round/>
            <a:headEnd/>
            <a:tailEnd/>
          </a:ln>
        </p:spPr>
        <p:txBody>
          <a:bodyPr wrap="none" anchor="ctr"/>
          <a:lstStyle/>
          <a:p>
            <a:endParaRPr lang="en-GB"/>
          </a:p>
        </p:txBody>
      </p:sp>
      <p:grpSp>
        <p:nvGrpSpPr>
          <p:cNvPr id="221195" name="Group 18"/>
          <p:cNvGrpSpPr>
            <a:grpSpLocks/>
          </p:cNvGrpSpPr>
          <p:nvPr/>
        </p:nvGrpSpPr>
        <p:grpSpPr bwMode="auto">
          <a:xfrm>
            <a:off x="6218238" y="2720975"/>
            <a:ext cx="450850" cy="171450"/>
            <a:chOff x="3683" y="1648"/>
            <a:chExt cx="759" cy="192"/>
          </a:xfrm>
        </p:grpSpPr>
        <p:sp>
          <p:nvSpPr>
            <p:cNvPr id="221203" name="Freeform 19"/>
            <p:cNvSpPr>
              <a:spLocks/>
            </p:cNvSpPr>
            <p:nvPr/>
          </p:nvSpPr>
          <p:spPr bwMode="auto">
            <a:xfrm>
              <a:off x="4063" y="1648"/>
              <a:ext cx="379" cy="192"/>
            </a:xfrm>
            <a:custGeom>
              <a:avLst/>
              <a:gdLst>
                <a:gd name="T0" fmla="*/ 0 w 379"/>
                <a:gd name="T1" fmla="*/ 3 h 192"/>
                <a:gd name="T2" fmla="*/ 7 w 379"/>
                <a:gd name="T3" fmla="*/ 16 h 192"/>
                <a:gd name="T4" fmla="*/ 23 w 379"/>
                <a:gd name="T5" fmla="*/ 99 h 192"/>
                <a:gd name="T6" fmla="*/ 45 w 379"/>
                <a:gd name="T7" fmla="*/ 179 h 192"/>
                <a:gd name="T8" fmla="*/ 63 w 379"/>
                <a:gd name="T9" fmla="*/ 179 h 192"/>
                <a:gd name="T10" fmla="*/ 80 w 379"/>
                <a:gd name="T11" fmla="*/ 129 h 192"/>
                <a:gd name="T12" fmla="*/ 94 w 379"/>
                <a:gd name="T13" fmla="*/ 129 h 192"/>
                <a:gd name="T14" fmla="*/ 112 w 379"/>
                <a:gd name="T15" fmla="*/ 171 h 192"/>
                <a:gd name="T16" fmla="*/ 126 w 379"/>
                <a:gd name="T17" fmla="*/ 171 h 192"/>
                <a:gd name="T18" fmla="*/ 150 w 379"/>
                <a:gd name="T19" fmla="*/ 138 h 192"/>
                <a:gd name="T20" fmla="*/ 167 w 379"/>
                <a:gd name="T21" fmla="*/ 138 h 192"/>
                <a:gd name="T22" fmla="*/ 185 w 379"/>
                <a:gd name="T23" fmla="*/ 160 h 192"/>
                <a:gd name="T24" fmla="*/ 198 w 379"/>
                <a:gd name="T25" fmla="*/ 160 h 192"/>
                <a:gd name="T26" fmla="*/ 215 w 379"/>
                <a:gd name="T27" fmla="*/ 142 h 192"/>
                <a:gd name="T28" fmla="*/ 227 w 379"/>
                <a:gd name="T29" fmla="*/ 142 h 192"/>
                <a:gd name="T30" fmla="*/ 246 w 379"/>
                <a:gd name="T31" fmla="*/ 159 h 192"/>
                <a:gd name="T32" fmla="*/ 260 w 379"/>
                <a:gd name="T33" fmla="*/ 159 h 192"/>
                <a:gd name="T34" fmla="*/ 276 w 379"/>
                <a:gd name="T35" fmla="*/ 145 h 192"/>
                <a:gd name="T36" fmla="*/ 289 w 379"/>
                <a:gd name="T37" fmla="*/ 145 h 192"/>
                <a:gd name="T38" fmla="*/ 304 w 379"/>
                <a:gd name="T39" fmla="*/ 157 h 192"/>
                <a:gd name="T40" fmla="*/ 315 w 379"/>
                <a:gd name="T41" fmla="*/ 157 h 192"/>
                <a:gd name="T42" fmla="*/ 331 w 379"/>
                <a:gd name="T43" fmla="*/ 146 h 192"/>
                <a:gd name="T44" fmla="*/ 342 w 379"/>
                <a:gd name="T45" fmla="*/ 146 h 192"/>
                <a:gd name="T46" fmla="*/ 356 w 379"/>
                <a:gd name="T47" fmla="*/ 157 h 192"/>
                <a:gd name="T48" fmla="*/ 367 w 379"/>
                <a:gd name="T49" fmla="*/ 157 h 192"/>
                <a:gd name="T50" fmla="*/ 379 w 379"/>
                <a:gd name="T51" fmla="*/ 147 h 1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79"/>
                <a:gd name="T79" fmla="*/ 0 h 192"/>
                <a:gd name="T80" fmla="*/ 379 w 379"/>
                <a:gd name="T81" fmla="*/ 192 h 1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79" h="192">
                  <a:moveTo>
                    <a:pt x="0" y="3"/>
                  </a:moveTo>
                  <a:cubicBezTo>
                    <a:pt x="1" y="5"/>
                    <a:pt x="3" y="0"/>
                    <a:pt x="7" y="16"/>
                  </a:cubicBezTo>
                  <a:cubicBezTo>
                    <a:pt x="11" y="32"/>
                    <a:pt x="17" y="72"/>
                    <a:pt x="23" y="99"/>
                  </a:cubicBezTo>
                  <a:cubicBezTo>
                    <a:pt x="30" y="126"/>
                    <a:pt x="38" y="166"/>
                    <a:pt x="45" y="179"/>
                  </a:cubicBezTo>
                  <a:cubicBezTo>
                    <a:pt x="51" y="192"/>
                    <a:pt x="57" y="187"/>
                    <a:pt x="63" y="179"/>
                  </a:cubicBezTo>
                  <a:cubicBezTo>
                    <a:pt x="69" y="170"/>
                    <a:pt x="75" y="137"/>
                    <a:pt x="80" y="129"/>
                  </a:cubicBezTo>
                  <a:cubicBezTo>
                    <a:pt x="85" y="121"/>
                    <a:pt x="89" y="122"/>
                    <a:pt x="94" y="129"/>
                  </a:cubicBezTo>
                  <a:cubicBezTo>
                    <a:pt x="99" y="136"/>
                    <a:pt x="107" y="164"/>
                    <a:pt x="112" y="171"/>
                  </a:cubicBezTo>
                  <a:cubicBezTo>
                    <a:pt x="117" y="178"/>
                    <a:pt x="120" y="177"/>
                    <a:pt x="126" y="171"/>
                  </a:cubicBezTo>
                  <a:cubicBezTo>
                    <a:pt x="132" y="166"/>
                    <a:pt x="143" y="143"/>
                    <a:pt x="150" y="138"/>
                  </a:cubicBezTo>
                  <a:cubicBezTo>
                    <a:pt x="157" y="132"/>
                    <a:pt x="161" y="134"/>
                    <a:pt x="167" y="138"/>
                  </a:cubicBezTo>
                  <a:cubicBezTo>
                    <a:pt x="173" y="141"/>
                    <a:pt x="180" y="156"/>
                    <a:pt x="185" y="160"/>
                  </a:cubicBezTo>
                  <a:cubicBezTo>
                    <a:pt x="190" y="164"/>
                    <a:pt x="193" y="163"/>
                    <a:pt x="198" y="160"/>
                  </a:cubicBezTo>
                  <a:cubicBezTo>
                    <a:pt x="203" y="157"/>
                    <a:pt x="210" y="145"/>
                    <a:pt x="215" y="142"/>
                  </a:cubicBezTo>
                  <a:cubicBezTo>
                    <a:pt x="219" y="139"/>
                    <a:pt x="222" y="139"/>
                    <a:pt x="227" y="142"/>
                  </a:cubicBezTo>
                  <a:cubicBezTo>
                    <a:pt x="232" y="145"/>
                    <a:pt x="241" y="157"/>
                    <a:pt x="246" y="159"/>
                  </a:cubicBezTo>
                  <a:cubicBezTo>
                    <a:pt x="252" y="162"/>
                    <a:pt x="255" y="162"/>
                    <a:pt x="260" y="159"/>
                  </a:cubicBezTo>
                  <a:cubicBezTo>
                    <a:pt x="265" y="157"/>
                    <a:pt x="271" y="147"/>
                    <a:pt x="276" y="145"/>
                  </a:cubicBezTo>
                  <a:cubicBezTo>
                    <a:pt x="281" y="142"/>
                    <a:pt x="285" y="143"/>
                    <a:pt x="289" y="145"/>
                  </a:cubicBezTo>
                  <a:cubicBezTo>
                    <a:pt x="294" y="147"/>
                    <a:pt x="300" y="155"/>
                    <a:pt x="304" y="157"/>
                  </a:cubicBezTo>
                  <a:cubicBezTo>
                    <a:pt x="309" y="159"/>
                    <a:pt x="311" y="158"/>
                    <a:pt x="315" y="157"/>
                  </a:cubicBezTo>
                  <a:cubicBezTo>
                    <a:pt x="320" y="155"/>
                    <a:pt x="327" y="148"/>
                    <a:pt x="331" y="146"/>
                  </a:cubicBezTo>
                  <a:cubicBezTo>
                    <a:pt x="336" y="144"/>
                    <a:pt x="338" y="144"/>
                    <a:pt x="342" y="146"/>
                  </a:cubicBezTo>
                  <a:cubicBezTo>
                    <a:pt x="346" y="148"/>
                    <a:pt x="352" y="155"/>
                    <a:pt x="356" y="157"/>
                  </a:cubicBezTo>
                  <a:cubicBezTo>
                    <a:pt x="360" y="159"/>
                    <a:pt x="363" y="159"/>
                    <a:pt x="367" y="157"/>
                  </a:cubicBezTo>
                  <a:cubicBezTo>
                    <a:pt x="370" y="156"/>
                    <a:pt x="377" y="149"/>
                    <a:pt x="379" y="147"/>
                  </a:cubicBezTo>
                </a:path>
              </a:pathLst>
            </a:custGeom>
            <a:noFill/>
            <a:ln w="12700" cap="flat" cmpd="sng">
              <a:solidFill>
                <a:schemeClr val="folHlink"/>
              </a:solidFill>
              <a:prstDash val="solid"/>
              <a:round/>
              <a:headEnd/>
              <a:tailEnd/>
            </a:ln>
          </p:spPr>
          <p:txBody>
            <a:bodyPr lIns="0" tIns="0" rIns="0" bIns="0" anchor="ctr">
              <a:spAutoFit/>
            </a:bodyPr>
            <a:lstStyle/>
            <a:p>
              <a:endParaRPr lang="en-GB"/>
            </a:p>
          </p:txBody>
        </p:sp>
        <p:sp>
          <p:nvSpPr>
            <p:cNvPr id="221204" name="Freeform 20"/>
            <p:cNvSpPr>
              <a:spLocks/>
            </p:cNvSpPr>
            <p:nvPr/>
          </p:nvSpPr>
          <p:spPr bwMode="auto">
            <a:xfrm flipH="1">
              <a:off x="3683" y="1648"/>
              <a:ext cx="379" cy="192"/>
            </a:xfrm>
            <a:custGeom>
              <a:avLst/>
              <a:gdLst>
                <a:gd name="T0" fmla="*/ 0 w 379"/>
                <a:gd name="T1" fmla="*/ 3 h 192"/>
                <a:gd name="T2" fmla="*/ 7 w 379"/>
                <a:gd name="T3" fmla="*/ 16 h 192"/>
                <a:gd name="T4" fmla="*/ 23 w 379"/>
                <a:gd name="T5" fmla="*/ 99 h 192"/>
                <a:gd name="T6" fmla="*/ 45 w 379"/>
                <a:gd name="T7" fmla="*/ 179 h 192"/>
                <a:gd name="T8" fmla="*/ 63 w 379"/>
                <a:gd name="T9" fmla="*/ 179 h 192"/>
                <a:gd name="T10" fmla="*/ 80 w 379"/>
                <a:gd name="T11" fmla="*/ 129 h 192"/>
                <a:gd name="T12" fmla="*/ 94 w 379"/>
                <a:gd name="T13" fmla="*/ 129 h 192"/>
                <a:gd name="T14" fmla="*/ 112 w 379"/>
                <a:gd name="T15" fmla="*/ 171 h 192"/>
                <a:gd name="T16" fmla="*/ 126 w 379"/>
                <a:gd name="T17" fmla="*/ 171 h 192"/>
                <a:gd name="T18" fmla="*/ 150 w 379"/>
                <a:gd name="T19" fmla="*/ 138 h 192"/>
                <a:gd name="T20" fmla="*/ 167 w 379"/>
                <a:gd name="T21" fmla="*/ 138 h 192"/>
                <a:gd name="T22" fmla="*/ 185 w 379"/>
                <a:gd name="T23" fmla="*/ 160 h 192"/>
                <a:gd name="T24" fmla="*/ 198 w 379"/>
                <a:gd name="T25" fmla="*/ 160 h 192"/>
                <a:gd name="T26" fmla="*/ 215 w 379"/>
                <a:gd name="T27" fmla="*/ 142 h 192"/>
                <a:gd name="T28" fmla="*/ 227 w 379"/>
                <a:gd name="T29" fmla="*/ 142 h 192"/>
                <a:gd name="T30" fmla="*/ 246 w 379"/>
                <a:gd name="T31" fmla="*/ 159 h 192"/>
                <a:gd name="T32" fmla="*/ 260 w 379"/>
                <a:gd name="T33" fmla="*/ 159 h 192"/>
                <a:gd name="T34" fmla="*/ 276 w 379"/>
                <a:gd name="T35" fmla="*/ 145 h 192"/>
                <a:gd name="T36" fmla="*/ 289 w 379"/>
                <a:gd name="T37" fmla="*/ 145 h 192"/>
                <a:gd name="T38" fmla="*/ 304 w 379"/>
                <a:gd name="T39" fmla="*/ 157 h 192"/>
                <a:gd name="T40" fmla="*/ 315 w 379"/>
                <a:gd name="T41" fmla="*/ 157 h 192"/>
                <a:gd name="T42" fmla="*/ 331 w 379"/>
                <a:gd name="T43" fmla="*/ 146 h 192"/>
                <a:gd name="T44" fmla="*/ 342 w 379"/>
                <a:gd name="T45" fmla="*/ 146 h 192"/>
                <a:gd name="T46" fmla="*/ 356 w 379"/>
                <a:gd name="T47" fmla="*/ 157 h 192"/>
                <a:gd name="T48" fmla="*/ 367 w 379"/>
                <a:gd name="T49" fmla="*/ 157 h 192"/>
                <a:gd name="T50" fmla="*/ 379 w 379"/>
                <a:gd name="T51" fmla="*/ 147 h 1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79"/>
                <a:gd name="T79" fmla="*/ 0 h 192"/>
                <a:gd name="T80" fmla="*/ 379 w 379"/>
                <a:gd name="T81" fmla="*/ 192 h 1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79" h="192">
                  <a:moveTo>
                    <a:pt x="0" y="3"/>
                  </a:moveTo>
                  <a:cubicBezTo>
                    <a:pt x="1" y="5"/>
                    <a:pt x="3" y="0"/>
                    <a:pt x="7" y="16"/>
                  </a:cubicBezTo>
                  <a:cubicBezTo>
                    <a:pt x="11" y="32"/>
                    <a:pt x="17" y="72"/>
                    <a:pt x="23" y="99"/>
                  </a:cubicBezTo>
                  <a:cubicBezTo>
                    <a:pt x="30" y="126"/>
                    <a:pt x="38" y="166"/>
                    <a:pt x="45" y="179"/>
                  </a:cubicBezTo>
                  <a:cubicBezTo>
                    <a:pt x="51" y="192"/>
                    <a:pt x="57" y="187"/>
                    <a:pt x="63" y="179"/>
                  </a:cubicBezTo>
                  <a:cubicBezTo>
                    <a:pt x="69" y="170"/>
                    <a:pt x="75" y="137"/>
                    <a:pt x="80" y="129"/>
                  </a:cubicBezTo>
                  <a:cubicBezTo>
                    <a:pt x="85" y="121"/>
                    <a:pt x="89" y="122"/>
                    <a:pt x="94" y="129"/>
                  </a:cubicBezTo>
                  <a:cubicBezTo>
                    <a:pt x="99" y="136"/>
                    <a:pt x="107" y="164"/>
                    <a:pt x="112" y="171"/>
                  </a:cubicBezTo>
                  <a:cubicBezTo>
                    <a:pt x="117" y="178"/>
                    <a:pt x="120" y="177"/>
                    <a:pt x="126" y="171"/>
                  </a:cubicBezTo>
                  <a:cubicBezTo>
                    <a:pt x="132" y="166"/>
                    <a:pt x="143" y="143"/>
                    <a:pt x="150" y="138"/>
                  </a:cubicBezTo>
                  <a:cubicBezTo>
                    <a:pt x="157" y="132"/>
                    <a:pt x="161" y="134"/>
                    <a:pt x="167" y="138"/>
                  </a:cubicBezTo>
                  <a:cubicBezTo>
                    <a:pt x="173" y="141"/>
                    <a:pt x="180" y="156"/>
                    <a:pt x="185" y="160"/>
                  </a:cubicBezTo>
                  <a:cubicBezTo>
                    <a:pt x="190" y="164"/>
                    <a:pt x="193" y="163"/>
                    <a:pt x="198" y="160"/>
                  </a:cubicBezTo>
                  <a:cubicBezTo>
                    <a:pt x="203" y="157"/>
                    <a:pt x="210" y="145"/>
                    <a:pt x="215" y="142"/>
                  </a:cubicBezTo>
                  <a:cubicBezTo>
                    <a:pt x="219" y="139"/>
                    <a:pt x="222" y="139"/>
                    <a:pt x="227" y="142"/>
                  </a:cubicBezTo>
                  <a:cubicBezTo>
                    <a:pt x="232" y="145"/>
                    <a:pt x="241" y="157"/>
                    <a:pt x="246" y="159"/>
                  </a:cubicBezTo>
                  <a:cubicBezTo>
                    <a:pt x="252" y="162"/>
                    <a:pt x="255" y="162"/>
                    <a:pt x="260" y="159"/>
                  </a:cubicBezTo>
                  <a:cubicBezTo>
                    <a:pt x="265" y="157"/>
                    <a:pt x="271" y="147"/>
                    <a:pt x="276" y="145"/>
                  </a:cubicBezTo>
                  <a:cubicBezTo>
                    <a:pt x="281" y="142"/>
                    <a:pt x="285" y="143"/>
                    <a:pt x="289" y="145"/>
                  </a:cubicBezTo>
                  <a:cubicBezTo>
                    <a:pt x="294" y="147"/>
                    <a:pt x="300" y="155"/>
                    <a:pt x="304" y="157"/>
                  </a:cubicBezTo>
                  <a:cubicBezTo>
                    <a:pt x="309" y="159"/>
                    <a:pt x="311" y="158"/>
                    <a:pt x="315" y="157"/>
                  </a:cubicBezTo>
                  <a:cubicBezTo>
                    <a:pt x="320" y="155"/>
                    <a:pt x="327" y="148"/>
                    <a:pt x="331" y="146"/>
                  </a:cubicBezTo>
                  <a:cubicBezTo>
                    <a:pt x="336" y="144"/>
                    <a:pt x="338" y="144"/>
                    <a:pt x="342" y="146"/>
                  </a:cubicBezTo>
                  <a:cubicBezTo>
                    <a:pt x="346" y="148"/>
                    <a:pt x="352" y="155"/>
                    <a:pt x="356" y="157"/>
                  </a:cubicBezTo>
                  <a:cubicBezTo>
                    <a:pt x="360" y="159"/>
                    <a:pt x="363" y="159"/>
                    <a:pt x="367" y="157"/>
                  </a:cubicBezTo>
                  <a:cubicBezTo>
                    <a:pt x="370" y="156"/>
                    <a:pt x="377" y="149"/>
                    <a:pt x="379" y="147"/>
                  </a:cubicBezTo>
                </a:path>
              </a:pathLst>
            </a:custGeom>
            <a:noFill/>
            <a:ln w="12700" cap="flat" cmpd="sng">
              <a:solidFill>
                <a:schemeClr val="folHlink"/>
              </a:solidFill>
              <a:prstDash val="solid"/>
              <a:round/>
              <a:headEnd/>
              <a:tailEnd/>
            </a:ln>
          </p:spPr>
          <p:txBody>
            <a:bodyPr lIns="0" tIns="0" rIns="0" bIns="0" anchor="ctr">
              <a:spAutoFit/>
            </a:bodyPr>
            <a:lstStyle/>
            <a:p>
              <a:endParaRPr lang="en-GB"/>
            </a:p>
          </p:txBody>
        </p:sp>
      </p:grpSp>
      <p:sp>
        <p:nvSpPr>
          <p:cNvPr id="221196" name="Freeform 21"/>
          <p:cNvSpPr>
            <a:spLocks noChangeArrowheads="1"/>
          </p:cNvSpPr>
          <p:nvPr/>
        </p:nvSpPr>
        <p:spPr bwMode="auto">
          <a:xfrm>
            <a:off x="4076700" y="1831975"/>
            <a:ext cx="3425825" cy="515938"/>
          </a:xfrm>
          <a:custGeom>
            <a:avLst/>
            <a:gdLst>
              <a:gd name="T0" fmla="*/ 0 w 2337"/>
              <a:gd name="T1" fmla="*/ 512763 h 325"/>
              <a:gd name="T2" fmla="*/ 1014408 w 2337"/>
              <a:gd name="T3" fmla="*/ 514350 h 325"/>
              <a:gd name="T4" fmla="*/ 1014408 w 2337"/>
              <a:gd name="T5" fmla="*/ 0 h 325"/>
              <a:gd name="T6" fmla="*/ 1152203 w 2337"/>
              <a:gd name="T7" fmla="*/ 0 h 325"/>
              <a:gd name="T8" fmla="*/ 1152203 w 2337"/>
              <a:gd name="T9" fmla="*/ 514350 h 325"/>
              <a:gd name="T10" fmla="*/ 3425825 w 2337"/>
              <a:gd name="T11" fmla="*/ 515938 h 325"/>
              <a:gd name="T12" fmla="*/ 0 60000 65536"/>
              <a:gd name="T13" fmla="*/ 0 60000 65536"/>
              <a:gd name="T14" fmla="*/ 0 60000 65536"/>
              <a:gd name="T15" fmla="*/ 0 60000 65536"/>
              <a:gd name="T16" fmla="*/ 0 60000 65536"/>
              <a:gd name="T17" fmla="*/ 0 60000 65536"/>
              <a:gd name="T18" fmla="*/ 0 w 2337"/>
              <a:gd name="T19" fmla="*/ 0 h 325"/>
              <a:gd name="T20" fmla="*/ 2337 w 2337"/>
              <a:gd name="T21" fmla="*/ 325 h 325"/>
            </a:gdLst>
            <a:ahLst/>
            <a:cxnLst>
              <a:cxn ang="T12">
                <a:pos x="T0" y="T1"/>
              </a:cxn>
              <a:cxn ang="T13">
                <a:pos x="T2" y="T3"/>
              </a:cxn>
              <a:cxn ang="T14">
                <a:pos x="T4" y="T5"/>
              </a:cxn>
              <a:cxn ang="T15">
                <a:pos x="T6" y="T7"/>
              </a:cxn>
              <a:cxn ang="T16">
                <a:pos x="T8" y="T9"/>
              </a:cxn>
              <a:cxn ang="T17">
                <a:pos x="T10" y="T11"/>
              </a:cxn>
            </a:cxnLst>
            <a:rect l="T18" t="T19" r="T20" b="T21"/>
            <a:pathLst>
              <a:path w="2337" h="325">
                <a:moveTo>
                  <a:pt x="0" y="323"/>
                </a:moveTo>
                <a:lnTo>
                  <a:pt x="692" y="324"/>
                </a:lnTo>
                <a:lnTo>
                  <a:pt x="692" y="0"/>
                </a:lnTo>
                <a:lnTo>
                  <a:pt x="786" y="0"/>
                </a:lnTo>
                <a:lnTo>
                  <a:pt x="786" y="324"/>
                </a:lnTo>
                <a:lnTo>
                  <a:pt x="2337" y="325"/>
                </a:lnTo>
              </a:path>
            </a:pathLst>
          </a:custGeom>
          <a:noFill/>
          <a:ln w="12700">
            <a:solidFill>
              <a:srgbClr val="FAFD00"/>
            </a:solidFill>
            <a:round/>
            <a:headEnd/>
            <a:tailEnd/>
          </a:ln>
        </p:spPr>
        <p:txBody>
          <a:bodyPr wrap="none" anchor="ctr"/>
          <a:lstStyle/>
          <a:p>
            <a:endParaRPr lang="en-GB"/>
          </a:p>
        </p:txBody>
      </p:sp>
      <p:sp>
        <p:nvSpPr>
          <p:cNvPr id="221197" name="Freeform 22"/>
          <p:cNvSpPr>
            <a:spLocks noChangeArrowheads="1"/>
          </p:cNvSpPr>
          <p:nvPr/>
        </p:nvSpPr>
        <p:spPr bwMode="auto">
          <a:xfrm>
            <a:off x="3314700" y="4813300"/>
            <a:ext cx="4208463" cy="320675"/>
          </a:xfrm>
          <a:custGeom>
            <a:avLst/>
            <a:gdLst>
              <a:gd name="T0" fmla="*/ 0 w 2651"/>
              <a:gd name="T1" fmla="*/ 319088 h 202"/>
              <a:gd name="T2" fmla="*/ 895350 w 2651"/>
              <a:gd name="T3" fmla="*/ 320675 h 202"/>
              <a:gd name="T4" fmla="*/ 947738 w 2651"/>
              <a:gd name="T5" fmla="*/ 0 h 202"/>
              <a:gd name="T6" fmla="*/ 1206500 w 2651"/>
              <a:gd name="T7" fmla="*/ 0 h 202"/>
              <a:gd name="T8" fmla="*/ 1249363 w 2651"/>
              <a:gd name="T9" fmla="*/ 320675 h 202"/>
              <a:gd name="T10" fmla="*/ 4208463 w 2651"/>
              <a:gd name="T11" fmla="*/ 320675 h 202"/>
              <a:gd name="T12" fmla="*/ 0 60000 65536"/>
              <a:gd name="T13" fmla="*/ 0 60000 65536"/>
              <a:gd name="T14" fmla="*/ 0 60000 65536"/>
              <a:gd name="T15" fmla="*/ 0 60000 65536"/>
              <a:gd name="T16" fmla="*/ 0 60000 65536"/>
              <a:gd name="T17" fmla="*/ 0 60000 65536"/>
              <a:gd name="T18" fmla="*/ 0 w 2651"/>
              <a:gd name="T19" fmla="*/ 0 h 202"/>
              <a:gd name="T20" fmla="*/ 2651 w 2651"/>
              <a:gd name="T21" fmla="*/ 202 h 202"/>
            </a:gdLst>
            <a:ahLst/>
            <a:cxnLst>
              <a:cxn ang="T12">
                <a:pos x="T0" y="T1"/>
              </a:cxn>
              <a:cxn ang="T13">
                <a:pos x="T2" y="T3"/>
              </a:cxn>
              <a:cxn ang="T14">
                <a:pos x="T4" y="T5"/>
              </a:cxn>
              <a:cxn ang="T15">
                <a:pos x="T6" y="T7"/>
              </a:cxn>
              <a:cxn ang="T16">
                <a:pos x="T8" y="T9"/>
              </a:cxn>
              <a:cxn ang="T17">
                <a:pos x="T10" y="T11"/>
              </a:cxn>
            </a:cxnLst>
            <a:rect l="T18" t="T19" r="T20" b="T21"/>
            <a:pathLst>
              <a:path w="2651" h="202">
                <a:moveTo>
                  <a:pt x="0" y="201"/>
                </a:moveTo>
                <a:lnTo>
                  <a:pt x="564" y="202"/>
                </a:lnTo>
                <a:lnTo>
                  <a:pt x="597" y="0"/>
                </a:lnTo>
                <a:lnTo>
                  <a:pt x="760" y="0"/>
                </a:lnTo>
                <a:lnTo>
                  <a:pt x="787" y="202"/>
                </a:lnTo>
                <a:lnTo>
                  <a:pt x="2651" y="202"/>
                </a:lnTo>
              </a:path>
            </a:pathLst>
          </a:custGeom>
          <a:noFill/>
          <a:ln w="12700">
            <a:solidFill>
              <a:srgbClr val="00FF00"/>
            </a:solidFill>
            <a:round/>
            <a:headEnd/>
            <a:tailEnd/>
          </a:ln>
        </p:spPr>
        <p:txBody>
          <a:bodyPr wrap="none" anchor="ctr"/>
          <a:lstStyle/>
          <a:p>
            <a:endParaRPr lang="en-GB"/>
          </a:p>
        </p:txBody>
      </p:sp>
      <p:sp>
        <p:nvSpPr>
          <p:cNvPr id="221198" name="Line 23"/>
          <p:cNvSpPr>
            <a:spLocks noChangeShapeType="1"/>
          </p:cNvSpPr>
          <p:nvPr/>
        </p:nvSpPr>
        <p:spPr bwMode="auto">
          <a:xfrm>
            <a:off x="3324225" y="2859088"/>
            <a:ext cx="2897188" cy="0"/>
          </a:xfrm>
          <a:prstGeom prst="line">
            <a:avLst/>
          </a:prstGeom>
          <a:noFill/>
          <a:ln w="12700">
            <a:solidFill>
              <a:schemeClr val="folHlink"/>
            </a:solidFill>
            <a:round/>
            <a:headEnd/>
            <a:tailEnd/>
          </a:ln>
        </p:spPr>
        <p:txBody>
          <a:bodyPr wrap="none" anchor="ctr"/>
          <a:lstStyle/>
          <a:p>
            <a:endParaRPr lang="en-GB"/>
          </a:p>
        </p:txBody>
      </p:sp>
      <p:sp>
        <p:nvSpPr>
          <p:cNvPr id="221199" name="Freeform 24"/>
          <p:cNvSpPr>
            <a:spLocks noChangeArrowheads="1"/>
          </p:cNvSpPr>
          <p:nvPr/>
        </p:nvSpPr>
        <p:spPr bwMode="auto">
          <a:xfrm>
            <a:off x="3319463" y="3292475"/>
            <a:ext cx="4230687" cy="258763"/>
          </a:xfrm>
          <a:custGeom>
            <a:avLst/>
            <a:gdLst>
              <a:gd name="T0" fmla="*/ 0 w 2665"/>
              <a:gd name="T1" fmla="*/ 258763 h 163"/>
              <a:gd name="T2" fmla="*/ 276225 w 2665"/>
              <a:gd name="T3" fmla="*/ 258763 h 163"/>
              <a:gd name="T4" fmla="*/ 379412 w 2665"/>
              <a:gd name="T5" fmla="*/ 0 h 163"/>
              <a:gd name="T6" fmla="*/ 769937 w 2665"/>
              <a:gd name="T7" fmla="*/ 0 h 163"/>
              <a:gd name="T8" fmla="*/ 877887 w 2665"/>
              <a:gd name="T9" fmla="*/ 257175 h 163"/>
              <a:gd name="T10" fmla="*/ 1684337 w 2665"/>
              <a:gd name="T11" fmla="*/ 258763 h 163"/>
              <a:gd name="T12" fmla="*/ 1779587 w 2665"/>
              <a:gd name="T13" fmla="*/ 0 h 163"/>
              <a:gd name="T14" fmla="*/ 1925637 w 2665"/>
              <a:gd name="T15" fmla="*/ 0 h 163"/>
              <a:gd name="T16" fmla="*/ 2030412 w 2665"/>
              <a:gd name="T17" fmla="*/ 257175 h 163"/>
              <a:gd name="T18" fmla="*/ 4230687 w 2665"/>
              <a:gd name="T19" fmla="*/ 257175 h 1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65"/>
              <a:gd name="T31" fmla="*/ 0 h 163"/>
              <a:gd name="T32" fmla="*/ 2665 w 2665"/>
              <a:gd name="T33" fmla="*/ 163 h 1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65" h="163">
                <a:moveTo>
                  <a:pt x="0" y="163"/>
                </a:moveTo>
                <a:lnTo>
                  <a:pt x="174" y="163"/>
                </a:lnTo>
                <a:lnTo>
                  <a:pt x="239" y="0"/>
                </a:lnTo>
                <a:lnTo>
                  <a:pt x="485" y="0"/>
                </a:lnTo>
                <a:lnTo>
                  <a:pt x="553" y="162"/>
                </a:lnTo>
                <a:lnTo>
                  <a:pt x="1061" y="163"/>
                </a:lnTo>
                <a:lnTo>
                  <a:pt x="1121" y="0"/>
                </a:lnTo>
                <a:lnTo>
                  <a:pt x="1213" y="0"/>
                </a:lnTo>
                <a:lnTo>
                  <a:pt x="1279" y="162"/>
                </a:lnTo>
                <a:lnTo>
                  <a:pt x="2665" y="162"/>
                </a:lnTo>
              </a:path>
            </a:pathLst>
          </a:custGeom>
          <a:noFill/>
          <a:ln w="12700">
            <a:solidFill>
              <a:srgbClr val="00FF00"/>
            </a:solidFill>
            <a:round/>
            <a:headEnd/>
            <a:tailEnd/>
          </a:ln>
        </p:spPr>
        <p:txBody>
          <a:bodyPr wrap="none" anchor="ctr"/>
          <a:lstStyle/>
          <a:p>
            <a:endParaRPr lang="en-GB"/>
          </a:p>
        </p:txBody>
      </p:sp>
      <p:sp>
        <p:nvSpPr>
          <p:cNvPr id="28"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29"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0"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1"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2" name="CasellaDiTesto 31"/>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spTree>
    <p:extLst>
      <p:ext uri="{BB962C8B-B14F-4D97-AF65-F5344CB8AC3E}">
        <p14:creationId xmlns:p14="http://schemas.microsoft.com/office/powerpoint/2010/main" val="1929002722"/>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22210" name="Rectangle 2"/>
          <p:cNvSpPr>
            <a:spLocks noGrp="1" noChangeArrowheads="1"/>
          </p:cNvSpPr>
          <p:nvPr>
            <p:ph type="title"/>
          </p:nvPr>
        </p:nvSpPr>
        <p:spPr>
          <a:noFill/>
        </p:spPr>
        <p:txBody>
          <a:bodyPr lIns="90488" tIns="44450" rIns="90488" bIns="44450" anchor="b"/>
          <a:lstStyle/>
          <a:p>
            <a:r>
              <a:rPr lang="en-GB" smtClean="0"/>
              <a:t>Pulse sequence</a:t>
            </a:r>
          </a:p>
        </p:txBody>
      </p:sp>
      <p:sp>
        <p:nvSpPr>
          <p:cNvPr id="222211" name="Rectangle 3"/>
          <p:cNvSpPr>
            <a:spLocks noChangeArrowheads="1"/>
          </p:cNvSpPr>
          <p:nvPr/>
        </p:nvSpPr>
        <p:spPr bwMode="auto">
          <a:xfrm>
            <a:off x="2497138" y="2098675"/>
            <a:ext cx="450850" cy="382588"/>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RF</a:t>
            </a:r>
          </a:p>
        </p:txBody>
      </p:sp>
      <p:sp>
        <p:nvSpPr>
          <p:cNvPr id="222212" name="Line 4"/>
          <p:cNvSpPr>
            <a:spLocks noChangeShapeType="1"/>
          </p:cNvSpPr>
          <p:nvPr/>
        </p:nvSpPr>
        <p:spPr bwMode="auto">
          <a:xfrm>
            <a:off x="3314700" y="5132388"/>
            <a:ext cx="4213225" cy="0"/>
          </a:xfrm>
          <a:prstGeom prst="line">
            <a:avLst/>
          </a:prstGeom>
          <a:noFill/>
          <a:ln w="12700">
            <a:solidFill>
              <a:srgbClr val="00FF00"/>
            </a:solidFill>
            <a:round/>
            <a:headEnd/>
            <a:tailEnd/>
          </a:ln>
        </p:spPr>
        <p:txBody>
          <a:bodyPr wrap="none" anchor="ctr"/>
          <a:lstStyle/>
          <a:p>
            <a:endParaRPr lang="en-GB"/>
          </a:p>
        </p:txBody>
      </p:sp>
      <p:sp>
        <p:nvSpPr>
          <p:cNvPr id="222213" name="Line 5"/>
          <p:cNvSpPr>
            <a:spLocks noChangeShapeType="1"/>
          </p:cNvSpPr>
          <p:nvPr/>
        </p:nvSpPr>
        <p:spPr bwMode="auto">
          <a:xfrm>
            <a:off x="4584700" y="5132388"/>
            <a:ext cx="2925763" cy="0"/>
          </a:xfrm>
          <a:prstGeom prst="line">
            <a:avLst/>
          </a:prstGeom>
          <a:noFill/>
          <a:ln w="12700">
            <a:solidFill>
              <a:srgbClr val="00FF00"/>
            </a:solidFill>
            <a:round/>
            <a:headEnd/>
            <a:tailEnd/>
          </a:ln>
        </p:spPr>
        <p:txBody>
          <a:bodyPr wrap="none" anchor="ctr"/>
          <a:lstStyle/>
          <a:p>
            <a:endParaRPr lang="en-GB"/>
          </a:p>
        </p:txBody>
      </p:sp>
      <p:grpSp>
        <p:nvGrpSpPr>
          <p:cNvPr id="222214" name="Group 6"/>
          <p:cNvGrpSpPr>
            <a:grpSpLocks/>
          </p:cNvGrpSpPr>
          <p:nvPr/>
        </p:nvGrpSpPr>
        <p:grpSpPr bwMode="auto">
          <a:xfrm>
            <a:off x="1703388" y="2654300"/>
            <a:ext cx="1703387" cy="2632075"/>
            <a:chOff x="1073" y="1672"/>
            <a:chExt cx="1073" cy="1658"/>
          </a:xfrm>
        </p:grpSpPr>
        <p:sp>
          <p:nvSpPr>
            <p:cNvPr id="222224" name="Rectangle 7"/>
            <p:cNvSpPr>
              <a:spLocks noChangeArrowheads="1"/>
            </p:cNvSpPr>
            <p:nvPr/>
          </p:nvSpPr>
          <p:spPr bwMode="auto">
            <a:xfrm>
              <a:off x="1073" y="1672"/>
              <a:ext cx="875"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MR response</a:t>
              </a:r>
            </a:p>
          </p:txBody>
        </p:sp>
        <p:sp>
          <p:nvSpPr>
            <p:cNvPr id="222225" name="Rectangle 8"/>
            <p:cNvSpPr>
              <a:spLocks noChangeArrowheads="1"/>
            </p:cNvSpPr>
            <p:nvPr/>
          </p:nvSpPr>
          <p:spPr bwMode="auto">
            <a:xfrm>
              <a:off x="1073" y="3032"/>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22226" name="Rectangle 9"/>
            <p:cNvSpPr>
              <a:spLocks noChangeArrowheads="1"/>
            </p:cNvSpPr>
            <p:nvPr/>
          </p:nvSpPr>
          <p:spPr bwMode="auto">
            <a:xfrm>
              <a:off x="1187" y="3089"/>
              <a:ext cx="740"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phase enc.</a:t>
              </a:r>
            </a:p>
          </p:txBody>
        </p:sp>
        <p:sp>
          <p:nvSpPr>
            <p:cNvPr id="222227" name="Rectangle 10"/>
            <p:cNvSpPr>
              <a:spLocks noChangeArrowheads="1"/>
            </p:cNvSpPr>
            <p:nvPr/>
          </p:nvSpPr>
          <p:spPr bwMode="auto">
            <a:xfrm>
              <a:off x="1073" y="2538"/>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22228" name="Rectangle 11"/>
            <p:cNvSpPr>
              <a:spLocks noChangeArrowheads="1"/>
            </p:cNvSpPr>
            <p:nvPr/>
          </p:nvSpPr>
          <p:spPr bwMode="auto">
            <a:xfrm>
              <a:off x="1192" y="2612"/>
              <a:ext cx="95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frequency enc.</a:t>
              </a:r>
            </a:p>
          </p:txBody>
        </p:sp>
        <p:sp>
          <p:nvSpPr>
            <p:cNvPr id="222229" name="Rectangle 12"/>
            <p:cNvSpPr>
              <a:spLocks noChangeArrowheads="1"/>
            </p:cNvSpPr>
            <p:nvPr/>
          </p:nvSpPr>
          <p:spPr bwMode="auto">
            <a:xfrm>
              <a:off x="1073" y="2021"/>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22230" name="Rectangle 13"/>
            <p:cNvSpPr>
              <a:spLocks noChangeArrowheads="1"/>
            </p:cNvSpPr>
            <p:nvPr/>
          </p:nvSpPr>
          <p:spPr bwMode="auto">
            <a:xfrm>
              <a:off x="1192" y="2100"/>
              <a:ext cx="909"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slice selection</a:t>
              </a:r>
            </a:p>
          </p:txBody>
        </p:sp>
      </p:grpSp>
      <p:sp>
        <p:nvSpPr>
          <p:cNvPr id="222215" name="Freeform 14"/>
          <p:cNvSpPr>
            <a:spLocks noChangeArrowheads="1"/>
          </p:cNvSpPr>
          <p:nvPr/>
        </p:nvSpPr>
        <p:spPr bwMode="auto">
          <a:xfrm>
            <a:off x="3314700" y="4330700"/>
            <a:ext cx="4184650" cy="1588"/>
          </a:xfrm>
          <a:custGeom>
            <a:avLst/>
            <a:gdLst>
              <a:gd name="T0" fmla="*/ 0 w 2636"/>
              <a:gd name="T1" fmla="*/ 0 h 1"/>
              <a:gd name="T2" fmla="*/ 4184650 w 2636"/>
              <a:gd name="T3" fmla="*/ 0 h 1"/>
              <a:gd name="T4" fmla="*/ 0 60000 65536"/>
              <a:gd name="T5" fmla="*/ 0 60000 65536"/>
              <a:gd name="T6" fmla="*/ 0 w 2636"/>
              <a:gd name="T7" fmla="*/ 0 h 1"/>
              <a:gd name="T8" fmla="*/ 2636 w 2636"/>
              <a:gd name="T9" fmla="*/ 1 h 1"/>
            </a:gdLst>
            <a:ahLst/>
            <a:cxnLst>
              <a:cxn ang="T4">
                <a:pos x="T0" y="T1"/>
              </a:cxn>
              <a:cxn ang="T5">
                <a:pos x="T2" y="T3"/>
              </a:cxn>
            </a:cxnLst>
            <a:rect l="T6" t="T7" r="T8" b="T9"/>
            <a:pathLst>
              <a:path w="2636" h="1">
                <a:moveTo>
                  <a:pt x="0" y="0"/>
                </a:moveTo>
                <a:lnTo>
                  <a:pt x="2636" y="0"/>
                </a:lnTo>
              </a:path>
            </a:pathLst>
          </a:custGeom>
          <a:noFill/>
          <a:ln w="12700">
            <a:solidFill>
              <a:srgbClr val="00FF00"/>
            </a:solidFill>
            <a:round/>
            <a:headEnd/>
            <a:tailEnd/>
          </a:ln>
        </p:spPr>
        <p:txBody>
          <a:bodyPr wrap="none" anchor="ctr"/>
          <a:lstStyle/>
          <a:p>
            <a:endParaRPr lang="en-GB"/>
          </a:p>
        </p:txBody>
      </p:sp>
      <p:sp>
        <p:nvSpPr>
          <p:cNvPr id="222216" name="Line 15"/>
          <p:cNvSpPr>
            <a:spLocks noChangeShapeType="1"/>
          </p:cNvSpPr>
          <p:nvPr/>
        </p:nvSpPr>
        <p:spPr bwMode="auto">
          <a:xfrm>
            <a:off x="3314700" y="2859088"/>
            <a:ext cx="4191000" cy="0"/>
          </a:xfrm>
          <a:prstGeom prst="line">
            <a:avLst/>
          </a:prstGeom>
          <a:noFill/>
          <a:ln w="12700">
            <a:solidFill>
              <a:schemeClr val="folHlink"/>
            </a:solidFill>
            <a:round/>
            <a:headEnd/>
            <a:tailEnd/>
          </a:ln>
        </p:spPr>
        <p:txBody>
          <a:bodyPr wrap="none" anchor="ctr"/>
          <a:lstStyle/>
          <a:p>
            <a:endParaRPr lang="en-GB"/>
          </a:p>
        </p:txBody>
      </p:sp>
      <p:sp>
        <p:nvSpPr>
          <p:cNvPr id="222217" name="Line 16"/>
          <p:cNvSpPr>
            <a:spLocks noChangeShapeType="1"/>
          </p:cNvSpPr>
          <p:nvPr/>
        </p:nvSpPr>
        <p:spPr bwMode="auto">
          <a:xfrm>
            <a:off x="4413250" y="2859088"/>
            <a:ext cx="1808163" cy="0"/>
          </a:xfrm>
          <a:prstGeom prst="line">
            <a:avLst/>
          </a:prstGeom>
          <a:noFill/>
          <a:ln w="12700">
            <a:solidFill>
              <a:schemeClr val="folHlink"/>
            </a:solidFill>
            <a:round/>
            <a:headEnd/>
            <a:tailEnd/>
          </a:ln>
        </p:spPr>
        <p:txBody>
          <a:bodyPr wrap="none" anchor="ctr"/>
          <a:lstStyle/>
          <a:p>
            <a:endParaRPr lang="en-GB"/>
          </a:p>
        </p:txBody>
      </p:sp>
      <p:sp>
        <p:nvSpPr>
          <p:cNvPr id="222218" name="Line 17"/>
          <p:cNvSpPr>
            <a:spLocks noChangeShapeType="1"/>
          </p:cNvSpPr>
          <p:nvPr/>
        </p:nvSpPr>
        <p:spPr bwMode="auto">
          <a:xfrm>
            <a:off x="6675438" y="2859088"/>
            <a:ext cx="835025" cy="0"/>
          </a:xfrm>
          <a:prstGeom prst="line">
            <a:avLst/>
          </a:prstGeom>
          <a:noFill/>
          <a:ln w="12700">
            <a:solidFill>
              <a:schemeClr val="folHlink"/>
            </a:solidFill>
            <a:round/>
            <a:headEnd/>
            <a:tailEnd/>
          </a:ln>
        </p:spPr>
        <p:txBody>
          <a:bodyPr wrap="none" anchor="ctr"/>
          <a:lstStyle/>
          <a:p>
            <a:endParaRPr lang="en-GB"/>
          </a:p>
        </p:txBody>
      </p:sp>
      <p:sp>
        <p:nvSpPr>
          <p:cNvPr id="222219" name="Line 18"/>
          <p:cNvSpPr>
            <a:spLocks noChangeShapeType="1"/>
          </p:cNvSpPr>
          <p:nvPr/>
        </p:nvSpPr>
        <p:spPr bwMode="auto">
          <a:xfrm>
            <a:off x="3319463" y="2347913"/>
            <a:ext cx="4181475" cy="0"/>
          </a:xfrm>
          <a:prstGeom prst="line">
            <a:avLst/>
          </a:prstGeom>
          <a:noFill/>
          <a:ln w="12700">
            <a:solidFill>
              <a:srgbClr val="FAFD00"/>
            </a:solidFill>
            <a:round/>
            <a:headEnd/>
            <a:tailEnd/>
          </a:ln>
        </p:spPr>
        <p:txBody>
          <a:bodyPr wrap="none" anchor="ctr"/>
          <a:lstStyle/>
          <a:p>
            <a:endParaRPr lang="en-GB"/>
          </a:p>
        </p:txBody>
      </p:sp>
      <p:sp>
        <p:nvSpPr>
          <p:cNvPr id="222220" name="Line 19"/>
          <p:cNvSpPr>
            <a:spLocks noChangeShapeType="1"/>
          </p:cNvSpPr>
          <p:nvPr/>
        </p:nvSpPr>
        <p:spPr bwMode="auto">
          <a:xfrm>
            <a:off x="3314700" y="3551238"/>
            <a:ext cx="4213225" cy="0"/>
          </a:xfrm>
          <a:prstGeom prst="line">
            <a:avLst/>
          </a:prstGeom>
          <a:noFill/>
          <a:ln w="12700">
            <a:solidFill>
              <a:srgbClr val="00FF00"/>
            </a:solidFill>
            <a:round/>
            <a:headEnd/>
            <a:tailEnd/>
          </a:ln>
        </p:spPr>
        <p:txBody>
          <a:bodyPr wrap="none" anchor="ctr"/>
          <a:lstStyle/>
          <a:p>
            <a:endParaRPr lang="en-GB"/>
          </a:p>
        </p:txBody>
      </p:sp>
      <p:sp>
        <p:nvSpPr>
          <p:cNvPr id="23"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24"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5"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6"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7" name="CasellaDiTesto 26"/>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spTree>
    <p:extLst>
      <p:ext uri="{BB962C8B-B14F-4D97-AF65-F5344CB8AC3E}">
        <p14:creationId xmlns:p14="http://schemas.microsoft.com/office/powerpoint/2010/main" val="220713085"/>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noFill/>
        </p:spPr>
        <p:txBody>
          <a:bodyPr lIns="90488" tIns="44450" rIns="90488" bIns="44450" anchor="b"/>
          <a:lstStyle/>
          <a:p>
            <a:r>
              <a:rPr lang="en-GB" smtClean="0"/>
              <a:t>Pulse sequence</a:t>
            </a:r>
          </a:p>
        </p:txBody>
      </p:sp>
      <p:sp>
        <p:nvSpPr>
          <p:cNvPr id="223235" name="Rectangle 3"/>
          <p:cNvSpPr>
            <a:spLocks noChangeArrowheads="1"/>
          </p:cNvSpPr>
          <p:nvPr/>
        </p:nvSpPr>
        <p:spPr bwMode="auto">
          <a:xfrm>
            <a:off x="2497138" y="2098675"/>
            <a:ext cx="450850" cy="382588"/>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RF</a:t>
            </a:r>
          </a:p>
        </p:txBody>
      </p:sp>
      <p:grpSp>
        <p:nvGrpSpPr>
          <p:cNvPr id="223236" name="Group 4"/>
          <p:cNvGrpSpPr>
            <a:grpSpLocks/>
          </p:cNvGrpSpPr>
          <p:nvPr/>
        </p:nvGrpSpPr>
        <p:grpSpPr bwMode="auto">
          <a:xfrm>
            <a:off x="1703388" y="2654300"/>
            <a:ext cx="1703387" cy="2632075"/>
            <a:chOff x="1073" y="1672"/>
            <a:chExt cx="1073" cy="1658"/>
          </a:xfrm>
        </p:grpSpPr>
        <p:sp>
          <p:nvSpPr>
            <p:cNvPr id="223253" name="Rectangle 5"/>
            <p:cNvSpPr>
              <a:spLocks noChangeArrowheads="1"/>
            </p:cNvSpPr>
            <p:nvPr/>
          </p:nvSpPr>
          <p:spPr bwMode="auto">
            <a:xfrm>
              <a:off x="1073" y="1672"/>
              <a:ext cx="875"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MR response</a:t>
              </a:r>
            </a:p>
          </p:txBody>
        </p:sp>
        <p:sp>
          <p:nvSpPr>
            <p:cNvPr id="223254" name="Rectangle 6"/>
            <p:cNvSpPr>
              <a:spLocks noChangeArrowheads="1"/>
            </p:cNvSpPr>
            <p:nvPr/>
          </p:nvSpPr>
          <p:spPr bwMode="auto">
            <a:xfrm>
              <a:off x="1073" y="3032"/>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23255" name="Rectangle 7"/>
            <p:cNvSpPr>
              <a:spLocks noChangeArrowheads="1"/>
            </p:cNvSpPr>
            <p:nvPr/>
          </p:nvSpPr>
          <p:spPr bwMode="auto">
            <a:xfrm>
              <a:off x="1187" y="3089"/>
              <a:ext cx="740"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phase enc.</a:t>
              </a:r>
            </a:p>
          </p:txBody>
        </p:sp>
        <p:sp>
          <p:nvSpPr>
            <p:cNvPr id="223256" name="Rectangle 8"/>
            <p:cNvSpPr>
              <a:spLocks noChangeArrowheads="1"/>
            </p:cNvSpPr>
            <p:nvPr/>
          </p:nvSpPr>
          <p:spPr bwMode="auto">
            <a:xfrm>
              <a:off x="1073" y="2538"/>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23257" name="Rectangle 9"/>
            <p:cNvSpPr>
              <a:spLocks noChangeArrowheads="1"/>
            </p:cNvSpPr>
            <p:nvPr/>
          </p:nvSpPr>
          <p:spPr bwMode="auto">
            <a:xfrm>
              <a:off x="1192" y="2612"/>
              <a:ext cx="95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frequency enc.</a:t>
              </a:r>
            </a:p>
          </p:txBody>
        </p:sp>
        <p:sp>
          <p:nvSpPr>
            <p:cNvPr id="223258" name="Rectangle 10"/>
            <p:cNvSpPr>
              <a:spLocks noChangeArrowheads="1"/>
            </p:cNvSpPr>
            <p:nvPr/>
          </p:nvSpPr>
          <p:spPr bwMode="auto">
            <a:xfrm>
              <a:off x="1073" y="2021"/>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23259" name="Rectangle 11"/>
            <p:cNvSpPr>
              <a:spLocks noChangeArrowheads="1"/>
            </p:cNvSpPr>
            <p:nvPr/>
          </p:nvSpPr>
          <p:spPr bwMode="auto">
            <a:xfrm>
              <a:off x="1192" y="2100"/>
              <a:ext cx="909"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slice selection</a:t>
              </a:r>
            </a:p>
          </p:txBody>
        </p:sp>
      </p:grpSp>
      <p:sp>
        <p:nvSpPr>
          <p:cNvPr id="223237" name="Freeform 12"/>
          <p:cNvSpPr>
            <a:spLocks noChangeArrowheads="1"/>
          </p:cNvSpPr>
          <p:nvPr/>
        </p:nvSpPr>
        <p:spPr bwMode="auto">
          <a:xfrm>
            <a:off x="3314700" y="4076700"/>
            <a:ext cx="4184650" cy="254000"/>
          </a:xfrm>
          <a:custGeom>
            <a:avLst/>
            <a:gdLst>
              <a:gd name="T0" fmla="*/ 0 w 2636"/>
              <a:gd name="T1" fmla="*/ 254000 h 160"/>
              <a:gd name="T2" fmla="*/ 2552700 w 2636"/>
              <a:gd name="T3" fmla="*/ 250825 h 160"/>
              <a:gd name="T4" fmla="*/ 2660650 w 2636"/>
              <a:gd name="T5" fmla="*/ 0 h 160"/>
              <a:gd name="T6" fmla="*/ 3705225 w 2636"/>
              <a:gd name="T7" fmla="*/ 3175 h 160"/>
              <a:gd name="T8" fmla="*/ 3816350 w 2636"/>
              <a:gd name="T9" fmla="*/ 250825 h 160"/>
              <a:gd name="T10" fmla="*/ 4184650 w 2636"/>
              <a:gd name="T11" fmla="*/ 254000 h 160"/>
              <a:gd name="T12" fmla="*/ 0 60000 65536"/>
              <a:gd name="T13" fmla="*/ 0 60000 65536"/>
              <a:gd name="T14" fmla="*/ 0 60000 65536"/>
              <a:gd name="T15" fmla="*/ 0 60000 65536"/>
              <a:gd name="T16" fmla="*/ 0 60000 65536"/>
              <a:gd name="T17" fmla="*/ 0 60000 65536"/>
              <a:gd name="T18" fmla="*/ 0 w 2636"/>
              <a:gd name="T19" fmla="*/ 0 h 160"/>
              <a:gd name="T20" fmla="*/ 2636 w 2636"/>
              <a:gd name="T21" fmla="*/ 160 h 160"/>
            </a:gdLst>
            <a:ahLst/>
            <a:cxnLst>
              <a:cxn ang="T12">
                <a:pos x="T0" y="T1"/>
              </a:cxn>
              <a:cxn ang="T13">
                <a:pos x="T2" y="T3"/>
              </a:cxn>
              <a:cxn ang="T14">
                <a:pos x="T4" y="T5"/>
              </a:cxn>
              <a:cxn ang="T15">
                <a:pos x="T6" y="T7"/>
              </a:cxn>
              <a:cxn ang="T16">
                <a:pos x="T8" y="T9"/>
              </a:cxn>
              <a:cxn ang="T17">
                <a:pos x="T10" y="T11"/>
              </a:cxn>
            </a:cxnLst>
            <a:rect l="T18" t="T19" r="T20" b="T21"/>
            <a:pathLst>
              <a:path w="2636" h="160">
                <a:moveTo>
                  <a:pt x="0" y="160"/>
                </a:moveTo>
                <a:lnTo>
                  <a:pt x="1608" y="158"/>
                </a:lnTo>
                <a:lnTo>
                  <a:pt x="1676" y="0"/>
                </a:lnTo>
                <a:lnTo>
                  <a:pt x="2334" y="2"/>
                </a:lnTo>
                <a:lnTo>
                  <a:pt x="2404" y="158"/>
                </a:lnTo>
                <a:lnTo>
                  <a:pt x="2636" y="160"/>
                </a:lnTo>
              </a:path>
            </a:pathLst>
          </a:custGeom>
          <a:noFill/>
          <a:ln w="12700">
            <a:solidFill>
              <a:srgbClr val="00FF00"/>
            </a:solidFill>
            <a:round/>
            <a:headEnd/>
            <a:tailEnd/>
          </a:ln>
        </p:spPr>
        <p:txBody>
          <a:bodyPr wrap="none" anchor="ctr"/>
          <a:lstStyle/>
          <a:p>
            <a:endParaRPr lang="en-GB"/>
          </a:p>
        </p:txBody>
      </p:sp>
      <p:sp>
        <p:nvSpPr>
          <p:cNvPr id="223238" name="Line 13"/>
          <p:cNvSpPr>
            <a:spLocks noChangeShapeType="1"/>
          </p:cNvSpPr>
          <p:nvPr/>
        </p:nvSpPr>
        <p:spPr bwMode="auto">
          <a:xfrm>
            <a:off x="6675438" y="2859088"/>
            <a:ext cx="835025" cy="0"/>
          </a:xfrm>
          <a:prstGeom prst="line">
            <a:avLst/>
          </a:prstGeom>
          <a:noFill/>
          <a:ln w="12700">
            <a:solidFill>
              <a:schemeClr val="folHlink"/>
            </a:solidFill>
            <a:round/>
            <a:headEnd/>
            <a:tailEnd/>
          </a:ln>
        </p:spPr>
        <p:txBody>
          <a:bodyPr wrap="none" anchor="ctr"/>
          <a:lstStyle/>
          <a:p>
            <a:endParaRPr lang="en-GB"/>
          </a:p>
        </p:txBody>
      </p:sp>
      <p:sp>
        <p:nvSpPr>
          <p:cNvPr id="223239" name="Rectangle 14"/>
          <p:cNvSpPr>
            <a:spLocks noChangeArrowheads="1"/>
          </p:cNvSpPr>
          <p:nvPr/>
        </p:nvSpPr>
        <p:spPr bwMode="auto">
          <a:xfrm>
            <a:off x="3867150" y="1878013"/>
            <a:ext cx="487363" cy="382587"/>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90°</a:t>
            </a:r>
          </a:p>
        </p:txBody>
      </p:sp>
      <p:sp>
        <p:nvSpPr>
          <p:cNvPr id="223240" name="Rectangle 15"/>
          <p:cNvSpPr>
            <a:spLocks noChangeArrowheads="1"/>
          </p:cNvSpPr>
          <p:nvPr/>
        </p:nvSpPr>
        <p:spPr bwMode="auto">
          <a:xfrm>
            <a:off x="5195888" y="1649413"/>
            <a:ext cx="600075" cy="382587"/>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180°</a:t>
            </a:r>
          </a:p>
        </p:txBody>
      </p:sp>
      <p:sp>
        <p:nvSpPr>
          <p:cNvPr id="223241" name="Freeform 16"/>
          <p:cNvSpPr>
            <a:spLocks/>
          </p:cNvSpPr>
          <p:nvPr/>
        </p:nvSpPr>
        <p:spPr bwMode="auto">
          <a:xfrm>
            <a:off x="3675063" y="2170113"/>
            <a:ext cx="406400" cy="220662"/>
          </a:xfrm>
          <a:custGeom>
            <a:avLst/>
            <a:gdLst>
              <a:gd name="T0" fmla="*/ 0 w 472"/>
              <a:gd name="T1" fmla="*/ 176817 h 307"/>
              <a:gd name="T2" fmla="*/ 33580 w 472"/>
              <a:gd name="T3" fmla="*/ 155973 h 307"/>
              <a:gd name="T4" fmla="*/ 54244 w 472"/>
              <a:gd name="T5" fmla="*/ 171067 h 307"/>
              <a:gd name="T6" fmla="*/ 74908 w 472"/>
              <a:gd name="T7" fmla="*/ 196224 h 307"/>
              <a:gd name="T8" fmla="*/ 104183 w 472"/>
              <a:gd name="T9" fmla="*/ 217787 h 307"/>
              <a:gd name="T10" fmla="*/ 130875 w 472"/>
              <a:gd name="T11" fmla="*/ 185442 h 307"/>
              <a:gd name="T12" fmla="*/ 180814 w 472"/>
              <a:gd name="T13" fmla="*/ 30188 h 307"/>
              <a:gd name="T14" fmla="*/ 201478 w 472"/>
              <a:gd name="T15" fmla="*/ 2875 h 307"/>
              <a:gd name="T16" fmla="*/ 224725 w 472"/>
              <a:gd name="T17" fmla="*/ 30907 h 307"/>
              <a:gd name="T18" fmla="*/ 271220 w 472"/>
              <a:gd name="T19" fmla="*/ 181848 h 307"/>
              <a:gd name="T20" fmla="*/ 301356 w 472"/>
              <a:gd name="T21" fmla="*/ 218506 h 307"/>
              <a:gd name="T22" fmla="*/ 330631 w 472"/>
              <a:gd name="T23" fmla="*/ 194068 h 307"/>
              <a:gd name="T24" fmla="*/ 348712 w 472"/>
              <a:gd name="T25" fmla="*/ 168911 h 307"/>
              <a:gd name="T26" fmla="*/ 369376 w 472"/>
              <a:gd name="T27" fmla="*/ 155254 h 307"/>
              <a:gd name="T28" fmla="*/ 406400 w 472"/>
              <a:gd name="T29" fmla="*/ 177536 h 30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72"/>
              <a:gd name="T46" fmla="*/ 0 h 307"/>
              <a:gd name="T47" fmla="*/ 472 w 472"/>
              <a:gd name="T48" fmla="*/ 307 h 30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72" h="307">
                <a:moveTo>
                  <a:pt x="0" y="246"/>
                </a:moveTo>
                <a:cubicBezTo>
                  <a:pt x="6" y="241"/>
                  <a:pt x="29" y="218"/>
                  <a:pt x="39" y="217"/>
                </a:cubicBezTo>
                <a:cubicBezTo>
                  <a:pt x="49" y="216"/>
                  <a:pt x="55" y="229"/>
                  <a:pt x="63" y="238"/>
                </a:cubicBezTo>
                <a:cubicBezTo>
                  <a:pt x="71" y="247"/>
                  <a:pt x="77" y="262"/>
                  <a:pt x="87" y="273"/>
                </a:cubicBezTo>
                <a:cubicBezTo>
                  <a:pt x="97" y="284"/>
                  <a:pt x="110" y="305"/>
                  <a:pt x="121" y="303"/>
                </a:cubicBezTo>
                <a:cubicBezTo>
                  <a:pt x="132" y="301"/>
                  <a:pt x="137" y="301"/>
                  <a:pt x="152" y="258"/>
                </a:cubicBezTo>
                <a:cubicBezTo>
                  <a:pt x="167" y="215"/>
                  <a:pt x="196" y="84"/>
                  <a:pt x="210" y="42"/>
                </a:cubicBezTo>
                <a:cubicBezTo>
                  <a:pt x="224" y="0"/>
                  <a:pt x="226" y="4"/>
                  <a:pt x="234" y="4"/>
                </a:cubicBezTo>
                <a:cubicBezTo>
                  <a:pt x="242" y="4"/>
                  <a:pt x="248" y="2"/>
                  <a:pt x="261" y="43"/>
                </a:cubicBezTo>
                <a:cubicBezTo>
                  <a:pt x="274" y="84"/>
                  <a:pt x="300" y="210"/>
                  <a:pt x="315" y="253"/>
                </a:cubicBezTo>
                <a:cubicBezTo>
                  <a:pt x="330" y="296"/>
                  <a:pt x="339" y="301"/>
                  <a:pt x="350" y="304"/>
                </a:cubicBezTo>
                <a:cubicBezTo>
                  <a:pt x="361" y="307"/>
                  <a:pt x="375" y="282"/>
                  <a:pt x="384" y="270"/>
                </a:cubicBezTo>
                <a:cubicBezTo>
                  <a:pt x="393" y="258"/>
                  <a:pt x="398" y="244"/>
                  <a:pt x="405" y="235"/>
                </a:cubicBezTo>
                <a:cubicBezTo>
                  <a:pt x="412" y="226"/>
                  <a:pt x="418" y="214"/>
                  <a:pt x="429" y="216"/>
                </a:cubicBezTo>
                <a:cubicBezTo>
                  <a:pt x="440" y="218"/>
                  <a:pt x="463" y="241"/>
                  <a:pt x="472" y="247"/>
                </a:cubicBezTo>
              </a:path>
            </a:pathLst>
          </a:custGeom>
          <a:noFill/>
          <a:ln w="12700" cap="flat" cmpd="sng">
            <a:solidFill>
              <a:srgbClr val="FFFF00"/>
            </a:solidFill>
            <a:prstDash val="solid"/>
            <a:round/>
            <a:headEnd/>
            <a:tailEnd/>
          </a:ln>
        </p:spPr>
        <p:txBody>
          <a:bodyPr lIns="0" tIns="0" rIns="0" bIns="0" anchor="ctr">
            <a:spAutoFit/>
          </a:bodyPr>
          <a:lstStyle/>
          <a:p>
            <a:endParaRPr lang="en-GB"/>
          </a:p>
        </p:txBody>
      </p:sp>
      <p:sp>
        <p:nvSpPr>
          <p:cNvPr id="223242" name="Line 17"/>
          <p:cNvSpPr>
            <a:spLocks noChangeShapeType="1"/>
          </p:cNvSpPr>
          <p:nvPr/>
        </p:nvSpPr>
        <p:spPr bwMode="auto">
          <a:xfrm>
            <a:off x="3319463" y="2347913"/>
            <a:ext cx="361950" cy="0"/>
          </a:xfrm>
          <a:prstGeom prst="line">
            <a:avLst/>
          </a:prstGeom>
          <a:noFill/>
          <a:ln w="12700">
            <a:solidFill>
              <a:srgbClr val="FAFD00"/>
            </a:solidFill>
            <a:round/>
            <a:headEnd/>
            <a:tailEnd/>
          </a:ln>
        </p:spPr>
        <p:txBody>
          <a:bodyPr wrap="none" anchor="ctr"/>
          <a:lstStyle/>
          <a:p>
            <a:endParaRPr lang="en-GB"/>
          </a:p>
        </p:txBody>
      </p:sp>
      <p:grpSp>
        <p:nvGrpSpPr>
          <p:cNvPr id="223243" name="Group 18"/>
          <p:cNvGrpSpPr>
            <a:grpSpLocks/>
          </p:cNvGrpSpPr>
          <p:nvPr/>
        </p:nvGrpSpPr>
        <p:grpSpPr bwMode="auto">
          <a:xfrm>
            <a:off x="6223000" y="2678113"/>
            <a:ext cx="450850" cy="219075"/>
            <a:chOff x="3683" y="1648"/>
            <a:chExt cx="759" cy="192"/>
          </a:xfrm>
        </p:grpSpPr>
        <p:sp>
          <p:nvSpPr>
            <p:cNvPr id="223251" name="Freeform 19"/>
            <p:cNvSpPr>
              <a:spLocks/>
            </p:cNvSpPr>
            <p:nvPr/>
          </p:nvSpPr>
          <p:spPr bwMode="auto">
            <a:xfrm>
              <a:off x="4063" y="1648"/>
              <a:ext cx="379" cy="192"/>
            </a:xfrm>
            <a:custGeom>
              <a:avLst/>
              <a:gdLst>
                <a:gd name="T0" fmla="*/ 0 w 379"/>
                <a:gd name="T1" fmla="*/ 3 h 192"/>
                <a:gd name="T2" fmla="*/ 7 w 379"/>
                <a:gd name="T3" fmla="*/ 16 h 192"/>
                <a:gd name="T4" fmla="*/ 23 w 379"/>
                <a:gd name="T5" fmla="*/ 99 h 192"/>
                <a:gd name="T6" fmla="*/ 45 w 379"/>
                <a:gd name="T7" fmla="*/ 179 h 192"/>
                <a:gd name="T8" fmla="*/ 63 w 379"/>
                <a:gd name="T9" fmla="*/ 179 h 192"/>
                <a:gd name="T10" fmla="*/ 80 w 379"/>
                <a:gd name="T11" fmla="*/ 129 h 192"/>
                <a:gd name="T12" fmla="*/ 94 w 379"/>
                <a:gd name="T13" fmla="*/ 129 h 192"/>
                <a:gd name="T14" fmla="*/ 112 w 379"/>
                <a:gd name="T15" fmla="*/ 171 h 192"/>
                <a:gd name="T16" fmla="*/ 126 w 379"/>
                <a:gd name="T17" fmla="*/ 171 h 192"/>
                <a:gd name="T18" fmla="*/ 150 w 379"/>
                <a:gd name="T19" fmla="*/ 138 h 192"/>
                <a:gd name="T20" fmla="*/ 167 w 379"/>
                <a:gd name="T21" fmla="*/ 138 h 192"/>
                <a:gd name="T22" fmla="*/ 185 w 379"/>
                <a:gd name="T23" fmla="*/ 160 h 192"/>
                <a:gd name="T24" fmla="*/ 198 w 379"/>
                <a:gd name="T25" fmla="*/ 160 h 192"/>
                <a:gd name="T26" fmla="*/ 215 w 379"/>
                <a:gd name="T27" fmla="*/ 142 h 192"/>
                <a:gd name="T28" fmla="*/ 227 w 379"/>
                <a:gd name="T29" fmla="*/ 142 h 192"/>
                <a:gd name="T30" fmla="*/ 246 w 379"/>
                <a:gd name="T31" fmla="*/ 159 h 192"/>
                <a:gd name="T32" fmla="*/ 260 w 379"/>
                <a:gd name="T33" fmla="*/ 159 h 192"/>
                <a:gd name="T34" fmla="*/ 276 w 379"/>
                <a:gd name="T35" fmla="*/ 145 h 192"/>
                <a:gd name="T36" fmla="*/ 289 w 379"/>
                <a:gd name="T37" fmla="*/ 145 h 192"/>
                <a:gd name="T38" fmla="*/ 304 w 379"/>
                <a:gd name="T39" fmla="*/ 157 h 192"/>
                <a:gd name="T40" fmla="*/ 315 w 379"/>
                <a:gd name="T41" fmla="*/ 157 h 192"/>
                <a:gd name="T42" fmla="*/ 331 w 379"/>
                <a:gd name="T43" fmla="*/ 146 h 192"/>
                <a:gd name="T44" fmla="*/ 342 w 379"/>
                <a:gd name="T45" fmla="*/ 146 h 192"/>
                <a:gd name="T46" fmla="*/ 356 w 379"/>
                <a:gd name="T47" fmla="*/ 157 h 192"/>
                <a:gd name="T48" fmla="*/ 367 w 379"/>
                <a:gd name="T49" fmla="*/ 157 h 192"/>
                <a:gd name="T50" fmla="*/ 379 w 379"/>
                <a:gd name="T51" fmla="*/ 147 h 1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79"/>
                <a:gd name="T79" fmla="*/ 0 h 192"/>
                <a:gd name="T80" fmla="*/ 379 w 379"/>
                <a:gd name="T81" fmla="*/ 192 h 1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79" h="192">
                  <a:moveTo>
                    <a:pt x="0" y="3"/>
                  </a:moveTo>
                  <a:cubicBezTo>
                    <a:pt x="1" y="5"/>
                    <a:pt x="3" y="0"/>
                    <a:pt x="7" y="16"/>
                  </a:cubicBezTo>
                  <a:cubicBezTo>
                    <a:pt x="11" y="32"/>
                    <a:pt x="17" y="72"/>
                    <a:pt x="23" y="99"/>
                  </a:cubicBezTo>
                  <a:cubicBezTo>
                    <a:pt x="30" y="126"/>
                    <a:pt x="38" y="166"/>
                    <a:pt x="45" y="179"/>
                  </a:cubicBezTo>
                  <a:cubicBezTo>
                    <a:pt x="51" y="192"/>
                    <a:pt x="57" y="187"/>
                    <a:pt x="63" y="179"/>
                  </a:cubicBezTo>
                  <a:cubicBezTo>
                    <a:pt x="69" y="170"/>
                    <a:pt x="75" y="137"/>
                    <a:pt x="80" y="129"/>
                  </a:cubicBezTo>
                  <a:cubicBezTo>
                    <a:pt x="85" y="121"/>
                    <a:pt x="89" y="122"/>
                    <a:pt x="94" y="129"/>
                  </a:cubicBezTo>
                  <a:cubicBezTo>
                    <a:pt x="99" y="136"/>
                    <a:pt x="107" y="164"/>
                    <a:pt x="112" y="171"/>
                  </a:cubicBezTo>
                  <a:cubicBezTo>
                    <a:pt x="117" y="178"/>
                    <a:pt x="120" y="177"/>
                    <a:pt x="126" y="171"/>
                  </a:cubicBezTo>
                  <a:cubicBezTo>
                    <a:pt x="132" y="166"/>
                    <a:pt x="143" y="143"/>
                    <a:pt x="150" y="138"/>
                  </a:cubicBezTo>
                  <a:cubicBezTo>
                    <a:pt x="157" y="132"/>
                    <a:pt x="161" y="134"/>
                    <a:pt x="167" y="138"/>
                  </a:cubicBezTo>
                  <a:cubicBezTo>
                    <a:pt x="173" y="141"/>
                    <a:pt x="180" y="156"/>
                    <a:pt x="185" y="160"/>
                  </a:cubicBezTo>
                  <a:cubicBezTo>
                    <a:pt x="190" y="164"/>
                    <a:pt x="193" y="163"/>
                    <a:pt x="198" y="160"/>
                  </a:cubicBezTo>
                  <a:cubicBezTo>
                    <a:pt x="203" y="157"/>
                    <a:pt x="210" y="145"/>
                    <a:pt x="215" y="142"/>
                  </a:cubicBezTo>
                  <a:cubicBezTo>
                    <a:pt x="219" y="139"/>
                    <a:pt x="222" y="139"/>
                    <a:pt x="227" y="142"/>
                  </a:cubicBezTo>
                  <a:cubicBezTo>
                    <a:pt x="232" y="145"/>
                    <a:pt x="241" y="157"/>
                    <a:pt x="246" y="159"/>
                  </a:cubicBezTo>
                  <a:cubicBezTo>
                    <a:pt x="252" y="162"/>
                    <a:pt x="255" y="162"/>
                    <a:pt x="260" y="159"/>
                  </a:cubicBezTo>
                  <a:cubicBezTo>
                    <a:pt x="265" y="157"/>
                    <a:pt x="271" y="147"/>
                    <a:pt x="276" y="145"/>
                  </a:cubicBezTo>
                  <a:cubicBezTo>
                    <a:pt x="281" y="142"/>
                    <a:pt x="285" y="143"/>
                    <a:pt x="289" y="145"/>
                  </a:cubicBezTo>
                  <a:cubicBezTo>
                    <a:pt x="294" y="147"/>
                    <a:pt x="300" y="155"/>
                    <a:pt x="304" y="157"/>
                  </a:cubicBezTo>
                  <a:cubicBezTo>
                    <a:pt x="309" y="159"/>
                    <a:pt x="311" y="158"/>
                    <a:pt x="315" y="157"/>
                  </a:cubicBezTo>
                  <a:cubicBezTo>
                    <a:pt x="320" y="155"/>
                    <a:pt x="327" y="148"/>
                    <a:pt x="331" y="146"/>
                  </a:cubicBezTo>
                  <a:cubicBezTo>
                    <a:pt x="336" y="144"/>
                    <a:pt x="338" y="144"/>
                    <a:pt x="342" y="146"/>
                  </a:cubicBezTo>
                  <a:cubicBezTo>
                    <a:pt x="346" y="148"/>
                    <a:pt x="352" y="155"/>
                    <a:pt x="356" y="157"/>
                  </a:cubicBezTo>
                  <a:cubicBezTo>
                    <a:pt x="360" y="159"/>
                    <a:pt x="363" y="159"/>
                    <a:pt x="367" y="157"/>
                  </a:cubicBezTo>
                  <a:cubicBezTo>
                    <a:pt x="370" y="156"/>
                    <a:pt x="377" y="149"/>
                    <a:pt x="379" y="147"/>
                  </a:cubicBezTo>
                </a:path>
              </a:pathLst>
            </a:custGeom>
            <a:noFill/>
            <a:ln w="12700" cap="flat" cmpd="sng">
              <a:solidFill>
                <a:schemeClr val="folHlink"/>
              </a:solidFill>
              <a:prstDash val="solid"/>
              <a:round/>
              <a:headEnd/>
              <a:tailEnd/>
            </a:ln>
          </p:spPr>
          <p:txBody>
            <a:bodyPr lIns="0" tIns="0" rIns="0" bIns="0" anchor="ctr">
              <a:spAutoFit/>
            </a:bodyPr>
            <a:lstStyle/>
            <a:p>
              <a:endParaRPr lang="en-GB"/>
            </a:p>
          </p:txBody>
        </p:sp>
        <p:sp>
          <p:nvSpPr>
            <p:cNvPr id="223252" name="Freeform 20"/>
            <p:cNvSpPr>
              <a:spLocks/>
            </p:cNvSpPr>
            <p:nvPr/>
          </p:nvSpPr>
          <p:spPr bwMode="auto">
            <a:xfrm flipH="1">
              <a:off x="3683" y="1648"/>
              <a:ext cx="379" cy="192"/>
            </a:xfrm>
            <a:custGeom>
              <a:avLst/>
              <a:gdLst>
                <a:gd name="T0" fmla="*/ 0 w 379"/>
                <a:gd name="T1" fmla="*/ 3 h 192"/>
                <a:gd name="T2" fmla="*/ 7 w 379"/>
                <a:gd name="T3" fmla="*/ 16 h 192"/>
                <a:gd name="T4" fmla="*/ 23 w 379"/>
                <a:gd name="T5" fmla="*/ 99 h 192"/>
                <a:gd name="T6" fmla="*/ 45 w 379"/>
                <a:gd name="T7" fmla="*/ 179 h 192"/>
                <a:gd name="T8" fmla="*/ 63 w 379"/>
                <a:gd name="T9" fmla="*/ 179 h 192"/>
                <a:gd name="T10" fmla="*/ 80 w 379"/>
                <a:gd name="T11" fmla="*/ 129 h 192"/>
                <a:gd name="T12" fmla="*/ 94 w 379"/>
                <a:gd name="T13" fmla="*/ 129 h 192"/>
                <a:gd name="T14" fmla="*/ 112 w 379"/>
                <a:gd name="T15" fmla="*/ 171 h 192"/>
                <a:gd name="T16" fmla="*/ 126 w 379"/>
                <a:gd name="T17" fmla="*/ 171 h 192"/>
                <a:gd name="T18" fmla="*/ 150 w 379"/>
                <a:gd name="T19" fmla="*/ 138 h 192"/>
                <a:gd name="T20" fmla="*/ 167 w 379"/>
                <a:gd name="T21" fmla="*/ 138 h 192"/>
                <a:gd name="T22" fmla="*/ 185 w 379"/>
                <a:gd name="T23" fmla="*/ 160 h 192"/>
                <a:gd name="T24" fmla="*/ 198 w 379"/>
                <a:gd name="T25" fmla="*/ 160 h 192"/>
                <a:gd name="T26" fmla="*/ 215 w 379"/>
                <a:gd name="T27" fmla="*/ 142 h 192"/>
                <a:gd name="T28" fmla="*/ 227 w 379"/>
                <a:gd name="T29" fmla="*/ 142 h 192"/>
                <a:gd name="T30" fmla="*/ 246 w 379"/>
                <a:gd name="T31" fmla="*/ 159 h 192"/>
                <a:gd name="T32" fmla="*/ 260 w 379"/>
                <a:gd name="T33" fmla="*/ 159 h 192"/>
                <a:gd name="T34" fmla="*/ 276 w 379"/>
                <a:gd name="T35" fmla="*/ 145 h 192"/>
                <a:gd name="T36" fmla="*/ 289 w 379"/>
                <a:gd name="T37" fmla="*/ 145 h 192"/>
                <a:gd name="T38" fmla="*/ 304 w 379"/>
                <a:gd name="T39" fmla="*/ 157 h 192"/>
                <a:gd name="T40" fmla="*/ 315 w 379"/>
                <a:gd name="T41" fmla="*/ 157 h 192"/>
                <a:gd name="T42" fmla="*/ 331 w 379"/>
                <a:gd name="T43" fmla="*/ 146 h 192"/>
                <a:gd name="T44" fmla="*/ 342 w 379"/>
                <a:gd name="T45" fmla="*/ 146 h 192"/>
                <a:gd name="T46" fmla="*/ 356 w 379"/>
                <a:gd name="T47" fmla="*/ 157 h 192"/>
                <a:gd name="T48" fmla="*/ 367 w 379"/>
                <a:gd name="T49" fmla="*/ 157 h 192"/>
                <a:gd name="T50" fmla="*/ 379 w 379"/>
                <a:gd name="T51" fmla="*/ 147 h 1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79"/>
                <a:gd name="T79" fmla="*/ 0 h 192"/>
                <a:gd name="T80" fmla="*/ 379 w 379"/>
                <a:gd name="T81" fmla="*/ 192 h 1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79" h="192">
                  <a:moveTo>
                    <a:pt x="0" y="3"/>
                  </a:moveTo>
                  <a:cubicBezTo>
                    <a:pt x="1" y="5"/>
                    <a:pt x="3" y="0"/>
                    <a:pt x="7" y="16"/>
                  </a:cubicBezTo>
                  <a:cubicBezTo>
                    <a:pt x="11" y="32"/>
                    <a:pt x="17" y="72"/>
                    <a:pt x="23" y="99"/>
                  </a:cubicBezTo>
                  <a:cubicBezTo>
                    <a:pt x="30" y="126"/>
                    <a:pt x="38" y="166"/>
                    <a:pt x="45" y="179"/>
                  </a:cubicBezTo>
                  <a:cubicBezTo>
                    <a:pt x="51" y="192"/>
                    <a:pt x="57" y="187"/>
                    <a:pt x="63" y="179"/>
                  </a:cubicBezTo>
                  <a:cubicBezTo>
                    <a:pt x="69" y="170"/>
                    <a:pt x="75" y="137"/>
                    <a:pt x="80" y="129"/>
                  </a:cubicBezTo>
                  <a:cubicBezTo>
                    <a:pt x="85" y="121"/>
                    <a:pt x="89" y="122"/>
                    <a:pt x="94" y="129"/>
                  </a:cubicBezTo>
                  <a:cubicBezTo>
                    <a:pt x="99" y="136"/>
                    <a:pt x="107" y="164"/>
                    <a:pt x="112" y="171"/>
                  </a:cubicBezTo>
                  <a:cubicBezTo>
                    <a:pt x="117" y="178"/>
                    <a:pt x="120" y="177"/>
                    <a:pt x="126" y="171"/>
                  </a:cubicBezTo>
                  <a:cubicBezTo>
                    <a:pt x="132" y="166"/>
                    <a:pt x="143" y="143"/>
                    <a:pt x="150" y="138"/>
                  </a:cubicBezTo>
                  <a:cubicBezTo>
                    <a:pt x="157" y="132"/>
                    <a:pt x="161" y="134"/>
                    <a:pt x="167" y="138"/>
                  </a:cubicBezTo>
                  <a:cubicBezTo>
                    <a:pt x="173" y="141"/>
                    <a:pt x="180" y="156"/>
                    <a:pt x="185" y="160"/>
                  </a:cubicBezTo>
                  <a:cubicBezTo>
                    <a:pt x="190" y="164"/>
                    <a:pt x="193" y="163"/>
                    <a:pt x="198" y="160"/>
                  </a:cubicBezTo>
                  <a:cubicBezTo>
                    <a:pt x="203" y="157"/>
                    <a:pt x="210" y="145"/>
                    <a:pt x="215" y="142"/>
                  </a:cubicBezTo>
                  <a:cubicBezTo>
                    <a:pt x="219" y="139"/>
                    <a:pt x="222" y="139"/>
                    <a:pt x="227" y="142"/>
                  </a:cubicBezTo>
                  <a:cubicBezTo>
                    <a:pt x="232" y="145"/>
                    <a:pt x="241" y="157"/>
                    <a:pt x="246" y="159"/>
                  </a:cubicBezTo>
                  <a:cubicBezTo>
                    <a:pt x="252" y="162"/>
                    <a:pt x="255" y="162"/>
                    <a:pt x="260" y="159"/>
                  </a:cubicBezTo>
                  <a:cubicBezTo>
                    <a:pt x="265" y="157"/>
                    <a:pt x="271" y="147"/>
                    <a:pt x="276" y="145"/>
                  </a:cubicBezTo>
                  <a:cubicBezTo>
                    <a:pt x="281" y="142"/>
                    <a:pt x="285" y="143"/>
                    <a:pt x="289" y="145"/>
                  </a:cubicBezTo>
                  <a:cubicBezTo>
                    <a:pt x="294" y="147"/>
                    <a:pt x="300" y="155"/>
                    <a:pt x="304" y="157"/>
                  </a:cubicBezTo>
                  <a:cubicBezTo>
                    <a:pt x="309" y="159"/>
                    <a:pt x="311" y="158"/>
                    <a:pt x="315" y="157"/>
                  </a:cubicBezTo>
                  <a:cubicBezTo>
                    <a:pt x="320" y="155"/>
                    <a:pt x="327" y="148"/>
                    <a:pt x="331" y="146"/>
                  </a:cubicBezTo>
                  <a:cubicBezTo>
                    <a:pt x="336" y="144"/>
                    <a:pt x="338" y="144"/>
                    <a:pt x="342" y="146"/>
                  </a:cubicBezTo>
                  <a:cubicBezTo>
                    <a:pt x="346" y="148"/>
                    <a:pt x="352" y="155"/>
                    <a:pt x="356" y="157"/>
                  </a:cubicBezTo>
                  <a:cubicBezTo>
                    <a:pt x="360" y="159"/>
                    <a:pt x="363" y="159"/>
                    <a:pt x="367" y="157"/>
                  </a:cubicBezTo>
                  <a:cubicBezTo>
                    <a:pt x="370" y="156"/>
                    <a:pt x="377" y="149"/>
                    <a:pt x="379" y="147"/>
                  </a:cubicBezTo>
                </a:path>
              </a:pathLst>
            </a:custGeom>
            <a:noFill/>
            <a:ln w="12700" cap="flat" cmpd="sng">
              <a:solidFill>
                <a:schemeClr val="folHlink"/>
              </a:solidFill>
              <a:prstDash val="solid"/>
              <a:round/>
              <a:headEnd/>
              <a:tailEnd/>
            </a:ln>
          </p:spPr>
          <p:txBody>
            <a:bodyPr lIns="0" tIns="0" rIns="0" bIns="0" anchor="ctr">
              <a:spAutoFit/>
            </a:bodyPr>
            <a:lstStyle/>
            <a:p>
              <a:endParaRPr lang="en-GB"/>
            </a:p>
          </p:txBody>
        </p:sp>
      </p:grpSp>
      <p:sp>
        <p:nvSpPr>
          <p:cNvPr id="223244" name="Freeform 21"/>
          <p:cNvSpPr>
            <a:spLocks noChangeArrowheads="1"/>
          </p:cNvSpPr>
          <p:nvPr/>
        </p:nvSpPr>
        <p:spPr bwMode="auto">
          <a:xfrm>
            <a:off x="4076700" y="1831975"/>
            <a:ext cx="3425825" cy="515938"/>
          </a:xfrm>
          <a:custGeom>
            <a:avLst/>
            <a:gdLst>
              <a:gd name="T0" fmla="*/ 0 w 2337"/>
              <a:gd name="T1" fmla="*/ 512763 h 325"/>
              <a:gd name="T2" fmla="*/ 1014408 w 2337"/>
              <a:gd name="T3" fmla="*/ 514350 h 325"/>
              <a:gd name="T4" fmla="*/ 1014408 w 2337"/>
              <a:gd name="T5" fmla="*/ 0 h 325"/>
              <a:gd name="T6" fmla="*/ 1152203 w 2337"/>
              <a:gd name="T7" fmla="*/ 0 h 325"/>
              <a:gd name="T8" fmla="*/ 1152203 w 2337"/>
              <a:gd name="T9" fmla="*/ 514350 h 325"/>
              <a:gd name="T10" fmla="*/ 3425825 w 2337"/>
              <a:gd name="T11" fmla="*/ 515938 h 325"/>
              <a:gd name="T12" fmla="*/ 0 60000 65536"/>
              <a:gd name="T13" fmla="*/ 0 60000 65536"/>
              <a:gd name="T14" fmla="*/ 0 60000 65536"/>
              <a:gd name="T15" fmla="*/ 0 60000 65536"/>
              <a:gd name="T16" fmla="*/ 0 60000 65536"/>
              <a:gd name="T17" fmla="*/ 0 60000 65536"/>
              <a:gd name="T18" fmla="*/ 0 w 2337"/>
              <a:gd name="T19" fmla="*/ 0 h 325"/>
              <a:gd name="T20" fmla="*/ 2337 w 2337"/>
              <a:gd name="T21" fmla="*/ 325 h 325"/>
            </a:gdLst>
            <a:ahLst/>
            <a:cxnLst>
              <a:cxn ang="T12">
                <a:pos x="T0" y="T1"/>
              </a:cxn>
              <a:cxn ang="T13">
                <a:pos x="T2" y="T3"/>
              </a:cxn>
              <a:cxn ang="T14">
                <a:pos x="T4" y="T5"/>
              </a:cxn>
              <a:cxn ang="T15">
                <a:pos x="T6" y="T7"/>
              </a:cxn>
              <a:cxn ang="T16">
                <a:pos x="T8" y="T9"/>
              </a:cxn>
              <a:cxn ang="T17">
                <a:pos x="T10" y="T11"/>
              </a:cxn>
            </a:cxnLst>
            <a:rect l="T18" t="T19" r="T20" b="T21"/>
            <a:pathLst>
              <a:path w="2337" h="325">
                <a:moveTo>
                  <a:pt x="0" y="323"/>
                </a:moveTo>
                <a:lnTo>
                  <a:pt x="692" y="324"/>
                </a:lnTo>
                <a:lnTo>
                  <a:pt x="692" y="0"/>
                </a:lnTo>
                <a:lnTo>
                  <a:pt x="786" y="0"/>
                </a:lnTo>
                <a:lnTo>
                  <a:pt x="786" y="324"/>
                </a:lnTo>
                <a:lnTo>
                  <a:pt x="2337" y="325"/>
                </a:lnTo>
              </a:path>
            </a:pathLst>
          </a:custGeom>
          <a:noFill/>
          <a:ln w="12700">
            <a:solidFill>
              <a:srgbClr val="FAFD00"/>
            </a:solidFill>
            <a:round/>
            <a:headEnd/>
            <a:tailEnd/>
          </a:ln>
        </p:spPr>
        <p:txBody>
          <a:bodyPr wrap="none" anchor="ctr"/>
          <a:lstStyle/>
          <a:p>
            <a:endParaRPr lang="en-GB"/>
          </a:p>
        </p:txBody>
      </p:sp>
      <p:sp>
        <p:nvSpPr>
          <p:cNvPr id="223245" name="Freeform 22"/>
          <p:cNvSpPr>
            <a:spLocks noChangeArrowheads="1"/>
          </p:cNvSpPr>
          <p:nvPr/>
        </p:nvSpPr>
        <p:spPr bwMode="auto">
          <a:xfrm>
            <a:off x="3314700" y="4876800"/>
            <a:ext cx="4210050" cy="257175"/>
          </a:xfrm>
          <a:custGeom>
            <a:avLst/>
            <a:gdLst>
              <a:gd name="T0" fmla="*/ 0 w 2652"/>
              <a:gd name="T1" fmla="*/ 255588 h 162"/>
              <a:gd name="T2" fmla="*/ 895350 w 2652"/>
              <a:gd name="T3" fmla="*/ 257175 h 162"/>
              <a:gd name="T4" fmla="*/ 930275 w 2652"/>
              <a:gd name="T5" fmla="*/ 0 h 162"/>
              <a:gd name="T6" fmla="*/ 1206500 w 2652"/>
              <a:gd name="T7" fmla="*/ 0 h 162"/>
              <a:gd name="T8" fmla="*/ 1254125 w 2652"/>
              <a:gd name="T9" fmla="*/ 257175 h 162"/>
              <a:gd name="T10" fmla="*/ 4210050 w 2652"/>
              <a:gd name="T11" fmla="*/ 257175 h 162"/>
              <a:gd name="T12" fmla="*/ 0 60000 65536"/>
              <a:gd name="T13" fmla="*/ 0 60000 65536"/>
              <a:gd name="T14" fmla="*/ 0 60000 65536"/>
              <a:gd name="T15" fmla="*/ 0 60000 65536"/>
              <a:gd name="T16" fmla="*/ 0 60000 65536"/>
              <a:gd name="T17" fmla="*/ 0 60000 65536"/>
              <a:gd name="T18" fmla="*/ 0 w 2652"/>
              <a:gd name="T19" fmla="*/ 0 h 162"/>
              <a:gd name="T20" fmla="*/ 2652 w 2652"/>
              <a:gd name="T21" fmla="*/ 162 h 162"/>
            </a:gdLst>
            <a:ahLst/>
            <a:cxnLst>
              <a:cxn ang="T12">
                <a:pos x="T0" y="T1"/>
              </a:cxn>
              <a:cxn ang="T13">
                <a:pos x="T2" y="T3"/>
              </a:cxn>
              <a:cxn ang="T14">
                <a:pos x="T4" y="T5"/>
              </a:cxn>
              <a:cxn ang="T15">
                <a:pos x="T6" y="T7"/>
              </a:cxn>
              <a:cxn ang="T16">
                <a:pos x="T8" y="T9"/>
              </a:cxn>
              <a:cxn ang="T17">
                <a:pos x="T10" y="T11"/>
              </a:cxn>
            </a:cxnLst>
            <a:rect l="T18" t="T19" r="T20" b="T21"/>
            <a:pathLst>
              <a:path w="2652" h="162">
                <a:moveTo>
                  <a:pt x="0" y="161"/>
                </a:moveTo>
                <a:lnTo>
                  <a:pt x="564" y="162"/>
                </a:lnTo>
                <a:lnTo>
                  <a:pt x="586" y="0"/>
                </a:lnTo>
                <a:lnTo>
                  <a:pt x="760" y="0"/>
                </a:lnTo>
                <a:lnTo>
                  <a:pt x="790" y="162"/>
                </a:lnTo>
                <a:lnTo>
                  <a:pt x="2652" y="162"/>
                </a:lnTo>
              </a:path>
            </a:pathLst>
          </a:custGeom>
          <a:noFill/>
          <a:ln w="12700">
            <a:solidFill>
              <a:srgbClr val="00FF00"/>
            </a:solidFill>
            <a:round/>
            <a:headEnd/>
            <a:tailEnd/>
          </a:ln>
        </p:spPr>
        <p:txBody>
          <a:bodyPr wrap="none" anchor="ctr"/>
          <a:lstStyle/>
          <a:p>
            <a:endParaRPr lang="en-GB"/>
          </a:p>
        </p:txBody>
      </p:sp>
      <p:sp>
        <p:nvSpPr>
          <p:cNvPr id="223246" name="Line 23"/>
          <p:cNvSpPr>
            <a:spLocks noChangeShapeType="1"/>
          </p:cNvSpPr>
          <p:nvPr/>
        </p:nvSpPr>
        <p:spPr bwMode="auto">
          <a:xfrm>
            <a:off x="3322638" y="2859088"/>
            <a:ext cx="2898775" cy="0"/>
          </a:xfrm>
          <a:prstGeom prst="line">
            <a:avLst/>
          </a:prstGeom>
          <a:noFill/>
          <a:ln w="12700">
            <a:solidFill>
              <a:schemeClr val="folHlink"/>
            </a:solidFill>
            <a:round/>
            <a:headEnd/>
            <a:tailEnd/>
          </a:ln>
        </p:spPr>
        <p:txBody>
          <a:bodyPr wrap="none" anchor="ctr"/>
          <a:lstStyle/>
          <a:p>
            <a:endParaRPr lang="en-GB"/>
          </a:p>
        </p:txBody>
      </p:sp>
      <p:sp>
        <p:nvSpPr>
          <p:cNvPr id="223247" name="Freeform 24"/>
          <p:cNvSpPr>
            <a:spLocks noChangeArrowheads="1"/>
          </p:cNvSpPr>
          <p:nvPr/>
        </p:nvSpPr>
        <p:spPr bwMode="auto">
          <a:xfrm>
            <a:off x="3319463" y="3292475"/>
            <a:ext cx="4230687" cy="258763"/>
          </a:xfrm>
          <a:custGeom>
            <a:avLst/>
            <a:gdLst>
              <a:gd name="T0" fmla="*/ 0 w 2665"/>
              <a:gd name="T1" fmla="*/ 258763 h 163"/>
              <a:gd name="T2" fmla="*/ 276225 w 2665"/>
              <a:gd name="T3" fmla="*/ 258763 h 163"/>
              <a:gd name="T4" fmla="*/ 379412 w 2665"/>
              <a:gd name="T5" fmla="*/ 0 h 163"/>
              <a:gd name="T6" fmla="*/ 769937 w 2665"/>
              <a:gd name="T7" fmla="*/ 0 h 163"/>
              <a:gd name="T8" fmla="*/ 877887 w 2665"/>
              <a:gd name="T9" fmla="*/ 257175 h 163"/>
              <a:gd name="T10" fmla="*/ 1684337 w 2665"/>
              <a:gd name="T11" fmla="*/ 258763 h 163"/>
              <a:gd name="T12" fmla="*/ 1779587 w 2665"/>
              <a:gd name="T13" fmla="*/ 0 h 163"/>
              <a:gd name="T14" fmla="*/ 1925637 w 2665"/>
              <a:gd name="T15" fmla="*/ 0 h 163"/>
              <a:gd name="T16" fmla="*/ 2030412 w 2665"/>
              <a:gd name="T17" fmla="*/ 257175 h 163"/>
              <a:gd name="T18" fmla="*/ 4230687 w 2665"/>
              <a:gd name="T19" fmla="*/ 257175 h 1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65"/>
              <a:gd name="T31" fmla="*/ 0 h 163"/>
              <a:gd name="T32" fmla="*/ 2665 w 2665"/>
              <a:gd name="T33" fmla="*/ 163 h 1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65" h="163">
                <a:moveTo>
                  <a:pt x="0" y="163"/>
                </a:moveTo>
                <a:lnTo>
                  <a:pt x="174" y="163"/>
                </a:lnTo>
                <a:lnTo>
                  <a:pt x="239" y="0"/>
                </a:lnTo>
                <a:lnTo>
                  <a:pt x="485" y="0"/>
                </a:lnTo>
                <a:lnTo>
                  <a:pt x="553" y="162"/>
                </a:lnTo>
                <a:lnTo>
                  <a:pt x="1061" y="163"/>
                </a:lnTo>
                <a:lnTo>
                  <a:pt x="1121" y="0"/>
                </a:lnTo>
                <a:lnTo>
                  <a:pt x="1213" y="0"/>
                </a:lnTo>
                <a:lnTo>
                  <a:pt x="1279" y="162"/>
                </a:lnTo>
                <a:lnTo>
                  <a:pt x="2665" y="162"/>
                </a:lnTo>
              </a:path>
            </a:pathLst>
          </a:custGeom>
          <a:noFill/>
          <a:ln w="12700">
            <a:solidFill>
              <a:srgbClr val="00FF00"/>
            </a:solidFill>
            <a:round/>
            <a:headEnd/>
            <a:tailEnd/>
          </a:ln>
        </p:spPr>
        <p:txBody>
          <a:bodyPr wrap="none" anchor="ctr"/>
          <a:lstStyle/>
          <a:p>
            <a:endParaRPr lang="en-GB"/>
          </a:p>
        </p:txBody>
      </p:sp>
      <p:sp>
        <p:nvSpPr>
          <p:cNvPr id="28"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29"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0"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1"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2" name="CasellaDiTesto 31"/>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spTree>
    <p:extLst>
      <p:ext uri="{BB962C8B-B14F-4D97-AF65-F5344CB8AC3E}">
        <p14:creationId xmlns:p14="http://schemas.microsoft.com/office/powerpoint/2010/main" val="3383121328"/>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a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836612"/>
            <a:ext cx="6553200" cy="454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24" name="Gruppo 3"/>
          <p:cNvGrpSpPr>
            <a:grpSpLocks/>
          </p:cNvGrpSpPr>
          <p:nvPr/>
        </p:nvGrpSpPr>
        <p:grpSpPr bwMode="auto">
          <a:xfrm>
            <a:off x="0" y="71438"/>
            <a:ext cx="9144000" cy="6742112"/>
            <a:chOff x="-32" y="71414"/>
            <a:chExt cx="9144032" cy="6741941"/>
          </a:xfrm>
        </p:grpSpPr>
        <p:sp>
          <p:nvSpPr>
            <p:cNvPr id="8" name="Rectangle 29"/>
            <p:cNvSpPr/>
            <p:nvPr/>
          </p:nvSpPr>
          <p:spPr>
            <a:xfrm>
              <a:off x="-32" y="71414"/>
              <a:ext cx="1643069" cy="42861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smtClean="0">
                  <a:solidFill>
                    <a:schemeClr val="bg1"/>
                  </a:solidFill>
                  <a:latin typeface="Arial" pitchFamily="34" charset="0"/>
                  <a:cs typeface="Arial" pitchFamily="34" charset="0"/>
                </a:rPr>
                <a:t>3.</a:t>
              </a:r>
              <a:endParaRPr lang="it-IT" sz="2800" b="1" dirty="0">
                <a:solidFill>
                  <a:schemeClr val="bg1"/>
                </a:solidFill>
                <a:latin typeface="Arial" pitchFamily="34" charset="0"/>
                <a:cs typeface="Arial" pitchFamily="34" charset="0"/>
              </a:endParaRPr>
            </a:p>
          </p:txBody>
        </p:sp>
        <p:sp>
          <p:nvSpPr>
            <p:cNvPr id="9" name="Rectangle 30"/>
            <p:cNvSpPr/>
            <p:nvPr/>
          </p:nvSpPr>
          <p:spPr>
            <a:xfrm>
              <a:off x="1714474" y="71414"/>
              <a:ext cx="7429526" cy="42861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0" name="Rectangle 36"/>
            <p:cNvSpPr/>
            <p:nvPr/>
          </p:nvSpPr>
          <p:spPr>
            <a:xfrm>
              <a:off x="-32" y="6545075"/>
              <a:ext cx="1643069" cy="26828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1" name="Rectangle 37"/>
            <p:cNvSpPr/>
            <p:nvPr/>
          </p:nvSpPr>
          <p:spPr>
            <a:xfrm>
              <a:off x="1714474" y="6545075"/>
              <a:ext cx="7429526" cy="26828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grpSp>
      <p:sp>
        <p:nvSpPr>
          <p:cNvPr id="9220" name="Rettangolo 11"/>
          <p:cNvSpPr>
            <a:spLocks noChangeArrowheads="1"/>
          </p:cNvSpPr>
          <p:nvPr/>
        </p:nvSpPr>
        <p:spPr bwMode="auto">
          <a:xfrm>
            <a:off x="7370851" y="1650112"/>
            <a:ext cx="10525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it-IT" altLang="it-IT" dirty="0">
                <a:sym typeface="Symbol" panose="05050102010706020507" pitchFamily="18" charset="2"/>
              </a:rPr>
              <a:t></a:t>
            </a:r>
            <a:r>
              <a:rPr lang="it-IT" altLang="it-IT" baseline="-25000" dirty="0"/>
              <a:t>0 </a:t>
            </a:r>
            <a:r>
              <a:rPr lang="it-IT" altLang="it-IT" dirty="0"/>
              <a:t>= </a:t>
            </a:r>
            <a:r>
              <a:rPr lang="it-IT" altLang="it-IT" dirty="0">
                <a:sym typeface="Symbol" panose="05050102010706020507" pitchFamily="18" charset="2"/>
              </a:rPr>
              <a:t></a:t>
            </a:r>
            <a:r>
              <a:rPr lang="it-IT" altLang="it-IT" dirty="0"/>
              <a:t> H</a:t>
            </a:r>
            <a:r>
              <a:rPr lang="it-IT" altLang="it-IT" baseline="-25000" dirty="0"/>
              <a:t>0</a:t>
            </a:r>
            <a:r>
              <a:rPr lang="it-IT" altLang="it-IT" dirty="0"/>
              <a:t>.</a:t>
            </a:r>
            <a:endParaRPr lang="en-US" altLang="it-IT" dirty="0"/>
          </a:p>
        </p:txBody>
      </p:sp>
      <p:sp>
        <p:nvSpPr>
          <p:cNvPr id="9221" name="Rettangolo 12"/>
          <p:cNvSpPr>
            <a:spLocks noChangeArrowheads="1"/>
          </p:cNvSpPr>
          <p:nvPr/>
        </p:nvSpPr>
        <p:spPr bwMode="auto">
          <a:xfrm>
            <a:off x="7124818" y="4549775"/>
            <a:ext cx="1828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it-IT" altLang="it-IT" dirty="0">
                <a:sym typeface="Symbol" panose="05050102010706020507" pitchFamily="18" charset="2"/>
              </a:rPr>
              <a:t></a:t>
            </a:r>
            <a:r>
              <a:rPr lang="en-GB" altLang="it-IT" dirty="0"/>
              <a:t>(</a:t>
            </a:r>
            <a:r>
              <a:rPr lang="en-GB" altLang="it-IT" b="1" dirty="0"/>
              <a:t>r</a:t>
            </a:r>
            <a:r>
              <a:rPr lang="en-GB" altLang="it-IT" dirty="0"/>
              <a:t>)</a:t>
            </a:r>
            <a:r>
              <a:rPr lang="en-GB" altLang="it-IT" baseline="-25000" dirty="0"/>
              <a:t> </a:t>
            </a:r>
            <a:r>
              <a:rPr lang="en-GB" altLang="it-IT" dirty="0"/>
              <a:t>= </a:t>
            </a:r>
            <a:r>
              <a:rPr lang="it-IT" altLang="it-IT" dirty="0">
                <a:sym typeface="Symbol" panose="05050102010706020507" pitchFamily="18" charset="2"/>
              </a:rPr>
              <a:t></a:t>
            </a:r>
            <a:r>
              <a:rPr lang="en-GB" altLang="it-IT" dirty="0"/>
              <a:t> (H</a:t>
            </a:r>
            <a:r>
              <a:rPr lang="en-GB" altLang="it-IT" baseline="-25000" dirty="0"/>
              <a:t>0 </a:t>
            </a:r>
            <a:r>
              <a:rPr lang="en-GB" altLang="it-IT" dirty="0"/>
              <a:t>+ </a:t>
            </a:r>
            <a:r>
              <a:rPr lang="en-GB" altLang="it-IT" b="1" dirty="0"/>
              <a:t>G</a:t>
            </a:r>
            <a:r>
              <a:rPr lang="it-IT" altLang="it-IT" dirty="0">
                <a:sym typeface="Symbol" panose="05050102010706020507" pitchFamily="18" charset="2"/>
              </a:rPr>
              <a:t></a:t>
            </a:r>
            <a:r>
              <a:rPr lang="en-GB" altLang="it-IT" b="1" dirty="0"/>
              <a:t>r</a:t>
            </a:r>
            <a:r>
              <a:rPr lang="en-GB" altLang="it-IT" dirty="0"/>
              <a:t>).</a:t>
            </a:r>
            <a:endParaRPr lang="en-US" altLang="it-IT" dirty="0"/>
          </a:p>
        </p:txBody>
      </p:sp>
      <p:sp>
        <p:nvSpPr>
          <p:cNvPr id="9222" name="Rettangolo 13"/>
          <p:cNvSpPr>
            <a:spLocks noChangeArrowheads="1"/>
          </p:cNvSpPr>
          <p:nvPr/>
        </p:nvSpPr>
        <p:spPr bwMode="auto">
          <a:xfrm>
            <a:off x="2771775" y="4365625"/>
            <a:ext cx="2667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GB" altLang="it-IT" b="1"/>
              <a:t>r</a:t>
            </a:r>
            <a:endParaRPr lang="en-US" altLang="it-IT"/>
          </a:p>
        </p:txBody>
      </p:sp>
      <p:sp>
        <p:nvSpPr>
          <p:cNvPr id="9223" name="Rettangolo 14"/>
          <p:cNvSpPr>
            <a:spLocks noChangeArrowheads="1"/>
          </p:cNvSpPr>
          <p:nvPr/>
        </p:nvSpPr>
        <p:spPr bwMode="auto">
          <a:xfrm>
            <a:off x="3132138" y="4508500"/>
            <a:ext cx="3317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GB" altLang="it-IT" b="1">
                <a:solidFill>
                  <a:srgbClr val="FF0000"/>
                </a:solidFill>
              </a:rPr>
              <a:t>G</a:t>
            </a:r>
            <a:endParaRPr lang="en-US" altLang="it-IT">
              <a:solidFill>
                <a:srgbClr val="FF0000"/>
              </a:solidFill>
            </a:endParaRPr>
          </a:p>
        </p:txBody>
      </p:sp>
      <p:sp>
        <p:nvSpPr>
          <p:cNvPr id="14" name="CasellaDiTesto 4"/>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err="1" smtClean="0">
                <a:solidFill>
                  <a:schemeClr val="bg1"/>
                </a:solidFill>
              </a:rPr>
              <a:t>L’imaging</a:t>
            </a:r>
            <a:r>
              <a:rPr lang="en-US" altLang="it-IT" dirty="0" smtClean="0">
                <a:solidFill>
                  <a:schemeClr val="bg1"/>
                </a:solidFill>
              </a:rPr>
              <a:t> NMR </a:t>
            </a:r>
            <a:r>
              <a:rPr lang="en-US" altLang="it-IT" dirty="0" err="1" smtClean="0">
                <a:solidFill>
                  <a:schemeClr val="bg1"/>
                </a:solidFill>
              </a:rPr>
              <a:t>convenzionale</a:t>
            </a:r>
            <a:endParaRPr lang="en-US" altLang="it-IT" dirty="0">
              <a:solidFill>
                <a:schemeClr val="bg1"/>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a:noFill/>
        </p:spPr>
        <p:txBody>
          <a:bodyPr lIns="90488" tIns="44450" rIns="90488" bIns="44450" anchor="b"/>
          <a:lstStyle/>
          <a:p>
            <a:r>
              <a:rPr lang="en-GB" smtClean="0"/>
              <a:t>Pulse sequence</a:t>
            </a:r>
          </a:p>
        </p:txBody>
      </p:sp>
      <p:sp>
        <p:nvSpPr>
          <p:cNvPr id="224259" name="Rectangle 3"/>
          <p:cNvSpPr>
            <a:spLocks noChangeArrowheads="1"/>
          </p:cNvSpPr>
          <p:nvPr/>
        </p:nvSpPr>
        <p:spPr bwMode="auto">
          <a:xfrm>
            <a:off x="2497138" y="2098675"/>
            <a:ext cx="450850" cy="382588"/>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RF</a:t>
            </a:r>
          </a:p>
        </p:txBody>
      </p:sp>
      <p:sp>
        <p:nvSpPr>
          <p:cNvPr id="224260" name="Line 4"/>
          <p:cNvSpPr>
            <a:spLocks noChangeShapeType="1"/>
          </p:cNvSpPr>
          <p:nvPr/>
        </p:nvSpPr>
        <p:spPr bwMode="auto">
          <a:xfrm>
            <a:off x="3314700" y="5132388"/>
            <a:ext cx="4213225" cy="0"/>
          </a:xfrm>
          <a:prstGeom prst="line">
            <a:avLst/>
          </a:prstGeom>
          <a:noFill/>
          <a:ln w="12700">
            <a:solidFill>
              <a:srgbClr val="00FF00"/>
            </a:solidFill>
            <a:round/>
            <a:headEnd/>
            <a:tailEnd/>
          </a:ln>
        </p:spPr>
        <p:txBody>
          <a:bodyPr wrap="none" anchor="ctr"/>
          <a:lstStyle/>
          <a:p>
            <a:endParaRPr lang="en-GB"/>
          </a:p>
        </p:txBody>
      </p:sp>
      <p:sp>
        <p:nvSpPr>
          <p:cNvPr id="224261" name="Line 5"/>
          <p:cNvSpPr>
            <a:spLocks noChangeShapeType="1"/>
          </p:cNvSpPr>
          <p:nvPr/>
        </p:nvSpPr>
        <p:spPr bwMode="auto">
          <a:xfrm>
            <a:off x="4584700" y="5132388"/>
            <a:ext cx="2925763" cy="0"/>
          </a:xfrm>
          <a:prstGeom prst="line">
            <a:avLst/>
          </a:prstGeom>
          <a:noFill/>
          <a:ln w="12700">
            <a:solidFill>
              <a:srgbClr val="00FF00"/>
            </a:solidFill>
            <a:round/>
            <a:headEnd/>
            <a:tailEnd/>
          </a:ln>
        </p:spPr>
        <p:txBody>
          <a:bodyPr wrap="none" anchor="ctr"/>
          <a:lstStyle/>
          <a:p>
            <a:endParaRPr lang="en-GB"/>
          </a:p>
        </p:txBody>
      </p:sp>
      <p:grpSp>
        <p:nvGrpSpPr>
          <p:cNvPr id="224262" name="Group 6"/>
          <p:cNvGrpSpPr>
            <a:grpSpLocks/>
          </p:cNvGrpSpPr>
          <p:nvPr/>
        </p:nvGrpSpPr>
        <p:grpSpPr bwMode="auto">
          <a:xfrm>
            <a:off x="1703388" y="2654300"/>
            <a:ext cx="1703387" cy="2632075"/>
            <a:chOff x="1073" y="1672"/>
            <a:chExt cx="1073" cy="1658"/>
          </a:xfrm>
        </p:grpSpPr>
        <p:sp>
          <p:nvSpPr>
            <p:cNvPr id="224272" name="Rectangle 7"/>
            <p:cNvSpPr>
              <a:spLocks noChangeArrowheads="1"/>
            </p:cNvSpPr>
            <p:nvPr/>
          </p:nvSpPr>
          <p:spPr bwMode="auto">
            <a:xfrm>
              <a:off x="1073" y="1672"/>
              <a:ext cx="875"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MR response</a:t>
              </a:r>
            </a:p>
          </p:txBody>
        </p:sp>
        <p:sp>
          <p:nvSpPr>
            <p:cNvPr id="224273" name="Rectangle 8"/>
            <p:cNvSpPr>
              <a:spLocks noChangeArrowheads="1"/>
            </p:cNvSpPr>
            <p:nvPr/>
          </p:nvSpPr>
          <p:spPr bwMode="auto">
            <a:xfrm>
              <a:off x="1073" y="3032"/>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24274" name="Rectangle 9"/>
            <p:cNvSpPr>
              <a:spLocks noChangeArrowheads="1"/>
            </p:cNvSpPr>
            <p:nvPr/>
          </p:nvSpPr>
          <p:spPr bwMode="auto">
            <a:xfrm>
              <a:off x="1187" y="3089"/>
              <a:ext cx="740"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phase enc.</a:t>
              </a:r>
            </a:p>
          </p:txBody>
        </p:sp>
        <p:sp>
          <p:nvSpPr>
            <p:cNvPr id="224275" name="Rectangle 10"/>
            <p:cNvSpPr>
              <a:spLocks noChangeArrowheads="1"/>
            </p:cNvSpPr>
            <p:nvPr/>
          </p:nvSpPr>
          <p:spPr bwMode="auto">
            <a:xfrm>
              <a:off x="1073" y="2538"/>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24276" name="Rectangle 11"/>
            <p:cNvSpPr>
              <a:spLocks noChangeArrowheads="1"/>
            </p:cNvSpPr>
            <p:nvPr/>
          </p:nvSpPr>
          <p:spPr bwMode="auto">
            <a:xfrm>
              <a:off x="1192" y="2612"/>
              <a:ext cx="95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frequency enc.</a:t>
              </a:r>
            </a:p>
          </p:txBody>
        </p:sp>
        <p:sp>
          <p:nvSpPr>
            <p:cNvPr id="224277" name="Rectangle 12"/>
            <p:cNvSpPr>
              <a:spLocks noChangeArrowheads="1"/>
            </p:cNvSpPr>
            <p:nvPr/>
          </p:nvSpPr>
          <p:spPr bwMode="auto">
            <a:xfrm>
              <a:off x="1073" y="2021"/>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24278" name="Rectangle 13"/>
            <p:cNvSpPr>
              <a:spLocks noChangeArrowheads="1"/>
            </p:cNvSpPr>
            <p:nvPr/>
          </p:nvSpPr>
          <p:spPr bwMode="auto">
            <a:xfrm>
              <a:off x="1192" y="2100"/>
              <a:ext cx="909"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slice selection</a:t>
              </a:r>
            </a:p>
          </p:txBody>
        </p:sp>
      </p:grpSp>
      <p:sp>
        <p:nvSpPr>
          <p:cNvPr id="224263" name="Freeform 14"/>
          <p:cNvSpPr>
            <a:spLocks noChangeArrowheads="1"/>
          </p:cNvSpPr>
          <p:nvPr/>
        </p:nvSpPr>
        <p:spPr bwMode="auto">
          <a:xfrm>
            <a:off x="3314700" y="4330700"/>
            <a:ext cx="4184650" cy="1588"/>
          </a:xfrm>
          <a:custGeom>
            <a:avLst/>
            <a:gdLst>
              <a:gd name="T0" fmla="*/ 0 w 2636"/>
              <a:gd name="T1" fmla="*/ 0 h 1"/>
              <a:gd name="T2" fmla="*/ 4184650 w 2636"/>
              <a:gd name="T3" fmla="*/ 0 h 1"/>
              <a:gd name="T4" fmla="*/ 0 60000 65536"/>
              <a:gd name="T5" fmla="*/ 0 60000 65536"/>
              <a:gd name="T6" fmla="*/ 0 w 2636"/>
              <a:gd name="T7" fmla="*/ 0 h 1"/>
              <a:gd name="T8" fmla="*/ 2636 w 2636"/>
              <a:gd name="T9" fmla="*/ 1 h 1"/>
            </a:gdLst>
            <a:ahLst/>
            <a:cxnLst>
              <a:cxn ang="T4">
                <a:pos x="T0" y="T1"/>
              </a:cxn>
              <a:cxn ang="T5">
                <a:pos x="T2" y="T3"/>
              </a:cxn>
            </a:cxnLst>
            <a:rect l="T6" t="T7" r="T8" b="T9"/>
            <a:pathLst>
              <a:path w="2636" h="1">
                <a:moveTo>
                  <a:pt x="0" y="0"/>
                </a:moveTo>
                <a:lnTo>
                  <a:pt x="2636" y="0"/>
                </a:lnTo>
              </a:path>
            </a:pathLst>
          </a:custGeom>
          <a:noFill/>
          <a:ln w="12700">
            <a:solidFill>
              <a:srgbClr val="00FF00"/>
            </a:solidFill>
            <a:round/>
            <a:headEnd/>
            <a:tailEnd/>
          </a:ln>
        </p:spPr>
        <p:txBody>
          <a:bodyPr wrap="none" anchor="ctr"/>
          <a:lstStyle/>
          <a:p>
            <a:endParaRPr lang="en-GB"/>
          </a:p>
        </p:txBody>
      </p:sp>
      <p:sp>
        <p:nvSpPr>
          <p:cNvPr id="224264" name="Line 15"/>
          <p:cNvSpPr>
            <a:spLocks noChangeShapeType="1"/>
          </p:cNvSpPr>
          <p:nvPr/>
        </p:nvSpPr>
        <p:spPr bwMode="auto">
          <a:xfrm>
            <a:off x="3314700" y="2859088"/>
            <a:ext cx="4191000" cy="0"/>
          </a:xfrm>
          <a:prstGeom prst="line">
            <a:avLst/>
          </a:prstGeom>
          <a:noFill/>
          <a:ln w="12700">
            <a:solidFill>
              <a:schemeClr val="folHlink"/>
            </a:solidFill>
            <a:round/>
            <a:headEnd/>
            <a:tailEnd/>
          </a:ln>
        </p:spPr>
        <p:txBody>
          <a:bodyPr wrap="none" anchor="ctr"/>
          <a:lstStyle/>
          <a:p>
            <a:endParaRPr lang="en-GB"/>
          </a:p>
        </p:txBody>
      </p:sp>
      <p:sp>
        <p:nvSpPr>
          <p:cNvPr id="224265" name="Line 16"/>
          <p:cNvSpPr>
            <a:spLocks noChangeShapeType="1"/>
          </p:cNvSpPr>
          <p:nvPr/>
        </p:nvSpPr>
        <p:spPr bwMode="auto">
          <a:xfrm>
            <a:off x="4413250" y="2859088"/>
            <a:ext cx="1808163" cy="0"/>
          </a:xfrm>
          <a:prstGeom prst="line">
            <a:avLst/>
          </a:prstGeom>
          <a:noFill/>
          <a:ln w="12700">
            <a:solidFill>
              <a:schemeClr val="folHlink"/>
            </a:solidFill>
            <a:round/>
            <a:headEnd/>
            <a:tailEnd/>
          </a:ln>
        </p:spPr>
        <p:txBody>
          <a:bodyPr wrap="none" anchor="ctr"/>
          <a:lstStyle/>
          <a:p>
            <a:endParaRPr lang="en-GB"/>
          </a:p>
        </p:txBody>
      </p:sp>
      <p:sp>
        <p:nvSpPr>
          <p:cNvPr id="224266" name="Line 17"/>
          <p:cNvSpPr>
            <a:spLocks noChangeShapeType="1"/>
          </p:cNvSpPr>
          <p:nvPr/>
        </p:nvSpPr>
        <p:spPr bwMode="auto">
          <a:xfrm>
            <a:off x="6675438" y="2859088"/>
            <a:ext cx="835025" cy="0"/>
          </a:xfrm>
          <a:prstGeom prst="line">
            <a:avLst/>
          </a:prstGeom>
          <a:noFill/>
          <a:ln w="12700">
            <a:solidFill>
              <a:schemeClr val="folHlink"/>
            </a:solidFill>
            <a:round/>
            <a:headEnd/>
            <a:tailEnd/>
          </a:ln>
        </p:spPr>
        <p:txBody>
          <a:bodyPr wrap="none" anchor="ctr"/>
          <a:lstStyle/>
          <a:p>
            <a:endParaRPr lang="en-GB"/>
          </a:p>
        </p:txBody>
      </p:sp>
      <p:sp>
        <p:nvSpPr>
          <p:cNvPr id="224267" name="Line 18"/>
          <p:cNvSpPr>
            <a:spLocks noChangeShapeType="1"/>
          </p:cNvSpPr>
          <p:nvPr/>
        </p:nvSpPr>
        <p:spPr bwMode="auto">
          <a:xfrm>
            <a:off x="3319463" y="2347913"/>
            <a:ext cx="4181475" cy="0"/>
          </a:xfrm>
          <a:prstGeom prst="line">
            <a:avLst/>
          </a:prstGeom>
          <a:noFill/>
          <a:ln w="12700">
            <a:solidFill>
              <a:srgbClr val="FAFD00"/>
            </a:solidFill>
            <a:round/>
            <a:headEnd/>
            <a:tailEnd/>
          </a:ln>
        </p:spPr>
        <p:txBody>
          <a:bodyPr wrap="none" anchor="ctr"/>
          <a:lstStyle/>
          <a:p>
            <a:endParaRPr lang="en-GB"/>
          </a:p>
        </p:txBody>
      </p:sp>
      <p:sp>
        <p:nvSpPr>
          <p:cNvPr id="224268" name="Line 19"/>
          <p:cNvSpPr>
            <a:spLocks noChangeShapeType="1"/>
          </p:cNvSpPr>
          <p:nvPr/>
        </p:nvSpPr>
        <p:spPr bwMode="auto">
          <a:xfrm>
            <a:off x="3314700" y="3551238"/>
            <a:ext cx="4213225" cy="0"/>
          </a:xfrm>
          <a:prstGeom prst="line">
            <a:avLst/>
          </a:prstGeom>
          <a:noFill/>
          <a:ln w="12700">
            <a:solidFill>
              <a:srgbClr val="00FF00"/>
            </a:solidFill>
            <a:round/>
            <a:headEnd/>
            <a:tailEnd/>
          </a:ln>
        </p:spPr>
        <p:txBody>
          <a:bodyPr wrap="none" anchor="ctr"/>
          <a:lstStyle/>
          <a:p>
            <a:endParaRPr lang="en-GB"/>
          </a:p>
        </p:txBody>
      </p:sp>
      <p:sp>
        <p:nvSpPr>
          <p:cNvPr id="23"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24"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5"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6"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7" name="CasellaDiTesto 26"/>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spTree>
    <p:extLst>
      <p:ext uri="{BB962C8B-B14F-4D97-AF65-F5344CB8AC3E}">
        <p14:creationId xmlns:p14="http://schemas.microsoft.com/office/powerpoint/2010/main" val="327532426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a:noFill/>
        </p:spPr>
        <p:txBody>
          <a:bodyPr lIns="90488" tIns="44450" rIns="90488" bIns="44450" anchor="b"/>
          <a:lstStyle/>
          <a:p>
            <a:r>
              <a:rPr lang="en-GB" smtClean="0"/>
              <a:t>Pulse sequence</a:t>
            </a:r>
          </a:p>
        </p:txBody>
      </p:sp>
      <p:sp>
        <p:nvSpPr>
          <p:cNvPr id="225283" name="Rectangle 3"/>
          <p:cNvSpPr>
            <a:spLocks noChangeArrowheads="1"/>
          </p:cNvSpPr>
          <p:nvPr/>
        </p:nvSpPr>
        <p:spPr bwMode="auto">
          <a:xfrm>
            <a:off x="2497138" y="2098675"/>
            <a:ext cx="450850" cy="382588"/>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RF</a:t>
            </a:r>
          </a:p>
        </p:txBody>
      </p:sp>
      <p:grpSp>
        <p:nvGrpSpPr>
          <p:cNvPr id="225284" name="Group 4"/>
          <p:cNvGrpSpPr>
            <a:grpSpLocks/>
          </p:cNvGrpSpPr>
          <p:nvPr/>
        </p:nvGrpSpPr>
        <p:grpSpPr bwMode="auto">
          <a:xfrm>
            <a:off x="1703388" y="2654300"/>
            <a:ext cx="1703387" cy="2632075"/>
            <a:chOff x="1073" y="1672"/>
            <a:chExt cx="1073" cy="1658"/>
          </a:xfrm>
        </p:grpSpPr>
        <p:sp>
          <p:nvSpPr>
            <p:cNvPr id="225301" name="Rectangle 5"/>
            <p:cNvSpPr>
              <a:spLocks noChangeArrowheads="1"/>
            </p:cNvSpPr>
            <p:nvPr/>
          </p:nvSpPr>
          <p:spPr bwMode="auto">
            <a:xfrm>
              <a:off x="1073" y="1672"/>
              <a:ext cx="875"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MR response</a:t>
              </a:r>
            </a:p>
          </p:txBody>
        </p:sp>
        <p:sp>
          <p:nvSpPr>
            <p:cNvPr id="225302" name="Rectangle 6"/>
            <p:cNvSpPr>
              <a:spLocks noChangeArrowheads="1"/>
            </p:cNvSpPr>
            <p:nvPr/>
          </p:nvSpPr>
          <p:spPr bwMode="auto">
            <a:xfrm>
              <a:off x="1073" y="3032"/>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25303" name="Rectangle 7"/>
            <p:cNvSpPr>
              <a:spLocks noChangeArrowheads="1"/>
            </p:cNvSpPr>
            <p:nvPr/>
          </p:nvSpPr>
          <p:spPr bwMode="auto">
            <a:xfrm>
              <a:off x="1187" y="3089"/>
              <a:ext cx="740"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phase enc.</a:t>
              </a:r>
            </a:p>
          </p:txBody>
        </p:sp>
        <p:sp>
          <p:nvSpPr>
            <p:cNvPr id="225304" name="Rectangle 8"/>
            <p:cNvSpPr>
              <a:spLocks noChangeArrowheads="1"/>
            </p:cNvSpPr>
            <p:nvPr/>
          </p:nvSpPr>
          <p:spPr bwMode="auto">
            <a:xfrm>
              <a:off x="1073" y="2538"/>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25305" name="Rectangle 9"/>
            <p:cNvSpPr>
              <a:spLocks noChangeArrowheads="1"/>
            </p:cNvSpPr>
            <p:nvPr/>
          </p:nvSpPr>
          <p:spPr bwMode="auto">
            <a:xfrm>
              <a:off x="1192" y="2612"/>
              <a:ext cx="95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frequency enc.</a:t>
              </a:r>
            </a:p>
          </p:txBody>
        </p:sp>
        <p:sp>
          <p:nvSpPr>
            <p:cNvPr id="225306" name="Rectangle 10"/>
            <p:cNvSpPr>
              <a:spLocks noChangeArrowheads="1"/>
            </p:cNvSpPr>
            <p:nvPr/>
          </p:nvSpPr>
          <p:spPr bwMode="auto">
            <a:xfrm>
              <a:off x="1073" y="2021"/>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25307" name="Rectangle 11"/>
            <p:cNvSpPr>
              <a:spLocks noChangeArrowheads="1"/>
            </p:cNvSpPr>
            <p:nvPr/>
          </p:nvSpPr>
          <p:spPr bwMode="auto">
            <a:xfrm>
              <a:off x="1192" y="2100"/>
              <a:ext cx="909"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slice selection</a:t>
              </a:r>
            </a:p>
          </p:txBody>
        </p:sp>
      </p:grpSp>
      <p:sp>
        <p:nvSpPr>
          <p:cNvPr id="225285" name="Freeform 12"/>
          <p:cNvSpPr>
            <a:spLocks noChangeArrowheads="1"/>
          </p:cNvSpPr>
          <p:nvPr/>
        </p:nvSpPr>
        <p:spPr bwMode="auto">
          <a:xfrm>
            <a:off x="3314700" y="4076700"/>
            <a:ext cx="4184650" cy="254000"/>
          </a:xfrm>
          <a:custGeom>
            <a:avLst/>
            <a:gdLst>
              <a:gd name="T0" fmla="*/ 0 w 2636"/>
              <a:gd name="T1" fmla="*/ 254000 h 160"/>
              <a:gd name="T2" fmla="*/ 2552700 w 2636"/>
              <a:gd name="T3" fmla="*/ 250825 h 160"/>
              <a:gd name="T4" fmla="*/ 2660650 w 2636"/>
              <a:gd name="T5" fmla="*/ 0 h 160"/>
              <a:gd name="T6" fmla="*/ 3705225 w 2636"/>
              <a:gd name="T7" fmla="*/ 3175 h 160"/>
              <a:gd name="T8" fmla="*/ 3816350 w 2636"/>
              <a:gd name="T9" fmla="*/ 250825 h 160"/>
              <a:gd name="T10" fmla="*/ 4184650 w 2636"/>
              <a:gd name="T11" fmla="*/ 254000 h 160"/>
              <a:gd name="T12" fmla="*/ 0 60000 65536"/>
              <a:gd name="T13" fmla="*/ 0 60000 65536"/>
              <a:gd name="T14" fmla="*/ 0 60000 65536"/>
              <a:gd name="T15" fmla="*/ 0 60000 65536"/>
              <a:gd name="T16" fmla="*/ 0 60000 65536"/>
              <a:gd name="T17" fmla="*/ 0 60000 65536"/>
              <a:gd name="T18" fmla="*/ 0 w 2636"/>
              <a:gd name="T19" fmla="*/ 0 h 160"/>
              <a:gd name="T20" fmla="*/ 2636 w 2636"/>
              <a:gd name="T21" fmla="*/ 160 h 160"/>
            </a:gdLst>
            <a:ahLst/>
            <a:cxnLst>
              <a:cxn ang="T12">
                <a:pos x="T0" y="T1"/>
              </a:cxn>
              <a:cxn ang="T13">
                <a:pos x="T2" y="T3"/>
              </a:cxn>
              <a:cxn ang="T14">
                <a:pos x="T4" y="T5"/>
              </a:cxn>
              <a:cxn ang="T15">
                <a:pos x="T6" y="T7"/>
              </a:cxn>
              <a:cxn ang="T16">
                <a:pos x="T8" y="T9"/>
              </a:cxn>
              <a:cxn ang="T17">
                <a:pos x="T10" y="T11"/>
              </a:cxn>
            </a:cxnLst>
            <a:rect l="T18" t="T19" r="T20" b="T21"/>
            <a:pathLst>
              <a:path w="2636" h="160">
                <a:moveTo>
                  <a:pt x="0" y="160"/>
                </a:moveTo>
                <a:lnTo>
                  <a:pt x="1608" y="158"/>
                </a:lnTo>
                <a:lnTo>
                  <a:pt x="1676" y="0"/>
                </a:lnTo>
                <a:lnTo>
                  <a:pt x="2334" y="2"/>
                </a:lnTo>
                <a:lnTo>
                  <a:pt x="2404" y="158"/>
                </a:lnTo>
                <a:lnTo>
                  <a:pt x="2636" y="160"/>
                </a:lnTo>
              </a:path>
            </a:pathLst>
          </a:custGeom>
          <a:noFill/>
          <a:ln w="12700">
            <a:solidFill>
              <a:srgbClr val="00FF00"/>
            </a:solidFill>
            <a:round/>
            <a:headEnd/>
            <a:tailEnd/>
          </a:ln>
        </p:spPr>
        <p:txBody>
          <a:bodyPr wrap="none" anchor="ctr"/>
          <a:lstStyle/>
          <a:p>
            <a:endParaRPr lang="en-GB"/>
          </a:p>
        </p:txBody>
      </p:sp>
      <p:sp>
        <p:nvSpPr>
          <p:cNvPr id="225286" name="Line 13"/>
          <p:cNvSpPr>
            <a:spLocks noChangeShapeType="1"/>
          </p:cNvSpPr>
          <p:nvPr/>
        </p:nvSpPr>
        <p:spPr bwMode="auto">
          <a:xfrm>
            <a:off x="6675438" y="2859088"/>
            <a:ext cx="835025" cy="0"/>
          </a:xfrm>
          <a:prstGeom prst="line">
            <a:avLst/>
          </a:prstGeom>
          <a:noFill/>
          <a:ln w="12700">
            <a:solidFill>
              <a:schemeClr val="folHlink"/>
            </a:solidFill>
            <a:round/>
            <a:headEnd/>
            <a:tailEnd/>
          </a:ln>
        </p:spPr>
        <p:txBody>
          <a:bodyPr wrap="none" anchor="ctr"/>
          <a:lstStyle/>
          <a:p>
            <a:endParaRPr lang="en-GB"/>
          </a:p>
        </p:txBody>
      </p:sp>
      <p:sp>
        <p:nvSpPr>
          <p:cNvPr id="225287" name="Rectangle 14"/>
          <p:cNvSpPr>
            <a:spLocks noChangeArrowheads="1"/>
          </p:cNvSpPr>
          <p:nvPr/>
        </p:nvSpPr>
        <p:spPr bwMode="auto">
          <a:xfrm>
            <a:off x="3867150" y="1878013"/>
            <a:ext cx="487363" cy="382587"/>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90°</a:t>
            </a:r>
          </a:p>
        </p:txBody>
      </p:sp>
      <p:sp>
        <p:nvSpPr>
          <p:cNvPr id="225288" name="Rectangle 15"/>
          <p:cNvSpPr>
            <a:spLocks noChangeArrowheads="1"/>
          </p:cNvSpPr>
          <p:nvPr/>
        </p:nvSpPr>
        <p:spPr bwMode="auto">
          <a:xfrm>
            <a:off x="5195888" y="1649413"/>
            <a:ext cx="600075" cy="382587"/>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180°</a:t>
            </a:r>
          </a:p>
        </p:txBody>
      </p:sp>
      <p:sp>
        <p:nvSpPr>
          <p:cNvPr id="225289" name="Freeform 16"/>
          <p:cNvSpPr>
            <a:spLocks/>
          </p:cNvSpPr>
          <p:nvPr/>
        </p:nvSpPr>
        <p:spPr bwMode="auto">
          <a:xfrm>
            <a:off x="3675063" y="2170113"/>
            <a:ext cx="406400" cy="220662"/>
          </a:xfrm>
          <a:custGeom>
            <a:avLst/>
            <a:gdLst>
              <a:gd name="T0" fmla="*/ 0 w 472"/>
              <a:gd name="T1" fmla="*/ 176817 h 307"/>
              <a:gd name="T2" fmla="*/ 33580 w 472"/>
              <a:gd name="T3" fmla="*/ 155973 h 307"/>
              <a:gd name="T4" fmla="*/ 54244 w 472"/>
              <a:gd name="T5" fmla="*/ 171067 h 307"/>
              <a:gd name="T6" fmla="*/ 74908 w 472"/>
              <a:gd name="T7" fmla="*/ 196224 h 307"/>
              <a:gd name="T8" fmla="*/ 104183 w 472"/>
              <a:gd name="T9" fmla="*/ 217787 h 307"/>
              <a:gd name="T10" fmla="*/ 130875 w 472"/>
              <a:gd name="T11" fmla="*/ 185442 h 307"/>
              <a:gd name="T12" fmla="*/ 180814 w 472"/>
              <a:gd name="T13" fmla="*/ 30188 h 307"/>
              <a:gd name="T14" fmla="*/ 201478 w 472"/>
              <a:gd name="T15" fmla="*/ 2875 h 307"/>
              <a:gd name="T16" fmla="*/ 224725 w 472"/>
              <a:gd name="T17" fmla="*/ 30907 h 307"/>
              <a:gd name="T18" fmla="*/ 271220 w 472"/>
              <a:gd name="T19" fmla="*/ 181848 h 307"/>
              <a:gd name="T20" fmla="*/ 301356 w 472"/>
              <a:gd name="T21" fmla="*/ 218506 h 307"/>
              <a:gd name="T22" fmla="*/ 330631 w 472"/>
              <a:gd name="T23" fmla="*/ 194068 h 307"/>
              <a:gd name="T24" fmla="*/ 348712 w 472"/>
              <a:gd name="T25" fmla="*/ 168911 h 307"/>
              <a:gd name="T26" fmla="*/ 369376 w 472"/>
              <a:gd name="T27" fmla="*/ 155254 h 307"/>
              <a:gd name="T28" fmla="*/ 406400 w 472"/>
              <a:gd name="T29" fmla="*/ 177536 h 30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72"/>
              <a:gd name="T46" fmla="*/ 0 h 307"/>
              <a:gd name="T47" fmla="*/ 472 w 472"/>
              <a:gd name="T48" fmla="*/ 307 h 30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72" h="307">
                <a:moveTo>
                  <a:pt x="0" y="246"/>
                </a:moveTo>
                <a:cubicBezTo>
                  <a:pt x="6" y="241"/>
                  <a:pt x="29" y="218"/>
                  <a:pt x="39" y="217"/>
                </a:cubicBezTo>
                <a:cubicBezTo>
                  <a:pt x="49" y="216"/>
                  <a:pt x="55" y="229"/>
                  <a:pt x="63" y="238"/>
                </a:cubicBezTo>
                <a:cubicBezTo>
                  <a:pt x="71" y="247"/>
                  <a:pt x="77" y="262"/>
                  <a:pt x="87" y="273"/>
                </a:cubicBezTo>
                <a:cubicBezTo>
                  <a:pt x="97" y="284"/>
                  <a:pt x="110" y="305"/>
                  <a:pt x="121" y="303"/>
                </a:cubicBezTo>
                <a:cubicBezTo>
                  <a:pt x="132" y="301"/>
                  <a:pt x="137" y="301"/>
                  <a:pt x="152" y="258"/>
                </a:cubicBezTo>
                <a:cubicBezTo>
                  <a:pt x="167" y="215"/>
                  <a:pt x="196" y="84"/>
                  <a:pt x="210" y="42"/>
                </a:cubicBezTo>
                <a:cubicBezTo>
                  <a:pt x="224" y="0"/>
                  <a:pt x="226" y="4"/>
                  <a:pt x="234" y="4"/>
                </a:cubicBezTo>
                <a:cubicBezTo>
                  <a:pt x="242" y="4"/>
                  <a:pt x="248" y="2"/>
                  <a:pt x="261" y="43"/>
                </a:cubicBezTo>
                <a:cubicBezTo>
                  <a:pt x="274" y="84"/>
                  <a:pt x="300" y="210"/>
                  <a:pt x="315" y="253"/>
                </a:cubicBezTo>
                <a:cubicBezTo>
                  <a:pt x="330" y="296"/>
                  <a:pt x="339" y="301"/>
                  <a:pt x="350" y="304"/>
                </a:cubicBezTo>
                <a:cubicBezTo>
                  <a:pt x="361" y="307"/>
                  <a:pt x="375" y="282"/>
                  <a:pt x="384" y="270"/>
                </a:cubicBezTo>
                <a:cubicBezTo>
                  <a:pt x="393" y="258"/>
                  <a:pt x="398" y="244"/>
                  <a:pt x="405" y="235"/>
                </a:cubicBezTo>
                <a:cubicBezTo>
                  <a:pt x="412" y="226"/>
                  <a:pt x="418" y="214"/>
                  <a:pt x="429" y="216"/>
                </a:cubicBezTo>
                <a:cubicBezTo>
                  <a:pt x="440" y="218"/>
                  <a:pt x="463" y="241"/>
                  <a:pt x="472" y="247"/>
                </a:cubicBezTo>
              </a:path>
            </a:pathLst>
          </a:custGeom>
          <a:noFill/>
          <a:ln w="12700" cap="flat" cmpd="sng">
            <a:solidFill>
              <a:srgbClr val="FFFF00"/>
            </a:solidFill>
            <a:prstDash val="solid"/>
            <a:round/>
            <a:headEnd/>
            <a:tailEnd/>
          </a:ln>
        </p:spPr>
        <p:txBody>
          <a:bodyPr lIns="0" tIns="0" rIns="0" bIns="0" anchor="ctr">
            <a:spAutoFit/>
          </a:bodyPr>
          <a:lstStyle/>
          <a:p>
            <a:endParaRPr lang="en-GB"/>
          </a:p>
        </p:txBody>
      </p:sp>
      <p:sp>
        <p:nvSpPr>
          <p:cNvPr id="225290" name="Line 17"/>
          <p:cNvSpPr>
            <a:spLocks noChangeShapeType="1"/>
          </p:cNvSpPr>
          <p:nvPr/>
        </p:nvSpPr>
        <p:spPr bwMode="auto">
          <a:xfrm>
            <a:off x="3321050" y="2347913"/>
            <a:ext cx="360363" cy="0"/>
          </a:xfrm>
          <a:prstGeom prst="line">
            <a:avLst/>
          </a:prstGeom>
          <a:noFill/>
          <a:ln w="12700">
            <a:solidFill>
              <a:srgbClr val="FAFD00"/>
            </a:solidFill>
            <a:round/>
            <a:headEnd/>
            <a:tailEnd/>
          </a:ln>
        </p:spPr>
        <p:txBody>
          <a:bodyPr wrap="none" anchor="ctr"/>
          <a:lstStyle/>
          <a:p>
            <a:endParaRPr lang="en-GB"/>
          </a:p>
        </p:txBody>
      </p:sp>
      <p:grpSp>
        <p:nvGrpSpPr>
          <p:cNvPr id="225291" name="Group 18"/>
          <p:cNvGrpSpPr>
            <a:grpSpLocks/>
          </p:cNvGrpSpPr>
          <p:nvPr/>
        </p:nvGrpSpPr>
        <p:grpSpPr bwMode="auto">
          <a:xfrm>
            <a:off x="6223000" y="2635250"/>
            <a:ext cx="450850" cy="276225"/>
            <a:chOff x="3683" y="1648"/>
            <a:chExt cx="759" cy="192"/>
          </a:xfrm>
        </p:grpSpPr>
        <p:sp>
          <p:nvSpPr>
            <p:cNvPr id="225299" name="Freeform 19"/>
            <p:cNvSpPr>
              <a:spLocks/>
            </p:cNvSpPr>
            <p:nvPr/>
          </p:nvSpPr>
          <p:spPr bwMode="auto">
            <a:xfrm>
              <a:off x="4063" y="1648"/>
              <a:ext cx="379" cy="192"/>
            </a:xfrm>
            <a:custGeom>
              <a:avLst/>
              <a:gdLst>
                <a:gd name="T0" fmla="*/ 0 w 379"/>
                <a:gd name="T1" fmla="*/ 3 h 192"/>
                <a:gd name="T2" fmla="*/ 7 w 379"/>
                <a:gd name="T3" fmla="*/ 16 h 192"/>
                <a:gd name="T4" fmla="*/ 23 w 379"/>
                <a:gd name="T5" fmla="*/ 99 h 192"/>
                <a:gd name="T6" fmla="*/ 45 w 379"/>
                <a:gd name="T7" fmla="*/ 179 h 192"/>
                <a:gd name="T8" fmla="*/ 63 w 379"/>
                <a:gd name="T9" fmla="*/ 179 h 192"/>
                <a:gd name="T10" fmla="*/ 80 w 379"/>
                <a:gd name="T11" fmla="*/ 129 h 192"/>
                <a:gd name="T12" fmla="*/ 94 w 379"/>
                <a:gd name="T13" fmla="*/ 129 h 192"/>
                <a:gd name="T14" fmla="*/ 112 w 379"/>
                <a:gd name="T15" fmla="*/ 171 h 192"/>
                <a:gd name="T16" fmla="*/ 126 w 379"/>
                <a:gd name="T17" fmla="*/ 171 h 192"/>
                <a:gd name="T18" fmla="*/ 150 w 379"/>
                <a:gd name="T19" fmla="*/ 138 h 192"/>
                <a:gd name="T20" fmla="*/ 167 w 379"/>
                <a:gd name="T21" fmla="*/ 138 h 192"/>
                <a:gd name="T22" fmla="*/ 185 w 379"/>
                <a:gd name="T23" fmla="*/ 160 h 192"/>
                <a:gd name="T24" fmla="*/ 198 w 379"/>
                <a:gd name="T25" fmla="*/ 160 h 192"/>
                <a:gd name="T26" fmla="*/ 215 w 379"/>
                <a:gd name="T27" fmla="*/ 142 h 192"/>
                <a:gd name="T28" fmla="*/ 227 w 379"/>
                <a:gd name="T29" fmla="*/ 142 h 192"/>
                <a:gd name="T30" fmla="*/ 246 w 379"/>
                <a:gd name="T31" fmla="*/ 159 h 192"/>
                <a:gd name="T32" fmla="*/ 260 w 379"/>
                <a:gd name="T33" fmla="*/ 159 h 192"/>
                <a:gd name="T34" fmla="*/ 276 w 379"/>
                <a:gd name="T35" fmla="*/ 145 h 192"/>
                <a:gd name="T36" fmla="*/ 289 w 379"/>
                <a:gd name="T37" fmla="*/ 145 h 192"/>
                <a:gd name="T38" fmla="*/ 304 w 379"/>
                <a:gd name="T39" fmla="*/ 157 h 192"/>
                <a:gd name="T40" fmla="*/ 315 w 379"/>
                <a:gd name="T41" fmla="*/ 157 h 192"/>
                <a:gd name="T42" fmla="*/ 331 w 379"/>
                <a:gd name="T43" fmla="*/ 146 h 192"/>
                <a:gd name="T44" fmla="*/ 342 w 379"/>
                <a:gd name="T45" fmla="*/ 146 h 192"/>
                <a:gd name="T46" fmla="*/ 356 w 379"/>
                <a:gd name="T47" fmla="*/ 157 h 192"/>
                <a:gd name="T48" fmla="*/ 367 w 379"/>
                <a:gd name="T49" fmla="*/ 157 h 192"/>
                <a:gd name="T50" fmla="*/ 379 w 379"/>
                <a:gd name="T51" fmla="*/ 147 h 1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79"/>
                <a:gd name="T79" fmla="*/ 0 h 192"/>
                <a:gd name="T80" fmla="*/ 379 w 379"/>
                <a:gd name="T81" fmla="*/ 192 h 1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79" h="192">
                  <a:moveTo>
                    <a:pt x="0" y="3"/>
                  </a:moveTo>
                  <a:cubicBezTo>
                    <a:pt x="1" y="5"/>
                    <a:pt x="3" y="0"/>
                    <a:pt x="7" y="16"/>
                  </a:cubicBezTo>
                  <a:cubicBezTo>
                    <a:pt x="11" y="32"/>
                    <a:pt x="17" y="72"/>
                    <a:pt x="23" y="99"/>
                  </a:cubicBezTo>
                  <a:cubicBezTo>
                    <a:pt x="30" y="126"/>
                    <a:pt x="38" y="166"/>
                    <a:pt x="45" y="179"/>
                  </a:cubicBezTo>
                  <a:cubicBezTo>
                    <a:pt x="51" y="192"/>
                    <a:pt x="57" y="187"/>
                    <a:pt x="63" y="179"/>
                  </a:cubicBezTo>
                  <a:cubicBezTo>
                    <a:pt x="69" y="170"/>
                    <a:pt x="75" y="137"/>
                    <a:pt x="80" y="129"/>
                  </a:cubicBezTo>
                  <a:cubicBezTo>
                    <a:pt x="85" y="121"/>
                    <a:pt x="89" y="122"/>
                    <a:pt x="94" y="129"/>
                  </a:cubicBezTo>
                  <a:cubicBezTo>
                    <a:pt x="99" y="136"/>
                    <a:pt x="107" y="164"/>
                    <a:pt x="112" y="171"/>
                  </a:cubicBezTo>
                  <a:cubicBezTo>
                    <a:pt x="117" y="178"/>
                    <a:pt x="120" y="177"/>
                    <a:pt x="126" y="171"/>
                  </a:cubicBezTo>
                  <a:cubicBezTo>
                    <a:pt x="132" y="166"/>
                    <a:pt x="143" y="143"/>
                    <a:pt x="150" y="138"/>
                  </a:cubicBezTo>
                  <a:cubicBezTo>
                    <a:pt x="157" y="132"/>
                    <a:pt x="161" y="134"/>
                    <a:pt x="167" y="138"/>
                  </a:cubicBezTo>
                  <a:cubicBezTo>
                    <a:pt x="173" y="141"/>
                    <a:pt x="180" y="156"/>
                    <a:pt x="185" y="160"/>
                  </a:cubicBezTo>
                  <a:cubicBezTo>
                    <a:pt x="190" y="164"/>
                    <a:pt x="193" y="163"/>
                    <a:pt x="198" y="160"/>
                  </a:cubicBezTo>
                  <a:cubicBezTo>
                    <a:pt x="203" y="157"/>
                    <a:pt x="210" y="145"/>
                    <a:pt x="215" y="142"/>
                  </a:cubicBezTo>
                  <a:cubicBezTo>
                    <a:pt x="219" y="139"/>
                    <a:pt x="222" y="139"/>
                    <a:pt x="227" y="142"/>
                  </a:cubicBezTo>
                  <a:cubicBezTo>
                    <a:pt x="232" y="145"/>
                    <a:pt x="241" y="157"/>
                    <a:pt x="246" y="159"/>
                  </a:cubicBezTo>
                  <a:cubicBezTo>
                    <a:pt x="252" y="162"/>
                    <a:pt x="255" y="162"/>
                    <a:pt x="260" y="159"/>
                  </a:cubicBezTo>
                  <a:cubicBezTo>
                    <a:pt x="265" y="157"/>
                    <a:pt x="271" y="147"/>
                    <a:pt x="276" y="145"/>
                  </a:cubicBezTo>
                  <a:cubicBezTo>
                    <a:pt x="281" y="142"/>
                    <a:pt x="285" y="143"/>
                    <a:pt x="289" y="145"/>
                  </a:cubicBezTo>
                  <a:cubicBezTo>
                    <a:pt x="294" y="147"/>
                    <a:pt x="300" y="155"/>
                    <a:pt x="304" y="157"/>
                  </a:cubicBezTo>
                  <a:cubicBezTo>
                    <a:pt x="309" y="159"/>
                    <a:pt x="311" y="158"/>
                    <a:pt x="315" y="157"/>
                  </a:cubicBezTo>
                  <a:cubicBezTo>
                    <a:pt x="320" y="155"/>
                    <a:pt x="327" y="148"/>
                    <a:pt x="331" y="146"/>
                  </a:cubicBezTo>
                  <a:cubicBezTo>
                    <a:pt x="336" y="144"/>
                    <a:pt x="338" y="144"/>
                    <a:pt x="342" y="146"/>
                  </a:cubicBezTo>
                  <a:cubicBezTo>
                    <a:pt x="346" y="148"/>
                    <a:pt x="352" y="155"/>
                    <a:pt x="356" y="157"/>
                  </a:cubicBezTo>
                  <a:cubicBezTo>
                    <a:pt x="360" y="159"/>
                    <a:pt x="363" y="159"/>
                    <a:pt x="367" y="157"/>
                  </a:cubicBezTo>
                  <a:cubicBezTo>
                    <a:pt x="370" y="156"/>
                    <a:pt x="377" y="149"/>
                    <a:pt x="379" y="147"/>
                  </a:cubicBezTo>
                </a:path>
              </a:pathLst>
            </a:custGeom>
            <a:noFill/>
            <a:ln w="12700" cap="flat" cmpd="sng">
              <a:solidFill>
                <a:schemeClr val="folHlink"/>
              </a:solidFill>
              <a:prstDash val="solid"/>
              <a:round/>
              <a:headEnd/>
              <a:tailEnd/>
            </a:ln>
          </p:spPr>
          <p:txBody>
            <a:bodyPr lIns="0" tIns="0" rIns="0" bIns="0" anchor="ctr">
              <a:spAutoFit/>
            </a:bodyPr>
            <a:lstStyle/>
            <a:p>
              <a:endParaRPr lang="en-GB"/>
            </a:p>
          </p:txBody>
        </p:sp>
        <p:sp>
          <p:nvSpPr>
            <p:cNvPr id="225300" name="Freeform 20"/>
            <p:cNvSpPr>
              <a:spLocks/>
            </p:cNvSpPr>
            <p:nvPr/>
          </p:nvSpPr>
          <p:spPr bwMode="auto">
            <a:xfrm flipH="1">
              <a:off x="3683" y="1648"/>
              <a:ext cx="379" cy="192"/>
            </a:xfrm>
            <a:custGeom>
              <a:avLst/>
              <a:gdLst>
                <a:gd name="T0" fmla="*/ 0 w 379"/>
                <a:gd name="T1" fmla="*/ 3 h 192"/>
                <a:gd name="T2" fmla="*/ 7 w 379"/>
                <a:gd name="T3" fmla="*/ 16 h 192"/>
                <a:gd name="T4" fmla="*/ 23 w 379"/>
                <a:gd name="T5" fmla="*/ 99 h 192"/>
                <a:gd name="T6" fmla="*/ 45 w 379"/>
                <a:gd name="T7" fmla="*/ 179 h 192"/>
                <a:gd name="T8" fmla="*/ 63 w 379"/>
                <a:gd name="T9" fmla="*/ 179 h 192"/>
                <a:gd name="T10" fmla="*/ 80 w 379"/>
                <a:gd name="T11" fmla="*/ 129 h 192"/>
                <a:gd name="T12" fmla="*/ 94 w 379"/>
                <a:gd name="T13" fmla="*/ 129 h 192"/>
                <a:gd name="T14" fmla="*/ 112 w 379"/>
                <a:gd name="T15" fmla="*/ 171 h 192"/>
                <a:gd name="T16" fmla="*/ 126 w 379"/>
                <a:gd name="T17" fmla="*/ 171 h 192"/>
                <a:gd name="T18" fmla="*/ 150 w 379"/>
                <a:gd name="T19" fmla="*/ 138 h 192"/>
                <a:gd name="T20" fmla="*/ 167 w 379"/>
                <a:gd name="T21" fmla="*/ 138 h 192"/>
                <a:gd name="T22" fmla="*/ 185 w 379"/>
                <a:gd name="T23" fmla="*/ 160 h 192"/>
                <a:gd name="T24" fmla="*/ 198 w 379"/>
                <a:gd name="T25" fmla="*/ 160 h 192"/>
                <a:gd name="T26" fmla="*/ 215 w 379"/>
                <a:gd name="T27" fmla="*/ 142 h 192"/>
                <a:gd name="T28" fmla="*/ 227 w 379"/>
                <a:gd name="T29" fmla="*/ 142 h 192"/>
                <a:gd name="T30" fmla="*/ 246 w 379"/>
                <a:gd name="T31" fmla="*/ 159 h 192"/>
                <a:gd name="T32" fmla="*/ 260 w 379"/>
                <a:gd name="T33" fmla="*/ 159 h 192"/>
                <a:gd name="T34" fmla="*/ 276 w 379"/>
                <a:gd name="T35" fmla="*/ 145 h 192"/>
                <a:gd name="T36" fmla="*/ 289 w 379"/>
                <a:gd name="T37" fmla="*/ 145 h 192"/>
                <a:gd name="T38" fmla="*/ 304 w 379"/>
                <a:gd name="T39" fmla="*/ 157 h 192"/>
                <a:gd name="T40" fmla="*/ 315 w 379"/>
                <a:gd name="T41" fmla="*/ 157 h 192"/>
                <a:gd name="T42" fmla="*/ 331 w 379"/>
                <a:gd name="T43" fmla="*/ 146 h 192"/>
                <a:gd name="T44" fmla="*/ 342 w 379"/>
                <a:gd name="T45" fmla="*/ 146 h 192"/>
                <a:gd name="T46" fmla="*/ 356 w 379"/>
                <a:gd name="T47" fmla="*/ 157 h 192"/>
                <a:gd name="T48" fmla="*/ 367 w 379"/>
                <a:gd name="T49" fmla="*/ 157 h 192"/>
                <a:gd name="T50" fmla="*/ 379 w 379"/>
                <a:gd name="T51" fmla="*/ 147 h 1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79"/>
                <a:gd name="T79" fmla="*/ 0 h 192"/>
                <a:gd name="T80" fmla="*/ 379 w 379"/>
                <a:gd name="T81" fmla="*/ 192 h 1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79" h="192">
                  <a:moveTo>
                    <a:pt x="0" y="3"/>
                  </a:moveTo>
                  <a:cubicBezTo>
                    <a:pt x="1" y="5"/>
                    <a:pt x="3" y="0"/>
                    <a:pt x="7" y="16"/>
                  </a:cubicBezTo>
                  <a:cubicBezTo>
                    <a:pt x="11" y="32"/>
                    <a:pt x="17" y="72"/>
                    <a:pt x="23" y="99"/>
                  </a:cubicBezTo>
                  <a:cubicBezTo>
                    <a:pt x="30" y="126"/>
                    <a:pt x="38" y="166"/>
                    <a:pt x="45" y="179"/>
                  </a:cubicBezTo>
                  <a:cubicBezTo>
                    <a:pt x="51" y="192"/>
                    <a:pt x="57" y="187"/>
                    <a:pt x="63" y="179"/>
                  </a:cubicBezTo>
                  <a:cubicBezTo>
                    <a:pt x="69" y="170"/>
                    <a:pt x="75" y="137"/>
                    <a:pt x="80" y="129"/>
                  </a:cubicBezTo>
                  <a:cubicBezTo>
                    <a:pt x="85" y="121"/>
                    <a:pt x="89" y="122"/>
                    <a:pt x="94" y="129"/>
                  </a:cubicBezTo>
                  <a:cubicBezTo>
                    <a:pt x="99" y="136"/>
                    <a:pt x="107" y="164"/>
                    <a:pt x="112" y="171"/>
                  </a:cubicBezTo>
                  <a:cubicBezTo>
                    <a:pt x="117" y="178"/>
                    <a:pt x="120" y="177"/>
                    <a:pt x="126" y="171"/>
                  </a:cubicBezTo>
                  <a:cubicBezTo>
                    <a:pt x="132" y="166"/>
                    <a:pt x="143" y="143"/>
                    <a:pt x="150" y="138"/>
                  </a:cubicBezTo>
                  <a:cubicBezTo>
                    <a:pt x="157" y="132"/>
                    <a:pt x="161" y="134"/>
                    <a:pt x="167" y="138"/>
                  </a:cubicBezTo>
                  <a:cubicBezTo>
                    <a:pt x="173" y="141"/>
                    <a:pt x="180" y="156"/>
                    <a:pt x="185" y="160"/>
                  </a:cubicBezTo>
                  <a:cubicBezTo>
                    <a:pt x="190" y="164"/>
                    <a:pt x="193" y="163"/>
                    <a:pt x="198" y="160"/>
                  </a:cubicBezTo>
                  <a:cubicBezTo>
                    <a:pt x="203" y="157"/>
                    <a:pt x="210" y="145"/>
                    <a:pt x="215" y="142"/>
                  </a:cubicBezTo>
                  <a:cubicBezTo>
                    <a:pt x="219" y="139"/>
                    <a:pt x="222" y="139"/>
                    <a:pt x="227" y="142"/>
                  </a:cubicBezTo>
                  <a:cubicBezTo>
                    <a:pt x="232" y="145"/>
                    <a:pt x="241" y="157"/>
                    <a:pt x="246" y="159"/>
                  </a:cubicBezTo>
                  <a:cubicBezTo>
                    <a:pt x="252" y="162"/>
                    <a:pt x="255" y="162"/>
                    <a:pt x="260" y="159"/>
                  </a:cubicBezTo>
                  <a:cubicBezTo>
                    <a:pt x="265" y="157"/>
                    <a:pt x="271" y="147"/>
                    <a:pt x="276" y="145"/>
                  </a:cubicBezTo>
                  <a:cubicBezTo>
                    <a:pt x="281" y="142"/>
                    <a:pt x="285" y="143"/>
                    <a:pt x="289" y="145"/>
                  </a:cubicBezTo>
                  <a:cubicBezTo>
                    <a:pt x="294" y="147"/>
                    <a:pt x="300" y="155"/>
                    <a:pt x="304" y="157"/>
                  </a:cubicBezTo>
                  <a:cubicBezTo>
                    <a:pt x="309" y="159"/>
                    <a:pt x="311" y="158"/>
                    <a:pt x="315" y="157"/>
                  </a:cubicBezTo>
                  <a:cubicBezTo>
                    <a:pt x="320" y="155"/>
                    <a:pt x="327" y="148"/>
                    <a:pt x="331" y="146"/>
                  </a:cubicBezTo>
                  <a:cubicBezTo>
                    <a:pt x="336" y="144"/>
                    <a:pt x="338" y="144"/>
                    <a:pt x="342" y="146"/>
                  </a:cubicBezTo>
                  <a:cubicBezTo>
                    <a:pt x="346" y="148"/>
                    <a:pt x="352" y="155"/>
                    <a:pt x="356" y="157"/>
                  </a:cubicBezTo>
                  <a:cubicBezTo>
                    <a:pt x="360" y="159"/>
                    <a:pt x="363" y="159"/>
                    <a:pt x="367" y="157"/>
                  </a:cubicBezTo>
                  <a:cubicBezTo>
                    <a:pt x="370" y="156"/>
                    <a:pt x="377" y="149"/>
                    <a:pt x="379" y="147"/>
                  </a:cubicBezTo>
                </a:path>
              </a:pathLst>
            </a:custGeom>
            <a:noFill/>
            <a:ln w="12700" cap="flat" cmpd="sng">
              <a:solidFill>
                <a:schemeClr val="folHlink"/>
              </a:solidFill>
              <a:prstDash val="solid"/>
              <a:round/>
              <a:headEnd/>
              <a:tailEnd/>
            </a:ln>
          </p:spPr>
          <p:txBody>
            <a:bodyPr lIns="0" tIns="0" rIns="0" bIns="0" anchor="ctr">
              <a:spAutoFit/>
            </a:bodyPr>
            <a:lstStyle/>
            <a:p>
              <a:endParaRPr lang="en-GB"/>
            </a:p>
          </p:txBody>
        </p:sp>
      </p:grpSp>
      <p:sp>
        <p:nvSpPr>
          <p:cNvPr id="225292" name="Freeform 21"/>
          <p:cNvSpPr>
            <a:spLocks noChangeArrowheads="1"/>
          </p:cNvSpPr>
          <p:nvPr/>
        </p:nvSpPr>
        <p:spPr bwMode="auto">
          <a:xfrm>
            <a:off x="4076700" y="1831975"/>
            <a:ext cx="3425825" cy="515938"/>
          </a:xfrm>
          <a:custGeom>
            <a:avLst/>
            <a:gdLst>
              <a:gd name="T0" fmla="*/ 0 w 2337"/>
              <a:gd name="T1" fmla="*/ 512763 h 325"/>
              <a:gd name="T2" fmla="*/ 1014408 w 2337"/>
              <a:gd name="T3" fmla="*/ 514350 h 325"/>
              <a:gd name="T4" fmla="*/ 1014408 w 2337"/>
              <a:gd name="T5" fmla="*/ 0 h 325"/>
              <a:gd name="T6" fmla="*/ 1152203 w 2337"/>
              <a:gd name="T7" fmla="*/ 0 h 325"/>
              <a:gd name="T8" fmla="*/ 1152203 w 2337"/>
              <a:gd name="T9" fmla="*/ 514350 h 325"/>
              <a:gd name="T10" fmla="*/ 3425825 w 2337"/>
              <a:gd name="T11" fmla="*/ 515938 h 325"/>
              <a:gd name="T12" fmla="*/ 0 60000 65536"/>
              <a:gd name="T13" fmla="*/ 0 60000 65536"/>
              <a:gd name="T14" fmla="*/ 0 60000 65536"/>
              <a:gd name="T15" fmla="*/ 0 60000 65536"/>
              <a:gd name="T16" fmla="*/ 0 60000 65536"/>
              <a:gd name="T17" fmla="*/ 0 60000 65536"/>
              <a:gd name="T18" fmla="*/ 0 w 2337"/>
              <a:gd name="T19" fmla="*/ 0 h 325"/>
              <a:gd name="T20" fmla="*/ 2337 w 2337"/>
              <a:gd name="T21" fmla="*/ 325 h 325"/>
            </a:gdLst>
            <a:ahLst/>
            <a:cxnLst>
              <a:cxn ang="T12">
                <a:pos x="T0" y="T1"/>
              </a:cxn>
              <a:cxn ang="T13">
                <a:pos x="T2" y="T3"/>
              </a:cxn>
              <a:cxn ang="T14">
                <a:pos x="T4" y="T5"/>
              </a:cxn>
              <a:cxn ang="T15">
                <a:pos x="T6" y="T7"/>
              </a:cxn>
              <a:cxn ang="T16">
                <a:pos x="T8" y="T9"/>
              </a:cxn>
              <a:cxn ang="T17">
                <a:pos x="T10" y="T11"/>
              </a:cxn>
            </a:cxnLst>
            <a:rect l="T18" t="T19" r="T20" b="T21"/>
            <a:pathLst>
              <a:path w="2337" h="325">
                <a:moveTo>
                  <a:pt x="0" y="323"/>
                </a:moveTo>
                <a:lnTo>
                  <a:pt x="692" y="324"/>
                </a:lnTo>
                <a:lnTo>
                  <a:pt x="692" y="0"/>
                </a:lnTo>
                <a:lnTo>
                  <a:pt x="786" y="0"/>
                </a:lnTo>
                <a:lnTo>
                  <a:pt x="786" y="324"/>
                </a:lnTo>
                <a:lnTo>
                  <a:pt x="2337" y="325"/>
                </a:lnTo>
              </a:path>
            </a:pathLst>
          </a:custGeom>
          <a:noFill/>
          <a:ln w="12700">
            <a:solidFill>
              <a:srgbClr val="FAFD00"/>
            </a:solidFill>
            <a:round/>
            <a:headEnd/>
            <a:tailEnd/>
          </a:ln>
        </p:spPr>
        <p:txBody>
          <a:bodyPr wrap="none" anchor="ctr"/>
          <a:lstStyle/>
          <a:p>
            <a:endParaRPr lang="en-GB"/>
          </a:p>
        </p:txBody>
      </p:sp>
      <p:sp>
        <p:nvSpPr>
          <p:cNvPr id="225293" name="Freeform 22"/>
          <p:cNvSpPr>
            <a:spLocks noChangeArrowheads="1"/>
          </p:cNvSpPr>
          <p:nvPr/>
        </p:nvSpPr>
        <p:spPr bwMode="auto">
          <a:xfrm>
            <a:off x="3314700" y="4940300"/>
            <a:ext cx="4208463" cy="193675"/>
          </a:xfrm>
          <a:custGeom>
            <a:avLst/>
            <a:gdLst>
              <a:gd name="T0" fmla="*/ 0 w 2651"/>
              <a:gd name="T1" fmla="*/ 192088 h 122"/>
              <a:gd name="T2" fmla="*/ 895350 w 2651"/>
              <a:gd name="T3" fmla="*/ 193675 h 122"/>
              <a:gd name="T4" fmla="*/ 919163 w 2651"/>
              <a:gd name="T5" fmla="*/ 0 h 122"/>
              <a:gd name="T6" fmla="*/ 1223963 w 2651"/>
              <a:gd name="T7" fmla="*/ 0 h 122"/>
              <a:gd name="T8" fmla="*/ 1258888 w 2651"/>
              <a:gd name="T9" fmla="*/ 193675 h 122"/>
              <a:gd name="T10" fmla="*/ 4208463 w 2651"/>
              <a:gd name="T11" fmla="*/ 193675 h 122"/>
              <a:gd name="T12" fmla="*/ 0 60000 65536"/>
              <a:gd name="T13" fmla="*/ 0 60000 65536"/>
              <a:gd name="T14" fmla="*/ 0 60000 65536"/>
              <a:gd name="T15" fmla="*/ 0 60000 65536"/>
              <a:gd name="T16" fmla="*/ 0 60000 65536"/>
              <a:gd name="T17" fmla="*/ 0 60000 65536"/>
              <a:gd name="T18" fmla="*/ 0 w 2651"/>
              <a:gd name="T19" fmla="*/ 0 h 122"/>
              <a:gd name="T20" fmla="*/ 2651 w 2651"/>
              <a:gd name="T21" fmla="*/ 122 h 122"/>
            </a:gdLst>
            <a:ahLst/>
            <a:cxnLst>
              <a:cxn ang="T12">
                <a:pos x="T0" y="T1"/>
              </a:cxn>
              <a:cxn ang="T13">
                <a:pos x="T2" y="T3"/>
              </a:cxn>
              <a:cxn ang="T14">
                <a:pos x="T4" y="T5"/>
              </a:cxn>
              <a:cxn ang="T15">
                <a:pos x="T6" y="T7"/>
              </a:cxn>
              <a:cxn ang="T16">
                <a:pos x="T8" y="T9"/>
              </a:cxn>
              <a:cxn ang="T17">
                <a:pos x="T10" y="T11"/>
              </a:cxn>
            </a:cxnLst>
            <a:rect l="T18" t="T19" r="T20" b="T21"/>
            <a:pathLst>
              <a:path w="2651" h="122">
                <a:moveTo>
                  <a:pt x="0" y="121"/>
                </a:moveTo>
                <a:lnTo>
                  <a:pt x="564" y="122"/>
                </a:lnTo>
                <a:lnTo>
                  <a:pt x="579" y="0"/>
                </a:lnTo>
                <a:lnTo>
                  <a:pt x="771" y="0"/>
                </a:lnTo>
                <a:lnTo>
                  <a:pt x="793" y="122"/>
                </a:lnTo>
                <a:lnTo>
                  <a:pt x="2651" y="122"/>
                </a:lnTo>
              </a:path>
            </a:pathLst>
          </a:custGeom>
          <a:noFill/>
          <a:ln w="12700">
            <a:solidFill>
              <a:srgbClr val="00FF00"/>
            </a:solidFill>
            <a:round/>
            <a:headEnd/>
            <a:tailEnd/>
          </a:ln>
        </p:spPr>
        <p:txBody>
          <a:bodyPr wrap="none" anchor="ctr"/>
          <a:lstStyle/>
          <a:p>
            <a:endParaRPr lang="en-GB"/>
          </a:p>
        </p:txBody>
      </p:sp>
      <p:sp>
        <p:nvSpPr>
          <p:cNvPr id="225294" name="Line 23"/>
          <p:cNvSpPr>
            <a:spLocks noChangeShapeType="1"/>
          </p:cNvSpPr>
          <p:nvPr/>
        </p:nvSpPr>
        <p:spPr bwMode="auto">
          <a:xfrm>
            <a:off x="3324225" y="2859088"/>
            <a:ext cx="2897188" cy="0"/>
          </a:xfrm>
          <a:prstGeom prst="line">
            <a:avLst/>
          </a:prstGeom>
          <a:noFill/>
          <a:ln w="12700">
            <a:solidFill>
              <a:schemeClr val="folHlink"/>
            </a:solidFill>
            <a:round/>
            <a:headEnd/>
            <a:tailEnd/>
          </a:ln>
        </p:spPr>
        <p:txBody>
          <a:bodyPr wrap="none" anchor="ctr"/>
          <a:lstStyle/>
          <a:p>
            <a:endParaRPr lang="en-GB"/>
          </a:p>
        </p:txBody>
      </p:sp>
      <p:sp>
        <p:nvSpPr>
          <p:cNvPr id="225295" name="Freeform 24"/>
          <p:cNvSpPr>
            <a:spLocks noChangeArrowheads="1"/>
          </p:cNvSpPr>
          <p:nvPr/>
        </p:nvSpPr>
        <p:spPr bwMode="auto">
          <a:xfrm>
            <a:off x="3319463" y="3292475"/>
            <a:ext cx="4230687" cy="258763"/>
          </a:xfrm>
          <a:custGeom>
            <a:avLst/>
            <a:gdLst>
              <a:gd name="T0" fmla="*/ 0 w 2665"/>
              <a:gd name="T1" fmla="*/ 258763 h 163"/>
              <a:gd name="T2" fmla="*/ 276225 w 2665"/>
              <a:gd name="T3" fmla="*/ 258763 h 163"/>
              <a:gd name="T4" fmla="*/ 379412 w 2665"/>
              <a:gd name="T5" fmla="*/ 0 h 163"/>
              <a:gd name="T6" fmla="*/ 769937 w 2665"/>
              <a:gd name="T7" fmla="*/ 0 h 163"/>
              <a:gd name="T8" fmla="*/ 877887 w 2665"/>
              <a:gd name="T9" fmla="*/ 257175 h 163"/>
              <a:gd name="T10" fmla="*/ 1684337 w 2665"/>
              <a:gd name="T11" fmla="*/ 258763 h 163"/>
              <a:gd name="T12" fmla="*/ 1779587 w 2665"/>
              <a:gd name="T13" fmla="*/ 0 h 163"/>
              <a:gd name="T14" fmla="*/ 1925637 w 2665"/>
              <a:gd name="T15" fmla="*/ 0 h 163"/>
              <a:gd name="T16" fmla="*/ 2030412 w 2665"/>
              <a:gd name="T17" fmla="*/ 257175 h 163"/>
              <a:gd name="T18" fmla="*/ 4230687 w 2665"/>
              <a:gd name="T19" fmla="*/ 257175 h 1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65"/>
              <a:gd name="T31" fmla="*/ 0 h 163"/>
              <a:gd name="T32" fmla="*/ 2665 w 2665"/>
              <a:gd name="T33" fmla="*/ 163 h 1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65" h="163">
                <a:moveTo>
                  <a:pt x="0" y="163"/>
                </a:moveTo>
                <a:lnTo>
                  <a:pt x="174" y="163"/>
                </a:lnTo>
                <a:lnTo>
                  <a:pt x="239" y="0"/>
                </a:lnTo>
                <a:lnTo>
                  <a:pt x="485" y="0"/>
                </a:lnTo>
                <a:lnTo>
                  <a:pt x="553" y="162"/>
                </a:lnTo>
                <a:lnTo>
                  <a:pt x="1061" y="163"/>
                </a:lnTo>
                <a:lnTo>
                  <a:pt x="1121" y="0"/>
                </a:lnTo>
                <a:lnTo>
                  <a:pt x="1213" y="0"/>
                </a:lnTo>
                <a:lnTo>
                  <a:pt x="1279" y="162"/>
                </a:lnTo>
                <a:lnTo>
                  <a:pt x="2665" y="162"/>
                </a:lnTo>
              </a:path>
            </a:pathLst>
          </a:custGeom>
          <a:noFill/>
          <a:ln w="12700">
            <a:solidFill>
              <a:srgbClr val="00FF00"/>
            </a:solidFill>
            <a:round/>
            <a:headEnd/>
            <a:tailEnd/>
          </a:ln>
        </p:spPr>
        <p:txBody>
          <a:bodyPr wrap="none" anchor="ctr"/>
          <a:lstStyle/>
          <a:p>
            <a:endParaRPr lang="en-GB"/>
          </a:p>
        </p:txBody>
      </p:sp>
      <p:sp>
        <p:nvSpPr>
          <p:cNvPr id="28"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29"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0"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1"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2" name="CasellaDiTesto 31"/>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spTree>
    <p:extLst>
      <p:ext uri="{BB962C8B-B14F-4D97-AF65-F5344CB8AC3E}">
        <p14:creationId xmlns:p14="http://schemas.microsoft.com/office/powerpoint/2010/main" val="2709684082"/>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a:noFill/>
        </p:spPr>
        <p:txBody>
          <a:bodyPr lIns="90488" tIns="44450" rIns="90488" bIns="44450" anchor="b"/>
          <a:lstStyle/>
          <a:p>
            <a:r>
              <a:rPr lang="en-GB" smtClean="0"/>
              <a:t>Pulse sequence</a:t>
            </a:r>
          </a:p>
        </p:txBody>
      </p:sp>
      <p:sp>
        <p:nvSpPr>
          <p:cNvPr id="226307" name="Rectangle 3"/>
          <p:cNvSpPr>
            <a:spLocks noChangeArrowheads="1"/>
          </p:cNvSpPr>
          <p:nvPr/>
        </p:nvSpPr>
        <p:spPr bwMode="auto">
          <a:xfrm>
            <a:off x="2497138" y="2098675"/>
            <a:ext cx="450850" cy="382588"/>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RF</a:t>
            </a:r>
          </a:p>
        </p:txBody>
      </p:sp>
      <p:sp>
        <p:nvSpPr>
          <p:cNvPr id="226308" name="Line 4"/>
          <p:cNvSpPr>
            <a:spLocks noChangeShapeType="1"/>
          </p:cNvSpPr>
          <p:nvPr/>
        </p:nvSpPr>
        <p:spPr bwMode="auto">
          <a:xfrm>
            <a:off x="3314700" y="5132388"/>
            <a:ext cx="4213225" cy="0"/>
          </a:xfrm>
          <a:prstGeom prst="line">
            <a:avLst/>
          </a:prstGeom>
          <a:noFill/>
          <a:ln w="12700">
            <a:solidFill>
              <a:srgbClr val="00FF00"/>
            </a:solidFill>
            <a:round/>
            <a:headEnd/>
            <a:tailEnd/>
          </a:ln>
        </p:spPr>
        <p:txBody>
          <a:bodyPr wrap="none" anchor="ctr"/>
          <a:lstStyle/>
          <a:p>
            <a:endParaRPr lang="en-GB"/>
          </a:p>
        </p:txBody>
      </p:sp>
      <p:sp>
        <p:nvSpPr>
          <p:cNvPr id="226309" name="Line 5"/>
          <p:cNvSpPr>
            <a:spLocks noChangeShapeType="1"/>
          </p:cNvSpPr>
          <p:nvPr/>
        </p:nvSpPr>
        <p:spPr bwMode="auto">
          <a:xfrm>
            <a:off x="4584700" y="5132388"/>
            <a:ext cx="2925763" cy="0"/>
          </a:xfrm>
          <a:prstGeom prst="line">
            <a:avLst/>
          </a:prstGeom>
          <a:noFill/>
          <a:ln w="12700">
            <a:solidFill>
              <a:srgbClr val="00FF00"/>
            </a:solidFill>
            <a:round/>
            <a:headEnd/>
            <a:tailEnd/>
          </a:ln>
        </p:spPr>
        <p:txBody>
          <a:bodyPr wrap="none" anchor="ctr"/>
          <a:lstStyle/>
          <a:p>
            <a:endParaRPr lang="en-GB"/>
          </a:p>
        </p:txBody>
      </p:sp>
      <p:grpSp>
        <p:nvGrpSpPr>
          <p:cNvPr id="226310" name="Group 6"/>
          <p:cNvGrpSpPr>
            <a:grpSpLocks/>
          </p:cNvGrpSpPr>
          <p:nvPr/>
        </p:nvGrpSpPr>
        <p:grpSpPr bwMode="auto">
          <a:xfrm>
            <a:off x="1703388" y="2654300"/>
            <a:ext cx="1703387" cy="2632075"/>
            <a:chOff x="1073" y="1672"/>
            <a:chExt cx="1073" cy="1658"/>
          </a:xfrm>
        </p:grpSpPr>
        <p:sp>
          <p:nvSpPr>
            <p:cNvPr id="226320" name="Rectangle 7"/>
            <p:cNvSpPr>
              <a:spLocks noChangeArrowheads="1"/>
            </p:cNvSpPr>
            <p:nvPr/>
          </p:nvSpPr>
          <p:spPr bwMode="auto">
            <a:xfrm>
              <a:off x="1073" y="1672"/>
              <a:ext cx="875"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MR response</a:t>
              </a:r>
            </a:p>
          </p:txBody>
        </p:sp>
        <p:sp>
          <p:nvSpPr>
            <p:cNvPr id="226321" name="Rectangle 8"/>
            <p:cNvSpPr>
              <a:spLocks noChangeArrowheads="1"/>
            </p:cNvSpPr>
            <p:nvPr/>
          </p:nvSpPr>
          <p:spPr bwMode="auto">
            <a:xfrm>
              <a:off x="1073" y="3032"/>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26322" name="Rectangle 9"/>
            <p:cNvSpPr>
              <a:spLocks noChangeArrowheads="1"/>
            </p:cNvSpPr>
            <p:nvPr/>
          </p:nvSpPr>
          <p:spPr bwMode="auto">
            <a:xfrm>
              <a:off x="1187" y="3089"/>
              <a:ext cx="740"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phase enc.</a:t>
              </a:r>
            </a:p>
          </p:txBody>
        </p:sp>
        <p:sp>
          <p:nvSpPr>
            <p:cNvPr id="226323" name="Rectangle 10"/>
            <p:cNvSpPr>
              <a:spLocks noChangeArrowheads="1"/>
            </p:cNvSpPr>
            <p:nvPr/>
          </p:nvSpPr>
          <p:spPr bwMode="auto">
            <a:xfrm>
              <a:off x="1073" y="2538"/>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26324" name="Rectangle 11"/>
            <p:cNvSpPr>
              <a:spLocks noChangeArrowheads="1"/>
            </p:cNvSpPr>
            <p:nvPr/>
          </p:nvSpPr>
          <p:spPr bwMode="auto">
            <a:xfrm>
              <a:off x="1192" y="2612"/>
              <a:ext cx="95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frequency enc.</a:t>
              </a:r>
            </a:p>
          </p:txBody>
        </p:sp>
        <p:sp>
          <p:nvSpPr>
            <p:cNvPr id="226325" name="Rectangle 12"/>
            <p:cNvSpPr>
              <a:spLocks noChangeArrowheads="1"/>
            </p:cNvSpPr>
            <p:nvPr/>
          </p:nvSpPr>
          <p:spPr bwMode="auto">
            <a:xfrm>
              <a:off x="1073" y="2021"/>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26326" name="Rectangle 13"/>
            <p:cNvSpPr>
              <a:spLocks noChangeArrowheads="1"/>
            </p:cNvSpPr>
            <p:nvPr/>
          </p:nvSpPr>
          <p:spPr bwMode="auto">
            <a:xfrm>
              <a:off x="1192" y="2100"/>
              <a:ext cx="909"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slice selection</a:t>
              </a:r>
            </a:p>
          </p:txBody>
        </p:sp>
      </p:grpSp>
      <p:sp>
        <p:nvSpPr>
          <p:cNvPr id="226311" name="Freeform 14"/>
          <p:cNvSpPr>
            <a:spLocks noChangeArrowheads="1"/>
          </p:cNvSpPr>
          <p:nvPr/>
        </p:nvSpPr>
        <p:spPr bwMode="auto">
          <a:xfrm>
            <a:off x="3314700" y="4330700"/>
            <a:ext cx="4184650" cy="1588"/>
          </a:xfrm>
          <a:custGeom>
            <a:avLst/>
            <a:gdLst>
              <a:gd name="T0" fmla="*/ 0 w 2636"/>
              <a:gd name="T1" fmla="*/ 0 h 1"/>
              <a:gd name="T2" fmla="*/ 4184650 w 2636"/>
              <a:gd name="T3" fmla="*/ 0 h 1"/>
              <a:gd name="T4" fmla="*/ 0 60000 65536"/>
              <a:gd name="T5" fmla="*/ 0 60000 65536"/>
              <a:gd name="T6" fmla="*/ 0 w 2636"/>
              <a:gd name="T7" fmla="*/ 0 h 1"/>
              <a:gd name="T8" fmla="*/ 2636 w 2636"/>
              <a:gd name="T9" fmla="*/ 1 h 1"/>
            </a:gdLst>
            <a:ahLst/>
            <a:cxnLst>
              <a:cxn ang="T4">
                <a:pos x="T0" y="T1"/>
              </a:cxn>
              <a:cxn ang="T5">
                <a:pos x="T2" y="T3"/>
              </a:cxn>
            </a:cxnLst>
            <a:rect l="T6" t="T7" r="T8" b="T9"/>
            <a:pathLst>
              <a:path w="2636" h="1">
                <a:moveTo>
                  <a:pt x="0" y="0"/>
                </a:moveTo>
                <a:lnTo>
                  <a:pt x="2636" y="0"/>
                </a:lnTo>
              </a:path>
            </a:pathLst>
          </a:custGeom>
          <a:noFill/>
          <a:ln w="12700">
            <a:solidFill>
              <a:srgbClr val="00FF00"/>
            </a:solidFill>
            <a:round/>
            <a:headEnd/>
            <a:tailEnd/>
          </a:ln>
        </p:spPr>
        <p:txBody>
          <a:bodyPr wrap="none" anchor="ctr"/>
          <a:lstStyle/>
          <a:p>
            <a:endParaRPr lang="en-GB"/>
          </a:p>
        </p:txBody>
      </p:sp>
      <p:sp>
        <p:nvSpPr>
          <p:cNvPr id="226312" name="Line 15"/>
          <p:cNvSpPr>
            <a:spLocks noChangeShapeType="1"/>
          </p:cNvSpPr>
          <p:nvPr/>
        </p:nvSpPr>
        <p:spPr bwMode="auto">
          <a:xfrm>
            <a:off x="3314700" y="2859088"/>
            <a:ext cx="4191000" cy="0"/>
          </a:xfrm>
          <a:prstGeom prst="line">
            <a:avLst/>
          </a:prstGeom>
          <a:noFill/>
          <a:ln w="12700">
            <a:solidFill>
              <a:schemeClr val="folHlink"/>
            </a:solidFill>
            <a:round/>
            <a:headEnd/>
            <a:tailEnd/>
          </a:ln>
        </p:spPr>
        <p:txBody>
          <a:bodyPr wrap="none" anchor="ctr"/>
          <a:lstStyle/>
          <a:p>
            <a:endParaRPr lang="en-GB"/>
          </a:p>
        </p:txBody>
      </p:sp>
      <p:sp>
        <p:nvSpPr>
          <p:cNvPr id="226313" name="Line 16"/>
          <p:cNvSpPr>
            <a:spLocks noChangeShapeType="1"/>
          </p:cNvSpPr>
          <p:nvPr/>
        </p:nvSpPr>
        <p:spPr bwMode="auto">
          <a:xfrm>
            <a:off x="4413250" y="2859088"/>
            <a:ext cx="1808163" cy="0"/>
          </a:xfrm>
          <a:prstGeom prst="line">
            <a:avLst/>
          </a:prstGeom>
          <a:noFill/>
          <a:ln w="12700">
            <a:solidFill>
              <a:schemeClr val="folHlink"/>
            </a:solidFill>
            <a:round/>
            <a:headEnd/>
            <a:tailEnd/>
          </a:ln>
        </p:spPr>
        <p:txBody>
          <a:bodyPr wrap="none" anchor="ctr"/>
          <a:lstStyle/>
          <a:p>
            <a:endParaRPr lang="en-GB"/>
          </a:p>
        </p:txBody>
      </p:sp>
      <p:sp>
        <p:nvSpPr>
          <p:cNvPr id="226314" name="Line 17"/>
          <p:cNvSpPr>
            <a:spLocks noChangeShapeType="1"/>
          </p:cNvSpPr>
          <p:nvPr/>
        </p:nvSpPr>
        <p:spPr bwMode="auto">
          <a:xfrm>
            <a:off x="6675438" y="2859088"/>
            <a:ext cx="835025" cy="0"/>
          </a:xfrm>
          <a:prstGeom prst="line">
            <a:avLst/>
          </a:prstGeom>
          <a:noFill/>
          <a:ln w="12700">
            <a:solidFill>
              <a:schemeClr val="folHlink"/>
            </a:solidFill>
            <a:round/>
            <a:headEnd/>
            <a:tailEnd/>
          </a:ln>
        </p:spPr>
        <p:txBody>
          <a:bodyPr wrap="none" anchor="ctr"/>
          <a:lstStyle/>
          <a:p>
            <a:endParaRPr lang="en-GB"/>
          </a:p>
        </p:txBody>
      </p:sp>
      <p:sp>
        <p:nvSpPr>
          <p:cNvPr id="226315" name="Line 18"/>
          <p:cNvSpPr>
            <a:spLocks noChangeShapeType="1"/>
          </p:cNvSpPr>
          <p:nvPr/>
        </p:nvSpPr>
        <p:spPr bwMode="auto">
          <a:xfrm>
            <a:off x="3319463" y="2347913"/>
            <a:ext cx="4181475" cy="0"/>
          </a:xfrm>
          <a:prstGeom prst="line">
            <a:avLst/>
          </a:prstGeom>
          <a:noFill/>
          <a:ln w="12700">
            <a:solidFill>
              <a:srgbClr val="FAFD00"/>
            </a:solidFill>
            <a:round/>
            <a:headEnd/>
            <a:tailEnd/>
          </a:ln>
        </p:spPr>
        <p:txBody>
          <a:bodyPr wrap="none" anchor="ctr"/>
          <a:lstStyle/>
          <a:p>
            <a:endParaRPr lang="en-GB"/>
          </a:p>
        </p:txBody>
      </p:sp>
      <p:sp>
        <p:nvSpPr>
          <p:cNvPr id="226316" name="Line 19"/>
          <p:cNvSpPr>
            <a:spLocks noChangeShapeType="1"/>
          </p:cNvSpPr>
          <p:nvPr/>
        </p:nvSpPr>
        <p:spPr bwMode="auto">
          <a:xfrm>
            <a:off x="3314700" y="3551238"/>
            <a:ext cx="4213225" cy="0"/>
          </a:xfrm>
          <a:prstGeom prst="line">
            <a:avLst/>
          </a:prstGeom>
          <a:noFill/>
          <a:ln w="12700">
            <a:solidFill>
              <a:srgbClr val="00FF00"/>
            </a:solidFill>
            <a:round/>
            <a:headEnd/>
            <a:tailEnd/>
          </a:ln>
        </p:spPr>
        <p:txBody>
          <a:bodyPr wrap="none" anchor="ctr"/>
          <a:lstStyle/>
          <a:p>
            <a:endParaRPr lang="en-GB"/>
          </a:p>
        </p:txBody>
      </p:sp>
      <p:sp>
        <p:nvSpPr>
          <p:cNvPr id="23"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24"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5"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6"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7" name="CasellaDiTesto 26"/>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spTree>
    <p:extLst>
      <p:ext uri="{BB962C8B-B14F-4D97-AF65-F5344CB8AC3E}">
        <p14:creationId xmlns:p14="http://schemas.microsoft.com/office/powerpoint/2010/main" val="388096534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a:noFill/>
        </p:spPr>
        <p:txBody>
          <a:bodyPr lIns="90488" tIns="44450" rIns="90488" bIns="44450" anchor="b"/>
          <a:lstStyle/>
          <a:p>
            <a:r>
              <a:rPr lang="en-GB" smtClean="0"/>
              <a:t>Pulse sequence</a:t>
            </a:r>
          </a:p>
        </p:txBody>
      </p:sp>
      <p:sp>
        <p:nvSpPr>
          <p:cNvPr id="227331" name="Rectangle 3"/>
          <p:cNvSpPr>
            <a:spLocks noChangeArrowheads="1"/>
          </p:cNvSpPr>
          <p:nvPr/>
        </p:nvSpPr>
        <p:spPr bwMode="auto">
          <a:xfrm>
            <a:off x="2497138" y="2098675"/>
            <a:ext cx="450850" cy="382588"/>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RF</a:t>
            </a:r>
          </a:p>
        </p:txBody>
      </p:sp>
      <p:grpSp>
        <p:nvGrpSpPr>
          <p:cNvPr id="227332" name="Group 4"/>
          <p:cNvGrpSpPr>
            <a:grpSpLocks/>
          </p:cNvGrpSpPr>
          <p:nvPr/>
        </p:nvGrpSpPr>
        <p:grpSpPr bwMode="auto">
          <a:xfrm>
            <a:off x="1703388" y="2654300"/>
            <a:ext cx="1703387" cy="2632075"/>
            <a:chOff x="1073" y="1672"/>
            <a:chExt cx="1073" cy="1658"/>
          </a:xfrm>
        </p:grpSpPr>
        <p:sp>
          <p:nvSpPr>
            <p:cNvPr id="227349" name="Rectangle 5"/>
            <p:cNvSpPr>
              <a:spLocks noChangeArrowheads="1"/>
            </p:cNvSpPr>
            <p:nvPr/>
          </p:nvSpPr>
          <p:spPr bwMode="auto">
            <a:xfrm>
              <a:off x="1073" y="1672"/>
              <a:ext cx="875"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MR response</a:t>
              </a:r>
            </a:p>
          </p:txBody>
        </p:sp>
        <p:sp>
          <p:nvSpPr>
            <p:cNvPr id="227350" name="Rectangle 6"/>
            <p:cNvSpPr>
              <a:spLocks noChangeArrowheads="1"/>
            </p:cNvSpPr>
            <p:nvPr/>
          </p:nvSpPr>
          <p:spPr bwMode="auto">
            <a:xfrm>
              <a:off x="1073" y="3032"/>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27351" name="Rectangle 7"/>
            <p:cNvSpPr>
              <a:spLocks noChangeArrowheads="1"/>
            </p:cNvSpPr>
            <p:nvPr/>
          </p:nvSpPr>
          <p:spPr bwMode="auto">
            <a:xfrm>
              <a:off x="1187" y="3089"/>
              <a:ext cx="740"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phase enc.</a:t>
              </a:r>
            </a:p>
          </p:txBody>
        </p:sp>
        <p:sp>
          <p:nvSpPr>
            <p:cNvPr id="227352" name="Rectangle 8"/>
            <p:cNvSpPr>
              <a:spLocks noChangeArrowheads="1"/>
            </p:cNvSpPr>
            <p:nvPr/>
          </p:nvSpPr>
          <p:spPr bwMode="auto">
            <a:xfrm>
              <a:off x="1073" y="2538"/>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27353" name="Rectangle 9"/>
            <p:cNvSpPr>
              <a:spLocks noChangeArrowheads="1"/>
            </p:cNvSpPr>
            <p:nvPr/>
          </p:nvSpPr>
          <p:spPr bwMode="auto">
            <a:xfrm>
              <a:off x="1192" y="2612"/>
              <a:ext cx="95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frequency enc.</a:t>
              </a:r>
            </a:p>
          </p:txBody>
        </p:sp>
        <p:sp>
          <p:nvSpPr>
            <p:cNvPr id="227354" name="Rectangle 10"/>
            <p:cNvSpPr>
              <a:spLocks noChangeArrowheads="1"/>
            </p:cNvSpPr>
            <p:nvPr/>
          </p:nvSpPr>
          <p:spPr bwMode="auto">
            <a:xfrm>
              <a:off x="1073" y="2021"/>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27355" name="Rectangle 11"/>
            <p:cNvSpPr>
              <a:spLocks noChangeArrowheads="1"/>
            </p:cNvSpPr>
            <p:nvPr/>
          </p:nvSpPr>
          <p:spPr bwMode="auto">
            <a:xfrm>
              <a:off x="1192" y="2100"/>
              <a:ext cx="909"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slice selection</a:t>
              </a:r>
            </a:p>
          </p:txBody>
        </p:sp>
      </p:grpSp>
      <p:sp>
        <p:nvSpPr>
          <p:cNvPr id="227333" name="Freeform 12"/>
          <p:cNvSpPr>
            <a:spLocks noChangeArrowheads="1"/>
          </p:cNvSpPr>
          <p:nvPr/>
        </p:nvSpPr>
        <p:spPr bwMode="auto">
          <a:xfrm>
            <a:off x="3314700" y="4076700"/>
            <a:ext cx="4184650" cy="254000"/>
          </a:xfrm>
          <a:custGeom>
            <a:avLst/>
            <a:gdLst>
              <a:gd name="T0" fmla="*/ 0 w 2636"/>
              <a:gd name="T1" fmla="*/ 254000 h 160"/>
              <a:gd name="T2" fmla="*/ 2552700 w 2636"/>
              <a:gd name="T3" fmla="*/ 250825 h 160"/>
              <a:gd name="T4" fmla="*/ 2660650 w 2636"/>
              <a:gd name="T5" fmla="*/ 0 h 160"/>
              <a:gd name="T6" fmla="*/ 3705225 w 2636"/>
              <a:gd name="T7" fmla="*/ 3175 h 160"/>
              <a:gd name="T8" fmla="*/ 3816350 w 2636"/>
              <a:gd name="T9" fmla="*/ 250825 h 160"/>
              <a:gd name="T10" fmla="*/ 4184650 w 2636"/>
              <a:gd name="T11" fmla="*/ 254000 h 160"/>
              <a:gd name="T12" fmla="*/ 0 60000 65536"/>
              <a:gd name="T13" fmla="*/ 0 60000 65536"/>
              <a:gd name="T14" fmla="*/ 0 60000 65536"/>
              <a:gd name="T15" fmla="*/ 0 60000 65536"/>
              <a:gd name="T16" fmla="*/ 0 60000 65536"/>
              <a:gd name="T17" fmla="*/ 0 60000 65536"/>
              <a:gd name="T18" fmla="*/ 0 w 2636"/>
              <a:gd name="T19" fmla="*/ 0 h 160"/>
              <a:gd name="T20" fmla="*/ 2636 w 2636"/>
              <a:gd name="T21" fmla="*/ 160 h 160"/>
            </a:gdLst>
            <a:ahLst/>
            <a:cxnLst>
              <a:cxn ang="T12">
                <a:pos x="T0" y="T1"/>
              </a:cxn>
              <a:cxn ang="T13">
                <a:pos x="T2" y="T3"/>
              </a:cxn>
              <a:cxn ang="T14">
                <a:pos x="T4" y="T5"/>
              </a:cxn>
              <a:cxn ang="T15">
                <a:pos x="T6" y="T7"/>
              </a:cxn>
              <a:cxn ang="T16">
                <a:pos x="T8" y="T9"/>
              </a:cxn>
              <a:cxn ang="T17">
                <a:pos x="T10" y="T11"/>
              </a:cxn>
            </a:cxnLst>
            <a:rect l="T18" t="T19" r="T20" b="T21"/>
            <a:pathLst>
              <a:path w="2636" h="160">
                <a:moveTo>
                  <a:pt x="0" y="160"/>
                </a:moveTo>
                <a:lnTo>
                  <a:pt x="1608" y="158"/>
                </a:lnTo>
                <a:lnTo>
                  <a:pt x="1676" y="0"/>
                </a:lnTo>
                <a:lnTo>
                  <a:pt x="2334" y="2"/>
                </a:lnTo>
                <a:lnTo>
                  <a:pt x="2404" y="158"/>
                </a:lnTo>
                <a:lnTo>
                  <a:pt x="2636" y="160"/>
                </a:lnTo>
              </a:path>
            </a:pathLst>
          </a:custGeom>
          <a:noFill/>
          <a:ln w="12700">
            <a:solidFill>
              <a:srgbClr val="00FF00"/>
            </a:solidFill>
            <a:round/>
            <a:headEnd/>
            <a:tailEnd/>
          </a:ln>
        </p:spPr>
        <p:txBody>
          <a:bodyPr wrap="none" anchor="ctr"/>
          <a:lstStyle/>
          <a:p>
            <a:endParaRPr lang="en-GB"/>
          </a:p>
        </p:txBody>
      </p:sp>
      <p:sp>
        <p:nvSpPr>
          <p:cNvPr id="227334" name="Line 13"/>
          <p:cNvSpPr>
            <a:spLocks noChangeShapeType="1"/>
          </p:cNvSpPr>
          <p:nvPr/>
        </p:nvSpPr>
        <p:spPr bwMode="auto">
          <a:xfrm>
            <a:off x="6675438" y="2859088"/>
            <a:ext cx="835025" cy="0"/>
          </a:xfrm>
          <a:prstGeom prst="line">
            <a:avLst/>
          </a:prstGeom>
          <a:noFill/>
          <a:ln w="12700">
            <a:solidFill>
              <a:schemeClr val="folHlink"/>
            </a:solidFill>
            <a:round/>
            <a:headEnd/>
            <a:tailEnd/>
          </a:ln>
        </p:spPr>
        <p:txBody>
          <a:bodyPr wrap="none" anchor="ctr"/>
          <a:lstStyle/>
          <a:p>
            <a:endParaRPr lang="en-GB"/>
          </a:p>
        </p:txBody>
      </p:sp>
      <p:sp>
        <p:nvSpPr>
          <p:cNvPr id="227335" name="Rectangle 14"/>
          <p:cNvSpPr>
            <a:spLocks noChangeArrowheads="1"/>
          </p:cNvSpPr>
          <p:nvPr/>
        </p:nvSpPr>
        <p:spPr bwMode="auto">
          <a:xfrm>
            <a:off x="3867150" y="1878013"/>
            <a:ext cx="487363" cy="382587"/>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90°</a:t>
            </a:r>
          </a:p>
        </p:txBody>
      </p:sp>
      <p:sp>
        <p:nvSpPr>
          <p:cNvPr id="227336" name="Rectangle 15"/>
          <p:cNvSpPr>
            <a:spLocks noChangeArrowheads="1"/>
          </p:cNvSpPr>
          <p:nvPr/>
        </p:nvSpPr>
        <p:spPr bwMode="auto">
          <a:xfrm>
            <a:off x="5195888" y="1649413"/>
            <a:ext cx="600075" cy="382587"/>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180°</a:t>
            </a:r>
          </a:p>
        </p:txBody>
      </p:sp>
      <p:sp>
        <p:nvSpPr>
          <p:cNvPr id="227337" name="Freeform 16"/>
          <p:cNvSpPr>
            <a:spLocks/>
          </p:cNvSpPr>
          <p:nvPr/>
        </p:nvSpPr>
        <p:spPr bwMode="auto">
          <a:xfrm>
            <a:off x="3675063" y="2170113"/>
            <a:ext cx="406400" cy="220662"/>
          </a:xfrm>
          <a:custGeom>
            <a:avLst/>
            <a:gdLst>
              <a:gd name="T0" fmla="*/ 0 w 472"/>
              <a:gd name="T1" fmla="*/ 176817 h 307"/>
              <a:gd name="T2" fmla="*/ 33580 w 472"/>
              <a:gd name="T3" fmla="*/ 155973 h 307"/>
              <a:gd name="T4" fmla="*/ 54244 w 472"/>
              <a:gd name="T5" fmla="*/ 171067 h 307"/>
              <a:gd name="T6" fmla="*/ 74908 w 472"/>
              <a:gd name="T7" fmla="*/ 196224 h 307"/>
              <a:gd name="T8" fmla="*/ 104183 w 472"/>
              <a:gd name="T9" fmla="*/ 217787 h 307"/>
              <a:gd name="T10" fmla="*/ 130875 w 472"/>
              <a:gd name="T11" fmla="*/ 185442 h 307"/>
              <a:gd name="T12" fmla="*/ 180814 w 472"/>
              <a:gd name="T13" fmla="*/ 30188 h 307"/>
              <a:gd name="T14" fmla="*/ 201478 w 472"/>
              <a:gd name="T15" fmla="*/ 2875 h 307"/>
              <a:gd name="T16" fmla="*/ 224725 w 472"/>
              <a:gd name="T17" fmla="*/ 30907 h 307"/>
              <a:gd name="T18" fmla="*/ 271220 w 472"/>
              <a:gd name="T19" fmla="*/ 181848 h 307"/>
              <a:gd name="T20" fmla="*/ 301356 w 472"/>
              <a:gd name="T21" fmla="*/ 218506 h 307"/>
              <a:gd name="T22" fmla="*/ 330631 w 472"/>
              <a:gd name="T23" fmla="*/ 194068 h 307"/>
              <a:gd name="T24" fmla="*/ 348712 w 472"/>
              <a:gd name="T25" fmla="*/ 168911 h 307"/>
              <a:gd name="T26" fmla="*/ 369376 w 472"/>
              <a:gd name="T27" fmla="*/ 155254 h 307"/>
              <a:gd name="T28" fmla="*/ 406400 w 472"/>
              <a:gd name="T29" fmla="*/ 177536 h 30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72"/>
              <a:gd name="T46" fmla="*/ 0 h 307"/>
              <a:gd name="T47" fmla="*/ 472 w 472"/>
              <a:gd name="T48" fmla="*/ 307 h 30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72" h="307">
                <a:moveTo>
                  <a:pt x="0" y="246"/>
                </a:moveTo>
                <a:cubicBezTo>
                  <a:pt x="6" y="241"/>
                  <a:pt x="29" y="218"/>
                  <a:pt x="39" y="217"/>
                </a:cubicBezTo>
                <a:cubicBezTo>
                  <a:pt x="49" y="216"/>
                  <a:pt x="55" y="229"/>
                  <a:pt x="63" y="238"/>
                </a:cubicBezTo>
                <a:cubicBezTo>
                  <a:pt x="71" y="247"/>
                  <a:pt x="77" y="262"/>
                  <a:pt x="87" y="273"/>
                </a:cubicBezTo>
                <a:cubicBezTo>
                  <a:pt x="97" y="284"/>
                  <a:pt x="110" y="305"/>
                  <a:pt x="121" y="303"/>
                </a:cubicBezTo>
                <a:cubicBezTo>
                  <a:pt x="132" y="301"/>
                  <a:pt x="137" y="301"/>
                  <a:pt x="152" y="258"/>
                </a:cubicBezTo>
                <a:cubicBezTo>
                  <a:pt x="167" y="215"/>
                  <a:pt x="196" y="84"/>
                  <a:pt x="210" y="42"/>
                </a:cubicBezTo>
                <a:cubicBezTo>
                  <a:pt x="224" y="0"/>
                  <a:pt x="226" y="4"/>
                  <a:pt x="234" y="4"/>
                </a:cubicBezTo>
                <a:cubicBezTo>
                  <a:pt x="242" y="4"/>
                  <a:pt x="248" y="2"/>
                  <a:pt x="261" y="43"/>
                </a:cubicBezTo>
                <a:cubicBezTo>
                  <a:pt x="274" y="84"/>
                  <a:pt x="300" y="210"/>
                  <a:pt x="315" y="253"/>
                </a:cubicBezTo>
                <a:cubicBezTo>
                  <a:pt x="330" y="296"/>
                  <a:pt x="339" y="301"/>
                  <a:pt x="350" y="304"/>
                </a:cubicBezTo>
                <a:cubicBezTo>
                  <a:pt x="361" y="307"/>
                  <a:pt x="375" y="282"/>
                  <a:pt x="384" y="270"/>
                </a:cubicBezTo>
                <a:cubicBezTo>
                  <a:pt x="393" y="258"/>
                  <a:pt x="398" y="244"/>
                  <a:pt x="405" y="235"/>
                </a:cubicBezTo>
                <a:cubicBezTo>
                  <a:pt x="412" y="226"/>
                  <a:pt x="418" y="214"/>
                  <a:pt x="429" y="216"/>
                </a:cubicBezTo>
                <a:cubicBezTo>
                  <a:pt x="440" y="218"/>
                  <a:pt x="463" y="241"/>
                  <a:pt x="472" y="247"/>
                </a:cubicBezTo>
              </a:path>
            </a:pathLst>
          </a:custGeom>
          <a:noFill/>
          <a:ln w="12700" cap="flat" cmpd="sng">
            <a:solidFill>
              <a:srgbClr val="FFFF00"/>
            </a:solidFill>
            <a:prstDash val="solid"/>
            <a:round/>
            <a:headEnd/>
            <a:tailEnd/>
          </a:ln>
        </p:spPr>
        <p:txBody>
          <a:bodyPr lIns="0" tIns="0" rIns="0" bIns="0" anchor="ctr">
            <a:spAutoFit/>
          </a:bodyPr>
          <a:lstStyle/>
          <a:p>
            <a:endParaRPr lang="en-GB"/>
          </a:p>
        </p:txBody>
      </p:sp>
      <p:sp>
        <p:nvSpPr>
          <p:cNvPr id="227338" name="Line 17"/>
          <p:cNvSpPr>
            <a:spLocks noChangeShapeType="1"/>
          </p:cNvSpPr>
          <p:nvPr/>
        </p:nvSpPr>
        <p:spPr bwMode="auto">
          <a:xfrm>
            <a:off x="3321050" y="2347913"/>
            <a:ext cx="360363" cy="0"/>
          </a:xfrm>
          <a:prstGeom prst="line">
            <a:avLst/>
          </a:prstGeom>
          <a:noFill/>
          <a:ln w="12700">
            <a:solidFill>
              <a:srgbClr val="FAFD00"/>
            </a:solidFill>
            <a:round/>
            <a:headEnd/>
            <a:tailEnd/>
          </a:ln>
        </p:spPr>
        <p:txBody>
          <a:bodyPr wrap="none" anchor="ctr"/>
          <a:lstStyle/>
          <a:p>
            <a:endParaRPr lang="en-GB"/>
          </a:p>
        </p:txBody>
      </p:sp>
      <p:grpSp>
        <p:nvGrpSpPr>
          <p:cNvPr id="227339" name="Group 18"/>
          <p:cNvGrpSpPr>
            <a:grpSpLocks/>
          </p:cNvGrpSpPr>
          <p:nvPr/>
        </p:nvGrpSpPr>
        <p:grpSpPr bwMode="auto">
          <a:xfrm>
            <a:off x="6218238" y="2582863"/>
            <a:ext cx="450850" cy="338137"/>
            <a:chOff x="3683" y="1648"/>
            <a:chExt cx="759" cy="192"/>
          </a:xfrm>
        </p:grpSpPr>
        <p:sp>
          <p:nvSpPr>
            <p:cNvPr id="227347" name="Freeform 19"/>
            <p:cNvSpPr>
              <a:spLocks/>
            </p:cNvSpPr>
            <p:nvPr/>
          </p:nvSpPr>
          <p:spPr bwMode="auto">
            <a:xfrm>
              <a:off x="4063" y="1648"/>
              <a:ext cx="379" cy="192"/>
            </a:xfrm>
            <a:custGeom>
              <a:avLst/>
              <a:gdLst>
                <a:gd name="T0" fmla="*/ 0 w 379"/>
                <a:gd name="T1" fmla="*/ 3 h 192"/>
                <a:gd name="T2" fmla="*/ 7 w 379"/>
                <a:gd name="T3" fmla="*/ 16 h 192"/>
                <a:gd name="T4" fmla="*/ 23 w 379"/>
                <a:gd name="T5" fmla="*/ 99 h 192"/>
                <a:gd name="T6" fmla="*/ 45 w 379"/>
                <a:gd name="T7" fmla="*/ 179 h 192"/>
                <a:gd name="T8" fmla="*/ 63 w 379"/>
                <a:gd name="T9" fmla="*/ 179 h 192"/>
                <a:gd name="T10" fmla="*/ 80 w 379"/>
                <a:gd name="T11" fmla="*/ 129 h 192"/>
                <a:gd name="T12" fmla="*/ 94 w 379"/>
                <a:gd name="T13" fmla="*/ 129 h 192"/>
                <a:gd name="T14" fmla="*/ 112 w 379"/>
                <a:gd name="T15" fmla="*/ 171 h 192"/>
                <a:gd name="T16" fmla="*/ 126 w 379"/>
                <a:gd name="T17" fmla="*/ 171 h 192"/>
                <a:gd name="T18" fmla="*/ 150 w 379"/>
                <a:gd name="T19" fmla="*/ 138 h 192"/>
                <a:gd name="T20" fmla="*/ 167 w 379"/>
                <a:gd name="T21" fmla="*/ 138 h 192"/>
                <a:gd name="T22" fmla="*/ 185 w 379"/>
                <a:gd name="T23" fmla="*/ 160 h 192"/>
                <a:gd name="T24" fmla="*/ 198 w 379"/>
                <a:gd name="T25" fmla="*/ 160 h 192"/>
                <a:gd name="T26" fmla="*/ 215 w 379"/>
                <a:gd name="T27" fmla="*/ 142 h 192"/>
                <a:gd name="T28" fmla="*/ 227 w 379"/>
                <a:gd name="T29" fmla="*/ 142 h 192"/>
                <a:gd name="T30" fmla="*/ 246 w 379"/>
                <a:gd name="T31" fmla="*/ 159 h 192"/>
                <a:gd name="T32" fmla="*/ 260 w 379"/>
                <a:gd name="T33" fmla="*/ 159 h 192"/>
                <a:gd name="T34" fmla="*/ 276 w 379"/>
                <a:gd name="T35" fmla="*/ 145 h 192"/>
                <a:gd name="T36" fmla="*/ 289 w 379"/>
                <a:gd name="T37" fmla="*/ 145 h 192"/>
                <a:gd name="T38" fmla="*/ 304 w 379"/>
                <a:gd name="T39" fmla="*/ 157 h 192"/>
                <a:gd name="T40" fmla="*/ 315 w 379"/>
                <a:gd name="T41" fmla="*/ 157 h 192"/>
                <a:gd name="T42" fmla="*/ 331 w 379"/>
                <a:gd name="T43" fmla="*/ 146 h 192"/>
                <a:gd name="T44" fmla="*/ 342 w 379"/>
                <a:gd name="T45" fmla="*/ 146 h 192"/>
                <a:gd name="T46" fmla="*/ 356 w 379"/>
                <a:gd name="T47" fmla="*/ 157 h 192"/>
                <a:gd name="T48" fmla="*/ 367 w 379"/>
                <a:gd name="T49" fmla="*/ 157 h 192"/>
                <a:gd name="T50" fmla="*/ 379 w 379"/>
                <a:gd name="T51" fmla="*/ 147 h 1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79"/>
                <a:gd name="T79" fmla="*/ 0 h 192"/>
                <a:gd name="T80" fmla="*/ 379 w 379"/>
                <a:gd name="T81" fmla="*/ 192 h 1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79" h="192">
                  <a:moveTo>
                    <a:pt x="0" y="3"/>
                  </a:moveTo>
                  <a:cubicBezTo>
                    <a:pt x="1" y="5"/>
                    <a:pt x="3" y="0"/>
                    <a:pt x="7" y="16"/>
                  </a:cubicBezTo>
                  <a:cubicBezTo>
                    <a:pt x="11" y="32"/>
                    <a:pt x="17" y="72"/>
                    <a:pt x="23" y="99"/>
                  </a:cubicBezTo>
                  <a:cubicBezTo>
                    <a:pt x="30" y="126"/>
                    <a:pt x="38" y="166"/>
                    <a:pt x="45" y="179"/>
                  </a:cubicBezTo>
                  <a:cubicBezTo>
                    <a:pt x="51" y="192"/>
                    <a:pt x="57" y="187"/>
                    <a:pt x="63" y="179"/>
                  </a:cubicBezTo>
                  <a:cubicBezTo>
                    <a:pt x="69" y="170"/>
                    <a:pt x="75" y="137"/>
                    <a:pt x="80" y="129"/>
                  </a:cubicBezTo>
                  <a:cubicBezTo>
                    <a:pt x="85" y="121"/>
                    <a:pt x="89" y="122"/>
                    <a:pt x="94" y="129"/>
                  </a:cubicBezTo>
                  <a:cubicBezTo>
                    <a:pt x="99" y="136"/>
                    <a:pt x="107" y="164"/>
                    <a:pt x="112" y="171"/>
                  </a:cubicBezTo>
                  <a:cubicBezTo>
                    <a:pt x="117" y="178"/>
                    <a:pt x="120" y="177"/>
                    <a:pt x="126" y="171"/>
                  </a:cubicBezTo>
                  <a:cubicBezTo>
                    <a:pt x="132" y="166"/>
                    <a:pt x="143" y="143"/>
                    <a:pt x="150" y="138"/>
                  </a:cubicBezTo>
                  <a:cubicBezTo>
                    <a:pt x="157" y="132"/>
                    <a:pt x="161" y="134"/>
                    <a:pt x="167" y="138"/>
                  </a:cubicBezTo>
                  <a:cubicBezTo>
                    <a:pt x="173" y="141"/>
                    <a:pt x="180" y="156"/>
                    <a:pt x="185" y="160"/>
                  </a:cubicBezTo>
                  <a:cubicBezTo>
                    <a:pt x="190" y="164"/>
                    <a:pt x="193" y="163"/>
                    <a:pt x="198" y="160"/>
                  </a:cubicBezTo>
                  <a:cubicBezTo>
                    <a:pt x="203" y="157"/>
                    <a:pt x="210" y="145"/>
                    <a:pt x="215" y="142"/>
                  </a:cubicBezTo>
                  <a:cubicBezTo>
                    <a:pt x="219" y="139"/>
                    <a:pt x="222" y="139"/>
                    <a:pt x="227" y="142"/>
                  </a:cubicBezTo>
                  <a:cubicBezTo>
                    <a:pt x="232" y="145"/>
                    <a:pt x="241" y="157"/>
                    <a:pt x="246" y="159"/>
                  </a:cubicBezTo>
                  <a:cubicBezTo>
                    <a:pt x="252" y="162"/>
                    <a:pt x="255" y="162"/>
                    <a:pt x="260" y="159"/>
                  </a:cubicBezTo>
                  <a:cubicBezTo>
                    <a:pt x="265" y="157"/>
                    <a:pt x="271" y="147"/>
                    <a:pt x="276" y="145"/>
                  </a:cubicBezTo>
                  <a:cubicBezTo>
                    <a:pt x="281" y="142"/>
                    <a:pt x="285" y="143"/>
                    <a:pt x="289" y="145"/>
                  </a:cubicBezTo>
                  <a:cubicBezTo>
                    <a:pt x="294" y="147"/>
                    <a:pt x="300" y="155"/>
                    <a:pt x="304" y="157"/>
                  </a:cubicBezTo>
                  <a:cubicBezTo>
                    <a:pt x="309" y="159"/>
                    <a:pt x="311" y="158"/>
                    <a:pt x="315" y="157"/>
                  </a:cubicBezTo>
                  <a:cubicBezTo>
                    <a:pt x="320" y="155"/>
                    <a:pt x="327" y="148"/>
                    <a:pt x="331" y="146"/>
                  </a:cubicBezTo>
                  <a:cubicBezTo>
                    <a:pt x="336" y="144"/>
                    <a:pt x="338" y="144"/>
                    <a:pt x="342" y="146"/>
                  </a:cubicBezTo>
                  <a:cubicBezTo>
                    <a:pt x="346" y="148"/>
                    <a:pt x="352" y="155"/>
                    <a:pt x="356" y="157"/>
                  </a:cubicBezTo>
                  <a:cubicBezTo>
                    <a:pt x="360" y="159"/>
                    <a:pt x="363" y="159"/>
                    <a:pt x="367" y="157"/>
                  </a:cubicBezTo>
                  <a:cubicBezTo>
                    <a:pt x="370" y="156"/>
                    <a:pt x="377" y="149"/>
                    <a:pt x="379" y="147"/>
                  </a:cubicBezTo>
                </a:path>
              </a:pathLst>
            </a:custGeom>
            <a:noFill/>
            <a:ln w="12700" cap="flat" cmpd="sng">
              <a:solidFill>
                <a:schemeClr val="folHlink"/>
              </a:solidFill>
              <a:prstDash val="solid"/>
              <a:round/>
              <a:headEnd/>
              <a:tailEnd/>
            </a:ln>
          </p:spPr>
          <p:txBody>
            <a:bodyPr lIns="0" tIns="0" rIns="0" bIns="0" anchor="ctr">
              <a:spAutoFit/>
            </a:bodyPr>
            <a:lstStyle/>
            <a:p>
              <a:endParaRPr lang="en-GB"/>
            </a:p>
          </p:txBody>
        </p:sp>
        <p:sp>
          <p:nvSpPr>
            <p:cNvPr id="227348" name="Freeform 20"/>
            <p:cNvSpPr>
              <a:spLocks/>
            </p:cNvSpPr>
            <p:nvPr/>
          </p:nvSpPr>
          <p:spPr bwMode="auto">
            <a:xfrm flipH="1">
              <a:off x="3683" y="1648"/>
              <a:ext cx="379" cy="192"/>
            </a:xfrm>
            <a:custGeom>
              <a:avLst/>
              <a:gdLst>
                <a:gd name="T0" fmla="*/ 0 w 379"/>
                <a:gd name="T1" fmla="*/ 3 h 192"/>
                <a:gd name="T2" fmla="*/ 7 w 379"/>
                <a:gd name="T3" fmla="*/ 16 h 192"/>
                <a:gd name="T4" fmla="*/ 23 w 379"/>
                <a:gd name="T5" fmla="*/ 99 h 192"/>
                <a:gd name="T6" fmla="*/ 45 w 379"/>
                <a:gd name="T7" fmla="*/ 179 h 192"/>
                <a:gd name="T8" fmla="*/ 63 w 379"/>
                <a:gd name="T9" fmla="*/ 179 h 192"/>
                <a:gd name="T10" fmla="*/ 80 w 379"/>
                <a:gd name="T11" fmla="*/ 129 h 192"/>
                <a:gd name="T12" fmla="*/ 94 w 379"/>
                <a:gd name="T13" fmla="*/ 129 h 192"/>
                <a:gd name="T14" fmla="*/ 112 w 379"/>
                <a:gd name="T15" fmla="*/ 171 h 192"/>
                <a:gd name="T16" fmla="*/ 126 w 379"/>
                <a:gd name="T17" fmla="*/ 171 h 192"/>
                <a:gd name="T18" fmla="*/ 150 w 379"/>
                <a:gd name="T19" fmla="*/ 138 h 192"/>
                <a:gd name="T20" fmla="*/ 167 w 379"/>
                <a:gd name="T21" fmla="*/ 138 h 192"/>
                <a:gd name="T22" fmla="*/ 185 w 379"/>
                <a:gd name="T23" fmla="*/ 160 h 192"/>
                <a:gd name="T24" fmla="*/ 198 w 379"/>
                <a:gd name="T25" fmla="*/ 160 h 192"/>
                <a:gd name="T26" fmla="*/ 215 w 379"/>
                <a:gd name="T27" fmla="*/ 142 h 192"/>
                <a:gd name="T28" fmla="*/ 227 w 379"/>
                <a:gd name="T29" fmla="*/ 142 h 192"/>
                <a:gd name="T30" fmla="*/ 246 w 379"/>
                <a:gd name="T31" fmla="*/ 159 h 192"/>
                <a:gd name="T32" fmla="*/ 260 w 379"/>
                <a:gd name="T33" fmla="*/ 159 h 192"/>
                <a:gd name="T34" fmla="*/ 276 w 379"/>
                <a:gd name="T35" fmla="*/ 145 h 192"/>
                <a:gd name="T36" fmla="*/ 289 w 379"/>
                <a:gd name="T37" fmla="*/ 145 h 192"/>
                <a:gd name="T38" fmla="*/ 304 w 379"/>
                <a:gd name="T39" fmla="*/ 157 h 192"/>
                <a:gd name="T40" fmla="*/ 315 w 379"/>
                <a:gd name="T41" fmla="*/ 157 h 192"/>
                <a:gd name="T42" fmla="*/ 331 w 379"/>
                <a:gd name="T43" fmla="*/ 146 h 192"/>
                <a:gd name="T44" fmla="*/ 342 w 379"/>
                <a:gd name="T45" fmla="*/ 146 h 192"/>
                <a:gd name="T46" fmla="*/ 356 w 379"/>
                <a:gd name="T47" fmla="*/ 157 h 192"/>
                <a:gd name="T48" fmla="*/ 367 w 379"/>
                <a:gd name="T49" fmla="*/ 157 h 192"/>
                <a:gd name="T50" fmla="*/ 379 w 379"/>
                <a:gd name="T51" fmla="*/ 147 h 1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79"/>
                <a:gd name="T79" fmla="*/ 0 h 192"/>
                <a:gd name="T80" fmla="*/ 379 w 379"/>
                <a:gd name="T81" fmla="*/ 192 h 1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79" h="192">
                  <a:moveTo>
                    <a:pt x="0" y="3"/>
                  </a:moveTo>
                  <a:cubicBezTo>
                    <a:pt x="1" y="5"/>
                    <a:pt x="3" y="0"/>
                    <a:pt x="7" y="16"/>
                  </a:cubicBezTo>
                  <a:cubicBezTo>
                    <a:pt x="11" y="32"/>
                    <a:pt x="17" y="72"/>
                    <a:pt x="23" y="99"/>
                  </a:cubicBezTo>
                  <a:cubicBezTo>
                    <a:pt x="30" y="126"/>
                    <a:pt x="38" y="166"/>
                    <a:pt x="45" y="179"/>
                  </a:cubicBezTo>
                  <a:cubicBezTo>
                    <a:pt x="51" y="192"/>
                    <a:pt x="57" y="187"/>
                    <a:pt x="63" y="179"/>
                  </a:cubicBezTo>
                  <a:cubicBezTo>
                    <a:pt x="69" y="170"/>
                    <a:pt x="75" y="137"/>
                    <a:pt x="80" y="129"/>
                  </a:cubicBezTo>
                  <a:cubicBezTo>
                    <a:pt x="85" y="121"/>
                    <a:pt x="89" y="122"/>
                    <a:pt x="94" y="129"/>
                  </a:cubicBezTo>
                  <a:cubicBezTo>
                    <a:pt x="99" y="136"/>
                    <a:pt x="107" y="164"/>
                    <a:pt x="112" y="171"/>
                  </a:cubicBezTo>
                  <a:cubicBezTo>
                    <a:pt x="117" y="178"/>
                    <a:pt x="120" y="177"/>
                    <a:pt x="126" y="171"/>
                  </a:cubicBezTo>
                  <a:cubicBezTo>
                    <a:pt x="132" y="166"/>
                    <a:pt x="143" y="143"/>
                    <a:pt x="150" y="138"/>
                  </a:cubicBezTo>
                  <a:cubicBezTo>
                    <a:pt x="157" y="132"/>
                    <a:pt x="161" y="134"/>
                    <a:pt x="167" y="138"/>
                  </a:cubicBezTo>
                  <a:cubicBezTo>
                    <a:pt x="173" y="141"/>
                    <a:pt x="180" y="156"/>
                    <a:pt x="185" y="160"/>
                  </a:cubicBezTo>
                  <a:cubicBezTo>
                    <a:pt x="190" y="164"/>
                    <a:pt x="193" y="163"/>
                    <a:pt x="198" y="160"/>
                  </a:cubicBezTo>
                  <a:cubicBezTo>
                    <a:pt x="203" y="157"/>
                    <a:pt x="210" y="145"/>
                    <a:pt x="215" y="142"/>
                  </a:cubicBezTo>
                  <a:cubicBezTo>
                    <a:pt x="219" y="139"/>
                    <a:pt x="222" y="139"/>
                    <a:pt x="227" y="142"/>
                  </a:cubicBezTo>
                  <a:cubicBezTo>
                    <a:pt x="232" y="145"/>
                    <a:pt x="241" y="157"/>
                    <a:pt x="246" y="159"/>
                  </a:cubicBezTo>
                  <a:cubicBezTo>
                    <a:pt x="252" y="162"/>
                    <a:pt x="255" y="162"/>
                    <a:pt x="260" y="159"/>
                  </a:cubicBezTo>
                  <a:cubicBezTo>
                    <a:pt x="265" y="157"/>
                    <a:pt x="271" y="147"/>
                    <a:pt x="276" y="145"/>
                  </a:cubicBezTo>
                  <a:cubicBezTo>
                    <a:pt x="281" y="142"/>
                    <a:pt x="285" y="143"/>
                    <a:pt x="289" y="145"/>
                  </a:cubicBezTo>
                  <a:cubicBezTo>
                    <a:pt x="294" y="147"/>
                    <a:pt x="300" y="155"/>
                    <a:pt x="304" y="157"/>
                  </a:cubicBezTo>
                  <a:cubicBezTo>
                    <a:pt x="309" y="159"/>
                    <a:pt x="311" y="158"/>
                    <a:pt x="315" y="157"/>
                  </a:cubicBezTo>
                  <a:cubicBezTo>
                    <a:pt x="320" y="155"/>
                    <a:pt x="327" y="148"/>
                    <a:pt x="331" y="146"/>
                  </a:cubicBezTo>
                  <a:cubicBezTo>
                    <a:pt x="336" y="144"/>
                    <a:pt x="338" y="144"/>
                    <a:pt x="342" y="146"/>
                  </a:cubicBezTo>
                  <a:cubicBezTo>
                    <a:pt x="346" y="148"/>
                    <a:pt x="352" y="155"/>
                    <a:pt x="356" y="157"/>
                  </a:cubicBezTo>
                  <a:cubicBezTo>
                    <a:pt x="360" y="159"/>
                    <a:pt x="363" y="159"/>
                    <a:pt x="367" y="157"/>
                  </a:cubicBezTo>
                  <a:cubicBezTo>
                    <a:pt x="370" y="156"/>
                    <a:pt x="377" y="149"/>
                    <a:pt x="379" y="147"/>
                  </a:cubicBezTo>
                </a:path>
              </a:pathLst>
            </a:custGeom>
            <a:noFill/>
            <a:ln w="12700" cap="flat" cmpd="sng">
              <a:solidFill>
                <a:schemeClr val="folHlink"/>
              </a:solidFill>
              <a:prstDash val="solid"/>
              <a:round/>
              <a:headEnd/>
              <a:tailEnd/>
            </a:ln>
          </p:spPr>
          <p:txBody>
            <a:bodyPr lIns="0" tIns="0" rIns="0" bIns="0" anchor="ctr">
              <a:spAutoFit/>
            </a:bodyPr>
            <a:lstStyle/>
            <a:p>
              <a:endParaRPr lang="en-GB"/>
            </a:p>
          </p:txBody>
        </p:sp>
      </p:grpSp>
      <p:sp>
        <p:nvSpPr>
          <p:cNvPr id="227340" name="Freeform 21"/>
          <p:cNvSpPr>
            <a:spLocks noChangeArrowheads="1"/>
          </p:cNvSpPr>
          <p:nvPr/>
        </p:nvSpPr>
        <p:spPr bwMode="auto">
          <a:xfrm>
            <a:off x="4076700" y="1831975"/>
            <a:ext cx="3425825" cy="515938"/>
          </a:xfrm>
          <a:custGeom>
            <a:avLst/>
            <a:gdLst>
              <a:gd name="T0" fmla="*/ 0 w 2337"/>
              <a:gd name="T1" fmla="*/ 512763 h 325"/>
              <a:gd name="T2" fmla="*/ 1014408 w 2337"/>
              <a:gd name="T3" fmla="*/ 514350 h 325"/>
              <a:gd name="T4" fmla="*/ 1014408 w 2337"/>
              <a:gd name="T5" fmla="*/ 0 h 325"/>
              <a:gd name="T6" fmla="*/ 1152203 w 2337"/>
              <a:gd name="T7" fmla="*/ 0 h 325"/>
              <a:gd name="T8" fmla="*/ 1152203 w 2337"/>
              <a:gd name="T9" fmla="*/ 514350 h 325"/>
              <a:gd name="T10" fmla="*/ 3425825 w 2337"/>
              <a:gd name="T11" fmla="*/ 515938 h 325"/>
              <a:gd name="T12" fmla="*/ 0 60000 65536"/>
              <a:gd name="T13" fmla="*/ 0 60000 65536"/>
              <a:gd name="T14" fmla="*/ 0 60000 65536"/>
              <a:gd name="T15" fmla="*/ 0 60000 65536"/>
              <a:gd name="T16" fmla="*/ 0 60000 65536"/>
              <a:gd name="T17" fmla="*/ 0 60000 65536"/>
              <a:gd name="T18" fmla="*/ 0 w 2337"/>
              <a:gd name="T19" fmla="*/ 0 h 325"/>
              <a:gd name="T20" fmla="*/ 2337 w 2337"/>
              <a:gd name="T21" fmla="*/ 325 h 325"/>
            </a:gdLst>
            <a:ahLst/>
            <a:cxnLst>
              <a:cxn ang="T12">
                <a:pos x="T0" y="T1"/>
              </a:cxn>
              <a:cxn ang="T13">
                <a:pos x="T2" y="T3"/>
              </a:cxn>
              <a:cxn ang="T14">
                <a:pos x="T4" y="T5"/>
              </a:cxn>
              <a:cxn ang="T15">
                <a:pos x="T6" y="T7"/>
              </a:cxn>
              <a:cxn ang="T16">
                <a:pos x="T8" y="T9"/>
              </a:cxn>
              <a:cxn ang="T17">
                <a:pos x="T10" y="T11"/>
              </a:cxn>
            </a:cxnLst>
            <a:rect l="T18" t="T19" r="T20" b="T21"/>
            <a:pathLst>
              <a:path w="2337" h="325">
                <a:moveTo>
                  <a:pt x="0" y="323"/>
                </a:moveTo>
                <a:lnTo>
                  <a:pt x="692" y="324"/>
                </a:lnTo>
                <a:lnTo>
                  <a:pt x="692" y="0"/>
                </a:lnTo>
                <a:lnTo>
                  <a:pt x="786" y="0"/>
                </a:lnTo>
                <a:lnTo>
                  <a:pt x="786" y="324"/>
                </a:lnTo>
                <a:lnTo>
                  <a:pt x="2337" y="325"/>
                </a:lnTo>
              </a:path>
            </a:pathLst>
          </a:custGeom>
          <a:noFill/>
          <a:ln w="12700">
            <a:solidFill>
              <a:srgbClr val="FAFD00"/>
            </a:solidFill>
            <a:round/>
            <a:headEnd/>
            <a:tailEnd/>
          </a:ln>
        </p:spPr>
        <p:txBody>
          <a:bodyPr wrap="none" anchor="ctr"/>
          <a:lstStyle/>
          <a:p>
            <a:endParaRPr lang="en-GB"/>
          </a:p>
        </p:txBody>
      </p:sp>
      <p:sp>
        <p:nvSpPr>
          <p:cNvPr id="227341" name="Freeform 22"/>
          <p:cNvSpPr>
            <a:spLocks noChangeArrowheads="1"/>
          </p:cNvSpPr>
          <p:nvPr/>
        </p:nvSpPr>
        <p:spPr bwMode="auto">
          <a:xfrm>
            <a:off x="3314700" y="5010150"/>
            <a:ext cx="4208463" cy="123825"/>
          </a:xfrm>
          <a:custGeom>
            <a:avLst/>
            <a:gdLst>
              <a:gd name="T0" fmla="*/ 0 w 2651"/>
              <a:gd name="T1" fmla="*/ 122238 h 78"/>
              <a:gd name="T2" fmla="*/ 900113 w 2651"/>
              <a:gd name="T3" fmla="*/ 123825 h 78"/>
              <a:gd name="T4" fmla="*/ 912813 w 2651"/>
              <a:gd name="T5" fmla="*/ 0 h 78"/>
              <a:gd name="T6" fmla="*/ 1241425 w 2651"/>
              <a:gd name="T7" fmla="*/ 0 h 78"/>
              <a:gd name="T8" fmla="*/ 1254125 w 2651"/>
              <a:gd name="T9" fmla="*/ 123825 h 78"/>
              <a:gd name="T10" fmla="*/ 4208463 w 2651"/>
              <a:gd name="T11" fmla="*/ 123825 h 78"/>
              <a:gd name="T12" fmla="*/ 0 60000 65536"/>
              <a:gd name="T13" fmla="*/ 0 60000 65536"/>
              <a:gd name="T14" fmla="*/ 0 60000 65536"/>
              <a:gd name="T15" fmla="*/ 0 60000 65536"/>
              <a:gd name="T16" fmla="*/ 0 60000 65536"/>
              <a:gd name="T17" fmla="*/ 0 60000 65536"/>
              <a:gd name="T18" fmla="*/ 0 w 2651"/>
              <a:gd name="T19" fmla="*/ 0 h 78"/>
              <a:gd name="T20" fmla="*/ 2651 w 2651"/>
              <a:gd name="T21" fmla="*/ 78 h 78"/>
            </a:gdLst>
            <a:ahLst/>
            <a:cxnLst>
              <a:cxn ang="T12">
                <a:pos x="T0" y="T1"/>
              </a:cxn>
              <a:cxn ang="T13">
                <a:pos x="T2" y="T3"/>
              </a:cxn>
              <a:cxn ang="T14">
                <a:pos x="T4" y="T5"/>
              </a:cxn>
              <a:cxn ang="T15">
                <a:pos x="T6" y="T7"/>
              </a:cxn>
              <a:cxn ang="T16">
                <a:pos x="T8" y="T9"/>
              </a:cxn>
              <a:cxn ang="T17">
                <a:pos x="T10" y="T11"/>
              </a:cxn>
            </a:cxnLst>
            <a:rect l="T18" t="T19" r="T20" b="T21"/>
            <a:pathLst>
              <a:path w="2651" h="78">
                <a:moveTo>
                  <a:pt x="0" y="77"/>
                </a:moveTo>
                <a:lnTo>
                  <a:pt x="567" y="78"/>
                </a:lnTo>
                <a:lnTo>
                  <a:pt x="575" y="0"/>
                </a:lnTo>
                <a:lnTo>
                  <a:pt x="782" y="0"/>
                </a:lnTo>
                <a:lnTo>
                  <a:pt x="790" y="78"/>
                </a:lnTo>
                <a:lnTo>
                  <a:pt x="2651" y="78"/>
                </a:lnTo>
              </a:path>
            </a:pathLst>
          </a:custGeom>
          <a:noFill/>
          <a:ln w="12700">
            <a:solidFill>
              <a:srgbClr val="00FF00"/>
            </a:solidFill>
            <a:round/>
            <a:headEnd/>
            <a:tailEnd/>
          </a:ln>
        </p:spPr>
        <p:txBody>
          <a:bodyPr wrap="none" anchor="ctr"/>
          <a:lstStyle/>
          <a:p>
            <a:endParaRPr lang="en-GB"/>
          </a:p>
        </p:txBody>
      </p:sp>
      <p:sp>
        <p:nvSpPr>
          <p:cNvPr id="227342" name="Line 23"/>
          <p:cNvSpPr>
            <a:spLocks noChangeShapeType="1"/>
          </p:cNvSpPr>
          <p:nvPr/>
        </p:nvSpPr>
        <p:spPr bwMode="auto">
          <a:xfrm>
            <a:off x="3324225" y="2859088"/>
            <a:ext cx="2897188" cy="0"/>
          </a:xfrm>
          <a:prstGeom prst="line">
            <a:avLst/>
          </a:prstGeom>
          <a:noFill/>
          <a:ln w="12700">
            <a:solidFill>
              <a:schemeClr val="folHlink"/>
            </a:solidFill>
            <a:round/>
            <a:headEnd/>
            <a:tailEnd/>
          </a:ln>
        </p:spPr>
        <p:txBody>
          <a:bodyPr wrap="none" anchor="ctr"/>
          <a:lstStyle/>
          <a:p>
            <a:endParaRPr lang="en-GB"/>
          </a:p>
        </p:txBody>
      </p:sp>
      <p:sp>
        <p:nvSpPr>
          <p:cNvPr id="227343" name="Freeform 24"/>
          <p:cNvSpPr>
            <a:spLocks noChangeArrowheads="1"/>
          </p:cNvSpPr>
          <p:nvPr/>
        </p:nvSpPr>
        <p:spPr bwMode="auto">
          <a:xfrm>
            <a:off x="3319463" y="3292475"/>
            <a:ext cx="4230687" cy="258763"/>
          </a:xfrm>
          <a:custGeom>
            <a:avLst/>
            <a:gdLst>
              <a:gd name="T0" fmla="*/ 0 w 2665"/>
              <a:gd name="T1" fmla="*/ 258763 h 163"/>
              <a:gd name="T2" fmla="*/ 276225 w 2665"/>
              <a:gd name="T3" fmla="*/ 258763 h 163"/>
              <a:gd name="T4" fmla="*/ 379412 w 2665"/>
              <a:gd name="T5" fmla="*/ 0 h 163"/>
              <a:gd name="T6" fmla="*/ 769937 w 2665"/>
              <a:gd name="T7" fmla="*/ 0 h 163"/>
              <a:gd name="T8" fmla="*/ 877887 w 2665"/>
              <a:gd name="T9" fmla="*/ 257175 h 163"/>
              <a:gd name="T10" fmla="*/ 1684337 w 2665"/>
              <a:gd name="T11" fmla="*/ 258763 h 163"/>
              <a:gd name="T12" fmla="*/ 1779587 w 2665"/>
              <a:gd name="T13" fmla="*/ 0 h 163"/>
              <a:gd name="T14" fmla="*/ 1925637 w 2665"/>
              <a:gd name="T15" fmla="*/ 0 h 163"/>
              <a:gd name="T16" fmla="*/ 2030412 w 2665"/>
              <a:gd name="T17" fmla="*/ 257175 h 163"/>
              <a:gd name="T18" fmla="*/ 4230687 w 2665"/>
              <a:gd name="T19" fmla="*/ 257175 h 1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65"/>
              <a:gd name="T31" fmla="*/ 0 h 163"/>
              <a:gd name="T32" fmla="*/ 2665 w 2665"/>
              <a:gd name="T33" fmla="*/ 163 h 1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65" h="163">
                <a:moveTo>
                  <a:pt x="0" y="163"/>
                </a:moveTo>
                <a:lnTo>
                  <a:pt x="174" y="163"/>
                </a:lnTo>
                <a:lnTo>
                  <a:pt x="239" y="0"/>
                </a:lnTo>
                <a:lnTo>
                  <a:pt x="485" y="0"/>
                </a:lnTo>
                <a:lnTo>
                  <a:pt x="553" y="162"/>
                </a:lnTo>
                <a:lnTo>
                  <a:pt x="1061" y="163"/>
                </a:lnTo>
                <a:lnTo>
                  <a:pt x="1121" y="0"/>
                </a:lnTo>
                <a:lnTo>
                  <a:pt x="1213" y="0"/>
                </a:lnTo>
                <a:lnTo>
                  <a:pt x="1279" y="162"/>
                </a:lnTo>
                <a:lnTo>
                  <a:pt x="2665" y="162"/>
                </a:lnTo>
              </a:path>
            </a:pathLst>
          </a:custGeom>
          <a:noFill/>
          <a:ln w="12700">
            <a:solidFill>
              <a:srgbClr val="00FF00"/>
            </a:solidFill>
            <a:round/>
            <a:headEnd/>
            <a:tailEnd/>
          </a:ln>
        </p:spPr>
        <p:txBody>
          <a:bodyPr wrap="none" anchor="ctr"/>
          <a:lstStyle/>
          <a:p>
            <a:endParaRPr lang="en-GB"/>
          </a:p>
        </p:txBody>
      </p:sp>
      <p:sp>
        <p:nvSpPr>
          <p:cNvPr id="28"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29"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0"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1"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2" name="CasellaDiTesto 31"/>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spTree>
    <p:extLst>
      <p:ext uri="{BB962C8B-B14F-4D97-AF65-F5344CB8AC3E}">
        <p14:creationId xmlns:p14="http://schemas.microsoft.com/office/powerpoint/2010/main" val="1315973318"/>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a:noFill/>
        </p:spPr>
        <p:txBody>
          <a:bodyPr lIns="90488" tIns="44450" rIns="90488" bIns="44450" anchor="b"/>
          <a:lstStyle/>
          <a:p>
            <a:r>
              <a:rPr lang="en-GB" smtClean="0"/>
              <a:t>Pulse sequence</a:t>
            </a:r>
          </a:p>
        </p:txBody>
      </p:sp>
      <p:sp>
        <p:nvSpPr>
          <p:cNvPr id="228355" name="Rectangle 3"/>
          <p:cNvSpPr>
            <a:spLocks noChangeArrowheads="1"/>
          </p:cNvSpPr>
          <p:nvPr/>
        </p:nvSpPr>
        <p:spPr bwMode="auto">
          <a:xfrm>
            <a:off x="2497138" y="2098675"/>
            <a:ext cx="450850" cy="382588"/>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RF</a:t>
            </a:r>
          </a:p>
        </p:txBody>
      </p:sp>
      <p:sp>
        <p:nvSpPr>
          <p:cNvPr id="228356" name="Line 4"/>
          <p:cNvSpPr>
            <a:spLocks noChangeShapeType="1"/>
          </p:cNvSpPr>
          <p:nvPr/>
        </p:nvSpPr>
        <p:spPr bwMode="auto">
          <a:xfrm>
            <a:off x="3314700" y="5132388"/>
            <a:ext cx="4213225" cy="0"/>
          </a:xfrm>
          <a:prstGeom prst="line">
            <a:avLst/>
          </a:prstGeom>
          <a:noFill/>
          <a:ln w="12700">
            <a:solidFill>
              <a:srgbClr val="00FF00"/>
            </a:solidFill>
            <a:round/>
            <a:headEnd/>
            <a:tailEnd/>
          </a:ln>
        </p:spPr>
        <p:txBody>
          <a:bodyPr wrap="none" anchor="ctr"/>
          <a:lstStyle/>
          <a:p>
            <a:endParaRPr lang="en-GB"/>
          </a:p>
        </p:txBody>
      </p:sp>
      <p:sp>
        <p:nvSpPr>
          <p:cNvPr id="228357" name="Line 5"/>
          <p:cNvSpPr>
            <a:spLocks noChangeShapeType="1"/>
          </p:cNvSpPr>
          <p:nvPr/>
        </p:nvSpPr>
        <p:spPr bwMode="auto">
          <a:xfrm>
            <a:off x="4584700" y="5132388"/>
            <a:ext cx="2925763" cy="0"/>
          </a:xfrm>
          <a:prstGeom prst="line">
            <a:avLst/>
          </a:prstGeom>
          <a:noFill/>
          <a:ln w="12700">
            <a:solidFill>
              <a:srgbClr val="00FF00"/>
            </a:solidFill>
            <a:round/>
            <a:headEnd/>
            <a:tailEnd/>
          </a:ln>
        </p:spPr>
        <p:txBody>
          <a:bodyPr wrap="none" anchor="ctr"/>
          <a:lstStyle/>
          <a:p>
            <a:endParaRPr lang="en-GB"/>
          </a:p>
        </p:txBody>
      </p:sp>
      <p:grpSp>
        <p:nvGrpSpPr>
          <p:cNvPr id="228358" name="Group 6"/>
          <p:cNvGrpSpPr>
            <a:grpSpLocks/>
          </p:cNvGrpSpPr>
          <p:nvPr/>
        </p:nvGrpSpPr>
        <p:grpSpPr bwMode="auto">
          <a:xfrm>
            <a:off x="1703388" y="2654300"/>
            <a:ext cx="1703387" cy="2632075"/>
            <a:chOff x="1073" y="1672"/>
            <a:chExt cx="1073" cy="1658"/>
          </a:xfrm>
        </p:grpSpPr>
        <p:sp>
          <p:nvSpPr>
            <p:cNvPr id="228368" name="Rectangle 7"/>
            <p:cNvSpPr>
              <a:spLocks noChangeArrowheads="1"/>
            </p:cNvSpPr>
            <p:nvPr/>
          </p:nvSpPr>
          <p:spPr bwMode="auto">
            <a:xfrm>
              <a:off x="1073" y="1672"/>
              <a:ext cx="875"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MR response</a:t>
              </a:r>
            </a:p>
          </p:txBody>
        </p:sp>
        <p:sp>
          <p:nvSpPr>
            <p:cNvPr id="228369" name="Rectangle 8"/>
            <p:cNvSpPr>
              <a:spLocks noChangeArrowheads="1"/>
            </p:cNvSpPr>
            <p:nvPr/>
          </p:nvSpPr>
          <p:spPr bwMode="auto">
            <a:xfrm>
              <a:off x="1073" y="3032"/>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28370" name="Rectangle 9"/>
            <p:cNvSpPr>
              <a:spLocks noChangeArrowheads="1"/>
            </p:cNvSpPr>
            <p:nvPr/>
          </p:nvSpPr>
          <p:spPr bwMode="auto">
            <a:xfrm>
              <a:off x="1187" y="3089"/>
              <a:ext cx="740"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phase enc.</a:t>
              </a:r>
            </a:p>
          </p:txBody>
        </p:sp>
        <p:sp>
          <p:nvSpPr>
            <p:cNvPr id="228371" name="Rectangle 10"/>
            <p:cNvSpPr>
              <a:spLocks noChangeArrowheads="1"/>
            </p:cNvSpPr>
            <p:nvPr/>
          </p:nvSpPr>
          <p:spPr bwMode="auto">
            <a:xfrm>
              <a:off x="1073" y="2538"/>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28372" name="Rectangle 11"/>
            <p:cNvSpPr>
              <a:spLocks noChangeArrowheads="1"/>
            </p:cNvSpPr>
            <p:nvPr/>
          </p:nvSpPr>
          <p:spPr bwMode="auto">
            <a:xfrm>
              <a:off x="1192" y="2612"/>
              <a:ext cx="95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frequency enc.</a:t>
              </a:r>
            </a:p>
          </p:txBody>
        </p:sp>
        <p:sp>
          <p:nvSpPr>
            <p:cNvPr id="228373" name="Rectangle 12"/>
            <p:cNvSpPr>
              <a:spLocks noChangeArrowheads="1"/>
            </p:cNvSpPr>
            <p:nvPr/>
          </p:nvSpPr>
          <p:spPr bwMode="auto">
            <a:xfrm>
              <a:off x="1073" y="2021"/>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28374" name="Rectangle 13"/>
            <p:cNvSpPr>
              <a:spLocks noChangeArrowheads="1"/>
            </p:cNvSpPr>
            <p:nvPr/>
          </p:nvSpPr>
          <p:spPr bwMode="auto">
            <a:xfrm>
              <a:off x="1192" y="2100"/>
              <a:ext cx="909"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slice selection</a:t>
              </a:r>
            </a:p>
          </p:txBody>
        </p:sp>
      </p:grpSp>
      <p:sp>
        <p:nvSpPr>
          <p:cNvPr id="228359" name="Freeform 14"/>
          <p:cNvSpPr>
            <a:spLocks noChangeArrowheads="1"/>
          </p:cNvSpPr>
          <p:nvPr/>
        </p:nvSpPr>
        <p:spPr bwMode="auto">
          <a:xfrm>
            <a:off x="3314700" y="4330700"/>
            <a:ext cx="4184650" cy="1588"/>
          </a:xfrm>
          <a:custGeom>
            <a:avLst/>
            <a:gdLst>
              <a:gd name="T0" fmla="*/ 0 w 2636"/>
              <a:gd name="T1" fmla="*/ 0 h 1"/>
              <a:gd name="T2" fmla="*/ 4184650 w 2636"/>
              <a:gd name="T3" fmla="*/ 0 h 1"/>
              <a:gd name="T4" fmla="*/ 0 60000 65536"/>
              <a:gd name="T5" fmla="*/ 0 60000 65536"/>
              <a:gd name="T6" fmla="*/ 0 w 2636"/>
              <a:gd name="T7" fmla="*/ 0 h 1"/>
              <a:gd name="T8" fmla="*/ 2636 w 2636"/>
              <a:gd name="T9" fmla="*/ 1 h 1"/>
            </a:gdLst>
            <a:ahLst/>
            <a:cxnLst>
              <a:cxn ang="T4">
                <a:pos x="T0" y="T1"/>
              </a:cxn>
              <a:cxn ang="T5">
                <a:pos x="T2" y="T3"/>
              </a:cxn>
            </a:cxnLst>
            <a:rect l="T6" t="T7" r="T8" b="T9"/>
            <a:pathLst>
              <a:path w="2636" h="1">
                <a:moveTo>
                  <a:pt x="0" y="0"/>
                </a:moveTo>
                <a:lnTo>
                  <a:pt x="2636" y="0"/>
                </a:lnTo>
              </a:path>
            </a:pathLst>
          </a:custGeom>
          <a:noFill/>
          <a:ln w="12700">
            <a:solidFill>
              <a:srgbClr val="00FF00"/>
            </a:solidFill>
            <a:round/>
            <a:headEnd/>
            <a:tailEnd/>
          </a:ln>
        </p:spPr>
        <p:txBody>
          <a:bodyPr wrap="none" anchor="ctr"/>
          <a:lstStyle/>
          <a:p>
            <a:endParaRPr lang="en-GB"/>
          </a:p>
        </p:txBody>
      </p:sp>
      <p:sp>
        <p:nvSpPr>
          <p:cNvPr id="228360" name="Line 15"/>
          <p:cNvSpPr>
            <a:spLocks noChangeShapeType="1"/>
          </p:cNvSpPr>
          <p:nvPr/>
        </p:nvSpPr>
        <p:spPr bwMode="auto">
          <a:xfrm>
            <a:off x="3314700" y="2859088"/>
            <a:ext cx="4191000" cy="0"/>
          </a:xfrm>
          <a:prstGeom prst="line">
            <a:avLst/>
          </a:prstGeom>
          <a:noFill/>
          <a:ln w="12700">
            <a:solidFill>
              <a:schemeClr val="folHlink"/>
            </a:solidFill>
            <a:round/>
            <a:headEnd/>
            <a:tailEnd/>
          </a:ln>
        </p:spPr>
        <p:txBody>
          <a:bodyPr wrap="none" anchor="ctr"/>
          <a:lstStyle/>
          <a:p>
            <a:endParaRPr lang="en-GB"/>
          </a:p>
        </p:txBody>
      </p:sp>
      <p:sp>
        <p:nvSpPr>
          <p:cNvPr id="228361" name="Line 16"/>
          <p:cNvSpPr>
            <a:spLocks noChangeShapeType="1"/>
          </p:cNvSpPr>
          <p:nvPr/>
        </p:nvSpPr>
        <p:spPr bwMode="auto">
          <a:xfrm>
            <a:off x="4413250" y="2859088"/>
            <a:ext cx="1808163" cy="0"/>
          </a:xfrm>
          <a:prstGeom prst="line">
            <a:avLst/>
          </a:prstGeom>
          <a:noFill/>
          <a:ln w="12700">
            <a:solidFill>
              <a:schemeClr val="folHlink"/>
            </a:solidFill>
            <a:round/>
            <a:headEnd/>
            <a:tailEnd/>
          </a:ln>
        </p:spPr>
        <p:txBody>
          <a:bodyPr wrap="none" anchor="ctr"/>
          <a:lstStyle/>
          <a:p>
            <a:endParaRPr lang="en-GB"/>
          </a:p>
        </p:txBody>
      </p:sp>
      <p:sp>
        <p:nvSpPr>
          <p:cNvPr id="228362" name="Line 17"/>
          <p:cNvSpPr>
            <a:spLocks noChangeShapeType="1"/>
          </p:cNvSpPr>
          <p:nvPr/>
        </p:nvSpPr>
        <p:spPr bwMode="auto">
          <a:xfrm>
            <a:off x="6675438" y="2859088"/>
            <a:ext cx="835025" cy="0"/>
          </a:xfrm>
          <a:prstGeom prst="line">
            <a:avLst/>
          </a:prstGeom>
          <a:noFill/>
          <a:ln w="12700">
            <a:solidFill>
              <a:schemeClr val="folHlink"/>
            </a:solidFill>
            <a:round/>
            <a:headEnd/>
            <a:tailEnd/>
          </a:ln>
        </p:spPr>
        <p:txBody>
          <a:bodyPr wrap="none" anchor="ctr"/>
          <a:lstStyle/>
          <a:p>
            <a:endParaRPr lang="en-GB"/>
          </a:p>
        </p:txBody>
      </p:sp>
      <p:sp>
        <p:nvSpPr>
          <p:cNvPr id="228363" name="Line 18"/>
          <p:cNvSpPr>
            <a:spLocks noChangeShapeType="1"/>
          </p:cNvSpPr>
          <p:nvPr/>
        </p:nvSpPr>
        <p:spPr bwMode="auto">
          <a:xfrm>
            <a:off x="3319463" y="2347913"/>
            <a:ext cx="4181475" cy="0"/>
          </a:xfrm>
          <a:prstGeom prst="line">
            <a:avLst/>
          </a:prstGeom>
          <a:noFill/>
          <a:ln w="12700">
            <a:solidFill>
              <a:srgbClr val="FAFD00"/>
            </a:solidFill>
            <a:round/>
            <a:headEnd/>
            <a:tailEnd/>
          </a:ln>
        </p:spPr>
        <p:txBody>
          <a:bodyPr wrap="none" anchor="ctr"/>
          <a:lstStyle/>
          <a:p>
            <a:endParaRPr lang="en-GB"/>
          </a:p>
        </p:txBody>
      </p:sp>
      <p:sp>
        <p:nvSpPr>
          <p:cNvPr id="228364" name="Line 19"/>
          <p:cNvSpPr>
            <a:spLocks noChangeShapeType="1"/>
          </p:cNvSpPr>
          <p:nvPr/>
        </p:nvSpPr>
        <p:spPr bwMode="auto">
          <a:xfrm>
            <a:off x="3314700" y="3551238"/>
            <a:ext cx="4213225" cy="0"/>
          </a:xfrm>
          <a:prstGeom prst="line">
            <a:avLst/>
          </a:prstGeom>
          <a:noFill/>
          <a:ln w="12700">
            <a:solidFill>
              <a:srgbClr val="00FF00"/>
            </a:solidFill>
            <a:round/>
            <a:headEnd/>
            <a:tailEnd/>
          </a:ln>
        </p:spPr>
        <p:txBody>
          <a:bodyPr wrap="none" anchor="ctr"/>
          <a:lstStyle/>
          <a:p>
            <a:endParaRPr lang="en-GB"/>
          </a:p>
        </p:txBody>
      </p:sp>
      <p:sp>
        <p:nvSpPr>
          <p:cNvPr id="23"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24"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5"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6"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7" name="CasellaDiTesto 26"/>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spTree>
    <p:extLst>
      <p:ext uri="{BB962C8B-B14F-4D97-AF65-F5344CB8AC3E}">
        <p14:creationId xmlns:p14="http://schemas.microsoft.com/office/powerpoint/2010/main" val="304728159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a:noFill/>
        </p:spPr>
        <p:txBody>
          <a:bodyPr lIns="90488" tIns="44450" rIns="90488" bIns="44450" anchor="b"/>
          <a:lstStyle/>
          <a:p>
            <a:r>
              <a:rPr lang="en-GB" smtClean="0"/>
              <a:t>Pulse sequence</a:t>
            </a:r>
          </a:p>
        </p:txBody>
      </p:sp>
      <p:sp>
        <p:nvSpPr>
          <p:cNvPr id="229379" name="Rectangle 3"/>
          <p:cNvSpPr>
            <a:spLocks noChangeArrowheads="1"/>
          </p:cNvSpPr>
          <p:nvPr/>
        </p:nvSpPr>
        <p:spPr bwMode="auto">
          <a:xfrm>
            <a:off x="2497138" y="2098675"/>
            <a:ext cx="450850" cy="382588"/>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RF</a:t>
            </a:r>
          </a:p>
        </p:txBody>
      </p:sp>
      <p:grpSp>
        <p:nvGrpSpPr>
          <p:cNvPr id="229380" name="Group 4"/>
          <p:cNvGrpSpPr>
            <a:grpSpLocks/>
          </p:cNvGrpSpPr>
          <p:nvPr/>
        </p:nvGrpSpPr>
        <p:grpSpPr bwMode="auto">
          <a:xfrm>
            <a:off x="1703388" y="2654300"/>
            <a:ext cx="1703387" cy="2632075"/>
            <a:chOff x="1073" y="1672"/>
            <a:chExt cx="1073" cy="1658"/>
          </a:xfrm>
        </p:grpSpPr>
        <p:sp>
          <p:nvSpPr>
            <p:cNvPr id="229397" name="Rectangle 5"/>
            <p:cNvSpPr>
              <a:spLocks noChangeArrowheads="1"/>
            </p:cNvSpPr>
            <p:nvPr/>
          </p:nvSpPr>
          <p:spPr bwMode="auto">
            <a:xfrm>
              <a:off x="1073" y="1672"/>
              <a:ext cx="875"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MR response</a:t>
              </a:r>
            </a:p>
          </p:txBody>
        </p:sp>
        <p:sp>
          <p:nvSpPr>
            <p:cNvPr id="229398" name="Rectangle 6"/>
            <p:cNvSpPr>
              <a:spLocks noChangeArrowheads="1"/>
            </p:cNvSpPr>
            <p:nvPr/>
          </p:nvSpPr>
          <p:spPr bwMode="auto">
            <a:xfrm>
              <a:off x="1073" y="3032"/>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29399" name="Rectangle 7"/>
            <p:cNvSpPr>
              <a:spLocks noChangeArrowheads="1"/>
            </p:cNvSpPr>
            <p:nvPr/>
          </p:nvSpPr>
          <p:spPr bwMode="auto">
            <a:xfrm>
              <a:off x="1187" y="3089"/>
              <a:ext cx="740"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phase enc.</a:t>
              </a:r>
            </a:p>
          </p:txBody>
        </p:sp>
        <p:sp>
          <p:nvSpPr>
            <p:cNvPr id="229400" name="Rectangle 8"/>
            <p:cNvSpPr>
              <a:spLocks noChangeArrowheads="1"/>
            </p:cNvSpPr>
            <p:nvPr/>
          </p:nvSpPr>
          <p:spPr bwMode="auto">
            <a:xfrm>
              <a:off x="1073" y="2538"/>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29401" name="Rectangle 9"/>
            <p:cNvSpPr>
              <a:spLocks noChangeArrowheads="1"/>
            </p:cNvSpPr>
            <p:nvPr/>
          </p:nvSpPr>
          <p:spPr bwMode="auto">
            <a:xfrm>
              <a:off x="1192" y="2612"/>
              <a:ext cx="95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frequency enc.</a:t>
              </a:r>
            </a:p>
          </p:txBody>
        </p:sp>
        <p:sp>
          <p:nvSpPr>
            <p:cNvPr id="229402" name="Rectangle 10"/>
            <p:cNvSpPr>
              <a:spLocks noChangeArrowheads="1"/>
            </p:cNvSpPr>
            <p:nvPr/>
          </p:nvSpPr>
          <p:spPr bwMode="auto">
            <a:xfrm>
              <a:off x="1073" y="2021"/>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29403" name="Rectangle 11"/>
            <p:cNvSpPr>
              <a:spLocks noChangeArrowheads="1"/>
            </p:cNvSpPr>
            <p:nvPr/>
          </p:nvSpPr>
          <p:spPr bwMode="auto">
            <a:xfrm>
              <a:off x="1192" y="2100"/>
              <a:ext cx="909"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slice selection</a:t>
              </a:r>
            </a:p>
          </p:txBody>
        </p:sp>
      </p:grpSp>
      <p:sp>
        <p:nvSpPr>
          <p:cNvPr id="229381" name="Freeform 12"/>
          <p:cNvSpPr>
            <a:spLocks noChangeArrowheads="1"/>
          </p:cNvSpPr>
          <p:nvPr/>
        </p:nvSpPr>
        <p:spPr bwMode="auto">
          <a:xfrm>
            <a:off x="3314700" y="4076700"/>
            <a:ext cx="4184650" cy="254000"/>
          </a:xfrm>
          <a:custGeom>
            <a:avLst/>
            <a:gdLst>
              <a:gd name="T0" fmla="*/ 0 w 2636"/>
              <a:gd name="T1" fmla="*/ 254000 h 160"/>
              <a:gd name="T2" fmla="*/ 2552700 w 2636"/>
              <a:gd name="T3" fmla="*/ 250825 h 160"/>
              <a:gd name="T4" fmla="*/ 2660650 w 2636"/>
              <a:gd name="T5" fmla="*/ 0 h 160"/>
              <a:gd name="T6" fmla="*/ 3705225 w 2636"/>
              <a:gd name="T7" fmla="*/ 3175 h 160"/>
              <a:gd name="T8" fmla="*/ 3816350 w 2636"/>
              <a:gd name="T9" fmla="*/ 250825 h 160"/>
              <a:gd name="T10" fmla="*/ 4184650 w 2636"/>
              <a:gd name="T11" fmla="*/ 254000 h 160"/>
              <a:gd name="T12" fmla="*/ 0 60000 65536"/>
              <a:gd name="T13" fmla="*/ 0 60000 65536"/>
              <a:gd name="T14" fmla="*/ 0 60000 65536"/>
              <a:gd name="T15" fmla="*/ 0 60000 65536"/>
              <a:gd name="T16" fmla="*/ 0 60000 65536"/>
              <a:gd name="T17" fmla="*/ 0 60000 65536"/>
              <a:gd name="T18" fmla="*/ 0 w 2636"/>
              <a:gd name="T19" fmla="*/ 0 h 160"/>
              <a:gd name="T20" fmla="*/ 2636 w 2636"/>
              <a:gd name="T21" fmla="*/ 160 h 160"/>
            </a:gdLst>
            <a:ahLst/>
            <a:cxnLst>
              <a:cxn ang="T12">
                <a:pos x="T0" y="T1"/>
              </a:cxn>
              <a:cxn ang="T13">
                <a:pos x="T2" y="T3"/>
              </a:cxn>
              <a:cxn ang="T14">
                <a:pos x="T4" y="T5"/>
              </a:cxn>
              <a:cxn ang="T15">
                <a:pos x="T6" y="T7"/>
              </a:cxn>
              <a:cxn ang="T16">
                <a:pos x="T8" y="T9"/>
              </a:cxn>
              <a:cxn ang="T17">
                <a:pos x="T10" y="T11"/>
              </a:cxn>
            </a:cxnLst>
            <a:rect l="T18" t="T19" r="T20" b="T21"/>
            <a:pathLst>
              <a:path w="2636" h="160">
                <a:moveTo>
                  <a:pt x="0" y="160"/>
                </a:moveTo>
                <a:lnTo>
                  <a:pt x="1608" y="158"/>
                </a:lnTo>
                <a:lnTo>
                  <a:pt x="1676" y="0"/>
                </a:lnTo>
                <a:lnTo>
                  <a:pt x="2334" y="2"/>
                </a:lnTo>
                <a:lnTo>
                  <a:pt x="2404" y="158"/>
                </a:lnTo>
                <a:lnTo>
                  <a:pt x="2636" y="160"/>
                </a:lnTo>
              </a:path>
            </a:pathLst>
          </a:custGeom>
          <a:noFill/>
          <a:ln w="12700">
            <a:solidFill>
              <a:srgbClr val="00FF00"/>
            </a:solidFill>
            <a:round/>
            <a:headEnd/>
            <a:tailEnd/>
          </a:ln>
        </p:spPr>
        <p:txBody>
          <a:bodyPr wrap="none" anchor="ctr"/>
          <a:lstStyle/>
          <a:p>
            <a:endParaRPr lang="en-GB"/>
          </a:p>
        </p:txBody>
      </p:sp>
      <p:sp>
        <p:nvSpPr>
          <p:cNvPr id="229382" name="Line 13"/>
          <p:cNvSpPr>
            <a:spLocks noChangeShapeType="1"/>
          </p:cNvSpPr>
          <p:nvPr/>
        </p:nvSpPr>
        <p:spPr bwMode="auto">
          <a:xfrm>
            <a:off x="6675438" y="2859088"/>
            <a:ext cx="835025" cy="0"/>
          </a:xfrm>
          <a:prstGeom prst="line">
            <a:avLst/>
          </a:prstGeom>
          <a:noFill/>
          <a:ln w="12700">
            <a:solidFill>
              <a:schemeClr val="folHlink"/>
            </a:solidFill>
            <a:round/>
            <a:headEnd/>
            <a:tailEnd/>
          </a:ln>
        </p:spPr>
        <p:txBody>
          <a:bodyPr wrap="none" anchor="ctr"/>
          <a:lstStyle/>
          <a:p>
            <a:endParaRPr lang="en-GB"/>
          </a:p>
        </p:txBody>
      </p:sp>
      <p:sp>
        <p:nvSpPr>
          <p:cNvPr id="229383" name="Rectangle 14"/>
          <p:cNvSpPr>
            <a:spLocks noChangeArrowheads="1"/>
          </p:cNvSpPr>
          <p:nvPr/>
        </p:nvSpPr>
        <p:spPr bwMode="auto">
          <a:xfrm>
            <a:off x="3867150" y="1878013"/>
            <a:ext cx="487363" cy="382587"/>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90°</a:t>
            </a:r>
          </a:p>
        </p:txBody>
      </p:sp>
      <p:sp>
        <p:nvSpPr>
          <p:cNvPr id="229384" name="Rectangle 15"/>
          <p:cNvSpPr>
            <a:spLocks noChangeArrowheads="1"/>
          </p:cNvSpPr>
          <p:nvPr/>
        </p:nvSpPr>
        <p:spPr bwMode="auto">
          <a:xfrm>
            <a:off x="5195888" y="1649413"/>
            <a:ext cx="600075" cy="382587"/>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180°</a:t>
            </a:r>
          </a:p>
        </p:txBody>
      </p:sp>
      <p:sp>
        <p:nvSpPr>
          <p:cNvPr id="229385" name="Freeform 16"/>
          <p:cNvSpPr>
            <a:spLocks/>
          </p:cNvSpPr>
          <p:nvPr/>
        </p:nvSpPr>
        <p:spPr bwMode="auto">
          <a:xfrm>
            <a:off x="3675063" y="2170113"/>
            <a:ext cx="406400" cy="220662"/>
          </a:xfrm>
          <a:custGeom>
            <a:avLst/>
            <a:gdLst>
              <a:gd name="T0" fmla="*/ 0 w 472"/>
              <a:gd name="T1" fmla="*/ 176817 h 307"/>
              <a:gd name="T2" fmla="*/ 33580 w 472"/>
              <a:gd name="T3" fmla="*/ 155973 h 307"/>
              <a:gd name="T4" fmla="*/ 54244 w 472"/>
              <a:gd name="T5" fmla="*/ 171067 h 307"/>
              <a:gd name="T6" fmla="*/ 74908 w 472"/>
              <a:gd name="T7" fmla="*/ 196224 h 307"/>
              <a:gd name="T8" fmla="*/ 104183 w 472"/>
              <a:gd name="T9" fmla="*/ 217787 h 307"/>
              <a:gd name="T10" fmla="*/ 130875 w 472"/>
              <a:gd name="T11" fmla="*/ 185442 h 307"/>
              <a:gd name="T12" fmla="*/ 180814 w 472"/>
              <a:gd name="T13" fmla="*/ 30188 h 307"/>
              <a:gd name="T14" fmla="*/ 201478 w 472"/>
              <a:gd name="T15" fmla="*/ 2875 h 307"/>
              <a:gd name="T16" fmla="*/ 224725 w 472"/>
              <a:gd name="T17" fmla="*/ 30907 h 307"/>
              <a:gd name="T18" fmla="*/ 271220 w 472"/>
              <a:gd name="T19" fmla="*/ 181848 h 307"/>
              <a:gd name="T20" fmla="*/ 301356 w 472"/>
              <a:gd name="T21" fmla="*/ 218506 h 307"/>
              <a:gd name="T22" fmla="*/ 330631 w 472"/>
              <a:gd name="T23" fmla="*/ 194068 h 307"/>
              <a:gd name="T24" fmla="*/ 348712 w 472"/>
              <a:gd name="T25" fmla="*/ 168911 h 307"/>
              <a:gd name="T26" fmla="*/ 369376 w 472"/>
              <a:gd name="T27" fmla="*/ 155254 h 307"/>
              <a:gd name="T28" fmla="*/ 406400 w 472"/>
              <a:gd name="T29" fmla="*/ 177536 h 30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72"/>
              <a:gd name="T46" fmla="*/ 0 h 307"/>
              <a:gd name="T47" fmla="*/ 472 w 472"/>
              <a:gd name="T48" fmla="*/ 307 h 30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72" h="307">
                <a:moveTo>
                  <a:pt x="0" y="246"/>
                </a:moveTo>
                <a:cubicBezTo>
                  <a:pt x="6" y="241"/>
                  <a:pt x="29" y="218"/>
                  <a:pt x="39" y="217"/>
                </a:cubicBezTo>
                <a:cubicBezTo>
                  <a:pt x="49" y="216"/>
                  <a:pt x="55" y="229"/>
                  <a:pt x="63" y="238"/>
                </a:cubicBezTo>
                <a:cubicBezTo>
                  <a:pt x="71" y="247"/>
                  <a:pt x="77" y="262"/>
                  <a:pt x="87" y="273"/>
                </a:cubicBezTo>
                <a:cubicBezTo>
                  <a:pt x="97" y="284"/>
                  <a:pt x="110" y="305"/>
                  <a:pt x="121" y="303"/>
                </a:cubicBezTo>
                <a:cubicBezTo>
                  <a:pt x="132" y="301"/>
                  <a:pt x="137" y="301"/>
                  <a:pt x="152" y="258"/>
                </a:cubicBezTo>
                <a:cubicBezTo>
                  <a:pt x="167" y="215"/>
                  <a:pt x="196" y="84"/>
                  <a:pt x="210" y="42"/>
                </a:cubicBezTo>
                <a:cubicBezTo>
                  <a:pt x="224" y="0"/>
                  <a:pt x="226" y="4"/>
                  <a:pt x="234" y="4"/>
                </a:cubicBezTo>
                <a:cubicBezTo>
                  <a:pt x="242" y="4"/>
                  <a:pt x="248" y="2"/>
                  <a:pt x="261" y="43"/>
                </a:cubicBezTo>
                <a:cubicBezTo>
                  <a:pt x="274" y="84"/>
                  <a:pt x="300" y="210"/>
                  <a:pt x="315" y="253"/>
                </a:cubicBezTo>
                <a:cubicBezTo>
                  <a:pt x="330" y="296"/>
                  <a:pt x="339" y="301"/>
                  <a:pt x="350" y="304"/>
                </a:cubicBezTo>
                <a:cubicBezTo>
                  <a:pt x="361" y="307"/>
                  <a:pt x="375" y="282"/>
                  <a:pt x="384" y="270"/>
                </a:cubicBezTo>
                <a:cubicBezTo>
                  <a:pt x="393" y="258"/>
                  <a:pt x="398" y="244"/>
                  <a:pt x="405" y="235"/>
                </a:cubicBezTo>
                <a:cubicBezTo>
                  <a:pt x="412" y="226"/>
                  <a:pt x="418" y="214"/>
                  <a:pt x="429" y="216"/>
                </a:cubicBezTo>
                <a:cubicBezTo>
                  <a:pt x="440" y="218"/>
                  <a:pt x="463" y="241"/>
                  <a:pt x="472" y="247"/>
                </a:cubicBezTo>
              </a:path>
            </a:pathLst>
          </a:custGeom>
          <a:noFill/>
          <a:ln w="12700" cap="flat" cmpd="sng">
            <a:solidFill>
              <a:srgbClr val="FFFF00"/>
            </a:solidFill>
            <a:prstDash val="solid"/>
            <a:round/>
            <a:headEnd/>
            <a:tailEnd/>
          </a:ln>
        </p:spPr>
        <p:txBody>
          <a:bodyPr lIns="0" tIns="0" rIns="0" bIns="0" anchor="ctr">
            <a:spAutoFit/>
          </a:bodyPr>
          <a:lstStyle/>
          <a:p>
            <a:endParaRPr lang="en-GB"/>
          </a:p>
        </p:txBody>
      </p:sp>
      <p:sp>
        <p:nvSpPr>
          <p:cNvPr id="229386" name="Line 17"/>
          <p:cNvSpPr>
            <a:spLocks noChangeShapeType="1"/>
          </p:cNvSpPr>
          <p:nvPr/>
        </p:nvSpPr>
        <p:spPr bwMode="auto">
          <a:xfrm>
            <a:off x="3321050" y="2347913"/>
            <a:ext cx="360363" cy="0"/>
          </a:xfrm>
          <a:prstGeom prst="line">
            <a:avLst/>
          </a:prstGeom>
          <a:noFill/>
          <a:ln w="12700">
            <a:solidFill>
              <a:srgbClr val="FAFD00"/>
            </a:solidFill>
            <a:round/>
            <a:headEnd/>
            <a:tailEnd/>
          </a:ln>
        </p:spPr>
        <p:txBody>
          <a:bodyPr wrap="none" anchor="ctr"/>
          <a:lstStyle/>
          <a:p>
            <a:endParaRPr lang="en-GB"/>
          </a:p>
        </p:txBody>
      </p:sp>
      <p:grpSp>
        <p:nvGrpSpPr>
          <p:cNvPr id="229387" name="Group 18"/>
          <p:cNvGrpSpPr>
            <a:grpSpLocks/>
          </p:cNvGrpSpPr>
          <p:nvPr/>
        </p:nvGrpSpPr>
        <p:grpSpPr bwMode="auto">
          <a:xfrm>
            <a:off x="6227763" y="2497138"/>
            <a:ext cx="450850" cy="452437"/>
            <a:chOff x="3683" y="1648"/>
            <a:chExt cx="759" cy="192"/>
          </a:xfrm>
        </p:grpSpPr>
        <p:sp>
          <p:nvSpPr>
            <p:cNvPr id="229395" name="Freeform 19"/>
            <p:cNvSpPr>
              <a:spLocks/>
            </p:cNvSpPr>
            <p:nvPr/>
          </p:nvSpPr>
          <p:spPr bwMode="auto">
            <a:xfrm>
              <a:off x="4063" y="1648"/>
              <a:ext cx="379" cy="192"/>
            </a:xfrm>
            <a:custGeom>
              <a:avLst/>
              <a:gdLst>
                <a:gd name="T0" fmla="*/ 0 w 379"/>
                <a:gd name="T1" fmla="*/ 3 h 192"/>
                <a:gd name="T2" fmla="*/ 7 w 379"/>
                <a:gd name="T3" fmla="*/ 16 h 192"/>
                <a:gd name="T4" fmla="*/ 23 w 379"/>
                <a:gd name="T5" fmla="*/ 99 h 192"/>
                <a:gd name="T6" fmla="*/ 45 w 379"/>
                <a:gd name="T7" fmla="*/ 179 h 192"/>
                <a:gd name="T8" fmla="*/ 63 w 379"/>
                <a:gd name="T9" fmla="*/ 179 h 192"/>
                <a:gd name="T10" fmla="*/ 80 w 379"/>
                <a:gd name="T11" fmla="*/ 129 h 192"/>
                <a:gd name="T12" fmla="*/ 94 w 379"/>
                <a:gd name="T13" fmla="*/ 129 h 192"/>
                <a:gd name="T14" fmla="*/ 112 w 379"/>
                <a:gd name="T15" fmla="*/ 171 h 192"/>
                <a:gd name="T16" fmla="*/ 126 w 379"/>
                <a:gd name="T17" fmla="*/ 171 h 192"/>
                <a:gd name="T18" fmla="*/ 150 w 379"/>
                <a:gd name="T19" fmla="*/ 138 h 192"/>
                <a:gd name="T20" fmla="*/ 167 w 379"/>
                <a:gd name="T21" fmla="*/ 138 h 192"/>
                <a:gd name="T22" fmla="*/ 185 w 379"/>
                <a:gd name="T23" fmla="*/ 160 h 192"/>
                <a:gd name="T24" fmla="*/ 198 w 379"/>
                <a:gd name="T25" fmla="*/ 160 h 192"/>
                <a:gd name="T26" fmla="*/ 215 w 379"/>
                <a:gd name="T27" fmla="*/ 142 h 192"/>
                <a:gd name="T28" fmla="*/ 227 w 379"/>
                <a:gd name="T29" fmla="*/ 142 h 192"/>
                <a:gd name="T30" fmla="*/ 246 w 379"/>
                <a:gd name="T31" fmla="*/ 159 h 192"/>
                <a:gd name="T32" fmla="*/ 260 w 379"/>
                <a:gd name="T33" fmla="*/ 159 h 192"/>
                <a:gd name="T34" fmla="*/ 276 w 379"/>
                <a:gd name="T35" fmla="*/ 145 h 192"/>
                <a:gd name="T36" fmla="*/ 289 w 379"/>
                <a:gd name="T37" fmla="*/ 145 h 192"/>
                <a:gd name="T38" fmla="*/ 304 w 379"/>
                <a:gd name="T39" fmla="*/ 157 h 192"/>
                <a:gd name="T40" fmla="*/ 315 w 379"/>
                <a:gd name="T41" fmla="*/ 157 h 192"/>
                <a:gd name="T42" fmla="*/ 331 w 379"/>
                <a:gd name="T43" fmla="*/ 146 h 192"/>
                <a:gd name="T44" fmla="*/ 342 w 379"/>
                <a:gd name="T45" fmla="*/ 146 h 192"/>
                <a:gd name="T46" fmla="*/ 356 w 379"/>
                <a:gd name="T47" fmla="*/ 157 h 192"/>
                <a:gd name="T48" fmla="*/ 367 w 379"/>
                <a:gd name="T49" fmla="*/ 157 h 192"/>
                <a:gd name="T50" fmla="*/ 379 w 379"/>
                <a:gd name="T51" fmla="*/ 147 h 1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79"/>
                <a:gd name="T79" fmla="*/ 0 h 192"/>
                <a:gd name="T80" fmla="*/ 379 w 379"/>
                <a:gd name="T81" fmla="*/ 192 h 1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79" h="192">
                  <a:moveTo>
                    <a:pt x="0" y="3"/>
                  </a:moveTo>
                  <a:cubicBezTo>
                    <a:pt x="1" y="5"/>
                    <a:pt x="3" y="0"/>
                    <a:pt x="7" y="16"/>
                  </a:cubicBezTo>
                  <a:cubicBezTo>
                    <a:pt x="11" y="32"/>
                    <a:pt x="17" y="72"/>
                    <a:pt x="23" y="99"/>
                  </a:cubicBezTo>
                  <a:cubicBezTo>
                    <a:pt x="30" y="126"/>
                    <a:pt x="38" y="166"/>
                    <a:pt x="45" y="179"/>
                  </a:cubicBezTo>
                  <a:cubicBezTo>
                    <a:pt x="51" y="192"/>
                    <a:pt x="57" y="187"/>
                    <a:pt x="63" y="179"/>
                  </a:cubicBezTo>
                  <a:cubicBezTo>
                    <a:pt x="69" y="170"/>
                    <a:pt x="75" y="137"/>
                    <a:pt x="80" y="129"/>
                  </a:cubicBezTo>
                  <a:cubicBezTo>
                    <a:pt x="85" y="121"/>
                    <a:pt x="89" y="122"/>
                    <a:pt x="94" y="129"/>
                  </a:cubicBezTo>
                  <a:cubicBezTo>
                    <a:pt x="99" y="136"/>
                    <a:pt x="107" y="164"/>
                    <a:pt x="112" y="171"/>
                  </a:cubicBezTo>
                  <a:cubicBezTo>
                    <a:pt x="117" y="178"/>
                    <a:pt x="120" y="177"/>
                    <a:pt x="126" y="171"/>
                  </a:cubicBezTo>
                  <a:cubicBezTo>
                    <a:pt x="132" y="166"/>
                    <a:pt x="143" y="143"/>
                    <a:pt x="150" y="138"/>
                  </a:cubicBezTo>
                  <a:cubicBezTo>
                    <a:pt x="157" y="132"/>
                    <a:pt x="161" y="134"/>
                    <a:pt x="167" y="138"/>
                  </a:cubicBezTo>
                  <a:cubicBezTo>
                    <a:pt x="173" y="141"/>
                    <a:pt x="180" y="156"/>
                    <a:pt x="185" y="160"/>
                  </a:cubicBezTo>
                  <a:cubicBezTo>
                    <a:pt x="190" y="164"/>
                    <a:pt x="193" y="163"/>
                    <a:pt x="198" y="160"/>
                  </a:cubicBezTo>
                  <a:cubicBezTo>
                    <a:pt x="203" y="157"/>
                    <a:pt x="210" y="145"/>
                    <a:pt x="215" y="142"/>
                  </a:cubicBezTo>
                  <a:cubicBezTo>
                    <a:pt x="219" y="139"/>
                    <a:pt x="222" y="139"/>
                    <a:pt x="227" y="142"/>
                  </a:cubicBezTo>
                  <a:cubicBezTo>
                    <a:pt x="232" y="145"/>
                    <a:pt x="241" y="157"/>
                    <a:pt x="246" y="159"/>
                  </a:cubicBezTo>
                  <a:cubicBezTo>
                    <a:pt x="252" y="162"/>
                    <a:pt x="255" y="162"/>
                    <a:pt x="260" y="159"/>
                  </a:cubicBezTo>
                  <a:cubicBezTo>
                    <a:pt x="265" y="157"/>
                    <a:pt x="271" y="147"/>
                    <a:pt x="276" y="145"/>
                  </a:cubicBezTo>
                  <a:cubicBezTo>
                    <a:pt x="281" y="142"/>
                    <a:pt x="285" y="143"/>
                    <a:pt x="289" y="145"/>
                  </a:cubicBezTo>
                  <a:cubicBezTo>
                    <a:pt x="294" y="147"/>
                    <a:pt x="300" y="155"/>
                    <a:pt x="304" y="157"/>
                  </a:cubicBezTo>
                  <a:cubicBezTo>
                    <a:pt x="309" y="159"/>
                    <a:pt x="311" y="158"/>
                    <a:pt x="315" y="157"/>
                  </a:cubicBezTo>
                  <a:cubicBezTo>
                    <a:pt x="320" y="155"/>
                    <a:pt x="327" y="148"/>
                    <a:pt x="331" y="146"/>
                  </a:cubicBezTo>
                  <a:cubicBezTo>
                    <a:pt x="336" y="144"/>
                    <a:pt x="338" y="144"/>
                    <a:pt x="342" y="146"/>
                  </a:cubicBezTo>
                  <a:cubicBezTo>
                    <a:pt x="346" y="148"/>
                    <a:pt x="352" y="155"/>
                    <a:pt x="356" y="157"/>
                  </a:cubicBezTo>
                  <a:cubicBezTo>
                    <a:pt x="360" y="159"/>
                    <a:pt x="363" y="159"/>
                    <a:pt x="367" y="157"/>
                  </a:cubicBezTo>
                  <a:cubicBezTo>
                    <a:pt x="370" y="156"/>
                    <a:pt x="377" y="149"/>
                    <a:pt x="379" y="147"/>
                  </a:cubicBezTo>
                </a:path>
              </a:pathLst>
            </a:custGeom>
            <a:noFill/>
            <a:ln w="12700" cap="flat" cmpd="sng">
              <a:solidFill>
                <a:schemeClr val="folHlink"/>
              </a:solidFill>
              <a:prstDash val="solid"/>
              <a:round/>
              <a:headEnd/>
              <a:tailEnd/>
            </a:ln>
          </p:spPr>
          <p:txBody>
            <a:bodyPr lIns="0" tIns="0" rIns="0" bIns="0" anchor="ctr">
              <a:spAutoFit/>
            </a:bodyPr>
            <a:lstStyle/>
            <a:p>
              <a:endParaRPr lang="en-GB"/>
            </a:p>
          </p:txBody>
        </p:sp>
        <p:sp>
          <p:nvSpPr>
            <p:cNvPr id="229396" name="Freeform 20"/>
            <p:cNvSpPr>
              <a:spLocks/>
            </p:cNvSpPr>
            <p:nvPr/>
          </p:nvSpPr>
          <p:spPr bwMode="auto">
            <a:xfrm flipH="1">
              <a:off x="3683" y="1648"/>
              <a:ext cx="379" cy="192"/>
            </a:xfrm>
            <a:custGeom>
              <a:avLst/>
              <a:gdLst>
                <a:gd name="T0" fmla="*/ 0 w 379"/>
                <a:gd name="T1" fmla="*/ 3 h 192"/>
                <a:gd name="T2" fmla="*/ 7 w 379"/>
                <a:gd name="T3" fmla="*/ 16 h 192"/>
                <a:gd name="T4" fmla="*/ 23 w 379"/>
                <a:gd name="T5" fmla="*/ 99 h 192"/>
                <a:gd name="T6" fmla="*/ 45 w 379"/>
                <a:gd name="T7" fmla="*/ 179 h 192"/>
                <a:gd name="T8" fmla="*/ 63 w 379"/>
                <a:gd name="T9" fmla="*/ 179 h 192"/>
                <a:gd name="T10" fmla="*/ 80 w 379"/>
                <a:gd name="T11" fmla="*/ 129 h 192"/>
                <a:gd name="T12" fmla="*/ 94 w 379"/>
                <a:gd name="T13" fmla="*/ 129 h 192"/>
                <a:gd name="T14" fmla="*/ 112 w 379"/>
                <a:gd name="T15" fmla="*/ 171 h 192"/>
                <a:gd name="T16" fmla="*/ 126 w 379"/>
                <a:gd name="T17" fmla="*/ 171 h 192"/>
                <a:gd name="T18" fmla="*/ 150 w 379"/>
                <a:gd name="T19" fmla="*/ 138 h 192"/>
                <a:gd name="T20" fmla="*/ 167 w 379"/>
                <a:gd name="T21" fmla="*/ 138 h 192"/>
                <a:gd name="T22" fmla="*/ 185 w 379"/>
                <a:gd name="T23" fmla="*/ 160 h 192"/>
                <a:gd name="T24" fmla="*/ 198 w 379"/>
                <a:gd name="T25" fmla="*/ 160 h 192"/>
                <a:gd name="T26" fmla="*/ 215 w 379"/>
                <a:gd name="T27" fmla="*/ 142 h 192"/>
                <a:gd name="T28" fmla="*/ 227 w 379"/>
                <a:gd name="T29" fmla="*/ 142 h 192"/>
                <a:gd name="T30" fmla="*/ 246 w 379"/>
                <a:gd name="T31" fmla="*/ 159 h 192"/>
                <a:gd name="T32" fmla="*/ 260 w 379"/>
                <a:gd name="T33" fmla="*/ 159 h 192"/>
                <a:gd name="T34" fmla="*/ 276 w 379"/>
                <a:gd name="T35" fmla="*/ 145 h 192"/>
                <a:gd name="T36" fmla="*/ 289 w 379"/>
                <a:gd name="T37" fmla="*/ 145 h 192"/>
                <a:gd name="T38" fmla="*/ 304 w 379"/>
                <a:gd name="T39" fmla="*/ 157 h 192"/>
                <a:gd name="T40" fmla="*/ 315 w 379"/>
                <a:gd name="T41" fmla="*/ 157 h 192"/>
                <a:gd name="T42" fmla="*/ 331 w 379"/>
                <a:gd name="T43" fmla="*/ 146 h 192"/>
                <a:gd name="T44" fmla="*/ 342 w 379"/>
                <a:gd name="T45" fmla="*/ 146 h 192"/>
                <a:gd name="T46" fmla="*/ 356 w 379"/>
                <a:gd name="T47" fmla="*/ 157 h 192"/>
                <a:gd name="T48" fmla="*/ 367 w 379"/>
                <a:gd name="T49" fmla="*/ 157 h 192"/>
                <a:gd name="T50" fmla="*/ 379 w 379"/>
                <a:gd name="T51" fmla="*/ 147 h 1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79"/>
                <a:gd name="T79" fmla="*/ 0 h 192"/>
                <a:gd name="T80" fmla="*/ 379 w 379"/>
                <a:gd name="T81" fmla="*/ 192 h 1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79" h="192">
                  <a:moveTo>
                    <a:pt x="0" y="3"/>
                  </a:moveTo>
                  <a:cubicBezTo>
                    <a:pt x="1" y="5"/>
                    <a:pt x="3" y="0"/>
                    <a:pt x="7" y="16"/>
                  </a:cubicBezTo>
                  <a:cubicBezTo>
                    <a:pt x="11" y="32"/>
                    <a:pt x="17" y="72"/>
                    <a:pt x="23" y="99"/>
                  </a:cubicBezTo>
                  <a:cubicBezTo>
                    <a:pt x="30" y="126"/>
                    <a:pt x="38" y="166"/>
                    <a:pt x="45" y="179"/>
                  </a:cubicBezTo>
                  <a:cubicBezTo>
                    <a:pt x="51" y="192"/>
                    <a:pt x="57" y="187"/>
                    <a:pt x="63" y="179"/>
                  </a:cubicBezTo>
                  <a:cubicBezTo>
                    <a:pt x="69" y="170"/>
                    <a:pt x="75" y="137"/>
                    <a:pt x="80" y="129"/>
                  </a:cubicBezTo>
                  <a:cubicBezTo>
                    <a:pt x="85" y="121"/>
                    <a:pt x="89" y="122"/>
                    <a:pt x="94" y="129"/>
                  </a:cubicBezTo>
                  <a:cubicBezTo>
                    <a:pt x="99" y="136"/>
                    <a:pt x="107" y="164"/>
                    <a:pt x="112" y="171"/>
                  </a:cubicBezTo>
                  <a:cubicBezTo>
                    <a:pt x="117" y="178"/>
                    <a:pt x="120" y="177"/>
                    <a:pt x="126" y="171"/>
                  </a:cubicBezTo>
                  <a:cubicBezTo>
                    <a:pt x="132" y="166"/>
                    <a:pt x="143" y="143"/>
                    <a:pt x="150" y="138"/>
                  </a:cubicBezTo>
                  <a:cubicBezTo>
                    <a:pt x="157" y="132"/>
                    <a:pt x="161" y="134"/>
                    <a:pt x="167" y="138"/>
                  </a:cubicBezTo>
                  <a:cubicBezTo>
                    <a:pt x="173" y="141"/>
                    <a:pt x="180" y="156"/>
                    <a:pt x="185" y="160"/>
                  </a:cubicBezTo>
                  <a:cubicBezTo>
                    <a:pt x="190" y="164"/>
                    <a:pt x="193" y="163"/>
                    <a:pt x="198" y="160"/>
                  </a:cubicBezTo>
                  <a:cubicBezTo>
                    <a:pt x="203" y="157"/>
                    <a:pt x="210" y="145"/>
                    <a:pt x="215" y="142"/>
                  </a:cubicBezTo>
                  <a:cubicBezTo>
                    <a:pt x="219" y="139"/>
                    <a:pt x="222" y="139"/>
                    <a:pt x="227" y="142"/>
                  </a:cubicBezTo>
                  <a:cubicBezTo>
                    <a:pt x="232" y="145"/>
                    <a:pt x="241" y="157"/>
                    <a:pt x="246" y="159"/>
                  </a:cubicBezTo>
                  <a:cubicBezTo>
                    <a:pt x="252" y="162"/>
                    <a:pt x="255" y="162"/>
                    <a:pt x="260" y="159"/>
                  </a:cubicBezTo>
                  <a:cubicBezTo>
                    <a:pt x="265" y="157"/>
                    <a:pt x="271" y="147"/>
                    <a:pt x="276" y="145"/>
                  </a:cubicBezTo>
                  <a:cubicBezTo>
                    <a:pt x="281" y="142"/>
                    <a:pt x="285" y="143"/>
                    <a:pt x="289" y="145"/>
                  </a:cubicBezTo>
                  <a:cubicBezTo>
                    <a:pt x="294" y="147"/>
                    <a:pt x="300" y="155"/>
                    <a:pt x="304" y="157"/>
                  </a:cubicBezTo>
                  <a:cubicBezTo>
                    <a:pt x="309" y="159"/>
                    <a:pt x="311" y="158"/>
                    <a:pt x="315" y="157"/>
                  </a:cubicBezTo>
                  <a:cubicBezTo>
                    <a:pt x="320" y="155"/>
                    <a:pt x="327" y="148"/>
                    <a:pt x="331" y="146"/>
                  </a:cubicBezTo>
                  <a:cubicBezTo>
                    <a:pt x="336" y="144"/>
                    <a:pt x="338" y="144"/>
                    <a:pt x="342" y="146"/>
                  </a:cubicBezTo>
                  <a:cubicBezTo>
                    <a:pt x="346" y="148"/>
                    <a:pt x="352" y="155"/>
                    <a:pt x="356" y="157"/>
                  </a:cubicBezTo>
                  <a:cubicBezTo>
                    <a:pt x="360" y="159"/>
                    <a:pt x="363" y="159"/>
                    <a:pt x="367" y="157"/>
                  </a:cubicBezTo>
                  <a:cubicBezTo>
                    <a:pt x="370" y="156"/>
                    <a:pt x="377" y="149"/>
                    <a:pt x="379" y="147"/>
                  </a:cubicBezTo>
                </a:path>
              </a:pathLst>
            </a:custGeom>
            <a:noFill/>
            <a:ln w="12700" cap="flat" cmpd="sng">
              <a:solidFill>
                <a:schemeClr val="folHlink"/>
              </a:solidFill>
              <a:prstDash val="solid"/>
              <a:round/>
              <a:headEnd/>
              <a:tailEnd/>
            </a:ln>
          </p:spPr>
          <p:txBody>
            <a:bodyPr lIns="0" tIns="0" rIns="0" bIns="0" anchor="ctr">
              <a:spAutoFit/>
            </a:bodyPr>
            <a:lstStyle/>
            <a:p>
              <a:endParaRPr lang="en-GB"/>
            </a:p>
          </p:txBody>
        </p:sp>
      </p:grpSp>
      <p:sp>
        <p:nvSpPr>
          <p:cNvPr id="229388" name="Freeform 21"/>
          <p:cNvSpPr>
            <a:spLocks noChangeArrowheads="1"/>
          </p:cNvSpPr>
          <p:nvPr/>
        </p:nvSpPr>
        <p:spPr bwMode="auto">
          <a:xfrm>
            <a:off x="4076700" y="1831975"/>
            <a:ext cx="3425825" cy="515938"/>
          </a:xfrm>
          <a:custGeom>
            <a:avLst/>
            <a:gdLst>
              <a:gd name="T0" fmla="*/ 0 w 2337"/>
              <a:gd name="T1" fmla="*/ 512763 h 325"/>
              <a:gd name="T2" fmla="*/ 1014408 w 2337"/>
              <a:gd name="T3" fmla="*/ 514350 h 325"/>
              <a:gd name="T4" fmla="*/ 1014408 w 2337"/>
              <a:gd name="T5" fmla="*/ 0 h 325"/>
              <a:gd name="T6" fmla="*/ 1152203 w 2337"/>
              <a:gd name="T7" fmla="*/ 0 h 325"/>
              <a:gd name="T8" fmla="*/ 1152203 w 2337"/>
              <a:gd name="T9" fmla="*/ 514350 h 325"/>
              <a:gd name="T10" fmla="*/ 3425825 w 2337"/>
              <a:gd name="T11" fmla="*/ 515938 h 325"/>
              <a:gd name="T12" fmla="*/ 0 60000 65536"/>
              <a:gd name="T13" fmla="*/ 0 60000 65536"/>
              <a:gd name="T14" fmla="*/ 0 60000 65536"/>
              <a:gd name="T15" fmla="*/ 0 60000 65536"/>
              <a:gd name="T16" fmla="*/ 0 60000 65536"/>
              <a:gd name="T17" fmla="*/ 0 60000 65536"/>
              <a:gd name="T18" fmla="*/ 0 w 2337"/>
              <a:gd name="T19" fmla="*/ 0 h 325"/>
              <a:gd name="T20" fmla="*/ 2337 w 2337"/>
              <a:gd name="T21" fmla="*/ 325 h 325"/>
            </a:gdLst>
            <a:ahLst/>
            <a:cxnLst>
              <a:cxn ang="T12">
                <a:pos x="T0" y="T1"/>
              </a:cxn>
              <a:cxn ang="T13">
                <a:pos x="T2" y="T3"/>
              </a:cxn>
              <a:cxn ang="T14">
                <a:pos x="T4" y="T5"/>
              </a:cxn>
              <a:cxn ang="T15">
                <a:pos x="T6" y="T7"/>
              </a:cxn>
              <a:cxn ang="T16">
                <a:pos x="T8" y="T9"/>
              </a:cxn>
              <a:cxn ang="T17">
                <a:pos x="T10" y="T11"/>
              </a:cxn>
            </a:cxnLst>
            <a:rect l="T18" t="T19" r="T20" b="T21"/>
            <a:pathLst>
              <a:path w="2337" h="325">
                <a:moveTo>
                  <a:pt x="0" y="323"/>
                </a:moveTo>
                <a:lnTo>
                  <a:pt x="692" y="324"/>
                </a:lnTo>
                <a:lnTo>
                  <a:pt x="692" y="0"/>
                </a:lnTo>
                <a:lnTo>
                  <a:pt x="786" y="0"/>
                </a:lnTo>
                <a:lnTo>
                  <a:pt x="786" y="324"/>
                </a:lnTo>
                <a:lnTo>
                  <a:pt x="2337" y="325"/>
                </a:lnTo>
              </a:path>
            </a:pathLst>
          </a:custGeom>
          <a:noFill/>
          <a:ln w="12700">
            <a:solidFill>
              <a:srgbClr val="FAFD00"/>
            </a:solidFill>
            <a:round/>
            <a:headEnd/>
            <a:tailEnd/>
          </a:ln>
        </p:spPr>
        <p:txBody>
          <a:bodyPr wrap="none" anchor="ctr"/>
          <a:lstStyle/>
          <a:p>
            <a:endParaRPr lang="en-GB"/>
          </a:p>
        </p:txBody>
      </p:sp>
      <p:sp>
        <p:nvSpPr>
          <p:cNvPr id="229389" name="Freeform 22"/>
          <p:cNvSpPr>
            <a:spLocks noChangeArrowheads="1"/>
          </p:cNvSpPr>
          <p:nvPr/>
        </p:nvSpPr>
        <p:spPr bwMode="auto">
          <a:xfrm>
            <a:off x="3314700" y="5067300"/>
            <a:ext cx="4208463" cy="66675"/>
          </a:xfrm>
          <a:custGeom>
            <a:avLst/>
            <a:gdLst>
              <a:gd name="T0" fmla="*/ 0 w 2651"/>
              <a:gd name="T1" fmla="*/ 65088 h 42"/>
              <a:gd name="T2" fmla="*/ 895350 w 2651"/>
              <a:gd name="T3" fmla="*/ 66675 h 42"/>
              <a:gd name="T4" fmla="*/ 912813 w 2651"/>
              <a:gd name="T5" fmla="*/ 0 h 42"/>
              <a:gd name="T6" fmla="*/ 1228725 w 2651"/>
              <a:gd name="T7" fmla="*/ 0 h 42"/>
              <a:gd name="T8" fmla="*/ 1249363 w 2651"/>
              <a:gd name="T9" fmla="*/ 66675 h 42"/>
              <a:gd name="T10" fmla="*/ 4208463 w 2651"/>
              <a:gd name="T11" fmla="*/ 66675 h 42"/>
              <a:gd name="T12" fmla="*/ 0 60000 65536"/>
              <a:gd name="T13" fmla="*/ 0 60000 65536"/>
              <a:gd name="T14" fmla="*/ 0 60000 65536"/>
              <a:gd name="T15" fmla="*/ 0 60000 65536"/>
              <a:gd name="T16" fmla="*/ 0 60000 65536"/>
              <a:gd name="T17" fmla="*/ 0 60000 65536"/>
              <a:gd name="T18" fmla="*/ 0 w 2651"/>
              <a:gd name="T19" fmla="*/ 0 h 42"/>
              <a:gd name="T20" fmla="*/ 2651 w 2651"/>
              <a:gd name="T21" fmla="*/ 42 h 42"/>
            </a:gdLst>
            <a:ahLst/>
            <a:cxnLst>
              <a:cxn ang="T12">
                <a:pos x="T0" y="T1"/>
              </a:cxn>
              <a:cxn ang="T13">
                <a:pos x="T2" y="T3"/>
              </a:cxn>
              <a:cxn ang="T14">
                <a:pos x="T4" y="T5"/>
              </a:cxn>
              <a:cxn ang="T15">
                <a:pos x="T6" y="T7"/>
              </a:cxn>
              <a:cxn ang="T16">
                <a:pos x="T8" y="T9"/>
              </a:cxn>
              <a:cxn ang="T17">
                <a:pos x="T10" y="T11"/>
              </a:cxn>
            </a:cxnLst>
            <a:rect l="T18" t="T19" r="T20" b="T21"/>
            <a:pathLst>
              <a:path w="2651" h="42">
                <a:moveTo>
                  <a:pt x="0" y="41"/>
                </a:moveTo>
                <a:lnTo>
                  <a:pt x="564" y="42"/>
                </a:lnTo>
                <a:lnTo>
                  <a:pt x="575" y="0"/>
                </a:lnTo>
                <a:lnTo>
                  <a:pt x="774" y="0"/>
                </a:lnTo>
                <a:lnTo>
                  <a:pt x="787" y="42"/>
                </a:lnTo>
                <a:lnTo>
                  <a:pt x="2651" y="42"/>
                </a:lnTo>
              </a:path>
            </a:pathLst>
          </a:custGeom>
          <a:noFill/>
          <a:ln w="12700">
            <a:solidFill>
              <a:srgbClr val="00FF00"/>
            </a:solidFill>
            <a:round/>
            <a:headEnd/>
            <a:tailEnd/>
          </a:ln>
        </p:spPr>
        <p:txBody>
          <a:bodyPr wrap="none" anchor="ctr"/>
          <a:lstStyle/>
          <a:p>
            <a:endParaRPr lang="en-GB"/>
          </a:p>
        </p:txBody>
      </p:sp>
      <p:sp>
        <p:nvSpPr>
          <p:cNvPr id="229390" name="Line 23"/>
          <p:cNvSpPr>
            <a:spLocks noChangeShapeType="1"/>
          </p:cNvSpPr>
          <p:nvPr/>
        </p:nvSpPr>
        <p:spPr bwMode="auto">
          <a:xfrm>
            <a:off x="3324225" y="2859088"/>
            <a:ext cx="2897188" cy="0"/>
          </a:xfrm>
          <a:prstGeom prst="line">
            <a:avLst/>
          </a:prstGeom>
          <a:noFill/>
          <a:ln w="12700">
            <a:solidFill>
              <a:schemeClr val="folHlink"/>
            </a:solidFill>
            <a:round/>
            <a:headEnd/>
            <a:tailEnd/>
          </a:ln>
        </p:spPr>
        <p:txBody>
          <a:bodyPr wrap="none" anchor="ctr"/>
          <a:lstStyle/>
          <a:p>
            <a:endParaRPr lang="en-GB"/>
          </a:p>
        </p:txBody>
      </p:sp>
      <p:sp>
        <p:nvSpPr>
          <p:cNvPr id="229391" name="Freeform 24"/>
          <p:cNvSpPr>
            <a:spLocks noChangeArrowheads="1"/>
          </p:cNvSpPr>
          <p:nvPr/>
        </p:nvSpPr>
        <p:spPr bwMode="auto">
          <a:xfrm>
            <a:off x="3319463" y="3292475"/>
            <a:ext cx="4230687" cy="258763"/>
          </a:xfrm>
          <a:custGeom>
            <a:avLst/>
            <a:gdLst>
              <a:gd name="T0" fmla="*/ 0 w 2665"/>
              <a:gd name="T1" fmla="*/ 258763 h 163"/>
              <a:gd name="T2" fmla="*/ 276225 w 2665"/>
              <a:gd name="T3" fmla="*/ 258763 h 163"/>
              <a:gd name="T4" fmla="*/ 379412 w 2665"/>
              <a:gd name="T5" fmla="*/ 0 h 163"/>
              <a:gd name="T6" fmla="*/ 769937 w 2665"/>
              <a:gd name="T7" fmla="*/ 0 h 163"/>
              <a:gd name="T8" fmla="*/ 877887 w 2665"/>
              <a:gd name="T9" fmla="*/ 257175 h 163"/>
              <a:gd name="T10" fmla="*/ 1684337 w 2665"/>
              <a:gd name="T11" fmla="*/ 258763 h 163"/>
              <a:gd name="T12" fmla="*/ 1779587 w 2665"/>
              <a:gd name="T13" fmla="*/ 0 h 163"/>
              <a:gd name="T14" fmla="*/ 1925637 w 2665"/>
              <a:gd name="T15" fmla="*/ 0 h 163"/>
              <a:gd name="T16" fmla="*/ 2030412 w 2665"/>
              <a:gd name="T17" fmla="*/ 257175 h 163"/>
              <a:gd name="T18" fmla="*/ 4230687 w 2665"/>
              <a:gd name="T19" fmla="*/ 257175 h 1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65"/>
              <a:gd name="T31" fmla="*/ 0 h 163"/>
              <a:gd name="T32" fmla="*/ 2665 w 2665"/>
              <a:gd name="T33" fmla="*/ 163 h 1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65" h="163">
                <a:moveTo>
                  <a:pt x="0" y="163"/>
                </a:moveTo>
                <a:lnTo>
                  <a:pt x="174" y="163"/>
                </a:lnTo>
                <a:lnTo>
                  <a:pt x="239" y="0"/>
                </a:lnTo>
                <a:lnTo>
                  <a:pt x="485" y="0"/>
                </a:lnTo>
                <a:lnTo>
                  <a:pt x="553" y="162"/>
                </a:lnTo>
                <a:lnTo>
                  <a:pt x="1061" y="163"/>
                </a:lnTo>
                <a:lnTo>
                  <a:pt x="1121" y="0"/>
                </a:lnTo>
                <a:lnTo>
                  <a:pt x="1213" y="0"/>
                </a:lnTo>
                <a:lnTo>
                  <a:pt x="1279" y="162"/>
                </a:lnTo>
                <a:lnTo>
                  <a:pt x="2665" y="162"/>
                </a:lnTo>
              </a:path>
            </a:pathLst>
          </a:custGeom>
          <a:noFill/>
          <a:ln w="12700">
            <a:solidFill>
              <a:srgbClr val="00FF00"/>
            </a:solidFill>
            <a:round/>
            <a:headEnd/>
            <a:tailEnd/>
          </a:ln>
        </p:spPr>
        <p:txBody>
          <a:bodyPr wrap="none" anchor="ctr"/>
          <a:lstStyle/>
          <a:p>
            <a:endParaRPr lang="en-GB"/>
          </a:p>
        </p:txBody>
      </p:sp>
      <p:sp>
        <p:nvSpPr>
          <p:cNvPr id="28"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29"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0"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1"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2" name="CasellaDiTesto 31"/>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spTree>
    <p:extLst>
      <p:ext uri="{BB962C8B-B14F-4D97-AF65-F5344CB8AC3E}">
        <p14:creationId xmlns:p14="http://schemas.microsoft.com/office/powerpoint/2010/main" val="3564114071"/>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a:noFill/>
        </p:spPr>
        <p:txBody>
          <a:bodyPr lIns="90488" tIns="44450" rIns="90488" bIns="44450" anchor="b"/>
          <a:lstStyle/>
          <a:p>
            <a:r>
              <a:rPr lang="en-GB" smtClean="0"/>
              <a:t>Pulse sequence</a:t>
            </a:r>
          </a:p>
        </p:txBody>
      </p:sp>
      <p:sp>
        <p:nvSpPr>
          <p:cNvPr id="230403" name="Rectangle 3"/>
          <p:cNvSpPr>
            <a:spLocks noChangeArrowheads="1"/>
          </p:cNvSpPr>
          <p:nvPr/>
        </p:nvSpPr>
        <p:spPr bwMode="auto">
          <a:xfrm>
            <a:off x="2497138" y="2098675"/>
            <a:ext cx="450850" cy="382588"/>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RF</a:t>
            </a:r>
          </a:p>
        </p:txBody>
      </p:sp>
      <p:sp>
        <p:nvSpPr>
          <p:cNvPr id="230404" name="Line 4"/>
          <p:cNvSpPr>
            <a:spLocks noChangeShapeType="1"/>
          </p:cNvSpPr>
          <p:nvPr/>
        </p:nvSpPr>
        <p:spPr bwMode="auto">
          <a:xfrm>
            <a:off x="3314700" y="5132388"/>
            <a:ext cx="4213225" cy="0"/>
          </a:xfrm>
          <a:prstGeom prst="line">
            <a:avLst/>
          </a:prstGeom>
          <a:noFill/>
          <a:ln w="12700">
            <a:solidFill>
              <a:srgbClr val="00FF00"/>
            </a:solidFill>
            <a:round/>
            <a:headEnd/>
            <a:tailEnd/>
          </a:ln>
        </p:spPr>
        <p:txBody>
          <a:bodyPr wrap="none" anchor="ctr"/>
          <a:lstStyle/>
          <a:p>
            <a:endParaRPr lang="en-GB"/>
          </a:p>
        </p:txBody>
      </p:sp>
      <p:sp>
        <p:nvSpPr>
          <p:cNvPr id="230405" name="Line 5"/>
          <p:cNvSpPr>
            <a:spLocks noChangeShapeType="1"/>
          </p:cNvSpPr>
          <p:nvPr/>
        </p:nvSpPr>
        <p:spPr bwMode="auto">
          <a:xfrm>
            <a:off x="4584700" y="5132388"/>
            <a:ext cx="2925763" cy="0"/>
          </a:xfrm>
          <a:prstGeom prst="line">
            <a:avLst/>
          </a:prstGeom>
          <a:noFill/>
          <a:ln w="12700">
            <a:solidFill>
              <a:srgbClr val="00FF00"/>
            </a:solidFill>
            <a:round/>
            <a:headEnd/>
            <a:tailEnd/>
          </a:ln>
        </p:spPr>
        <p:txBody>
          <a:bodyPr wrap="none" anchor="ctr"/>
          <a:lstStyle/>
          <a:p>
            <a:endParaRPr lang="en-GB"/>
          </a:p>
        </p:txBody>
      </p:sp>
      <p:grpSp>
        <p:nvGrpSpPr>
          <p:cNvPr id="230406" name="Group 6"/>
          <p:cNvGrpSpPr>
            <a:grpSpLocks/>
          </p:cNvGrpSpPr>
          <p:nvPr/>
        </p:nvGrpSpPr>
        <p:grpSpPr bwMode="auto">
          <a:xfrm>
            <a:off x="1703388" y="2654300"/>
            <a:ext cx="1703387" cy="2632075"/>
            <a:chOff x="1073" y="1672"/>
            <a:chExt cx="1073" cy="1658"/>
          </a:xfrm>
        </p:grpSpPr>
        <p:sp>
          <p:nvSpPr>
            <p:cNvPr id="230416" name="Rectangle 7"/>
            <p:cNvSpPr>
              <a:spLocks noChangeArrowheads="1"/>
            </p:cNvSpPr>
            <p:nvPr/>
          </p:nvSpPr>
          <p:spPr bwMode="auto">
            <a:xfrm>
              <a:off x="1073" y="1672"/>
              <a:ext cx="875"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MR response</a:t>
              </a:r>
            </a:p>
          </p:txBody>
        </p:sp>
        <p:sp>
          <p:nvSpPr>
            <p:cNvPr id="230417" name="Rectangle 8"/>
            <p:cNvSpPr>
              <a:spLocks noChangeArrowheads="1"/>
            </p:cNvSpPr>
            <p:nvPr/>
          </p:nvSpPr>
          <p:spPr bwMode="auto">
            <a:xfrm>
              <a:off x="1073" y="3032"/>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30418" name="Rectangle 9"/>
            <p:cNvSpPr>
              <a:spLocks noChangeArrowheads="1"/>
            </p:cNvSpPr>
            <p:nvPr/>
          </p:nvSpPr>
          <p:spPr bwMode="auto">
            <a:xfrm>
              <a:off x="1187" y="3089"/>
              <a:ext cx="740"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phase enc.</a:t>
              </a:r>
            </a:p>
          </p:txBody>
        </p:sp>
        <p:sp>
          <p:nvSpPr>
            <p:cNvPr id="230419" name="Rectangle 10"/>
            <p:cNvSpPr>
              <a:spLocks noChangeArrowheads="1"/>
            </p:cNvSpPr>
            <p:nvPr/>
          </p:nvSpPr>
          <p:spPr bwMode="auto">
            <a:xfrm>
              <a:off x="1073" y="2538"/>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30420" name="Rectangle 11"/>
            <p:cNvSpPr>
              <a:spLocks noChangeArrowheads="1"/>
            </p:cNvSpPr>
            <p:nvPr/>
          </p:nvSpPr>
          <p:spPr bwMode="auto">
            <a:xfrm>
              <a:off x="1192" y="2612"/>
              <a:ext cx="95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frequency enc.</a:t>
              </a:r>
            </a:p>
          </p:txBody>
        </p:sp>
        <p:sp>
          <p:nvSpPr>
            <p:cNvPr id="230421" name="Rectangle 12"/>
            <p:cNvSpPr>
              <a:spLocks noChangeArrowheads="1"/>
            </p:cNvSpPr>
            <p:nvPr/>
          </p:nvSpPr>
          <p:spPr bwMode="auto">
            <a:xfrm>
              <a:off x="1073" y="2021"/>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30422" name="Rectangle 13"/>
            <p:cNvSpPr>
              <a:spLocks noChangeArrowheads="1"/>
            </p:cNvSpPr>
            <p:nvPr/>
          </p:nvSpPr>
          <p:spPr bwMode="auto">
            <a:xfrm>
              <a:off x="1192" y="2100"/>
              <a:ext cx="909"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slice selection</a:t>
              </a:r>
            </a:p>
          </p:txBody>
        </p:sp>
      </p:grpSp>
      <p:sp>
        <p:nvSpPr>
          <p:cNvPr id="230407" name="Freeform 14"/>
          <p:cNvSpPr>
            <a:spLocks noChangeArrowheads="1"/>
          </p:cNvSpPr>
          <p:nvPr/>
        </p:nvSpPr>
        <p:spPr bwMode="auto">
          <a:xfrm>
            <a:off x="3314700" y="4330700"/>
            <a:ext cx="4184650" cy="1588"/>
          </a:xfrm>
          <a:custGeom>
            <a:avLst/>
            <a:gdLst>
              <a:gd name="T0" fmla="*/ 0 w 2636"/>
              <a:gd name="T1" fmla="*/ 0 h 1"/>
              <a:gd name="T2" fmla="*/ 4184650 w 2636"/>
              <a:gd name="T3" fmla="*/ 0 h 1"/>
              <a:gd name="T4" fmla="*/ 0 60000 65536"/>
              <a:gd name="T5" fmla="*/ 0 60000 65536"/>
              <a:gd name="T6" fmla="*/ 0 w 2636"/>
              <a:gd name="T7" fmla="*/ 0 h 1"/>
              <a:gd name="T8" fmla="*/ 2636 w 2636"/>
              <a:gd name="T9" fmla="*/ 1 h 1"/>
            </a:gdLst>
            <a:ahLst/>
            <a:cxnLst>
              <a:cxn ang="T4">
                <a:pos x="T0" y="T1"/>
              </a:cxn>
              <a:cxn ang="T5">
                <a:pos x="T2" y="T3"/>
              </a:cxn>
            </a:cxnLst>
            <a:rect l="T6" t="T7" r="T8" b="T9"/>
            <a:pathLst>
              <a:path w="2636" h="1">
                <a:moveTo>
                  <a:pt x="0" y="0"/>
                </a:moveTo>
                <a:lnTo>
                  <a:pt x="2636" y="0"/>
                </a:lnTo>
              </a:path>
            </a:pathLst>
          </a:custGeom>
          <a:noFill/>
          <a:ln w="12700">
            <a:solidFill>
              <a:srgbClr val="00FF00"/>
            </a:solidFill>
            <a:round/>
            <a:headEnd/>
            <a:tailEnd/>
          </a:ln>
        </p:spPr>
        <p:txBody>
          <a:bodyPr wrap="none" anchor="ctr"/>
          <a:lstStyle/>
          <a:p>
            <a:endParaRPr lang="en-GB"/>
          </a:p>
        </p:txBody>
      </p:sp>
      <p:sp>
        <p:nvSpPr>
          <p:cNvPr id="230408" name="Line 15"/>
          <p:cNvSpPr>
            <a:spLocks noChangeShapeType="1"/>
          </p:cNvSpPr>
          <p:nvPr/>
        </p:nvSpPr>
        <p:spPr bwMode="auto">
          <a:xfrm>
            <a:off x="3314700" y="2859088"/>
            <a:ext cx="4191000" cy="0"/>
          </a:xfrm>
          <a:prstGeom prst="line">
            <a:avLst/>
          </a:prstGeom>
          <a:noFill/>
          <a:ln w="12700">
            <a:solidFill>
              <a:schemeClr val="folHlink"/>
            </a:solidFill>
            <a:round/>
            <a:headEnd/>
            <a:tailEnd/>
          </a:ln>
        </p:spPr>
        <p:txBody>
          <a:bodyPr wrap="none" anchor="ctr"/>
          <a:lstStyle/>
          <a:p>
            <a:endParaRPr lang="en-GB"/>
          </a:p>
        </p:txBody>
      </p:sp>
      <p:sp>
        <p:nvSpPr>
          <p:cNvPr id="230409" name="Line 16"/>
          <p:cNvSpPr>
            <a:spLocks noChangeShapeType="1"/>
          </p:cNvSpPr>
          <p:nvPr/>
        </p:nvSpPr>
        <p:spPr bwMode="auto">
          <a:xfrm>
            <a:off x="4413250" y="2859088"/>
            <a:ext cx="1808163" cy="0"/>
          </a:xfrm>
          <a:prstGeom prst="line">
            <a:avLst/>
          </a:prstGeom>
          <a:noFill/>
          <a:ln w="12700">
            <a:solidFill>
              <a:schemeClr val="folHlink"/>
            </a:solidFill>
            <a:round/>
            <a:headEnd/>
            <a:tailEnd/>
          </a:ln>
        </p:spPr>
        <p:txBody>
          <a:bodyPr wrap="none" anchor="ctr"/>
          <a:lstStyle/>
          <a:p>
            <a:endParaRPr lang="en-GB"/>
          </a:p>
        </p:txBody>
      </p:sp>
      <p:sp>
        <p:nvSpPr>
          <p:cNvPr id="230410" name="Line 17"/>
          <p:cNvSpPr>
            <a:spLocks noChangeShapeType="1"/>
          </p:cNvSpPr>
          <p:nvPr/>
        </p:nvSpPr>
        <p:spPr bwMode="auto">
          <a:xfrm>
            <a:off x="6675438" y="2859088"/>
            <a:ext cx="835025" cy="0"/>
          </a:xfrm>
          <a:prstGeom prst="line">
            <a:avLst/>
          </a:prstGeom>
          <a:noFill/>
          <a:ln w="12700">
            <a:solidFill>
              <a:schemeClr val="folHlink"/>
            </a:solidFill>
            <a:round/>
            <a:headEnd/>
            <a:tailEnd/>
          </a:ln>
        </p:spPr>
        <p:txBody>
          <a:bodyPr wrap="none" anchor="ctr"/>
          <a:lstStyle/>
          <a:p>
            <a:endParaRPr lang="en-GB"/>
          </a:p>
        </p:txBody>
      </p:sp>
      <p:sp>
        <p:nvSpPr>
          <p:cNvPr id="230411" name="Line 18"/>
          <p:cNvSpPr>
            <a:spLocks noChangeShapeType="1"/>
          </p:cNvSpPr>
          <p:nvPr/>
        </p:nvSpPr>
        <p:spPr bwMode="auto">
          <a:xfrm>
            <a:off x="3319463" y="2347913"/>
            <a:ext cx="4181475" cy="0"/>
          </a:xfrm>
          <a:prstGeom prst="line">
            <a:avLst/>
          </a:prstGeom>
          <a:noFill/>
          <a:ln w="12700">
            <a:solidFill>
              <a:srgbClr val="FAFD00"/>
            </a:solidFill>
            <a:round/>
            <a:headEnd/>
            <a:tailEnd/>
          </a:ln>
        </p:spPr>
        <p:txBody>
          <a:bodyPr wrap="none" anchor="ctr"/>
          <a:lstStyle/>
          <a:p>
            <a:endParaRPr lang="en-GB"/>
          </a:p>
        </p:txBody>
      </p:sp>
      <p:sp>
        <p:nvSpPr>
          <p:cNvPr id="230412" name="Line 19"/>
          <p:cNvSpPr>
            <a:spLocks noChangeShapeType="1"/>
          </p:cNvSpPr>
          <p:nvPr/>
        </p:nvSpPr>
        <p:spPr bwMode="auto">
          <a:xfrm>
            <a:off x="3314700" y="3551238"/>
            <a:ext cx="4213225" cy="0"/>
          </a:xfrm>
          <a:prstGeom prst="line">
            <a:avLst/>
          </a:prstGeom>
          <a:noFill/>
          <a:ln w="12700">
            <a:solidFill>
              <a:srgbClr val="00FF00"/>
            </a:solidFill>
            <a:round/>
            <a:headEnd/>
            <a:tailEnd/>
          </a:ln>
        </p:spPr>
        <p:txBody>
          <a:bodyPr wrap="none" anchor="ctr"/>
          <a:lstStyle/>
          <a:p>
            <a:endParaRPr lang="en-GB"/>
          </a:p>
        </p:txBody>
      </p:sp>
      <p:sp>
        <p:nvSpPr>
          <p:cNvPr id="23"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24"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5"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6"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7" name="CasellaDiTesto 26"/>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spTree>
    <p:extLst>
      <p:ext uri="{BB962C8B-B14F-4D97-AF65-F5344CB8AC3E}">
        <p14:creationId xmlns:p14="http://schemas.microsoft.com/office/powerpoint/2010/main" val="346321344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31426" name="Rectangle 2"/>
          <p:cNvSpPr>
            <a:spLocks noGrp="1" noChangeArrowheads="1"/>
          </p:cNvSpPr>
          <p:nvPr>
            <p:ph type="title"/>
          </p:nvPr>
        </p:nvSpPr>
        <p:spPr>
          <a:noFill/>
        </p:spPr>
        <p:txBody>
          <a:bodyPr lIns="90488" tIns="44450" rIns="90488" bIns="44450" anchor="b"/>
          <a:lstStyle/>
          <a:p>
            <a:r>
              <a:rPr lang="en-GB" smtClean="0"/>
              <a:t>Pulse sequence</a:t>
            </a:r>
          </a:p>
        </p:txBody>
      </p:sp>
      <p:sp>
        <p:nvSpPr>
          <p:cNvPr id="231427" name="Rectangle 3"/>
          <p:cNvSpPr>
            <a:spLocks noChangeArrowheads="1"/>
          </p:cNvSpPr>
          <p:nvPr/>
        </p:nvSpPr>
        <p:spPr bwMode="auto">
          <a:xfrm>
            <a:off x="2497138" y="2098675"/>
            <a:ext cx="450850" cy="382588"/>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RF</a:t>
            </a:r>
          </a:p>
        </p:txBody>
      </p:sp>
      <p:grpSp>
        <p:nvGrpSpPr>
          <p:cNvPr id="231428" name="Group 4"/>
          <p:cNvGrpSpPr>
            <a:grpSpLocks/>
          </p:cNvGrpSpPr>
          <p:nvPr/>
        </p:nvGrpSpPr>
        <p:grpSpPr bwMode="auto">
          <a:xfrm>
            <a:off x="1703388" y="2654300"/>
            <a:ext cx="1703387" cy="2632075"/>
            <a:chOff x="1073" y="1672"/>
            <a:chExt cx="1073" cy="1658"/>
          </a:xfrm>
        </p:grpSpPr>
        <p:sp>
          <p:nvSpPr>
            <p:cNvPr id="231445" name="Rectangle 5"/>
            <p:cNvSpPr>
              <a:spLocks noChangeArrowheads="1"/>
            </p:cNvSpPr>
            <p:nvPr/>
          </p:nvSpPr>
          <p:spPr bwMode="auto">
            <a:xfrm>
              <a:off x="1073" y="1672"/>
              <a:ext cx="875"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MR response</a:t>
              </a:r>
            </a:p>
          </p:txBody>
        </p:sp>
        <p:sp>
          <p:nvSpPr>
            <p:cNvPr id="231446" name="Rectangle 6"/>
            <p:cNvSpPr>
              <a:spLocks noChangeArrowheads="1"/>
            </p:cNvSpPr>
            <p:nvPr/>
          </p:nvSpPr>
          <p:spPr bwMode="auto">
            <a:xfrm>
              <a:off x="1073" y="3032"/>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31447" name="Rectangle 7"/>
            <p:cNvSpPr>
              <a:spLocks noChangeArrowheads="1"/>
            </p:cNvSpPr>
            <p:nvPr/>
          </p:nvSpPr>
          <p:spPr bwMode="auto">
            <a:xfrm>
              <a:off x="1187" y="3089"/>
              <a:ext cx="740"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phase enc.</a:t>
              </a:r>
            </a:p>
          </p:txBody>
        </p:sp>
        <p:sp>
          <p:nvSpPr>
            <p:cNvPr id="231448" name="Rectangle 8"/>
            <p:cNvSpPr>
              <a:spLocks noChangeArrowheads="1"/>
            </p:cNvSpPr>
            <p:nvPr/>
          </p:nvSpPr>
          <p:spPr bwMode="auto">
            <a:xfrm>
              <a:off x="1073" y="2538"/>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31449" name="Rectangle 9"/>
            <p:cNvSpPr>
              <a:spLocks noChangeArrowheads="1"/>
            </p:cNvSpPr>
            <p:nvPr/>
          </p:nvSpPr>
          <p:spPr bwMode="auto">
            <a:xfrm>
              <a:off x="1192" y="2612"/>
              <a:ext cx="95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frequency enc.</a:t>
              </a:r>
            </a:p>
          </p:txBody>
        </p:sp>
        <p:sp>
          <p:nvSpPr>
            <p:cNvPr id="231450" name="Rectangle 10"/>
            <p:cNvSpPr>
              <a:spLocks noChangeArrowheads="1"/>
            </p:cNvSpPr>
            <p:nvPr/>
          </p:nvSpPr>
          <p:spPr bwMode="auto">
            <a:xfrm>
              <a:off x="1073" y="2021"/>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31451" name="Rectangle 11"/>
            <p:cNvSpPr>
              <a:spLocks noChangeArrowheads="1"/>
            </p:cNvSpPr>
            <p:nvPr/>
          </p:nvSpPr>
          <p:spPr bwMode="auto">
            <a:xfrm>
              <a:off x="1192" y="2100"/>
              <a:ext cx="909"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slice selection</a:t>
              </a:r>
            </a:p>
          </p:txBody>
        </p:sp>
      </p:grpSp>
      <p:sp>
        <p:nvSpPr>
          <p:cNvPr id="231429" name="Freeform 12"/>
          <p:cNvSpPr>
            <a:spLocks noChangeArrowheads="1"/>
          </p:cNvSpPr>
          <p:nvPr/>
        </p:nvSpPr>
        <p:spPr bwMode="auto">
          <a:xfrm>
            <a:off x="3314700" y="4076700"/>
            <a:ext cx="4184650" cy="254000"/>
          </a:xfrm>
          <a:custGeom>
            <a:avLst/>
            <a:gdLst>
              <a:gd name="T0" fmla="*/ 0 w 2636"/>
              <a:gd name="T1" fmla="*/ 254000 h 160"/>
              <a:gd name="T2" fmla="*/ 2552700 w 2636"/>
              <a:gd name="T3" fmla="*/ 250825 h 160"/>
              <a:gd name="T4" fmla="*/ 2660650 w 2636"/>
              <a:gd name="T5" fmla="*/ 0 h 160"/>
              <a:gd name="T6" fmla="*/ 3705225 w 2636"/>
              <a:gd name="T7" fmla="*/ 3175 h 160"/>
              <a:gd name="T8" fmla="*/ 3816350 w 2636"/>
              <a:gd name="T9" fmla="*/ 250825 h 160"/>
              <a:gd name="T10" fmla="*/ 4184650 w 2636"/>
              <a:gd name="T11" fmla="*/ 254000 h 160"/>
              <a:gd name="T12" fmla="*/ 0 60000 65536"/>
              <a:gd name="T13" fmla="*/ 0 60000 65536"/>
              <a:gd name="T14" fmla="*/ 0 60000 65536"/>
              <a:gd name="T15" fmla="*/ 0 60000 65536"/>
              <a:gd name="T16" fmla="*/ 0 60000 65536"/>
              <a:gd name="T17" fmla="*/ 0 60000 65536"/>
              <a:gd name="T18" fmla="*/ 0 w 2636"/>
              <a:gd name="T19" fmla="*/ 0 h 160"/>
              <a:gd name="T20" fmla="*/ 2636 w 2636"/>
              <a:gd name="T21" fmla="*/ 160 h 160"/>
            </a:gdLst>
            <a:ahLst/>
            <a:cxnLst>
              <a:cxn ang="T12">
                <a:pos x="T0" y="T1"/>
              </a:cxn>
              <a:cxn ang="T13">
                <a:pos x="T2" y="T3"/>
              </a:cxn>
              <a:cxn ang="T14">
                <a:pos x="T4" y="T5"/>
              </a:cxn>
              <a:cxn ang="T15">
                <a:pos x="T6" y="T7"/>
              </a:cxn>
              <a:cxn ang="T16">
                <a:pos x="T8" y="T9"/>
              </a:cxn>
              <a:cxn ang="T17">
                <a:pos x="T10" y="T11"/>
              </a:cxn>
            </a:cxnLst>
            <a:rect l="T18" t="T19" r="T20" b="T21"/>
            <a:pathLst>
              <a:path w="2636" h="160">
                <a:moveTo>
                  <a:pt x="0" y="160"/>
                </a:moveTo>
                <a:lnTo>
                  <a:pt x="1608" y="158"/>
                </a:lnTo>
                <a:lnTo>
                  <a:pt x="1676" y="0"/>
                </a:lnTo>
                <a:lnTo>
                  <a:pt x="2334" y="2"/>
                </a:lnTo>
                <a:lnTo>
                  <a:pt x="2404" y="158"/>
                </a:lnTo>
                <a:lnTo>
                  <a:pt x="2636" y="160"/>
                </a:lnTo>
              </a:path>
            </a:pathLst>
          </a:custGeom>
          <a:noFill/>
          <a:ln w="12700">
            <a:solidFill>
              <a:srgbClr val="00FF00"/>
            </a:solidFill>
            <a:round/>
            <a:headEnd/>
            <a:tailEnd/>
          </a:ln>
        </p:spPr>
        <p:txBody>
          <a:bodyPr wrap="none" anchor="ctr"/>
          <a:lstStyle/>
          <a:p>
            <a:endParaRPr lang="en-GB"/>
          </a:p>
        </p:txBody>
      </p:sp>
      <p:sp>
        <p:nvSpPr>
          <p:cNvPr id="231430" name="Line 13"/>
          <p:cNvSpPr>
            <a:spLocks noChangeShapeType="1"/>
          </p:cNvSpPr>
          <p:nvPr/>
        </p:nvSpPr>
        <p:spPr bwMode="auto">
          <a:xfrm>
            <a:off x="6675438" y="2859088"/>
            <a:ext cx="835025" cy="0"/>
          </a:xfrm>
          <a:prstGeom prst="line">
            <a:avLst/>
          </a:prstGeom>
          <a:noFill/>
          <a:ln w="12700">
            <a:solidFill>
              <a:schemeClr val="folHlink"/>
            </a:solidFill>
            <a:round/>
            <a:headEnd/>
            <a:tailEnd/>
          </a:ln>
        </p:spPr>
        <p:txBody>
          <a:bodyPr wrap="none" anchor="ctr"/>
          <a:lstStyle/>
          <a:p>
            <a:endParaRPr lang="en-GB"/>
          </a:p>
        </p:txBody>
      </p:sp>
      <p:sp>
        <p:nvSpPr>
          <p:cNvPr id="231431" name="Rectangle 14"/>
          <p:cNvSpPr>
            <a:spLocks noChangeArrowheads="1"/>
          </p:cNvSpPr>
          <p:nvPr/>
        </p:nvSpPr>
        <p:spPr bwMode="auto">
          <a:xfrm>
            <a:off x="3867150" y="1878013"/>
            <a:ext cx="487363" cy="382587"/>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90°</a:t>
            </a:r>
          </a:p>
        </p:txBody>
      </p:sp>
      <p:sp>
        <p:nvSpPr>
          <p:cNvPr id="231432" name="Rectangle 15"/>
          <p:cNvSpPr>
            <a:spLocks noChangeArrowheads="1"/>
          </p:cNvSpPr>
          <p:nvPr/>
        </p:nvSpPr>
        <p:spPr bwMode="auto">
          <a:xfrm>
            <a:off x="5195888" y="1649413"/>
            <a:ext cx="600075" cy="382587"/>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180°</a:t>
            </a:r>
          </a:p>
        </p:txBody>
      </p:sp>
      <p:sp>
        <p:nvSpPr>
          <p:cNvPr id="231433" name="Freeform 16"/>
          <p:cNvSpPr>
            <a:spLocks/>
          </p:cNvSpPr>
          <p:nvPr/>
        </p:nvSpPr>
        <p:spPr bwMode="auto">
          <a:xfrm>
            <a:off x="3675063" y="2170113"/>
            <a:ext cx="406400" cy="220662"/>
          </a:xfrm>
          <a:custGeom>
            <a:avLst/>
            <a:gdLst>
              <a:gd name="T0" fmla="*/ 0 w 472"/>
              <a:gd name="T1" fmla="*/ 176817 h 307"/>
              <a:gd name="T2" fmla="*/ 33580 w 472"/>
              <a:gd name="T3" fmla="*/ 155973 h 307"/>
              <a:gd name="T4" fmla="*/ 54244 w 472"/>
              <a:gd name="T5" fmla="*/ 171067 h 307"/>
              <a:gd name="T6" fmla="*/ 74908 w 472"/>
              <a:gd name="T7" fmla="*/ 196224 h 307"/>
              <a:gd name="T8" fmla="*/ 104183 w 472"/>
              <a:gd name="T9" fmla="*/ 217787 h 307"/>
              <a:gd name="T10" fmla="*/ 130875 w 472"/>
              <a:gd name="T11" fmla="*/ 185442 h 307"/>
              <a:gd name="T12" fmla="*/ 180814 w 472"/>
              <a:gd name="T13" fmla="*/ 30188 h 307"/>
              <a:gd name="T14" fmla="*/ 201478 w 472"/>
              <a:gd name="T15" fmla="*/ 2875 h 307"/>
              <a:gd name="T16" fmla="*/ 224725 w 472"/>
              <a:gd name="T17" fmla="*/ 30907 h 307"/>
              <a:gd name="T18" fmla="*/ 271220 w 472"/>
              <a:gd name="T19" fmla="*/ 181848 h 307"/>
              <a:gd name="T20" fmla="*/ 301356 w 472"/>
              <a:gd name="T21" fmla="*/ 218506 h 307"/>
              <a:gd name="T22" fmla="*/ 330631 w 472"/>
              <a:gd name="T23" fmla="*/ 194068 h 307"/>
              <a:gd name="T24" fmla="*/ 348712 w 472"/>
              <a:gd name="T25" fmla="*/ 168911 h 307"/>
              <a:gd name="T26" fmla="*/ 369376 w 472"/>
              <a:gd name="T27" fmla="*/ 155254 h 307"/>
              <a:gd name="T28" fmla="*/ 406400 w 472"/>
              <a:gd name="T29" fmla="*/ 177536 h 30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72"/>
              <a:gd name="T46" fmla="*/ 0 h 307"/>
              <a:gd name="T47" fmla="*/ 472 w 472"/>
              <a:gd name="T48" fmla="*/ 307 h 30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72" h="307">
                <a:moveTo>
                  <a:pt x="0" y="246"/>
                </a:moveTo>
                <a:cubicBezTo>
                  <a:pt x="6" y="241"/>
                  <a:pt x="29" y="218"/>
                  <a:pt x="39" y="217"/>
                </a:cubicBezTo>
                <a:cubicBezTo>
                  <a:pt x="49" y="216"/>
                  <a:pt x="55" y="229"/>
                  <a:pt x="63" y="238"/>
                </a:cubicBezTo>
                <a:cubicBezTo>
                  <a:pt x="71" y="247"/>
                  <a:pt x="77" y="262"/>
                  <a:pt x="87" y="273"/>
                </a:cubicBezTo>
                <a:cubicBezTo>
                  <a:pt x="97" y="284"/>
                  <a:pt x="110" y="305"/>
                  <a:pt x="121" y="303"/>
                </a:cubicBezTo>
                <a:cubicBezTo>
                  <a:pt x="132" y="301"/>
                  <a:pt x="137" y="301"/>
                  <a:pt x="152" y="258"/>
                </a:cubicBezTo>
                <a:cubicBezTo>
                  <a:pt x="167" y="215"/>
                  <a:pt x="196" y="84"/>
                  <a:pt x="210" y="42"/>
                </a:cubicBezTo>
                <a:cubicBezTo>
                  <a:pt x="224" y="0"/>
                  <a:pt x="226" y="4"/>
                  <a:pt x="234" y="4"/>
                </a:cubicBezTo>
                <a:cubicBezTo>
                  <a:pt x="242" y="4"/>
                  <a:pt x="248" y="2"/>
                  <a:pt x="261" y="43"/>
                </a:cubicBezTo>
                <a:cubicBezTo>
                  <a:pt x="274" y="84"/>
                  <a:pt x="300" y="210"/>
                  <a:pt x="315" y="253"/>
                </a:cubicBezTo>
                <a:cubicBezTo>
                  <a:pt x="330" y="296"/>
                  <a:pt x="339" y="301"/>
                  <a:pt x="350" y="304"/>
                </a:cubicBezTo>
                <a:cubicBezTo>
                  <a:pt x="361" y="307"/>
                  <a:pt x="375" y="282"/>
                  <a:pt x="384" y="270"/>
                </a:cubicBezTo>
                <a:cubicBezTo>
                  <a:pt x="393" y="258"/>
                  <a:pt x="398" y="244"/>
                  <a:pt x="405" y="235"/>
                </a:cubicBezTo>
                <a:cubicBezTo>
                  <a:pt x="412" y="226"/>
                  <a:pt x="418" y="214"/>
                  <a:pt x="429" y="216"/>
                </a:cubicBezTo>
                <a:cubicBezTo>
                  <a:pt x="440" y="218"/>
                  <a:pt x="463" y="241"/>
                  <a:pt x="472" y="247"/>
                </a:cubicBezTo>
              </a:path>
            </a:pathLst>
          </a:custGeom>
          <a:noFill/>
          <a:ln w="12700" cap="flat" cmpd="sng">
            <a:solidFill>
              <a:srgbClr val="FFFF00"/>
            </a:solidFill>
            <a:prstDash val="solid"/>
            <a:round/>
            <a:headEnd/>
            <a:tailEnd/>
          </a:ln>
        </p:spPr>
        <p:txBody>
          <a:bodyPr lIns="0" tIns="0" rIns="0" bIns="0" anchor="ctr">
            <a:spAutoFit/>
          </a:bodyPr>
          <a:lstStyle/>
          <a:p>
            <a:endParaRPr lang="en-GB"/>
          </a:p>
        </p:txBody>
      </p:sp>
      <p:sp>
        <p:nvSpPr>
          <p:cNvPr id="231434" name="Line 17"/>
          <p:cNvSpPr>
            <a:spLocks noChangeShapeType="1"/>
          </p:cNvSpPr>
          <p:nvPr/>
        </p:nvSpPr>
        <p:spPr bwMode="auto">
          <a:xfrm>
            <a:off x="3321050" y="2347913"/>
            <a:ext cx="360363" cy="0"/>
          </a:xfrm>
          <a:prstGeom prst="line">
            <a:avLst/>
          </a:prstGeom>
          <a:noFill/>
          <a:ln w="12700">
            <a:solidFill>
              <a:srgbClr val="FAFD00"/>
            </a:solidFill>
            <a:round/>
            <a:headEnd/>
            <a:tailEnd/>
          </a:ln>
        </p:spPr>
        <p:txBody>
          <a:bodyPr wrap="none" anchor="ctr"/>
          <a:lstStyle/>
          <a:p>
            <a:endParaRPr lang="en-GB"/>
          </a:p>
        </p:txBody>
      </p:sp>
      <p:grpSp>
        <p:nvGrpSpPr>
          <p:cNvPr id="231435" name="Group 18"/>
          <p:cNvGrpSpPr>
            <a:grpSpLocks/>
          </p:cNvGrpSpPr>
          <p:nvPr/>
        </p:nvGrpSpPr>
        <p:grpSpPr bwMode="auto">
          <a:xfrm>
            <a:off x="6223000" y="2425700"/>
            <a:ext cx="450850" cy="533400"/>
            <a:chOff x="3683" y="1648"/>
            <a:chExt cx="759" cy="192"/>
          </a:xfrm>
        </p:grpSpPr>
        <p:sp>
          <p:nvSpPr>
            <p:cNvPr id="231443" name="Freeform 19"/>
            <p:cNvSpPr>
              <a:spLocks/>
            </p:cNvSpPr>
            <p:nvPr/>
          </p:nvSpPr>
          <p:spPr bwMode="auto">
            <a:xfrm>
              <a:off x="4063" y="1648"/>
              <a:ext cx="379" cy="192"/>
            </a:xfrm>
            <a:custGeom>
              <a:avLst/>
              <a:gdLst>
                <a:gd name="T0" fmla="*/ 0 w 379"/>
                <a:gd name="T1" fmla="*/ 3 h 192"/>
                <a:gd name="T2" fmla="*/ 7 w 379"/>
                <a:gd name="T3" fmla="*/ 16 h 192"/>
                <a:gd name="T4" fmla="*/ 23 w 379"/>
                <a:gd name="T5" fmla="*/ 99 h 192"/>
                <a:gd name="T6" fmla="*/ 45 w 379"/>
                <a:gd name="T7" fmla="*/ 179 h 192"/>
                <a:gd name="T8" fmla="*/ 63 w 379"/>
                <a:gd name="T9" fmla="*/ 179 h 192"/>
                <a:gd name="T10" fmla="*/ 80 w 379"/>
                <a:gd name="T11" fmla="*/ 129 h 192"/>
                <a:gd name="T12" fmla="*/ 94 w 379"/>
                <a:gd name="T13" fmla="*/ 129 h 192"/>
                <a:gd name="T14" fmla="*/ 112 w 379"/>
                <a:gd name="T15" fmla="*/ 171 h 192"/>
                <a:gd name="T16" fmla="*/ 126 w 379"/>
                <a:gd name="T17" fmla="*/ 171 h 192"/>
                <a:gd name="T18" fmla="*/ 150 w 379"/>
                <a:gd name="T19" fmla="*/ 138 h 192"/>
                <a:gd name="T20" fmla="*/ 167 w 379"/>
                <a:gd name="T21" fmla="*/ 138 h 192"/>
                <a:gd name="T22" fmla="*/ 185 w 379"/>
                <a:gd name="T23" fmla="*/ 160 h 192"/>
                <a:gd name="T24" fmla="*/ 198 w 379"/>
                <a:gd name="T25" fmla="*/ 160 h 192"/>
                <a:gd name="T26" fmla="*/ 215 w 379"/>
                <a:gd name="T27" fmla="*/ 142 h 192"/>
                <a:gd name="T28" fmla="*/ 227 w 379"/>
                <a:gd name="T29" fmla="*/ 142 h 192"/>
                <a:gd name="T30" fmla="*/ 246 w 379"/>
                <a:gd name="T31" fmla="*/ 159 h 192"/>
                <a:gd name="T32" fmla="*/ 260 w 379"/>
                <a:gd name="T33" fmla="*/ 159 h 192"/>
                <a:gd name="T34" fmla="*/ 276 w 379"/>
                <a:gd name="T35" fmla="*/ 145 h 192"/>
                <a:gd name="T36" fmla="*/ 289 w 379"/>
                <a:gd name="T37" fmla="*/ 145 h 192"/>
                <a:gd name="T38" fmla="*/ 304 w 379"/>
                <a:gd name="T39" fmla="*/ 157 h 192"/>
                <a:gd name="T40" fmla="*/ 315 w 379"/>
                <a:gd name="T41" fmla="*/ 157 h 192"/>
                <a:gd name="T42" fmla="*/ 331 w 379"/>
                <a:gd name="T43" fmla="*/ 146 h 192"/>
                <a:gd name="T44" fmla="*/ 342 w 379"/>
                <a:gd name="T45" fmla="*/ 146 h 192"/>
                <a:gd name="T46" fmla="*/ 356 w 379"/>
                <a:gd name="T47" fmla="*/ 157 h 192"/>
                <a:gd name="T48" fmla="*/ 367 w 379"/>
                <a:gd name="T49" fmla="*/ 157 h 192"/>
                <a:gd name="T50" fmla="*/ 379 w 379"/>
                <a:gd name="T51" fmla="*/ 147 h 1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79"/>
                <a:gd name="T79" fmla="*/ 0 h 192"/>
                <a:gd name="T80" fmla="*/ 379 w 379"/>
                <a:gd name="T81" fmla="*/ 192 h 1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79" h="192">
                  <a:moveTo>
                    <a:pt x="0" y="3"/>
                  </a:moveTo>
                  <a:cubicBezTo>
                    <a:pt x="1" y="5"/>
                    <a:pt x="3" y="0"/>
                    <a:pt x="7" y="16"/>
                  </a:cubicBezTo>
                  <a:cubicBezTo>
                    <a:pt x="11" y="32"/>
                    <a:pt x="17" y="72"/>
                    <a:pt x="23" y="99"/>
                  </a:cubicBezTo>
                  <a:cubicBezTo>
                    <a:pt x="30" y="126"/>
                    <a:pt x="38" y="166"/>
                    <a:pt x="45" y="179"/>
                  </a:cubicBezTo>
                  <a:cubicBezTo>
                    <a:pt x="51" y="192"/>
                    <a:pt x="57" y="187"/>
                    <a:pt x="63" y="179"/>
                  </a:cubicBezTo>
                  <a:cubicBezTo>
                    <a:pt x="69" y="170"/>
                    <a:pt x="75" y="137"/>
                    <a:pt x="80" y="129"/>
                  </a:cubicBezTo>
                  <a:cubicBezTo>
                    <a:pt x="85" y="121"/>
                    <a:pt x="89" y="122"/>
                    <a:pt x="94" y="129"/>
                  </a:cubicBezTo>
                  <a:cubicBezTo>
                    <a:pt x="99" y="136"/>
                    <a:pt x="107" y="164"/>
                    <a:pt x="112" y="171"/>
                  </a:cubicBezTo>
                  <a:cubicBezTo>
                    <a:pt x="117" y="178"/>
                    <a:pt x="120" y="177"/>
                    <a:pt x="126" y="171"/>
                  </a:cubicBezTo>
                  <a:cubicBezTo>
                    <a:pt x="132" y="166"/>
                    <a:pt x="143" y="143"/>
                    <a:pt x="150" y="138"/>
                  </a:cubicBezTo>
                  <a:cubicBezTo>
                    <a:pt x="157" y="132"/>
                    <a:pt x="161" y="134"/>
                    <a:pt x="167" y="138"/>
                  </a:cubicBezTo>
                  <a:cubicBezTo>
                    <a:pt x="173" y="141"/>
                    <a:pt x="180" y="156"/>
                    <a:pt x="185" y="160"/>
                  </a:cubicBezTo>
                  <a:cubicBezTo>
                    <a:pt x="190" y="164"/>
                    <a:pt x="193" y="163"/>
                    <a:pt x="198" y="160"/>
                  </a:cubicBezTo>
                  <a:cubicBezTo>
                    <a:pt x="203" y="157"/>
                    <a:pt x="210" y="145"/>
                    <a:pt x="215" y="142"/>
                  </a:cubicBezTo>
                  <a:cubicBezTo>
                    <a:pt x="219" y="139"/>
                    <a:pt x="222" y="139"/>
                    <a:pt x="227" y="142"/>
                  </a:cubicBezTo>
                  <a:cubicBezTo>
                    <a:pt x="232" y="145"/>
                    <a:pt x="241" y="157"/>
                    <a:pt x="246" y="159"/>
                  </a:cubicBezTo>
                  <a:cubicBezTo>
                    <a:pt x="252" y="162"/>
                    <a:pt x="255" y="162"/>
                    <a:pt x="260" y="159"/>
                  </a:cubicBezTo>
                  <a:cubicBezTo>
                    <a:pt x="265" y="157"/>
                    <a:pt x="271" y="147"/>
                    <a:pt x="276" y="145"/>
                  </a:cubicBezTo>
                  <a:cubicBezTo>
                    <a:pt x="281" y="142"/>
                    <a:pt x="285" y="143"/>
                    <a:pt x="289" y="145"/>
                  </a:cubicBezTo>
                  <a:cubicBezTo>
                    <a:pt x="294" y="147"/>
                    <a:pt x="300" y="155"/>
                    <a:pt x="304" y="157"/>
                  </a:cubicBezTo>
                  <a:cubicBezTo>
                    <a:pt x="309" y="159"/>
                    <a:pt x="311" y="158"/>
                    <a:pt x="315" y="157"/>
                  </a:cubicBezTo>
                  <a:cubicBezTo>
                    <a:pt x="320" y="155"/>
                    <a:pt x="327" y="148"/>
                    <a:pt x="331" y="146"/>
                  </a:cubicBezTo>
                  <a:cubicBezTo>
                    <a:pt x="336" y="144"/>
                    <a:pt x="338" y="144"/>
                    <a:pt x="342" y="146"/>
                  </a:cubicBezTo>
                  <a:cubicBezTo>
                    <a:pt x="346" y="148"/>
                    <a:pt x="352" y="155"/>
                    <a:pt x="356" y="157"/>
                  </a:cubicBezTo>
                  <a:cubicBezTo>
                    <a:pt x="360" y="159"/>
                    <a:pt x="363" y="159"/>
                    <a:pt x="367" y="157"/>
                  </a:cubicBezTo>
                  <a:cubicBezTo>
                    <a:pt x="370" y="156"/>
                    <a:pt x="377" y="149"/>
                    <a:pt x="379" y="147"/>
                  </a:cubicBezTo>
                </a:path>
              </a:pathLst>
            </a:custGeom>
            <a:noFill/>
            <a:ln w="12700" cap="flat" cmpd="sng">
              <a:solidFill>
                <a:schemeClr val="folHlink"/>
              </a:solidFill>
              <a:prstDash val="solid"/>
              <a:round/>
              <a:headEnd/>
              <a:tailEnd/>
            </a:ln>
          </p:spPr>
          <p:txBody>
            <a:bodyPr lIns="0" tIns="0" rIns="0" bIns="0" anchor="ctr">
              <a:spAutoFit/>
            </a:bodyPr>
            <a:lstStyle/>
            <a:p>
              <a:endParaRPr lang="en-GB"/>
            </a:p>
          </p:txBody>
        </p:sp>
        <p:sp>
          <p:nvSpPr>
            <p:cNvPr id="231444" name="Freeform 20"/>
            <p:cNvSpPr>
              <a:spLocks/>
            </p:cNvSpPr>
            <p:nvPr/>
          </p:nvSpPr>
          <p:spPr bwMode="auto">
            <a:xfrm flipH="1">
              <a:off x="3683" y="1648"/>
              <a:ext cx="379" cy="192"/>
            </a:xfrm>
            <a:custGeom>
              <a:avLst/>
              <a:gdLst>
                <a:gd name="T0" fmla="*/ 0 w 379"/>
                <a:gd name="T1" fmla="*/ 3 h 192"/>
                <a:gd name="T2" fmla="*/ 7 w 379"/>
                <a:gd name="T3" fmla="*/ 16 h 192"/>
                <a:gd name="T4" fmla="*/ 23 w 379"/>
                <a:gd name="T5" fmla="*/ 99 h 192"/>
                <a:gd name="T6" fmla="*/ 45 w 379"/>
                <a:gd name="T7" fmla="*/ 179 h 192"/>
                <a:gd name="T8" fmla="*/ 63 w 379"/>
                <a:gd name="T9" fmla="*/ 179 h 192"/>
                <a:gd name="T10" fmla="*/ 80 w 379"/>
                <a:gd name="T11" fmla="*/ 129 h 192"/>
                <a:gd name="T12" fmla="*/ 94 w 379"/>
                <a:gd name="T13" fmla="*/ 129 h 192"/>
                <a:gd name="T14" fmla="*/ 112 w 379"/>
                <a:gd name="T15" fmla="*/ 171 h 192"/>
                <a:gd name="T16" fmla="*/ 126 w 379"/>
                <a:gd name="T17" fmla="*/ 171 h 192"/>
                <a:gd name="T18" fmla="*/ 150 w 379"/>
                <a:gd name="T19" fmla="*/ 138 h 192"/>
                <a:gd name="T20" fmla="*/ 167 w 379"/>
                <a:gd name="T21" fmla="*/ 138 h 192"/>
                <a:gd name="T22" fmla="*/ 185 w 379"/>
                <a:gd name="T23" fmla="*/ 160 h 192"/>
                <a:gd name="T24" fmla="*/ 198 w 379"/>
                <a:gd name="T25" fmla="*/ 160 h 192"/>
                <a:gd name="T26" fmla="*/ 215 w 379"/>
                <a:gd name="T27" fmla="*/ 142 h 192"/>
                <a:gd name="T28" fmla="*/ 227 w 379"/>
                <a:gd name="T29" fmla="*/ 142 h 192"/>
                <a:gd name="T30" fmla="*/ 246 w 379"/>
                <a:gd name="T31" fmla="*/ 159 h 192"/>
                <a:gd name="T32" fmla="*/ 260 w 379"/>
                <a:gd name="T33" fmla="*/ 159 h 192"/>
                <a:gd name="T34" fmla="*/ 276 w 379"/>
                <a:gd name="T35" fmla="*/ 145 h 192"/>
                <a:gd name="T36" fmla="*/ 289 w 379"/>
                <a:gd name="T37" fmla="*/ 145 h 192"/>
                <a:gd name="T38" fmla="*/ 304 w 379"/>
                <a:gd name="T39" fmla="*/ 157 h 192"/>
                <a:gd name="T40" fmla="*/ 315 w 379"/>
                <a:gd name="T41" fmla="*/ 157 h 192"/>
                <a:gd name="T42" fmla="*/ 331 w 379"/>
                <a:gd name="T43" fmla="*/ 146 h 192"/>
                <a:gd name="T44" fmla="*/ 342 w 379"/>
                <a:gd name="T45" fmla="*/ 146 h 192"/>
                <a:gd name="T46" fmla="*/ 356 w 379"/>
                <a:gd name="T47" fmla="*/ 157 h 192"/>
                <a:gd name="T48" fmla="*/ 367 w 379"/>
                <a:gd name="T49" fmla="*/ 157 h 192"/>
                <a:gd name="T50" fmla="*/ 379 w 379"/>
                <a:gd name="T51" fmla="*/ 147 h 1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79"/>
                <a:gd name="T79" fmla="*/ 0 h 192"/>
                <a:gd name="T80" fmla="*/ 379 w 379"/>
                <a:gd name="T81" fmla="*/ 192 h 1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79" h="192">
                  <a:moveTo>
                    <a:pt x="0" y="3"/>
                  </a:moveTo>
                  <a:cubicBezTo>
                    <a:pt x="1" y="5"/>
                    <a:pt x="3" y="0"/>
                    <a:pt x="7" y="16"/>
                  </a:cubicBezTo>
                  <a:cubicBezTo>
                    <a:pt x="11" y="32"/>
                    <a:pt x="17" y="72"/>
                    <a:pt x="23" y="99"/>
                  </a:cubicBezTo>
                  <a:cubicBezTo>
                    <a:pt x="30" y="126"/>
                    <a:pt x="38" y="166"/>
                    <a:pt x="45" y="179"/>
                  </a:cubicBezTo>
                  <a:cubicBezTo>
                    <a:pt x="51" y="192"/>
                    <a:pt x="57" y="187"/>
                    <a:pt x="63" y="179"/>
                  </a:cubicBezTo>
                  <a:cubicBezTo>
                    <a:pt x="69" y="170"/>
                    <a:pt x="75" y="137"/>
                    <a:pt x="80" y="129"/>
                  </a:cubicBezTo>
                  <a:cubicBezTo>
                    <a:pt x="85" y="121"/>
                    <a:pt x="89" y="122"/>
                    <a:pt x="94" y="129"/>
                  </a:cubicBezTo>
                  <a:cubicBezTo>
                    <a:pt x="99" y="136"/>
                    <a:pt x="107" y="164"/>
                    <a:pt x="112" y="171"/>
                  </a:cubicBezTo>
                  <a:cubicBezTo>
                    <a:pt x="117" y="178"/>
                    <a:pt x="120" y="177"/>
                    <a:pt x="126" y="171"/>
                  </a:cubicBezTo>
                  <a:cubicBezTo>
                    <a:pt x="132" y="166"/>
                    <a:pt x="143" y="143"/>
                    <a:pt x="150" y="138"/>
                  </a:cubicBezTo>
                  <a:cubicBezTo>
                    <a:pt x="157" y="132"/>
                    <a:pt x="161" y="134"/>
                    <a:pt x="167" y="138"/>
                  </a:cubicBezTo>
                  <a:cubicBezTo>
                    <a:pt x="173" y="141"/>
                    <a:pt x="180" y="156"/>
                    <a:pt x="185" y="160"/>
                  </a:cubicBezTo>
                  <a:cubicBezTo>
                    <a:pt x="190" y="164"/>
                    <a:pt x="193" y="163"/>
                    <a:pt x="198" y="160"/>
                  </a:cubicBezTo>
                  <a:cubicBezTo>
                    <a:pt x="203" y="157"/>
                    <a:pt x="210" y="145"/>
                    <a:pt x="215" y="142"/>
                  </a:cubicBezTo>
                  <a:cubicBezTo>
                    <a:pt x="219" y="139"/>
                    <a:pt x="222" y="139"/>
                    <a:pt x="227" y="142"/>
                  </a:cubicBezTo>
                  <a:cubicBezTo>
                    <a:pt x="232" y="145"/>
                    <a:pt x="241" y="157"/>
                    <a:pt x="246" y="159"/>
                  </a:cubicBezTo>
                  <a:cubicBezTo>
                    <a:pt x="252" y="162"/>
                    <a:pt x="255" y="162"/>
                    <a:pt x="260" y="159"/>
                  </a:cubicBezTo>
                  <a:cubicBezTo>
                    <a:pt x="265" y="157"/>
                    <a:pt x="271" y="147"/>
                    <a:pt x="276" y="145"/>
                  </a:cubicBezTo>
                  <a:cubicBezTo>
                    <a:pt x="281" y="142"/>
                    <a:pt x="285" y="143"/>
                    <a:pt x="289" y="145"/>
                  </a:cubicBezTo>
                  <a:cubicBezTo>
                    <a:pt x="294" y="147"/>
                    <a:pt x="300" y="155"/>
                    <a:pt x="304" y="157"/>
                  </a:cubicBezTo>
                  <a:cubicBezTo>
                    <a:pt x="309" y="159"/>
                    <a:pt x="311" y="158"/>
                    <a:pt x="315" y="157"/>
                  </a:cubicBezTo>
                  <a:cubicBezTo>
                    <a:pt x="320" y="155"/>
                    <a:pt x="327" y="148"/>
                    <a:pt x="331" y="146"/>
                  </a:cubicBezTo>
                  <a:cubicBezTo>
                    <a:pt x="336" y="144"/>
                    <a:pt x="338" y="144"/>
                    <a:pt x="342" y="146"/>
                  </a:cubicBezTo>
                  <a:cubicBezTo>
                    <a:pt x="346" y="148"/>
                    <a:pt x="352" y="155"/>
                    <a:pt x="356" y="157"/>
                  </a:cubicBezTo>
                  <a:cubicBezTo>
                    <a:pt x="360" y="159"/>
                    <a:pt x="363" y="159"/>
                    <a:pt x="367" y="157"/>
                  </a:cubicBezTo>
                  <a:cubicBezTo>
                    <a:pt x="370" y="156"/>
                    <a:pt x="377" y="149"/>
                    <a:pt x="379" y="147"/>
                  </a:cubicBezTo>
                </a:path>
              </a:pathLst>
            </a:custGeom>
            <a:noFill/>
            <a:ln w="12700" cap="flat" cmpd="sng">
              <a:solidFill>
                <a:schemeClr val="folHlink"/>
              </a:solidFill>
              <a:prstDash val="solid"/>
              <a:round/>
              <a:headEnd/>
              <a:tailEnd/>
            </a:ln>
          </p:spPr>
          <p:txBody>
            <a:bodyPr lIns="0" tIns="0" rIns="0" bIns="0" anchor="ctr">
              <a:spAutoFit/>
            </a:bodyPr>
            <a:lstStyle/>
            <a:p>
              <a:endParaRPr lang="en-GB"/>
            </a:p>
          </p:txBody>
        </p:sp>
      </p:grpSp>
      <p:sp>
        <p:nvSpPr>
          <p:cNvPr id="231436" name="Freeform 21"/>
          <p:cNvSpPr>
            <a:spLocks noChangeArrowheads="1"/>
          </p:cNvSpPr>
          <p:nvPr/>
        </p:nvSpPr>
        <p:spPr bwMode="auto">
          <a:xfrm>
            <a:off x="4076700" y="1831975"/>
            <a:ext cx="3425825" cy="515938"/>
          </a:xfrm>
          <a:custGeom>
            <a:avLst/>
            <a:gdLst>
              <a:gd name="T0" fmla="*/ 0 w 2337"/>
              <a:gd name="T1" fmla="*/ 512763 h 325"/>
              <a:gd name="T2" fmla="*/ 1014408 w 2337"/>
              <a:gd name="T3" fmla="*/ 514350 h 325"/>
              <a:gd name="T4" fmla="*/ 1014408 w 2337"/>
              <a:gd name="T5" fmla="*/ 0 h 325"/>
              <a:gd name="T6" fmla="*/ 1152203 w 2337"/>
              <a:gd name="T7" fmla="*/ 0 h 325"/>
              <a:gd name="T8" fmla="*/ 1152203 w 2337"/>
              <a:gd name="T9" fmla="*/ 514350 h 325"/>
              <a:gd name="T10" fmla="*/ 3425825 w 2337"/>
              <a:gd name="T11" fmla="*/ 515938 h 325"/>
              <a:gd name="T12" fmla="*/ 0 60000 65536"/>
              <a:gd name="T13" fmla="*/ 0 60000 65536"/>
              <a:gd name="T14" fmla="*/ 0 60000 65536"/>
              <a:gd name="T15" fmla="*/ 0 60000 65536"/>
              <a:gd name="T16" fmla="*/ 0 60000 65536"/>
              <a:gd name="T17" fmla="*/ 0 60000 65536"/>
              <a:gd name="T18" fmla="*/ 0 w 2337"/>
              <a:gd name="T19" fmla="*/ 0 h 325"/>
              <a:gd name="T20" fmla="*/ 2337 w 2337"/>
              <a:gd name="T21" fmla="*/ 325 h 325"/>
            </a:gdLst>
            <a:ahLst/>
            <a:cxnLst>
              <a:cxn ang="T12">
                <a:pos x="T0" y="T1"/>
              </a:cxn>
              <a:cxn ang="T13">
                <a:pos x="T2" y="T3"/>
              </a:cxn>
              <a:cxn ang="T14">
                <a:pos x="T4" y="T5"/>
              </a:cxn>
              <a:cxn ang="T15">
                <a:pos x="T6" y="T7"/>
              </a:cxn>
              <a:cxn ang="T16">
                <a:pos x="T8" y="T9"/>
              </a:cxn>
              <a:cxn ang="T17">
                <a:pos x="T10" y="T11"/>
              </a:cxn>
            </a:cxnLst>
            <a:rect l="T18" t="T19" r="T20" b="T21"/>
            <a:pathLst>
              <a:path w="2337" h="325">
                <a:moveTo>
                  <a:pt x="0" y="323"/>
                </a:moveTo>
                <a:lnTo>
                  <a:pt x="692" y="324"/>
                </a:lnTo>
                <a:lnTo>
                  <a:pt x="692" y="0"/>
                </a:lnTo>
                <a:lnTo>
                  <a:pt x="786" y="0"/>
                </a:lnTo>
                <a:lnTo>
                  <a:pt x="786" y="324"/>
                </a:lnTo>
                <a:lnTo>
                  <a:pt x="2337" y="325"/>
                </a:lnTo>
              </a:path>
            </a:pathLst>
          </a:custGeom>
          <a:noFill/>
          <a:ln w="12700">
            <a:solidFill>
              <a:srgbClr val="FAFD00"/>
            </a:solidFill>
            <a:round/>
            <a:headEnd/>
            <a:tailEnd/>
          </a:ln>
        </p:spPr>
        <p:txBody>
          <a:bodyPr wrap="none" anchor="ctr"/>
          <a:lstStyle/>
          <a:p>
            <a:endParaRPr lang="en-GB"/>
          </a:p>
        </p:txBody>
      </p:sp>
      <p:sp>
        <p:nvSpPr>
          <p:cNvPr id="231437" name="Freeform 22"/>
          <p:cNvSpPr>
            <a:spLocks noChangeArrowheads="1"/>
          </p:cNvSpPr>
          <p:nvPr/>
        </p:nvSpPr>
        <p:spPr bwMode="auto">
          <a:xfrm>
            <a:off x="3314700" y="5132388"/>
            <a:ext cx="4208463" cy="1587"/>
          </a:xfrm>
          <a:custGeom>
            <a:avLst/>
            <a:gdLst>
              <a:gd name="T0" fmla="*/ 0 w 2872"/>
              <a:gd name="T1" fmla="*/ 0 h 1"/>
              <a:gd name="T2" fmla="*/ 4208463 w 2872"/>
              <a:gd name="T3" fmla="*/ 1587 h 1"/>
              <a:gd name="T4" fmla="*/ 0 60000 65536"/>
              <a:gd name="T5" fmla="*/ 0 60000 65536"/>
              <a:gd name="T6" fmla="*/ 0 w 2872"/>
              <a:gd name="T7" fmla="*/ 0 h 1"/>
              <a:gd name="T8" fmla="*/ 2872 w 2872"/>
              <a:gd name="T9" fmla="*/ 1 h 1"/>
            </a:gdLst>
            <a:ahLst/>
            <a:cxnLst>
              <a:cxn ang="T4">
                <a:pos x="T0" y="T1"/>
              </a:cxn>
              <a:cxn ang="T5">
                <a:pos x="T2" y="T3"/>
              </a:cxn>
            </a:cxnLst>
            <a:rect l="T6" t="T7" r="T8" b="T9"/>
            <a:pathLst>
              <a:path w="2872" h="1">
                <a:moveTo>
                  <a:pt x="0" y="0"/>
                </a:moveTo>
                <a:lnTo>
                  <a:pt x="2872" y="1"/>
                </a:lnTo>
              </a:path>
            </a:pathLst>
          </a:custGeom>
          <a:noFill/>
          <a:ln w="12700">
            <a:solidFill>
              <a:srgbClr val="00FF00"/>
            </a:solidFill>
            <a:round/>
            <a:headEnd/>
            <a:tailEnd/>
          </a:ln>
        </p:spPr>
        <p:txBody>
          <a:bodyPr wrap="none" anchor="ctr"/>
          <a:lstStyle/>
          <a:p>
            <a:endParaRPr lang="en-GB"/>
          </a:p>
        </p:txBody>
      </p:sp>
      <p:sp>
        <p:nvSpPr>
          <p:cNvPr id="231438" name="Line 23"/>
          <p:cNvSpPr>
            <a:spLocks noChangeShapeType="1"/>
          </p:cNvSpPr>
          <p:nvPr/>
        </p:nvSpPr>
        <p:spPr bwMode="auto">
          <a:xfrm>
            <a:off x="3324225" y="2859088"/>
            <a:ext cx="2897188" cy="0"/>
          </a:xfrm>
          <a:prstGeom prst="line">
            <a:avLst/>
          </a:prstGeom>
          <a:noFill/>
          <a:ln w="12700">
            <a:solidFill>
              <a:schemeClr val="folHlink"/>
            </a:solidFill>
            <a:round/>
            <a:headEnd/>
            <a:tailEnd/>
          </a:ln>
        </p:spPr>
        <p:txBody>
          <a:bodyPr wrap="none" anchor="ctr"/>
          <a:lstStyle/>
          <a:p>
            <a:endParaRPr lang="en-GB"/>
          </a:p>
        </p:txBody>
      </p:sp>
      <p:sp>
        <p:nvSpPr>
          <p:cNvPr id="231439" name="Freeform 24"/>
          <p:cNvSpPr>
            <a:spLocks noChangeArrowheads="1"/>
          </p:cNvSpPr>
          <p:nvPr/>
        </p:nvSpPr>
        <p:spPr bwMode="auto">
          <a:xfrm>
            <a:off x="3319463" y="3292475"/>
            <a:ext cx="4230687" cy="258763"/>
          </a:xfrm>
          <a:custGeom>
            <a:avLst/>
            <a:gdLst>
              <a:gd name="T0" fmla="*/ 0 w 2665"/>
              <a:gd name="T1" fmla="*/ 258763 h 163"/>
              <a:gd name="T2" fmla="*/ 276225 w 2665"/>
              <a:gd name="T3" fmla="*/ 258763 h 163"/>
              <a:gd name="T4" fmla="*/ 379412 w 2665"/>
              <a:gd name="T5" fmla="*/ 0 h 163"/>
              <a:gd name="T6" fmla="*/ 769937 w 2665"/>
              <a:gd name="T7" fmla="*/ 0 h 163"/>
              <a:gd name="T8" fmla="*/ 877887 w 2665"/>
              <a:gd name="T9" fmla="*/ 257175 h 163"/>
              <a:gd name="T10" fmla="*/ 1684337 w 2665"/>
              <a:gd name="T11" fmla="*/ 258763 h 163"/>
              <a:gd name="T12" fmla="*/ 1779587 w 2665"/>
              <a:gd name="T13" fmla="*/ 0 h 163"/>
              <a:gd name="T14" fmla="*/ 1925637 w 2665"/>
              <a:gd name="T15" fmla="*/ 0 h 163"/>
              <a:gd name="T16" fmla="*/ 2030412 w 2665"/>
              <a:gd name="T17" fmla="*/ 257175 h 163"/>
              <a:gd name="T18" fmla="*/ 4230687 w 2665"/>
              <a:gd name="T19" fmla="*/ 257175 h 1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65"/>
              <a:gd name="T31" fmla="*/ 0 h 163"/>
              <a:gd name="T32" fmla="*/ 2665 w 2665"/>
              <a:gd name="T33" fmla="*/ 163 h 1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65" h="163">
                <a:moveTo>
                  <a:pt x="0" y="163"/>
                </a:moveTo>
                <a:lnTo>
                  <a:pt x="174" y="163"/>
                </a:lnTo>
                <a:lnTo>
                  <a:pt x="239" y="0"/>
                </a:lnTo>
                <a:lnTo>
                  <a:pt x="485" y="0"/>
                </a:lnTo>
                <a:lnTo>
                  <a:pt x="553" y="162"/>
                </a:lnTo>
                <a:lnTo>
                  <a:pt x="1061" y="163"/>
                </a:lnTo>
                <a:lnTo>
                  <a:pt x="1121" y="0"/>
                </a:lnTo>
                <a:lnTo>
                  <a:pt x="1213" y="0"/>
                </a:lnTo>
                <a:lnTo>
                  <a:pt x="1279" y="162"/>
                </a:lnTo>
                <a:lnTo>
                  <a:pt x="2665" y="162"/>
                </a:lnTo>
              </a:path>
            </a:pathLst>
          </a:custGeom>
          <a:noFill/>
          <a:ln w="12700">
            <a:solidFill>
              <a:srgbClr val="00FF00"/>
            </a:solidFill>
            <a:round/>
            <a:headEnd/>
            <a:tailEnd/>
          </a:ln>
        </p:spPr>
        <p:txBody>
          <a:bodyPr wrap="none" anchor="ctr"/>
          <a:lstStyle/>
          <a:p>
            <a:endParaRPr lang="en-GB"/>
          </a:p>
        </p:txBody>
      </p:sp>
      <p:sp>
        <p:nvSpPr>
          <p:cNvPr id="28"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29"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0"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1"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2" name="CasellaDiTesto 31"/>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spTree>
    <p:extLst>
      <p:ext uri="{BB962C8B-B14F-4D97-AF65-F5344CB8AC3E}">
        <p14:creationId xmlns:p14="http://schemas.microsoft.com/office/powerpoint/2010/main" val="3477504425"/>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a:noFill/>
        </p:spPr>
        <p:txBody>
          <a:bodyPr lIns="90488" tIns="44450" rIns="90488" bIns="44450" anchor="b"/>
          <a:lstStyle/>
          <a:p>
            <a:r>
              <a:rPr lang="en-GB" smtClean="0"/>
              <a:t>Pulse sequence</a:t>
            </a:r>
          </a:p>
        </p:txBody>
      </p:sp>
      <p:sp>
        <p:nvSpPr>
          <p:cNvPr id="232451" name="Rectangle 3"/>
          <p:cNvSpPr>
            <a:spLocks noChangeArrowheads="1"/>
          </p:cNvSpPr>
          <p:nvPr/>
        </p:nvSpPr>
        <p:spPr bwMode="auto">
          <a:xfrm>
            <a:off x="2497138" y="2098675"/>
            <a:ext cx="450850" cy="382588"/>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RF</a:t>
            </a:r>
          </a:p>
        </p:txBody>
      </p:sp>
      <p:sp>
        <p:nvSpPr>
          <p:cNvPr id="232452" name="Line 4"/>
          <p:cNvSpPr>
            <a:spLocks noChangeShapeType="1"/>
          </p:cNvSpPr>
          <p:nvPr/>
        </p:nvSpPr>
        <p:spPr bwMode="auto">
          <a:xfrm>
            <a:off x="3314700" y="5132388"/>
            <a:ext cx="4213225" cy="0"/>
          </a:xfrm>
          <a:prstGeom prst="line">
            <a:avLst/>
          </a:prstGeom>
          <a:noFill/>
          <a:ln w="12700">
            <a:solidFill>
              <a:srgbClr val="00FF00"/>
            </a:solidFill>
            <a:round/>
            <a:headEnd/>
            <a:tailEnd/>
          </a:ln>
        </p:spPr>
        <p:txBody>
          <a:bodyPr wrap="none" anchor="ctr"/>
          <a:lstStyle/>
          <a:p>
            <a:endParaRPr lang="en-GB"/>
          </a:p>
        </p:txBody>
      </p:sp>
      <p:sp>
        <p:nvSpPr>
          <p:cNvPr id="232453" name="Line 5"/>
          <p:cNvSpPr>
            <a:spLocks noChangeShapeType="1"/>
          </p:cNvSpPr>
          <p:nvPr/>
        </p:nvSpPr>
        <p:spPr bwMode="auto">
          <a:xfrm>
            <a:off x="4584700" y="5132388"/>
            <a:ext cx="2925763" cy="0"/>
          </a:xfrm>
          <a:prstGeom prst="line">
            <a:avLst/>
          </a:prstGeom>
          <a:noFill/>
          <a:ln w="12700">
            <a:solidFill>
              <a:srgbClr val="00FF00"/>
            </a:solidFill>
            <a:round/>
            <a:headEnd/>
            <a:tailEnd/>
          </a:ln>
        </p:spPr>
        <p:txBody>
          <a:bodyPr wrap="none" anchor="ctr"/>
          <a:lstStyle/>
          <a:p>
            <a:endParaRPr lang="en-GB"/>
          </a:p>
        </p:txBody>
      </p:sp>
      <p:grpSp>
        <p:nvGrpSpPr>
          <p:cNvPr id="232454" name="Group 6"/>
          <p:cNvGrpSpPr>
            <a:grpSpLocks/>
          </p:cNvGrpSpPr>
          <p:nvPr/>
        </p:nvGrpSpPr>
        <p:grpSpPr bwMode="auto">
          <a:xfrm>
            <a:off x="1703388" y="2654300"/>
            <a:ext cx="1703387" cy="2632075"/>
            <a:chOff x="1073" y="1672"/>
            <a:chExt cx="1073" cy="1658"/>
          </a:xfrm>
        </p:grpSpPr>
        <p:sp>
          <p:nvSpPr>
            <p:cNvPr id="232464" name="Rectangle 7"/>
            <p:cNvSpPr>
              <a:spLocks noChangeArrowheads="1"/>
            </p:cNvSpPr>
            <p:nvPr/>
          </p:nvSpPr>
          <p:spPr bwMode="auto">
            <a:xfrm>
              <a:off x="1073" y="1672"/>
              <a:ext cx="875"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MR response</a:t>
              </a:r>
            </a:p>
          </p:txBody>
        </p:sp>
        <p:sp>
          <p:nvSpPr>
            <p:cNvPr id="232465" name="Rectangle 8"/>
            <p:cNvSpPr>
              <a:spLocks noChangeArrowheads="1"/>
            </p:cNvSpPr>
            <p:nvPr/>
          </p:nvSpPr>
          <p:spPr bwMode="auto">
            <a:xfrm>
              <a:off x="1073" y="3032"/>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32466" name="Rectangle 9"/>
            <p:cNvSpPr>
              <a:spLocks noChangeArrowheads="1"/>
            </p:cNvSpPr>
            <p:nvPr/>
          </p:nvSpPr>
          <p:spPr bwMode="auto">
            <a:xfrm>
              <a:off x="1187" y="3089"/>
              <a:ext cx="740"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phase enc.</a:t>
              </a:r>
            </a:p>
          </p:txBody>
        </p:sp>
        <p:sp>
          <p:nvSpPr>
            <p:cNvPr id="232467" name="Rectangle 10"/>
            <p:cNvSpPr>
              <a:spLocks noChangeArrowheads="1"/>
            </p:cNvSpPr>
            <p:nvPr/>
          </p:nvSpPr>
          <p:spPr bwMode="auto">
            <a:xfrm>
              <a:off x="1073" y="2538"/>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32468" name="Rectangle 11"/>
            <p:cNvSpPr>
              <a:spLocks noChangeArrowheads="1"/>
            </p:cNvSpPr>
            <p:nvPr/>
          </p:nvSpPr>
          <p:spPr bwMode="auto">
            <a:xfrm>
              <a:off x="1192" y="2612"/>
              <a:ext cx="95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frequency enc.</a:t>
              </a:r>
            </a:p>
          </p:txBody>
        </p:sp>
        <p:sp>
          <p:nvSpPr>
            <p:cNvPr id="232469" name="Rectangle 12"/>
            <p:cNvSpPr>
              <a:spLocks noChangeArrowheads="1"/>
            </p:cNvSpPr>
            <p:nvPr/>
          </p:nvSpPr>
          <p:spPr bwMode="auto">
            <a:xfrm>
              <a:off x="1073" y="2021"/>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32470" name="Rectangle 13"/>
            <p:cNvSpPr>
              <a:spLocks noChangeArrowheads="1"/>
            </p:cNvSpPr>
            <p:nvPr/>
          </p:nvSpPr>
          <p:spPr bwMode="auto">
            <a:xfrm>
              <a:off x="1192" y="2100"/>
              <a:ext cx="909"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slice selection</a:t>
              </a:r>
            </a:p>
          </p:txBody>
        </p:sp>
      </p:grpSp>
      <p:sp>
        <p:nvSpPr>
          <p:cNvPr id="232455" name="Freeform 14"/>
          <p:cNvSpPr>
            <a:spLocks noChangeArrowheads="1"/>
          </p:cNvSpPr>
          <p:nvPr/>
        </p:nvSpPr>
        <p:spPr bwMode="auto">
          <a:xfrm>
            <a:off x="3314700" y="4330700"/>
            <a:ext cx="4184650" cy="1588"/>
          </a:xfrm>
          <a:custGeom>
            <a:avLst/>
            <a:gdLst>
              <a:gd name="T0" fmla="*/ 0 w 2636"/>
              <a:gd name="T1" fmla="*/ 0 h 1"/>
              <a:gd name="T2" fmla="*/ 4184650 w 2636"/>
              <a:gd name="T3" fmla="*/ 0 h 1"/>
              <a:gd name="T4" fmla="*/ 0 60000 65536"/>
              <a:gd name="T5" fmla="*/ 0 60000 65536"/>
              <a:gd name="T6" fmla="*/ 0 w 2636"/>
              <a:gd name="T7" fmla="*/ 0 h 1"/>
              <a:gd name="T8" fmla="*/ 2636 w 2636"/>
              <a:gd name="T9" fmla="*/ 1 h 1"/>
            </a:gdLst>
            <a:ahLst/>
            <a:cxnLst>
              <a:cxn ang="T4">
                <a:pos x="T0" y="T1"/>
              </a:cxn>
              <a:cxn ang="T5">
                <a:pos x="T2" y="T3"/>
              </a:cxn>
            </a:cxnLst>
            <a:rect l="T6" t="T7" r="T8" b="T9"/>
            <a:pathLst>
              <a:path w="2636" h="1">
                <a:moveTo>
                  <a:pt x="0" y="0"/>
                </a:moveTo>
                <a:lnTo>
                  <a:pt x="2636" y="0"/>
                </a:lnTo>
              </a:path>
            </a:pathLst>
          </a:custGeom>
          <a:noFill/>
          <a:ln w="12700">
            <a:solidFill>
              <a:srgbClr val="00FF00"/>
            </a:solidFill>
            <a:round/>
            <a:headEnd/>
            <a:tailEnd/>
          </a:ln>
        </p:spPr>
        <p:txBody>
          <a:bodyPr wrap="none" anchor="ctr"/>
          <a:lstStyle/>
          <a:p>
            <a:endParaRPr lang="en-GB"/>
          </a:p>
        </p:txBody>
      </p:sp>
      <p:sp>
        <p:nvSpPr>
          <p:cNvPr id="232456" name="Line 15"/>
          <p:cNvSpPr>
            <a:spLocks noChangeShapeType="1"/>
          </p:cNvSpPr>
          <p:nvPr/>
        </p:nvSpPr>
        <p:spPr bwMode="auto">
          <a:xfrm>
            <a:off x="3314700" y="2859088"/>
            <a:ext cx="4191000" cy="0"/>
          </a:xfrm>
          <a:prstGeom prst="line">
            <a:avLst/>
          </a:prstGeom>
          <a:noFill/>
          <a:ln w="12700">
            <a:solidFill>
              <a:schemeClr val="folHlink"/>
            </a:solidFill>
            <a:round/>
            <a:headEnd/>
            <a:tailEnd/>
          </a:ln>
        </p:spPr>
        <p:txBody>
          <a:bodyPr wrap="none" anchor="ctr"/>
          <a:lstStyle/>
          <a:p>
            <a:endParaRPr lang="en-GB"/>
          </a:p>
        </p:txBody>
      </p:sp>
      <p:sp>
        <p:nvSpPr>
          <p:cNvPr id="232457" name="Line 16"/>
          <p:cNvSpPr>
            <a:spLocks noChangeShapeType="1"/>
          </p:cNvSpPr>
          <p:nvPr/>
        </p:nvSpPr>
        <p:spPr bwMode="auto">
          <a:xfrm>
            <a:off x="4413250" y="2859088"/>
            <a:ext cx="1808163" cy="0"/>
          </a:xfrm>
          <a:prstGeom prst="line">
            <a:avLst/>
          </a:prstGeom>
          <a:noFill/>
          <a:ln w="12700">
            <a:solidFill>
              <a:schemeClr val="folHlink"/>
            </a:solidFill>
            <a:round/>
            <a:headEnd/>
            <a:tailEnd/>
          </a:ln>
        </p:spPr>
        <p:txBody>
          <a:bodyPr wrap="none" anchor="ctr"/>
          <a:lstStyle/>
          <a:p>
            <a:endParaRPr lang="en-GB"/>
          </a:p>
        </p:txBody>
      </p:sp>
      <p:sp>
        <p:nvSpPr>
          <p:cNvPr id="232458" name="Line 17"/>
          <p:cNvSpPr>
            <a:spLocks noChangeShapeType="1"/>
          </p:cNvSpPr>
          <p:nvPr/>
        </p:nvSpPr>
        <p:spPr bwMode="auto">
          <a:xfrm>
            <a:off x="6675438" y="2859088"/>
            <a:ext cx="835025" cy="0"/>
          </a:xfrm>
          <a:prstGeom prst="line">
            <a:avLst/>
          </a:prstGeom>
          <a:noFill/>
          <a:ln w="12700">
            <a:solidFill>
              <a:schemeClr val="folHlink"/>
            </a:solidFill>
            <a:round/>
            <a:headEnd/>
            <a:tailEnd/>
          </a:ln>
        </p:spPr>
        <p:txBody>
          <a:bodyPr wrap="none" anchor="ctr"/>
          <a:lstStyle/>
          <a:p>
            <a:endParaRPr lang="en-GB"/>
          </a:p>
        </p:txBody>
      </p:sp>
      <p:sp>
        <p:nvSpPr>
          <p:cNvPr id="232459" name="Line 18"/>
          <p:cNvSpPr>
            <a:spLocks noChangeShapeType="1"/>
          </p:cNvSpPr>
          <p:nvPr/>
        </p:nvSpPr>
        <p:spPr bwMode="auto">
          <a:xfrm>
            <a:off x="3319463" y="2347913"/>
            <a:ext cx="4181475" cy="0"/>
          </a:xfrm>
          <a:prstGeom prst="line">
            <a:avLst/>
          </a:prstGeom>
          <a:noFill/>
          <a:ln w="12700">
            <a:solidFill>
              <a:srgbClr val="FAFD00"/>
            </a:solidFill>
            <a:round/>
            <a:headEnd/>
            <a:tailEnd/>
          </a:ln>
        </p:spPr>
        <p:txBody>
          <a:bodyPr wrap="none" anchor="ctr"/>
          <a:lstStyle/>
          <a:p>
            <a:endParaRPr lang="en-GB"/>
          </a:p>
        </p:txBody>
      </p:sp>
      <p:sp>
        <p:nvSpPr>
          <p:cNvPr id="232460" name="Line 19"/>
          <p:cNvSpPr>
            <a:spLocks noChangeShapeType="1"/>
          </p:cNvSpPr>
          <p:nvPr/>
        </p:nvSpPr>
        <p:spPr bwMode="auto">
          <a:xfrm>
            <a:off x="3314700" y="3551238"/>
            <a:ext cx="4213225" cy="0"/>
          </a:xfrm>
          <a:prstGeom prst="line">
            <a:avLst/>
          </a:prstGeom>
          <a:noFill/>
          <a:ln w="12700">
            <a:solidFill>
              <a:srgbClr val="00FF00"/>
            </a:solidFill>
            <a:round/>
            <a:headEnd/>
            <a:tailEnd/>
          </a:ln>
        </p:spPr>
        <p:txBody>
          <a:bodyPr wrap="none" anchor="ctr"/>
          <a:lstStyle/>
          <a:p>
            <a:endParaRPr lang="en-GB"/>
          </a:p>
        </p:txBody>
      </p:sp>
      <p:sp>
        <p:nvSpPr>
          <p:cNvPr id="23"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24"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5"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6"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7" name="CasellaDiTesto 26"/>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spTree>
    <p:extLst>
      <p:ext uri="{BB962C8B-B14F-4D97-AF65-F5344CB8AC3E}">
        <p14:creationId xmlns:p14="http://schemas.microsoft.com/office/powerpoint/2010/main" val="315936107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a:noFill/>
        </p:spPr>
        <p:txBody>
          <a:bodyPr lIns="90488" tIns="44450" rIns="90488" bIns="44450" anchor="b"/>
          <a:lstStyle/>
          <a:p>
            <a:r>
              <a:rPr lang="en-GB" smtClean="0"/>
              <a:t>Pulse sequence</a:t>
            </a:r>
          </a:p>
        </p:txBody>
      </p:sp>
      <p:sp>
        <p:nvSpPr>
          <p:cNvPr id="233475" name="Rectangle 3"/>
          <p:cNvSpPr>
            <a:spLocks noChangeArrowheads="1"/>
          </p:cNvSpPr>
          <p:nvPr/>
        </p:nvSpPr>
        <p:spPr bwMode="auto">
          <a:xfrm>
            <a:off x="2497138" y="2098675"/>
            <a:ext cx="450850" cy="382588"/>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RF</a:t>
            </a:r>
          </a:p>
        </p:txBody>
      </p:sp>
      <p:grpSp>
        <p:nvGrpSpPr>
          <p:cNvPr id="233476" name="Group 4"/>
          <p:cNvGrpSpPr>
            <a:grpSpLocks/>
          </p:cNvGrpSpPr>
          <p:nvPr/>
        </p:nvGrpSpPr>
        <p:grpSpPr bwMode="auto">
          <a:xfrm>
            <a:off x="1703388" y="2654300"/>
            <a:ext cx="1703387" cy="2632075"/>
            <a:chOff x="1073" y="1672"/>
            <a:chExt cx="1073" cy="1658"/>
          </a:xfrm>
        </p:grpSpPr>
        <p:sp>
          <p:nvSpPr>
            <p:cNvPr id="233493" name="Rectangle 5"/>
            <p:cNvSpPr>
              <a:spLocks noChangeArrowheads="1"/>
            </p:cNvSpPr>
            <p:nvPr/>
          </p:nvSpPr>
          <p:spPr bwMode="auto">
            <a:xfrm>
              <a:off x="1073" y="1672"/>
              <a:ext cx="875"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MR response</a:t>
              </a:r>
            </a:p>
          </p:txBody>
        </p:sp>
        <p:sp>
          <p:nvSpPr>
            <p:cNvPr id="233494" name="Rectangle 6"/>
            <p:cNvSpPr>
              <a:spLocks noChangeArrowheads="1"/>
            </p:cNvSpPr>
            <p:nvPr/>
          </p:nvSpPr>
          <p:spPr bwMode="auto">
            <a:xfrm>
              <a:off x="1073" y="3032"/>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33495" name="Rectangle 7"/>
            <p:cNvSpPr>
              <a:spLocks noChangeArrowheads="1"/>
            </p:cNvSpPr>
            <p:nvPr/>
          </p:nvSpPr>
          <p:spPr bwMode="auto">
            <a:xfrm>
              <a:off x="1187" y="3089"/>
              <a:ext cx="740"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phase enc.</a:t>
              </a:r>
            </a:p>
          </p:txBody>
        </p:sp>
        <p:sp>
          <p:nvSpPr>
            <p:cNvPr id="233496" name="Rectangle 8"/>
            <p:cNvSpPr>
              <a:spLocks noChangeArrowheads="1"/>
            </p:cNvSpPr>
            <p:nvPr/>
          </p:nvSpPr>
          <p:spPr bwMode="auto">
            <a:xfrm>
              <a:off x="1073" y="2538"/>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33497" name="Rectangle 9"/>
            <p:cNvSpPr>
              <a:spLocks noChangeArrowheads="1"/>
            </p:cNvSpPr>
            <p:nvPr/>
          </p:nvSpPr>
          <p:spPr bwMode="auto">
            <a:xfrm>
              <a:off x="1192" y="2612"/>
              <a:ext cx="95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frequency enc.</a:t>
              </a:r>
            </a:p>
          </p:txBody>
        </p:sp>
        <p:sp>
          <p:nvSpPr>
            <p:cNvPr id="233498" name="Rectangle 10"/>
            <p:cNvSpPr>
              <a:spLocks noChangeArrowheads="1"/>
            </p:cNvSpPr>
            <p:nvPr/>
          </p:nvSpPr>
          <p:spPr bwMode="auto">
            <a:xfrm>
              <a:off x="1073" y="2021"/>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33499" name="Rectangle 11"/>
            <p:cNvSpPr>
              <a:spLocks noChangeArrowheads="1"/>
            </p:cNvSpPr>
            <p:nvPr/>
          </p:nvSpPr>
          <p:spPr bwMode="auto">
            <a:xfrm>
              <a:off x="1192" y="2100"/>
              <a:ext cx="909"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slice selection</a:t>
              </a:r>
            </a:p>
          </p:txBody>
        </p:sp>
      </p:grpSp>
      <p:sp>
        <p:nvSpPr>
          <p:cNvPr id="233477" name="Freeform 12"/>
          <p:cNvSpPr>
            <a:spLocks noChangeArrowheads="1"/>
          </p:cNvSpPr>
          <p:nvPr/>
        </p:nvSpPr>
        <p:spPr bwMode="auto">
          <a:xfrm>
            <a:off x="3314700" y="4076700"/>
            <a:ext cx="4184650" cy="254000"/>
          </a:xfrm>
          <a:custGeom>
            <a:avLst/>
            <a:gdLst>
              <a:gd name="T0" fmla="*/ 0 w 2636"/>
              <a:gd name="T1" fmla="*/ 254000 h 160"/>
              <a:gd name="T2" fmla="*/ 2552700 w 2636"/>
              <a:gd name="T3" fmla="*/ 250825 h 160"/>
              <a:gd name="T4" fmla="*/ 2660650 w 2636"/>
              <a:gd name="T5" fmla="*/ 0 h 160"/>
              <a:gd name="T6" fmla="*/ 3705225 w 2636"/>
              <a:gd name="T7" fmla="*/ 3175 h 160"/>
              <a:gd name="T8" fmla="*/ 3816350 w 2636"/>
              <a:gd name="T9" fmla="*/ 250825 h 160"/>
              <a:gd name="T10" fmla="*/ 4184650 w 2636"/>
              <a:gd name="T11" fmla="*/ 254000 h 160"/>
              <a:gd name="T12" fmla="*/ 0 60000 65536"/>
              <a:gd name="T13" fmla="*/ 0 60000 65536"/>
              <a:gd name="T14" fmla="*/ 0 60000 65536"/>
              <a:gd name="T15" fmla="*/ 0 60000 65536"/>
              <a:gd name="T16" fmla="*/ 0 60000 65536"/>
              <a:gd name="T17" fmla="*/ 0 60000 65536"/>
              <a:gd name="T18" fmla="*/ 0 w 2636"/>
              <a:gd name="T19" fmla="*/ 0 h 160"/>
              <a:gd name="T20" fmla="*/ 2636 w 2636"/>
              <a:gd name="T21" fmla="*/ 160 h 160"/>
            </a:gdLst>
            <a:ahLst/>
            <a:cxnLst>
              <a:cxn ang="T12">
                <a:pos x="T0" y="T1"/>
              </a:cxn>
              <a:cxn ang="T13">
                <a:pos x="T2" y="T3"/>
              </a:cxn>
              <a:cxn ang="T14">
                <a:pos x="T4" y="T5"/>
              </a:cxn>
              <a:cxn ang="T15">
                <a:pos x="T6" y="T7"/>
              </a:cxn>
              <a:cxn ang="T16">
                <a:pos x="T8" y="T9"/>
              </a:cxn>
              <a:cxn ang="T17">
                <a:pos x="T10" y="T11"/>
              </a:cxn>
            </a:cxnLst>
            <a:rect l="T18" t="T19" r="T20" b="T21"/>
            <a:pathLst>
              <a:path w="2636" h="160">
                <a:moveTo>
                  <a:pt x="0" y="160"/>
                </a:moveTo>
                <a:lnTo>
                  <a:pt x="1608" y="158"/>
                </a:lnTo>
                <a:lnTo>
                  <a:pt x="1676" y="0"/>
                </a:lnTo>
                <a:lnTo>
                  <a:pt x="2334" y="2"/>
                </a:lnTo>
                <a:lnTo>
                  <a:pt x="2404" y="158"/>
                </a:lnTo>
                <a:lnTo>
                  <a:pt x="2636" y="160"/>
                </a:lnTo>
              </a:path>
            </a:pathLst>
          </a:custGeom>
          <a:noFill/>
          <a:ln w="12700">
            <a:solidFill>
              <a:srgbClr val="00FF00"/>
            </a:solidFill>
            <a:round/>
            <a:headEnd/>
            <a:tailEnd/>
          </a:ln>
        </p:spPr>
        <p:txBody>
          <a:bodyPr wrap="none" anchor="ctr"/>
          <a:lstStyle/>
          <a:p>
            <a:endParaRPr lang="en-GB"/>
          </a:p>
        </p:txBody>
      </p:sp>
      <p:sp>
        <p:nvSpPr>
          <p:cNvPr id="233478" name="Line 13"/>
          <p:cNvSpPr>
            <a:spLocks noChangeShapeType="1"/>
          </p:cNvSpPr>
          <p:nvPr/>
        </p:nvSpPr>
        <p:spPr bwMode="auto">
          <a:xfrm>
            <a:off x="6675438" y="2859088"/>
            <a:ext cx="835025" cy="0"/>
          </a:xfrm>
          <a:prstGeom prst="line">
            <a:avLst/>
          </a:prstGeom>
          <a:noFill/>
          <a:ln w="12700">
            <a:solidFill>
              <a:schemeClr val="folHlink"/>
            </a:solidFill>
            <a:round/>
            <a:headEnd/>
            <a:tailEnd/>
          </a:ln>
        </p:spPr>
        <p:txBody>
          <a:bodyPr wrap="none" anchor="ctr"/>
          <a:lstStyle/>
          <a:p>
            <a:endParaRPr lang="en-GB"/>
          </a:p>
        </p:txBody>
      </p:sp>
      <p:sp>
        <p:nvSpPr>
          <p:cNvPr id="233479" name="Rectangle 14"/>
          <p:cNvSpPr>
            <a:spLocks noChangeArrowheads="1"/>
          </p:cNvSpPr>
          <p:nvPr/>
        </p:nvSpPr>
        <p:spPr bwMode="auto">
          <a:xfrm>
            <a:off x="3867150" y="1878013"/>
            <a:ext cx="487363" cy="382587"/>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90°</a:t>
            </a:r>
          </a:p>
        </p:txBody>
      </p:sp>
      <p:sp>
        <p:nvSpPr>
          <p:cNvPr id="233480" name="Rectangle 15"/>
          <p:cNvSpPr>
            <a:spLocks noChangeArrowheads="1"/>
          </p:cNvSpPr>
          <p:nvPr/>
        </p:nvSpPr>
        <p:spPr bwMode="auto">
          <a:xfrm>
            <a:off x="5195888" y="1649413"/>
            <a:ext cx="600075" cy="382587"/>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180°</a:t>
            </a:r>
          </a:p>
        </p:txBody>
      </p:sp>
      <p:sp>
        <p:nvSpPr>
          <p:cNvPr id="233481" name="Freeform 16"/>
          <p:cNvSpPr>
            <a:spLocks/>
          </p:cNvSpPr>
          <p:nvPr/>
        </p:nvSpPr>
        <p:spPr bwMode="auto">
          <a:xfrm>
            <a:off x="3675063" y="2170113"/>
            <a:ext cx="406400" cy="220662"/>
          </a:xfrm>
          <a:custGeom>
            <a:avLst/>
            <a:gdLst>
              <a:gd name="T0" fmla="*/ 0 w 472"/>
              <a:gd name="T1" fmla="*/ 176817 h 307"/>
              <a:gd name="T2" fmla="*/ 33580 w 472"/>
              <a:gd name="T3" fmla="*/ 155973 h 307"/>
              <a:gd name="T4" fmla="*/ 54244 w 472"/>
              <a:gd name="T5" fmla="*/ 171067 h 307"/>
              <a:gd name="T6" fmla="*/ 74908 w 472"/>
              <a:gd name="T7" fmla="*/ 196224 h 307"/>
              <a:gd name="T8" fmla="*/ 104183 w 472"/>
              <a:gd name="T9" fmla="*/ 217787 h 307"/>
              <a:gd name="T10" fmla="*/ 130875 w 472"/>
              <a:gd name="T11" fmla="*/ 185442 h 307"/>
              <a:gd name="T12" fmla="*/ 180814 w 472"/>
              <a:gd name="T13" fmla="*/ 30188 h 307"/>
              <a:gd name="T14" fmla="*/ 201478 w 472"/>
              <a:gd name="T15" fmla="*/ 2875 h 307"/>
              <a:gd name="T16" fmla="*/ 224725 w 472"/>
              <a:gd name="T17" fmla="*/ 30907 h 307"/>
              <a:gd name="T18" fmla="*/ 271220 w 472"/>
              <a:gd name="T19" fmla="*/ 181848 h 307"/>
              <a:gd name="T20" fmla="*/ 301356 w 472"/>
              <a:gd name="T21" fmla="*/ 218506 h 307"/>
              <a:gd name="T22" fmla="*/ 330631 w 472"/>
              <a:gd name="T23" fmla="*/ 194068 h 307"/>
              <a:gd name="T24" fmla="*/ 348712 w 472"/>
              <a:gd name="T25" fmla="*/ 168911 h 307"/>
              <a:gd name="T26" fmla="*/ 369376 w 472"/>
              <a:gd name="T27" fmla="*/ 155254 h 307"/>
              <a:gd name="T28" fmla="*/ 406400 w 472"/>
              <a:gd name="T29" fmla="*/ 177536 h 30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72"/>
              <a:gd name="T46" fmla="*/ 0 h 307"/>
              <a:gd name="T47" fmla="*/ 472 w 472"/>
              <a:gd name="T48" fmla="*/ 307 h 30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72" h="307">
                <a:moveTo>
                  <a:pt x="0" y="246"/>
                </a:moveTo>
                <a:cubicBezTo>
                  <a:pt x="6" y="241"/>
                  <a:pt x="29" y="218"/>
                  <a:pt x="39" y="217"/>
                </a:cubicBezTo>
                <a:cubicBezTo>
                  <a:pt x="49" y="216"/>
                  <a:pt x="55" y="229"/>
                  <a:pt x="63" y="238"/>
                </a:cubicBezTo>
                <a:cubicBezTo>
                  <a:pt x="71" y="247"/>
                  <a:pt x="77" y="262"/>
                  <a:pt x="87" y="273"/>
                </a:cubicBezTo>
                <a:cubicBezTo>
                  <a:pt x="97" y="284"/>
                  <a:pt x="110" y="305"/>
                  <a:pt x="121" y="303"/>
                </a:cubicBezTo>
                <a:cubicBezTo>
                  <a:pt x="132" y="301"/>
                  <a:pt x="137" y="301"/>
                  <a:pt x="152" y="258"/>
                </a:cubicBezTo>
                <a:cubicBezTo>
                  <a:pt x="167" y="215"/>
                  <a:pt x="196" y="84"/>
                  <a:pt x="210" y="42"/>
                </a:cubicBezTo>
                <a:cubicBezTo>
                  <a:pt x="224" y="0"/>
                  <a:pt x="226" y="4"/>
                  <a:pt x="234" y="4"/>
                </a:cubicBezTo>
                <a:cubicBezTo>
                  <a:pt x="242" y="4"/>
                  <a:pt x="248" y="2"/>
                  <a:pt x="261" y="43"/>
                </a:cubicBezTo>
                <a:cubicBezTo>
                  <a:pt x="274" y="84"/>
                  <a:pt x="300" y="210"/>
                  <a:pt x="315" y="253"/>
                </a:cubicBezTo>
                <a:cubicBezTo>
                  <a:pt x="330" y="296"/>
                  <a:pt x="339" y="301"/>
                  <a:pt x="350" y="304"/>
                </a:cubicBezTo>
                <a:cubicBezTo>
                  <a:pt x="361" y="307"/>
                  <a:pt x="375" y="282"/>
                  <a:pt x="384" y="270"/>
                </a:cubicBezTo>
                <a:cubicBezTo>
                  <a:pt x="393" y="258"/>
                  <a:pt x="398" y="244"/>
                  <a:pt x="405" y="235"/>
                </a:cubicBezTo>
                <a:cubicBezTo>
                  <a:pt x="412" y="226"/>
                  <a:pt x="418" y="214"/>
                  <a:pt x="429" y="216"/>
                </a:cubicBezTo>
                <a:cubicBezTo>
                  <a:pt x="440" y="218"/>
                  <a:pt x="463" y="241"/>
                  <a:pt x="472" y="247"/>
                </a:cubicBezTo>
              </a:path>
            </a:pathLst>
          </a:custGeom>
          <a:noFill/>
          <a:ln w="12700" cap="flat" cmpd="sng">
            <a:solidFill>
              <a:srgbClr val="FFFF00"/>
            </a:solidFill>
            <a:prstDash val="solid"/>
            <a:round/>
            <a:headEnd/>
            <a:tailEnd/>
          </a:ln>
        </p:spPr>
        <p:txBody>
          <a:bodyPr lIns="0" tIns="0" rIns="0" bIns="0" anchor="ctr">
            <a:spAutoFit/>
          </a:bodyPr>
          <a:lstStyle/>
          <a:p>
            <a:endParaRPr lang="en-GB"/>
          </a:p>
        </p:txBody>
      </p:sp>
      <p:sp>
        <p:nvSpPr>
          <p:cNvPr id="233482" name="Line 17"/>
          <p:cNvSpPr>
            <a:spLocks noChangeShapeType="1"/>
          </p:cNvSpPr>
          <p:nvPr/>
        </p:nvSpPr>
        <p:spPr bwMode="auto">
          <a:xfrm>
            <a:off x="3321050" y="2347913"/>
            <a:ext cx="360363" cy="0"/>
          </a:xfrm>
          <a:prstGeom prst="line">
            <a:avLst/>
          </a:prstGeom>
          <a:noFill/>
          <a:ln w="12700">
            <a:solidFill>
              <a:srgbClr val="FAFD00"/>
            </a:solidFill>
            <a:round/>
            <a:headEnd/>
            <a:tailEnd/>
          </a:ln>
        </p:spPr>
        <p:txBody>
          <a:bodyPr wrap="none" anchor="ctr"/>
          <a:lstStyle/>
          <a:p>
            <a:endParaRPr lang="en-GB"/>
          </a:p>
        </p:txBody>
      </p:sp>
      <p:grpSp>
        <p:nvGrpSpPr>
          <p:cNvPr id="233483" name="Group 18"/>
          <p:cNvGrpSpPr>
            <a:grpSpLocks/>
          </p:cNvGrpSpPr>
          <p:nvPr/>
        </p:nvGrpSpPr>
        <p:grpSpPr bwMode="auto">
          <a:xfrm>
            <a:off x="6227763" y="2497138"/>
            <a:ext cx="450850" cy="452437"/>
            <a:chOff x="3683" y="1648"/>
            <a:chExt cx="759" cy="192"/>
          </a:xfrm>
        </p:grpSpPr>
        <p:sp>
          <p:nvSpPr>
            <p:cNvPr id="233491" name="Freeform 19"/>
            <p:cNvSpPr>
              <a:spLocks/>
            </p:cNvSpPr>
            <p:nvPr/>
          </p:nvSpPr>
          <p:spPr bwMode="auto">
            <a:xfrm>
              <a:off x="4063" y="1648"/>
              <a:ext cx="379" cy="192"/>
            </a:xfrm>
            <a:custGeom>
              <a:avLst/>
              <a:gdLst>
                <a:gd name="T0" fmla="*/ 0 w 379"/>
                <a:gd name="T1" fmla="*/ 3 h 192"/>
                <a:gd name="T2" fmla="*/ 7 w 379"/>
                <a:gd name="T3" fmla="*/ 16 h 192"/>
                <a:gd name="T4" fmla="*/ 23 w 379"/>
                <a:gd name="T5" fmla="*/ 99 h 192"/>
                <a:gd name="T6" fmla="*/ 45 w 379"/>
                <a:gd name="T7" fmla="*/ 179 h 192"/>
                <a:gd name="T8" fmla="*/ 63 w 379"/>
                <a:gd name="T9" fmla="*/ 179 h 192"/>
                <a:gd name="T10" fmla="*/ 80 w 379"/>
                <a:gd name="T11" fmla="*/ 129 h 192"/>
                <a:gd name="T12" fmla="*/ 94 w 379"/>
                <a:gd name="T13" fmla="*/ 129 h 192"/>
                <a:gd name="T14" fmla="*/ 112 w 379"/>
                <a:gd name="T15" fmla="*/ 171 h 192"/>
                <a:gd name="T16" fmla="*/ 126 w 379"/>
                <a:gd name="T17" fmla="*/ 171 h 192"/>
                <a:gd name="T18" fmla="*/ 150 w 379"/>
                <a:gd name="T19" fmla="*/ 138 h 192"/>
                <a:gd name="T20" fmla="*/ 167 w 379"/>
                <a:gd name="T21" fmla="*/ 138 h 192"/>
                <a:gd name="T22" fmla="*/ 185 w 379"/>
                <a:gd name="T23" fmla="*/ 160 h 192"/>
                <a:gd name="T24" fmla="*/ 198 w 379"/>
                <a:gd name="T25" fmla="*/ 160 h 192"/>
                <a:gd name="T26" fmla="*/ 215 w 379"/>
                <a:gd name="T27" fmla="*/ 142 h 192"/>
                <a:gd name="T28" fmla="*/ 227 w 379"/>
                <a:gd name="T29" fmla="*/ 142 h 192"/>
                <a:gd name="T30" fmla="*/ 246 w 379"/>
                <a:gd name="T31" fmla="*/ 159 h 192"/>
                <a:gd name="T32" fmla="*/ 260 w 379"/>
                <a:gd name="T33" fmla="*/ 159 h 192"/>
                <a:gd name="T34" fmla="*/ 276 w 379"/>
                <a:gd name="T35" fmla="*/ 145 h 192"/>
                <a:gd name="T36" fmla="*/ 289 w 379"/>
                <a:gd name="T37" fmla="*/ 145 h 192"/>
                <a:gd name="T38" fmla="*/ 304 w 379"/>
                <a:gd name="T39" fmla="*/ 157 h 192"/>
                <a:gd name="T40" fmla="*/ 315 w 379"/>
                <a:gd name="T41" fmla="*/ 157 h 192"/>
                <a:gd name="T42" fmla="*/ 331 w 379"/>
                <a:gd name="T43" fmla="*/ 146 h 192"/>
                <a:gd name="T44" fmla="*/ 342 w 379"/>
                <a:gd name="T45" fmla="*/ 146 h 192"/>
                <a:gd name="T46" fmla="*/ 356 w 379"/>
                <a:gd name="T47" fmla="*/ 157 h 192"/>
                <a:gd name="T48" fmla="*/ 367 w 379"/>
                <a:gd name="T49" fmla="*/ 157 h 192"/>
                <a:gd name="T50" fmla="*/ 379 w 379"/>
                <a:gd name="T51" fmla="*/ 147 h 1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79"/>
                <a:gd name="T79" fmla="*/ 0 h 192"/>
                <a:gd name="T80" fmla="*/ 379 w 379"/>
                <a:gd name="T81" fmla="*/ 192 h 1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79" h="192">
                  <a:moveTo>
                    <a:pt x="0" y="3"/>
                  </a:moveTo>
                  <a:cubicBezTo>
                    <a:pt x="1" y="5"/>
                    <a:pt x="3" y="0"/>
                    <a:pt x="7" y="16"/>
                  </a:cubicBezTo>
                  <a:cubicBezTo>
                    <a:pt x="11" y="32"/>
                    <a:pt x="17" y="72"/>
                    <a:pt x="23" y="99"/>
                  </a:cubicBezTo>
                  <a:cubicBezTo>
                    <a:pt x="30" y="126"/>
                    <a:pt x="38" y="166"/>
                    <a:pt x="45" y="179"/>
                  </a:cubicBezTo>
                  <a:cubicBezTo>
                    <a:pt x="51" y="192"/>
                    <a:pt x="57" y="187"/>
                    <a:pt x="63" y="179"/>
                  </a:cubicBezTo>
                  <a:cubicBezTo>
                    <a:pt x="69" y="170"/>
                    <a:pt x="75" y="137"/>
                    <a:pt x="80" y="129"/>
                  </a:cubicBezTo>
                  <a:cubicBezTo>
                    <a:pt x="85" y="121"/>
                    <a:pt x="89" y="122"/>
                    <a:pt x="94" y="129"/>
                  </a:cubicBezTo>
                  <a:cubicBezTo>
                    <a:pt x="99" y="136"/>
                    <a:pt x="107" y="164"/>
                    <a:pt x="112" y="171"/>
                  </a:cubicBezTo>
                  <a:cubicBezTo>
                    <a:pt x="117" y="178"/>
                    <a:pt x="120" y="177"/>
                    <a:pt x="126" y="171"/>
                  </a:cubicBezTo>
                  <a:cubicBezTo>
                    <a:pt x="132" y="166"/>
                    <a:pt x="143" y="143"/>
                    <a:pt x="150" y="138"/>
                  </a:cubicBezTo>
                  <a:cubicBezTo>
                    <a:pt x="157" y="132"/>
                    <a:pt x="161" y="134"/>
                    <a:pt x="167" y="138"/>
                  </a:cubicBezTo>
                  <a:cubicBezTo>
                    <a:pt x="173" y="141"/>
                    <a:pt x="180" y="156"/>
                    <a:pt x="185" y="160"/>
                  </a:cubicBezTo>
                  <a:cubicBezTo>
                    <a:pt x="190" y="164"/>
                    <a:pt x="193" y="163"/>
                    <a:pt x="198" y="160"/>
                  </a:cubicBezTo>
                  <a:cubicBezTo>
                    <a:pt x="203" y="157"/>
                    <a:pt x="210" y="145"/>
                    <a:pt x="215" y="142"/>
                  </a:cubicBezTo>
                  <a:cubicBezTo>
                    <a:pt x="219" y="139"/>
                    <a:pt x="222" y="139"/>
                    <a:pt x="227" y="142"/>
                  </a:cubicBezTo>
                  <a:cubicBezTo>
                    <a:pt x="232" y="145"/>
                    <a:pt x="241" y="157"/>
                    <a:pt x="246" y="159"/>
                  </a:cubicBezTo>
                  <a:cubicBezTo>
                    <a:pt x="252" y="162"/>
                    <a:pt x="255" y="162"/>
                    <a:pt x="260" y="159"/>
                  </a:cubicBezTo>
                  <a:cubicBezTo>
                    <a:pt x="265" y="157"/>
                    <a:pt x="271" y="147"/>
                    <a:pt x="276" y="145"/>
                  </a:cubicBezTo>
                  <a:cubicBezTo>
                    <a:pt x="281" y="142"/>
                    <a:pt x="285" y="143"/>
                    <a:pt x="289" y="145"/>
                  </a:cubicBezTo>
                  <a:cubicBezTo>
                    <a:pt x="294" y="147"/>
                    <a:pt x="300" y="155"/>
                    <a:pt x="304" y="157"/>
                  </a:cubicBezTo>
                  <a:cubicBezTo>
                    <a:pt x="309" y="159"/>
                    <a:pt x="311" y="158"/>
                    <a:pt x="315" y="157"/>
                  </a:cubicBezTo>
                  <a:cubicBezTo>
                    <a:pt x="320" y="155"/>
                    <a:pt x="327" y="148"/>
                    <a:pt x="331" y="146"/>
                  </a:cubicBezTo>
                  <a:cubicBezTo>
                    <a:pt x="336" y="144"/>
                    <a:pt x="338" y="144"/>
                    <a:pt x="342" y="146"/>
                  </a:cubicBezTo>
                  <a:cubicBezTo>
                    <a:pt x="346" y="148"/>
                    <a:pt x="352" y="155"/>
                    <a:pt x="356" y="157"/>
                  </a:cubicBezTo>
                  <a:cubicBezTo>
                    <a:pt x="360" y="159"/>
                    <a:pt x="363" y="159"/>
                    <a:pt x="367" y="157"/>
                  </a:cubicBezTo>
                  <a:cubicBezTo>
                    <a:pt x="370" y="156"/>
                    <a:pt x="377" y="149"/>
                    <a:pt x="379" y="147"/>
                  </a:cubicBezTo>
                </a:path>
              </a:pathLst>
            </a:custGeom>
            <a:noFill/>
            <a:ln w="12700" cap="flat" cmpd="sng">
              <a:solidFill>
                <a:schemeClr val="folHlink"/>
              </a:solidFill>
              <a:prstDash val="solid"/>
              <a:round/>
              <a:headEnd/>
              <a:tailEnd/>
            </a:ln>
          </p:spPr>
          <p:txBody>
            <a:bodyPr lIns="0" tIns="0" rIns="0" bIns="0" anchor="ctr">
              <a:spAutoFit/>
            </a:bodyPr>
            <a:lstStyle/>
            <a:p>
              <a:endParaRPr lang="en-GB"/>
            </a:p>
          </p:txBody>
        </p:sp>
        <p:sp>
          <p:nvSpPr>
            <p:cNvPr id="233492" name="Freeform 20"/>
            <p:cNvSpPr>
              <a:spLocks/>
            </p:cNvSpPr>
            <p:nvPr/>
          </p:nvSpPr>
          <p:spPr bwMode="auto">
            <a:xfrm flipH="1">
              <a:off x="3683" y="1648"/>
              <a:ext cx="379" cy="192"/>
            </a:xfrm>
            <a:custGeom>
              <a:avLst/>
              <a:gdLst>
                <a:gd name="T0" fmla="*/ 0 w 379"/>
                <a:gd name="T1" fmla="*/ 3 h 192"/>
                <a:gd name="T2" fmla="*/ 7 w 379"/>
                <a:gd name="T3" fmla="*/ 16 h 192"/>
                <a:gd name="T4" fmla="*/ 23 w 379"/>
                <a:gd name="T5" fmla="*/ 99 h 192"/>
                <a:gd name="T6" fmla="*/ 45 w 379"/>
                <a:gd name="T7" fmla="*/ 179 h 192"/>
                <a:gd name="T8" fmla="*/ 63 w 379"/>
                <a:gd name="T9" fmla="*/ 179 h 192"/>
                <a:gd name="T10" fmla="*/ 80 w 379"/>
                <a:gd name="T11" fmla="*/ 129 h 192"/>
                <a:gd name="T12" fmla="*/ 94 w 379"/>
                <a:gd name="T13" fmla="*/ 129 h 192"/>
                <a:gd name="T14" fmla="*/ 112 w 379"/>
                <a:gd name="T15" fmla="*/ 171 h 192"/>
                <a:gd name="T16" fmla="*/ 126 w 379"/>
                <a:gd name="T17" fmla="*/ 171 h 192"/>
                <a:gd name="T18" fmla="*/ 150 w 379"/>
                <a:gd name="T19" fmla="*/ 138 h 192"/>
                <a:gd name="T20" fmla="*/ 167 w 379"/>
                <a:gd name="T21" fmla="*/ 138 h 192"/>
                <a:gd name="T22" fmla="*/ 185 w 379"/>
                <a:gd name="T23" fmla="*/ 160 h 192"/>
                <a:gd name="T24" fmla="*/ 198 w 379"/>
                <a:gd name="T25" fmla="*/ 160 h 192"/>
                <a:gd name="T26" fmla="*/ 215 w 379"/>
                <a:gd name="T27" fmla="*/ 142 h 192"/>
                <a:gd name="T28" fmla="*/ 227 w 379"/>
                <a:gd name="T29" fmla="*/ 142 h 192"/>
                <a:gd name="T30" fmla="*/ 246 w 379"/>
                <a:gd name="T31" fmla="*/ 159 h 192"/>
                <a:gd name="T32" fmla="*/ 260 w 379"/>
                <a:gd name="T33" fmla="*/ 159 h 192"/>
                <a:gd name="T34" fmla="*/ 276 w 379"/>
                <a:gd name="T35" fmla="*/ 145 h 192"/>
                <a:gd name="T36" fmla="*/ 289 w 379"/>
                <a:gd name="T37" fmla="*/ 145 h 192"/>
                <a:gd name="T38" fmla="*/ 304 w 379"/>
                <a:gd name="T39" fmla="*/ 157 h 192"/>
                <a:gd name="T40" fmla="*/ 315 w 379"/>
                <a:gd name="T41" fmla="*/ 157 h 192"/>
                <a:gd name="T42" fmla="*/ 331 w 379"/>
                <a:gd name="T43" fmla="*/ 146 h 192"/>
                <a:gd name="T44" fmla="*/ 342 w 379"/>
                <a:gd name="T45" fmla="*/ 146 h 192"/>
                <a:gd name="T46" fmla="*/ 356 w 379"/>
                <a:gd name="T47" fmla="*/ 157 h 192"/>
                <a:gd name="T48" fmla="*/ 367 w 379"/>
                <a:gd name="T49" fmla="*/ 157 h 192"/>
                <a:gd name="T50" fmla="*/ 379 w 379"/>
                <a:gd name="T51" fmla="*/ 147 h 1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79"/>
                <a:gd name="T79" fmla="*/ 0 h 192"/>
                <a:gd name="T80" fmla="*/ 379 w 379"/>
                <a:gd name="T81" fmla="*/ 192 h 1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79" h="192">
                  <a:moveTo>
                    <a:pt x="0" y="3"/>
                  </a:moveTo>
                  <a:cubicBezTo>
                    <a:pt x="1" y="5"/>
                    <a:pt x="3" y="0"/>
                    <a:pt x="7" y="16"/>
                  </a:cubicBezTo>
                  <a:cubicBezTo>
                    <a:pt x="11" y="32"/>
                    <a:pt x="17" y="72"/>
                    <a:pt x="23" y="99"/>
                  </a:cubicBezTo>
                  <a:cubicBezTo>
                    <a:pt x="30" y="126"/>
                    <a:pt x="38" y="166"/>
                    <a:pt x="45" y="179"/>
                  </a:cubicBezTo>
                  <a:cubicBezTo>
                    <a:pt x="51" y="192"/>
                    <a:pt x="57" y="187"/>
                    <a:pt x="63" y="179"/>
                  </a:cubicBezTo>
                  <a:cubicBezTo>
                    <a:pt x="69" y="170"/>
                    <a:pt x="75" y="137"/>
                    <a:pt x="80" y="129"/>
                  </a:cubicBezTo>
                  <a:cubicBezTo>
                    <a:pt x="85" y="121"/>
                    <a:pt x="89" y="122"/>
                    <a:pt x="94" y="129"/>
                  </a:cubicBezTo>
                  <a:cubicBezTo>
                    <a:pt x="99" y="136"/>
                    <a:pt x="107" y="164"/>
                    <a:pt x="112" y="171"/>
                  </a:cubicBezTo>
                  <a:cubicBezTo>
                    <a:pt x="117" y="178"/>
                    <a:pt x="120" y="177"/>
                    <a:pt x="126" y="171"/>
                  </a:cubicBezTo>
                  <a:cubicBezTo>
                    <a:pt x="132" y="166"/>
                    <a:pt x="143" y="143"/>
                    <a:pt x="150" y="138"/>
                  </a:cubicBezTo>
                  <a:cubicBezTo>
                    <a:pt x="157" y="132"/>
                    <a:pt x="161" y="134"/>
                    <a:pt x="167" y="138"/>
                  </a:cubicBezTo>
                  <a:cubicBezTo>
                    <a:pt x="173" y="141"/>
                    <a:pt x="180" y="156"/>
                    <a:pt x="185" y="160"/>
                  </a:cubicBezTo>
                  <a:cubicBezTo>
                    <a:pt x="190" y="164"/>
                    <a:pt x="193" y="163"/>
                    <a:pt x="198" y="160"/>
                  </a:cubicBezTo>
                  <a:cubicBezTo>
                    <a:pt x="203" y="157"/>
                    <a:pt x="210" y="145"/>
                    <a:pt x="215" y="142"/>
                  </a:cubicBezTo>
                  <a:cubicBezTo>
                    <a:pt x="219" y="139"/>
                    <a:pt x="222" y="139"/>
                    <a:pt x="227" y="142"/>
                  </a:cubicBezTo>
                  <a:cubicBezTo>
                    <a:pt x="232" y="145"/>
                    <a:pt x="241" y="157"/>
                    <a:pt x="246" y="159"/>
                  </a:cubicBezTo>
                  <a:cubicBezTo>
                    <a:pt x="252" y="162"/>
                    <a:pt x="255" y="162"/>
                    <a:pt x="260" y="159"/>
                  </a:cubicBezTo>
                  <a:cubicBezTo>
                    <a:pt x="265" y="157"/>
                    <a:pt x="271" y="147"/>
                    <a:pt x="276" y="145"/>
                  </a:cubicBezTo>
                  <a:cubicBezTo>
                    <a:pt x="281" y="142"/>
                    <a:pt x="285" y="143"/>
                    <a:pt x="289" y="145"/>
                  </a:cubicBezTo>
                  <a:cubicBezTo>
                    <a:pt x="294" y="147"/>
                    <a:pt x="300" y="155"/>
                    <a:pt x="304" y="157"/>
                  </a:cubicBezTo>
                  <a:cubicBezTo>
                    <a:pt x="309" y="159"/>
                    <a:pt x="311" y="158"/>
                    <a:pt x="315" y="157"/>
                  </a:cubicBezTo>
                  <a:cubicBezTo>
                    <a:pt x="320" y="155"/>
                    <a:pt x="327" y="148"/>
                    <a:pt x="331" y="146"/>
                  </a:cubicBezTo>
                  <a:cubicBezTo>
                    <a:pt x="336" y="144"/>
                    <a:pt x="338" y="144"/>
                    <a:pt x="342" y="146"/>
                  </a:cubicBezTo>
                  <a:cubicBezTo>
                    <a:pt x="346" y="148"/>
                    <a:pt x="352" y="155"/>
                    <a:pt x="356" y="157"/>
                  </a:cubicBezTo>
                  <a:cubicBezTo>
                    <a:pt x="360" y="159"/>
                    <a:pt x="363" y="159"/>
                    <a:pt x="367" y="157"/>
                  </a:cubicBezTo>
                  <a:cubicBezTo>
                    <a:pt x="370" y="156"/>
                    <a:pt x="377" y="149"/>
                    <a:pt x="379" y="147"/>
                  </a:cubicBezTo>
                </a:path>
              </a:pathLst>
            </a:custGeom>
            <a:noFill/>
            <a:ln w="12700" cap="flat" cmpd="sng">
              <a:solidFill>
                <a:schemeClr val="folHlink"/>
              </a:solidFill>
              <a:prstDash val="solid"/>
              <a:round/>
              <a:headEnd/>
              <a:tailEnd/>
            </a:ln>
          </p:spPr>
          <p:txBody>
            <a:bodyPr lIns="0" tIns="0" rIns="0" bIns="0" anchor="ctr">
              <a:spAutoFit/>
            </a:bodyPr>
            <a:lstStyle/>
            <a:p>
              <a:endParaRPr lang="en-GB"/>
            </a:p>
          </p:txBody>
        </p:sp>
      </p:grpSp>
      <p:sp>
        <p:nvSpPr>
          <p:cNvPr id="233484" name="Freeform 21"/>
          <p:cNvSpPr>
            <a:spLocks noChangeArrowheads="1"/>
          </p:cNvSpPr>
          <p:nvPr/>
        </p:nvSpPr>
        <p:spPr bwMode="auto">
          <a:xfrm>
            <a:off x="4076700" y="1831975"/>
            <a:ext cx="3425825" cy="515938"/>
          </a:xfrm>
          <a:custGeom>
            <a:avLst/>
            <a:gdLst>
              <a:gd name="T0" fmla="*/ 0 w 2337"/>
              <a:gd name="T1" fmla="*/ 512763 h 325"/>
              <a:gd name="T2" fmla="*/ 1014408 w 2337"/>
              <a:gd name="T3" fmla="*/ 514350 h 325"/>
              <a:gd name="T4" fmla="*/ 1014408 w 2337"/>
              <a:gd name="T5" fmla="*/ 0 h 325"/>
              <a:gd name="T6" fmla="*/ 1152203 w 2337"/>
              <a:gd name="T7" fmla="*/ 0 h 325"/>
              <a:gd name="T8" fmla="*/ 1152203 w 2337"/>
              <a:gd name="T9" fmla="*/ 514350 h 325"/>
              <a:gd name="T10" fmla="*/ 3425825 w 2337"/>
              <a:gd name="T11" fmla="*/ 515938 h 325"/>
              <a:gd name="T12" fmla="*/ 0 60000 65536"/>
              <a:gd name="T13" fmla="*/ 0 60000 65536"/>
              <a:gd name="T14" fmla="*/ 0 60000 65536"/>
              <a:gd name="T15" fmla="*/ 0 60000 65536"/>
              <a:gd name="T16" fmla="*/ 0 60000 65536"/>
              <a:gd name="T17" fmla="*/ 0 60000 65536"/>
              <a:gd name="T18" fmla="*/ 0 w 2337"/>
              <a:gd name="T19" fmla="*/ 0 h 325"/>
              <a:gd name="T20" fmla="*/ 2337 w 2337"/>
              <a:gd name="T21" fmla="*/ 325 h 325"/>
            </a:gdLst>
            <a:ahLst/>
            <a:cxnLst>
              <a:cxn ang="T12">
                <a:pos x="T0" y="T1"/>
              </a:cxn>
              <a:cxn ang="T13">
                <a:pos x="T2" y="T3"/>
              </a:cxn>
              <a:cxn ang="T14">
                <a:pos x="T4" y="T5"/>
              </a:cxn>
              <a:cxn ang="T15">
                <a:pos x="T6" y="T7"/>
              </a:cxn>
              <a:cxn ang="T16">
                <a:pos x="T8" y="T9"/>
              </a:cxn>
              <a:cxn ang="T17">
                <a:pos x="T10" y="T11"/>
              </a:cxn>
            </a:cxnLst>
            <a:rect l="T18" t="T19" r="T20" b="T21"/>
            <a:pathLst>
              <a:path w="2337" h="325">
                <a:moveTo>
                  <a:pt x="0" y="323"/>
                </a:moveTo>
                <a:lnTo>
                  <a:pt x="692" y="324"/>
                </a:lnTo>
                <a:lnTo>
                  <a:pt x="692" y="0"/>
                </a:lnTo>
                <a:lnTo>
                  <a:pt x="786" y="0"/>
                </a:lnTo>
                <a:lnTo>
                  <a:pt x="786" y="324"/>
                </a:lnTo>
                <a:lnTo>
                  <a:pt x="2337" y="325"/>
                </a:lnTo>
              </a:path>
            </a:pathLst>
          </a:custGeom>
          <a:noFill/>
          <a:ln w="12700">
            <a:solidFill>
              <a:srgbClr val="FAFD00"/>
            </a:solidFill>
            <a:round/>
            <a:headEnd/>
            <a:tailEnd/>
          </a:ln>
        </p:spPr>
        <p:txBody>
          <a:bodyPr wrap="none" anchor="ctr"/>
          <a:lstStyle/>
          <a:p>
            <a:endParaRPr lang="en-GB"/>
          </a:p>
        </p:txBody>
      </p:sp>
      <p:sp>
        <p:nvSpPr>
          <p:cNvPr id="233485" name="Freeform 22"/>
          <p:cNvSpPr>
            <a:spLocks noChangeArrowheads="1"/>
          </p:cNvSpPr>
          <p:nvPr/>
        </p:nvSpPr>
        <p:spPr bwMode="auto">
          <a:xfrm>
            <a:off x="3314700" y="5132388"/>
            <a:ext cx="4208463" cy="74612"/>
          </a:xfrm>
          <a:custGeom>
            <a:avLst/>
            <a:gdLst>
              <a:gd name="T0" fmla="*/ 0 w 2651"/>
              <a:gd name="T1" fmla="*/ 0 h 47"/>
              <a:gd name="T2" fmla="*/ 909638 w 2651"/>
              <a:gd name="T3" fmla="*/ 1587 h 47"/>
              <a:gd name="T4" fmla="*/ 923925 w 2651"/>
              <a:gd name="T5" fmla="*/ 74612 h 47"/>
              <a:gd name="T6" fmla="*/ 1241425 w 2651"/>
              <a:gd name="T7" fmla="*/ 74612 h 47"/>
              <a:gd name="T8" fmla="*/ 1254125 w 2651"/>
              <a:gd name="T9" fmla="*/ 1587 h 47"/>
              <a:gd name="T10" fmla="*/ 4208463 w 2651"/>
              <a:gd name="T11" fmla="*/ 1587 h 47"/>
              <a:gd name="T12" fmla="*/ 0 60000 65536"/>
              <a:gd name="T13" fmla="*/ 0 60000 65536"/>
              <a:gd name="T14" fmla="*/ 0 60000 65536"/>
              <a:gd name="T15" fmla="*/ 0 60000 65536"/>
              <a:gd name="T16" fmla="*/ 0 60000 65536"/>
              <a:gd name="T17" fmla="*/ 0 60000 65536"/>
              <a:gd name="T18" fmla="*/ 0 w 2651"/>
              <a:gd name="T19" fmla="*/ 0 h 47"/>
              <a:gd name="T20" fmla="*/ 2651 w 2651"/>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2651" h="47">
                <a:moveTo>
                  <a:pt x="0" y="0"/>
                </a:moveTo>
                <a:lnTo>
                  <a:pt x="573" y="1"/>
                </a:lnTo>
                <a:lnTo>
                  <a:pt x="582" y="47"/>
                </a:lnTo>
                <a:lnTo>
                  <a:pt x="782" y="47"/>
                </a:lnTo>
                <a:lnTo>
                  <a:pt x="790" y="1"/>
                </a:lnTo>
                <a:lnTo>
                  <a:pt x="2651" y="1"/>
                </a:lnTo>
              </a:path>
            </a:pathLst>
          </a:custGeom>
          <a:noFill/>
          <a:ln w="12700">
            <a:solidFill>
              <a:srgbClr val="00FF00"/>
            </a:solidFill>
            <a:round/>
            <a:headEnd/>
            <a:tailEnd/>
          </a:ln>
        </p:spPr>
        <p:txBody>
          <a:bodyPr wrap="none" anchor="ctr"/>
          <a:lstStyle/>
          <a:p>
            <a:endParaRPr lang="en-GB"/>
          </a:p>
        </p:txBody>
      </p:sp>
      <p:sp>
        <p:nvSpPr>
          <p:cNvPr id="233486" name="Line 23"/>
          <p:cNvSpPr>
            <a:spLocks noChangeShapeType="1"/>
          </p:cNvSpPr>
          <p:nvPr/>
        </p:nvSpPr>
        <p:spPr bwMode="auto">
          <a:xfrm>
            <a:off x="3324225" y="2859088"/>
            <a:ext cx="2897188" cy="0"/>
          </a:xfrm>
          <a:prstGeom prst="line">
            <a:avLst/>
          </a:prstGeom>
          <a:noFill/>
          <a:ln w="12700">
            <a:solidFill>
              <a:schemeClr val="folHlink"/>
            </a:solidFill>
            <a:round/>
            <a:headEnd/>
            <a:tailEnd/>
          </a:ln>
        </p:spPr>
        <p:txBody>
          <a:bodyPr wrap="none" anchor="ctr"/>
          <a:lstStyle/>
          <a:p>
            <a:endParaRPr lang="en-GB"/>
          </a:p>
        </p:txBody>
      </p:sp>
      <p:sp>
        <p:nvSpPr>
          <p:cNvPr id="233487" name="Freeform 24"/>
          <p:cNvSpPr>
            <a:spLocks noChangeArrowheads="1"/>
          </p:cNvSpPr>
          <p:nvPr/>
        </p:nvSpPr>
        <p:spPr bwMode="auto">
          <a:xfrm>
            <a:off x="3319463" y="3292475"/>
            <a:ext cx="4230687" cy="258763"/>
          </a:xfrm>
          <a:custGeom>
            <a:avLst/>
            <a:gdLst>
              <a:gd name="T0" fmla="*/ 0 w 2665"/>
              <a:gd name="T1" fmla="*/ 258763 h 163"/>
              <a:gd name="T2" fmla="*/ 276225 w 2665"/>
              <a:gd name="T3" fmla="*/ 258763 h 163"/>
              <a:gd name="T4" fmla="*/ 379412 w 2665"/>
              <a:gd name="T5" fmla="*/ 0 h 163"/>
              <a:gd name="T6" fmla="*/ 769937 w 2665"/>
              <a:gd name="T7" fmla="*/ 0 h 163"/>
              <a:gd name="T8" fmla="*/ 877887 w 2665"/>
              <a:gd name="T9" fmla="*/ 257175 h 163"/>
              <a:gd name="T10" fmla="*/ 1684337 w 2665"/>
              <a:gd name="T11" fmla="*/ 258763 h 163"/>
              <a:gd name="T12" fmla="*/ 1779587 w 2665"/>
              <a:gd name="T13" fmla="*/ 0 h 163"/>
              <a:gd name="T14" fmla="*/ 1925637 w 2665"/>
              <a:gd name="T15" fmla="*/ 0 h 163"/>
              <a:gd name="T16" fmla="*/ 2030412 w 2665"/>
              <a:gd name="T17" fmla="*/ 257175 h 163"/>
              <a:gd name="T18" fmla="*/ 4230687 w 2665"/>
              <a:gd name="T19" fmla="*/ 257175 h 1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65"/>
              <a:gd name="T31" fmla="*/ 0 h 163"/>
              <a:gd name="T32" fmla="*/ 2665 w 2665"/>
              <a:gd name="T33" fmla="*/ 163 h 1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65" h="163">
                <a:moveTo>
                  <a:pt x="0" y="163"/>
                </a:moveTo>
                <a:lnTo>
                  <a:pt x="174" y="163"/>
                </a:lnTo>
                <a:lnTo>
                  <a:pt x="239" y="0"/>
                </a:lnTo>
                <a:lnTo>
                  <a:pt x="485" y="0"/>
                </a:lnTo>
                <a:lnTo>
                  <a:pt x="553" y="162"/>
                </a:lnTo>
                <a:lnTo>
                  <a:pt x="1061" y="163"/>
                </a:lnTo>
                <a:lnTo>
                  <a:pt x="1121" y="0"/>
                </a:lnTo>
                <a:lnTo>
                  <a:pt x="1213" y="0"/>
                </a:lnTo>
                <a:lnTo>
                  <a:pt x="1279" y="162"/>
                </a:lnTo>
                <a:lnTo>
                  <a:pt x="2665" y="162"/>
                </a:lnTo>
              </a:path>
            </a:pathLst>
          </a:custGeom>
          <a:noFill/>
          <a:ln w="12700">
            <a:solidFill>
              <a:srgbClr val="00FF00"/>
            </a:solidFill>
            <a:round/>
            <a:headEnd/>
            <a:tailEnd/>
          </a:ln>
        </p:spPr>
        <p:txBody>
          <a:bodyPr wrap="none" anchor="ctr"/>
          <a:lstStyle/>
          <a:p>
            <a:endParaRPr lang="en-GB"/>
          </a:p>
        </p:txBody>
      </p:sp>
      <p:sp>
        <p:nvSpPr>
          <p:cNvPr id="28"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29"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0"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1"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2" name="CasellaDiTesto 31"/>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spTree>
    <p:extLst>
      <p:ext uri="{BB962C8B-B14F-4D97-AF65-F5344CB8AC3E}">
        <p14:creationId xmlns:p14="http://schemas.microsoft.com/office/powerpoint/2010/main" val="275759435"/>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1419225" y="519112"/>
            <a:ext cx="6305550" cy="5819775"/>
          </a:xfrm>
          <a:prstGeom prst="rect">
            <a:avLst/>
          </a:prstGeom>
        </p:spPr>
      </p:pic>
      <p:grpSp>
        <p:nvGrpSpPr>
          <p:cNvPr id="5" name="Gruppo 3"/>
          <p:cNvGrpSpPr>
            <a:grpSpLocks/>
          </p:cNvGrpSpPr>
          <p:nvPr/>
        </p:nvGrpSpPr>
        <p:grpSpPr bwMode="auto">
          <a:xfrm>
            <a:off x="0" y="71438"/>
            <a:ext cx="9144000" cy="6742112"/>
            <a:chOff x="-32" y="71414"/>
            <a:chExt cx="9144032" cy="6741941"/>
          </a:xfrm>
        </p:grpSpPr>
        <p:sp>
          <p:nvSpPr>
            <p:cNvPr id="6" name="Rectangle 29"/>
            <p:cNvSpPr/>
            <p:nvPr/>
          </p:nvSpPr>
          <p:spPr>
            <a:xfrm>
              <a:off x="-32" y="71414"/>
              <a:ext cx="1643069" cy="42861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smtClean="0">
                  <a:solidFill>
                    <a:schemeClr val="bg1"/>
                  </a:solidFill>
                  <a:latin typeface="Arial" pitchFamily="34" charset="0"/>
                  <a:cs typeface="Arial" pitchFamily="34" charset="0"/>
                </a:rPr>
                <a:t>3.</a:t>
              </a:r>
              <a:endParaRPr lang="it-IT" sz="2800" b="1" dirty="0">
                <a:solidFill>
                  <a:schemeClr val="bg1"/>
                </a:solidFill>
                <a:latin typeface="Arial" pitchFamily="34" charset="0"/>
                <a:cs typeface="Arial" pitchFamily="34" charset="0"/>
              </a:endParaRPr>
            </a:p>
          </p:txBody>
        </p:sp>
        <p:sp>
          <p:nvSpPr>
            <p:cNvPr id="7" name="Rectangle 30"/>
            <p:cNvSpPr/>
            <p:nvPr/>
          </p:nvSpPr>
          <p:spPr>
            <a:xfrm>
              <a:off x="1714474" y="71414"/>
              <a:ext cx="7429526" cy="42861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8" name="Rectangle 36"/>
            <p:cNvSpPr/>
            <p:nvPr/>
          </p:nvSpPr>
          <p:spPr>
            <a:xfrm>
              <a:off x="-32" y="6545075"/>
              <a:ext cx="1643069" cy="26828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9" name="Rectangle 37"/>
            <p:cNvSpPr/>
            <p:nvPr/>
          </p:nvSpPr>
          <p:spPr>
            <a:xfrm>
              <a:off x="1714474" y="6545075"/>
              <a:ext cx="7429526" cy="26828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grpSp>
      <p:sp>
        <p:nvSpPr>
          <p:cNvPr id="10" name="CasellaDiTesto 4"/>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err="1" smtClean="0">
                <a:solidFill>
                  <a:schemeClr val="bg1"/>
                </a:solidFill>
              </a:rPr>
              <a:t>L’imaging</a:t>
            </a:r>
            <a:r>
              <a:rPr lang="en-US" altLang="it-IT" dirty="0" smtClean="0">
                <a:solidFill>
                  <a:schemeClr val="bg1"/>
                </a:solidFill>
              </a:rPr>
              <a:t> NMR </a:t>
            </a:r>
            <a:r>
              <a:rPr lang="en-US" altLang="it-IT" dirty="0" err="1" smtClean="0">
                <a:solidFill>
                  <a:schemeClr val="bg1"/>
                </a:solidFill>
              </a:rPr>
              <a:t>convenzionale</a:t>
            </a:r>
            <a:endParaRPr lang="en-US" altLang="it-IT" dirty="0">
              <a:solidFill>
                <a:schemeClr val="bg1"/>
              </a:solidFill>
            </a:endParaRPr>
          </a:p>
        </p:txBody>
      </p:sp>
    </p:spTree>
    <p:extLst>
      <p:ext uri="{BB962C8B-B14F-4D97-AF65-F5344CB8AC3E}">
        <p14:creationId xmlns:p14="http://schemas.microsoft.com/office/powerpoint/2010/main" val="404894191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a:noFill/>
        </p:spPr>
        <p:txBody>
          <a:bodyPr lIns="90488" tIns="44450" rIns="90488" bIns="44450" anchor="b"/>
          <a:lstStyle/>
          <a:p>
            <a:r>
              <a:rPr lang="en-GB" smtClean="0"/>
              <a:t>Pulse sequence</a:t>
            </a:r>
          </a:p>
        </p:txBody>
      </p:sp>
      <p:sp>
        <p:nvSpPr>
          <p:cNvPr id="234499" name="Rectangle 3"/>
          <p:cNvSpPr>
            <a:spLocks noChangeArrowheads="1"/>
          </p:cNvSpPr>
          <p:nvPr/>
        </p:nvSpPr>
        <p:spPr bwMode="auto">
          <a:xfrm>
            <a:off x="2497138" y="2098675"/>
            <a:ext cx="450850" cy="382588"/>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RF</a:t>
            </a:r>
          </a:p>
        </p:txBody>
      </p:sp>
      <p:sp>
        <p:nvSpPr>
          <p:cNvPr id="234500" name="Line 4"/>
          <p:cNvSpPr>
            <a:spLocks noChangeShapeType="1"/>
          </p:cNvSpPr>
          <p:nvPr/>
        </p:nvSpPr>
        <p:spPr bwMode="auto">
          <a:xfrm>
            <a:off x="3314700" y="5132388"/>
            <a:ext cx="4213225" cy="0"/>
          </a:xfrm>
          <a:prstGeom prst="line">
            <a:avLst/>
          </a:prstGeom>
          <a:noFill/>
          <a:ln w="12700">
            <a:solidFill>
              <a:srgbClr val="00FF00"/>
            </a:solidFill>
            <a:round/>
            <a:headEnd/>
            <a:tailEnd/>
          </a:ln>
        </p:spPr>
        <p:txBody>
          <a:bodyPr wrap="none" anchor="ctr"/>
          <a:lstStyle/>
          <a:p>
            <a:endParaRPr lang="en-GB"/>
          </a:p>
        </p:txBody>
      </p:sp>
      <p:sp>
        <p:nvSpPr>
          <p:cNvPr id="234501" name="Line 5"/>
          <p:cNvSpPr>
            <a:spLocks noChangeShapeType="1"/>
          </p:cNvSpPr>
          <p:nvPr/>
        </p:nvSpPr>
        <p:spPr bwMode="auto">
          <a:xfrm>
            <a:off x="4584700" y="5132388"/>
            <a:ext cx="2925763" cy="0"/>
          </a:xfrm>
          <a:prstGeom prst="line">
            <a:avLst/>
          </a:prstGeom>
          <a:noFill/>
          <a:ln w="12700">
            <a:solidFill>
              <a:srgbClr val="00FF00"/>
            </a:solidFill>
            <a:round/>
            <a:headEnd/>
            <a:tailEnd/>
          </a:ln>
        </p:spPr>
        <p:txBody>
          <a:bodyPr wrap="none" anchor="ctr"/>
          <a:lstStyle/>
          <a:p>
            <a:endParaRPr lang="en-GB"/>
          </a:p>
        </p:txBody>
      </p:sp>
      <p:grpSp>
        <p:nvGrpSpPr>
          <p:cNvPr id="234502" name="Group 6"/>
          <p:cNvGrpSpPr>
            <a:grpSpLocks/>
          </p:cNvGrpSpPr>
          <p:nvPr/>
        </p:nvGrpSpPr>
        <p:grpSpPr bwMode="auto">
          <a:xfrm>
            <a:off x="1703388" y="2654300"/>
            <a:ext cx="1703387" cy="2632075"/>
            <a:chOff x="1073" y="1672"/>
            <a:chExt cx="1073" cy="1658"/>
          </a:xfrm>
        </p:grpSpPr>
        <p:sp>
          <p:nvSpPr>
            <p:cNvPr id="234512" name="Rectangle 7"/>
            <p:cNvSpPr>
              <a:spLocks noChangeArrowheads="1"/>
            </p:cNvSpPr>
            <p:nvPr/>
          </p:nvSpPr>
          <p:spPr bwMode="auto">
            <a:xfrm>
              <a:off x="1073" y="1672"/>
              <a:ext cx="875"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MR response</a:t>
              </a:r>
            </a:p>
          </p:txBody>
        </p:sp>
        <p:sp>
          <p:nvSpPr>
            <p:cNvPr id="234513" name="Rectangle 8"/>
            <p:cNvSpPr>
              <a:spLocks noChangeArrowheads="1"/>
            </p:cNvSpPr>
            <p:nvPr/>
          </p:nvSpPr>
          <p:spPr bwMode="auto">
            <a:xfrm>
              <a:off x="1073" y="3032"/>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34514" name="Rectangle 9"/>
            <p:cNvSpPr>
              <a:spLocks noChangeArrowheads="1"/>
            </p:cNvSpPr>
            <p:nvPr/>
          </p:nvSpPr>
          <p:spPr bwMode="auto">
            <a:xfrm>
              <a:off x="1187" y="3089"/>
              <a:ext cx="740"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phase enc.</a:t>
              </a:r>
            </a:p>
          </p:txBody>
        </p:sp>
        <p:sp>
          <p:nvSpPr>
            <p:cNvPr id="234515" name="Rectangle 10"/>
            <p:cNvSpPr>
              <a:spLocks noChangeArrowheads="1"/>
            </p:cNvSpPr>
            <p:nvPr/>
          </p:nvSpPr>
          <p:spPr bwMode="auto">
            <a:xfrm>
              <a:off x="1073" y="2538"/>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34516" name="Rectangle 11"/>
            <p:cNvSpPr>
              <a:spLocks noChangeArrowheads="1"/>
            </p:cNvSpPr>
            <p:nvPr/>
          </p:nvSpPr>
          <p:spPr bwMode="auto">
            <a:xfrm>
              <a:off x="1192" y="2612"/>
              <a:ext cx="95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frequency enc.</a:t>
              </a:r>
            </a:p>
          </p:txBody>
        </p:sp>
        <p:sp>
          <p:nvSpPr>
            <p:cNvPr id="234517" name="Rectangle 12"/>
            <p:cNvSpPr>
              <a:spLocks noChangeArrowheads="1"/>
            </p:cNvSpPr>
            <p:nvPr/>
          </p:nvSpPr>
          <p:spPr bwMode="auto">
            <a:xfrm>
              <a:off x="1073" y="2021"/>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34518" name="Rectangle 13"/>
            <p:cNvSpPr>
              <a:spLocks noChangeArrowheads="1"/>
            </p:cNvSpPr>
            <p:nvPr/>
          </p:nvSpPr>
          <p:spPr bwMode="auto">
            <a:xfrm>
              <a:off x="1192" y="2100"/>
              <a:ext cx="909"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slice selection</a:t>
              </a:r>
            </a:p>
          </p:txBody>
        </p:sp>
      </p:grpSp>
      <p:sp>
        <p:nvSpPr>
          <p:cNvPr id="234503" name="Freeform 14"/>
          <p:cNvSpPr>
            <a:spLocks noChangeArrowheads="1"/>
          </p:cNvSpPr>
          <p:nvPr/>
        </p:nvSpPr>
        <p:spPr bwMode="auto">
          <a:xfrm>
            <a:off x="3314700" y="4330700"/>
            <a:ext cx="4184650" cy="1588"/>
          </a:xfrm>
          <a:custGeom>
            <a:avLst/>
            <a:gdLst>
              <a:gd name="T0" fmla="*/ 0 w 2636"/>
              <a:gd name="T1" fmla="*/ 0 h 1"/>
              <a:gd name="T2" fmla="*/ 4184650 w 2636"/>
              <a:gd name="T3" fmla="*/ 0 h 1"/>
              <a:gd name="T4" fmla="*/ 0 60000 65536"/>
              <a:gd name="T5" fmla="*/ 0 60000 65536"/>
              <a:gd name="T6" fmla="*/ 0 w 2636"/>
              <a:gd name="T7" fmla="*/ 0 h 1"/>
              <a:gd name="T8" fmla="*/ 2636 w 2636"/>
              <a:gd name="T9" fmla="*/ 1 h 1"/>
            </a:gdLst>
            <a:ahLst/>
            <a:cxnLst>
              <a:cxn ang="T4">
                <a:pos x="T0" y="T1"/>
              </a:cxn>
              <a:cxn ang="T5">
                <a:pos x="T2" y="T3"/>
              </a:cxn>
            </a:cxnLst>
            <a:rect l="T6" t="T7" r="T8" b="T9"/>
            <a:pathLst>
              <a:path w="2636" h="1">
                <a:moveTo>
                  <a:pt x="0" y="0"/>
                </a:moveTo>
                <a:lnTo>
                  <a:pt x="2636" y="0"/>
                </a:lnTo>
              </a:path>
            </a:pathLst>
          </a:custGeom>
          <a:noFill/>
          <a:ln w="12700">
            <a:solidFill>
              <a:srgbClr val="00FF00"/>
            </a:solidFill>
            <a:round/>
            <a:headEnd/>
            <a:tailEnd/>
          </a:ln>
        </p:spPr>
        <p:txBody>
          <a:bodyPr wrap="none" anchor="ctr"/>
          <a:lstStyle/>
          <a:p>
            <a:endParaRPr lang="en-GB"/>
          </a:p>
        </p:txBody>
      </p:sp>
      <p:sp>
        <p:nvSpPr>
          <p:cNvPr id="234504" name="Line 15"/>
          <p:cNvSpPr>
            <a:spLocks noChangeShapeType="1"/>
          </p:cNvSpPr>
          <p:nvPr/>
        </p:nvSpPr>
        <p:spPr bwMode="auto">
          <a:xfrm>
            <a:off x="3314700" y="2859088"/>
            <a:ext cx="4191000" cy="0"/>
          </a:xfrm>
          <a:prstGeom prst="line">
            <a:avLst/>
          </a:prstGeom>
          <a:noFill/>
          <a:ln w="12700">
            <a:solidFill>
              <a:schemeClr val="folHlink"/>
            </a:solidFill>
            <a:round/>
            <a:headEnd/>
            <a:tailEnd/>
          </a:ln>
        </p:spPr>
        <p:txBody>
          <a:bodyPr wrap="none" anchor="ctr"/>
          <a:lstStyle/>
          <a:p>
            <a:endParaRPr lang="en-GB"/>
          </a:p>
        </p:txBody>
      </p:sp>
      <p:sp>
        <p:nvSpPr>
          <p:cNvPr id="234505" name="Line 16"/>
          <p:cNvSpPr>
            <a:spLocks noChangeShapeType="1"/>
          </p:cNvSpPr>
          <p:nvPr/>
        </p:nvSpPr>
        <p:spPr bwMode="auto">
          <a:xfrm>
            <a:off x="4413250" y="2859088"/>
            <a:ext cx="1808163" cy="0"/>
          </a:xfrm>
          <a:prstGeom prst="line">
            <a:avLst/>
          </a:prstGeom>
          <a:noFill/>
          <a:ln w="12700">
            <a:solidFill>
              <a:schemeClr val="folHlink"/>
            </a:solidFill>
            <a:round/>
            <a:headEnd/>
            <a:tailEnd/>
          </a:ln>
        </p:spPr>
        <p:txBody>
          <a:bodyPr wrap="none" anchor="ctr"/>
          <a:lstStyle/>
          <a:p>
            <a:endParaRPr lang="en-GB"/>
          </a:p>
        </p:txBody>
      </p:sp>
      <p:sp>
        <p:nvSpPr>
          <p:cNvPr id="234506" name="Line 17"/>
          <p:cNvSpPr>
            <a:spLocks noChangeShapeType="1"/>
          </p:cNvSpPr>
          <p:nvPr/>
        </p:nvSpPr>
        <p:spPr bwMode="auto">
          <a:xfrm>
            <a:off x="6675438" y="2859088"/>
            <a:ext cx="835025" cy="0"/>
          </a:xfrm>
          <a:prstGeom prst="line">
            <a:avLst/>
          </a:prstGeom>
          <a:noFill/>
          <a:ln w="12700">
            <a:solidFill>
              <a:schemeClr val="folHlink"/>
            </a:solidFill>
            <a:round/>
            <a:headEnd/>
            <a:tailEnd/>
          </a:ln>
        </p:spPr>
        <p:txBody>
          <a:bodyPr wrap="none" anchor="ctr"/>
          <a:lstStyle/>
          <a:p>
            <a:endParaRPr lang="en-GB"/>
          </a:p>
        </p:txBody>
      </p:sp>
      <p:sp>
        <p:nvSpPr>
          <p:cNvPr id="234507" name="Line 18"/>
          <p:cNvSpPr>
            <a:spLocks noChangeShapeType="1"/>
          </p:cNvSpPr>
          <p:nvPr/>
        </p:nvSpPr>
        <p:spPr bwMode="auto">
          <a:xfrm>
            <a:off x="3319463" y="2347913"/>
            <a:ext cx="4181475" cy="0"/>
          </a:xfrm>
          <a:prstGeom prst="line">
            <a:avLst/>
          </a:prstGeom>
          <a:noFill/>
          <a:ln w="12700">
            <a:solidFill>
              <a:srgbClr val="FAFD00"/>
            </a:solidFill>
            <a:round/>
            <a:headEnd/>
            <a:tailEnd/>
          </a:ln>
        </p:spPr>
        <p:txBody>
          <a:bodyPr wrap="none" anchor="ctr"/>
          <a:lstStyle/>
          <a:p>
            <a:endParaRPr lang="en-GB"/>
          </a:p>
        </p:txBody>
      </p:sp>
      <p:sp>
        <p:nvSpPr>
          <p:cNvPr id="234508" name="Line 19"/>
          <p:cNvSpPr>
            <a:spLocks noChangeShapeType="1"/>
          </p:cNvSpPr>
          <p:nvPr/>
        </p:nvSpPr>
        <p:spPr bwMode="auto">
          <a:xfrm>
            <a:off x="3314700" y="3551238"/>
            <a:ext cx="4213225" cy="0"/>
          </a:xfrm>
          <a:prstGeom prst="line">
            <a:avLst/>
          </a:prstGeom>
          <a:noFill/>
          <a:ln w="12700">
            <a:solidFill>
              <a:srgbClr val="00FF00"/>
            </a:solidFill>
            <a:round/>
            <a:headEnd/>
            <a:tailEnd/>
          </a:ln>
        </p:spPr>
        <p:txBody>
          <a:bodyPr wrap="none" anchor="ctr"/>
          <a:lstStyle/>
          <a:p>
            <a:endParaRPr lang="en-GB"/>
          </a:p>
        </p:txBody>
      </p:sp>
      <p:sp>
        <p:nvSpPr>
          <p:cNvPr id="23"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24"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5"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6"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7" name="CasellaDiTesto 26"/>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spTree>
    <p:extLst>
      <p:ext uri="{BB962C8B-B14F-4D97-AF65-F5344CB8AC3E}">
        <p14:creationId xmlns:p14="http://schemas.microsoft.com/office/powerpoint/2010/main" val="146149495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a:noFill/>
        </p:spPr>
        <p:txBody>
          <a:bodyPr lIns="90488" tIns="44450" rIns="90488" bIns="44450" anchor="b"/>
          <a:lstStyle/>
          <a:p>
            <a:r>
              <a:rPr lang="en-GB" smtClean="0"/>
              <a:t>Pulse sequence</a:t>
            </a:r>
          </a:p>
        </p:txBody>
      </p:sp>
      <p:sp>
        <p:nvSpPr>
          <p:cNvPr id="235523" name="Rectangle 3"/>
          <p:cNvSpPr>
            <a:spLocks noChangeArrowheads="1"/>
          </p:cNvSpPr>
          <p:nvPr/>
        </p:nvSpPr>
        <p:spPr bwMode="auto">
          <a:xfrm>
            <a:off x="2497138" y="2098675"/>
            <a:ext cx="450850" cy="382588"/>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RF</a:t>
            </a:r>
          </a:p>
        </p:txBody>
      </p:sp>
      <p:grpSp>
        <p:nvGrpSpPr>
          <p:cNvPr id="235524" name="Group 4"/>
          <p:cNvGrpSpPr>
            <a:grpSpLocks/>
          </p:cNvGrpSpPr>
          <p:nvPr/>
        </p:nvGrpSpPr>
        <p:grpSpPr bwMode="auto">
          <a:xfrm>
            <a:off x="1703388" y="2654300"/>
            <a:ext cx="1703387" cy="2632075"/>
            <a:chOff x="1073" y="1672"/>
            <a:chExt cx="1073" cy="1658"/>
          </a:xfrm>
        </p:grpSpPr>
        <p:sp>
          <p:nvSpPr>
            <p:cNvPr id="235541" name="Rectangle 5"/>
            <p:cNvSpPr>
              <a:spLocks noChangeArrowheads="1"/>
            </p:cNvSpPr>
            <p:nvPr/>
          </p:nvSpPr>
          <p:spPr bwMode="auto">
            <a:xfrm>
              <a:off x="1073" y="1672"/>
              <a:ext cx="875"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MR response</a:t>
              </a:r>
            </a:p>
          </p:txBody>
        </p:sp>
        <p:sp>
          <p:nvSpPr>
            <p:cNvPr id="235542" name="Rectangle 6"/>
            <p:cNvSpPr>
              <a:spLocks noChangeArrowheads="1"/>
            </p:cNvSpPr>
            <p:nvPr/>
          </p:nvSpPr>
          <p:spPr bwMode="auto">
            <a:xfrm>
              <a:off x="1073" y="3032"/>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35543" name="Rectangle 7"/>
            <p:cNvSpPr>
              <a:spLocks noChangeArrowheads="1"/>
            </p:cNvSpPr>
            <p:nvPr/>
          </p:nvSpPr>
          <p:spPr bwMode="auto">
            <a:xfrm>
              <a:off x="1187" y="3089"/>
              <a:ext cx="740"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phase enc.</a:t>
              </a:r>
            </a:p>
          </p:txBody>
        </p:sp>
        <p:sp>
          <p:nvSpPr>
            <p:cNvPr id="235544" name="Rectangle 8"/>
            <p:cNvSpPr>
              <a:spLocks noChangeArrowheads="1"/>
            </p:cNvSpPr>
            <p:nvPr/>
          </p:nvSpPr>
          <p:spPr bwMode="auto">
            <a:xfrm>
              <a:off x="1073" y="2538"/>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35545" name="Rectangle 9"/>
            <p:cNvSpPr>
              <a:spLocks noChangeArrowheads="1"/>
            </p:cNvSpPr>
            <p:nvPr/>
          </p:nvSpPr>
          <p:spPr bwMode="auto">
            <a:xfrm>
              <a:off x="1192" y="2612"/>
              <a:ext cx="95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frequency enc.</a:t>
              </a:r>
            </a:p>
          </p:txBody>
        </p:sp>
        <p:sp>
          <p:nvSpPr>
            <p:cNvPr id="235546" name="Rectangle 10"/>
            <p:cNvSpPr>
              <a:spLocks noChangeArrowheads="1"/>
            </p:cNvSpPr>
            <p:nvPr/>
          </p:nvSpPr>
          <p:spPr bwMode="auto">
            <a:xfrm>
              <a:off x="1073" y="2021"/>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35547" name="Rectangle 11"/>
            <p:cNvSpPr>
              <a:spLocks noChangeArrowheads="1"/>
            </p:cNvSpPr>
            <p:nvPr/>
          </p:nvSpPr>
          <p:spPr bwMode="auto">
            <a:xfrm>
              <a:off x="1192" y="2100"/>
              <a:ext cx="909"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slice selection</a:t>
              </a:r>
            </a:p>
          </p:txBody>
        </p:sp>
      </p:grpSp>
      <p:sp>
        <p:nvSpPr>
          <p:cNvPr id="235525" name="Rectangle 12"/>
          <p:cNvSpPr>
            <a:spLocks noChangeArrowheads="1"/>
          </p:cNvSpPr>
          <p:nvPr/>
        </p:nvSpPr>
        <p:spPr bwMode="auto">
          <a:xfrm>
            <a:off x="5195888" y="1649413"/>
            <a:ext cx="600075" cy="382587"/>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180°</a:t>
            </a:r>
          </a:p>
        </p:txBody>
      </p:sp>
      <p:sp>
        <p:nvSpPr>
          <p:cNvPr id="235526" name="Freeform 13"/>
          <p:cNvSpPr>
            <a:spLocks noChangeArrowheads="1"/>
          </p:cNvSpPr>
          <p:nvPr/>
        </p:nvSpPr>
        <p:spPr bwMode="auto">
          <a:xfrm>
            <a:off x="3314700" y="4076700"/>
            <a:ext cx="4184650" cy="254000"/>
          </a:xfrm>
          <a:custGeom>
            <a:avLst/>
            <a:gdLst>
              <a:gd name="T0" fmla="*/ 0 w 2636"/>
              <a:gd name="T1" fmla="*/ 254000 h 160"/>
              <a:gd name="T2" fmla="*/ 2552700 w 2636"/>
              <a:gd name="T3" fmla="*/ 250825 h 160"/>
              <a:gd name="T4" fmla="*/ 2660650 w 2636"/>
              <a:gd name="T5" fmla="*/ 0 h 160"/>
              <a:gd name="T6" fmla="*/ 3705225 w 2636"/>
              <a:gd name="T7" fmla="*/ 3175 h 160"/>
              <a:gd name="T8" fmla="*/ 3816350 w 2636"/>
              <a:gd name="T9" fmla="*/ 250825 h 160"/>
              <a:gd name="T10" fmla="*/ 4184650 w 2636"/>
              <a:gd name="T11" fmla="*/ 254000 h 160"/>
              <a:gd name="T12" fmla="*/ 0 60000 65536"/>
              <a:gd name="T13" fmla="*/ 0 60000 65536"/>
              <a:gd name="T14" fmla="*/ 0 60000 65536"/>
              <a:gd name="T15" fmla="*/ 0 60000 65536"/>
              <a:gd name="T16" fmla="*/ 0 60000 65536"/>
              <a:gd name="T17" fmla="*/ 0 60000 65536"/>
              <a:gd name="T18" fmla="*/ 0 w 2636"/>
              <a:gd name="T19" fmla="*/ 0 h 160"/>
              <a:gd name="T20" fmla="*/ 2636 w 2636"/>
              <a:gd name="T21" fmla="*/ 160 h 160"/>
            </a:gdLst>
            <a:ahLst/>
            <a:cxnLst>
              <a:cxn ang="T12">
                <a:pos x="T0" y="T1"/>
              </a:cxn>
              <a:cxn ang="T13">
                <a:pos x="T2" y="T3"/>
              </a:cxn>
              <a:cxn ang="T14">
                <a:pos x="T4" y="T5"/>
              </a:cxn>
              <a:cxn ang="T15">
                <a:pos x="T6" y="T7"/>
              </a:cxn>
              <a:cxn ang="T16">
                <a:pos x="T8" y="T9"/>
              </a:cxn>
              <a:cxn ang="T17">
                <a:pos x="T10" y="T11"/>
              </a:cxn>
            </a:cxnLst>
            <a:rect l="T18" t="T19" r="T20" b="T21"/>
            <a:pathLst>
              <a:path w="2636" h="160">
                <a:moveTo>
                  <a:pt x="0" y="160"/>
                </a:moveTo>
                <a:lnTo>
                  <a:pt x="1608" y="158"/>
                </a:lnTo>
                <a:lnTo>
                  <a:pt x="1676" y="0"/>
                </a:lnTo>
                <a:lnTo>
                  <a:pt x="2334" y="2"/>
                </a:lnTo>
                <a:lnTo>
                  <a:pt x="2404" y="158"/>
                </a:lnTo>
                <a:lnTo>
                  <a:pt x="2636" y="160"/>
                </a:lnTo>
              </a:path>
            </a:pathLst>
          </a:custGeom>
          <a:noFill/>
          <a:ln w="12700">
            <a:solidFill>
              <a:srgbClr val="00FF00"/>
            </a:solidFill>
            <a:round/>
            <a:headEnd/>
            <a:tailEnd/>
          </a:ln>
        </p:spPr>
        <p:txBody>
          <a:bodyPr wrap="none" anchor="ctr"/>
          <a:lstStyle/>
          <a:p>
            <a:endParaRPr lang="en-GB"/>
          </a:p>
        </p:txBody>
      </p:sp>
      <p:sp>
        <p:nvSpPr>
          <p:cNvPr id="235527" name="Line 14"/>
          <p:cNvSpPr>
            <a:spLocks noChangeShapeType="1"/>
          </p:cNvSpPr>
          <p:nvPr/>
        </p:nvSpPr>
        <p:spPr bwMode="auto">
          <a:xfrm>
            <a:off x="6675438" y="2859088"/>
            <a:ext cx="835025" cy="0"/>
          </a:xfrm>
          <a:prstGeom prst="line">
            <a:avLst/>
          </a:prstGeom>
          <a:noFill/>
          <a:ln w="12700">
            <a:solidFill>
              <a:schemeClr val="folHlink"/>
            </a:solidFill>
            <a:round/>
            <a:headEnd/>
            <a:tailEnd/>
          </a:ln>
        </p:spPr>
        <p:txBody>
          <a:bodyPr wrap="none" anchor="ctr"/>
          <a:lstStyle/>
          <a:p>
            <a:endParaRPr lang="en-GB"/>
          </a:p>
        </p:txBody>
      </p:sp>
      <p:sp>
        <p:nvSpPr>
          <p:cNvPr id="235528" name="Rectangle 15"/>
          <p:cNvSpPr>
            <a:spLocks noChangeArrowheads="1"/>
          </p:cNvSpPr>
          <p:nvPr/>
        </p:nvSpPr>
        <p:spPr bwMode="auto">
          <a:xfrm>
            <a:off x="3867150" y="1878013"/>
            <a:ext cx="487363" cy="382587"/>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90°</a:t>
            </a:r>
          </a:p>
        </p:txBody>
      </p:sp>
      <p:sp>
        <p:nvSpPr>
          <p:cNvPr id="235529" name="Freeform 16"/>
          <p:cNvSpPr>
            <a:spLocks/>
          </p:cNvSpPr>
          <p:nvPr/>
        </p:nvSpPr>
        <p:spPr bwMode="auto">
          <a:xfrm>
            <a:off x="3675063" y="2170113"/>
            <a:ext cx="406400" cy="220662"/>
          </a:xfrm>
          <a:custGeom>
            <a:avLst/>
            <a:gdLst>
              <a:gd name="T0" fmla="*/ 0 w 472"/>
              <a:gd name="T1" fmla="*/ 176817 h 307"/>
              <a:gd name="T2" fmla="*/ 33580 w 472"/>
              <a:gd name="T3" fmla="*/ 155973 h 307"/>
              <a:gd name="T4" fmla="*/ 54244 w 472"/>
              <a:gd name="T5" fmla="*/ 171067 h 307"/>
              <a:gd name="T6" fmla="*/ 74908 w 472"/>
              <a:gd name="T7" fmla="*/ 196224 h 307"/>
              <a:gd name="T8" fmla="*/ 104183 w 472"/>
              <a:gd name="T9" fmla="*/ 217787 h 307"/>
              <a:gd name="T10" fmla="*/ 130875 w 472"/>
              <a:gd name="T11" fmla="*/ 185442 h 307"/>
              <a:gd name="T12" fmla="*/ 180814 w 472"/>
              <a:gd name="T13" fmla="*/ 30188 h 307"/>
              <a:gd name="T14" fmla="*/ 201478 w 472"/>
              <a:gd name="T15" fmla="*/ 2875 h 307"/>
              <a:gd name="T16" fmla="*/ 224725 w 472"/>
              <a:gd name="T17" fmla="*/ 30907 h 307"/>
              <a:gd name="T18" fmla="*/ 271220 w 472"/>
              <a:gd name="T19" fmla="*/ 181848 h 307"/>
              <a:gd name="T20" fmla="*/ 301356 w 472"/>
              <a:gd name="T21" fmla="*/ 218506 h 307"/>
              <a:gd name="T22" fmla="*/ 330631 w 472"/>
              <a:gd name="T23" fmla="*/ 194068 h 307"/>
              <a:gd name="T24" fmla="*/ 348712 w 472"/>
              <a:gd name="T25" fmla="*/ 168911 h 307"/>
              <a:gd name="T26" fmla="*/ 369376 w 472"/>
              <a:gd name="T27" fmla="*/ 155254 h 307"/>
              <a:gd name="T28" fmla="*/ 406400 w 472"/>
              <a:gd name="T29" fmla="*/ 177536 h 30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72"/>
              <a:gd name="T46" fmla="*/ 0 h 307"/>
              <a:gd name="T47" fmla="*/ 472 w 472"/>
              <a:gd name="T48" fmla="*/ 307 h 30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72" h="307">
                <a:moveTo>
                  <a:pt x="0" y="246"/>
                </a:moveTo>
                <a:cubicBezTo>
                  <a:pt x="6" y="241"/>
                  <a:pt x="29" y="218"/>
                  <a:pt x="39" y="217"/>
                </a:cubicBezTo>
                <a:cubicBezTo>
                  <a:pt x="49" y="216"/>
                  <a:pt x="55" y="229"/>
                  <a:pt x="63" y="238"/>
                </a:cubicBezTo>
                <a:cubicBezTo>
                  <a:pt x="71" y="247"/>
                  <a:pt x="77" y="262"/>
                  <a:pt x="87" y="273"/>
                </a:cubicBezTo>
                <a:cubicBezTo>
                  <a:pt x="97" y="284"/>
                  <a:pt x="110" y="305"/>
                  <a:pt x="121" y="303"/>
                </a:cubicBezTo>
                <a:cubicBezTo>
                  <a:pt x="132" y="301"/>
                  <a:pt x="137" y="301"/>
                  <a:pt x="152" y="258"/>
                </a:cubicBezTo>
                <a:cubicBezTo>
                  <a:pt x="167" y="215"/>
                  <a:pt x="196" y="84"/>
                  <a:pt x="210" y="42"/>
                </a:cubicBezTo>
                <a:cubicBezTo>
                  <a:pt x="224" y="0"/>
                  <a:pt x="226" y="4"/>
                  <a:pt x="234" y="4"/>
                </a:cubicBezTo>
                <a:cubicBezTo>
                  <a:pt x="242" y="4"/>
                  <a:pt x="248" y="2"/>
                  <a:pt x="261" y="43"/>
                </a:cubicBezTo>
                <a:cubicBezTo>
                  <a:pt x="274" y="84"/>
                  <a:pt x="300" y="210"/>
                  <a:pt x="315" y="253"/>
                </a:cubicBezTo>
                <a:cubicBezTo>
                  <a:pt x="330" y="296"/>
                  <a:pt x="339" y="301"/>
                  <a:pt x="350" y="304"/>
                </a:cubicBezTo>
                <a:cubicBezTo>
                  <a:pt x="361" y="307"/>
                  <a:pt x="375" y="282"/>
                  <a:pt x="384" y="270"/>
                </a:cubicBezTo>
                <a:cubicBezTo>
                  <a:pt x="393" y="258"/>
                  <a:pt x="398" y="244"/>
                  <a:pt x="405" y="235"/>
                </a:cubicBezTo>
                <a:cubicBezTo>
                  <a:pt x="412" y="226"/>
                  <a:pt x="418" y="214"/>
                  <a:pt x="429" y="216"/>
                </a:cubicBezTo>
                <a:cubicBezTo>
                  <a:pt x="440" y="218"/>
                  <a:pt x="463" y="241"/>
                  <a:pt x="472" y="247"/>
                </a:cubicBezTo>
              </a:path>
            </a:pathLst>
          </a:custGeom>
          <a:noFill/>
          <a:ln w="12700" cap="flat" cmpd="sng">
            <a:solidFill>
              <a:srgbClr val="FFFF00"/>
            </a:solidFill>
            <a:prstDash val="solid"/>
            <a:round/>
            <a:headEnd/>
            <a:tailEnd/>
          </a:ln>
        </p:spPr>
        <p:txBody>
          <a:bodyPr lIns="0" tIns="0" rIns="0" bIns="0" anchor="ctr">
            <a:spAutoFit/>
          </a:bodyPr>
          <a:lstStyle/>
          <a:p>
            <a:endParaRPr lang="en-GB"/>
          </a:p>
        </p:txBody>
      </p:sp>
      <p:sp>
        <p:nvSpPr>
          <p:cNvPr id="235530" name="Line 17"/>
          <p:cNvSpPr>
            <a:spLocks noChangeShapeType="1"/>
          </p:cNvSpPr>
          <p:nvPr/>
        </p:nvSpPr>
        <p:spPr bwMode="auto">
          <a:xfrm>
            <a:off x="3321050" y="2347913"/>
            <a:ext cx="360363" cy="0"/>
          </a:xfrm>
          <a:prstGeom prst="line">
            <a:avLst/>
          </a:prstGeom>
          <a:noFill/>
          <a:ln w="12700">
            <a:solidFill>
              <a:srgbClr val="FAFD00"/>
            </a:solidFill>
            <a:round/>
            <a:headEnd/>
            <a:tailEnd/>
          </a:ln>
        </p:spPr>
        <p:txBody>
          <a:bodyPr wrap="none" anchor="ctr"/>
          <a:lstStyle/>
          <a:p>
            <a:endParaRPr lang="en-GB"/>
          </a:p>
        </p:txBody>
      </p:sp>
      <p:grpSp>
        <p:nvGrpSpPr>
          <p:cNvPr id="235531" name="Group 18"/>
          <p:cNvGrpSpPr>
            <a:grpSpLocks/>
          </p:cNvGrpSpPr>
          <p:nvPr/>
        </p:nvGrpSpPr>
        <p:grpSpPr bwMode="auto">
          <a:xfrm>
            <a:off x="6218238" y="2582863"/>
            <a:ext cx="450850" cy="338137"/>
            <a:chOff x="3683" y="1648"/>
            <a:chExt cx="759" cy="192"/>
          </a:xfrm>
        </p:grpSpPr>
        <p:sp>
          <p:nvSpPr>
            <p:cNvPr id="235539" name="Freeform 19"/>
            <p:cNvSpPr>
              <a:spLocks/>
            </p:cNvSpPr>
            <p:nvPr/>
          </p:nvSpPr>
          <p:spPr bwMode="auto">
            <a:xfrm>
              <a:off x="4063" y="1648"/>
              <a:ext cx="379" cy="192"/>
            </a:xfrm>
            <a:custGeom>
              <a:avLst/>
              <a:gdLst>
                <a:gd name="T0" fmla="*/ 0 w 379"/>
                <a:gd name="T1" fmla="*/ 3 h 192"/>
                <a:gd name="T2" fmla="*/ 7 w 379"/>
                <a:gd name="T3" fmla="*/ 16 h 192"/>
                <a:gd name="T4" fmla="*/ 23 w 379"/>
                <a:gd name="T5" fmla="*/ 99 h 192"/>
                <a:gd name="T6" fmla="*/ 45 w 379"/>
                <a:gd name="T7" fmla="*/ 179 h 192"/>
                <a:gd name="T8" fmla="*/ 63 w 379"/>
                <a:gd name="T9" fmla="*/ 179 h 192"/>
                <a:gd name="T10" fmla="*/ 80 w 379"/>
                <a:gd name="T11" fmla="*/ 129 h 192"/>
                <a:gd name="T12" fmla="*/ 94 w 379"/>
                <a:gd name="T13" fmla="*/ 129 h 192"/>
                <a:gd name="T14" fmla="*/ 112 w 379"/>
                <a:gd name="T15" fmla="*/ 171 h 192"/>
                <a:gd name="T16" fmla="*/ 126 w 379"/>
                <a:gd name="T17" fmla="*/ 171 h 192"/>
                <a:gd name="T18" fmla="*/ 150 w 379"/>
                <a:gd name="T19" fmla="*/ 138 h 192"/>
                <a:gd name="T20" fmla="*/ 167 w 379"/>
                <a:gd name="T21" fmla="*/ 138 h 192"/>
                <a:gd name="T22" fmla="*/ 185 w 379"/>
                <a:gd name="T23" fmla="*/ 160 h 192"/>
                <a:gd name="T24" fmla="*/ 198 w 379"/>
                <a:gd name="T25" fmla="*/ 160 h 192"/>
                <a:gd name="T26" fmla="*/ 215 w 379"/>
                <a:gd name="T27" fmla="*/ 142 h 192"/>
                <a:gd name="T28" fmla="*/ 227 w 379"/>
                <a:gd name="T29" fmla="*/ 142 h 192"/>
                <a:gd name="T30" fmla="*/ 246 w 379"/>
                <a:gd name="T31" fmla="*/ 159 h 192"/>
                <a:gd name="T32" fmla="*/ 260 w 379"/>
                <a:gd name="T33" fmla="*/ 159 h 192"/>
                <a:gd name="T34" fmla="*/ 276 w 379"/>
                <a:gd name="T35" fmla="*/ 145 h 192"/>
                <a:gd name="T36" fmla="*/ 289 w 379"/>
                <a:gd name="T37" fmla="*/ 145 h 192"/>
                <a:gd name="T38" fmla="*/ 304 w 379"/>
                <a:gd name="T39" fmla="*/ 157 h 192"/>
                <a:gd name="T40" fmla="*/ 315 w 379"/>
                <a:gd name="T41" fmla="*/ 157 h 192"/>
                <a:gd name="T42" fmla="*/ 331 w 379"/>
                <a:gd name="T43" fmla="*/ 146 h 192"/>
                <a:gd name="T44" fmla="*/ 342 w 379"/>
                <a:gd name="T45" fmla="*/ 146 h 192"/>
                <a:gd name="T46" fmla="*/ 356 w 379"/>
                <a:gd name="T47" fmla="*/ 157 h 192"/>
                <a:gd name="T48" fmla="*/ 367 w 379"/>
                <a:gd name="T49" fmla="*/ 157 h 192"/>
                <a:gd name="T50" fmla="*/ 379 w 379"/>
                <a:gd name="T51" fmla="*/ 147 h 1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79"/>
                <a:gd name="T79" fmla="*/ 0 h 192"/>
                <a:gd name="T80" fmla="*/ 379 w 379"/>
                <a:gd name="T81" fmla="*/ 192 h 1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79" h="192">
                  <a:moveTo>
                    <a:pt x="0" y="3"/>
                  </a:moveTo>
                  <a:cubicBezTo>
                    <a:pt x="1" y="5"/>
                    <a:pt x="3" y="0"/>
                    <a:pt x="7" y="16"/>
                  </a:cubicBezTo>
                  <a:cubicBezTo>
                    <a:pt x="11" y="32"/>
                    <a:pt x="17" y="72"/>
                    <a:pt x="23" y="99"/>
                  </a:cubicBezTo>
                  <a:cubicBezTo>
                    <a:pt x="30" y="126"/>
                    <a:pt x="38" y="166"/>
                    <a:pt x="45" y="179"/>
                  </a:cubicBezTo>
                  <a:cubicBezTo>
                    <a:pt x="51" y="192"/>
                    <a:pt x="57" y="187"/>
                    <a:pt x="63" y="179"/>
                  </a:cubicBezTo>
                  <a:cubicBezTo>
                    <a:pt x="69" y="170"/>
                    <a:pt x="75" y="137"/>
                    <a:pt x="80" y="129"/>
                  </a:cubicBezTo>
                  <a:cubicBezTo>
                    <a:pt x="85" y="121"/>
                    <a:pt x="89" y="122"/>
                    <a:pt x="94" y="129"/>
                  </a:cubicBezTo>
                  <a:cubicBezTo>
                    <a:pt x="99" y="136"/>
                    <a:pt x="107" y="164"/>
                    <a:pt x="112" y="171"/>
                  </a:cubicBezTo>
                  <a:cubicBezTo>
                    <a:pt x="117" y="178"/>
                    <a:pt x="120" y="177"/>
                    <a:pt x="126" y="171"/>
                  </a:cubicBezTo>
                  <a:cubicBezTo>
                    <a:pt x="132" y="166"/>
                    <a:pt x="143" y="143"/>
                    <a:pt x="150" y="138"/>
                  </a:cubicBezTo>
                  <a:cubicBezTo>
                    <a:pt x="157" y="132"/>
                    <a:pt x="161" y="134"/>
                    <a:pt x="167" y="138"/>
                  </a:cubicBezTo>
                  <a:cubicBezTo>
                    <a:pt x="173" y="141"/>
                    <a:pt x="180" y="156"/>
                    <a:pt x="185" y="160"/>
                  </a:cubicBezTo>
                  <a:cubicBezTo>
                    <a:pt x="190" y="164"/>
                    <a:pt x="193" y="163"/>
                    <a:pt x="198" y="160"/>
                  </a:cubicBezTo>
                  <a:cubicBezTo>
                    <a:pt x="203" y="157"/>
                    <a:pt x="210" y="145"/>
                    <a:pt x="215" y="142"/>
                  </a:cubicBezTo>
                  <a:cubicBezTo>
                    <a:pt x="219" y="139"/>
                    <a:pt x="222" y="139"/>
                    <a:pt x="227" y="142"/>
                  </a:cubicBezTo>
                  <a:cubicBezTo>
                    <a:pt x="232" y="145"/>
                    <a:pt x="241" y="157"/>
                    <a:pt x="246" y="159"/>
                  </a:cubicBezTo>
                  <a:cubicBezTo>
                    <a:pt x="252" y="162"/>
                    <a:pt x="255" y="162"/>
                    <a:pt x="260" y="159"/>
                  </a:cubicBezTo>
                  <a:cubicBezTo>
                    <a:pt x="265" y="157"/>
                    <a:pt x="271" y="147"/>
                    <a:pt x="276" y="145"/>
                  </a:cubicBezTo>
                  <a:cubicBezTo>
                    <a:pt x="281" y="142"/>
                    <a:pt x="285" y="143"/>
                    <a:pt x="289" y="145"/>
                  </a:cubicBezTo>
                  <a:cubicBezTo>
                    <a:pt x="294" y="147"/>
                    <a:pt x="300" y="155"/>
                    <a:pt x="304" y="157"/>
                  </a:cubicBezTo>
                  <a:cubicBezTo>
                    <a:pt x="309" y="159"/>
                    <a:pt x="311" y="158"/>
                    <a:pt x="315" y="157"/>
                  </a:cubicBezTo>
                  <a:cubicBezTo>
                    <a:pt x="320" y="155"/>
                    <a:pt x="327" y="148"/>
                    <a:pt x="331" y="146"/>
                  </a:cubicBezTo>
                  <a:cubicBezTo>
                    <a:pt x="336" y="144"/>
                    <a:pt x="338" y="144"/>
                    <a:pt x="342" y="146"/>
                  </a:cubicBezTo>
                  <a:cubicBezTo>
                    <a:pt x="346" y="148"/>
                    <a:pt x="352" y="155"/>
                    <a:pt x="356" y="157"/>
                  </a:cubicBezTo>
                  <a:cubicBezTo>
                    <a:pt x="360" y="159"/>
                    <a:pt x="363" y="159"/>
                    <a:pt x="367" y="157"/>
                  </a:cubicBezTo>
                  <a:cubicBezTo>
                    <a:pt x="370" y="156"/>
                    <a:pt x="377" y="149"/>
                    <a:pt x="379" y="147"/>
                  </a:cubicBezTo>
                </a:path>
              </a:pathLst>
            </a:custGeom>
            <a:noFill/>
            <a:ln w="12700" cap="flat" cmpd="sng">
              <a:solidFill>
                <a:schemeClr val="folHlink"/>
              </a:solidFill>
              <a:prstDash val="solid"/>
              <a:round/>
              <a:headEnd/>
              <a:tailEnd/>
            </a:ln>
          </p:spPr>
          <p:txBody>
            <a:bodyPr lIns="0" tIns="0" rIns="0" bIns="0" anchor="ctr">
              <a:spAutoFit/>
            </a:bodyPr>
            <a:lstStyle/>
            <a:p>
              <a:endParaRPr lang="en-GB"/>
            </a:p>
          </p:txBody>
        </p:sp>
        <p:sp>
          <p:nvSpPr>
            <p:cNvPr id="235540" name="Freeform 20"/>
            <p:cNvSpPr>
              <a:spLocks/>
            </p:cNvSpPr>
            <p:nvPr/>
          </p:nvSpPr>
          <p:spPr bwMode="auto">
            <a:xfrm flipH="1">
              <a:off x="3683" y="1648"/>
              <a:ext cx="379" cy="192"/>
            </a:xfrm>
            <a:custGeom>
              <a:avLst/>
              <a:gdLst>
                <a:gd name="T0" fmla="*/ 0 w 379"/>
                <a:gd name="T1" fmla="*/ 3 h 192"/>
                <a:gd name="T2" fmla="*/ 7 w 379"/>
                <a:gd name="T3" fmla="*/ 16 h 192"/>
                <a:gd name="T4" fmla="*/ 23 w 379"/>
                <a:gd name="T5" fmla="*/ 99 h 192"/>
                <a:gd name="T6" fmla="*/ 45 w 379"/>
                <a:gd name="T7" fmla="*/ 179 h 192"/>
                <a:gd name="T8" fmla="*/ 63 w 379"/>
                <a:gd name="T9" fmla="*/ 179 h 192"/>
                <a:gd name="T10" fmla="*/ 80 w 379"/>
                <a:gd name="T11" fmla="*/ 129 h 192"/>
                <a:gd name="T12" fmla="*/ 94 w 379"/>
                <a:gd name="T13" fmla="*/ 129 h 192"/>
                <a:gd name="T14" fmla="*/ 112 w 379"/>
                <a:gd name="T15" fmla="*/ 171 h 192"/>
                <a:gd name="T16" fmla="*/ 126 w 379"/>
                <a:gd name="T17" fmla="*/ 171 h 192"/>
                <a:gd name="T18" fmla="*/ 150 w 379"/>
                <a:gd name="T19" fmla="*/ 138 h 192"/>
                <a:gd name="T20" fmla="*/ 167 w 379"/>
                <a:gd name="T21" fmla="*/ 138 h 192"/>
                <a:gd name="T22" fmla="*/ 185 w 379"/>
                <a:gd name="T23" fmla="*/ 160 h 192"/>
                <a:gd name="T24" fmla="*/ 198 w 379"/>
                <a:gd name="T25" fmla="*/ 160 h 192"/>
                <a:gd name="T26" fmla="*/ 215 w 379"/>
                <a:gd name="T27" fmla="*/ 142 h 192"/>
                <a:gd name="T28" fmla="*/ 227 w 379"/>
                <a:gd name="T29" fmla="*/ 142 h 192"/>
                <a:gd name="T30" fmla="*/ 246 w 379"/>
                <a:gd name="T31" fmla="*/ 159 h 192"/>
                <a:gd name="T32" fmla="*/ 260 w 379"/>
                <a:gd name="T33" fmla="*/ 159 h 192"/>
                <a:gd name="T34" fmla="*/ 276 w 379"/>
                <a:gd name="T35" fmla="*/ 145 h 192"/>
                <a:gd name="T36" fmla="*/ 289 w 379"/>
                <a:gd name="T37" fmla="*/ 145 h 192"/>
                <a:gd name="T38" fmla="*/ 304 w 379"/>
                <a:gd name="T39" fmla="*/ 157 h 192"/>
                <a:gd name="T40" fmla="*/ 315 w 379"/>
                <a:gd name="T41" fmla="*/ 157 h 192"/>
                <a:gd name="T42" fmla="*/ 331 w 379"/>
                <a:gd name="T43" fmla="*/ 146 h 192"/>
                <a:gd name="T44" fmla="*/ 342 w 379"/>
                <a:gd name="T45" fmla="*/ 146 h 192"/>
                <a:gd name="T46" fmla="*/ 356 w 379"/>
                <a:gd name="T47" fmla="*/ 157 h 192"/>
                <a:gd name="T48" fmla="*/ 367 w 379"/>
                <a:gd name="T49" fmla="*/ 157 h 192"/>
                <a:gd name="T50" fmla="*/ 379 w 379"/>
                <a:gd name="T51" fmla="*/ 147 h 1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79"/>
                <a:gd name="T79" fmla="*/ 0 h 192"/>
                <a:gd name="T80" fmla="*/ 379 w 379"/>
                <a:gd name="T81" fmla="*/ 192 h 1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79" h="192">
                  <a:moveTo>
                    <a:pt x="0" y="3"/>
                  </a:moveTo>
                  <a:cubicBezTo>
                    <a:pt x="1" y="5"/>
                    <a:pt x="3" y="0"/>
                    <a:pt x="7" y="16"/>
                  </a:cubicBezTo>
                  <a:cubicBezTo>
                    <a:pt x="11" y="32"/>
                    <a:pt x="17" y="72"/>
                    <a:pt x="23" y="99"/>
                  </a:cubicBezTo>
                  <a:cubicBezTo>
                    <a:pt x="30" y="126"/>
                    <a:pt x="38" y="166"/>
                    <a:pt x="45" y="179"/>
                  </a:cubicBezTo>
                  <a:cubicBezTo>
                    <a:pt x="51" y="192"/>
                    <a:pt x="57" y="187"/>
                    <a:pt x="63" y="179"/>
                  </a:cubicBezTo>
                  <a:cubicBezTo>
                    <a:pt x="69" y="170"/>
                    <a:pt x="75" y="137"/>
                    <a:pt x="80" y="129"/>
                  </a:cubicBezTo>
                  <a:cubicBezTo>
                    <a:pt x="85" y="121"/>
                    <a:pt x="89" y="122"/>
                    <a:pt x="94" y="129"/>
                  </a:cubicBezTo>
                  <a:cubicBezTo>
                    <a:pt x="99" y="136"/>
                    <a:pt x="107" y="164"/>
                    <a:pt x="112" y="171"/>
                  </a:cubicBezTo>
                  <a:cubicBezTo>
                    <a:pt x="117" y="178"/>
                    <a:pt x="120" y="177"/>
                    <a:pt x="126" y="171"/>
                  </a:cubicBezTo>
                  <a:cubicBezTo>
                    <a:pt x="132" y="166"/>
                    <a:pt x="143" y="143"/>
                    <a:pt x="150" y="138"/>
                  </a:cubicBezTo>
                  <a:cubicBezTo>
                    <a:pt x="157" y="132"/>
                    <a:pt x="161" y="134"/>
                    <a:pt x="167" y="138"/>
                  </a:cubicBezTo>
                  <a:cubicBezTo>
                    <a:pt x="173" y="141"/>
                    <a:pt x="180" y="156"/>
                    <a:pt x="185" y="160"/>
                  </a:cubicBezTo>
                  <a:cubicBezTo>
                    <a:pt x="190" y="164"/>
                    <a:pt x="193" y="163"/>
                    <a:pt x="198" y="160"/>
                  </a:cubicBezTo>
                  <a:cubicBezTo>
                    <a:pt x="203" y="157"/>
                    <a:pt x="210" y="145"/>
                    <a:pt x="215" y="142"/>
                  </a:cubicBezTo>
                  <a:cubicBezTo>
                    <a:pt x="219" y="139"/>
                    <a:pt x="222" y="139"/>
                    <a:pt x="227" y="142"/>
                  </a:cubicBezTo>
                  <a:cubicBezTo>
                    <a:pt x="232" y="145"/>
                    <a:pt x="241" y="157"/>
                    <a:pt x="246" y="159"/>
                  </a:cubicBezTo>
                  <a:cubicBezTo>
                    <a:pt x="252" y="162"/>
                    <a:pt x="255" y="162"/>
                    <a:pt x="260" y="159"/>
                  </a:cubicBezTo>
                  <a:cubicBezTo>
                    <a:pt x="265" y="157"/>
                    <a:pt x="271" y="147"/>
                    <a:pt x="276" y="145"/>
                  </a:cubicBezTo>
                  <a:cubicBezTo>
                    <a:pt x="281" y="142"/>
                    <a:pt x="285" y="143"/>
                    <a:pt x="289" y="145"/>
                  </a:cubicBezTo>
                  <a:cubicBezTo>
                    <a:pt x="294" y="147"/>
                    <a:pt x="300" y="155"/>
                    <a:pt x="304" y="157"/>
                  </a:cubicBezTo>
                  <a:cubicBezTo>
                    <a:pt x="309" y="159"/>
                    <a:pt x="311" y="158"/>
                    <a:pt x="315" y="157"/>
                  </a:cubicBezTo>
                  <a:cubicBezTo>
                    <a:pt x="320" y="155"/>
                    <a:pt x="327" y="148"/>
                    <a:pt x="331" y="146"/>
                  </a:cubicBezTo>
                  <a:cubicBezTo>
                    <a:pt x="336" y="144"/>
                    <a:pt x="338" y="144"/>
                    <a:pt x="342" y="146"/>
                  </a:cubicBezTo>
                  <a:cubicBezTo>
                    <a:pt x="346" y="148"/>
                    <a:pt x="352" y="155"/>
                    <a:pt x="356" y="157"/>
                  </a:cubicBezTo>
                  <a:cubicBezTo>
                    <a:pt x="360" y="159"/>
                    <a:pt x="363" y="159"/>
                    <a:pt x="367" y="157"/>
                  </a:cubicBezTo>
                  <a:cubicBezTo>
                    <a:pt x="370" y="156"/>
                    <a:pt x="377" y="149"/>
                    <a:pt x="379" y="147"/>
                  </a:cubicBezTo>
                </a:path>
              </a:pathLst>
            </a:custGeom>
            <a:noFill/>
            <a:ln w="12700" cap="flat" cmpd="sng">
              <a:solidFill>
                <a:schemeClr val="folHlink"/>
              </a:solidFill>
              <a:prstDash val="solid"/>
              <a:round/>
              <a:headEnd/>
              <a:tailEnd/>
            </a:ln>
          </p:spPr>
          <p:txBody>
            <a:bodyPr lIns="0" tIns="0" rIns="0" bIns="0" anchor="ctr">
              <a:spAutoFit/>
            </a:bodyPr>
            <a:lstStyle/>
            <a:p>
              <a:endParaRPr lang="en-GB"/>
            </a:p>
          </p:txBody>
        </p:sp>
      </p:grpSp>
      <p:sp>
        <p:nvSpPr>
          <p:cNvPr id="235532" name="Freeform 21"/>
          <p:cNvSpPr>
            <a:spLocks noChangeArrowheads="1"/>
          </p:cNvSpPr>
          <p:nvPr/>
        </p:nvSpPr>
        <p:spPr bwMode="auto">
          <a:xfrm>
            <a:off x="4076700" y="1831975"/>
            <a:ext cx="3425825" cy="515938"/>
          </a:xfrm>
          <a:custGeom>
            <a:avLst/>
            <a:gdLst>
              <a:gd name="T0" fmla="*/ 0 w 2337"/>
              <a:gd name="T1" fmla="*/ 512763 h 325"/>
              <a:gd name="T2" fmla="*/ 1014408 w 2337"/>
              <a:gd name="T3" fmla="*/ 514350 h 325"/>
              <a:gd name="T4" fmla="*/ 1014408 w 2337"/>
              <a:gd name="T5" fmla="*/ 0 h 325"/>
              <a:gd name="T6" fmla="*/ 1152203 w 2337"/>
              <a:gd name="T7" fmla="*/ 0 h 325"/>
              <a:gd name="T8" fmla="*/ 1152203 w 2337"/>
              <a:gd name="T9" fmla="*/ 514350 h 325"/>
              <a:gd name="T10" fmla="*/ 3425825 w 2337"/>
              <a:gd name="T11" fmla="*/ 515938 h 325"/>
              <a:gd name="T12" fmla="*/ 0 60000 65536"/>
              <a:gd name="T13" fmla="*/ 0 60000 65536"/>
              <a:gd name="T14" fmla="*/ 0 60000 65536"/>
              <a:gd name="T15" fmla="*/ 0 60000 65536"/>
              <a:gd name="T16" fmla="*/ 0 60000 65536"/>
              <a:gd name="T17" fmla="*/ 0 60000 65536"/>
              <a:gd name="T18" fmla="*/ 0 w 2337"/>
              <a:gd name="T19" fmla="*/ 0 h 325"/>
              <a:gd name="T20" fmla="*/ 2337 w 2337"/>
              <a:gd name="T21" fmla="*/ 325 h 325"/>
            </a:gdLst>
            <a:ahLst/>
            <a:cxnLst>
              <a:cxn ang="T12">
                <a:pos x="T0" y="T1"/>
              </a:cxn>
              <a:cxn ang="T13">
                <a:pos x="T2" y="T3"/>
              </a:cxn>
              <a:cxn ang="T14">
                <a:pos x="T4" y="T5"/>
              </a:cxn>
              <a:cxn ang="T15">
                <a:pos x="T6" y="T7"/>
              </a:cxn>
              <a:cxn ang="T16">
                <a:pos x="T8" y="T9"/>
              </a:cxn>
              <a:cxn ang="T17">
                <a:pos x="T10" y="T11"/>
              </a:cxn>
            </a:cxnLst>
            <a:rect l="T18" t="T19" r="T20" b="T21"/>
            <a:pathLst>
              <a:path w="2337" h="325">
                <a:moveTo>
                  <a:pt x="0" y="323"/>
                </a:moveTo>
                <a:lnTo>
                  <a:pt x="692" y="324"/>
                </a:lnTo>
                <a:lnTo>
                  <a:pt x="692" y="0"/>
                </a:lnTo>
                <a:lnTo>
                  <a:pt x="786" y="0"/>
                </a:lnTo>
                <a:lnTo>
                  <a:pt x="786" y="324"/>
                </a:lnTo>
                <a:lnTo>
                  <a:pt x="2337" y="325"/>
                </a:lnTo>
              </a:path>
            </a:pathLst>
          </a:custGeom>
          <a:noFill/>
          <a:ln w="12700">
            <a:solidFill>
              <a:srgbClr val="FAFD00"/>
            </a:solidFill>
            <a:round/>
            <a:headEnd/>
            <a:tailEnd/>
          </a:ln>
        </p:spPr>
        <p:txBody>
          <a:bodyPr wrap="none" anchor="ctr"/>
          <a:lstStyle/>
          <a:p>
            <a:endParaRPr lang="en-GB"/>
          </a:p>
        </p:txBody>
      </p:sp>
      <p:sp>
        <p:nvSpPr>
          <p:cNvPr id="235533" name="Freeform 22"/>
          <p:cNvSpPr>
            <a:spLocks noChangeArrowheads="1"/>
          </p:cNvSpPr>
          <p:nvPr/>
        </p:nvSpPr>
        <p:spPr bwMode="auto">
          <a:xfrm>
            <a:off x="3314700" y="5132388"/>
            <a:ext cx="4208463" cy="125412"/>
          </a:xfrm>
          <a:custGeom>
            <a:avLst/>
            <a:gdLst>
              <a:gd name="T0" fmla="*/ 0 w 2651"/>
              <a:gd name="T1" fmla="*/ 0 h 79"/>
              <a:gd name="T2" fmla="*/ 895350 w 2651"/>
              <a:gd name="T3" fmla="*/ 1587 h 79"/>
              <a:gd name="T4" fmla="*/ 912813 w 2651"/>
              <a:gd name="T5" fmla="*/ 125412 h 79"/>
              <a:gd name="T6" fmla="*/ 1223963 w 2651"/>
              <a:gd name="T7" fmla="*/ 125412 h 79"/>
              <a:gd name="T8" fmla="*/ 1236663 w 2651"/>
              <a:gd name="T9" fmla="*/ 1587 h 79"/>
              <a:gd name="T10" fmla="*/ 4208463 w 2651"/>
              <a:gd name="T11" fmla="*/ 1587 h 79"/>
              <a:gd name="T12" fmla="*/ 0 60000 65536"/>
              <a:gd name="T13" fmla="*/ 0 60000 65536"/>
              <a:gd name="T14" fmla="*/ 0 60000 65536"/>
              <a:gd name="T15" fmla="*/ 0 60000 65536"/>
              <a:gd name="T16" fmla="*/ 0 60000 65536"/>
              <a:gd name="T17" fmla="*/ 0 60000 65536"/>
              <a:gd name="T18" fmla="*/ 0 w 2651"/>
              <a:gd name="T19" fmla="*/ 0 h 79"/>
              <a:gd name="T20" fmla="*/ 2651 w 2651"/>
              <a:gd name="T21" fmla="*/ 79 h 79"/>
            </a:gdLst>
            <a:ahLst/>
            <a:cxnLst>
              <a:cxn ang="T12">
                <a:pos x="T0" y="T1"/>
              </a:cxn>
              <a:cxn ang="T13">
                <a:pos x="T2" y="T3"/>
              </a:cxn>
              <a:cxn ang="T14">
                <a:pos x="T4" y="T5"/>
              </a:cxn>
              <a:cxn ang="T15">
                <a:pos x="T6" y="T7"/>
              </a:cxn>
              <a:cxn ang="T16">
                <a:pos x="T8" y="T9"/>
              </a:cxn>
              <a:cxn ang="T17">
                <a:pos x="T10" y="T11"/>
              </a:cxn>
            </a:cxnLst>
            <a:rect l="T18" t="T19" r="T20" b="T21"/>
            <a:pathLst>
              <a:path w="2651" h="79">
                <a:moveTo>
                  <a:pt x="0" y="0"/>
                </a:moveTo>
                <a:lnTo>
                  <a:pt x="564" y="1"/>
                </a:lnTo>
                <a:lnTo>
                  <a:pt x="575" y="79"/>
                </a:lnTo>
                <a:lnTo>
                  <a:pt x="771" y="79"/>
                </a:lnTo>
                <a:lnTo>
                  <a:pt x="779" y="1"/>
                </a:lnTo>
                <a:lnTo>
                  <a:pt x="2651" y="1"/>
                </a:lnTo>
              </a:path>
            </a:pathLst>
          </a:custGeom>
          <a:noFill/>
          <a:ln w="12700">
            <a:solidFill>
              <a:srgbClr val="00FF00"/>
            </a:solidFill>
            <a:round/>
            <a:headEnd/>
            <a:tailEnd/>
          </a:ln>
        </p:spPr>
        <p:txBody>
          <a:bodyPr wrap="none" anchor="ctr"/>
          <a:lstStyle/>
          <a:p>
            <a:endParaRPr lang="en-GB"/>
          </a:p>
        </p:txBody>
      </p:sp>
      <p:sp>
        <p:nvSpPr>
          <p:cNvPr id="235534" name="Line 23"/>
          <p:cNvSpPr>
            <a:spLocks noChangeShapeType="1"/>
          </p:cNvSpPr>
          <p:nvPr/>
        </p:nvSpPr>
        <p:spPr bwMode="auto">
          <a:xfrm>
            <a:off x="3324225" y="2859088"/>
            <a:ext cx="2897188" cy="0"/>
          </a:xfrm>
          <a:prstGeom prst="line">
            <a:avLst/>
          </a:prstGeom>
          <a:noFill/>
          <a:ln w="12700">
            <a:solidFill>
              <a:schemeClr val="folHlink"/>
            </a:solidFill>
            <a:round/>
            <a:headEnd/>
            <a:tailEnd/>
          </a:ln>
        </p:spPr>
        <p:txBody>
          <a:bodyPr wrap="none" anchor="ctr"/>
          <a:lstStyle/>
          <a:p>
            <a:endParaRPr lang="en-GB"/>
          </a:p>
        </p:txBody>
      </p:sp>
      <p:sp>
        <p:nvSpPr>
          <p:cNvPr id="235535" name="Freeform 24"/>
          <p:cNvSpPr>
            <a:spLocks noChangeArrowheads="1"/>
          </p:cNvSpPr>
          <p:nvPr/>
        </p:nvSpPr>
        <p:spPr bwMode="auto">
          <a:xfrm>
            <a:off x="3319463" y="3292475"/>
            <a:ext cx="4230687" cy="258763"/>
          </a:xfrm>
          <a:custGeom>
            <a:avLst/>
            <a:gdLst>
              <a:gd name="T0" fmla="*/ 0 w 2665"/>
              <a:gd name="T1" fmla="*/ 258763 h 163"/>
              <a:gd name="T2" fmla="*/ 276225 w 2665"/>
              <a:gd name="T3" fmla="*/ 258763 h 163"/>
              <a:gd name="T4" fmla="*/ 379412 w 2665"/>
              <a:gd name="T5" fmla="*/ 0 h 163"/>
              <a:gd name="T6" fmla="*/ 769937 w 2665"/>
              <a:gd name="T7" fmla="*/ 0 h 163"/>
              <a:gd name="T8" fmla="*/ 877887 w 2665"/>
              <a:gd name="T9" fmla="*/ 257175 h 163"/>
              <a:gd name="T10" fmla="*/ 1684337 w 2665"/>
              <a:gd name="T11" fmla="*/ 258763 h 163"/>
              <a:gd name="T12" fmla="*/ 1779587 w 2665"/>
              <a:gd name="T13" fmla="*/ 0 h 163"/>
              <a:gd name="T14" fmla="*/ 1925637 w 2665"/>
              <a:gd name="T15" fmla="*/ 0 h 163"/>
              <a:gd name="T16" fmla="*/ 2030412 w 2665"/>
              <a:gd name="T17" fmla="*/ 257175 h 163"/>
              <a:gd name="T18" fmla="*/ 4230687 w 2665"/>
              <a:gd name="T19" fmla="*/ 257175 h 1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65"/>
              <a:gd name="T31" fmla="*/ 0 h 163"/>
              <a:gd name="T32" fmla="*/ 2665 w 2665"/>
              <a:gd name="T33" fmla="*/ 163 h 1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65" h="163">
                <a:moveTo>
                  <a:pt x="0" y="163"/>
                </a:moveTo>
                <a:lnTo>
                  <a:pt x="174" y="163"/>
                </a:lnTo>
                <a:lnTo>
                  <a:pt x="239" y="0"/>
                </a:lnTo>
                <a:lnTo>
                  <a:pt x="485" y="0"/>
                </a:lnTo>
                <a:lnTo>
                  <a:pt x="553" y="162"/>
                </a:lnTo>
                <a:lnTo>
                  <a:pt x="1061" y="163"/>
                </a:lnTo>
                <a:lnTo>
                  <a:pt x="1121" y="0"/>
                </a:lnTo>
                <a:lnTo>
                  <a:pt x="1213" y="0"/>
                </a:lnTo>
                <a:lnTo>
                  <a:pt x="1279" y="162"/>
                </a:lnTo>
                <a:lnTo>
                  <a:pt x="2665" y="162"/>
                </a:lnTo>
              </a:path>
            </a:pathLst>
          </a:custGeom>
          <a:noFill/>
          <a:ln w="12700">
            <a:solidFill>
              <a:srgbClr val="00FF00"/>
            </a:solidFill>
            <a:round/>
            <a:headEnd/>
            <a:tailEnd/>
          </a:ln>
        </p:spPr>
        <p:txBody>
          <a:bodyPr wrap="none" anchor="ctr"/>
          <a:lstStyle/>
          <a:p>
            <a:endParaRPr lang="en-GB"/>
          </a:p>
        </p:txBody>
      </p:sp>
      <p:sp>
        <p:nvSpPr>
          <p:cNvPr id="28"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29"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0"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1"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2" name="CasellaDiTesto 31"/>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spTree>
    <p:extLst>
      <p:ext uri="{BB962C8B-B14F-4D97-AF65-F5344CB8AC3E}">
        <p14:creationId xmlns:p14="http://schemas.microsoft.com/office/powerpoint/2010/main" val="177485751"/>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36546" name="Rectangle 2"/>
          <p:cNvSpPr>
            <a:spLocks noGrp="1" noChangeArrowheads="1"/>
          </p:cNvSpPr>
          <p:nvPr>
            <p:ph type="title"/>
          </p:nvPr>
        </p:nvSpPr>
        <p:spPr>
          <a:noFill/>
        </p:spPr>
        <p:txBody>
          <a:bodyPr lIns="90488" tIns="44450" rIns="90488" bIns="44450" anchor="b"/>
          <a:lstStyle/>
          <a:p>
            <a:r>
              <a:rPr lang="en-GB" smtClean="0"/>
              <a:t>Pulse sequence</a:t>
            </a:r>
          </a:p>
        </p:txBody>
      </p:sp>
      <p:sp>
        <p:nvSpPr>
          <p:cNvPr id="236547" name="Rectangle 3"/>
          <p:cNvSpPr>
            <a:spLocks noChangeArrowheads="1"/>
          </p:cNvSpPr>
          <p:nvPr/>
        </p:nvSpPr>
        <p:spPr bwMode="auto">
          <a:xfrm>
            <a:off x="2497138" y="2098675"/>
            <a:ext cx="450850" cy="382588"/>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RF</a:t>
            </a:r>
          </a:p>
        </p:txBody>
      </p:sp>
      <p:sp>
        <p:nvSpPr>
          <p:cNvPr id="236548" name="Line 4"/>
          <p:cNvSpPr>
            <a:spLocks noChangeShapeType="1"/>
          </p:cNvSpPr>
          <p:nvPr/>
        </p:nvSpPr>
        <p:spPr bwMode="auto">
          <a:xfrm>
            <a:off x="3314700" y="5132388"/>
            <a:ext cx="4213225" cy="0"/>
          </a:xfrm>
          <a:prstGeom prst="line">
            <a:avLst/>
          </a:prstGeom>
          <a:noFill/>
          <a:ln w="12700">
            <a:solidFill>
              <a:srgbClr val="00FF00"/>
            </a:solidFill>
            <a:round/>
            <a:headEnd/>
            <a:tailEnd/>
          </a:ln>
        </p:spPr>
        <p:txBody>
          <a:bodyPr wrap="none" anchor="ctr"/>
          <a:lstStyle/>
          <a:p>
            <a:endParaRPr lang="en-GB"/>
          </a:p>
        </p:txBody>
      </p:sp>
      <p:sp>
        <p:nvSpPr>
          <p:cNvPr id="236549" name="Line 5"/>
          <p:cNvSpPr>
            <a:spLocks noChangeShapeType="1"/>
          </p:cNvSpPr>
          <p:nvPr/>
        </p:nvSpPr>
        <p:spPr bwMode="auto">
          <a:xfrm>
            <a:off x="4584700" y="5132388"/>
            <a:ext cx="2925763" cy="0"/>
          </a:xfrm>
          <a:prstGeom prst="line">
            <a:avLst/>
          </a:prstGeom>
          <a:noFill/>
          <a:ln w="12700">
            <a:solidFill>
              <a:srgbClr val="00FF00"/>
            </a:solidFill>
            <a:round/>
            <a:headEnd/>
            <a:tailEnd/>
          </a:ln>
        </p:spPr>
        <p:txBody>
          <a:bodyPr wrap="none" anchor="ctr"/>
          <a:lstStyle/>
          <a:p>
            <a:endParaRPr lang="en-GB"/>
          </a:p>
        </p:txBody>
      </p:sp>
      <p:grpSp>
        <p:nvGrpSpPr>
          <p:cNvPr id="236550" name="Group 6"/>
          <p:cNvGrpSpPr>
            <a:grpSpLocks/>
          </p:cNvGrpSpPr>
          <p:nvPr/>
        </p:nvGrpSpPr>
        <p:grpSpPr bwMode="auto">
          <a:xfrm>
            <a:off x="1703388" y="2654300"/>
            <a:ext cx="1703387" cy="2632075"/>
            <a:chOff x="1073" y="1672"/>
            <a:chExt cx="1073" cy="1658"/>
          </a:xfrm>
        </p:grpSpPr>
        <p:sp>
          <p:nvSpPr>
            <p:cNvPr id="236560" name="Rectangle 7"/>
            <p:cNvSpPr>
              <a:spLocks noChangeArrowheads="1"/>
            </p:cNvSpPr>
            <p:nvPr/>
          </p:nvSpPr>
          <p:spPr bwMode="auto">
            <a:xfrm>
              <a:off x="1073" y="1672"/>
              <a:ext cx="875"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MR response</a:t>
              </a:r>
            </a:p>
          </p:txBody>
        </p:sp>
        <p:sp>
          <p:nvSpPr>
            <p:cNvPr id="236561" name="Rectangle 8"/>
            <p:cNvSpPr>
              <a:spLocks noChangeArrowheads="1"/>
            </p:cNvSpPr>
            <p:nvPr/>
          </p:nvSpPr>
          <p:spPr bwMode="auto">
            <a:xfrm>
              <a:off x="1073" y="3032"/>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36562" name="Rectangle 9"/>
            <p:cNvSpPr>
              <a:spLocks noChangeArrowheads="1"/>
            </p:cNvSpPr>
            <p:nvPr/>
          </p:nvSpPr>
          <p:spPr bwMode="auto">
            <a:xfrm>
              <a:off x="1187" y="3089"/>
              <a:ext cx="740"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phase enc.</a:t>
              </a:r>
            </a:p>
          </p:txBody>
        </p:sp>
        <p:sp>
          <p:nvSpPr>
            <p:cNvPr id="236563" name="Rectangle 10"/>
            <p:cNvSpPr>
              <a:spLocks noChangeArrowheads="1"/>
            </p:cNvSpPr>
            <p:nvPr/>
          </p:nvSpPr>
          <p:spPr bwMode="auto">
            <a:xfrm>
              <a:off x="1073" y="2538"/>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36564" name="Rectangle 11"/>
            <p:cNvSpPr>
              <a:spLocks noChangeArrowheads="1"/>
            </p:cNvSpPr>
            <p:nvPr/>
          </p:nvSpPr>
          <p:spPr bwMode="auto">
            <a:xfrm>
              <a:off x="1192" y="2612"/>
              <a:ext cx="95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frequency enc.</a:t>
              </a:r>
            </a:p>
          </p:txBody>
        </p:sp>
        <p:sp>
          <p:nvSpPr>
            <p:cNvPr id="236565" name="Rectangle 12"/>
            <p:cNvSpPr>
              <a:spLocks noChangeArrowheads="1"/>
            </p:cNvSpPr>
            <p:nvPr/>
          </p:nvSpPr>
          <p:spPr bwMode="auto">
            <a:xfrm>
              <a:off x="1073" y="2021"/>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36566" name="Rectangle 13"/>
            <p:cNvSpPr>
              <a:spLocks noChangeArrowheads="1"/>
            </p:cNvSpPr>
            <p:nvPr/>
          </p:nvSpPr>
          <p:spPr bwMode="auto">
            <a:xfrm>
              <a:off x="1192" y="2100"/>
              <a:ext cx="909"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slice selection</a:t>
              </a:r>
            </a:p>
          </p:txBody>
        </p:sp>
      </p:grpSp>
      <p:sp>
        <p:nvSpPr>
          <p:cNvPr id="236551" name="Freeform 14"/>
          <p:cNvSpPr>
            <a:spLocks noChangeArrowheads="1"/>
          </p:cNvSpPr>
          <p:nvPr/>
        </p:nvSpPr>
        <p:spPr bwMode="auto">
          <a:xfrm>
            <a:off x="3314700" y="4330700"/>
            <a:ext cx="4184650" cy="1588"/>
          </a:xfrm>
          <a:custGeom>
            <a:avLst/>
            <a:gdLst>
              <a:gd name="T0" fmla="*/ 0 w 2636"/>
              <a:gd name="T1" fmla="*/ 0 h 1"/>
              <a:gd name="T2" fmla="*/ 4184650 w 2636"/>
              <a:gd name="T3" fmla="*/ 0 h 1"/>
              <a:gd name="T4" fmla="*/ 0 60000 65536"/>
              <a:gd name="T5" fmla="*/ 0 60000 65536"/>
              <a:gd name="T6" fmla="*/ 0 w 2636"/>
              <a:gd name="T7" fmla="*/ 0 h 1"/>
              <a:gd name="T8" fmla="*/ 2636 w 2636"/>
              <a:gd name="T9" fmla="*/ 1 h 1"/>
            </a:gdLst>
            <a:ahLst/>
            <a:cxnLst>
              <a:cxn ang="T4">
                <a:pos x="T0" y="T1"/>
              </a:cxn>
              <a:cxn ang="T5">
                <a:pos x="T2" y="T3"/>
              </a:cxn>
            </a:cxnLst>
            <a:rect l="T6" t="T7" r="T8" b="T9"/>
            <a:pathLst>
              <a:path w="2636" h="1">
                <a:moveTo>
                  <a:pt x="0" y="0"/>
                </a:moveTo>
                <a:lnTo>
                  <a:pt x="2636" y="0"/>
                </a:lnTo>
              </a:path>
            </a:pathLst>
          </a:custGeom>
          <a:noFill/>
          <a:ln w="12700">
            <a:solidFill>
              <a:srgbClr val="00FF00"/>
            </a:solidFill>
            <a:round/>
            <a:headEnd/>
            <a:tailEnd/>
          </a:ln>
        </p:spPr>
        <p:txBody>
          <a:bodyPr wrap="none" anchor="ctr"/>
          <a:lstStyle/>
          <a:p>
            <a:endParaRPr lang="en-GB"/>
          </a:p>
        </p:txBody>
      </p:sp>
      <p:sp>
        <p:nvSpPr>
          <p:cNvPr id="236552" name="Line 15"/>
          <p:cNvSpPr>
            <a:spLocks noChangeShapeType="1"/>
          </p:cNvSpPr>
          <p:nvPr/>
        </p:nvSpPr>
        <p:spPr bwMode="auto">
          <a:xfrm>
            <a:off x="3314700" y="2859088"/>
            <a:ext cx="4191000" cy="0"/>
          </a:xfrm>
          <a:prstGeom prst="line">
            <a:avLst/>
          </a:prstGeom>
          <a:noFill/>
          <a:ln w="12700">
            <a:solidFill>
              <a:schemeClr val="folHlink"/>
            </a:solidFill>
            <a:round/>
            <a:headEnd/>
            <a:tailEnd/>
          </a:ln>
        </p:spPr>
        <p:txBody>
          <a:bodyPr wrap="none" anchor="ctr"/>
          <a:lstStyle/>
          <a:p>
            <a:endParaRPr lang="en-GB"/>
          </a:p>
        </p:txBody>
      </p:sp>
      <p:sp>
        <p:nvSpPr>
          <p:cNvPr id="236553" name="Line 16"/>
          <p:cNvSpPr>
            <a:spLocks noChangeShapeType="1"/>
          </p:cNvSpPr>
          <p:nvPr/>
        </p:nvSpPr>
        <p:spPr bwMode="auto">
          <a:xfrm>
            <a:off x="4413250" y="2859088"/>
            <a:ext cx="1808163" cy="0"/>
          </a:xfrm>
          <a:prstGeom prst="line">
            <a:avLst/>
          </a:prstGeom>
          <a:noFill/>
          <a:ln w="12700">
            <a:solidFill>
              <a:schemeClr val="folHlink"/>
            </a:solidFill>
            <a:round/>
            <a:headEnd/>
            <a:tailEnd/>
          </a:ln>
        </p:spPr>
        <p:txBody>
          <a:bodyPr wrap="none" anchor="ctr"/>
          <a:lstStyle/>
          <a:p>
            <a:endParaRPr lang="en-GB"/>
          </a:p>
        </p:txBody>
      </p:sp>
      <p:sp>
        <p:nvSpPr>
          <p:cNvPr id="236554" name="Line 17"/>
          <p:cNvSpPr>
            <a:spLocks noChangeShapeType="1"/>
          </p:cNvSpPr>
          <p:nvPr/>
        </p:nvSpPr>
        <p:spPr bwMode="auto">
          <a:xfrm>
            <a:off x="6675438" y="2859088"/>
            <a:ext cx="835025" cy="0"/>
          </a:xfrm>
          <a:prstGeom prst="line">
            <a:avLst/>
          </a:prstGeom>
          <a:noFill/>
          <a:ln w="12700">
            <a:solidFill>
              <a:schemeClr val="folHlink"/>
            </a:solidFill>
            <a:round/>
            <a:headEnd/>
            <a:tailEnd/>
          </a:ln>
        </p:spPr>
        <p:txBody>
          <a:bodyPr wrap="none" anchor="ctr"/>
          <a:lstStyle/>
          <a:p>
            <a:endParaRPr lang="en-GB"/>
          </a:p>
        </p:txBody>
      </p:sp>
      <p:sp>
        <p:nvSpPr>
          <p:cNvPr id="236555" name="Line 18"/>
          <p:cNvSpPr>
            <a:spLocks noChangeShapeType="1"/>
          </p:cNvSpPr>
          <p:nvPr/>
        </p:nvSpPr>
        <p:spPr bwMode="auto">
          <a:xfrm>
            <a:off x="3319463" y="2347913"/>
            <a:ext cx="4181475" cy="0"/>
          </a:xfrm>
          <a:prstGeom prst="line">
            <a:avLst/>
          </a:prstGeom>
          <a:noFill/>
          <a:ln w="12700">
            <a:solidFill>
              <a:srgbClr val="FAFD00"/>
            </a:solidFill>
            <a:round/>
            <a:headEnd/>
            <a:tailEnd/>
          </a:ln>
        </p:spPr>
        <p:txBody>
          <a:bodyPr wrap="none" anchor="ctr"/>
          <a:lstStyle/>
          <a:p>
            <a:endParaRPr lang="en-GB"/>
          </a:p>
        </p:txBody>
      </p:sp>
      <p:sp>
        <p:nvSpPr>
          <p:cNvPr id="236556" name="Line 19"/>
          <p:cNvSpPr>
            <a:spLocks noChangeShapeType="1"/>
          </p:cNvSpPr>
          <p:nvPr/>
        </p:nvSpPr>
        <p:spPr bwMode="auto">
          <a:xfrm>
            <a:off x="3314700" y="3551238"/>
            <a:ext cx="4213225" cy="0"/>
          </a:xfrm>
          <a:prstGeom prst="line">
            <a:avLst/>
          </a:prstGeom>
          <a:noFill/>
          <a:ln w="12700">
            <a:solidFill>
              <a:srgbClr val="00FF00"/>
            </a:solidFill>
            <a:round/>
            <a:headEnd/>
            <a:tailEnd/>
          </a:ln>
        </p:spPr>
        <p:txBody>
          <a:bodyPr wrap="none" anchor="ctr"/>
          <a:lstStyle/>
          <a:p>
            <a:endParaRPr lang="en-GB"/>
          </a:p>
        </p:txBody>
      </p:sp>
      <p:sp>
        <p:nvSpPr>
          <p:cNvPr id="23"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24"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5"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6"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7" name="CasellaDiTesto 26"/>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spTree>
    <p:extLst>
      <p:ext uri="{BB962C8B-B14F-4D97-AF65-F5344CB8AC3E}">
        <p14:creationId xmlns:p14="http://schemas.microsoft.com/office/powerpoint/2010/main" val="314694685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a:noFill/>
        </p:spPr>
        <p:txBody>
          <a:bodyPr lIns="90488" tIns="44450" rIns="90488" bIns="44450" anchor="b"/>
          <a:lstStyle/>
          <a:p>
            <a:r>
              <a:rPr lang="en-GB" smtClean="0"/>
              <a:t>Pulse sequence</a:t>
            </a:r>
          </a:p>
        </p:txBody>
      </p:sp>
      <p:sp>
        <p:nvSpPr>
          <p:cNvPr id="237571" name="Rectangle 3"/>
          <p:cNvSpPr>
            <a:spLocks noChangeArrowheads="1"/>
          </p:cNvSpPr>
          <p:nvPr/>
        </p:nvSpPr>
        <p:spPr bwMode="auto">
          <a:xfrm>
            <a:off x="2497138" y="2098675"/>
            <a:ext cx="450850" cy="382588"/>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RF</a:t>
            </a:r>
          </a:p>
        </p:txBody>
      </p:sp>
      <p:grpSp>
        <p:nvGrpSpPr>
          <p:cNvPr id="237572" name="Group 4"/>
          <p:cNvGrpSpPr>
            <a:grpSpLocks/>
          </p:cNvGrpSpPr>
          <p:nvPr/>
        </p:nvGrpSpPr>
        <p:grpSpPr bwMode="auto">
          <a:xfrm>
            <a:off x="1703388" y="2654300"/>
            <a:ext cx="1703387" cy="2632075"/>
            <a:chOff x="1073" y="1672"/>
            <a:chExt cx="1073" cy="1658"/>
          </a:xfrm>
        </p:grpSpPr>
        <p:sp>
          <p:nvSpPr>
            <p:cNvPr id="237589" name="Rectangle 5"/>
            <p:cNvSpPr>
              <a:spLocks noChangeArrowheads="1"/>
            </p:cNvSpPr>
            <p:nvPr/>
          </p:nvSpPr>
          <p:spPr bwMode="auto">
            <a:xfrm>
              <a:off x="1073" y="1672"/>
              <a:ext cx="875"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MR response</a:t>
              </a:r>
            </a:p>
          </p:txBody>
        </p:sp>
        <p:sp>
          <p:nvSpPr>
            <p:cNvPr id="237590" name="Rectangle 6"/>
            <p:cNvSpPr>
              <a:spLocks noChangeArrowheads="1"/>
            </p:cNvSpPr>
            <p:nvPr/>
          </p:nvSpPr>
          <p:spPr bwMode="auto">
            <a:xfrm>
              <a:off x="1073" y="3032"/>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37591" name="Rectangle 7"/>
            <p:cNvSpPr>
              <a:spLocks noChangeArrowheads="1"/>
            </p:cNvSpPr>
            <p:nvPr/>
          </p:nvSpPr>
          <p:spPr bwMode="auto">
            <a:xfrm>
              <a:off x="1187" y="3089"/>
              <a:ext cx="740"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phase enc.</a:t>
              </a:r>
            </a:p>
          </p:txBody>
        </p:sp>
        <p:sp>
          <p:nvSpPr>
            <p:cNvPr id="237592" name="Rectangle 8"/>
            <p:cNvSpPr>
              <a:spLocks noChangeArrowheads="1"/>
            </p:cNvSpPr>
            <p:nvPr/>
          </p:nvSpPr>
          <p:spPr bwMode="auto">
            <a:xfrm>
              <a:off x="1073" y="2538"/>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37593" name="Rectangle 9"/>
            <p:cNvSpPr>
              <a:spLocks noChangeArrowheads="1"/>
            </p:cNvSpPr>
            <p:nvPr/>
          </p:nvSpPr>
          <p:spPr bwMode="auto">
            <a:xfrm>
              <a:off x="1192" y="2612"/>
              <a:ext cx="95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frequency enc.</a:t>
              </a:r>
            </a:p>
          </p:txBody>
        </p:sp>
        <p:sp>
          <p:nvSpPr>
            <p:cNvPr id="237594" name="Rectangle 10"/>
            <p:cNvSpPr>
              <a:spLocks noChangeArrowheads="1"/>
            </p:cNvSpPr>
            <p:nvPr/>
          </p:nvSpPr>
          <p:spPr bwMode="auto">
            <a:xfrm>
              <a:off x="1073" y="2021"/>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37595" name="Rectangle 11"/>
            <p:cNvSpPr>
              <a:spLocks noChangeArrowheads="1"/>
            </p:cNvSpPr>
            <p:nvPr/>
          </p:nvSpPr>
          <p:spPr bwMode="auto">
            <a:xfrm>
              <a:off x="1192" y="2100"/>
              <a:ext cx="909"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slice selection</a:t>
              </a:r>
            </a:p>
          </p:txBody>
        </p:sp>
      </p:grpSp>
      <p:sp>
        <p:nvSpPr>
          <p:cNvPr id="237573" name="Freeform 12"/>
          <p:cNvSpPr>
            <a:spLocks noChangeArrowheads="1"/>
          </p:cNvSpPr>
          <p:nvPr/>
        </p:nvSpPr>
        <p:spPr bwMode="auto">
          <a:xfrm>
            <a:off x="3314700" y="4076700"/>
            <a:ext cx="4184650" cy="254000"/>
          </a:xfrm>
          <a:custGeom>
            <a:avLst/>
            <a:gdLst>
              <a:gd name="T0" fmla="*/ 0 w 2636"/>
              <a:gd name="T1" fmla="*/ 254000 h 160"/>
              <a:gd name="T2" fmla="*/ 2552700 w 2636"/>
              <a:gd name="T3" fmla="*/ 250825 h 160"/>
              <a:gd name="T4" fmla="*/ 2660650 w 2636"/>
              <a:gd name="T5" fmla="*/ 0 h 160"/>
              <a:gd name="T6" fmla="*/ 3705225 w 2636"/>
              <a:gd name="T7" fmla="*/ 3175 h 160"/>
              <a:gd name="T8" fmla="*/ 3816350 w 2636"/>
              <a:gd name="T9" fmla="*/ 250825 h 160"/>
              <a:gd name="T10" fmla="*/ 4184650 w 2636"/>
              <a:gd name="T11" fmla="*/ 254000 h 160"/>
              <a:gd name="T12" fmla="*/ 0 60000 65536"/>
              <a:gd name="T13" fmla="*/ 0 60000 65536"/>
              <a:gd name="T14" fmla="*/ 0 60000 65536"/>
              <a:gd name="T15" fmla="*/ 0 60000 65536"/>
              <a:gd name="T16" fmla="*/ 0 60000 65536"/>
              <a:gd name="T17" fmla="*/ 0 60000 65536"/>
              <a:gd name="T18" fmla="*/ 0 w 2636"/>
              <a:gd name="T19" fmla="*/ 0 h 160"/>
              <a:gd name="T20" fmla="*/ 2636 w 2636"/>
              <a:gd name="T21" fmla="*/ 160 h 160"/>
            </a:gdLst>
            <a:ahLst/>
            <a:cxnLst>
              <a:cxn ang="T12">
                <a:pos x="T0" y="T1"/>
              </a:cxn>
              <a:cxn ang="T13">
                <a:pos x="T2" y="T3"/>
              </a:cxn>
              <a:cxn ang="T14">
                <a:pos x="T4" y="T5"/>
              </a:cxn>
              <a:cxn ang="T15">
                <a:pos x="T6" y="T7"/>
              </a:cxn>
              <a:cxn ang="T16">
                <a:pos x="T8" y="T9"/>
              </a:cxn>
              <a:cxn ang="T17">
                <a:pos x="T10" y="T11"/>
              </a:cxn>
            </a:cxnLst>
            <a:rect l="T18" t="T19" r="T20" b="T21"/>
            <a:pathLst>
              <a:path w="2636" h="160">
                <a:moveTo>
                  <a:pt x="0" y="160"/>
                </a:moveTo>
                <a:lnTo>
                  <a:pt x="1608" y="158"/>
                </a:lnTo>
                <a:lnTo>
                  <a:pt x="1676" y="0"/>
                </a:lnTo>
                <a:lnTo>
                  <a:pt x="2334" y="2"/>
                </a:lnTo>
                <a:lnTo>
                  <a:pt x="2404" y="158"/>
                </a:lnTo>
                <a:lnTo>
                  <a:pt x="2636" y="160"/>
                </a:lnTo>
              </a:path>
            </a:pathLst>
          </a:custGeom>
          <a:noFill/>
          <a:ln w="12700">
            <a:solidFill>
              <a:srgbClr val="00FF00"/>
            </a:solidFill>
            <a:round/>
            <a:headEnd/>
            <a:tailEnd/>
          </a:ln>
        </p:spPr>
        <p:txBody>
          <a:bodyPr wrap="none" anchor="ctr"/>
          <a:lstStyle/>
          <a:p>
            <a:endParaRPr lang="en-GB"/>
          </a:p>
        </p:txBody>
      </p:sp>
      <p:sp>
        <p:nvSpPr>
          <p:cNvPr id="237574" name="Line 13"/>
          <p:cNvSpPr>
            <a:spLocks noChangeShapeType="1"/>
          </p:cNvSpPr>
          <p:nvPr/>
        </p:nvSpPr>
        <p:spPr bwMode="auto">
          <a:xfrm>
            <a:off x="6675438" y="2859088"/>
            <a:ext cx="835025" cy="0"/>
          </a:xfrm>
          <a:prstGeom prst="line">
            <a:avLst/>
          </a:prstGeom>
          <a:noFill/>
          <a:ln w="12700">
            <a:solidFill>
              <a:schemeClr val="folHlink"/>
            </a:solidFill>
            <a:round/>
            <a:headEnd/>
            <a:tailEnd/>
          </a:ln>
        </p:spPr>
        <p:txBody>
          <a:bodyPr wrap="none" anchor="ctr"/>
          <a:lstStyle/>
          <a:p>
            <a:endParaRPr lang="en-GB"/>
          </a:p>
        </p:txBody>
      </p:sp>
      <p:sp>
        <p:nvSpPr>
          <p:cNvPr id="237575" name="Rectangle 14"/>
          <p:cNvSpPr>
            <a:spLocks noChangeArrowheads="1"/>
          </p:cNvSpPr>
          <p:nvPr/>
        </p:nvSpPr>
        <p:spPr bwMode="auto">
          <a:xfrm>
            <a:off x="3867150" y="1878013"/>
            <a:ext cx="487363" cy="382587"/>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90°</a:t>
            </a:r>
          </a:p>
        </p:txBody>
      </p:sp>
      <p:sp>
        <p:nvSpPr>
          <p:cNvPr id="237576" name="Rectangle 15"/>
          <p:cNvSpPr>
            <a:spLocks noChangeArrowheads="1"/>
          </p:cNvSpPr>
          <p:nvPr/>
        </p:nvSpPr>
        <p:spPr bwMode="auto">
          <a:xfrm>
            <a:off x="5195888" y="1649413"/>
            <a:ext cx="600075" cy="382587"/>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180°</a:t>
            </a:r>
          </a:p>
        </p:txBody>
      </p:sp>
      <p:sp>
        <p:nvSpPr>
          <p:cNvPr id="237577" name="Freeform 16"/>
          <p:cNvSpPr>
            <a:spLocks/>
          </p:cNvSpPr>
          <p:nvPr/>
        </p:nvSpPr>
        <p:spPr bwMode="auto">
          <a:xfrm>
            <a:off x="3675063" y="2170113"/>
            <a:ext cx="406400" cy="220662"/>
          </a:xfrm>
          <a:custGeom>
            <a:avLst/>
            <a:gdLst>
              <a:gd name="T0" fmla="*/ 0 w 472"/>
              <a:gd name="T1" fmla="*/ 176817 h 307"/>
              <a:gd name="T2" fmla="*/ 33580 w 472"/>
              <a:gd name="T3" fmla="*/ 155973 h 307"/>
              <a:gd name="T4" fmla="*/ 54244 w 472"/>
              <a:gd name="T5" fmla="*/ 171067 h 307"/>
              <a:gd name="T6" fmla="*/ 74908 w 472"/>
              <a:gd name="T7" fmla="*/ 196224 h 307"/>
              <a:gd name="T8" fmla="*/ 104183 w 472"/>
              <a:gd name="T9" fmla="*/ 217787 h 307"/>
              <a:gd name="T10" fmla="*/ 130875 w 472"/>
              <a:gd name="T11" fmla="*/ 185442 h 307"/>
              <a:gd name="T12" fmla="*/ 180814 w 472"/>
              <a:gd name="T13" fmla="*/ 30188 h 307"/>
              <a:gd name="T14" fmla="*/ 201478 w 472"/>
              <a:gd name="T15" fmla="*/ 2875 h 307"/>
              <a:gd name="T16" fmla="*/ 224725 w 472"/>
              <a:gd name="T17" fmla="*/ 30907 h 307"/>
              <a:gd name="T18" fmla="*/ 271220 w 472"/>
              <a:gd name="T19" fmla="*/ 181848 h 307"/>
              <a:gd name="T20" fmla="*/ 301356 w 472"/>
              <a:gd name="T21" fmla="*/ 218506 h 307"/>
              <a:gd name="T22" fmla="*/ 330631 w 472"/>
              <a:gd name="T23" fmla="*/ 194068 h 307"/>
              <a:gd name="T24" fmla="*/ 348712 w 472"/>
              <a:gd name="T25" fmla="*/ 168911 h 307"/>
              <a:gd name="T26" fmla="*/ 369376 w 472"/>
              <a:gd name="T27" fmla="*/ 155254 h 307"/>
              <a:gd name="T28" fmla="*/ 406400 w 472"/>
              <a:gd name="T29" fmla="*/ 177536 h 30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72"/>
              <a:gd name="T46" fmla="*/ 0 h 307"/>
              <a:gd name="T47" fmla="*/ 472 w 472"/>
              <a:gd name="T48" fmla="*/ 307 h 30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72" h="307">
                <a:moveTo>
                  <a:pt x="0" y="246"/>
                </a:moveTo>
                <a:cubicBezTo>
                  <a:pt x="6" y="241"/>
                  <a:pt x="29" y="218"/>
                  <a:pt x="39" y="217"/>
                </a:cubicBezTo>
                <a:cubicBezTo>
                  <a:pt x="49" y="216"/>
                  <a:pt x="55" y="229"/>
                  <a:pt x="63" y="238"/>
                </a:cubicBezTo>
                <a:cubicBezTo>
                  <a:pt x="71" y="247"/>
                  <a:pt x="77" y="262"/>
                  <a:pt x="87" y="273"/>
                </a:cubicBezTo>
                <a:cubicBezTo>
                  <a:pt x="97" y="284"/>
                  <a:pt x="110" y="305"/>
                  <a:pt x="121" y="303"/>
                </a:cubicBezTo>
                <a:cubicBezTo>
                  <a:pt x="132" y="301"/>
                  <a:pt x="137" y="301"/>
                  <a:pt x="152" y="258"/>
                </a:cubicBezTo>
                <a:cubicBezTo>
                  <a:pt x="167" y="215"/>
                  <a:pt x="196" y="84"/>
                  <a:pt x="210" y="42"/>
                </a:cubicBezTo>
                <a:cubicBezTo>
                  <a:pt x="224" y="0"/>
                  <a:pt x="226" y="4"/>
                  <a:pt x="234" y="4"/>
                </a:cubicBezTo>
                <a:cubicBezTo>
                  <a:pt x="242" y="4"/>
                  <a:pt x="248" y="2"/>
                  <a:pt x="261" y="43"/>
                </a:cubicBezTo>
                <a:cubicBezTo>
                  <a:pt x="274" y="84"/>
                  <a:pt x="300" y="210"/>
                  <a:pt x="315" y="253"/>
                </a:cubicBezTo>
                <a:cubicBezTo>
                  <a:pt x="330" y="296"/>
                  <a:pt x="339" y="301"/>
                  <a:pt x="350" y="304"/>
                </a:cubicBezTo>
                <a:cubicBezTo>
                  <a:pt x="361" y="307"/>
                  <a:pt x="375" y="282"/>
                  <a:pt x="384" y="270"/>
                </a:cubicBezTo>
                <a:cubicBezTo>
                  <a:pt x="393" y="258"/>
                  <a:pt x="398" y="244"/>
                  <a:pt x="405" y="235"/>
                </a:cubicBezTo>
                <a:cubicBezTo>
                  <a:pt x="412" y="226"/>
                  <a:pt x="418" y="214"/>
                  <a:pt x="429" y="216"/>
                </a:cubicBezTo>
                <a:cubicBezTo>
                  <a:pt x="440" y="218"/>
                  <a:pt x="463" y="241"/>
                  <a:pt x="472" y="247"/>
                </a:cubicBezTo>
              </a:path>
            </a:pathLst>
          </a:custGeom>
          <a:noFill/>
          <a:ln w="12700" cap="flat" cmpd="sng">
            <a:solidFill>
              <a:srgbClr val="FFFF00"/>
            </a:solidFill>
            <a:prstDash val="solid"/>
            <a:round/>
            <a:headEnd/>
            <a:tailEnd/>
          </a:ln>
        </p:spPr>
        <p:txBody>
          <a:bodyPr lIns="0" tIns="0" rIns="0" bIns="0" anchor="ctr">
            <a:spAutoFit/>
          </a:bodyPr>
          <a:lstStyle/>
          <a:p>
            <a:endParaRPr lang="en-GB"/>
          </a:p>
        </p:txBody>
      </p:sp>
      <p:sp>
        <p:nvSpPr>
          <p:cNvPr id="237578" name="Line 17"/>
          <p:cNvSpPr>
            <a:spLocks noChangeShapeType="1"/>
          </p:cNvSpPr>
          <p:nvPr/>
        </p:nvSpPr>
        <p:spPr bwMode="auto">
          <a:xfrm>
            <a:off x="3319463" y="2347913"/>
            <a:ext cx="361950" cy="0"/>
          </a:xfrm>
          <a:prstGeom prst="line">
            <a:avLst/>
          </a:prstGeom>
          <a:noFill/>
          <a:ln w="12700">
            <a:solidFill>
              <a:srgbClr val="FAFD00"/>
            </a:solidFill>
            <a:round/>
            <a:headEnd/>
            <a:tailEnd/>
          </a:ln>
        </p:spPr>
        <p:txBody>
          <a:bodyPr wrap="none" anchor="ctr"/>
          <a:lstStyle/>
          <a:p>
            <a:endParaRPr lang="en-GB"/>
          </a:p>
        </p:txBody>
      </p:sp>
      <p:grpSp>
        <p:nvGrpSpPr>
          <p:cNvPr id="237579" name="Group 18"/>
          <p:cNvGrpSpPr>
            <a:grpSpLocks/>
          </p:cNvGrpSpPr>
          <p:nvPr/>
        </p:nvGrpSpPr>
        <p:grpSpPr bwMode="auto">
          <a:xfrm>
            <a:off x="6223000" y="2635250"/>
            <a:ext cx="450850" cy="276225"/>
            <a:chOff x="3683" y="1648"/>
            <a:chExt cx="759" cy="192"/>
          </a:xfrm>
        </p:grpSpPr>
        <p:sp>
          <p:nvSpPr>
            <p:cNvPr id="237587" name="Freeform 19"/>
            <p:cNvSpPr>
              <a:spLocks/>
            </p:cNvSpPr>
            <p:nvPr/>
          </p:nvSpPr>
          <p:spPr bwMode="auto">
            <a:xfrm>
              <a:off x="4063" y="1648"/>
              <a:ext cx="379" cy="192"/>
            </a:xfrm>
            <a:custGeom>
              <a:avLst/>
              <a:gdLst>
                <a:gd name="T0" fmla="*/ 0 w 379"/>
                <a:gd name="T1" fmla="*/ 3 h 192"/>
                <a:gd name="T2" fmla="*/ 7 w 379"/>
                <a:gd name="T3" fmla="*/ 16 h 192"/>
                <a:gd name="T4" fmla="*/ 23 w 379"/>
                <a:gd name="T5" fmla="*/ 99 h 192"/>
                <a:gd name="T6" fmla="*/ 45 w 379"/>
                <a:gd name="T7" fmla="*/ 179 h 192"/>
                <a:gd name="T8" fmla="*/ 63 w 379"/>
                <a:gd name="T9" fmla="*/ 179 h 192"/>
                <a:gd name="T10" fmla="*/ 80 w 379"/>
                <a:gd name="T11" fmla="*/ 129 h 192"/>
                <a:gd name="T12" fmla="*/ 94 w 379"/>
                <a:gd name="T13" fmla="*/ 129 h 192"/>
                <a:gd name="T14" fmla="*/ 112 w 379"/>
                <a:gd name="T15" fmla="*/ 171 h 192"/>
                <a:gd name="T16" fmla="*/ 126 w 379"/>
                <a:gd name="T17" fmla="*/ 171 h 192"/>
                <a:gd name="T18" fmla="*/ 150 w 379"/>
                <a:gd name="T19" fmla="*/ 138 h 192"/>
                <a:gd name="T20" fmla="*/ 167 w 379"/>
                <a:gd name="T21" fmla="*/ 138 h 192"/>
                <a:gd name="T22" fmla="*/ 185 w 379"/>
                <a:gd name="T23" fmla="*/ 160 h 192"/>
                <a:gd name="T24" fmla="*/ 198 w 379"/>
                <a:gd name="T25" fmla="*/ 160 h 192"/>
                <a:gd name="T26" fmla="*/ 215 w 379"/>
                <a:gd name="T27" fmla="*/ 142 h 192"/>
                <a:gd name="T28" fmla="*/ 227 w 379"/>
                <a:gd name="T29" fmla="*/ 142 h 192"/>
                <a:gd name="T30" fmla="*/ 246 w 379"/>
                <a:gd name="T31" fmla="*/ 159 h 192"/>
                <a:gd name="T32" fmla="*/ 260 w 379"/>
                <a:gd name="T33" fmla="*/ 159 h 192"/>
                <a:gd name="T34" fmla="*/ 276 w 379"/>
                <a:gd name="T35" fmla="*/ 145 h 192"/>
                <a:gd name="T36" fmla="*/ 289 w 379"/>
                <a:gd name="T37" fmla="*/ 145 h 192"/>
                <a:gd name="T38" fmla="*/ 304 w 379"/>
                <a:gd name="T39" fmla="*/ 157 h 192"/>
                <a:gd name="T40" fmla="*/ 315 w 379"/>
                <a:gd name="T41" fmla="*/ 157 h 192"/>
                <a:gd name="T42" fmla="*/ 331 w 379"/>
                <a:gd name="T43" fmla="*/ 146 h 192"/>
                <a:gd name="T44" fmla="*/ 342 w 379"/>
                <a:gd name="T45" fmla="*/ 146 h 192"/>
                <a:gd name="T46" fmla="*/ 356 w 379"/>
                <a:gd name="T47" fmla="*/ 157 h 192"/>
                <a:gd name="T48" fmla="*/ 367 w 379"/>
                <a:gd name="T49" fmla="*/ 157 h 192"/>
                <a:gd name="T50" fmla="*/ 379 w 379"/>
                <a:gd name="T51" fmla="*/ 147 h 1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79"/>
                <a:gd name="T79" fmla="*/ 0 h 192"/>
                <a:gd name="T80" fmla="*/ 379 w 379"/>
                <a:gd name="T81" fmla="*/ 192 h 1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79" h="192">
                  <a:moveTo>
                    <a:pt x="0" y="3"/>
                  </a:moveTo>
                  <a:cubicBezTo>
                    <a:pt x="1" y="5"/>
                    <a:pt x="3" y="0"/>
                    <a:pt x="7" y="16"/>
                  </a:cubicBezTo>
                  <a:cubicBezTo>
                    <a:pt x="11" y="32"/>
                    <a:pt x="17" y="72"/>
                    <a:pt x="23" y="99"/>
                  </a:cubicBezTo>
                  <a:cubicBezTo>
                    <a:pt x="30" y="126"/>
                    <a:pt x="38" y="166"/>
                    <a:pt x="45" y="179"/>
                  </a:cubicBezTo>
                  <a:cubicBezTo>
                    <a:pt x="51" y="192"/>
                    <a:pt x="57" y="187"/>
                    <a:pt x="63" y="179"/>
                  </a:cubicBezTo>
                  <a:cubicBezTo>
                    <a:pt x="69" y="170"/>
                    <a:pt x="75" y="137"/>
                    <a:pt x="80" y="129"/>
                  </a:cubicBezTo>
                  <a:cubicBezTo>
                    <a:pt x="85" y="121"/>
                    <a:pt x="89" y="122"/>
                    <a:pt x="94" y="129"/>
                  </a:cubicBezTo>
                  <a:cubicBezTo>
                    <a:pt x="99" y="136"/>
                    <a:pt x="107" y="164"/>
                    <a:pt x="112" y="171"/>
                  </a:cubicBezTo>
                  <a:cubicBezTo>
                    <a:pt x="117" y="178"/>
                    <a:pt x="120" y="177"/>
                    <a:pt x="126" y="171"/>
                  </a:cubicBezTo>
                  <a:cubicBezTo>
                    <a:pt x="132" y="166"/>
                    <a:pt x="143" y="143"/>
                    <a:pt x="150" y="138"/>
                  </a:cubicBezTo>
                  <a:cubicBezTo>
                    <a:pt x="157" y="132"/>
                    <a:pt x="161" y="134"/>
                    <a:pt x="167" y="138"/>
                  </a:cubicBezTo>
                  <a:cubicBezTo>
                    <a:pt x="173" y="141"/>
                    <a:pt x="180" y="156"/>
                    <a:pt x="185" y="160"/>
                  </a:cubicBezTo>
                  <a:cubicBezTo>
                    <a:pt x="190" y="164"/>
                    <a:pt x="193" y="163"/>
                    <a:pt x="198" y="160"/>
                  </a:cubicBezTo>
                  <a:cubicBezTo>
                    <a:pt x="203" y="157"/>
                    <a:pt x="210" y="145"/>
                    <a:pt x="215" y="142"/>
                  </a:cubicBezTo>
                  <a:cubicBezTo>
                    <a:pt x="219" y="139"/>
                    <a:pt x="222" y="139"/>
                    <a:pt x="227" y="142"/>
                  </a:cubicBezTo>
                  <a:cubicBezTo>
                    <a:pt x="232" y="145"/>
                    <a:pt x="241" y="157"/>
                    <a:pt x="246" y="159"/>
                  </a:cubicBezTo>
                  <a:cubicBezTo>
                    <a:pt x="252" y="162"/>
                    <a:pt x="255" y="162"/>
                    <a:pt x="260" y="159"/>
                  </a:cubicBezTo>
                  <a:cubicBezTo>
                    <a:pt x="265" y="157"/>
                    <a:pt x="271" y="147"/>
                    <a:pt x="276" y="145"/>
                  </a:cubicBezTo>
                  <a:cubicBezTo>
                    <a:pt x="281" y="142"/>
                    <a:pt x="285" y="143"/>
                    <a:pt x="289" y="145"/>
                  </a:cubicBezTo>
                  <a:cubicBezTo>
                    <a:pt x="294" y="147"/>
                    <a:pt x="300" y="155"/>
                    <a:pt x="304" y="157"/>
                  </a:cubicBezTo>
                  <a:cubicBezTo>
                    <a:pt x="309" y="159"/>
                    <a:pt x="311" y="158"/>
                    <a:pt x="315" y="157"/>
                  </a:cubicBezTo>
                  <a:cubicBezTo>
                    <a:pt x="320" y="155"/>
                    <a:pt x="327" y="148"/>
                    <a:pt x="331" y="146"/>
                  </a:cubicBezTo>
                  <a:cubicBezTo>
                    <a:pt x="336" y="144"/>
                    <a:pt x="338" y="144"/>
                    <a:pt x="342" y="146"/>
                  </a:cubicBezTo>
                  <a:cubicBezTo>
                    <a:pt x="346" y="148"/>
                    <a:pt x="352" y="155"/>
                    <a:pt x="356" y="157"/>
                  </a:cubicBezTo>
                  <a:cubicBezTo>
                    <a:pt x="360" y="159"/>
                    <a:pt x="363" y="159"/>
                    <a:pt x="367" y="157"/>
                  </a:cubicBezTo>
                  <a:cubicBezTo>
                    <a:pt x="370" y="156"/>
                    <a:pt x="377" y="149"/>
                    <a:pt x="379" y="147"/>
                  </a:cubicBezTo>
                </a:path>
              </a:pathLst>
            </a:custGeom>
            <a:noFill/>
            <a:ln w="12700" cap="flat" cmpd="sng">
              <a:solidFill>
                <a:schemeClr val="folHlink"/>
              </a:solidFill>
              <a:prstDash val="solid"/>
              <a:round/>
              <a:headEnd/>
              <a:tailEnd/>
            </a:ln>
          </p:spPr>
          <p:txBody>
            <a:bodyPr lIns="0" tIns="0" rIns="0" bIns="0" anchor="ctr">
              <a:spAutoFit/>
            </a:bodyPr>
            <a:lstStyle/>
            <a:p>
              <a:endParaRPr lang="en-GB"/>
            </a:p>
          </p:txBody>
        </p:sp>
        <p:sp>
          <p:nvSpPr>
            <p:cNvPr id="237588" name="Freeform 20"/>
            <p:cNvSpPr>
              <a:spLocks/>
            </p:cNvSpPr>
            <p:nvPr/>
          </p:nvSpPr>
          <p:spPr bwMode="auto">
            <a:xfrm flipH="1">
              <a:off x="3683" y="1648"/>
              <a:ext cx="379" cy="192"/>
            </a:xfrm>
            <a:custGeom>
              <a:avLst/>
              <a:gdLst>
                <a:gd name="T0" fmla="*/ 0 w 379"/>
                <a:gd name="T1" fmla="*/ 3 h 192"/>
                <a:gd name="T2" fmla="*/ 7 w 379"/>
                <a:gd name="T3" fmla="*/ 16 h 192"/>
                <a:gd name="T4" fmla="*/ 23 w 379"/>
                <a:gd name="T5" fmla="*/ 99 h 192"/>
                <a:gd name="T6" fmla="*/ 45 w 379"/>
                <a:gd name="T7" fmla="*/ 179 h 192"/>
                <a:gd name="T8" fmla="*/ 63 w 379"/>
                <a:gd name="T9" fmla="*/ 179 h 192"/>
                <a:gd name="T10" fmla="*/ 80 w 379"/>
                <a:gd name="T11" fmla="*/ 129 h 192"/>
                <a:gd name="T12" fmla="*/ 94 w 379"/>
                <a:gd name="T13" fmla="*/ 129 h 192"/>
                <a:gd name="T14" fmla="*/ 112 w 379"/>
                <a:gd name="T15" fmla="*/ 171 h 192"/>
                <a:gd name="T16" fmla="*/ 126 w 379"/>
                <a:gd name="T17" fmla="*/ 171 h 192"/>
                <a:gd name="T18" fmla="*/ 150 w 379"/>
                <a:gd name="T19" fmla="*/ 138 h 192"/>
                <a:gd name="T20" fmla="*/ 167 w 379"/>
                <a:gd name="T21" fmla="*/ 138 h 192"/>
                <a:gd name="T22" fmla="*/ 185 w 379"/>
                <a:gd name="T23" fmla="*/ 160 h 192"/>
                <a:gd name="T24" fmla="*/ 198 w 379"/>
                <a:gd name="T25" fmla="*/ 160 h 192"/>
                <a:gd name="T26" fmla="*/ 215 w 379"/>
                <a:gd name="T27" fmla="*/ 142 h 192"/>
                <a:gd name="T28" fmla="*/ 227 w 379"/>
                <a:gd name="T29" fmla="*/ 142 h 192"/>
                <a:gd name="T30" fmla="*/ 246 w 379"/>
                <a:gd name="T31" fmla="*/ 159 h 192"/>
                <a:gd name="T32" fmla="*/ 260 w 379"/>
                <a:gd name="T33" fmla="*/ 159 h 192"/>
                <a:gd name="T34" fmla="*/ 276 w 379"/>
                <a:gd name="T35" fmla="*/ 145 h 192"/>
                <a:gd name="T36" fmla="*/ 289 w 379"/>
                <a:gd name="T37" fmla="*/ 145 h 192"/>
                <a:gd name="T38" fmla="*/ 304 w 379"/>
                <a:gd name="T39" fmla="*/ 157 h 192"/>
                <a:gd name="T40" fmla="*/ 315 w 379"/>
                <a:gd name="T41" fmla="*/ 157 h 192"/>
                <a:gd name="T42" fmla="*/ 331 w 379"/>
                <a:gd name="T43" fmla="*/ 146 h 192"/>
                <a:gd name="T44" fmla="*/ 342 w 379"/>
                <a:gd name="T45" fmla="*/ 146 h 192"/>
                <a:gd name="T46" fmla="*/ 356 w 379"/>
                <a:gd name="T47" fmla="*/ 157 h 192"/>
                <a:gd name="T48" fmla="*/ 367 w 379"/>
                <a:gd name="T49" fmla="*/ 157 h 192"/>
                <a:gd name="T50" fmla="*/ 379 w 379"/>
                <a:gd name="T51" fmla="*/ 147 h 1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79"/>
                <a:gd name="T79" fmla="*/ 0 h 192"/>
                <a:gd name="T80" fmla="*/ 379 w 379"/>
                <a:gd name="T81" fmla="*/ 192 h 1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79" h="192">
                  <a:moveTo>
                    <a:pt x="0" y="3"/>
                  </a:moveTo>
                  <a:cubicBezTo>
                    <a:pt x="1" y="5"/>
                    <a:pt x="3" y="0"/>
                    <a:pt x="7" y="16"/>
                  </a:cubicBezTo>
                  <a:cubicBezTo>
                    <a:pt x="11" y="32"/>
                    <a:pt x="17" y="72"/>
                    <a:pt x="23" y="99"/>
                  </a:cubicBezTo>
                  <a:cubicBezTo>
                    <a:pt x="30" y="126"/>
                    <a:pt x="38" y="166"/>
                    <a:pt x="45" y="179"/>
                  </a:cubicBezTo>
                  <a:cubicBezTo>
                    <a:pt x="51" y="192"/>
                    <a:pt x="57" y="187"/>
                    <a:pt x="63" y="179"/>
                  </a:cubicBezTo>
                  <a:cubicBezTo>
                    <a:pt x="69" y="170"/>
                    <a:pt x="75" y="137"/>
                    <a:pt x="80" y="129"/>
                  </a:cubicBezTo>
                  <a:cubicBezTo>
                    <a:pt x="85" y="121"/>
                    <a:pt x="89" y="122"/>
                    <a:pt x="94" y="129"/>
                  </a:cubicBezTo>
                  <a:cubicBezTo>
                    <a:pt x="99" y="136"/>
                    <a:pt x="107" y="164"/>
                    <a:pt x="112" y="171"/>
                  </a:cubicBezTo>
                  <a:cubicBezTo>
                    <a:pt x="117" y="178"/>
                    <a:pt x="120" y="177"/>
                    <a:pt x="126" y="171"/>
                  </a:cubicBezTo>
                  <a:cubicBezTo>
                    <a:pt x="132" y="166"/>
                    <a:pt x="143" y="143"/>
                    <a:pt x="150" y="138"/>
                  </a:cubicBezTo>
                  <a:cubicBezTo>
                    <a:pt x="157" y="132"/>
                    <a:pt x="161" y="134"/>
                    <a:pt x="167" y="138"/>
                  </a:cubicBezTo>
                  <a:cubicBezTo>
                    <a:pt x="173" y="141"/>
                    <a:pt x="180" y="156"/>
                    <a:pt x="185" y="160"/>
                  </a:cubicBezTo>
                  <a:cubicBezTo>
                    <a:pt x="190" y="164"/>
                    <a:pt x="193" y="163"/>
                    <a:pt x="198" y="160"/>
                  </a:cubicBezTo>
                  <a:cubicBezTo>
                    <a:pt x="203" y="157"/>
                    <a:pt x="210" y="145"/>
                    <a:pt x="215" y="142"/>
                  </a:cubicBezTo>
                  <a:cubicBezTo>
                    <a:pt x="219" y="139"/>
                    <a:pt x="222" y="139"/>
                    <a:pt x="227" y="142"/>
                  </a:cubicBezTo>
                  <a:cubicBezTo>
                    <a:pt x="232" y="145"/>
                    <a:pt x="241" y="157"/>
                    <a:pt x="246" y="159"/>
                  </a:cubicBezTo>
                  <a:cubicBezTo>
                    <a:pt x="252" y="162"/>
                    <a:pt x="255" y="162"/>
                    <a:pt x="260" y="159"/>
                  </a:cubicBezTo>
                  <a:cubicBezTo>
                    <a:pt x="265" y="157"/>
                    <a:pt x="271" y="147"/>
                    <a:pt x="276" y="145"/>
                  </a:cubicBezTo>
                  <a:cubicBezTo>
                    <a:pt x="281" y="142"/>
                    <a:pt x="285" y="143"/>
                    <a:pt x="289" y="145"/>
                  </a:cubicBezTo>
                  <a:cubicBezTo>
                    <a:pt x="294" y="147"/>
                    <a:pt x="300" y="155"/>
                    <a:pt x="304" y="157"/>
                  </a:cubicBezTo>
                  <a:cubicBezTo>
                    <a:pt x="309" y="159"/>
                    <a:pt x="311" y="158"/>
                    <a:pt x="315" y="157"/>
                  </a:cubicBezTo>
                  <a:cubicBezTo>
                    <a:pt x="320" y="155"/>
                    <a:pt x="327" y="148"/>
                    <a:pt x="331" y="146"/>
                  </a:cubicBezTo>
                  <a:cubicBezTo>
                    <a:pt x="336" y="144"/>
                    <a:pt x="338" y="144"/>
                    <a:pt x="342" y="146"/>
                  </a:cubicBezTo>
                  <a:cubicBezTo>
                    <a:pt x="346" y="148"/>
                    <a:pt x="352" y="155"/>
                    <a:pt x="356" y="157"/>
                  </a:cubicBezTo>
                  <a:cubicBezTo>
                    <a:pt x="360" y="159"/>
                    <a:pt x="363" y="159"/>
                    <a:pt x="367" y="157"/>
                  </a:cubicBezTo>
                  <a:cubicBezTo>
                    <a:pt x="370" y="156"/>
                    <a:pt x="377" y="149"/>
                    <a:pt x="379" y="147"/>
                  </a:cubicBezTo>
                </a:path>
              </a:pathLst>
            </a:custGeom>
            <a:noFill/>
            <a:ln w="12700" cap="flat" cmpd="sng">
              <a:solidFill>
                <a:schemeClr val="folHlink"/>
              </a:solidFill>
              <a:prstDash val="solid"/>
              <a:round/>
              <a:headEnd/>
              <a:tailEnd/>
            </a:ln>
          </p:spPr>
          <p:txBody>
            <a:bodyPr lIns="0" tIns="0" rIns="0" bIns="0" anchor="ctr">
              <a:spAutoFit/>
            </a:bodyPr>
            <a:lstStyle/>
            <a:p>
              <a:endParaRPr lang="en-GB"/>
            </a:p>
          </p:txBody>
        </p:sp>
      </p:grpSp>
      <p:sp>
        <p:nvSpPr>
          <p:cNvPr id="237580" name="Freeform 21"/>
          <p:cNvSpPr>
            <a:spLocks noChangeArrowheads="1"/>
          </p:cNvSpPr>
          <p:nvPr/>
        </p:nvSpPr>
        <p:spPr bwMode="auto">
          <a:xfrm>
            <a:off x="4076700" y="1831975"/>
            <a:ext cx="3425825" cy="515938"/>
          </a:xfrm>
          <a:custGeom>
            <a:avLst/>
            <a:gdLst>
              <a:gd name="T0" fmla="*/ 0 w 2337"/>
              <a:gd name="T1" fmla="*/ 512763 h 325"/>
              <a:gd name="T2" fmla="*/ 1014408 w 2337"/>
              <a:gd name="T3" fmla="*/ 514350 h 325"/>
              <a:gd name="T4" fmla="*/ 1014408 w 2337"/>
              <a:gd name="T5" fmla="*/ 0 h 325"/>
              <a:gd name="T6" fmla="*/ 1152203 w 2337"/>
              <a:gd name="T7" fmla="*/ 0 h 325"/>
              <a:gd name="T8" fmla="*/ 1152203 w 2337"/>
              <a:gd name="T9" fmla="*/ 514350 h 325"/>
              <a:gd name="T10" fmla="*/ 3425825 w 2337"/>
              <a:gd name="T11" fmla="*/ 515938 h 325"/>
              <a:gd name="T12" fmla="*/ 0 60000 65536"/>
              <a:gd name="T13" fmla="*/ 0 60000 65536"/>
              <a:gd name="T14" fmla="*/ 0 60000 65536"/>
              <a:gd name="T15" fmla="*/ 0 60000 65536"/>
              <a:gd name="T16" fmla="*/ 0 60000 65536"/>
              <a:gd name="T17" fmla="*/ 0 60000 65536"/>
              <a:gd name="T18" fmla="*/ 0 w 2337"/>
              <a:gd name="T19" fmla="*/ 0 h 325"/>
              <a:gd name="T20" fmla="*/ 2337 w 2337"/>
              <a:gd name="T21" fmla="*/ 325 h 325"/>
            </a:gdLst>
            <a:ahLst/>
            <a:cxnLst>
              <a:cxn ang="T12">
                <a:pos x="T0" y="T1"/>
              </a:cxn>
              <a:cxn ang="T13">
                <a:pos x="T2" y="T3"/>
              </a:cxn>
              <a:cxn ang="T14">
                <a:pos x="T4" y="T5"/>
              </a:cxn>
              <a:cxn ang="T15">
                <a:pos x="T6" y="T7"/>
              </a:cxn>
              <a:cxn ang="T16">
                <a:pos x="T8" y="T9"/>
              </a:cxn>
              <a:cxn ang="T17">
                <a:pos x="T10" y="T11"/>
              </a:cxn>
            </a:cxnLst>
            <a:rect l="T18" t="T19" r="T20" b="T21"/>
            <a:pathLst>
              <a:path w="2337" h="325">
                <a:moveTo>
                  <a:pt x="0" y="323"/>
                </a:moveTo>
                <a:lnTo>
                  <a:pt x="692" y="324"/>
                </a:lnTo>
                <a:lnTo>
                  <a:pt x="692" y="0"/>
                </a:lnTo>
                <a:lnTo>
                  <a:pt x="786" y="0"/>
                </a:lnTo>
                <a:lnTo>
                  <a:pt x="786" y="324"/>
                </a:lnTo>
                <a:lnTo>
                  <a:pt x="2337" y="325"/>
                </a:lnTo>
              </a:path>
            </a:pathLst>
          </a:custGeom>
          <a:noFill/>
          <a:ln w="12700">
            <a:solidFill>
              <a:srgbClr val="FAFD00"/>
            </a:solidFill>
            <a:round/>
            <a:headEnd/>
            <a:tailEnd/>
          </a:ln>
        </p:spPr>
        <p:txBody>
          <a:bodyPr wrap="none" anchor="ctr"/>
          <a:lstStyle/>
          <a:p>
            <a:endParaRPr lang="en-GB"/>
          </a:p>
        </p:txBody>
      </p:sp>
      <p:sp>
        <p:nvSpPr>
          <p:cNvPr id="237581" name="Freeform 22"/>
          <p:cNvSpPr>
            <a:spLocks noChangeArrowheads="1"/>
          </p:cNvSpPr>
          <p:nvPr/>
        </p:nvSpPr>
        <p:spPr bwMode="auto">
          <a:xfrm>
            <a:off x="3314700" y="5132388"/>
            <a:ext cx="4210050" cy="201612"/>
          </a:xfrm>
          <a:custGeom>
            <a:avLst/>
            <a:gdLst>
              <a:gd name="T0" fmla="*/ 0 w 2652"/>
              <a:gd name="T1" fmla="*/ 0 h 127"/>
              <a:gd name="T2" fmla="*/ 890588 w 2652"/>
              <a:gd name="T3" fmla="*/ 1587 h 127"/>
              <a:gd name="T4" fmla="*/ 919163 w 2652"/>
              <a:gd name="T5" fmla="*/ 201612 h 127"/>
              <a:gd name="T6" fmla="*/ 1230312 w 2652"/>
              <a:gd name="T7" fmla="*/ 201612 h 127"/>
              <a:gd name="T8" fmla="*/ 1250950 w 2652"/>
              <a:gd name="T9" fmla="*/ 1587 h 127"/>
              <a:gd name="T10" fmla="*/ 4210050 w 2652"/>
              <a:gd name="T11" fmla="*/ 1587 h 127"/>
              <a:gd name="T12" fmla="*/ 0 60000 65536"/>
              <a:gd name="T13" fmla="*/ 0 60000 65536"/>
              <a:gd name="T14" fmla="*/ 0 60000 65536"/>
              <a:gd name="T15" fmla="*/ 0 60000 65536"/>
              <a:gd name="T16" fmla="*/ 0 60000 65536"/>
              <a:gd name="T17" fmla="*/ 0 60000 65536"/>
              <a:gd name="T18" fmla="*/ 0 w 2652"/>
              <a:gd name="T19" fmla="*/ 0 h 127"/>
              <a:gd name="T20" fmla="*/ 2652 w 2652"/>
              <a:gd name="T21" fmla="*/ 127 h 127"/>
            </a:gdLst>
            <a:ahLst/>
            <a:cxnLst>
              <a:cxn ang="T12">
                <a:pos x="T0" y="T1"/>
              </a:cxn>
              <a:cxn ang="T13">
                <a:pos x="T2" y="T3"/>
              </a:cxn>
              <a:cxn ang="T14">
                <a:pos x="T4" y="T5"/>
              </a:cxn>
              <a:cxn ang="T15">
                <a:pos x="T6" y="T7"/>
              </a:cxn>
              <a:cxn ang="T16">
                <a:pos x="T8" y="T9"/>
              </a:cxn>
              <a:cxn ang="T17">
                <a:pos x="T10" y="T11"/>
              </a:cxn>
            </a:cxnLst>
            <a:rect l="T18" t="T19" r="T20" b="T21"/>
            <a:pathLst>
              <a:path w="2652" h="127">
                <a:moveTo>
                  <a:pt x="0" y="0"/>
                </a:moveTo>
                <a:lnTo>
                  <a:pt x="561" y="1"/>
                </a:lnTo>
                <a:lnTo>
                  <a:pt x="579" y="127"/>
                </a:lnTo>
                <a:lnTo>
                  <a:pt x="775" y="127"/>
                </a:lnTo>
                <a:lnTo>
                  <a:pt x="788" y="1"/>
                </a:lnTo>
                <a:lnTo>
                  <a:pt x="2652" y="1"/>
                </a:lnTo>
              </a:path>
            </a:pathLst>
          </a:custGeom>
          <a:noFill/>
          <a:ln w="12700">
            <a:solidFill>
              <a:srgbClr val="00FF00"/>
            </a:solidFill>
            <a:round/>
            <a:headEnd/>
            <a:tailEnd/>
          </a:ln>
        </p:spPr>
        <p:txBody>
          <a:bodyPr wrap="none" anchor="ctr"/>
          <a:lstStyle/>
          <a:p>
            <a:endParaRPr lang="en-GB"/>
          </a:p>
        </p:txBody>
      </p:sp>
      <p:sp>
        <p:nvSpPr>
          <p:cNvPr id="237582" name="Line 23"/>
          <p:cNvSpPr>
            <a:spLocks noChangeShapeType="1"/>
          </p:cNvSpPr>
          <p:nvPr/>
        </p:nvSpPr>
        <p:spPr bwMode="auto">
          <a:xfrm>
            <a:off x="3322638" y="2859088"/>
            <a:ext cx="2898775" cy="0"/>
          </a:xfrm>
          <a:prstGeom prst="line">
            <a:avLst/>
          </a:prstGeom>
          <a:noFill/>
          <a:ln w="12700">
            <a:solidFill>
              <a:schemeClr val="folHlink"/>
            </a:solidFill>
            <a:round/>
            <a:headEnd/>
            <a:tailEnd/>
          </a:ln>
        </p:spPr>
        <p:txBody>
          <a:bodyPr wrap="none" anchor="ctr"/>
          <a:lstStyle/>
          <a:p>
            <a:endParaRPr lang="en-GB"/>
          </a:p>
        </p:txBody>
      </p:sp>
      <p:sp>
        <p:nvSpPr>
          <p:cNvPr id="237583" name="Freeform 24"/>
          <p:cNvSpPr>
            <a:spLocks noChangeArrowheads="1"/>
          </p:cNvSpPr>
          <p:nvPr/>
        </p:nvSpPr>
        <p:spPr bwMode="auto">
          <a:xfrm>
            <a:off x="3319463" y="3292475"/>
            <a:ext cx="4230687" cy="258763"/>
          </a:xfrm>
          <a:custGeom>
            <a:avLst/>
            <a:gdLst>
              <a:gd name="T0" fmla="*/ 0 w 2665"/>
              <a:gd name="T1" fmla="*/ 258763 h 163"/>
              <a:gd name="T2" fmla="*/ 276225 w 2665"/>
              <a:gd name="T3" fmla="*/ 258763 h 163"/>
              <a:gd name="T4" fmla="*/ 379412 w 2665"/>
              <a:gd name="T5" fmla="*/ 0 h 163"/>
              <a:gd name="T6" fmla="*/ 769937 w 2665"/>
              <a:gd name="T7" fmla="*/ 0 h 163"/>
              <a:gd name="T8" fmla="*/ 877887 w 2665"/>
              <a:gd name="T9" fmla="*/ 257175 h 163"/>
              <a:gd name="T10" fmla="*/ 1684337 w 2665"/>
              <a:gd name="T11" fmla="*/ 258763 h 163"/>
              <a:gd name="T12" fmla="*/ 1779587 w 2665"/>
              <a:gd name="T13" fmla="*/ 0 h 163"/>
              <a:gd name="T14" fmla="*/ 1925637 w 2665"/>
              <a:gd name="T15" fmla="*/ 0 h 163"/>
              <a:gd name="T16" fmla="*/ 2030412 w 2665"/>
              <a:gd name="T17" fmla="*/ 257175 h 163"/>
              <a:gd name="T18" fmla="*/ 4230687 w 2665"/>
              <a:gd name="T19" fmla="*/ 257175 h 1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65"/>
              <a:gd name="T31" fmla="*/ 0 h 163"/>
              <a:gd name="T32" fmla="*/ 2665 w 2665"/>
              <a:gd name="T33" fmla="*/ 163 h 1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65" h="163">
                <a:moveTo>
                  <a:pt x="0" y="163"/>
                </a:moveTo>
                <a:lnTo>
                  <a:pt x="174" y="163"/>
                </a:lnTo>
                <a:lnTo>
                  <a:pt x="239" y="0"/>
                </a:lnTo>
                <a:lnTo>
                  <a:pt x="485" y="0"/>
                </a:lnTo>
                <a:lnTo>
                  <a:pt x="553" y="162"/>
                </a:lnTo>
                <a:lnTo>
                  <a:pt x="1061" y="163"/>
                </a:lnTo>
                <a:lnTo>
                  <a:pt x="1121" y="0"/>
                </a:lnTo>
                <a:lnTo>
                  <a:pt x="1213" y="0"/>
                </a:lnTo>
                <a:lnTo>
                  <a:pt x="1279" y="162"/>
                </a:lnTo>
                <a:lnTo>
                  <a:pt x="2665" y="162"/>
                </a:lnTo>
              </a:path>
            </a:pathLst>
          </a:custGeom>
          <a:noFill/>
          <a:ln w="12700">
            <a:solidFill>
              <a:srgbClr val="00FF00"/>
            </a:solidFill>
            <a:round/>
            <a:headEnd/>
            <a:tailEnd/>
          </a:ln>
        </p:spPr>
        <p:txBody>
          <a:bodyPr wrap="none" anchor="ctr"/>
          <a:lstStyle/>
          <a:p>
            <a:endParaRPr lang="en-GB"/>
          </a:p>
        </p:txBody>
      </p:sp>
      <p:sp>
        <p:nvSpPr>
          <p:cNvPr id="28"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29"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0"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1"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2" name="CasellaDiTesto 31"/>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spTree>
    <p:extLst>
      <p:ext uri="{BB962C8B-B14F-4D97-AF65-F5344CB8AC3E}">
        <p14:creationId xmlns:p14="http://schemas.microsoft.com/office/powerpoint/2010/main" val="4249084880"/>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title"/>
          </p:nvPr>
        </p:nvSpPr>
        <p:spPr>
          <a:noFill/>
        </p:spPr>
        <p:txBody>
          <a:bodyPr lIns="90488" tIns="44450" rIns="90488" bIns="44450" anchor="b"/>
          <a:lstStyle/>
          <a:p>
            <a:r>
              <a:rPr lang="en-GB" smtClean="0"/>
              <a:t>Pulse sequence</a:t>
            </a:r>
          </a:p>
        </p:txBody>
      </p:sp>
      <p:sp>
        <p:nvSpPr>
          <p:cNvPr id="238595" name="Rectangle 3"/>
          <p:cNvSpPr>
            <a:spLocks noChangeArrowheads="1"/>
          </p:cNvSpPr>
          <p:nvPr/>
        </p:nvSpPr>
        <p:spPr bwMode="auto">
          <a:xfrm>
            <a:off x="2497138" y="2098675"/>
            <a:ext cx="450850" cy="382588"/>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RF</a:t>
            </a:r>
          </a:p>
        </p:txBody>
      </p:sp>
      <p:sp>
        <p:nvSpPr>
          <p:cNvPr id="238596" name="Line 4"/>
          <p:cNvSpPr>
            <a:spLocks noChangeShapeType="1"/>
          </p:cNvSpPr>
          <p:nvPr/>
        </p:nvSpPr>
        <p:spPr bwMode="auto">
          <a:xfrm>
            <a:off x="3314700" y="5132388"/>
            <a:ext cx="4213225" cy="0"/>
          </a:xfrm>
          <a:prstGeom prst="line">
            <a:avLst/>
          </a:prstGeom>
          <a:noFill/>
          <a:ln w="12700">
            <a:solidFill>
              <a:srgbClr val="00FF00"/>
            </a:solidFill>
            <a:round/>
            <a:headEnd/>
            <a:tailEnd/>
          </a:ln>
        </p:spPr>
        <p:txBody>
          <a:bodyPr wrap="none" anchor="ctr"/>
          <a:lstStyle/>
          <a:p>
            <a:endParaRPr lang="en-GB"/>
          </a:p>
        </p:txBody>
      </p:sp>
      <p:sp>
        <p:nvSpPr>
          <p:cNvPr id="238597" name="Line 5"/>
          <p:cNvSpPr>
            <a:spLocks noChangeShapeType="1"/>
          </p:cNvSpPr>
          <p:nvPr/>
        </p:nvSpPr>
        <p:spPr bwMode="auto">
          <a:xfrm>
            <a:off x="4584700" y="5132388"/>
            <a:ext cx="2925763" cy="0"/>
          </a:xfrm>
          <a:prstGeom prst="line">
            <a:avLst/>
          </a:prstGeom>
          <a:noFill/>
          <a:ln w="12700">
            <a:solidFill>
              <a:srgbClr val="00FF00"/>
            </a:solidFill>
            <a:round/>
            <a:headEnd/>
            <a:tailEnd/>
          </a:ln>
        </p:spPr>
        <p:txBody>
          <a:bodyPr wrap="none" anchor="ctr"/>
          <a:lstStyle/>
          <a:p>
            <a:endParaRPr lang="en-GB"/>
          </a:p>
        </p:txBody>
      </p:sp>
      <p:grpSp>
        <p:nvGrpSpPr>
          <p:cNvPr id="238598" name="Group 6"/>
          <p:cNvGrpSpPr>
            <a:grpSpLocks/>
          </p:cNvGrpSpPr>
          <p:nvPr/>
        </p:nvGrpSpPr>
        <p:grpSpPr bwMode="auto">
          <a:xfrm>
            <a:off x="1703388" y="2654300"/>
            <a:ext cx="1703387" cy="2632075"/>
            <a:chOff x="1073" y="1672"/>
            <a:chExt cx="1073" cy="1658"/>
          </a:xfrm>
        </p:grpSpPr>
        <p:sp>
          <p:nvSpPr>
            <p:cNvPr id="238608" name="Rectangle 7"/>
            <p:cNvSpPr>
              <a:spLocks noChangeArrowheads="1"/>
            </p:cNvSpPr>
            <p:nvPr/>
          </p:nvSpPr>
          <p:spPr bwMode="auto">
            <a:xfrm>
              <a:off x="1073" y="1672"/>
              <a:ext cx="875"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MR response</a:t>
              </a:r>
            </a:p>
          </p:txBody>
        </p:sp>
        <p:sp>
          <p:nvSpPr>
            <p:cNvPr id="238609" name="Rectangle 8"/>
            <p:cNvSpPr>
              <a:spLocks noChangeArrowheads="1"/>
            </p:cNvSpPr>
            <p:nvPr/>
          </p:nvSpPr>
          <p:spPr bwMode="auto">
            <a:xfrm>
              <a:off x="1073" y="3032"/>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38610" name="Rectangle 9"/>
            <p:cNvSpPr>
              <a:spLocks noChangeArrowheads="1"/>
            </p:cNvSpPr>
            <p:nvPr/>
          </p:nvSpPr>
          <p:spPr bwMode="auto">
            <a:xfrm>
              <a:off x="1187" y="3089"/>
              <a:ext cx="740"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phase enc.</a:t>
              </a:r>
            </a:p>
          </p:txBody>
        </p:sp>
        <p:sp>
          <p:nvSpPr>
            <p:cNvPr id="238611" name="Rectangle 10"/>
            <p:cNvSpPr>
              <a:spLocks noChangeArrowheads="1"/>
            </p:cNvSpPr>
            <p:nvPr/>
          </p:nvSpPr>
          <p:spPr bwMode="auto">
            <a:xfrm>
              <a:off x="1073" y="2538"/>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38612" name="Rectangle 11"/>
            <p:cNvSpPr>
              <a:spLocks noChangeArrowheads="1"/>
            </p:cNvSpPr>
            <p:nvPr/>
          </p:nvSpPr>
          <p:spPr bwMode="auto">
            <a:xfrm>
              <a:off x="1192" y="2612"/>
              <a:ext cx="95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frequency enc.</a:t>
              </a:r>
            </a:p>
          </p:txBody>
        </p:sp>
        <p:sp>
          <p:nvSpPr>
            <p:cNvPr id="238613" name="Rectangle 12"/>
            <p:cNvSpPr>
              <a:spLocks noChangeArrowheads="1"/>
            </p:cNvSpPr>
            <p:nvPr/>
          </p:nvSpPr>
          <p:spPr bwMode="auto">
            <a:xfrm>
              <a:off x="1073" y="2021"/>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38614" name="Rectangle 13"/>
            <p:cNvSpPr>
              <a:spLocks noChangeArrowheads="1"/>
            </p:cNvSpPr>
            <p:nvPr/>
          </p:nvSpPr>
          <p:spPr bwMode="auto">
            <a:xfrm>
              <a:off x="1192" y="2100"/>
              <a:ext cx="909"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slice selection</a:t>
              </a:r>
            </a:p>
          </p:txBody>
        </p:sp>
      </p:grpSp>
      <p:sp>
        <p:nvSpPr>
          <p:cNvPr id="238599" name="Freeform 14"/>
          <p:cNvSpPr>
            <a:spLocks noChangeArrowheads="1"/>
          </p:cNvSpPr>
          <p:nvPr/>
        </p:nvSpPr>
        <p:spPr bwMode="auto">
          <a:xfrm>
            <a:off x="3314700" y="4330700"/>
            <a:ext cx="4184650" cy="1588"/>
          </a:xfrm>
          <a:custGeom>
            <a:avLst/>
            <a:gdLst>
              <a:gd name="T0" fmla="*/ 0 w 2636"/>
              <a:gd name="T1" fmla="*/ 0 h 1"/>
              <a:gd name="T2" fmla="*/ 4184650 w 2636"/>
              <a:gd name="T3" fmla="*/ 0 h 1"/>
              <a:gd name="T4" fmla="*/ 0 60000 65536"/>
              <a:gd name="T5" fmla="*/ 0 60000 65536"/>
              <a:gd name="T6" fmla="*/ 0 w 2636"/>
              <a:gd name="T7" fmla="*/ 0 h 1"/>
              <a:gd name="T8" fmla="*/ 2636 w 2636"/>
              <a:gd name="T9" fmla="*/ 1 h 1"/>
            </a:gdLst>
            <a:ahLst/>
            <a:cxnLst>
              <a:cxn ang="T4">
                <a:pos x="T0" y="T1"/>
              </a:cxn>
              <a:cxn ang="T5">
                <a:pos x="T2" y="T3"/>
              </a:cxn>
            </a:cxnLst>
            <a:rect l="T6" t="T7" r="T8" b="T9"/>
            <a:pathLst>
              <a:path w="2636" h="1">
                <a:moveTo>
                  <a:pt x="0" y="0"/>
                </a:moveTo>
                <a:lnTo>
                  <a:pt x="2636" y="0"/>
                </a:lnTo>
              </a:path>
            </a:pathLst>
          </a:custGeom>
          <a:noFill/>
          <a:ln w="12700">
            <a:solidFill>
              <a:srgbClr val="00FF00"/>
            </a:solidFill>
            <a:round/>
            <a:headEnd/>
            <a:tailEnd/>
          </a:ln>
        </p:spPr>
        <p:txBody>
          <a:bodyPr wrap="none" anchor="ctr"/>
          <a:lstStyle/>
          <a:p>
            <a:endParaRPr lang="en-GB"/>
          </a:p>
        </p:txBody>
      </p:sp>
      <p:sp>
        <p:nvSpPr>
          <p:cNvPr id="238600" name="Line 15"/>
          <p:cNvSpPr>
            <a:spLocks noChangeShapeType="1"/>
          </p:cNvSpPr>
          <p:nvPr/>
        </p:nvSpPr>
        <p:spPr bwMode="auto">
          <a:xfrm>
            <a:off x="3314700" y="2859088"/>
            <a:ext cx="4191000" cy="0"/>
          </a:xfrm>
          <a:prstGeom prst="line">
            <a:avLst/>
          </a:prstGeom>
          <a:noFill/>
          <a:ln w="12700">
            <a:solidFill>
              <a:schemeClr val="folHlink"/>
            </a:solidFill>
            <a:round/>
            <a:headEnd/>
            <a:tailEnd/>
          </a:ln>
        </p:spPr>
        <p:txBody>
          <a:bodyPr wrap="none" anchor="ctr"/>
          <a:lstStyle/>
          <a:p>
            <a:endParaRPr lang="en-GB"/>
          </a:p>
        </p:txBody>
      </p:sp>
      <p:sp>
        <p:nvSpPr>
          <p:cNvPr id="238601" name="Line 16"/>
          <p:cNvSpPr>
            <a:spLocks noChangeShapeType="1"/>
          </p:cNvSpPr>
          <p:nvPr/>
        </p:nvSpPr>
        <p:spPr bwMode="auto">
          <a:xfrm>
            <a:off x="4413250" y="2859088"/>
            <a:ext cx="1808163" cy="0"/>
          </a:xfrm>
          <a:prstGeom prst="line">
            <a:avLst/>
          </a:prstGeom>
          <a:noFill/>
          <a:ln w="12700">
            <a:solidFill>
              <a:schemeClr val="folHlink"/>
            </a:solidFill>
            <a:round/>
            <a:headEnd/>
            <a:tailEnd/>
          </a:ln>
        </p:spPr>
        <p:txBody>
          <a:bodyPr wrap="none" anchor="ctr"/>
          <a:lstStyle/>
          <a:p>
            <a:endParaRPr lang="en-GB"/>
          </a:p>
        </p:txBody>
      </p:sp>
      <p:sp>
        <p:nvSpPr>
          <p:cNvPr id="238602" name="Line 17"/>
          <p:cNvSpPr>
            <a:spLocks noChangeShapeType="1"/>
          </p:cNvSpPr>
          <p:nvPr/>
        </p:nvSpPr>
        <p:spPr bwMode="auto">
          <a:xfrm>
            <a:off x="6675438" y="2859088"/>
            <a:ext cx="835025" cy="0"/>
          </a:xfrm>
          <a:prstGeom prst="line">
            <a:avLst/>
          </a:prstGeom>
          <a:noFill/>
          <a:ln w="12700">
            <a:solidFill>
              <a:schemeClr val="folHlink"/>
            </a:solidFill>
            <a:round/>
            <a:headEnd/>
            <a:tailEnd/>
          </a:ln>
        </p:spPr>
        <p:txBody>
          <a:bodyPr wrap="none" anchor="ctr"/>
          <a:lstStyle/>
          <a:p>
            <a:endParaRPr lang="en-GB"/>
          </a:p>
        </p:txBody>
      </p:sp>
      <p:sp>
        <p:nvSpPr>
          <p:cNvPr id="238603" name="Line 18"/>
          <p:cNvSpPr>
            <a:spLocks noChangeShapeType="1"/>
          </p:cNvSpPr>
          <p:nvPr/>
        </p:nvSpPr>
        <p:spPr bwMode="auto">
          <a:xfrm>
            <a:off x="3319463" y="2347913"/>
            <a:ext cx="4181475" cy="0"/>
          </a:xfrm>
          <a:prstGeom prst="line">
            <a:avLst/>
          </a:prstGeom>
          <a:noFill/>
          <a:ln w="12700">
            <a:solidFill>
              <a:srgbClr val="FAFD00"/>
            </a:solidFill>
            <a:round/>
            <a:headEnd/>
            <a:tailEnd/>
          </a:ln>
        </p:spPr>
        <p:txBody>
          <a:bodyPr wrap="none" anchor="ctr"/>
          <a:lstStyle/>
          <a:p>
            <a:endParaRPr lang="en-GB"/>
          </a:p>
        </p:txBody>
      </p:sp>
      <p:sp>
        <p:nvSpPr>
          <p:cNvPr id="238604" name="Line 19"/>
          <p:cNvSpPr>
            <a:spLocks noChangeShapeType="1"/>
          </p:cNvSpPr>
          <p:nvPr/>
        </p:nvSpPr>
        <p:spPr bwMode="auto">
          <a:xfrm>
            <a:off x="3314700" y="3551238"/>
            <a:ext cx="4213225" cy="0"/>
          </a:xfrm>
          <a:prstGeom prst="line">
            <a:avLst/>
          </a:prstGeom>
          <a:noFill/>
          <a:ln w="12700">
            <a:solidFill>
              <a:srgbClr val="00FF00"/>
            </a:solidFill>
            <a:round/>
            <a:headEnd/>
            <a:tailEnd/>
          </a:ln>
        </p:spPr>
        <p:txBody>
          <a:bodyPr wrap="none" anchor="ctr"/>
          <a:lstStyle/>
          <a:p>
            <a:endParaRPr lang="en-GB"/>
          </a:p>
        </p:txBody>
      </p:sp>
      <p:sp>
        <p:nvSpPr>
          <p:cNvPr id="23"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24"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5"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6"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7" name="CasellaDiTesto 26"/>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spTree>
    <p:extLst>
      <p:ext uri="{BB962C8B-B14F-4D97-AF65-F5344CB8AC3E}">
        <p14:creationId xmlns:p14="http://schemas.microsoft.com/office/powerpoint/2010/main" val="16781245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a:noFill/>
        </p:spPr>
        <p:txBody>
          <a:bodyPr lIns="90488" tIns="44450" rIns="90488" bIns="44450" anchor="b"/>
          <a:lstStyle/>
          <a:p>
            <a:r>
              <a:rPr lang="en-GB" smtClean="0"/>
              <a:t>Pulse sequence</a:t>
            </a:r>
          </a:p>
        </p:txBody>
      </p:sp>
      <p:sp>
        <p:nvSpPr>
          <p:cNvPr id="239619" name="Rectangle 3"/>
          <p:cNvSpPr>
            <a:spLocks noChangeArrowheads="1"/>
          </p:cNvSpPr>
          <p:nvPr/>
        </p:nvSpPr>
        <p:spPr bwMode="auto">
          <a:xfrm>
            <a:off x="2497138" y="2098675"/>
            <a:ext cx="450850" cy="382588"/>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RF</a:t>
            </a:r>
          </a:p>
        </p:txBody>
      </p:sp>
      <p:grpSp>
        <p:nvGrpSpPr>
          <p:cNvPr id="239620" name="Group 4"/>
          <p:cNvGrpSpPr>
            <a:grpSpLocks/>
          </p:cNvGrpSpPr>
          <p:nvPr/>
        </p:nvGrpSpPr>
        <p:grpSpPr bwMode="auto">
          <a:xfrm>
            <a:off x="1703388" y="2654300"/>
            <a:ext cx="1703387" cy="2632075"/>
            <a:chOff x="1073" y="1672"/>
            <a:chExt cx="1073" cy="1658"/>
          </a:xfrm>
        </p:grpSpPr>
        <p:sp>
          <p:nvSpPr>
            <p:cNvPr id="239637" name="Rectangle 5"/>
            <p:cNvSpPr>
              <a:spLocks noChangeArrowheads="1"/>
            </p:cNvSpPr>
            <p:nvPr/>
          </p:nvSpPr>
          <p:spPr bwMode="auto">
            <a:xfrm>
              <a:off x="1073" y="1672"/>
              <a:ext cx="875"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MR response</a:t>
              </a:r>
            </a:p>
          </p:txBody>
        </p:sp>
        <p:sp>
          <p:nvSpPr>
            <p:cNvPr id="239638" name="Rectangle 6"/>
            <p:cNvSpPr>
              <a:spLocks noChangeArrowheads="1"/>
            </p:cNvSpPr>
            <p:nvPr/>
          </p:nvSpPr>
          <p:spPr bwMode="auto">
            <a:xfrm>
              <a:off x="1073" y="3032"/>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39639" name="Rectangle 7"/>
            <p:cNvSpPr>
              <a:spLocks noChangeArrowheads="1"/>
            </p:cNvSpPr>
            <p:nvPr/>
          </p:nvSpPr>
          <p:spPr bwMode="auto">
            <a:xfrm>
              <a:off x="1187" y="3089"/>
              <a:ext cx="740"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phase enc.</a:t>
              </a:r>
            </a:p>
          </p:txBody>
        </p:sp>
        <p:sp>
          <p:nvSpPr>
            <p:cNvPr id="239640" name="Rectangle 8"/>
            <p:cNvSpPr>
              <a:spLocks noChangeArrowheads="1"/>
            </p:cNvSpPr>
            <p:nvPr/>
          </p:nvSpPr>
          <p:spPr bwMode="auto">
            <a:xfrm>
              <a:off x="1073" y="2538"/>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39641" name="Rectangle 9"/>
            <p:cNvSpPr>
              <a:spLocks noChangeArrowheads="1"/>
            </p:cNvSpPr>
            <p:nvPr/>
          </p:nvSpPr>
          <p:spPr bwMode="auto">
            <a:xfrm>
              <a:off x="1192" y="2612"/>
              <a:ext cx="95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frequency enc.</a:t>
              </a:r>
            </a:p>
          </p:txBody>
        </p:sp>
        <p:sp>
          <p:nvSpPr>
            <p:cNvPr id="239642" name="Rectangle 10"/>
            <p:cNvSpPr>
              <a:spLocks noChangeArrowheads="1"/>
            </p:cNvSpPr>
            <p:nvPr/>
          </p:nvSpPr>
          <p:spPr bwMode="auto">
            <a:xfrm>
              <a:off x="1073" y="2021"/>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39643" name="Rectangle 11"/>
            <p:cNvSpPr>
              <a:spLocks noChangeArrowheads="1"/>
            </p:cNvSpPr>
            <p:nvPr/>
          </p:nvSpPr>
          <p:spPr bwMode="auto">
            <a:xfrm>
              <a:off x="1192" y="2100"/>
              <a:ext cx="909"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slice selection</a:t>
              </a:r>
            </a:p>
          </p:txBody>
        </p:sp>
      </p:grpSp>
      <p:sp>
        <p:nvSpPr>
          <p:cNvPr id="239621" name="Freeform 12"/>
          <p:cNvSpPr>
            <a:spLocks noChangeArrowheads="1"/>
          </p:cNvSpPr>
          <p:nvPr/>
        </p:nvSpPr>
        <p:spPr bwMode="auto">
          <a:xfrm>
            <a:off x="3314700" y="4076700"/>
            <a:ext cx="4184650" cy="254000"/>
          </a:xfrm>
          <a:custGeom>
            <a:avLst/>
            <a:gdLst>
              <a:gd name="T0" fmla="*/ 0 w 2636"/>
              <a:gd name="T1" fmla="*/ 254000 h 160"/>
              <a:gd name="T2" fmla="*/ 2552700 w 2636"/>
              <a:gd name="T3" fmla="*/ 250825 h 160"/>
              <a:gd name="T4" fmla="*/ 2660650 w 2636"/>
              <a:gd name="T5" fmla="*/ 0 h 160"/>
              <a:gd name="T6" fmla="*/ 3705225 w 2636"/>
              <a:gd name="T7" fmla="*/ 3175 h 160"/>
              <a:gd name="T8" fmla="*/ 3816350 w 2636"/>
              <a:gd name="T9" fmla="*/ 250825 h 160"/>
              <a:gd name="T10" fmla="*/ 4184650 w 2636"/>
              <a:gd name="T11" fmla="*/ 254000 h 160"/>
              <a:gd name="T12" fmla="*/ 0 60000 65536"/>
              <a:gd name="T13" fmla="*/ 0 60000 65536"/>
              <a:gd name="T14" fmla="*/ 0 60000 65536"/>
              <a:gd name="T15" fmla="*/ 0 60000 65536"/>
              <a:gd name="T16" fmla="*/ 0 60000 65536"/>
              <a:gd name="T17" fmla="*/ 0 60000 65536"/>
              <a:gd name="T18" fmla="*/ 0 w 2636"/>
              <a:gd name="T19" fmla="*/ 0 h 160"/>
              <a:gd name="T20" fmla="*/ 2636 w 2636"/>
              <a:gd name="T21" fmla="*/ 160 h 160"/>
            </a:gdLst>
            <a:ahLst/>
            <a:cxnLst>
              <a:cxn ang="T12">
                <a:pos x="T0" y="T1"/>
              </a:cxn>
              <a:cxn ang="T13">
                <a:pos x="T2" y="T3"/>
              </a:cxn>
              <a:cxn ang="T14">
                <a:pos x="T4" y="T5"/>
              </a:cxn>
              <a:cxn ang="T15">
                <a:pos x="T6" y="T7"/>
              </a:cxn>
              <a:cxn ang="T16">
                <a:pos x="T8" y="T9"/>
              </a:cxn>
              <a:cxn ang="T17">
                <a:pos x="T10" y="T11"/>
              </a:cxn>
            </a:cxnLst>
            <a:rect l="T18" t="T19" r="T20" b="T21"/>
            <a:pathLst>
              <a:path w="2636" h="160">
                <a:moveTo>
                  <a:pt x="0" y="160"/>
                </a:moveTo>
                <a:lnTo>
                  <a:pt x="1608" y="158"/>
                </a:lnTo>
                <a:lnTo>
                  <a:pt x="1676" y="0"/>
                </a:lnTo>
                <a:lnTo>
                  <a:pt x="2334" y="2"/>
                </a:lnTo>
                <a:lnTo>
                  <a:pt x="2404" y="158"/>
                </a:lnTo>
                <a:lnTo>
                  <a:pt x="2636" y="160"/>
                </a:lnTo>
              </a:path>
            </a:pathLst>
          </a:custGeom>
          <a:noFill/>
          <a:ln w="12700">
            <a:solidFill>
              <a:srgbClr val="00FF00"/>
            </a:solidFill>
            <a:round/>
            <a:headEnd/>
            <a:tailEnd/>
          </a:ln>
        </p:spPr>
        <p:txBody>
          <a:bodyPr wrap="none" anchor="ctr"/>
          <a:lstStyle/>
          <a:p>
            <a:endParaRPr lang="en-GB"/>
          </a:p>
        </p:txBody>
      </p:sp>
      <p:sp>
        <p:nvSpPr>
          <p:cNvPr id="239622" name="Line 13"/>
          <p:cNvSpPr>
            <a:spLocks noChangeShapeType="1"/>
          </p:cNvSpPr>
          <p:nvPr/>
        </p:nvSpPr>
        <p:spPr bwMode="auto">
          <a:xfrm>
            <a:off x="6675438" y="2859088"/>
            <a:ext cx="835025" cy="0"/>
          </a:xfrm>
          <a:prstGeom prst="line">
            <a:avLst/>
          </a:prstGeom>
          <a:noFill/>
          <a:ln w="12700">
            <a:solidFill>
              <a:schemeClr val="folHlink"/>
            </a:solidFill>
            <a:round/>
            <a:headEnd/>
            <a:tailEnd/>
          </a:ln>
        </p:spPr>
        <p:txBody>
          <a:bodyPr wrap="none" anchor="ctr"/>
          <a:lstStyle/>
          <a:p>
            <a:endParaRPr lang="en-GB"/>
          </a:p>
        </p:txBody>
      </p:sp>
      <p:sp>
        <p:nvSpPr>
          <p:cNvPr id="239623" name="Rectangle 14"/>
          <p:cNvSpPr>
            <a:spLocks noChangeArrowheads="1"/>
          </p:cNvSpPr>
          <p:nvPr/>
        </p:nvSpPr>
        <p:spPr bwMode="auto">
          <a:xfrm>
            <a:off x="3867150" y="1878013"/>
            <a:ext cx="487363" cy="382587"/>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90°</a:t>
            </a:r>
          </a:p>
        </p:txBody>
      </p:sp>
      <p:sp>
        <p:nvSpPr>
          <p:cNvPr id="239624" name="Rectangle 15"/>
          <p:cNvSpPr>
            <a:spLocks noChangeArrowheads="1"/>
          </p:cNvSpPr>
          <p:nvPr/>
        </p:nvSpPr>
        <p:spPr bwMode="auto">
          <a:xfrm>
            <a:off x="5195888" y="1649413"/>
            <a:ext cx="600075" cy="382587"/>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180°</a:t>
            </a:r>
          </a:p>
        </p:txBody>
      </p:sp>
      <p:sp>
        <p:nvSpPr>
          <p:cNvPr id="239625" name="Freeform 16"/>
          <p:cNvSpPr>
            <a:spLocks/>
          </p:cNvSpPr>
          <p:nvPr/>
        </p:nvSpPr>
        <p:spPr bwMode="auto">
          <a:xfrm>
            <a:off x="3675063" y="2170113"/>
            <a:ext cx="406400" cy="220662"/>
          </a:xfrm>
          <a:custGeom>
            <a:avLst/>
            <a:gdLst>
              <a:gd name="T0" fmla="*/ 0 w 472"/>
              <a:gd name="T1" fmla="*/ 176817 h 307"/>
              <a:gd name="T2" fmla="*/ 33580 w 472"/>
              <a:gd name="T3" fmla="*/ 155973 h 307"/>
              <a:gd name="T4" fmla="*/ 54244 w 472"/>
              <a:gd name="T5" fmla="*/ 171067 h 307"/>
              <a:gd name="T6" fmla="*/ 74908 w 472"/>
              <a:gd name="T7" fmla="*/ 196224 h 307"/>
              <a:gd name="T8" fmla="*/ 104183 w 472"/>
              <a:gd name="T9" fmla="*/ 217787 h 307"/>
              <a:gd name="T10" fmla="*/ 130875 w 472"/>
              <a:gd name="T11" fmla="*/ 185442 h 307"/>
              <a:gd name="T12" fmla="*/ 180814 w 472"/>
              <a:gd name="T13" fmla="*/ 30188 h 307"/>
              <a:gd name="T14" fmla="*/ 201478 w 472"/>
              <a:gd name="T15" fmla="*/ 2875 h 307"/>
              <a:gd name="T16" fmla="*/ 224725 w 472"/>
              <a:gd name="T17" fmla="*/ 30907 h 307"/>
              <a:gd name="T18" fmla="*/ 271220 w 472"/>
              <a:gd name="T19" fmla="*/ 181848 h 307"/>
              <a:gd name="T20" fmla="*/ 301356 w 472"/>
              <a:gd name="T21" fmla="*/ 218506 h 307"/>
              <a:gd name="T22" fmla="*/ 330631 w 472"/>
              <a:gd name="T23" fmla="*/ 194068 h 307"/>
              <a:gd name="T24" fmla="*/ 348712 w 472"/>
              <a:gd name="T25" fmla="*/ 168911 h 307"/>
              <a:gd name="T26" fmla="*/ 369376 w 472"/>
              <a:gd name="T27" fmla="*/ 155254 h 307"/>
              <a:gd name="T28" fmla="*/ 406400 w 472"/>
              <a:gd name="T29" fmla="*/ 177536 h 30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72"/>
              <a:gd name="T46" fmla="*/ 0 h 307"/>
              <a:gd name="T47" fmla="*/ 472 w 472"/>
              <a:gd name="T48" fmla="*/ 307 h 30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72" h="307">
                <a:moveTo>
                  <a:pt x="0" y="246"/>
                </a:moveTo>
                <a:cubicBezTo>
                  <a:pt x="6" y="241"/>
                  <a:pt x="29" y="218"/>
                  <a:pt x="39" y="217"/>
                </a:cubicBezTo>
                <a:cubicBezTo>
                  <a:pt x="49" y="216"/>
                  <a:pt x="55" y="229"/>
                  <a:pt x="63" y="238"/>
                </a:cubicBezTo>
                <a:cubicBezTo>
                  <a:pt x="71" y="247"/>
                  <a:pt x="77" y="262"/>
                  <a:pt x="87" y="273"/>
                </a:cubicBezTo>
                <a:cubicBezTo>
                  <a:pt x="97" y="284"/>
                  <a:pt x="110" y="305"/>
                  <a:pt x="121" y="303"/>
                </a:cubicBezTo>
                <a:cubicBezTo>
                  <a:pt x="132" y="301"/>
                  <a:pt x="137" y="301"/>
                  <a:pt x="152" y="258"/>
                </a:cubicBezTo>
                <a:cubicBezTo>
                  <a:pt x="167" y="215"/>
                  <a:pt x="196" y="84"/>
                  <a:pt x="210" y="42"/>
                </a:cubicBezTo>
                <a:cubicBezTo>
                  <a:pt x="224" y="0"/>
                  <a:pt x="226" y="4"/>
                  <a:pt x="234" y="4"/>
                </a:cubicBezTo>
                <a:cubicBezTo>
                  <a:pt x="242" y="4"/>
                  <a:pt x="248" y="2"/>
                  <a:pt x="261" y="43"/>
                </a:cubicBezTo>
                <a:cubicBezTo>
                  <a:pt x="274" y="84"/>
                  <a:pt x="300" y="210"/>
                  <a:pt x="315" y="253"/>
                </a:cubicBezTo>
                <a:cubicBezTo>
                  <a:pt x="330" y="296"/>
                  <a:pt x="339" y="301"/>
                  <a:pt x="350" y="304"/>
                </a:cubicBezTo>
                <a:cubicBezTo>
                  <a:pt x="361" y="307"/>
                  <a:pt x="375" y="282"/>
                  <a:pt x="384" y="270"/>
                </a:cubicBezTo>
                <a:cubicBezTo>
                  <a:pt x="393" y="258"/>
                  <a:pt x="398" y="244"/>
                  <a:pt x="405" y="235"/>
                </a:cubicBezTo>
                <a:cubicBezTo>
                  <a:pt x="412" y="226"/>
                  <a:pt x="418" y="214"/>
                  <a:pt x="429" y="216"/>
                </a:cubicBezTo>
                <a:cubicBezTo>
                  <a:pt x="440" y="218"/>
                  <a:pt x="463" y="241"/>
                  <a:pt x="472" y="247"/>
                </a:cubicBezTo>
              </a:path>
            </a:pathLst>
          </a:custGeom>
          <a:noFill/>
          <a:ln w="12700" cap="flat" cmpd="sng">
            <a:solidFill>
              <a:srgbClr val="FFFF00"/>
            </a:solidFill>
            <a:prstDash val="solid"/>
            <a:round/>
            <a:headEnd/>
            <a:tailEnd/>
          </a:ln>
        </p:spPr>
        <p:txBody>
          <a:bodyPr lIns="0" tIns="0" rIns="0" bIns="0" anchor="ctr">
            <a:spAutoFit/>
          </a:bodyPr>
          <a:lstStyle/>
          <a:p>
            <a:endParaRPr lang="en-GB"/>
          </a:p>
        </p:txBody>
      </p:sp>
      <p:sp>
        <p:nvSpPr>
          <p:cNvPr id="239626" name="Line 17"/>
          <p:cNvSpPr>
            <a:spLocks noChangeShapeType="1"/>
          </p:cNvSpPr>
          <p:nvPr/>
        </p:nvSpPr>
        <p:spPr bwMode="auto">
          <a:xfrm>
            <a:off x="3319463" y="2347913"/>
            <a:ext cx="361950" cy="0"/>
          </a:xfrm>
          <a:prstGeom prst="line">
            <a:avLst/>
          </a:prstGeom>
          <a:noFill/>
          <a:ln w="12700">
            <a:solidFill>
              <a:srgbClr val="FAFD00"/>
            </a:solidFill>
            <a:round/>
            <a:headEnd/>
            <a:tailEnd/>
          </a:ln>
        </p:spPr>
        <p:txBody>
          <a:bodyPr wrap="none" anchor="ctr"/>
          <a:lstStyle/>
          <a:p>
            <a:endParaRPr lang="en-GB"/>
          </a:p>
        </p:txBody>
      </p:sp>
      <p:grpSp>
        <p:nvGrpSpPr>
          <p:cNvPr id="239627" name="Group 18"/>
          <p:cNvGrpSpPr>
            <a:grpSpLocks/>
          </p:cNvGrpSpPr>
          <p:nvPr/>
        </p:nvGrpSpPr>
        <p:grpSpPr bwMode="auto">
          <a:xfrm>
            <a:off x="6223000" y="2678113"/>
            <a:ext cx="450850" cy="219075"/>
            <a:chOff x="3683" y="1648"/>
            <a:chExt cx="759" cy="192"/>
          </a:xfrm>
        </p:grpSpPr>
        <p:sp>
          <p:nvSpPr>
            <p:cNvPr id="239635" name="Freeform 19"/>
            <p:cNvSpPr>
              <a:spLocks/>
            </p:cNvSpPr>
            <p:nvPr/>
          </p:nvSpPr>
          <p:spPr bwMode="auto">
            <a:xfrm>
              <a:off x="4063" y="1648"/>
              <a:ext cx="379" cy="192"/>
            </a:xfrm>
            <a:custGeom>
              <a:avLst/>
              <a:gdLst>
                <a:gd name="T0" fmla="*/ 0 w 379"/>
                <a:gd name="T1" fmla="*/ 3 h 192"/>
                <a:gd name="T2" fmla="*/ 7 w 379"/>
                <a:gd name="T3" fmla="*/ 16 h 192"/>
                <a:gd name="T4" fmla="*/ 23 w 379"/>
                <a:gd name="T5" fmla="*/ 99 h 192"/>
                <a:gd name="T6" fmla="*/ 45 w 379"/>
                <a:gd name="T7" fmla="*/ 179 h 192"/>
                <a:gd name="T8" fmla="*/ 63 w 379"/>
                <a:gd name="T9" fmla="*/ 179 h 192"/>
                <a:gd name="T10" fmla="*/ 80 w 379"/>
                <a:gd name="T11" fmla="*/ 129 h 192"/>
                <a:gd name="T12" fmla="*/ 94 w 379"/>
                <a:gd name="T13" fmla="*/ 129 h 192"/>
                <a:gd name="T14" fmla="*/ 112 w 379"/>
                <a:gd name="T15" fmla="*/ 171 h 192"/>
                <a:gd name="T16" fmla="*/ 126 w 379"/>
                <a:gd name="T17" fmla="*/ 171 h 192"/>
                <a:gd name="T18" fmla="*/ 150 w 379"/>
                <a:gd name="T19" fmla="*/ 138 h 192"/>
                <a:gd name="T20" fmla="*/ 167 w 379"/>
                <a:gd name="T21" fmla="*/ 138 h 192"/>
                <a:gd name="T22" fmla="*/ 185 w 379"/>
                <a:gd name="T23" fmla="*/ 160 h 192"/>
                <a:gd name="T24" fmla="*/ 198 w 379"/>
                <a:gd name="T25" fmla="*/ 160 h 192"/>
                <a:gd name="T26" fmla="*/ 215 w 379"/>
                <a:gd name="T27" fmla="*/ 142 h 192"/>
                <a:gd name="T28" fmla="*/ 227 w 379"/>
                <a:gd name="T29" fmla="*/ 142 h 192"/>
                <a:gd name="T30" fmla="*/ 246 w 379"/>
                <a:gd name="T31" fmla="*/ 159 h 192"/>
                <a:gd name="T32" fmla="*/ 260 w 379"/>
                <a:gd name="T33" fmla="*/ 159 h 192"/>
                <a:gd name="T34" fmla="*/ 276 w 379"/>
                <a:gd name="T35" fmla="*/ 145 h 192"/>
                <a:gd name="T36" fmla="*/ 289 w 379"/>
                <a:gd name="T37" fmla="*/ 145 h 192"/>
                <a:gd name="T38" fmla="*/ 304 w 379"/>
                <a:gd name="T39" fmla="*/ 157 h 192"/>
                <a:gd name="T40" fmla="*/ 315 w 379"/>
                <a:gd name="T41" fmla="*/ 157 h 192"/>
                <a:gd name="T42" fmla="*/ 331 w 379"/>
                <a:gd name="T43" fmla="*/ 146 h 192"/>
                <a:gd name="T44" fmla="*/ 342 w 379"/>
                <a:gd name="T45" fmla="*/ 146 h 192"/>
                <a:gd name="T46" fmla="*/ 356 w 379"/>
                <a:gd name="T47" fmla="*/ 157 h 192"/>
                <a:gd name="T48" fmla="*/ 367 w 379"/>
                <a:gd name="T49" fmla="*/ 157 h 192"/>
                <a:gd name="T50" fmla="*/ 379 w 379"/>
                <a:gd name="T51" fmla="*/ 147 h 1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79"/>
                <a:gd name="T79" fmla="*/ 0 h 192"/>
                <a:gd name="T80" fmla="*/ 379 w 379"/>
                <a:gd name="T81" fmla="*/ 192 h 1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79" h="192">
                  <a:moveTo>
                    <a:pt x="0" y="3"/>
                  </a:moveTo>
                  <a:cubicBezTo>
                    <a:pt x="1" y="5"/>
                    <a:pt x="3" y="0"/>
                    <a:pt x="7" y="16"/>
                  </a:cubicBezTo>
                  <a:cubicBezTo>
                    <a:pt x="11" y="32"/>
                    <a:pt x="17" y="72"/>
                    <a:pt x="23" y="99"/>
                  </a:cubicBezTo>
                  <a:cubicBezTo>
                    <a:pt x="30" y="126"/>
                    <a:pt x="38" y="166"/>
                    <a:pt x="45" y="179"/>
                  </a:cubicBezTo>
                  <a:cubicBezTo>
                    <a:pt x="51" y="192"/>
                    <a:pt x="57" y="187"/>
                    <a:pt x="63" y="179"/>
                  </a:cubicBezTo>
                  <a:cubicBezTo>
                    <a:pt x="69" y="170"/>
                    <a:pt x="75" y="137"/>
                    <a:pt x="80" y="129"/>
                  </a:cubicBezTo>
                  <a:cubicBezTo>
                    <a:pt x="85" y="121"/>
                    <a:pt x="89" y="122"/>
                    <a:pt x="94" y="129"/>
                  </a:cubicBezTo>
                  <a:cubicBezTo>
                    <a:pt x="99" y="136"/>
                    <a:pt x="107" y="164"/>
                    <a:pt x="112" y="171"/>
                  </a:cubicBezTo>
                  <a:cubicBezTo>
                    <a:pt x="117" y="178"/>
                    <a:pt x="120" y="177"/>
                    <a:pt x="126" y="171"/>
                  </a:cubicBezTo>
                  <a:cubicBezTo>
                    <a:pt x="132" y="166"/>
                    <a:pt x="143" y="143"/>
                    <a:pt x="150" y="138"/>
                  </a:cubicBezTo>
                  <a:cubicBezTo>
                    <a:pt x="157" y="132"/>
                    <a:pt x="161" y="134"/>
                    <a:pt x="167" y="138"/>
                  </a:cubicBezTo>
                  <a:cubicBezTo>
                    <a:pt x="173" y="141"/>
                    <a:pt x="180" y="156"/>
                    <a:pt x="185" y="160"/>
                  </a:cubicBezTo>
                  <a:cubicBezTo>
                    <a:pt x="190" y="164"/>
                    <a:pt x="193" y="163"/>
                    <a:pt x="198" y="160"/>
                  </a:cubicBezTo>
                  <a:cubicBezTo>
                    <a:pt x="203" y="157"/>
                    <a:pt x="210" y="145"/>
                    <a:pt x="215" y="142"/>
                  </a:cubicBezTo>
                  <a:cubicBezTo>
                    <a:pt x="219" y="139"/>
                    <a:pt x="222" y="139"/>
                    <a:pt x="227" y="142"/>
                  </a:cubicBezTo>
                  <a:cubicBezTo>
                    <a:pt x="232" y="145"/>
                    <a:pt x="241" y="157"/>
                    <a:pt x="246" y="159"/>
                  </a:cubicBezTo>
                  <a:cubicBezTo>
                    <a:pt x="252" y="162"/>
                    <a:pt x="255" y="162"/>
                    <a:pt x="260" y="159"/>
                  </a:cubicBezTo>
                  <a:cubicBezTo>
                    <a:pt x="265" y="157"/>
                    <a:pt x="271" y="147"/>
                    <a:pt x="276" y="145"/>
                  </a:cubicBezTo>
                  <a:cubicBezTo>
                    <a:pt x="281" y="142"/>
                    <a:pt x="285" y="143"/>
                    <a:pt x="289" y="145"/>
                  </a:cubicBezTo>
                  <a:cubicBezTo>
                    <a:pt x="294" y="147"/>
                    <a:pt x="300" y="155"/>
                    <a:pt x="304" y="157"/>
                  </a:cubicBezTo>
                  <a:cubicBezTo>
                    <a:pt x="309" y="159"/>
                    <a:pt x="311" y="158"/>
                    <a:pt x="315" y="157"/>
                  </a:cubicBezTo>
                  <a:cubicBezTo>
                    <a:pt x="320" y="155"/>
                    <a:pt x="327" y="148"/>
                    <a:pt x="331" y="146"/>
                  </a:cubicBezTo>
                  <a:cubicBezTo>
                    <a:pt x="336" y="144"/>
                    <a:pt x="338" y="144"/>
                    <a:pt x="342" y="146"/>
                  </a:cubicBezTo>
                  <a:cubicBezTo>
                    <a:pt x="346" y="148"/>
                    <a:pt x="352" y="155"/>
                    <a:pt x="356" y="157"/>
                  </a:cubicBezTo>
                  <a:cubicBezTo>
                    <a:pt x="360" y="159"/>
                    <a:pt x="363" y="159"/>
                    <a:pt x="367" y="157"/>
                  </a:cubicBezTo>
                  <a:cubicBezTo>
                    <a:pt x="370" y="156"/>
                    <a:pt x="377" y="149"/>
                    <a:pt x="379" y="147"/>
                  </a:cubicBezTo>
                </a:path>
              </a:pathLst>
            </a:custGeom>
            <a:noFill/>
            <a:ln w="12700" cap="flat" cmpd="sng">
              <a:solidFill>
                <a:schemeClr val="folHlink"/>
              </a:solidFill>
              <a:prstDash val="solid"/>
              <a:round/>
              <a:headEnd/>
              <a:tailEnd/>
            </a:ln>
          </p:spPr>
          <p:txBody>
            <a:bodyPr lIns="0" tIns="0" rIns="0" bIns="0" anchor="ctr">
              <a:spAutoFit/>
            </a:bodyPr>
            <a:lstStyle/>
            <a:p>
              <a:endParaRPr lang="en-GB"/>
            </a:p>
          </p:txBody>
        </p:sp>
        <p:sp>
          <p:nvSpPr>
            <p:cNvPr id="239636" name="Freeform 20"/>
            <p:cNvSpPr>
              <a:spLocks/>
            </p:cNvSpPr>
            <p:nvPr/>
          </p:nvSpPr>
          <p:spPr bwMode="auto">
            <a:xfrm flipH="1">
              <a:off x="3683" y="1648"/>
              <a:ext cx="379" cy="192"/>
            </a:xfrm>
            <a:custGeom>
              <a:avLst/>
              <a:gdLst>
                <a:gd name="T0" fmla="*/ 0 w 379"/>
                <a:gd name="T1" fmla="*/ 3 h 192"/>
                <a:gd name="T2" fmla="*/ 7 w 379"/>
                <a:gd name="T3" fmla="*/ 16 h 192"/>
                <a:gd name="T4" fmla="*/ 23 w 379"/>
                <a:gd name="T5" fmla="*/ 99 h 192"/>
                <a:gd name="T6" fmla="*/ 45 w 379"/>
                <a:gd name="T7" fmla="*/ 179 h 192"/>
                <a:gd name="T8" fmla="*/ 63 w 379"/>
                <a:gd name="T9" fmla="*/ 179 h 192"/>
                <a:gd name="T10" fmla="*/ 80 w 379"/>
                <a:gd name="T11" fmla="*/ 129 h 192"/>
                <a:gd name="T12" fmla="*/ 94 w 379"/>
                <a:gd name="T13" fmla="*/ 129 h 192"/>
                <a:gd name="T14" fmla="*/ 112 w 379"/>
                <a:gd name="T15" fmla="*/ 171 h 192"/>
                <a:gd name="T16" fmla="*/ 126 w 379"/>
                <a:gd name="T17" fmla="*/ 171 h 192"/>
                <a:gd name="T18" fmla="*/ 150 w 379"/>
                <a:gd name="T19" fmla="*/ 138 h 192"/>
                <a:gd name="T20" fmla="*/ 167 w 379"/>
                <a:gd name="T21" fmla="*/ 138 h 192"/>
                <a:gd name="T22" fmla="*/ 185 w 379"/>
                <a:gd name="T23" fmla="*/ 160 h 192"/>
                <a:gd name="T24" fmla="*/ 198 w 379"/>
                <a:gd name="T25" fmla="*/ 160 h 192"/>
                <a:gd name="T26" fmla="*/ 215 w 379"/>
                <a:gd name="T27" fmla="*/ 142 h 192"/>
                <a:gd name="T28" fmla="*/ 227 w 379"/>
                <a:gd name="T29" fmla="*/ 142 h 192"/>
                <a:gd name="T30" fmla="*/ 246 w 379"/>
                <a:gd name="T31" fmla="*/ 159 h 192"/>
                <a:gd name="T32" fmla="*/ 260 w 379"/>
                <a:gd name="T33" fmla="*/ 159 h 192"/>
                <a:gd name="T34" fmla="*/ 276 w 379"/>
                <a:gd name="T35" fmla="*/ 145 h 192"/>
                <a:gd name="T36" fmla="*/ 289 w 379"/>
                <a:gd name="T37" fmla="*/ 145 h 192"/>
                <a:gd name="T38" fmla="*/ 304 w 379"/>
                <a:gd name="T39" fmla="*/ 157 h 192"/>
                <a:gd name="T40" fmla="*/ 315 w 379"/>
                <a:gd name="T41" fmla="*/ 157 h 192"/>
                <a:gd name="T42" fmla="*/ 331 w 379"/>
                <a:gd name="T43" fmla="*/ 146 h 192"/>
                <a:gd name="T44" fmla="*/ 342 w 379"/>
                <a:gd name="T45" fmla="*/ 146 h 192"/>
                <a:gd name="T46" fmla="*/ 356 w 379"/>
                <a:gd name="T47" fmla="*/ 157 h 192"/>
                <a:gd name="T48" fmla="*/ 367 w 379"/>
                <a:gd name="T49" fmla="*/ 157 h 192"/>
                <a:gd name="T50" fmla="*/ 379 w 379"/>
                <a:gd name="T51" fmla="*/ 147 h 1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79"/>
                <a:gd name="T79" fmla="*/ 0 h 192"/>
                <a:gd name="T80" fmla="*/ 379 w 379"/>
                <a:gd name="T81" fmla="*/ 192 h 1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79" h="192">
                  <a:moveTo>
                    <a:pt x="0" y="3"/>
                  </a:moveTo>
                  <a:cubicBezTo>
                    <a:pt x="1" y="5"/>
                    <a:pt x="3" y="0"/>
                    <a:pt x="7" y="16"/>
                  </a:cubicBezTo>
                  <a:cubicBezTo>
                    <a:pt x="11" y="32"/>
                    <a:pt x="17" y="72"/>
                    <a:pt x="23" y="99"/>
                  </a:cubicBezTo>
                  <a:cubicBezTo>
                    <a:pt x="30" y="126"/>
                    <a:pt x="38" y="166"/>
                    <a:pt x="45" y="179"/>
                  </a:cubicBezTo>
                  <a:cubicBezTo>
                    <a:pt x="51" y="192"/>
                    <a:pt x="57" y="187"/>
                    <a:pt x="63" y="179"/>
                  </a:cubicBezTo>
                  <a:cubicBezTo>
                    <a:pt x="69" y="170"/>
                    <a:pt x="75" y="137"/>
                    <a:pt x="80" y="129"/>
                  </a:cubicBezTo>
                  <a:cubicBezTo>
                    <a:pt x="85" y="121"/>
                    <a:pt x="89" y="122"/>
                    <a:pt x="94" y="129"/>
                  </a:cubicBezTo>
                  <a:cubicBezTo>
                    <a:pt x="99" y="136"/>
                    <a:pt x="107" y="164"/>
                    <a:pt x="112" y="171"/>
                  </a:cubicBezTo>
                  <a:cubicBezTo>
                    <a:pt x="117" y="178"/>
                    <a:pt x="120" y="177"/>
                    <a:pt x="126" y="171"/>
                  </a:cubicBezTo>
                  <a:cubicBezTo>
                    <a:pt x="132" y="166"/>
                    <a:pt x="143" y="143"/>
                    <a:pt x="150" y="138"/>
                  </a:cubicBezTo>
                  <a:cubicBezTo>
                    <a:pt x="157" y="132"/>
                    <a:pt x="161" y="134"/>
                    <a:pt x="167" y="138"/>
                  </a:cubicBezTo>
                  <a:cubicBezTo>
                    <a:pt x="173" y="141"/>
                    <a:pt x="180" y="156"/>
                    <a:pt x="185" y="160"/>
                  </a:cubicBezTo>
                  <a:cubicBezTo>
                    <a:pt x="190" y="164"/>
                    <a:pt x="193" y="163"/>
                    <a:pt x="198" y="160"/>
                  </a:cubicBezTo>
                  <a:cubicBezTo>
                    <a:pt x="203" y="157"/>
                    <a:pt x="210" y="145"/>
                    <a:pt x="215" y="142"/>
                  </a:cubicBezTo>
                  <a:cubicBezTo>
                    <a:pt x="219" y="139"/>
                    <a:pt x="222" y="139"/>
                    <a:pt x="227" y="142"/>
                  </a:cubicBezTo>
                  <a:cubicBezTo>
                    <a:pt x="232" y="145"/>
                    <a:pt x="241" y="157"/>
                    <a:pt x="246" y="159"/>
                  </a:cubicBezTo>
                  <a:cubicBezTo>
                    <a:pt x="252" y="162"/>
                    <a:pt x="255" y="162"/>
                    <a:pt x="260" y="159"/>
                  </a:cubicBezTo>
                  <a:cubicBezTo>
                    <a:pt x="265" y="157"/>
                    <a:pt x="271" y="147"/>
                    <a:pt x="276" y="145"/>
                  </a:cubicBezTo>
                  <a:cubicBezTo>
                    <a:pt x="281" y="142"/>
                    <a:pt x="285" y="143"/>
                    <a:pt x="289" y="145"/>
                  </a:cubicBezTo>
                  <a:cubicBezTo>
                    <a:pt x="294" y="147"/>
                    <a:pt x="300" y="155"/>
                    <a:pt x="304" y="157"/>
                  </a:cubicBezTo>
                  <a:cubicBezTo>
                    <a:pt x="309" y="159"/>
                    <a:pt x="311" y="158"/>
                    <a:pt x="315" y="157"/>
                  </a:cubicBezTo>
                  <a:cubicBezTo>
                    <a:pt x="320" y="155"/>
                    <a:pt x="327" y="148"/>
                    <a:pt x="331" y="146"/>
                  </a:cubicBezTo>
                  <a:cubicBezTo>
                    <a:pt x="336" y="144"/>
                    <a:pt x="338" y="144"/>
                    <a:pt x="342" y="146"/>
                  </a:cubicBezTo>
                  <a:cubicBezTo>
                    <a:pt x="346" y="148"/>
                    <a:pt x="352" y="155"/>
                    <a:pt x="356" y="157"/>
                  </a:cubicBezTo>
                  <a:cubicBezTo>
                    <a:pt x="360" y="159"/>
                    <a:pt x="363" y="159"/>
                    <a:pt x="367" y="157"/>
                  </a:cubicBezTo>
                  <a:cubicBezTo>
                    <a:pt x="370" y="156"/>
                    <a:pt x="377" y="149"/>
                    <a:pt x="379" y="147"/>
                  </a:cubicBezTo>
                </a:path>
              </a:pathLst>
            </a:custGeom>
            <a:noFill/>
            <a:ln w="12700" cap="flat" cmpd="sng">
              <a:solidFill>
                <a:schemeClr val="folHlink"/>
              </a:solidFill>
              <a:prstDash val="solid"/>
              <a:round/>
              <a:headEnd/>
              <a:tailEnd/>
            </a:ln>
          </p:spPr>
          <p:txBody>
            <a:bodyPr lIns="0" tIns="0" rIns="0" bIns="0" anchor="ctr">
              <a:spAutoFit/>
            </a:bodyPr>
            <a:lstStyle/>
            <a:p>
              <a:endParaRPr lang="en-GB"/>
            </a:p>
          </p:txBody>
        </p:sp>
      </p:grpSp>
      <p:sp>
        <p:nvSpPr>
          <p:cNvPr id="239628" name="Freeform 21"/>
          <p:cNvSpPr>
            <a:spLocks noChangeArrowheads="1"/>
          </p:cNvSpPr>
          <p:nvPr/>
        </p:nvSpPr>
        <p:spPr bwMode="auto">
          <a:xfrm>
            <a:off x="4076700" y="1831975"/>
            <a:ext cx="3425825" cy="515938"/>
          </a:xfrm>
          <a:custGeom>
            <a:avLst/>
            <a:gdLst>
              <a:gd name="T0" fmla="*/ 0 w 2337"/>
              <a:gd name="T1" fmla="*/ 512763 h 325"/>
              <a:gd name="T2" fmla="*/ 1014408 w 2337"/>
              <a:gd name="T3" fmla="*/ 514350 h 325"/>
              <a:gd name="T4" fmla="*/ 1014408 w 2337"/>
              <a:gd name="T5" fmla="*/ 0 h 325"/>
              <a:gd name="T6" fmla="*/ 1152203 w 2337"/>
              <a:gd name="T7" fmla="*/ 0 h 325"/>
              <a:gd name="T8" fmla="*/ 1152203 w 2337"/>
              <a:gd name="T9" fmla="*/ 514350 h 325"/>
              <a:gd name="T10" fmla="*/ 3425825 w 2337"/>
              <a:gd name="T11" fmla="*/ 515938 h 325"/>
              <a:gd name="T12" fmla="*/ 0 60000 65536"/>
              <a:gd name="T13" fmla="*/ 0 60000 65536"/>
              <a:gd name="T14" fmla="*/ 0 60000 65536"/>
              <a:gd name="T15" fmla="*/ 0 60000 65536"/>
              <a:gd name="T16" fmla="*/ 0 60000 65536"/>
              <a:gd name="T17" fmla="*/ 0 60000 65536"/>
              <a:gd name="T18" fmla="*/ 0 w 2337"/>
              <a:gd name="T19" fmla="*/ 0 h 325"/>
              <a:gd name="T20" fmla="*/ 2337 w 2337"/>
              <a:gd name="T21" fmla="*/ 325 h 325"/>
            </a:gdLst>
            <a:ahLst/>
            <a:cxnLst>
              <a:cxn ang="T12">
                <a:pos x="T0" y="T1"/>
              </a:cxn>
              <a:cxn ang="T13">
                <a:pos x="T2" y="T3"/>
              </a:cxn>
              <a:cxn ang="T14">
                <a:pos x="T4" y="T5"/>
              </a:cxn>
              <a:cxn ang="T15">
                <a:pos x="T6" y="T7"/>
              </a:cxn>
              <a:cxn ang="T16">
                <a:pos x="T8" y="T9"/>
              </a:cxn>
              <a:cxn ang="T17">
                <a:pos x="T10" y="T11"/>
              </a:cxn>
            </a:cxnLst>
            <a:rect l="T18" t="T19" r="T20" b="T21"/>
            <a:pathLst>
              <a:path w="2337" h="325">
                <a:moveTo>
                  <a:pt x="0" y="323"/>
                </a:moveTo>
                <a:lnTo>
                  <a:pt x="692" y="324"/>
                </a:lnTo>
                <a:lnTo>
                  <a:pt x="692" y="0"/>
                </a:lnTo>
                <a:lnTo>
                  <a:pt x="786" y="0"/>
                </a:lnTo>
                <a:lnTo>
                  <a:pt x="786" y="324"/>
                </a:lnTo>
                <a:lnTo>
                  <a:pt x="2337" y="325"/>
                </a:lnTo>
              </a:path>
            </a:pathLst>
          </a:custGeom>
          <a:noFill/>
          <a:ln w="12700">
            <a:solidFill>
              <a:srgbClr val="FAFD00"/>
            </a:solidFill>
            <a:round/>
            <a:headEnd/>
            <a:tailEnd/>
          </a:ln>
        </p:spPr>
        <p:txBody>
          <a:bodyPr wrap="none" anchor="ctr"/>
          <a:lstStyle/>
          <a:p>
            <a:endParaRPr lang="en-GB"/>
          </a:p>
        </p:txBody>
      </p:sp>
      <p:sp>
        <p:nvSpPr>
          <p:cNvPr id="239629" name="Freeform 22"/>
          <p:cNvSpPr>
            <a:spLocks noChangeArrowheads="1"/>
          </p:cNvSpPr>
          <p:nvPr/>
        </p:nvSpPr>
        <p:spPr bwMode="auto">
          <a:xfrm>
            <a:off x="3314700" y="5132388"/>
            <a:ext cx="4210050" cy="258762"/>
          </a:xfrm>
          <a:custGeom>
            <a:avLst/>
            <a:gdLst>
              <a:gd name="T0" fmla="*/ 0 w 2652"/>
              <a:gd name="T1" fmla="*/ 0 h 163"/>
              <a:gd name="T2" fmla="*/ 890588 w 2652"/>
              <a:gd name="T3" fmla="*/ 1587 h 163"/>
              <a:gd name="T4" fmla="*/ 925513 w 2652"/>
              <a:gd name="T5" fmla="*/ 258762 h 163"/>
              <a:gd name="T6" fmla="*/ 1230312 w 2652"/>
              <a:gd name="T7" fmla="*/ 258762 h 163"/>
              <a:gd name="T8" fmla="*/ 1258887 w 2652"/>
              <a:gd name="T9" fmla="*/ 1587 h 163"/>
              <a:gd name="T10" fmla="*/ 4210050 w 2652"/>
              <a:gd name="T11" fmla="*/ 1587 h 163"/>
              <a:gd name="T12" fmla="*/ 0 60000 65536"/>
              <a:gd name="T13" fmla="*/ 0 60000 65536"/>
              <a:gd name="T14" fmla="*/ 0 60000 65536"/>
              <a:gd name="T15" fmla="*/ 0 60000 65536"/>
              <a:gd name="T16" fmla="*/ 0 60000 65536"/>
              <a:gd name="T17" fmla="*/ 0 60000 65536"/>
              <a:gd name="T18" fmla="*/ 0 w 2652"/>
              <a:gd name="T19" fmla="*/ 0 h 163"/>
              <a:gd name="T20" fmla="*/ 2652 w 2652"/>
              <a:gd name="T21" fmla="*/ 163 h 163"/>
            </a:gdLst>
            <a:ahLst/>
            <a:cxnLst>
              <a:cxn ang="T12">
                <a:pos x="T0" y="T1"/>
              </a:cxn>
              <a:cxn ang="T13">
                <a:pos x="T2" y="T3"/>
              </a:cxn>
              <a:cxn ang="T14">
                <a:pos x="T4" y="T5"/>
              </a:cxn>
              <a:cxn ang="T15">
                <a:pos x="T6" y="T7"/>
              </a:cxn>
              <a:cxn ang="T16">
                <a:pos x="T8" y="T9"/>
              </a:cxn>
              <a:cxn ang="T17">
                <a:pos x="T10" y="T11"/>
              </a:cxn>
            </a:cxnLst>
            <a:rect l="T18" t="T19" r="T20" b="T21"/>
            <a:pathLst>
              <a:path w="2652" h="163">
                <a:moveTo>
                  <a:pt x="0" y="0"/>
                </a:moveTo>
                <a:lnTo>
                  <a:pt x="561" y="1"/>
                </a:lnTo>
                <a:lnTo>
                  <a:pt x="583" y="163"/>
                </a:lnTo>
                <a:lnTo>
                  <a:pt x="775" y="163"/>
                </a:lnTo>
                <a:lnTo>
                  <a:pt x="793" y="1"/>
                </a:lnTo>
                <a:lnTo>
                  <a:pt x="2652" y="1"/>
                </a:lnTo>
              </a:path>
            </a:pathLst>
          </a:custGeom>
          <a:noFill/>
          <a:ln w="12700">
            <a:solidFill>
              <a:srgbClr val="00FF00"/>
            </a:solidFill>
            <a:round/>
            <a:headEnd/>
            <a:tailEnd/>
          </a:ln>
        </p:spPr>
        <p:txBody>
          <a:bodyPr wrap="none" anchor="ctr"/>
          <a:lstStyle/>
          <a:p>
            <a:endParaRPr lang="en-GB"/>
          </a:p>
        </p:txBody>
      </p:sp>
      <p:sp>
        <p:nvSpPr>
          <p:cNvPr id="239630" name="Line 23"/>
          <p:cNvSpPr>
            <a:spLocks noChangeShapeType="1"/>
          </p:cNvSpPr>
          <p:nvPr/>
        </p:nvSpPr>
        <p:spPr bwMode="auto">
          <a:xfrm>
            <a:off x="3322638" y="2859088"/>
            <a:ext cx="2898775" cy="0"/>
          </a:xfrm>
          <a:prstGeom prst="line">
            <a:avLst/>
          </a:prstGeom>
          <a:noFill/>
          <a:ln w="12700">
            <a:solidFill>
              <a:schemeClr val="folHlink"/>
            </a:solidFill>
            <a:round/>
            <a:headEnd/>
            <a:tailEnd/>
          </a:ln>
        </p:spPr>
        <p:txBody>
          <a:bodyPr wrap="none" anchor="ctr"/>
          <a:lstStyle/>
          <a:p>
            <a:endParaRPr lang="en-GB"/>
          </a:p>
        </p:txBody>
      </p:sp>
      <p:sp>
        <p:nvSpPr>
          <p:cNvPr id="239631" name="Freeform 24"/>
          <p:cNvSpPr>
            <a:spLocks noChangeArrowheads="1"/>
          </p:cNvSpPr>
          <p:nvPr/>
        </p:nvSpPr>
        <p:spPr bwMode="auto">
          <a:xfrm>
            <a:off x="3319463" y="3292475"/>
            <a:ext cx="4230687" cy="258763"/>
          </a:xfrm>
          <a:custGeom>
            <a:avLst/>
            <a:gdLst>
              <a:gd name="T0" fmla="*/ 0 w 2665"/>
              <a:gd name="T1" fmla="*/ 258763 h 163"/>
              <a:gd name="T2" fmla="*/ 276225 w 2665"/>
              <a:gd name="T3" fmla="*/ 258763 h 163"/>
              <a:gd name="T4" fmla="*/ 379412 w 2665"/>
              <a:gd name="T5" fmla="*/ 0 h 163"/>
              <a:gd name="T6" fmla="*/ 769937 w 2665"/>
              <a:gd name="T7" fmla="*/ 0 h 163"/>
              <a:gd name="T8" fmla="*/ 877887 w 2665"/>
              <a:gd name="T9" fmla="*/ 257175 h 163"/>
              <a:gd name="T10" fmla="*/ 1684337 w 2665"/>
              <a:gd name="T11" fmla="*/ 258763 h 163"/>
              <a:gd name="T12" fmla="*/ 1779587 w 2665"/>
              <a:gd name="T13" fmla="*/ 0 h 163"/>
              <a:gd name="T14" fmla="*/ 1925637 w 2665"/>
              <a:gd name="T15" fmla="*/ 0 h 163"/>
              <a:gd name="T16" fmla="*/ 2030412 w 2665"/>
              <a:gd name="T17" fmla="*/ 257175 h 163"/>
              <a:gd name="T18" fmla="*/ 4230687 w 2665"/>
              <a:gd name="T19" fmla="*/ 257175 h 1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65"/>
              <a:gd name="T31" fmla="*/ 0 h 163"/>
              <a:gd name="T32" fmla="*/ 2665 w 2665"/>
              <a:gd name="T33" fmla="*/ 163 h 1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65" h="163">
                <a:moveTo>
                  <a:pt x="0" y="163"/>
                </a:moveTo>
                <a:lnTo>
                  <a:pt x="174" y="163"/>
                </a:lnTo>
                <a:lnTo>
                  <a:pt x="239" y="0"/>
                </a:lnTo>
                <a:lnTo>
                  <a:pt x="485" y="0"/>
                </a:lnTo>
                <a:lnTo>
                  <a:pt x="553" y="162"/>
                </a:lnTo>
                <a:lnTo>
                  <a:pt x="1061" y="163"/>
                </a:lnTo>
                <a:lnTo>
                  <a:pt x="1121" y="0"/>
                </a:lnTo>
                <a:lnTo>
                  <a:pt x="1213" y="0"/>
                </a:lnTo>
                <a:lnTo>
                  <a:pt x="1279" y="162"/>
                </a:lnTo>
                <a:lnTo>
                  <a:pt x="2665" y="162"/>
                </a:lnTo>
              </a:path>
            </a:pathLst>
          </a:custGeom>
          <a:noFill/>
          <a:ln w="12700">
            <a:solidFill>
              <a:srgbClr val="00FF00"/>
            </a:solidFill>
            <a:round/>
            <a:headEnd/>
            <a:tailEnd/>
          </a:ln>
        </p:spPr>
        <p:txBody>
          <a:bodyPr wrap="none" anchor="ctr"/>
          <a:lstStyle/>
          <a:p>
            <a:endParaRPr lang="en-GB"/>
          </a:p>
        </p:txBody>
      </p:sp>
      <p:sp>
        <p:nvSpPr>
          <p:cNvPr id="28"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29"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0"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1"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2" name="CasellaDiTesto 31"/>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spTree>
    <p:extLst>
      <p:ext uri="{BB962C8B-B14F-4D97-AF65-F5344CB8AC3E}">
        <p14:creationId xmlns:p14="http://schemas.microsoft.com/office/powerpoint/2010/main" val="1436428014"/>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a:noFill/>
        </p:spPr>
        <p:txBody>
          <a:bodyPr lIns="90488" tIns="44450" rIns="90488" bIns="44450" anchor="b"/>
          <a:lstStyle/>
          <a:p>
            <a:r>
              <a:rPr lang="en-GB" smtClean="0"/>
              <a:t>Pulse sequence</a:t>
            </a:r>
          </a:p>
        </p:txBody>
      </p:sp>
      <p:sp>
        <p:nvSpPr>
          <p:cNvPr id="240643" name="Rectangle 3"/>
          <p:cNvSpPr>
            <a:spLocks noChangeArrowheads="1"/>
          </p:cNvSpPr>
          <p:nvPr/>
        </p:nvSpPr>
        <p:spPr bwMode="auto">
          <a:xfrm>
            <a:off x="2497138" y="2098675"/>
            <a:ext cx="450850" cy="382588"/>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RF</a:t>
            </a:r>
          </a:p>
        </p:txBody>
      </p:sp>
      <p:sp>
        <p:nvSpPr>
          <p:cNvPr id="240644" name="Line 4"/>
          <p:cNvSpPr>
            <a:spLocks noChangeShapeType="1"/>
          </p:cNvSpPr>
          <p:nvPr/>
        </p:nvSpPr>
        <p:spPr bwMode="auto">
          <a:xfrm>
            <a:off x="3314700" y="5132388"/>
            <a:ext cx="4213225" cy="0"/>
          </a:xfrm>
          <a:prstGeom prst="line">
            <a:avLst/>
          </a:prstGeom>
          <a:noFill/>
          <a:ln w="12700">
            <a:solidFill>
              <a:srgbClr val="00FF00"/>
            </a:solidFill>
            <a:round/>
            <a:headEnd/>
            <a:tailEnd/>
          </a:ln>
        </p:spPr>
        <p:txBody>
          <a:bodyPr wrap="none" anchor="ctr"/>
          <a:lstStyle/>
          <a:p>
            <a:endParaRPr lang="en-GB"/>
          </a:p>
        </p:txBody>
      </p:sp>
      <p:sp>
        <p:nvSpPr>
          <p:cNvPr id="240645" name="Line 5"/>
          <p:cNvSpPr>
            <a:spLocks noChangeShapeType="1"/>
          </p:cNvSpPr>
          <p:nvPr/>
        </p:nvSpPr>
        <p:spPr bwMode="auto">
          <a:xfrm>
            <a:off x="4584700" y="5132388"/>
            <a:ext cx="2925763" cy="0"/>
          </a:xfrm>
          <a:prstGeom prst="line">
            <a:avLst/>
          </a:prstGeom>
          <a:noFill/>
          <a:ln w="12700">
            <a:solidFill>
              <a:srgbClr val="00FF00"/>
            </a:solidFill>
            <a:round/>
            <a:headEnd/>
            <a:tailEnd/>
          </a:ln>
        </p:spPr>
        <p:txBody>
          <a:bodyPr wrap="none" anchor="ctr"/>
          <a:lstStyle/>
          <a:p>
            <a:endParaRPr lang="en-GB"/>
          </a:p>
        </p:txBody>
      </p:sp>
      <p:grpSp>
        <p:nvGrpSpPr>
          <p:cNvPr id="240646" name="Group 6"/>
          <p:cNvGrpSpPr>
            <a:grpSpLocks/>
          </p:cNvGrpSpPr>
          <p:nvPr/>
        </p:nvGrpSpPr>
        <p:grpSpPr bwMode="auto">
          <a:xfrm>
            <a:off x="1703388" y="2654300"/>
            <a:ext cx="1703387" cy="2632075"/>
            <a:chOff x="1073" y="1672"/>
            <a:chExt cx="1073" cy="1658"/>
          </a:xfrm>
        </p:grpSpPr>
        <p:sp>
          <p:nvSpPr>
            <p:cNvPr id="240656" name="Rectangle 7"/>
            <p:cNvSpPr>
              <a:spLocks noChangeArrowheads="1"/>
            </p:cNvSpPr>
            <p:nvPr/>
          </p:nvSpPr>
          <p:spPr bwMode="auto">
            <a:xfrm>
              <a:off x="1073" y="1672"/>
              <a:ext cx="875"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MR response</a:t>
              </a:r>
            </a:p>
          </p:txBody>
        </p:sp>
        <p:sp>
          <p:nvSpPr>
            <p:cNvPr id="240657" name="Rectangle 8"/>
            <p:cNvSpPr>
              <a:spLocks noChangeArrowheads="1"/>
            </p:cNvSpPr>
            <p:nvPr/>
          </p:nvSpPr>
          <p:spPr bwMode="auto">
            <a:xfrm>
              <a:off x="1073" y="3032"/>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40658" name="Rectangle 9"/>
            <p:cNvSpPr>
              <a:spLocks noChangeArrowheads="1"/>
            </p:cNvSpPr>
            <p:nvPr/>
          </p:nvSpPr>
          <p:spPr bwMode="auto">
            <a:xfrm>
              <a:off x="1187" y="3089"/>
              <a:ext cx="740"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phase enc.</a:t>
              </a:r>
            </a:p>
          </p:txBody>
        </p:sp>
        <p:sp>
          <p:nvSpPr>
            <p:cNvPr id="240659" name="Rectangle 10"/>
            <p:cNvSpPr>
              <a:spLocks noChangeArrowheads="1"/>
            </p:cNvSpPr>
            <p:nvPr/>
          </p:nvSpPr>
          <p:spPr bwMode="auto">
            <a:xfrm>
              <a:off x="1073" y="2538"/>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40660" name="Rectangle 11"/>
            <p:cNvSpPr>
              <a:spLocks noChangeArrowheads="1"/>
            </p:cNvSpPr>
            <p:nvPr/>
          </p:nvSpPr>
          <p:spPr bwMode="auto">
            <a:xfrm>
              <a:off x="1192" y="2612"/>
              <a:ext cx="95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frequency enc.</a:t>
              </a:r>
            </a:p>
          </p:txBody>
        </p:sp>
        <p:sp>
          <p:nvSpPr>
            <p:cNvPr id="240661" name="Rectangle 12"/>
            <p:cNvSpPr>
              <a:spLocks noChangeArrowheads="1"/>
            </p:cNvSpPr>
            <p:nvPr/>
          </p:nvSpPr>
          <p:spPr bwMode="auto">
            <a:xfrm>
              <a:off x="1073" y="2021"/>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40662" name="Rectangle 13"/>
            <p:cNvSpPr>
              <a:spLocks noChangeArrowheads="1"/>
            </p:cNvSpPr>
            <p:nvPr/>
          </p:nvSpPr>
          <p:spPr bwMode="auto">
            <a:xfrm>
              <a:off x="1192" y="2100"/>
              <a:ext cx="909"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slice selection</a:t>
              </a:r>
            </a:p>
          </p:txBody>
        </p:sp>
      </p:grpSp>
      <p:sp>
        <p:nvSpPr>
          <p:cNvPr id="240647" name="Freeform 14"/>
          <p:cNvSpPr>
            <a:spLocks noChangeArrowheads="1"/>
          </p:cNvSpPr>
          <p:nvPr/>
        </p:nvSpPr>
        <p:spPr bwMode="auto">
          <a:xfrm>
            <a:off x="3314700" y="4330700"/>
            <a:ext cx="4184650" cy="1588"/>
          </a:xfrm>
          <a:custGeom>
            <a:avLst/>
            <a:gdLst>
              <a:gd name="T0" fmla="*/ 0 w 2636"/>
              <a:gd name="T1" fmla="*/ 0 h 1"/>
              <a:gd name="T2" fmla="*/ 4184650 w 2636"/>
              <a:gd name="T3" fmla="*/ 0 h 1"/>
              <a:gd name="T4" fmla="*/ 0 60000 65536"/>
              <a:gd name="T5" fmla="*/ 0 60000 65536"/>
              <a:gd name="T6" fmla="*/ 0 w 2636"/>
              <a:gd name="T7" fmla="*/ 0 h 1"/>
              <a:gd name="T8" fmla="*/ 2636 w 2636"/>
              <a:gd name="T9" fmla="*/ 1 h 1"/>
            </a:gdLst>
            <a:ahLst/>
            <a:cxnLst>
              <a:cxn ang="T4">
                <a:pos x="T0" y="T1"/>
              </a:cxn>
              <a:cxn ang="T5">
                <a:pos x="T2" y="T3"/>
              </a:cxn>
            </a:cxnLst>
            <a:rect l="T6" t="T7" r="T8" b="T9"/>
            <a:pathLst>
              <a:path w="2636" h="1">
                <a:moveTo>
                  <a:pt x="0" y="0"/>
                </a:moveTo>
                <a:lnTo>
                  <a:pt x="2636" y="0"/>
                </a:lnTo>
              </a:path>
            </a:pathLst>
          </a:custGeom>
          <a:noFill/>
          <a:ln w="12700">
            <a:solidFill>
              <a:srgbClr val="00FF00"/>
            </a:solidFill>
            <a:round/>
            <a:headEnd/>
            <a:tailEnd/>
          </a:ln>
        </p:spPr>
        <p:txBody>
          <a:bodyPr wrap="none" anchor="ctr"/>
          <a:lstStyle/>
          <a:p>
            <a:endParaRPr lang="en-GB"/>
          </a:p>
        </p:txBody>
      </p:sp>
      <p:sp>
        <p:nvSpPr>
          <p:cNvPr id="240648" name="Line 15"/>
          <p:cNvSpPr>
            <a:spLocks noChangeShapeType="1"/>
          </p:cNvSpPr>
          <p:nvPr/>
        </p:nvSpPr>
        <p:spPr bwMode="auto">
          <a:xfrm>
            <a:off x="3314700" y="2859088"/>
            <a:ext cx="4191000" cy="0"/>
          </a:xfrm>
          <a:prstGeom prst="line">
            <a:avLst/>
          </a:prstGeom>
          <a:noFill/>
          <a:ln w="12700">
            <a:solidFill>
              <a:schemeClr val="folHlink"/>
            </a:solidFill>
            <a:round/>
            <a:headEnd/>
            <a:tailEnd/>
          </a:ln>
        </p:spPr>
        <p:txBody>
          <a:bodyPr wrap="none" anchor="ctr"/>
          <a:lstStyle/>
          <a:p>
            <a:endParaRPr lang="en-GB"/>
          </a:p>
        </p:txBody>
      </p:sp>
      <p:sp>
        <p:nvSpPr>
          <p:cNvPr id="240649" name="Line 16"/>
          <p:cNvSpPr>
            <a:spLocks noChangeShapeType="1"/>
          </p:cNvSpPr>
          <p:nvPr/>
        </p:nvSpPr>
        <p:spPr bwMode="auto">
          <a:xfrm>
            <a:off x="4413250" y="2859088"/>
            <a:ext cx="1808163" cy="0"/>
          </a:xfrm>
          <a:prstGeom prst="line">
            <a:avLst/>
          </a:prstGeom>
          <a:noFill/>
          <a:ln w="12700">
            <a:solidFill>
              <a:schemeClr val="folHlink"/>
            </a:solidFill>
            <a:round/>
            <a:headEnd/>
            <a:tailEnd/>
          </a:ln>
        </p:spPr>
        <p:txBody>
          <a:bodyPr wrap="none" anchor="ctr"/>
          <a:lstStyle/>
          <a:p>
            <a:endParaRPr lang="en-GB"/>
          </a:p>
        </p:txBody>
      </p:sp>
      <p:sp>
        <p:nvSpPr>
          <p:cNvPr id="240650" name="Line 17"/>
          <p:cNvSpPr>
            <a:spLocks noChangeShapeType="1"/>
          </p:cNvSpPr>
          <p:nvPr/>
        </p:nvSpPr>
        <p:spPr bwMode="auto">
          <a:xfrm>
            <a:off x="6675438" y="2859088"/>
            <a:ext cx="835025" cy="0"/>
          </a:xfrm>
          <a:prstGeom prst="line">
            <a:avLst/>
          </a:prstGeom>
          <a:noFill/>
          <a:ln w="12700">
            <a:solidFill>
              <a:schemeClr val="folHlink"/>
            </a:solidFill>
            <a:round/>
            <a:headEnd/>
            <a:tailEnd/>
          </a:ln>
        </p:spPr>
        <p:txBody>
          <a:bodyPr wrap="none" anchor="ctr"/>
          <a:lstStyle/>
          <a:p>
            <a:endParaRPr lang="en-GB"/>
          </a:p>
        </p:txBody>
      </p:sp>
      <p:sp>
        <p:nvSpPr>
          <p:cNvPr id="240651" name="Line 18"/>
          <p:cNvSpPr>
            <a:spLocks noChangeShapeType="1"/>
          </p:cNvSpPr>
          <p:nvPr/>
        </p:nvSpPr>
        <p:spPr bwMode="auto">
          <a:xfrm>
            <a:off x="3319463" y="2347913"/>
            <a:ext cx="4181475" cy="0"/>
          </a:xfrm>
          <a:prstGeom prst="line">
            <a:avLst/>
          </a:prstGeom>
          <a:noFill/>
          <a:ln w="12700">
            <a:solidFill>
              <a:srgbClr val="FAFD00"/>
            </a:solidFill>
            <a:round/>
            <a:headEnd/>
            <a:tailEnd/>
          </a:ln>
        </p:spPr>
        <p:txBody>
          <a:bodyPr wrap="none" anchor="ctr"/>
          <a:lstStyle/>
          <a:p>
            <a:endParaRPr lang="en-GB"/>
          </a:p>
        </p:txBody>
      </p:sp>
      <p:sp>
        <p:nvSpPr>
          <p:cNvPr id="240652" name="Line 19"/>
          <p:cNvSpPr>
            <a:spLocks noChangeShapeType="1"/>
          </p:cNvSpPr>
          <p:nvPr/>
        </p:nvSpPr>
        <p:spPr bwMode="auto">
          <a:xfrm>
            <a:off x="3314700" y="3551238"/>
            <a:ext cx="4213225" cy="0"/>
          </a:xfrm>
          <a:prstGeom prst="line">
            <a:avLst/>
          </a:prstGeom>
          <a:noFill/>
          <a:ln w="12700">
            <a:solidFill>
              <a:srgbClr val="00FF00"/>
            </a:solidFill>
            <a:round/>
            <a:headEnd/>
            <a:tailEnd/>
          </a:ln>
        </p:spPr>
        <p:txBody>
          <a:bodyPr wrap="none" anchor="ctr"/>
          <a:lstStyle/>
          <a:p>
            <a:endParaRPr lang="en-GB"/>
          </a:p>
        </p:txBody>
      </p:sp>
      <p:sp>
        <p:nvSpPr>
          <p:cNvPr id="23"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24"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5"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6"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7" name="CasellaDiTesto 26"/>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spTree>
    <p:extLst>
      <p:ext uri="{BB962C8B-B14F-4D97-AF65-F5344CB8AC3E}">
        <p14:creationId xmlns:p14="http://schemas.microsoft.com/office/powerpoint/2010/main" val="7091003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41666" name="Rectangle 2"/>
          <p:cNvSpPr>
            <a:spLocks noGrp="1" noChangeArrowheads="1"/>
          </p:cNvSpPr>
          <p:nvPr>
            <p:ph type="title"/>
          </p:nvPr>
        </p:nvSpPr>
        <p:spPr>
          <a:noFill/>
        </p:spPr>
        <p:txBody>
          <a:bodyPr lIns="90488" tIns="44450" rIns="90488" bIns="44450" anchor="b"/>
          <a:lstStyle/>
          <a:p>
            <a:r>
              <a:rPr lang="en-GB" smtClean="0"/>
              <a:t>Pulse sequence</a:t>
            </a:r>
          </a:p>
        </p:txBody>
      </p:sp>
      <p:sp>
        <p:nvSpPr>
          <p:cNvPr id="241667" name="Rectangle 3"/>
          <p:cNvSpPr>
            <a:spLocks noChangeArrowheads="1"/>
          </p:cNvSpPr>
          <p:nvPr/>
        </p:nvSpPr>
        <p:spPr bwMode="auto">
          <a:xfrm>
            <a:off x="2497138" y="2098675"/>
            <a:ext cx="450850" cy="382588"/>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RF</a:t>
            </a:r>
          </a:p>
        </p:txBody>
      </p:sp>
      <p:grpSp>
        <p:nvGrpSpPr>
          <p:cNvPr id="241668" name="Group 4"/>
          <p:cNvGrpSpPr>
            <a:grpSpLocks/>
          </p:cNvGrpSpPr>
          <p:nvPr/>
        </p:nvGrpSpPr>
        <p:grpSpPr bwMode="auto">
          <a:xfrm>
            <a:off x="1703388" y="2654300"/>
            <a:ext cx="1703387" cy="2632075"/>
            <a:chOff x="1073" y="1672"/>
            <a:chExt cx="1073" cy="1658"/>
          </a:xfrm>
        </p:grpSpPr>
        <p:sp>
          <p:nvSpPr>
            <p:cNvPr id="241685" name="Rectangle 5"/>
            <p:cNvSpPr>
              <a:spLocks noChangeArrowheads="1"/>
            </p:cNvSpPr>
            <p:nvPr/>
          </p:nvSpPr>
          <p:spPr bwMode="auto">
            <a:xfrm>
              <a:off x="1073" y="1672"/>
              <a:ext cx="875"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MR response</a:t>
              </a:r>
            </a:p>
          </p:txBody>
        </p:sp>
        <p:sp>
          <p:nvSpPr>
            <p:cNvPr id="241686" name="Rectangle 6"/>
            <p:cNvSpPr>
              <a:spLocks noChangeArrowheads="1"/>
            </p:cNvSpPr>
            <p:nvPr/>
          </p:nvSpPr>
          <p:spPr bwMode="auto">
            <a:xfrm>
              <a:off x="1073" y="3032"/>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41687" name="Rectangle 7"/>
            <p:cNvSpPr>
              <a:spLocks noChangeArrowheads="1"/>
            </p:cNvSpPr>
            <p:nvPr/>
          </p:nvSpPr>
          <p:spPr bwMode="auto">
            <a:xfrm>
              <a:off x="1187" y="3089"/>
              <a:ext cx="740"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phase enc.</a:t>
              </a:r>
            </a:p>
          </p:txBody>
        </p:sp>
        <p:sp>
          <p:nvSpPr>
            <p:cNvPr id="241688" name="Rectangle 8"/>
            <p:cNvSpPr>
              <a:spLocks noChangeArrowheads="1"/>
            </p:cNvSpPr>
            <p:nvPr/>
          </p:nvSpPr>
          <p:spPr bwMode="auto">
            <a:xfrm>
              <a:off x="1073" y="2538"/>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41689" name="Rectangle 9"/>
            <p:cNvSpPr>
              <a:spLocks noChangeArrowheads="1"/>
            </p:cNvSpPr>
            <p:nvPr/>
          </p:nvSpPr>
          <p:spPr bwMode="auto">
            <a:xfrm>
              <a:off x="1192" y="2612"/>
              <a:ext cx="95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frequency enc.</a:t>
              </a:r>
            </a:p>
          </p:txBody>
        </p:sp>
        <p:sp>
          <p:nvSpPr>
            <p:cNvPr id="241690" name="Rectangle 10"/>
            <p:cNvSpPr>
              <a:spLocks noChangeArrowheads="1"/>
            </p:cNvSpPr>
            <p:nvPr/>
          </p:nvSpPr>
          <p:spPr bwMode="auto">
            <a:xfrm>
              <a:off x="1073" y="2021"/>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41691" name="Rectangle 11"/>
            <p:cNvSpPr>
              <a:spLocks noChangeArrowheads="1"/>
            </p:cNvSpPr>
            <p:nvPr/>
          </p:nvSpPr>
          <p:spPr bwMode="auto">
            <a:xfrm>
              <a:off x="1192" y="2100"/>
              <a:ext cx="909"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slice selection</a:t>
              </a:r>
            </a:p>
          </p:txBody>
        </p:sp>
      </p:grpSp>
      <p:sp>
        <p:nvSpPr>
          <p:cNvPr id="241669" name="Freeform 12"/>
          <p:cNvSpPr>
            <a:spLocks noChangeArrowheads="1"/>
          </p:cNvSpPr>
          <p:nvPr/>
        </p:nvSpPr>
        <p:spPr bwMode="auto">
          <a:xfrm>
            <a:off x="3314700" y="4076700"/>
            <a:ext cx="4184650" cy="254000"/>
          </a:xfrm>
          <a:custGeom>
            <a:avLst/>
            <a:gdLst>
              <a:gd name="T0" fmla="*/ 0 w 2636"/>
              <a:gd name="T1" fmla="*/ 254000 h 160"/>
              <a:gd name="T2" fmla="*/ 2552700 w 2636"/>
              <a:gd name="T3" fmla="*/ 250825 h 160"/>
              <a:gd name="T4" fmla="*/ 2660650 w 2636"/>
              <a:gd name="T5" fmla="*/ 0 h 160"/>
              <a:gd name="T6" fmla="*/ 3705225 w 2636"/>
              <a:gd name="T7" fmla="*/ 3175 h 160"/>
              <a:gd name="T8" fmla="*/ 3816350 w 2636"/>
              <a:gd name="T9" fmla="*/ 250825 h 160"/>
              <a:gd name="T10" fmla="*/ 4184650 w 2636"/>
              <a:gd name="T11" fmla="*/ 254000 h 160"/>
              <a:gd name="T12" fmla="*/ 0 60000 65536"/>
              <a:gd name="T13" fmla="*/ 0 60000 65536"/>
              <a:gd name="T14" fmla="*/ 0 60000 65536"/>
              <a:gd name="T15" fmla="*/ 0 60000 65536"/>
              <a:gd name="T16" fmla="*/ 0 60000 65536"/>
              <a:gd name="T17" fmla="*/ 0 60000 65536"/>
              <a:gd name="T18" fmla="*/ 0 w 2636"/>
              <a:gd name="T19" fmla="*/ 0 h 160"/>
              <a:gd name="T20" fmla="*/ 2636 w 2636"/>
              <a:gd name="T21" fmla="*/ 160 h 160"/>
            </a:gdLst>
            <a:ahLst/>
            <a:cxnLst>
              <a:cxn ang="T12">
                <a:pos x="T0" y="T1"/>
              </a:cxn>
              <a:cxn ang="T13">
                <a:pos x="T2" y="T3"/>
              </a:cxn>
              <a:cxn ang="T14">
                <a:pos x="T4" y="T5"/>
              </a:cxn>
              <a:cxn ang="T15">
                <a:pos x="T6" y="T7"/>
              </a:cxn>
              <a:cxn ang="T16">
                <a:pos x="T8" y="T9"/>
              </a:cxn>
              <a:cxn ang="T17">
                <a:pos x="T10" y="T11"/>
              </a:cxn>
            </a:cxnLst>
            <a:rect l="T18" t="T19" r="T20" b="T21"/>
            <a:pathLst>
              <a:path w="2636" h="160">
                <a:moveTo>
                  <a:pt x="0" y="160"/>
                </a:moveTo>
                <a:lnTo>
                  <a:pt x="1608" y="158"/>
                </a:lnTo>
                <a:lnTo>
                  <a:pt x="1676" y="0"/>
                </a:lnTo>
                <a:lnTo>
                  <a:pt x="2334" y="2"/>
                </a:lnTo>
                <a:lnTo>
                  <a:pt x="2404" y="158"/>
                </a:lnTo>
                <a:lnTo>
                  <a:pt x="2636" y="160"/>
                </a:lnTo>
              </a:path>
            </a:pathLst>
          </a:custGeom>
          <a:noFill/>
          <a:ln w="12700">
            <a:solidFill>
              <a:srgbClr val="00FF00"/>
            </a:solidFill>
            <a:round/>
            <a:headEnd/>
            <a:tailEnd/>
          </a:ln>
        </p:spPr>
        <p:txBody>
          <a:bodyPr wrap="none" anchor="ctr"/>
          <a:lstStyle/>
          <a:p>
            <a:endParaRPr lang="en-GB"/>
          </a:p>
        </p:txBody>
      </p:sp>
      <p:sp>
        <p:nvSpPr>
          <p:cNvPr id="241670" name="Line 13"/>
          <p:cNvSpPr>
            <a:spLocks noChangeShapeType="1"/>
          </p:cNvSpPr>
          <p:nvPr/>
        </p:nvSpPr>
        <p:spPr bwMode="auto">
          <a:xfrm>
            <a:off x="6675438" y="2859088"/>
            <a:ext cx="835025" cy="0"/>
          </a:xfrm>
          <a:prstGeom prst="line">
            <a:avLst/>
          </a:prstGeom>
          <a:noFill/>
          <a:ln w="12700">
            <a:solidFill>
              <a:schemeClr val="folHlink"/>
            </a:solidFill>
            <a:round/>
            <a:headEnd/>
            <a:tailEnd/>
          </a:ln>
        </p:spPr>
        <p:txBody>
          <a:bodyPr wrap="none" anchor="ctr"/>
          <a:lstStyle/>
          <a:p>
            <a:endParaRPr lang="en-GB"/>
          </a:p>
        </p:txBody>
      </p:sp>
      <p:sp>
        <p:nvSpPr>
          <p:cNvPr id="241671" name="Rectangle 14"/>
          <p:cNvSpPr>
            <a:spLocks noChangeArrowheads="1"/>
          </p:cNvSpPr>
          <p:nvPr/>
        </p:nvSpPr>
        <p:spPr bwMode="auto">
          <a:xfrm>
            <a:off x="3867150" y="1878013"/>
            <a:ext cx="487363" cy="382587"/>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90°</a:t>
            </a:r>
          </a:p>
        </p:txBody>
      </p:sp>
      <p:sp>
        <p:nvSpPr>
          <p:cNvPr id="241672" name="Rectangle 15"/>
          <p:cNvSpPr>
            <a:spLocks noChangeArrowheads="1"/>
          </p:cNvSpPr>
          <p:nvPr/>
        </p:nvSpPr>
        <p:spPr bwMode="auto">
          <a:xfrm>
            <a:off x="5195888" y="1649413"/>
            <a:ext cx="600075" cy="382587"/>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180°</a:t>
            </a:r>
          </a:p>
        </p:txBody>
      </p:sp>
      <p:sp>
        <p:nvSpPr>
          <p:cNvPr id="241673" name="Freeform 16"/>
          <p:cNvSpPr>
            <a:spLocks/>
          </p:cNvSpPr>
          <p:nvPr/>
        </p:nvSpPr>
        <p:spPr bwMode="auto">
          <a:xfrm>
            <a:off x="3675063" y="2170113"/>
            <a:ext cx="406400" cy="220662"/>
          </a:xfrm>
          <a:custGeom>
            <a:avLst/>
            <a:gdLst>
              <a:gd name="T0" fmla="*/ 0 w 472"/>
              <a:gd name="T1" fmla="*/ 176817 h 307"/>
              <a:gd name="T2" fmla="*/ 33580 w 472"/>
              <a:gd name="T3" fmla="*/ 155973 h 307"/>
              <a:gd name="T4" fmla="*/ 54244 w 472"/>
              <a:gd name="T5" fmla="*/ 171067 h 307"/>
              <a:gd name="T6" fmla="*/ 74908 w 472"/>
              <a:gd name="T7" fmla="*/ 196224 h 307"/>
              <a:gd name="T8" fmla="*/ 104183 w 472"/>
              <a:gd name="T9" fmla="*/ 217787 h 307"/>
              <a:gd name="T10" fmla="*/ 130875 w 472"/>
              <a:gd name="T11" fmla="*/ 185442 h 307"/>
              <a:gd name="T12" fmla="*/ 180814 w 472"/>
              <a:gd name="T13" fmla="*/ 30188 h 307"/>
              <a:gd name="T14" fmla="*/ 201478 w 472"/>
              <a:gd name="T15" fmla="*/ 2875 h 307"/>
              <a:gd name="T16" fmla="*/ 224725 w 472"/>
              <a:gd name="T17" fmla="*/ 30907 h 307"/>
              <a:gd name="T18" fmla="*/ 271220 w 472"/>
              <a:gd name="T19" fmla="*/ 181848 h 307"/>
              <a:gd name="T20" fmla="*/ 301356 w 472"/>
              <a:gd name="T21" fmla="*/ 218506 h 307"/>
              <a:gd name="T22" fmla="*/ 330631 w 472"/>
              <a:gd name="T23" fmla="*/ 194068 h 307"/>
              <a:gd name="T24" fmla="*/ 348712 w 472"/>
              <a:gd name="T25" fmla="*/ 168911 h 307"/>
              <a:gd name="T26" fmla="*/ 369376 w 472"/>
              <a:gd name="T27" fmla="*/ 155254 h 307"/>
              <a:gd name="T28" fmla="*/ 406400 w 472"/>
              <a:gd name="T29" fmla="*/ 177536 h 30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72"/>
              <a:gd name="T46" fmla="*/ 0 h 307"/>
              <a:gd name="T47" fmla="*/ 472 w 472"/>
              <a:gd name="T48" fmla="*/ 307 h 30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72" h="307">
                <a:moveTo>
                  <a:pt x="0" y="246"/>
                </a:moveTo>
                <a:cubicBezTo>
                  <a:pt x="6" y="241"/>
                  <a:pt x="29" y="218"/>
                  <a:pt x="39" y="217"/>
                </a:cubicBezTo>
                <a:cubicBezTo>
                  <a:pt x="49" y="216"/>
                  <a:pt x="55" y="229"/>
                  <a:pt x="63" y="238"/>
                </a:cubicBezTo>
                <a:cubicBezTo>
                  <a:pt x="71" y="247"/>
                  <a:pt x="77" y="262"/>
                  <a:pt x="87" y="273"/>
                </a:cubicBezTo>
                <a:cubicBezTo>
                  <a:pt x="97" y="284"/>
                  <a:pt x="110" y="305"/>
                  <a:pt x="121" y="303"/>
                </a:cubicBezTo>
                <a:cubicBezTo>
                  <a:pt x="132" y="301"/>
                  <a:pt x="137" y="301"/>
                  <a:pt x="152" y="258"/>
                </a:cubicBezTo>
                <a:cubicBezTo>
                  <a:pt x="167" y="215"/>
                  <a:pt x="196" y="84"/>
                  <a:pt x="210" y="42"/>
                </a:cubicBezTo>
                <a:cubicBezTo>
                  <a:pt x="224" y="0"/>
                  <a:pt x="226" y="4"/>
                  <a:pt x="234" y="4"/>
                </a:cubicBezTo>
                <a:cubicBezTo>
                  <a:pt x="242" y="4"/>
                  <a:pt x="248" y="2"/>
                  <a:pt x="261" y="43"/>
                </a:cubicBezTo>
                <a:cubicBezTo>
                  <a:pt x="274" y="84"/>
                  <a:pt x="300" y="210"/>
                  <a:pt x="315" y="253"/>
                </a:cubicBezTo>
                <a:cubicBezTo>
                  <a:pt x="330" y="296"/>
                  <a:pt x="339" y="301"/>
                  <a:pt x="350" y="304"/>
                </a:cubicBezTo>
                <a:cubicBezTo>
                  <a:pt x="361" y="307"/>
                  <a:pt x="375" y="282"/>
                  <a:pt x="384" y="270"/>
                </a:cubicBezTo>
                <a:cubicBezTo>
                  <a:pt x="393" y="258"/>
                  <a:pt x="398" y="244"/>
                  <a:pt x="405" y="235"/>
                </a:cubicBezTo>
                <a:cubicBezTo>
                  <a:pt x="412" y="226"/>
                  <a:pt x="418" y="214"/>
                  <a:pt x="429" y="216"/>
                </a:cubicBezTo>
                <a:cubicBezTo>
                  <a:pt x="440" y="218"/>
                  <a:pt x="463" y="241"/>
                  <a:pt x="472" y="247"/>
                </a:cubicBezTo>
              </a:path>
            </a:pathLst>
          </a:custGeom>
          <a:noFill/>
          <a:ln w="12700" cap="flat" cmpd="sng">
            <a:solidFill>
              <a:srgbClr val="FFFF00"/>
            </a:solidFill>
            <a:prstDash val="solid"/>
            <a:round/>
            <a:headEnd/>
            <a:tailEnd/>
          </a:ln>
        </p:spPr>
        <p:txBody>
          <a:bodyPr lIns="0" tIns="0" rIns="0" bIns="0" anchor="ctr">
            <a:spAutoFit/>
          </a:bodyPr>
          <a:lstStyle/>
          <a:p>
            <a:endParaRPr lang="en-GB"/>
          </a:p>
        </p:txBody>
      </p:sp>
      <p:sp>
        <p:nvSpPr>
          <p:cNvPr id="241674" name="Line 17"/>
          <p:cNvSpPr>
            <a:spLocks noChangeShapeType="1"/>
          </p:cNvSpPr>
          <p:nvPr/>
        </p:nvSpPr>
        <p:spPr bwMode="auto">
          <a:xfrm>
            <a:off x="3319463" y="2347913"/>
            <a:ext cx="361950" cy="0"/>
          </a:xfrm>
          <a:prstGeom prst="line">
            <a:avLst/>
          </a:prstGeom>
          <a:noFill/>
          <a:ln w="12700">
            <a:solidFill>
              <a:srgbClr val="FAFD00"/>
            </a:solidFill>
            <a:round/>
            <a:headEnd/>
            <a:tailEnd/>
          </a:ln>
        </p:spPr>
        <p:txBody>
          <a:bodyPr wrap="none" anchor="ctr"/>
          <a:lstStyle/>
          <a:p>
            <a:endParaRPr lang="en-GB"/>
          </a:p>
        </p:txBody>
      </p:sp>
      <p:grpSp>
        <p:nvGrpSpPr>
          <p:cNvPr id="241675" name="Group 18"/>
          <p:cNvGrpSpPr>
            <a:grpSpLocks/>
          </p:cNvGrpSpPr>
          <p:nvPr/>
        </p:nvGrpSpPr>
        <p:grpSpPr bwMode="auto">
          <a:xfrm>
            <a:off x="6218238" y="2720975"/>
            <a:ext cx="450850" cy="171450"/>
            <a:chOff x="3683" y="1648"/>
            <a:chExt cx="759" cy="192"/>
          </a:xfrm>
        </p:grpSpPr>
        <p:sp>
          <p:nvSpPr>
            <p:cNvPr id="241683" name="Freeform 19"/>
            <p:cNvSpPr>
              <a:spLocks/>
            </p:cNvSpPr>
            <p:nvPr/>
          </p:nvSpPr>
          <p:spPr bwMode="auto">
            <a:xfrm>
              <a:off x="4063" y="1648"/>
              <a:ext cx="379" cy="192"/>
            </a:xfrm>
            <a:custGeom>
              <a:avLst/>
              <a:gdLst>
                <a:gd name="T0" fmla="*/ 0 w 379"/>
                <a:gd name="T1" fmla="*/ 3 h 192"/>
                <a:gd name="T2" fmla="*/ 7 w 379"/>
                <a:gd name="T3" fmla="*/ 16 h 192"/>
                <a:gd name="T4" fmla="*/ 23 w 379"/>
                <a:gd name="T5" fmla="*/ 99 h 192"/>
                <a:gd name="T6" fmla="*/ 45 w 379"/>
                <a:gd name="T7" fmla="*/ 179 h 192"/>
                <a:gd name="T8" fmla="*/ 63 w 379"/>
                <a:gd name="T9" fmla="*/ 179 h 192"/>
                <a:gd name="T10" fmla="*/ 80 w 379"/>
                <a:gd name="T11" fmla="*/ 129 h 192"/>
                <a:gd name="T12" fmla="*/ 94 w 379"/>
                <a:gd name="T13" fmla="*/ 129 h 192"/>
                <a:gd name="T14" fmla="*/ 112 w 379"/>
                <a:gd name="T15" fmla="*/ 171 h 192"/>
                <a:gd name="T16" fmla="*/ 126 w 379"/>
                <a:gd name="T17" fmla="*/ 171 h 192"/>
                <a:gd name="T18" fmla="*/ 150 w 379"/>
                <a:gd name="T19" fmla="*/ 138 h 192"/>
                <a:gd name="T20" fmla="*/ 167 w 379"/>
                <a:gd name="T21" fmla="*/ 138 h 192"/>
                <a:gd name="T22" fmla="*/ 185 w 379"/>
                <a:gd name="T23" fmla="*/ 160 h 192"/>
                <a:gd name="T24" fmla="*/ 198 w 379"/>
                <a:gd name="T25" fmla="*/ 160 h 192"/>
                <a:gd name="T26" fmla="*/ 215 w 379"/>
                <a:gd name="T27" fmla="*/ 142 h 192"/>
                <a:gd name="T28" fmla="*/ 227 w 379"/>
                <a:gd name="T29" fmla="*/ 142 h 192"/>
                <a:gd name="T30" fmla="*/ 246 w 379"/>
                <a:gd name="T31" fmla="*/ 159 h 192"/>
                <a:gd name="T32" fmla="*/ 260 w 379"/>
                <a:gd name="T33" fmla="*/ 159 h 192"/>
                <a:gd name="T34" fmla="*/ 276 w 379"/>
                <a:gd name="T35" fmla="*/ 145 h 192"/>
                <a:gd name="T36" fmla="*/ 289 w 379"/>
                <a:gd name="T37" fmla="*/ 145 h 192"/>
                <a:gd name="T38" fmla="*/ 304 w 379"/>
                <a:gd name="T39" fmla="*/ 157 h 192"/>
                <a:gd name="T40" fmla="*/ 315 w 379"/>
                <a:gd name="T41" fmla="*/ 157 h 192"/>
                <a:gd name="T42" fmla="*/ 331 w 379"/>
                <a:gd name="T43" fmla="*/ 146 h 192"/>
                <a:gd name="T44" fmla="*/ 342 w 379"/>
                <a:gd name="T45" fmla="*/ 146 h 192"/>
                <a:gd name="T46" fmla="*/ 356 w 379"/>
                <a:gd name="T47" fmla="*/ 157 h 192"/>
                <a:gd name="T48" fmla="*/ 367 w 379"/>
                <a:gd name="T49" fmla="*/ 157 h 192"/>
                <a:gd name="T50" fmla="*/ 379 w 379"/>
                <a:gd name="T51" fmla="*/ 147 h 1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79"/>
                <a:gd name="T79" fmla="*/ 0 h 192"/>
                <a:gd name="T80" fmla="*/ 379 w 379"/>
                <a:gd name="T81" fmla="*/ 192 h 1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79" h="192">
                  <a:moveTo>
                    <a:pt x="0" y="3"/>
                  </a:moveTo>
                  <a:cubicBezTo>
                    <a:pt x="1" y="5"/>
                    <a:pt x="3" y="0"/>
                    <a:pt x="7" y="16"/>
                  </a:cubicBezTo>
                  <a:cubicBezTo>
                    <a:pt x="11" y="32"/>
                    <a:pt x="17" y="72"/>
                    <a:pt x="23" y="99"/>
                  </a:cubicBezTo>
                  <a:cubicBezTo>
                    <a:pt x="30" y="126"/>
                    <a:pt x="38" y="166"/>
                    <a:pt x="45" y="179"/>
                  </a:cubicBezTo>
                  <a:cubicBezTo>
                    <a:pt x="51" y="192"/>
                    <a:pt x="57" y="187"/>
                    <a:pt x="63" y="179"/>
                  </a:cubicBezTo>
                  <a:cubicBezTo>
                    <a:pt x="69" y="170"/>
                    <a:pt x="75" y="137"/>
                    <a:pt x="80" y="129"/>
                  </a:cubicBezTo>
                  <a:cubicBezTo>
                    <a:pt x="85" y="121"/>
                    <a:pt x="89" y="122"/>
                    <a:pt x="94" y="129"/>
                  </a:cubicBezTo>
                  <a:cubicBezTo>
                    <a:pt x="99" y="136"/>
                    <a:pt x="107" y="164"/>
                    <a:pt x="112" y="171"/>
                  </a:cubicBezTo>
                  <a:cubicBezTo>
                    <a:pt x="117" y="178"/>
                    <a:pt x="120" y="177"/>
                    <a:pt x="126" y="171"/>
                  </a:cubicBezTo>
                  <a:cubicBezTo>
                    <a:pt x="132" y="166"/>
                    <a:pt x="143" y="143"/>
                    <a:pt x="150" y="138"/>
                  </a:cubicBezTo>
                  <a:cubicBezTo>
                    <a:pt x="157" y="132"/>
                    <a:pt x="161" y="134"/>
                    <a:pt x="167" y="138"/>
                  </a:cubicBezTo>
                  <a:cubicBezTo>
                    <a:pt x="173" y="141"/>
                    <a:pt x="180" y="156"/>
                    <a:pt x="185" y="160"/>
                  </a:cubicBezTo>
                  <a:cubicBezTo>
                    <a:pt x="190" y="164"/>
                    <a:pt x="193" y="163"/>
                    <a:pt x="198" y="160"/>
                  </a:cubicBezTo>
                  <a:cubicBezTo>
                    <a:pt x="203" y="157"/>
                    <a:pt x="210" y="145"/>
                    <a:pt x="215" y="142"/>
                  </a:cubicBezTo>
                  <a:cubicBezTo>
                    <a:pt x="219" y="139"/>
                    <a:pt x="222" y="139"/>
                    <a:pt x="227" y="142"/>
                  </a:cubicBezTo>
                  <a:cubicBezTo>
                    <a:pt x="232" y="145"/>
                    <a:pt x="241" y="157"/>
                    <a:pt x="246" y="159"/>
                  </a:cubicBezTo>
                  <a:cubicBezTo>
                    <a:pt x="252" y="162"/>
                    <a:pt x="255" y="162"/>
                    <a:pt x="260" y="159"/>
                  </a:cubicBezTo>
                  <a:cubicBezTo>
                    <a:pt x="265" y="157"/>
                    <a:pt x="271" y="147"/>
                    <a:pt x="276" y="145"/>
                  </a:cubicBezTo>
                  <a:cubicBezTo>
                    <a:pt x="281" y="142"/>
                    <a:pt x="285" y="143"/>
                    <a:pt x="289" y="145"/>
                  </a:cubicBezTo>
                  <a:cubicBezTo>
                    <a:pt x="294" y="147"/>
                    <a:pt x="300" y="155"/>
                    <a:pt x="304" y="157"/>
                  </a:cubicBezTo>
                  <a:cubicBezTo>
                    <a:pt x="309" y="159"/>
                    <a:pt x="311" y="158"/>
                    <a:pt x="315" y="157"/>
                  </a:cubicBezTo>
                  <a:cubicBezTo>
                    <a:pt x="320" y="155"/>
                    <a:pt x="327" y="148"/>
                    <a:pt x="331" y="146"/>
                  </a:cubicBezTo>
                  <a:cubicBezTo>
                    <a:pt x="336" y="144"/>
                    <a:pt x="338" y="144"/>
                    <a:pt x="342" y="146"/>
                  </a:cubicBezTo>
                  <a:cubicBezTo>
                    <a:pt x="346" y="148"/>
                    <a:pt x="352" y="155"/>
                    <a:pt x="356" y="157"/>
                  </a:cubicBezTo>
                  <a:cubicBezTo>
                    <a:pt x="360" y="159"/>
                    <a:pt x="363" y="159"/>
                    <a:pt x="367" y="157"/>
                  </a:cubicBezTo>
                  <a:cubicBezTo>
                    <a:pt x="370" y="156"/>
                    <a:pt x="377" y="149"/>
                    <a:pt x="379" y="147"/>
                  </a:cubicBezTo>
                </a:path>
              </a:pathLst>
            </a:custGeom>
            <a:noFill/>
            <a:ln w="12700" cap="flat" cmpd="sng">
              <a:solidFill>
                <a:schemeClr val="folHlink"/>
              </a:solidFill>
              <a:prstDash val="solid"/>
              <a:round/>
              <a:headEnd/>
              <a:tailEnd/>
            </a:ln>
          </p:spPr>
          <p:txBody>
            <a:bodyPr lIns="0" tIns="0" rIns="0" bIns="0" anchor="ctr">
              <a:spAutoFit/>
            </a:bodyPr>
            <a:lstStyle/>
            <a:p>
              <a:endParaRPr lang="en-GB"/>
            </a:p>
          </p:txBody>
        </p:sp>
        <p:sp>
          <p:nvSpPr>
            <p:cNvPr id="241684" name="Freeform 20"/>
            <p:cNvSpPr>
              <a:spLocks/>
            </p:cNvSpPr>
            <p:nvPr/>
          </p:nvSpPr>
          <p:spPr bwMode="auto">
            <a:xfrm flipH="1">
              <a:off x="3683" y="1648"/>
              <a:ext cx="379" cy="192"/>
            </a:xfrm>
            <a:custGeom>
              <a:avLst/>
              <a:gdLst>
                <a:gd name="T0" fmla="*/ 0 w 379"/>
                <a:gd name="T1" fmla="*/ 3 h 192"/>
                <a:gd name="T2" fmla="*/ 7 w 379"/>
                <a:gd name="T3" fmla="*/ 16 h 192"/>
                <a:gd name="T4" fmla="*/ 23 w 379"/>
                <a:gd name="T5" fmla="*/ 99 h 192"/>
                <a:gd name="T6" fmla="*/ 45 w 379"/>
                <a:gd name="T7" fmla="*/ 179 h 192"/>
                <a:gd name="T8" fmla="*/ 63 w 379"/>
                <a:gd name="T9" fmla="*/ 179 h 192"/>
                <a:gd name="T10" fmla="*/ 80 w 379"/>
                <a:gd name="T11" fmla="*/ 129 h 192"/>
                <a:gd name="T12" fmla="*/ 94 w 379"/>
                <a:gd name="T13" fmla="*/ 129 h 192"/>
                <a:gd name="T14" fmla="*/ 112 w 379"/>
                <a:gd name="T15" fmla="*/ 171 h 192"/>
                <a:gd name="T16" fmla="*/ 126 w 379"/>
                <a:gd name="T17" fmla="*/ 171 h 192"/>
                <a:gd name="T18" fmla="*/ 150 w 379"/>
                <a:gd name="T19" fmla="*/ 138 h 192"/>
                <a:gd name="T20" fmla="*/ 167 w 379"/>
                <a:gd name="T21" fmla="*/ 138 h 192"/>
                <a:gd name="T22" fmla="*/ 185 w 379"/>
                <a:gd name="T23" fmla="*/ 160 h 192"/>
                <a:gd name="T24" fmla="*/ 198 w 379"/>
                <a:gd name="T25" fmla="*/ 160 h 192"/>
                <a:gd name="T26" fmla="*/ 215 w 379"/>
                <a:gd name="T27" fmla="*/ 142 h 192"/>
                <a:gd name="T28" fmla="*/ 227 w 379"/>
                <a:gd name="T29" fmla="*/ 142 h 192"/>
                <a:gd name="T30" fmla="*/ 246 w 379"/>
                <a:gd name="T31" fmla="*/ 159 h 192"/>
                <a:gd name="T32" fmla="*/ 260 w 379"/>
                <a:gd name="T33" fmla="*/ 159 h 192"/>
                <a:gd name="T34" fmla="*/ 276 w 379"/>
                <a:gd name="T35" fmla="*/ 145 h 192"/>
                <a:gd name="T36" fmla="*/ 289 w 379"/>
                <a:gd name="T37" fmla="*/ 145 h 192"/>
                <a:gd name="T38" fmla="*/ 304 w 379"/>
                <a:gd name="T39" fmla="*/ 157 h 192"/>
                <a:gd name="T40" fmla="*/ 315 w 379"/>
                <a:gd name="T41" fmla="*/ 157 h 192"/>
                <a:gd name="T42" fmla="*/ 331 w 379"/>
                <a:gd name="T43" fmla="*/ 146 h 192"/>
                <a:gd name="T44" fmla="*/ 342 w 379"/>
                <a:gd name="T45" fmla="*/ 146 h 192"/>
                <a:gd name="T46" fmla="*/ 356 w 379"/>
                <a:gd name="T47" fmla="*/ 157 h 192"/>
                <a:gd name="T48" fmla="*/ 367 w 379"/>
                <a:gd name="T49" fmla="*/ 157 h 192"/>
                <a:gd name="T50" fmla="*/ 379 w 379"/>
                <a:gd name="T51" fmla="*/ 147 h 1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79"/>
                <a:gd name="T79" fmla="*/ 0 h 192"/>
                <a:gd name="T80" fmla="*/ 379 w 379"/>
                <a:gd name="T81" fmla="*/ 192 h 1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79" h="192">
                  <a:moveTo>
                    <a:pt x="0" y="3"/>
                  </a:moveTo>
                  <a:cubicBezTo>
                    <a:pt x="1" y="5"/>
                    <a:pt x="3" y="0"/>
                    <a:pt x="7" y="16"/>
                  </a:cubicBezTo>
                  <a:cubicBezTo>
                    <a:pt x="11" y="32"/>
                    <a:pt x="17" y="72"/>
                    <a:pt x="23" y="99"/>
                  </a:cubicBezTo>
                  <a:cubicBezTo>
                    <a:pt x="30" y="126"/>
                    <a:pt x="38" y="166"/>
                    <a:pt x="45" y="179"/>
                  </a:cubicBezTo>
                  <a:cubicBezTo>
                    <a:pt x="51" y="192"/>
                    <a:pt x="57" y="187"/>
                    <a:pt x="63" y="179"/>
                  </a:cubicBezTo>
                  <a:cubicBezTo>
                    <a:pt x="69" y="170"/>
                    <a:pt x="75" y="137"/>
                    <a:pt x="80" y="129"/>
                  </a:cubicBezTo>
                  <a:cubicBezTo>
                    <a:pt x="85" y="121"/>
                    <a:pt x="89" y="122"/>
                    <a:pt x="94" y="129"/>
                  </a:cubicBezTo>
                  <a:cubicBezTo>
                    <a:pt x="99" y="136"/>
                    <a:pt x="107" y="164"/>
                    <a:pt x="112" y="171"/>
                  </a:cubicBezTo>
                  <a:cubicBezTo>
                    <a:pt x="117" y="178"/>
                    <a:pt x="120" y="177"/>
                    <a:pt x="126" y="171"/>
                  </a:cubicBezTo>
                  <a:cubicBezTo>
                    <a:pt x="132" y="166"/>
                    <a:pt x="143" y="143"/>
                    <a:pt x="150" y="138"/>
                  </a:cubicBezTo>
                  <a:cubicBezTo>
                    <a:pt x="157" y="132"/>
                    <a:pt x="161" y="134"/>
                    <a:pt x="167" y="138"/>
                  </a:cubicBezTo>
                  <a:cubicBezTo>
                    <a:pt x="173" y="141"/>
                    <a:pt x="180" y="156"/>
                    <a:pt x="185" y="160"/>
                  </a:cubicBezTo>
                  <a:cubicBezTo>
                    <a:pt x="190" y="164"/>
                    <a:pt x="193" y="163"/>
                    <a:pt x="198" y="160"/>
                  </a:cubicBezTo>
                  <a:cubicBezTo>
                    <a:pt x="203" y="157"/>
                    <a:pt x="210" y="145"/>
                    <a:pt x="215" y="142"/>
                  </a:cubicBezTo>
                  <a:cubicBezTo>
                    <a:pt x="219" y="139"/>
                    <a:pt x="222" y="139"/>
                    <a:pt x="227" y="142"/>
                  </a:cubicBezTo>
                  <a:cubicBezTo>
                    <a:pt x="232" y="145"/>
                    <a:pt x="241" y="157"/>
                    <a:pt x="246" y="159"/>
                  </a:cubicBezTo>
                  <a:cubicBezTo>
                    <a:pt x="252" y="162"/>
                    <a:pt x="255" y="162"/>
                    <a:pt x="260" y="159"/>
                  </a:cubicBezTo>
                  <a:cubicBezTo>
                    <a:pt x="265" y="157"/>
                    <a:pt x="271" y="147"/>
                    <a:pt x="276" y="145"/>
                  </a:cubicBezTo>
                  <a:cubicBezTo>
                    <a:pt x="281" y="142"/>
                    <a:pt x="285" y="143"/>
                    <a:pt x="289" y="145"/>
                  </a:cubicBezTo>
                  <a:cubicBezTo>
                    <a:pt x="294" y="147"/>
                    <a:pt x="300" y="155"/>
                    <a:pt x="304" y="157"/>
                  </a:cubicBezTo>
                  <a:cubicBezTo>
                    <a:pt x="309" y="159"/>
                    <a:pt x="311" y="158"/>
                    <a:pt x="315" y="157"/>
                  </a:cubicBezTo>
                  <a:cubicBezTo>
                    <a:pt x="320" y="155"/>
                    <a:pt x="327" y="148"/>
                    <a:pt x="331" y="146"/>
                  </a:cubicBezTo>
                  <a:cubicBezTo>
                    <a:pt x="336" y="144"/>
                    <a:pt x="338" y="144"/>
                    <a:pt x="342" y="146"/>
                  </a:cubicBezTo>
                  <a:cubicBezTo>
                    <a:pt x="346" y="148"/>
                    <a:pt x="352" y="155"/>
                    <a:pt x="356" y="157"/>
                  </a:cubicBezTo>
                  <a:cubicBezTo>
                    <a:pt x="360" y="159"/>
                    <a:pt x="363" y="159"/>
                    <a:pt x="367" y="157"/>
                  </a:cubicBezTo>
                  <a:cubicBezTo>
                    <a:pt x="370" y="156"/>
                    <a:pt x="377" y="149"/>
                    <a:pt x="379" y="147"/>
                  </a:cubicBezTo>
                </a:path>
              </a:pathLst>
            </a:custGeom>
            <a:noFill/>
            <a:ln w="12700" cap="flat" cmpd="sng">
              <a:solidFill>
                <a:schemeClr val="folHlink"/>
              </a:solidFill>
              <a:prstDash val="solid"/>
              <a:round/>
              <a:headEnd/>
              <a:tailEnd/>
            </a:ln>
          </p:spPr>
          <p:txBody>
            <a:bodyPr lIns="0" tIns="0" rIns="0" bIns="0" anchor="ctr">
              <a:spAutoFit/>
            </a:bodyPr>
            <a:lstStyle/>
            <a:p>
              <a:endParaRPr lang="en-GB"/>
            </a:p>
          </p:txBody>
        </p:sp>
      </p:grpSp>
      <p:sp>
        <p:nvSpPr>
          <p:cNvPr id="241676" name="Freeform 21"/>
          <p:cNvSpPr>
            <a:spLocks noChangeArrowheads="1"/>
          </p:cNvSpPr>
          <p:nvPr/>
        </p:nvSpPr>
        <p:spPr bwMode="auto">
          <a:xfrm>
            <a:off x="4076700" y="1831975"/>
            <a:ext cx="3425825" cy="515938"/>
          </a:xfrm>
          <a:custGeom>
            <a:avLst/>
            <a:gdLst>
              <a:gd name="T0" fmla="*/ 0 w 2337"/>
              <a:gd name="T1" fmla="*/ 512763 h 325"/>
              <a:gd name="T2" fmla="*/ 1014408 w 2337"/>
              <a:gd name="T3" fmla="*/ 514350 h 325"/>
              <a:gd name="T4" fmla="*/ 1014408 w 2337"/>
              <a:gd name="T5" fmla="*/ 0 h 325"/>
              <a:gd name="T6" fmla="*/ 1152203 w 2337"/>
              <a:gd name="T7" fmla="*/ 0 h 325"/>
              <a:gd name="T8" fmla="*/ 1152203 w 2337"/>
              <a:gd name="T9" fmla="*/ 514350 h 325"/>
              <a:gd name="T10" fmla="*/ 3425825 w 2337"/>
              <a:gd name="T11" fmla="*/ 515938 h 325"/>
              <a:gd name="T12" fmla="*/ 0 60000 65536"/>
              <a:gd name="T13" fmla="*/ 0 60000 65536"/>
              <a:gd name="T14" fmla="*/ 0 60000 65536"/>
              <a:gd name="T15" fmla="*/ 0 60000 65536"/>
              <a:gd name="T16" fmla="*/ 0 60000 65536"/>
              <a:gd name="T17" fmla="*/ 0 60000 65536"/>
              <a:gd name="T18" fmla="*/ 0 w 2337"/>
              <a:gd name="T19" fmla="*/ 0 h 325"/>
              <a:gd name="T20" fmla="*/ 2337 w 2337"/>
              <a:gd name="T21" fmla="*/ 325 h 325"/>
            </a:gdLst>
            <a:ahLst/>
            <a:cxnLst>
              <a:cxn ang="T12">
                <a:pos x="T0" y="T1"/>
              </a:cxn>
              <a:cxn ang="T13">
                <a:pos x="T2" y="T3"/>
              </a:cxn>
              <a:cxn ang="T14">
                <a:pos x="T4" y="T5"/>
              </a:cxn>
              <a:cxn ang="T15">
                <a:pos x="T6" y="T7"/>
              </a:cxn>
              <a:cxn ang="T16">
                <a:pos x="T8" y="T9"/>
              </a:cxn>
              <a:cxn ang="T17">
                <a:pos x="T10" y="T11"/>
              </a:cxn>
            </a:cxnLst>
            <a:rect l="T18" t="T19" r="T20" b="T21"/>
            <a:pathLst>
              <a:path w="2337" h="325">
                <a:moveTo>
                  <a:pt x="0" y="323"/>
                </a:moveTo>
                <a:lnTo>
                  <a:pt x="692" y="324"/>
                </a:lnTo>
                <a:lnTo>
                  <a:pt x="692" y="0"/>
                </a:lnTo>
                <a:lnTo>
                  <a:pt x="786" y="0"/>
                </a:lnTo>
                <a:lnTo>
                  <a:pt x="786" y="324"/>
                </a:lnTo>
                <a:lnTo>
                  <a:pt x="2337" y="325"/>
                </a:lnTo>
              </a:path>
            </a:pathLst>
          </a:custGeom>
          <a:noFill/>
          <a:ln w="12700">
            <a:solidFill>
              <a:srgbClr val="FAFD00"/>
            </a:solidFill>
            <a:round/>
            <a:headEnd/>
            <a:tailEnd/>
          </a:ln>
        </p:spPr>
        <p:txBody>
          <a:bodyPr wrap="none" anchor="ctr"/>
          <a:lstStyle/>
          <a:p>
            <a:endParaRPr lang="en-GB"/>
          </a:p>
        </p:txBody>
      </p:sp>
      <p:sp>
        <p:nvSpPr>
          <p:cNvPr id="241677" name="Freeform 22"/>
          <p:cNvSpPr>
            <a:spLocks noChangeArrowheads="1"/>
          </p:cNvSpPr>
          <p:nvPr/>
        </p:nvSpPr>
        <p:spPr bwMode="auto">
          <a:xfrm>
            <a:off x="3314700" y="5132388"/>
            <a:ext cx="4210050" cy="334962"/>
          </a:xfrm>
          <a:custGeom>
            <a:avLst/>
            <a:gdLst>
              <a:gd name="T0" fmla="*/ 0 w 2652"/>
              <a:gd name="T1" fmla="*/ 0 h 211"/>
              <a:gd name="T2" fmla="*/ 895350 w 2652"/>
              <a:gd name="T3" fmla="*/ 1587 h 211"/>
              <a:gd name="T4" fmla="*/ 947738 w 2652"/>
              <a:gd name="T5" fmla="*/ 334962 h 211"/>
              <a:gd name="T6" fmla="*/ 1206500 w 2652"/>
              <a:gd name="T7" fmla="*/ 334962 h 211"/>
              <a:gd name="T8" fmla="*/ 1254125 w 2652"/>
              <a:gd name="T9" fmla="*/ 1587 h 211"/>
              <a:gd name="T10" fmla="*/ 4210050 w 2652"/>
              <a:gd name="T11" fmla="*/ 1587 h 211"/>
              <a:gd name="T12" fmla="*/ 0 60000 65536"/>
              <a:gd name="T13" fmla="*/ 0 60000 65536"/>
              <a:gd name="T14" fmla="*/ 0 60000 65536"/>
              <a:gd name="T15" fmla="*/ 0 60000 65536"/>
              <a:gd name="T16" fmla="*/ 0 60000 65536"/>
              <a:gd name="T17" fmla="*/ 0 60000 65536"/>
              <a:gd name="T18" fmla="*/ 0 w 2652"/>
              <a:gd name="T19" fmla="*/ 0 h 211"/>
              <a:gd name="T20" fmla="*/ 2652 w 2652"/>
              <a:gd name="T21" fmla="*/ 211 h 211"/>
            </a:gdLst>
            <a:ahLst/>
            <a:cxnLst>
              <a:cxn ang="T12">
                <a:pos x="T0" y="T1"/>
              </a:cxn>
              <a:cxn ang="T13">
                <a:pos x="T2" y="T3"/>
              </a:cxn>
              <a:cxn ang="T14">
                <a:pos x="T4" y="T5"/>
              </a:cxn>
              <a:cxn ang="T15">
                <a:pos x="T6" y="T7"/>
              </a:cxn>
              <a:cxn ang="T16">
                <a:pos x="T8" y="T9"/>
              </a:cxn>
              <a:cxn ang="T17">
                <a:pos x="T10" y="T11"/>
              </a:cxn>
            </a:cxnLst>
            <a:rect l="T18" t="T19" r="T20" b="T21"/>
            <a:pathLst>
              <a:path w="2652" h="211">
                <a:moveTo>
                  <a:pt x="0" y="0"/>
                </a:moveTo>
                <a:lnTo>
                  <a:pt x="564" y="1"/>
                </a:lnTo>
                <a:lnTo>
                  <a:pt x="597" y="211"/>
                </a:lnTo>
                <a:lnTo>
                  <a:pt x="760" y="211"/>
                </a:lnTo>
                <a:lnTo>
                  <a:pt x="790" y="1"/>
                </a:lnTo>
                <a:lnTo>
                  <a:pt x="2652" y="1"/>
                </a:lnTo>
              </a:path>
            </a:pathLst>
          </a:custGeom>
          <a:noFill/>
          <a:ln w="12700">
            <a:solidFill>
              <a:srgbClr val="00FF00"/>
            </a:solidFill>
            <a:round/>
            <a:headEnd/>
            <a:tailEnd/>
          </a:ln>
        </p:spPr>
        <p:txBody>
          <a:bodyPr wrap="none" anchor="ctr"/>
          <a:lstStyle/>
          <a:p>
            <a:endParaRPr lang="en-GB"/>
          </a:p>
        </p:txBody>
      </p:sp>
      <p:sp>
        <p:nvSpPr>
          <p:cNvPr id="241678" name="Line 23"/>
          <p:cNvSpPr>
            <a:spLocks noChangeShapeType="1"/>
          </p:cNvSpPr>
          <p:nvPr/>
        </p:nvSpPr>
        <p:spPr bwMode="auto">
          <a:xfrm>
            <a:off x="3322638" y="2859088"/>
            <a:ext cx="2898775" cy="0"/>
          </a:xfrm>
          <a:prstGeom prst="line">
            <a:avLst/>
          </a:prstGeom>
          <a:noFill/>
          <a:ln w="12700">
            <a:solidFill>
              <a:schemeClr val="folHlink"/>
            </a:solidFill>
            <a:round/>
            <a:headEnd/>
            <a:tailEnd/>
          </a:ln>
        </p:spPr>
        <p:txBody>
          <a:bodyPr wrap="none" anchor="ctr"/>
          <a:lstStyle/>
          <a:p>
            <a:endParaRPr lang="en-GB"/>
          </a:p>
        </p:txBody>
      </p:sp>
      <p:sp>
        <p:nvSpPr>
          <p:cNvPr id="241679" name="Freeform 24"/>
          <p:cNvSpPr>
            <a:spLocks noChangeArrowheads="1"/>
          </p:cNvSpPr>
          <p:nvPr/>
        </p:nvSpPr>
        <p:spPr bwMode="auto">
          <a:xfrm>
            <a:off x="3319463" y="3292475"/>
            <a:ext cx="4230687" cy="258763"/>
          </a:xfrm>
          <a:custGeom>
            <a:avLst/>
            <a:gdLst>
              <a:gd name="T0" fmla="*/ 0 w 2665"/>
              <a:gd name="T1" fmla="*/ 258763 h 163"/>
              <a:gd name="T2" fmla="*/ 276225 w 2665"/>
              <a:gd name="T3" fmla="*/ 258763 h 163"/>
              <a:gd name="T4" fmla="*/ 379412 w 2665"/>
              <a:gd name="T5" fmla="*/ 0 h 163"/>
              <a:gd name="T6" fmla="*/ 769937 w 2665"/>
              <a:gd name="T7" fmla="*/ 0 h 163"/>
              <a:gd name="T8" fmla="*/ 877887 w 2665"/>
              <a:gd name="T9" fmla="*/ 257175 h 163"/>
              <a:gd name="T10" fmla="*/ 1684337 w 2665"/>
              <a:gd name="T11" fmla="*/ 258763 h 163"/>
              <a:gd name="T12" fmla="*/ 1779587 w 2665"/>
              <a:gd name="T13" fmla="*/ 0 h 163"/>
              <a:gd name="T14" fmla="*/ 1925637 w 2665"/>
              <a:gd name="T15" fmla="*/ 0 h 163"/>
              <a:gd name="T16" fmla="*/ 2030412 w 2665"/>
              <a:gd name="T17" fmla="*/ 257175 h 163"/>
              <a:gd name="T18" fmla="*/ 4230687 w 2665"/>
              <a:gd name="T19" fmla="*/ 257175 h 1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65"/>
              <a:gd name="T31" fmla="*/ 0 h 163"/>
              <a:gd name="T32" fmla="*/ 2665 w 2665"/>
              <a:gd name="T33" fmla="*/ 163 h 1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65" h="163">
                <a:moveTo>
                  <a:pt x="0" y="163"/>
                </a:moveTo>
                <a:lnTo>
                  <a:pt x="174" y="163"/>
                </a:lnTo>
                <a:lnTo>
                  <a:pt x="239" y="0"/>
                </a:lnTo>
                <a:lnTo>
                  <a:pt x="485" y="0"/>
                </a:lnTo>
                <a:lnTo>
                  <a:pt x="553" y="162"/>
                </a:lnTo>
                <a:lnTo>
                  <a:pt x="1061" y="163"/>
                </a:lnTo>
                <a:lnTo>
                  <a:pt x="1121" y="0"/>
                </a:lnTo>
                <a:lnTo>
                  <a:pt x="1213" y="0"/>
                </a:lnTo>
                <a:lnTo>
                  <a:pt x="1279" y="162"/>
                </a:lnTo>
                <a:lnTo>
                  <a:pt x="2665" y="162"/>
                </a:lnTo>
              </a:path>
            </a:pathLst>
          </a:custGeom>
          <a:noFill/>
          <a:ln w="12700">
            <a:solidFill>
              <a:srgbClr val="00FF00"/>
            </a:solidFill>
            <a:round/>
            <a:headEnd/>
            <a:tailEnd/>
          </a:ln>
        </p:spPr>
        <p:txBody>
          <a:bodyPr wrap="none" anchor="ctr"/>
          <a:lstStyle/>
          <a:p>
            <a:endParaRPr lang="en-GB"/>
          </a:p>
        </p:txBody>
      </p:sp>
      <p:sp>
        <p:nvSpPr>
          <p:cNvPr id="28"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29"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0"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1"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2" name="CasellaDiTesto 31"/>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spTree>
    <p:extLst>
      <p:ext uri="{BB962C8B-B14F-4D97-AF65-F5344CB8AC3E}">
        <p14:creationId xmlns:p14="http://schemas.microsoft.com/office/powerpoint/2010/main" val="1130421253"/>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a:noFill/>
        </p:spPr>
        <p:txBody>
          <a:bodyPr lIns="90488" tIns="44450" rIns="90488" bIns="44450" anchor="b"/>
          <a:lstStyle/>
          <a:p>
            <a:r>
              <a:rPr lang="en-GB" smtClean="0"/>
              <a:t>Pulse sequence</a:t>
            </a:r>
          </a:p>
        </p:txBody>
      </p:sp>
      <p:sp>
        <p:nvSpPr>
          <p:cNvPr id="242691" name="Rectangle 3"/>
          <p:cNvSpPr>
            <a:spLocks noChangeArrowheads="1"/>
          </p:cNvSpPr>
          <p:nvPr/>
        </p:nvSpPr>
        <p:spPr bwMode="auto">
          <a:xfrm>
            <a:off x="2497138" y="2098675"/>
            <a:ext cx="450850" cy="382588"/>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RF</a:t>
            </a:r>
          </a:p>
        </p:txBody>
      </p:sp>
      <p:sp>
        <p:nvSpPr>
          <p:cNvPr id="242692" name="Line 4"/>
          <p:cNvSpPr>
            <a:spLocks noChangeShapeType="1"/>
          </p:cNvSpPr>
          <p:nvPr/>
        </p:nvSpPr>
        <p:spPr bwMode="auto">
          <a:xfrm>
            <a:off x="3314700" y="5132388"/>
            <a:ext cx="4213225" cy="0"/>
          </a:xfrm>
          <a:prstGeom prst="line">
            <a:avLst/>
          </a:prstGeom>
          <a:noFill/>
          <a:ln w="12700">
            <a:solidFill>
              <a:srgbClr val="00FF00"/>
            </a:solidFill>
            <a:round/>
            <a:headEnd/>
            <a:tailEnd/>
          </a:ln>
        </p:spPr>
        <p:txBody>
          <a:bodyPr wrap="none" anchor="ctr"/>
          <a:lstStyle/>
          <a:p>
            <a:endParaRPr lang="en-GB"/>
          </a:p>
        </p:txBody>
      </p:sp>
      <p:sp>
        <p:nvSpPr>
          <p:cNvPr id="242693" name="Line 5"/>
          <p:cNvSpPr>
            <a:spLocks noChangeShapeType="1"/>
          </p:cNvSpPr>
          <p:nvPr/>
        </p:nvSpPr>
        <p:spPr bwMode="auto">
          <a:xfrm>
            <a:off x="4584700" y="5132388"/>
            <a:ext cx="2925763" cy="0"/>
          </a:xfrm>
          <a:prstGeom prst="line">
            <a:avLst/>
          </a:prstGeom>
          <a:noFill/>
          <a:ln w="12700">
            <a:solidFill>
              <a:srgbClr val="00FF00"/>
            </a:solidFill>
            <a:round/>
            <a:headEnd/>
            <a:tailEnd/>
          </a:ln>
        </p:spPr>
        <p:txBody>
          <a:bodyPr wrap="none" anchor="ctr"/>
          <a:lstStyle/>
          <a:p>
            <a:endParaRPr lang="en-GB"/>
          </a:p>
        </p:txBody>
      </p:sp>
      <p:grpSp>
        <p:nvGrpSpPr>
          <p:cNvPr id="242694" name="Group 6"/>
          <p:cNvGrpSpPr>
            <a:grpSpLocks/>
          </p:cNvGrpSpPr>
          <p:nvPr/>
        </p:nvGrpSpPr>
        <p:grpSpPr bwMode="auto">
          <a:xfrm>
            <a:off x="1703388" y="2654300"/>
            <a:ext cx="1703387" cy="2632075"/>
            <a:chOff x="1073" y="1672"/>
            <a:chExt cx="1073" cy="1658"/>
          </a:xfrm>
        </p:grpSpPr>
        <p:sp>
          <p:nvSpPr>
            <p:cNvPr id="242704" name="Rectangle 7"/>
            <p:cNvSpPr>
              <a:spLocks noChangeArrowheads="1"/>
            </p:cNvSpPr>
            <p:nvPr/>
          </p:nvSpPr>
          <p:spPr bwMode="auto">
            <a:xfrm>
              <a:off x="1073" y="1672"/>
              <a:ext cx="875"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MR response</a:t>
              </a:r>
            </a:p>
          </p:txBody>
        </p:sp>
        <p:sp>
          <p:nvSpPr>
            <p:cNvPr id="242705" name="Rectangle 8"/>
            <p:cNvSpPr>
              <a:spLocks noChangeArrowheads="1"/>
            </p:cNvSpPr>
            <p:nvPr/>
          </p:nvSpPr>
          <p:spPr bwMode="auto">
            <a:xfrm>
              <a:off x="1073" y="3032"/>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42706" name="Rectangle 9"/>
            <p:cNvSpPr>
              <a:spLocks noChangeArrowheads="1"/>
            </p:cNvSpPr>
            <p:nvPr/>
          </p:nvSpPr>
          <p:spPr bwMode="auto">
            <a:xfrm>
              <a:off x="1187" y="3089"/>
              <a:ext cx="740"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phase enc.</a:t>
              </a:r>
            </a:p>
          </p:txBody>
        </p:sp>
        <p:sp>
          <p:nvSpPr>
            <p:cNvPr id="242707" name="Rectangle 10"/>
            <p:cNvSpPr>
              <a:spLocks noChangeArrowheads="1"/>
            </p:cNvSpPr>
            <p:nvPr/>
          </p:nvSpPr>
          <p:spPr bwMode="auto">
            <a:xfrm>
              <a:off x="1073" y="2538"/>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42708" name="Rectangle 11"/>
            <p:cNvSpPr>
              <a:spLocks noChangeArrowheads="1"/>
            </p:cNvSpPr>
            <p:nvPr/>
          </p:nvSpPr>
          <p:spPr bwMode="auto">
            <a:xfrm>
              <a:off x="1192" y="2612"/>
              <a:ext cx="95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frequency enc.</a:t>
              </a:r>
            </a:p>
          </p:txBody>
        </p:sp>
        <p:sp>
          <p:nvSpPr>
            <p:cNvPr id="242709" name="Rectangle 12"/>
            <p:cNvSpPr>
              <a:spLocks noChangeArrowheads="1"/>
            </p:cNvSpPr>
            <p:nvPr/>
          </p:nvSpPr>
          <p:spPr bwMode="auto">
            <a:xfrm>
              <a:off x="1073" y="2021"/>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42710" name="Rectangle 13"/>
            <p:cNvSpPr>
              <a:spLocks noChangeArrowheads="1"/>
            </p:cNvSpPr>
            <p:nvPr/>
          </p:nvSpPr>
          <p:spPr bwMode="auto">
            <a:xfrm>
              <a:off x="1192" y="2100"/>
              <a:ext cx="909"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slice selection</a:t>
              </a:r>
            </a:p>
          </p:txBody>
        </p:sp>
      </p:grpSp>
      <p:sp>
        <p:nvSpPr>
          <p:cNvPr id="242695" name="Freeform 14"/>
          <p:cNvSpPr>
            <a:spLocks noChangeArrowheads="1"/>
          </p:cNvSpPr>
          <p:nvPr/>
        </p:nvSpPr>
        <p:spPr bwMode="auto">
          <a:xfrm>
            <a:off x="3314700" y="4330700"/>
            <a:ext cx="4184650" cy="1588"/>
          </a:xfrm>
          <a:custGeom>
            <a:avLst/>
            <a:gdLst>
              <a:gd name="T0" fmla="*/ 0 w 2636"/>
              <a:gd name="T1" fmla="*/ 0 h 1"/>
              <a:gd name="T2" fmla="*/ 4184650 w 2636"/>
              <a:gd name="T3" fmla="*/ 0 h 1"/>
              <a:gd name="T4" fmla="*/ 0 60000 65536"/>
              <a:gd name="T5" fmla="*/ 0 60000 65536"/>
              <a:gd name="T6" fmla="*/ 0 w 2636"/>
              <a:gd name="T7" fmla="*/ 0 h 1"/>
              <a:gd name="T8" fmla="*/ 2636 w 2636"/>
              <a:gd name="T9" fmla="*/ 1 h 1"/>
            </a:gdLst>
            <a:ahLst/>
            <a:cxnLst>
              <a:cxn ang="T4">
                <a:pos x="T0" y="T1"/>
              </a:cxn>
              <a:cxn ang="T5">
                <a:pos x="T2" y="T3"/>
              </a:cxn>
            </a:cxnLst>
            <a:rect l="T6" t="T7" r="T8" b="T9"/>
            <a:pathLst>
              <a:path w="2636" h="1">
                <a:moveTo>
                  <a:pt x="0" y="0"/>
                </a:moveTo>
                <a:lnTo>
                  <a:pt x="2636" y="0"/>
                </a:lnTo>
              </a:path>
            </a:pathLst>
          </a:custGeom>
          <a:noFill/>
          <a:ln w="12700">
            <a:solidFill>
              <a:srgbClr val="00FF00"/>
            </a:solidFill>
            <a:round/>
            <a:headEnd/>
            <a:tailEnd/>
          </a:ln>
        </p:spPr>
        <p:txBody>
          <a:bodyPr wrap="none" anchor="ctr"/>
          <a:lstStyle/>
          <a:p>
            <a:endParaRPr lang="en-GB"/>
          </a:p>
        </p:txBody>
      </p:sp>
      <p:sp>
        <p:nvSpPr>
          <p:cNvPr id="242696" name="Line 15"/>
          <p:cNvSpPr>
            <a:spLocks noChangeShapeType="1"/>
          </p:cNvSpPr>
          <p:nvPr/>
        </p:nvSpPr>
        <p:spPr bwMode="auto">
          <a:xfrm>
            <a:off x="3314700" y="2859088"/>
            <a:ext cx="4191000" cy="0"/>
          </a:xfrm>
          <a:prstGeom prst="line">
            <a:avLst/>
          </a:prstGeom>
          <a:noFill/>
          <a:ln w="12700">
            <a:solidFill>
              <a:schemeClr val="folHlink"/>
            </a:solidFill>
            <a:round/>
            <a:headEnd/>
            <a:tailEnd/>
          </a:ln>
        </p:spPr>
        <p:txBody>
          <a:bodyPr wrap="none" anchor="ctr"/>
          <a:lstStyle/>
          <a:p>
            <a:endParaRPr lang="en-GB"/>
          </a:p>
        </p:txBody>
      </p:sp>
      <p:sp>
        <p:nvSpPr>
          <p:cNvPr id="242697" name="Line 16"/>
          <p:cNvSpPr>
            <a:spLocks noChangeShapeType="1"/>
          </p:cNvSpPr>
          <p:nvPr/>
        </p:nvSpPr>
        <p:spPr bwMode="auto">
          <a:xfrm>
            <a:off x="4413250" y="2859088"/>
            <a:ext cx="1808163" cy="0"/>
          </a:xfrm>
          <a:prstGeom prst="line">
            <a:avLst/>
          </a:prstGeom>
          <a:noFill/>
          <a:ln w="12700">
            <a:solidFill>
              <a:schemeClr val="folHlink"/>
            </a:solidFill>
            <a:round/>
            <a:headEnd/>
            <a:tailEnd/>
          </a:ln>
        </p:spPr>
        <p:txBody>
          <a:bodyPr wrap="none" anchor="ctr"/>
          <a:lstStyle/>
          <a:p>
            <a:endParaRPr lang="en-GB"/>
          </a:p>
        </p:txBody>
      </p:sp>
      <p:sp>
        <p:nvSpPr>
          <p:cNvPr id="242698" name="Line 17"/>
          <p:cNvSpPr>
            <a:spLocks noChangeShapeType="1"/>
          </p:cNvSpPr>
          <p:nvPr/>
        </p:nvSpPr>
        <p:spPr bwMode="auto">
          <a:xfrm>
            <a:off x="6675438" y="2859088"/>
            <a:ext cx="835025" cy="0"/>
          </a:xfrm>
          <a:prstGeom prst="line">
            <a:avLst/>
          </a:prstGeom>
          <a:noFill/>
          <a:ln w="12700">
            <a:solidFill>
              <a:schemeClr val="folHlink"/>
            </a:solidFill>
            <a:round/>
            <a:headEnd/>
            <a:tailEnd/>
          </a:ln>
        </p:spPr>
        <p:txBody>
          <a:bodyPr wrap="none" anchor="ctr"/>
          <a:lstStyle/>
          <a:p>
            <a:endParaRPr lang="en-GB"/>
          </a:p>
        </p:txBody>
      </p:sp>
      <p:sp>
        <p:nvSpPr>
          <p:cNvPr id="242699" name="Line 18"/>
          <p:cNvSpPr>
            <a:spLocks noChangeShapeType="1"/>
          </p:cNvSpPr>
          <p:nvPr/>
        </p:nvSpPr>
        <p:spPr bwMode="auto">
          <a:xfrm>
            <a:off x="3319463" y="2347913"/>
            <a:ext cx="4181475" cy="0"/>
          </a:xfrm>
          <a:prstGeom prst="line">
            <a:avLst/>
          </a:prstGeom>
          <a:noFill/>
          <a:ln w="12700">
            <a:solidFill>
              <a:srgbClr val="FAFD00"/>
            </a:solidFill>
            <a:round/>
            <a:headEnd/>
            <a:tailEnd/>
          </a:ln>
        </p:spPr>
        <p:txBody>
          <a:bodyPr wrap="none" anchor="ctr"/>
          <a:lstStyle/>
          <a:p>
            <a:endParaRPr lang="en-GB"/>
          </a:p>
        </p:txBody>
      </p:sp>
      <p:sp>
        <p:nvSpPr>
          <p:cNvPr id="242700" name="Line 19"/>
          <p:cNvSpPr>
            <a:spLocks noChangeShapeType="1"/>
          </p:cNvSpPr>
          <p:nvPr/>
        </p:nvSpPr>
        <p:spPr bwMode="auto">
          <a:xfrm>
            <a:off x="3314700" y="3551238"/>
            <a:ext cx="4213225" cy="0"/>
          </a:xfrm>
          <a:prstGeom prst="line">
            <a:avLst/>
          </a:prstGeom>
          <a:noFill/>
          <a:ln w="12700">
            <a:solidFill>
              <a:srgbClr val="00FF00"/>
            </a:solidFill>
            <a:round/>
            <a:headEnd/>
            <a:tailEnd/>
          </a:ln>
        </p:spPr>
        <p:txBody>
          <a:bodyPr wrap="none" anchor="ctr"/>
          <a:lstStyle/>
          <a:p>
            <a:endParaRPr lang="en-GB"/>
          </a:p>
        </p:txBody>
      </p:sp>
      <p:sp>
        <p:nvSpPr>
          <p:cNvPr id="23"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24"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5"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6"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7" name="CasellaDiTesto 26"/>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spTree>
    <p:extLst>
      <p:ext uri="{BB962C8B-B14F-4D97-AF65-F5344CB8AC3E}">
        <p14:creationId xmlns:p14="http://schemas.microsoft.com/office/powerpoint/2010/main" val="200298513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a:noFill/>
        </p:spPr>
        <p:txBody>
          <a:bodyPr lIns="90488" tIns="44450" rIns="90488" bIns="44450" anchor="b"/>
          <a:lstStyle/>
          <a:p>
            <a:r>
              <a:rPr lang="en-GB" smtClean="0"/>
              <a:t>Pulse sequence</a:t>
            </a:r>
          </a:p>
        </p:txBody>
      </p:sp>
      <p:sp>
        <p:nvSpPr>
          <p:cNvPr id="243715" name="Rectangle 3"/>
          <p:cNvSpPr>
            <a:spLocks noChangeArrowheads="1"/>
          </p:cNvSpPr>
          <p:nvPr/>
        </p:nvSpPr>
        <p:spPr bwMode="auto">
          <a:xfrm>
            <a:off x="2497138" y="2098675"/>
            <a:ext cx="450850" cy="382588"/>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RF</a:t>
            </a:r>
          </a:p>
        </p:txBody>
      </p:sp>
      <p:grpSp>
        <p:nvGrpSpPr>
          <p:cNvPr id="243716" name="Group 4"/>
          <p:cNvGrpSpPr>
            <a:grpSpLocks/>
          </p:cNvGrpSpPr>
          <p:nvPr/>
        </p:nvGrpSpPr>
        <p:grpSpPr bwMode="auto">
          <a:xfrm>
            <a:off x="1703388" y="2654300"/>
            <a:ext cx="1703387" cy="2632075"/>
            <a:chOff x="1073" y="1672"/>
            <a:chExt cx="1073" cy="1658"/>
          </a:xfrm>
        </p:grpSpPr>
        <p:sp>
          <p:nvSpPr>
            <p:cNvPr id="243733" name="Rectangle 5"/>
            <p:cNvSpPr>
              <a:spLocks noChangeArrowheads="1"/>
            </p:cNvSpPr>
            <p:nvPr/>
          </p:nvSpPr>
          <p:spPr bwMode="auto">
            <a:xfrm>
              <a:off x="1073" y="1672"/>
              <a:ext cx="875"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MR response</a:t>
              </a:r>
            </a:p>
          </p:txBody>
        </p:sp>
        <p:sp>
          <p:nvSpPr>
            <p:cNvPr id="243734" name="Rectangle 6"/>
            <p:cNvSpPr>
              <a:spLocks noChangeArrowheads="1"/>
            </p:cNvSpPr>
            <p:nvPr/>
          </p:nvSpPr>
          <p:spPr bwMode="auto">
            <a:xfrm>
              <a:off x="1073" y="3032"/>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43735" name="Rectangle 7"/>
            <p:cNvSpPr>
              <a:spLocks noChangeArrowheads="1"/>
            </p:cNvSpPr>
            <p:nvPr/>
          </p:nvSpPr>
          <p:spPr bwMode="auto">
            <a:xfrm>
              <a:off x="1187" y="3089"/>
              <a:ext cx="740"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phase enc.</a:t>
              </a:r>
            </a:p>
          </p:txBody>
        </p:sp>
        <p:sp>
          <p:nvSpPr>
            <p:cNvPr id="243736" name="Rectangle 8"/>
            <p:cNvSpPr>
              <a:spLocks noChangeArrowheads="1"/>
            </p:cNvSpPr>
            <p:nvPr/>
          </p:nvSpPr>
          <p:spPr bwMode="auto">
            <a:xfrm>
              <a:off x="1073" y="2538"/>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43737" name="Rectangle 9"/>
            <p:cNvSpPr>
              <a:spLocks noChangeArrowheads="1"/>
            </p:cNvSpPr>
            <p:nvPr/>
          </p:nvSpPr>
          <p:spPr bwMode="auto">
            <a:xfrm>
              <a:off x="1192" y="2612"/>
              <a:ext cx="95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frequency enc.</a:t>
              </a:r>
            </a:p>
          </p:txBody>
        </p:sp>
        <p:sp>
          <p:nvSpPr>
            <p:cNvPr id="243738" name="Rectangle 10"/>
            <p:cNvSpPr>
              <a:spLocks noChangeArrowheads="1"/>
            </p:cNvSpPr>
            <p:nvPr/>
          </p:nvSpPr>
          <p:spPr bwMode="auto">
            <a:xfrm>
              <a:off x="1073" y="2021"/>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43739" name="Rectangle 11"/>
            <p:cNvSpPr>
              <a:spLocks noChangeArrowheads="1"/>
            </p:cNvSpPr>
            <p:nvPr/>
          </p:nvSpPr>
          <p:spPr bwMode="auto">
            <a:xfrm>
              <a:off x="1192" y="2100"/>
              <a:ext cx="909"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slice selection</a:t>
              </a:r>
            </a:p>
          </p:txBody>
        </p:sp>
      </p:grpSp>
      <p:sp>
        <p:nvSpPr>
          <p:cNvPr id="243717" name="Freeform 12"/>
          <p:cNvSpPr>
            <a:spLocks noChangeArrowheads="1"/>
          </p:cNvSpPr>
          <p:nvPr/>
        </p:nvSpPr>
        <p:spPr bwMode="auto">
          <a:xfrm>
            <a:off x="3314700" y="4076700"/>
            <a:ext cx="4184650" cy="254000"/>
          </a:xfrm>
          <a:custGeom>
            <a:avLst/>
            <a:gdLst>
              <a:gd name="T0" fmla="*/ 0 w 2636"/>
              <a:gd name="T1" fmla="*/ 254000 h 160"/>
              <a:gd name="T2" fmla="*/ 2552700 w 2636"/>
              <a:gd name="T3" fmla="*/ 250825 h 160"/>
              <a:gd name="T4" fmla="*/ 2660650 w 2636"/>
              <a:gd name="T5" fmla="*/ 0 h 160"/>
              <a:gd name="T6" fmla="*/ 3705225 w 2636"/>
              <a:gd name="T7" fmla="*/ 3175 h 160"/>
              <a:gd name="T8" fmla="*/ 3816350 w 2636"/>
              <a:gd name="T9" fmla="*/ 250825 h 160"/>
              <a:gd name="T10" fmla="*/ 4184650 w 2636"/>
              <a:gd name="T11" fmla="*/ 254000 h 160"/>
              <a:gd name="T12" fmla="*/ 0 60000 65536"/>
              <a:gd name="T13" fmla="*/ 0 60000 65536"/>
              <a:gd name="T14" fmla="*/ 0 60000 65536"/>
              <a:gd name="T15" fmla="*/ 0 60000 65536"/>
              <a:gd name="T16" fmla="*/ 0 60000 65536"/>
              <a:gd name="T17" fmla="*/ 0 60000 65536"/>
              <a:gd name="T18" fmla="*/ 0 w 2636"/>
              <a:gd name="T19" fmla="*/ 0 h 160"/>
              <a:gd name="T20" fmla="*/ 2636 w 2636"/>
              <a:gd name="T21" fmla="*/ 160 h 160"/>
            </a:gdLst>
            <a:ahLst/>
            <a:cxnLst>
              <a:cxn ang="T12">
                <a:pos x="T0" y="T1"/>
              </a:cxn>
              <a:cxn ang="T13">
                <a:pos x="T2" y="T3"/>
              </a:cxn>
              <a:cxn ang="T14">
                <a:pos x="T4" y="T5"/>
              </a:cxn>
              <a:cxn ang="T15">
                <a:pos x="T6" y="T7"/>
              </a:cxn>
              <a:cxn ang="T16">
                <a:pos x="T8" y="T9"/>
              </a:cxn>
              <a:cxn ang="T17">
                <a:pos x="T10" y="T11"/>
              </a:cxn>
            </a:cxnLst>
            <a:rect l="T18" t="T19" r="T20" b="T21"/>
            <a:pathLst>
              <a:path w="2636" h="160">
                <a:moveTo>
                  <a:pt x="0" y="160"/>
                </a:moveTo>
                <a:lnTo>
                  <a:pt x="1608" y="158"/>
                </a:lnTo>
                <a:lnTo>
                  <a:pt x="1676" y="0"/>
                </a:lnTo>
                <a:lnTo>
                  <a:pt x="2334" y="2"/>
                </a:lnTo>
                <a:lnTo>
                  <a:pt x="2404" y="158"/>
                </a:lnTo>
                <a:lnTo>
                  <a:pt x="2636" y="160"/>
                </a:lnTo>
              </a:path>
            </a:pathLst>
          </a:custGeom>
          <a:noFill/>
          <a:ln w="12700">
            <a:solidFill>
              <a:srgbClr val="00FF00"/>
            </a:solidFill>
            <a:round/>
            <a:headEnd/>
            <a:tailEnd/>
          </a:ln>
        </p:spPr>
        <p:txBody>
          <a:bodyPr wrap="none" anchor="ctr"/>
          <a:lstStyle/>
          <a:p>
            <a:endParaRPr lang="en-GB"/>
          </a:p>
        </p:txBody>
      </p:sp>
      <p:sp>
        <p:nvSpPr>
          <p:cNvPr id="243718" name="Line 13"/>
          <p:cNvSpPr>
            <a:spLocks noChangeShapeType="1"/>
          </p:cNvSpPr>
          <p:nvPr/>
        </p:nvSpPr>
        <p:spPr bwMode="auto">
          <a:xfrm>
            <a:off x="6675438" y="2859088"/>
            <a:ext cx="835025" cy="0"/>
          </a:xfrm>
          <a:prstGeom prst="line">
            <a:avLst/>
          </a:prstGeom>
          <a:noFill/>
          <a:ln w="12700">
            <a:solidFill>
              <a:schemeClr val="folHlink"/>
            </a:solidFill>
            <a:round/>
            <a:headEnd/>
            <a:tailEnd/>
          </a:ln>
        </p:spPr>
        <p:txBody>
          <a:bodyPr wrap="none" anchor="ctr"/>
          <a:lstStyle/>
          <a:p>
            <a:endParaRPr lang="en-GB"/>
          </a:p>
        </p:txBody>
      </p:sp>
      <p:sp>
        <p:nvSpPr>
          <p:cNvPr id="243719" name="Rectangle 14"/>
          <p:cNvSpPr>
            <a:spLocks noChangeArrowheads="1"/>
          </p:cNvSpPr>
          <p:nvPr/>
        </p:nvSpPr>
        <p:spPr bwMode="auto">
          <a:xfrm>
            <a:off x="3867150" y="1878013"/>
            <a:ext cx="487363" cy="382587"/>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90°</a:t>
            </a:r>
          </a:p>
        </p:txBody>
      </p:sp>
      <p:sp>
        <p:nvSpPr>
          <p:cNvPr id="243720" name="Rectangle 15"/>
          <p:cNvSpPr>
            <a:spLocks noChangeArrowheads="1"/>
          </p:cNvSpPr>
          <p:nvPr/>
        </p:nvSpPr>
        <p:spPr bwMode="auto">
          <a:xfrm>
            <a:off x="5195888" y="1649413"/>
            <a:ext cx="600075" cy="382587"/>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180°</a:t>
            </a:r>
          </a:p>
        </p:txBody>
      </p:sp>
      <p:sp>
        <p:nvSpPr>
          <p:cNvPr id="243721" name="Freeform 16"/>
          <p:cNvSpPr>
            <a:spLocks/>
          </p:cNvSpPr>
          <p:nvPr/>
        </p:nvSpPr>
        <p:spPr bwMode="auto">
          <a:xfrm>
            <a:off x="3675063" y="2170113"/>
            <a:ext cx="406400" cy="220662"/>
          </a:xfrm>
          <a:custGeom>
            <a:avLst/>
            <a:gdLst>
              <a:gd name="T0" fmla="*/ 0 w 472"/>
              <a:gd name="T1" fmla="*/ 176817 h 307"/>
              <a:gd name="T2" fmla="*/ 33580 w 472"/>
              <a:gd name="T3" fmla="*/ 155973 h 307"/>
              <a:gd name="T4" fmla="*/ 54244 w 472"/>
              <a:gd name="T5" fmla="*/ 171067 h 307"/>
              <a:gd name="T6" fmla="*/ 74908 w 472"/>
              <a:gd name="T7" fmla="*/ 196224 h 307"/>
              <a:gd name="T8" fmla="*/ 104183 w 472"/>
              <a:gd name="T9" fmla="*/ 217787 h 307"/>
              <a:gd name="T10" fmla="*/ 130875 w 472"/>
              <a:gd name="T11" fmla="*/ 185442 h 307"/>
              <a:gd name="T12" fmla="*/ 180814 w 472"/>
              <a:gd name="T13" fmla="*/ 30188 h 307"/>
              <a:gd name="T14" fmla="*/ 201478 w 472"/>
              <a:gd name="T15" fmla="*/ 2875 h 307"/>
              <a:gd name="T16" fmla="*/ 224725 w 472"/>
              <a:gd name="T17" fmla="*/ 30907 h 307"/>
              <a:gd name="T18" fmla="*/ 271220 w 472"/>
              <a:gd name="T19" fmla="*/ 181848 h 307"/>
              <a:gd name="T20" fmla="*/ 301356 w 472"/>
              <a:gd name="T21" fmla="*/ 218506 h 307"/>
              <a:gd name="T22" fmla="*/ 330631 w 472"/>
              <a:gd name="T23" fmla="*/ 194068 h 307"/>
              <a:gd name="T24" fmla="*/ 348712 w 472"/>
              <a:gd name="T25" fmla="*/ 168911 h 307"/>
              <a:gd name="T26" fmla="*/ 369376 w 472"/>
              <a:gd name="T27" fmla="*/ 155254 h 307"/>
              <a:gd name="T28" fmla="*/ 406400 w 472"/>
              <a:gd name="T29" fmla="*/ 177536 h 30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72"/>
              <a:gd name="T46" fmla="*/ 0 h 307"/>
              <a:gd name="T47" fmla="*/ 472 w 472"/>
              <a:gd name="T48" fmla="*/ 307 h 30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72" h="307">
                <a:moveTo>
                  <a:pt x="0" y="246"/>
                </a:moveTo>
                <a:cubicBezTo>
                  <a:pt x="6" y="241"/>
                  <a:pt x="29" y="218"/>
                  <a:pt x="39" y="217"/>
                </a:cubicBezTo>
                <a:cubicBezTo>
                  <a:pt x="49" y="216"/>
                  <a:pt x="55" y="229"/>
                  <a:pt x="63" y="238"/>
                </a:cubicBezTo>
                <a:cubicBezTo>
                  <a:pt x="71" y="247"/>
                  <a:pt x="77" y="262"/>
                  <a:pt x="87" y="273"/>
                </a:cubicBezTo>
                <a:cubicBezTo>
                  <a:pt x="97" y="284"/>
                  <a:pt x="110" y="305"/>
                  <a:pt x="121" y="303"/>
                </a:cubicBezTo>
                <a:cubicBezTo>
                  <a:pt x="132" y="301"/>
                  <a:pt x="137" y="301"/>
                  <a:pt x="152" y="258"/>
                </a:cubicBezTo>
                <a:cubicBezTo>
                  <a:pt x="167" y="215"/>
                  <a:pt x="196" y="84"/>
                  <a:pt x="210" y="42"/>
                </a:cubicBezTo>
                <a:cubicBezTo>
                  <a:pt x="224" y="0"/>
                  <a:pt x="226" y="4"/>
                  <a:pt x="234" y="4"/>
                </a:cubicBezTo>
                <a:cubicBezTo>
                  <a:pt x="242" y="4"/>
                  <a:pt x="248" y="2"/>
                  <a:pt x="261" y="43"/>
                </a:cubicBezTo>
                <a:cubicBezTo>
                  <a:pt x="274" y="84"/>
                  <a:pt x="300" y="210"/>
                  <a:pt x="315" y="253"/>
                </a:cubicBezTo>
                <a:cubicBezTo>
                  <a:pt x="330" y="296"/>
                  <a:pt x="339" y="301"/>
                  <a:pt x="350" y="304"/>
                </a:cubicBezTo>
                <a:cubicBezTo>
                  <a:pt x="361" y="307"/>
                  <a:pt x="375" y="282"/>
                  <a:pt x="384" y="270"/>
                </a:cubicBezTo>
                <a:cubicBezTo>
                  <a:pt x="393" y="258"/>
                  <a:pt x="398" y="244"/>
                  <a:pt x="405" y="235"/>
                </a:cubicBezTo>
                <a:cubicBezTo>
                  <a:pt x="412" y="226"/>
                  <a:pt x="418" y="214"/>
                  <a:pt x="429" y="216"/>
                </a:cubicBezTo>
                <a:cubicBezTo>
                  <a:pt x="440" y="218"/>
                  <a:pt x="463" y="241"/>
                  <a:pt x="472" y="247"/>
                </a:cubicBezTo>
              </a:path>
            </a:pathLst>
          </a:custGeom>
          <a:noFill/>
          <a:ln w="12700" cap="flat" cmpd="sng">
            <a:solidFill>
              <a:srgbClr val="FFFF00"/>
            </a:solidFill>
            <a:prstDash val="solid"/>
            <a:round/>
            <a:headEnd/>
            <a:tailEnd/>
          </a:ln>
        </p:spPr>
        <p:txBody>
          <a:bodyPr lIns="0" tIns="0" rIns="0" bIns="0" anchor="ctr">
            <a:spAutoFit/>
          </a:bodyPr>
          <a:lstStyle/>
          <a:p>
            <a:endParaRPr lang="en-GB"/>
          </a:p>
        </p:txBody>
      </p:sp>
      <p:sp>
        <p:nvSpPr>
          <p:cNvPr id="243722" name="Line 17"/>
          <p:cNvSpPr>
            <a:spLocks noChangeShapeType="1"/>
          </p:cNvSpPr>
          <p:nvPr/>
        </p:nvSpPr>
        <p:spPr bwMode="auto">
          <a:xfrm>
            <a:off x="3321050" y="2347913"/>
            <a:ext cx="360363" cy="0"/>
          </a:xfrm>
          <a:prstGeom prst="line">
            <a:avLst/>
          </a:prstGeom>
          <a:noFill/>
          <a:ln w="12700">
            <a:solidFill>
              <a:srgbClr val="FAFD00"/>
            </a:solidFill>
            <a:round/>
            <a:headEnd/>
            <a:tailEnd/>
          </a:ln>
        </p:spPr>
        <p:txBody>
          <a:bodyPr wrap="none" anchor="ctr"/>
          <a:lstStyle/>
          <a:p>
            <a:endParaRPr lang="en-GB"/>
          </a:p>
        </p:txBody>
      </p:sp>
      <p:grpSp>
        <p:nvGrpSpPr>
          <p:cNvPr id="243723" name="Group 18"/>
          <p:cNvGrpSpPr>
            <a:grpSpLocks/>
          </p:cNvGrpSpPr>
          <p:nvPr/>
        </p:nvGrpSpPr>
        <p:grpSpPr bwMode="auto">
          <a:xfrm>
            <a:off x="6223000" y="2749550"/>
            <a:ext cx="450850" cy="128588"/>
            <a:chOff x="3683" y="1648"/>
            <a:chExt cx="759" cy="192"/>
          </a:xfrm>
        </p:grpSpPr>
        <p:sp>
          <p:nvSpPr>
            <p:cNvPr id="243731" name="Freeform 19"/>
            <p:cNvSpPr>
              <a:spLocks/>
            </p:cNvSpPr>
            <p:nvPr/>
          </p:nvSpPr>
          <p:spPr bwMode="auto">
            <a:xfrm>
              <a:off x="4063" y="1648"/>
              <a:ext cx="379" cy="192"/>
            </a:xfrm>
            <a:custGeom>
              <a:avLst/>
              <a:gdLst>
                <a:gd name="T0" fmla="*/ 0 w 379"/>
                <a:gd name="T1" fmla="*/ 3 h 192"/>
                <a:gd name="T2" fmla="*/ 7 w 379"/>
                <a:gd name="T3" fmla="*/ 16 h 192"/>
                <a:gd name="T4" fmla="*/ 23 w 379"/>
                <a:gd name="T5" fmla="*/ 99 h 192"/>
                <a:gd name="T6" fmla="*/ 45 w 379"/>
                <a:gd name="T7" fmla="*/ 179 h 192"/>
                <a:gd name="T8" fmla="*/ 63 w 379"/>
                <a:gd name="T9" fmla="*/ 179 h 192"/>
                <a:gd name="T10" fmla="*/ 80 w 379"/>
                <a:gd name="T11" fmla="*/ 129 h 192"/>
                <a:gd name="T12" fmla="*/ 94 w 379"/>
                <a:gd name="T13" fmla="*/ 129 h 192"/>
                <a:gd name="T14" fmla="*/ 112 w 379"/>
                <a:gd name="T15" fmla="*/ 171 h 192"/>
                <a:gd name="T16" fmla="*/ 126 w 379"/>
                <a:gd name="T17" fmla="*/ 171 h 192"/>
                <a:gd name="T18" fmla="*/ 150 w 379"/>
                <a:gd name="T19" fmla="*/ 138 h 192"/>
                <a:gd name="T20" fmla="*/ 167 w 379"/>
                <a:gd name="T21" fmla="*/ 138 h 192"/>
                <a:gd name="T22" fmla="*/ 185 w 379"/>
                <a:gd name="T23" fmla="*/ 160 h 192"/>
                <a:gd name="T24" fmla="*/ 198 w 379"/>
                <a:gd name="T25" fmla="*/ 160 h 192"/>
                <a:gd name="T26" fmla="*/ 215 w 379"/>
                <a:gd name="T27" fmla="*/ 142 h 192"/>
                <a:gd name="T28" fmla="*/ 227 w 379"/>
                <a:gd name="T29" fmla="*/ 142 h 192"/>
                <a:gd name="T30" fmla="*/ 246 w 379"/>
                <a:gd name="T31" fmla="*/ 159 h 192"/>
                <a:gd name="T32" fmla="*/ 260 w 379"/>
                <a:gd name="T33" fmla="*/ 159 h 192"/>
                <a:gd name="T34" fmla="*/ 276 w 379"/>
                <a:gd name="T35" fmla="*/ 145 h 192"/>
                <a:gd name="T36" fmla="*/ 289 w 379"/>
                <a:gd name="T37" fmla="*/ 145 h 192"/>
                <a:gd name="T38" fmla="*/ 304 w 379"/>
                <a:gd name="T39" fmla="*/ 157 h 192"/>
                <a:gd name="T40" fmla="*/ 315 w 379"/>
                <a:gd name="T41" fmla="*/ 157 h 192"/>
                <a:gd name="T42" fmla="*/ 331 w 379"/>
                <a:gd name="T43" fmla="*/ 146 h 192"/>
                <a:gd name="T44" fmla="*/ 342 w 379"/>
                <a:gd name="T45" fmla="*/ 146 h 192"/>
                <a:gd name="T46" fmla="*/ 356 w 379"/>
                <a:gd name="T47" fmla="*/ 157 h 192"/>
                <a:gd name="T48" fmla="*/ 367 w 379"/>
                <a:gd name="T49" fmla="*/ 157 h 192"/>
                <a:gd name="T50" fmla="*/ 379 w 379"/>
                <a:gd name="T51" fmla="*/ 147 h 1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79"/>
                <a:gd name="T79" fmla="*/ 0 h 192"/>
                <a:gd name="T80" fmla="*/ 379 w 379"/>
                <a:gd name="T81" fmla="*/ 192 h 1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79" h="192">
                  <a:moveTo>
                    <a:pt x="0" y="3"/>
                  </a:moveTo>
                  <a:cubicBezTo>
                    <a:pt x="1" y="5"/>
                    <a:pt x="3" y="0"/>
                    <a:pt x="7" y="16"/>
                  </a:cubicBezTo>
                  <a:cubicBezTo>
                    <a:pt x="11" y="32"/>
                    <a:pt x="17" y="72"/>
                    <a:pt x="23" y="99"/>
                  </a:cubicBezTo>
                  <a:cubicBezTo>
                    <a:pt x="30" y="126"/>
                    <a:pt x="38" y="166"/>
                    <a:pt x="45" y="179"/>
                  </a:cubicBezTo>
                  <a:cubicBezTo>
                    <a:pt x="51" y="192"/>
                    <a:pt x="57" y="187"/>
                    <a:pt x="63" y="179"/>
                  </a:cubicBezTo>
                  <a:cubicBezTo>
                    <a:pt x="69" y="170"/>
                    <a:pt x="75" y="137"/>
                    <a:pt x="80" y="129"/>
                  </a:cubicBezTo>
                  <a:cubicBezTo>
                    <a:pt x="85" y="121"/>
                    <a:pt x="89" y="122"/>
                    <a:pt x="94" y="129"/>
                  </a:cubicBezTo>
                  <a:cubicBezTo>
                    <a:pt x="99" y="136"/>
                    <a:pt x="107" y="164"/>
                    <a:pt x="112" y="171"/>
                  </a:cubicBezTo>
                  <a:cubicBezTo>
                    <a:pt x="117" y="178"/>
                    <a:pt x="120" y="177"/>
                    <a:pt x="126" y="171"/>
                  </a:cubicBezTo>
                  <a:cubicBezTo>
                    <a:pt x="132" y="166"/>
                    <a:pt x="143" y="143"/>
                    <a:pt x="150" y="138"/>
                  </a:cubicBezTo>
                  <a:cubicBezTo>
                    <a:pt x="157" y="132"/>
                    <a:pt x="161" y="134"/>
                    <a:pt x="167" y="138"/>
                  </a:cubicBezTo>
                  <a:cubicBezTo>
                    <a:pt x="173" y="141"/>
                    <a:pt x="180" y="156"/>
                    <a:pt x="185" y="160"/>
                  </a:cubicBezTo>
                  <a:cubicBezTo>
                    <a:pt x="190" y="164"/>
                    <a:pt x="193" y="163"/>
                    <a:pt x="198" y="160"/>
                  </a:cubicBezTo>
                  <a:cubicBezTo>
                    <a:pt x="203" y="157"/>
                    <a:pt x="210" y="145"/>
                    <a:pt x="215" y="142"/>
                  </a:cubicBezTo>
                  <a:cubicBezTo>
                    <a:pt x="219" y="139"/>
                    <a:pt x="222" y="139"/>
                    <a:pt x="227" y="142"/>
                  </a:cubicBezTo>
                  <a:cubicBezTo>
                    <a:pt x="232" y="145"/>
                    <a:pt x="241" y="157"/>
                    <a:pt x="246" y="159"/>
                  </a:cubicBezTo>
                  <a:cubicBezTo>
                    <a:pt x="252" y="162"/>
                    <a:pt x="255" y="162"/>
                    <a:pt x="260" y="159"/>
                  </a:cubicBezTo>
                  <a:cubicBezTo>
                    <a:pt x="265" y="157"/>
                    <a:pt x="271" y="147"/>
                    <a:pt x="276" y="145"/>
                  </a:cubicBezTo>
                  <a:cubicBezTo>
                    <a:pt x="281" y="142"/>
                    <a:pt x="285" y="143"/>
                    <a:pt x="289" y="145"/>
                  </a:cubicBezTo>
                  <a:cubicBezTo>
                    <a:pt x="294" y="147"/>
                    <a:pt x="300" y="155"/>
                    <a:pt x="304" y="157"/>
                  </a:cubicBezTo>
                  <a:cubicBezTo>
                    <a:pt x="309" y="159"/>
                    <a:pt x="311" y="158"/>
                    <a:pt x="315" y="157"/>
                  </a:cubicBezTo>
                  <a:cubicBezTo>
                    <a:pt x="320" y="155"/>
                    <a:pt x="327" y="148"/>
                    <a:pt x="331" y="146"/>
                  </a:cubicBezTo>
                  <a:cubicBezTo>
                    <a:pt x="336" y="144"/>
                    <a:pt x="338" y="144"/>
                    <a:pt x="342" y="146"/>
                  </a:cubicBezTo>
                  <a:cubicBezTo>
                    <a:pt x="346" y="148"/>
                    <a:pt x="352" y="155"/>
                    <a:pt x="356" y="157"/>
                  </a:cubicBezTo>
                  <a:cubicBezTo>
                    <a:pt x="360" y="159"/>
                    <a:pt x="363" y="159"/>
                    <a:pt x="367" y="157"/>
                  </a:cubicBezTo>
                  <a:cubicBezTo>
                    <a:pt x="370" y="156"/>
                    <a:pt x="377" y="149"/>
                    <a:pt x="379" y="147"/>
                  </a:cubicBezTo>
                </a:path>
              </a:pathLst>
            </a:custGeom>
            <a:noFill/>
            <a:ln w="12700" cap="flat" cmpd="sng">
              <a:solidFill>
                <a:schemeClr val="folHlink"/>
              </a:solidFill>
              <a:prstDash val="solid"/>
              <a:round/>
              <a:headEnd/>
              <a:tailEnd/>
            </a:ln>
          </p:spPr>
          <p:txBody>
            <a:bodyPr lIns="0" tIns="0" rIns="0" bIns="0" anchor="ctr">
              <a:spAutoFit/>
            </a:bodyPr>
            <a:lstStyle/>
            <a:p>
              <a:endParaRPr lang="en-GB"/>
            </a:p>
          </p:txBody>
        </p:sp>
        <p:sp>
          <p:nvSpPr>
            <p:cNvPr id="243732" name="Freeform 20"/>
            <p:cNvSpPr>
              <a:spLocks/>
            </p:cNvSpPr>
            <p:nvPr/>
          </p:nvSpPr>
          <p:spPr bwMode="auto">
            <a:xfrm flipH="1">
              <a:off x="3683" y="1648"/>
              <a:ext cx="379" cy="192"/>
            </a:xfrm>
            <a:custGeom>
              <a:avLst/>
              <a:gdLst>
                <a:gd name="T0" fmla="*/ 0 w 379"/>
                <a:gd name="T1" fmla="*/ 3 h 192"/>
                <a:gd name="T2" fmla="*/ 7 w 379"/>
                <a:gd name="T3" fmla="*/ 16 h 192"/>
                <a:gd name="T4" fmla="*/ 23 w 379"/>
                <a:gd name="T5" fmla="*/ 99 h 192"/>
                <a:gd name="T6" fmla="*/ 45 w 379"/>
                <a:gd name="T7" fmla="*/ 179 h 192"/>
                <a:gd name="T8" fmla="*/ 63 w 379"/>
                <a:gd name="T9" fmla="*/ 179 h 192"/>
                <a:gd name="T10" fmla="*/ 80 w 379"/>
                <a:gd name="T11" fmla="*/ 129 h 192"/>
                <a:gd name="T12" fmla="*/ 94 w 379"/>
                <a:gd name="T13" fmla="*/ 129 h 192"/>
                <a:gd name="T14" fmla="*/ 112 w 379"/>
                <a:gd name="T15" fmla="*/ 171 h 192"/>
                <a:gd name="T16" fmla="*/ 126 w 379"/>
                <a:gd name="T17" fmla="*/ 171 h 192"/>
                <a:gd name="T18" fmla="*/ 150 w 379"/>
                <a:gd name="T19" fmla="*/ 138 h 192"/>
                <a:gd name="T20" fmla="*/ 167 w 379"/>
                <a:gd name="T21" fmla="*/ 138 h 192"/>
                <a:gd name="T22" fmla="*/ 185 w 379"/>
                <a:gd name="T23" fmla="*/ 160 h 192"/>
                <a:gd name="T24" fmla="*/ 198 w 379"/>
                <a:gd name="T25" fmla="*/ 160 h 192"/>
                <a:gd name="T26" fmla="*/ 215 w 379"/>
                <a:gd name="T27" fmla="*/ 142 h 192"/>
                <a:gd name="T28" fmla="*/ 227 w 379"/>
                <a:gd name="T29" fmla="*/ 142 h 192"/>
                <a:gd name="T30" fmla="*/ 246 w 379"/>
                <a:gd name="T31" fmla="*/ 159 h 192"/>
                <a:gd name="T32" fmla="*/ 260 w 379"/>
                <a:gd name="T33" fmla="*/ 159 h 192"/>
                <a:gd name="T34" fmla="*/ 276 w 379"/>
                <a:gd name="T35" fmla="*/ 145 h 192"/>
                <a:gd name="T36" fmla="*/ 289 w 379"/>
                <a:gd name="T37" fmla="*/ 145 h 192"/>
                <a:gd name="T38" fmla="*/ 304 w 379"/>
                <a:gd name="T39" fmla="*/ 157 h 192"/>
                <a:gd name="T40" fmla="*/ 315 w 379"/>
                <a:gd name="T41" fmla="*/ 157 h 192"/>
                <a:gd name="T42" fmla="*/ 331 w 379"/>
                <a:gd name="T43" fmla="*/ 146 h 192"/>
                <a:gd name="T44" fmla="*/ 342 w 379"/>
                <a:gd name="T45" fmla="*/ 146 h 192"/>
                <a:gd name="T46" fmla="*/ 356 w 379"/>
                <a:gd name="T47" fmla="*/ 157 h 192"/>
                <a:gd name="T48" fmla="*/ 367 w 379"/>
                <a:gd name="T49" fmla="*/ 157 h 192"/>
                <a:gd name="T50" fmla="*/ 379 w 379"/>
                <a:gd name="T51" fmla="*/ 147 h 1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79"/>
                <a:gd name="T79" fmla="*/ 0 h 192"/>
                <a:gd name="T80" fmla="*/ 379 w 379"/>
                <a:gd name="T81" fmla="*/ 192 h 1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79" h="192">
                  <a:moveTo>
                    <a:pt x="0" y="3"/>
                  </a:moveTo>
                  <a:cubicBezTo>
                    <a:pt x="1" y="5"/>
                    <a:pt x="3" y="0"/>
                    <a:pt x="7" y="16"/>
                  </a:cubicBezTo>
                  <a:cubicBezTo>
                    <a:pt x="11" y="32"/>
                    <a:pt x="17" y="72"/>
                    <a:pt x="23" y="99"/>
                  </a:cubicBezTo>
                  <a:cubicBezTo>
                    <a:pt x="30" y="126"/>
                    <a:pt x="38" y="166"/>
                    <a:pt x="45" y="179"/>
                  </a:cubicBezTo>
                  <a:cubicBezTo>
                    <a:pt x="51" y="192"/>
                    <a:pt x="57" y="187"/>
                    <a:pt x="63" y="179"/>
                  </a:cubicBezTo>
                  <a:cubicBezTo>
                    <a:pt x="69" y="170"/>
                    <a:pt x="75" y="137"/>
                    <a:pt x="80" y="129"/>
                  </a:cubicBezTo>
                  <a:cubicBezTo>
                    <a:pt x="85" y="121"/>
                    <a:pt x="89" y="122"/>
                    <a:pt x="94" y="129"/>
                  </a:cubicBezTo>
                  <a:cubicBezTo>
                    <a:pt x="99" y="136"/>
                    <a:pt x="107" y="164"/>
                    <a:pt x="112" y="171"/>
                  </a:cubicBezTo>
                  <a:cubicBezTo>
                    <a:pt x="117" y="178"/>
                    <a:pt x="120" y="177"/>
                    <a:pt x="126" y="171"/>
                  </a:cubicBezTo>
                  <a:cubicBezTo>
                    <a:pt x="132" y="166"/>
                    <a:pt x="143" y="143"/>
                    <a:pt x="150" y="138"/>
                  </a:cubicBezTo>
                  <a:cubicBezTo>
                    <a:pt x="157" y="132"/>
                    <a:pt x="161" y="134"/>
                    <a:pt x="167" y="138"/>
                  </a:cubicBezTo>
                  <a:cubicBezTo>
                    <a:pt x="173" y="141"/>
                    <a:pt x="180" y="156"/>
                    <a:pt x="185" y="160"/>
                  </a:cubicBezTo>
                  <a:cubicBezTo>
                    <a:pt x="190" y="164"/>
                    <a:pt x="193" y="163"/>
                    <a:pt x="198" y="160"/>
                  </a:cubicBezTo>
                  <a:cubicBezTo>
                    <a:pt x="203" y="157"/>
                    <a:pt x="210" y="145"/>
                    <a:pt x="215" y="142"/>
                  </a:cubicBezTo>
                  <a:cubicBezTo>
                    <a:pt x="219" y="139"/>
                    <a:pt x="222" y="139"/>
                    <a:pt x="227" y="142"/>
                  </a:cubicBezTo>
                  <a:cubicBezTo>
                    <a:pt x="232" y="145"/>
                    <a:pt x="241" y="157"/>
                    <a:pt x="246" y="159"/>
                  </a:cubicBezTo>
                  <a:cubicBezTo>
                    <a:pt x="252" y="162"/>
                    <a:pt x="255" y="162"/>
                    <a:pt x="260" y="159"/>
                  </a:cubicBezTo>
                  <a:cubicBezTo>
                    <a:pt x="265" y="157"/>
                    <a:pt x="271" y="147"/>
                    <a:pt x="276" y="145"/>
                  </a:cubicBezTo>
                  <a:cubicBezTo>
                    <a:pt x="281" y="142"/>
                    <a:pt x="285" y="143"/>
                    <a:pt x="289" y="145"/>
                  </a:cubicBezTo>
                  <a:cubicBezTo>
                    <a:pt x="294" y="147"/>
                    <a:pt x="300" y="155"/>
                    <a:pt x="304" y="157"/>
                  </a:cubicBezTo>
                  <a:cubicBezTo>
                    <a:pt x="309" y="159"/>
                    <a:pt x="311" y="158"/>
                    <a:pt x="315" y="157"/>
                  </a:cubicBezTo>
                  <a:cubicBezTo>
                    <a:pt x="320" y="155"/>
                    <a:pt x="327" y="148"/>
                    <a:pt x="331" y="146"/>
                  </a:cubicBezTo>
                  <a:cubicBezTo>
                    <a:pt x="336" y="144"/>
                    <a:pt x="338" y="144"/>
                    <a:pt x="342" y="146"/>
                  </a:cubicBezTo>
                  <a:cubicBezTo>
                    <a:pt x="346" y="148"/>
                    <a:pt x="352" y="155"/>
                    <a:pt x="356" y="157"/>
                  </a:cubicBezTo>
                  <a:cubicBezTo>
                    <a:pt x="360" y="159"/>
                    <a:pt x="363" y="159"/>
                    <a:pt x="367" y="157"/>
                  </a:cubicBezTo>
                  <a:cubicBezTo>
                    <a:pt x="370" y="156"/>
                    <a:pt x="377" y="149"/>
                    <a:pt x="379" y="147"/>
                  </a:cubicBezTo>
                </a:path>
              </a:pathLst>
            </a:custGeom>
            <a:noFill/>
            <a:ln w="12700" cap="flat" cmpd="sng">
              <a:solidFill>
                <a:schemeClr val="folHlink"/>
              </a:solidFill>
              <a:prstDash val="solid"/>
              <a:round/>
              <a:headEnd/>
              <a:tailEnd/>
            </a:ln>
          </p:spPr>
          <p:txBody>
            <a:bodyPr lIns="0" tIns="0" rIns="0" bIns="0" anchor="ctr">
              <a:spAutoFit/>
            </a:bodyPr>
            <a:lstStyle/>
            <a:p>
              <a:endParaRPr lang="en-GB"/>
            </a:p>
          </p:txBody>
        </p:sp>
      </p:grpSp>
      <p:sp>
        <p:nvSpPr>
          <p:cNvPr id="243724" name="Freeform 21"/>
          <p:cNvSpPr>
            <a:spLocks noChangeArrowheads="1"/>
          </p:cNvSpPr>
          <p:nvPr/>
        </p:nvSpPr>
        <p:spPr bwMode="auto">
          <a:xfrm>
            <a:off x="4076700" y="1831975"/>
            <a:ext cx="3425825" cy="515938"/>
          </a:xfrm>
          <a:custGeom>
            <a:avLst/>
            <a:gdLst>
              <a:gd name="T0" fmla="*/ 0 w 2337"/>
              <a:gd name="T1" fmla="*/ 512763 h 325"/>
              <a:gd name="T2" fmla="*/ 1014408 w 2337"/>
              <a:gd name="T3" fmla="*/ 514350 h 325"/>
              <a:gd name="T4" fmla="*/ 1014408 w 2337"/>
              <a:gd name="T5" fmla="*/ 0 h 325"/>
              <a:gd name="T6" fmla="*/ 1152203 w 2337"/>
              <a:gd name="T7" fmla="*/ 0 h 325"/>
              <a:gd name="T8" fmla="*/ 1152203 w 2337"/>
              <a:gd name="T9" fmla="*/ 514350 h 325"/>
              <a:gd name="T10" fmla="*/ 3425825 w 2337"/>
              <a:gd name="T11" fmla="*/ 515938 h 325"/>
              <a:gd name="T12" fmla="*/ 0 60000 65536"/>
              <a:gd name="T13" fmla="*/ 0 60000 65536"/>
              <a:gd name="T14" fmla="*/ 0 60000 65536"/>
              <a:gd name="T15" fmla="*/ 0 60000 65536"/>
              <a:gd name="T16" fmla="*/ 0 60000 65536"/>
              <a:gd name="T17" fmla="*/ 0 60000 65536"/>
              <a:gd name="T18" fmla="*/ 0 w 2337"/>
              <a:gd name="T19" fmla="*/ 0 h 325"/>
              <a:gd name="T20" fmla="*/ 2337 w 2337"/>
              <a:gd name="T21" fmla="*/ 325 h 325"/>
            </a:gdLst>
            <a:ahLst/>
            <a:cxnLst>
              <a:cxn ang="T12">
                <a:pos x="T0" y="T1"/>
              </a:cxn>
              <a:cxn ang="T13">
                <a:pos x="T2" y="T3"/>
              </a:cxn>
              <a:cxn ang="T14">
                <a:pos x="T4" y="T5"/>
              </a:cxn>
              <a:cxn ang="T15">
                <a:pos x="T6" y="T7"/>
              </a:cxn>
              <a:cxn ang="T16">
                <a:pos x="T8" y="T9"/>
              </a:cxn>
              <a:cxn ang="T17">
                <a:pos x="T10" y="T11"/>
              </a:cxn>
            </a:cxnLst>
            <a:rect l="T18" t="T19" r="T20" b="T21"/>
            <a:pathLst>
              <a:path w="2337" h="325">
                <a:moveTo>
                  <a:pt x="0" y="323"/>
                </a:moveTo>
                <a:lnTo>
                  <a:pt x="692" y="324"/>
                </a:lnTo>
                <a:lnTo>
                  <a:pt x="692" y="0"/>
                </a:lnTo>
                <a:lnTo>
                  <a:pt x="786" y="0"/>
                </a:lnTo>
                <a:lnTo>
                  <a:pt x="786" y="324"/>
                </a:lnTo>
                <a:lnTo>
                  <a:pt x="2337" y="325"/>
                </a:lnTo>
              </a:path>
            </a:pathLst>
          </a:custGeom>
          <a:noFill/>
          <a:ln w="12700">
            <a:solidFill>
              <a:srgbClr val="FAFD00"/>
            </a:solidFill>
            <a:round/>
            <a:headEnd/>
            <a:tailEnd/>
          </a:ln>
        </p:spPr>
        <p:txBody>
          <a:bodyPr wrap="none" anchor="ctr"/>
          <a:lstStyle/>
          <a:p>
            <a:endParaRPr lang="en-GB"/>
          </a:p>
        </p:txBody>
      </p:sp>
      <p:sp>
        <p:nvSpPr>
          <p:cNvPr id="243725" name="Freeform 22"/>
          <p:cNvSpPr>
            <a:spLocks noChangeArrowheads="1"/>
          </p:cNvSpPr>
          <p:nvPr/>
        </p:nvSpPr>
        <p:spPr bwMode="auto">
          <a:xfrm>
            <a:off x="3314700" y="5132388"/>
            <a:ext cx="4208463" cy="392112"/>
          </a:xfrm>
          <a:custGeom>
            <a:avLst/>
            <a:gdLst>
              <a:gd name="T0" fmla="*/ 0 w 2651"/>
              <a:gd name="T1" fmla="*/ 0 h 247"/>
              <a:gd name="T2" fmla="*/ 895350 w 2651"/>
              <a:gd name="T3" fmla="*/ 1587 h 247"/>
              <a:gd name="T4" fmla="*/ 954088 w 2651"/>
              <a:gd name="T5" fmla="*/ 392112 h 247"/>
              <a:gd name="T6" fmla="*/ 1206500 w 2651"/>
              <a:gd name="T7" fmla="*/ 392112 h 247"/>
              <a:gd name="T8" fmla="*/ 1254125 w 2651"/>
              <a:gd name="T9" fmla="*/ 1587 h 247"/>
              <a:gd name="T10" fmla="*/ 4208463 w 2651"/>
              <a:gd name="T11" fmla="*/ 1587 h 247"/>
              <a:gd name="T12" fmla="*/ 0 60000 65536"/>
              <a:gd name="T13" fmla="*/ 0 60000 65536"/>
              <a:gd name="T14" fmla="*/ 0 60000 65536"/>
              <a:gd name="T15" fmla="*/ 0 60000 65536"/>
              <a:gd name="T16" fmla="*/ 0 60000 65536"/>
              <a:gd name="T17" fmla="*/ 0 60000 65536"/>
              <a:gd name="T18" fmla="*/ 0 w 2651"/>
              <a:gd name="T19" fmla="*/ 0 h 247"/>
              <a:gd name="T20" fmla="*/ 2651 w 2651"/>
              <a:gd name="T21" fmla="*/ 247 h 247"/>
            </a:gdLst>
            <a:ahLst/>
            <a:cxnLst>
              <a:cxn ang="T12">
                <a:pos x="T0" y="T1"/>
              </a:cxn>
              <a:cxn ang="T13">
                <a:pos x="T2" y="T3"/>
              </a:cxn>
              <a:cxn ang="T14">
                <a:pos x="T4" y="T5"/>
              </a:cxn>
              <a:cxn ang="T15">
                <a:pos x="T6" y="T7"/>
              </a:cxn>
              <a:cxn ang="T16">
                <a:pos x="T8" y="T9"/>
              </a:cxn>
              <a:cxn ang="T17">
                <a:pos x="T10" y="T11"/>
              </a:cxn>
            </a:cxnLst>
            <a:rect l="T18" t="T19" r="T20" b="T21"/>
            <a:pathLst>
              <a:path w="2651" h="247">
                <a:moveTo>
                  <a:pt x="0" y="0"/>
                </a:moveTo>
                <a:lnTo>
                  <a:pt x="564" y="1"/>
                </a:lnTo>
                <a:lnTo>
                  <a:pt x="601" y="247"/>
                </a:lnTo>
                <a:lnTo>
                  <a:pt x="760" y="247"/>
                </a:lnTo>
                <a:lnTo>
                  <a:pt x="790" y="1"/>
                </a:lnTo>
                <a:lnTo>
                  <a:pt x="2651" y="1"/>
                </a:lnTo>
              </a:path>
            </a:pathLst>
          </a:custGeom>
          <a:noFill/>
          <a:ln w="12700">
            <a:solidFill>
              <a:srgbClr val="00FF00"/>
            </a:solidFill>
            <a:round/>
            <a:headEnd/>
            <a:tailEnd/>
          </a:ln>
        </p:spPr>
        <p:txBody>
          <a:bodyPr wrap="none" anchor="ctr"/>
          <a:lstStyle/>
          <a:p>
            <a:endParaRPr lang="en-GB"/>
          </a:p>
        </p:txBody>
      </p:sp>
      <p:sp>
        <p:nvSpPr>
          <p:cNvPr id="243726" name="Line 23"/>
          <p:cNvSpPr>
            <a:spLocks noChangeShapeType="1"/>
          </p:cNvSpPr>
          <p:nvPr/>
        </p:nvSpPr>
        <p:spPr bwMode="auto">
          <a:xfrm>
            <a:off x="3324225" y="2859088"/>
            <a:ext cx="2897188" cy="0"/>
          </a:xfrm>
          <a:prstGeom prst="line">
            <a:avLst/>
          </a:prstGeom>
          <a:noFill/>
          <a:ln w="12700">
            <a:solidFill>
              <a:schemeClr val="folHlink"/>
            </a:solidFill>
            <a:round/>
            <a:headEnd/>
            <a:tailEnd/>
          </a:ln>
        </p:spPr>
        <p:txBody>
          <a:bodyPr wrap="none" anchor="ctr"/>
          <a:lstStyle/>
          <a:p>
            <a:endParaRPr lang="en-GB"/>
          </a:p>
        </p:txBody>
      </p:sp>
      <p:sp>
        <p:nvSpPr>
          <p:cNvPr id="243727" name="Freeform 24"/>
          <p:cNvSpPr>
            <a:spLocks noChangeArrowheads="1"/>
          </p:cNvSpPr>
          <p:nvPr/>
        </p:nvSpPr>
        <p:spPr bwMode="auto">
          <a:xfrm>
            <a:off x="3319463" y="3292475"/>
            <a:ext cx="4230687" cy="258763"/>
          </a:xfrm>
          <a:custGeom>
            <a:avLst/>
            <a:gdLst>
              <a:gd name="T0" fmla="*/ 0 w 2665"/>
              <a:gd name="T1" fmla="*/ 258763 h 163"/>
              <a:gd name="T2" fmla="*/ 276225 w 2665"/>
              <a:gd name="T3" fmla="*/ 258763 h 163"/>
              <a:gd name="T4" fmla="*/ 379412 w 2665"/>
              <a:gd name="T5" fmla="*/ 0 h 163"/>
              <a:gd name="T6" fmla="*/ 769937 w 2665"/>
              <a:gd name="T7" fmla="*/ 0 h 163"/>
              <a:gd name="T8" fmla="*/ 877887 w 2665"/>
              <a:gd name="T9" fmla="*/ 257175 h 163"/>
              <a:gd name="T10" fmla="*/ 1684337 w 2665"/>
              <a:gd name="T11" fmla="*/ 258763 h 163"/>
              <a:gd name="T12" fmla="*/ 1779587 w 2665"/>
              <a:gd name="T13" fmla="*/ 0 h 163"/>
              <a:gd name="T14" fmla="*/ 1925637 w 2665"/>
              <a:gd name="T15" fmla="*/ 0 h 163"/>
              <a:gd name="T16" fmla="*/ 2030412 w 2665"/>
              <a:gd name="T17" fmla="*/ 257175 h 163"/>
              <a:gd name="T18" fmla="*/ 4230687 w 2665"/>
              <a:gd name="T19" fmla="*/ 257175 h 1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65"/>
              <a:gd name="T31" fmla="*/ 0 h 163"/>
              <a:gd name="T32" fmla="*/ 2665 w 2665"/>
              <a:gd name="T33" fmla="*/ 163 h 1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65" h="163">
                <a:moveTo>
                  <a:pt x="0" y="163"/>
                </a:moveTo>
                <a:lnTo>
                  <a:pt x="174" y="163"/>
                </a:lnTo>
                <a:lnTo>
                  <a:pt x="239" y="0"/>
                </a:lnTo>
                <a:lnTo>
                  <a:pt x="485" y="0"/>
                </a:lnTo>
                <a:lnTo>
                  <a:pt x="553" y="162"/>
                </a:lnTo>
                <a:lnTo>
                  <a:pt x="1061" y="163"/>
                </a:lnTo>
                <a:lnTo>
                  <a:pt x="1121" y="0"/>
                </a:lnTo>
                <a:lnTo>
                  <a:pt x="1213" y="0"/>
                </a:lnTo>
                <a:lnTo>
                  <a:pt x="1279" y="162"/>
                </a:lnTo>
                <a:lnTo>
                  <a:pt x="2665" y="162"/>
                </a:lnTo>
              </a:path>
            </a:pathLst>
          </a:custGeom>
          <a:noFill/>
          <a:ln w="12700">
            <a:solidFill>
              <a:srgbClr val="00FF00"/>
            </a:solidFill>
            <a:round/>
            <a:headEnd/>
            <a:tailEnd/>
          </a:ln>
        </p:spPr>
        <p:txBody>
          <a:bodyPr wrap="none" anchor="ctr"/>
          <a:lstStyle/>
          <a:p>
            <a:endParaRPr lang="en-GB"/>
          </a:p>
        </p:txBody>
      </p:sp>
      <p:sp>
        <p:nvSpPr>
          <p:cNvPr id="28"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29"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0"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1"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2" name="CasellaDiTesto 31"/>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spTree>
    <p:extLst>
      <p:ext uri="{BB962C8B-B14F-4D97-AF65-F5344CB8AC3E}">
        <p14:creationId xmlns:p14="http://schemas.microsoft.com/office/powerpoint/2010/main" val="518395082"/>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0" name="Gruppo 3"/>
          <p:cNvGrpSpPr>
            <a:grpSpLocks/>
          </p:cNvGrpSpPr>
          <p:nvPr/>
        </p:nvGrpSpPr>
        <p:grpSpPr bwMode="auto">
          <a:xfrm>
            <a:off x="0" y="71438"/>
            <a:ext cx="9144000" cy="6742112"/>
            <a:chOff x="-32" y="71414"/>
            <a:chExt cx="9144032" cy="6741941"/>
          </a:xfrm>
        </p:grpSpPr>
        <p:grpSp>
          <p:nvGrpSpPr>
            <p:cNvPr id="1036" name="Gruppo 3"/>
            <p:cNvGrpSpPr>
              <a:grpSpLocks/>
            </p:cNvGrpSpPr>
            <p:nvPr/>
          </p:nvGrpSpPr>
          <p:grpSpPr bwMode="auto">
            <a:xfrm>
              <a:off x="-32" y="71414"/>
              <a:ext cx="9144032" cy="6741941"/>
              <a:chOff x="-32" y="71414"/>
              <a:chExt cx="9144032" cy="6741941"/>
            </a:xfrm>
          </p:grpSpPr>
          <p:sp>
            <p:nvSpPr>
              <p:cNvPr id="7" name="Rectangle 29"/>
              <p:cNvSpPr/>
              <p:nvPr/>
            </p:nvSpPr>
            <p:spPr>
              <a:xfrm>
                <a:off x="-32" y="71414"/>
                <a:ext cx="1643069" cy="42861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8" name="Rectangle 30"/>
              <p:cNvSpPr/>
              <p:nvPr/>
            </p:nvSpPr>
            <p:spPr>
              <a:xfrm>
                <a:off x="1714474" y="71414"/>
                <a:ext cx="7429526" cy="42861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9" name="Rectangle 36"/>
              <p:cNvSpPr/>
              <p:nvPr/>
            </p:nvSpPr>
            <p:spPr>
              <a:xfrm>
                <a:off x="-32" y="6545075"/>
                <a:ext cx="1643069" cy="26828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0" name="Rectangle 37"/>
              <p:cNvSpPr/>
              <p:nvPr/>
            </p:nvSpPr>
            <p:spPr>
              <a:xfrm>
                <a:off x="1714474" y="6545075"/>
                <a:ext cx="7429526" cy="26828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grpSp>
        <p:sp>
          <p:nvSpPr>
            <p:cNvPr id="1037" name="CasellaDiTesto 5"/>
            <p:cNvSpPr txBox="1">
              <a:spLocks noChangeArrowheads="1"/>
            </p:cNvSpPr>
            <p:nvPr/>
          </p:nvSpPr>
          <p:spPr bwMode="auto">
            <a:xfrm>
              <a:off x="1979712" y="116632"/>
              <a:ext cx="5400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grpSp>
      <p:pic>
        <p:nvPicPr>
          <p:cNvPr id="1031" name="Picture 2" descr="pro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1298575"/>
            <a:ext cx="3657600" cy="320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Text Box 3"/>
          <p:cNvSpPr txBox="1">
            <a:spLocks noChangeArrowheads="1"/>
          </p:cNvSpPr>
          <p:nvPr/>
        </p:nvSpPr>
        <p:spPr bwMode="auto">
          <a:xfrm>
            <a:off x="4716463" y="1052513"/>
            <a:ext cx="3887787" cy="4824412"/>
          </a:xfrm>
          <a:prstGeom prst="rect">
            <a:avLst/>
          </a:prstGeom>
          <a:solidFill>
            <a:srgbClr val="FFFFFF"/>
          </a:solidFill>
          <a:ln w="9525">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Aft>
                <a:spcPts val="1000"/>
              </a:spcAft>
            </a:pPr>
            <a:endParaRPr lang="it-IT" altLang="it-IT" sz="1100">
              <a:latin typeface="Times New Roman" panose="02020603050405020304" pitchFamily="18" charset="0"/>
            </a:endParaRPr>
          </a:p>
          <a:p>
            <a:pPr algn="ctr">
              <a:spcAft>
                <a:spcPts val="1000"/>
              </a:spcAft>
            </a:pPr>
            <a:endParaRPr lang="it-IT" altLang="it-IT" sz="1600">
              <a:latin typeface="Times New Roman" panose="02020603050405020304" pitchFamily="18" charset="0"/>
            </a:endParaRPr>
          </a:p>
          <a:p>
            <a:pPr algn="just">
              <a:spcAft>
                <a:spcPts val="1000"/>
              </a:spcAft>
            </a:pPr>
            <a:endParaRPr lang="it-IT" altLang="it-IT" sz="1600">
              <a:latin typeface="Times New Roman" panose="02020603050405020304" pitchFamily="18" charset="0"/>
            </a:endParaRPr>
          </a:p>
          <a:p>
            <a:pPr algn="just">
              <a:spcAft>
                <a:spcPts val="1000"/>
              </a:spcAft>
            </a:pPr>
            <a:r>
              <a:rPr lang="it-IT" altLang="it-IT" sz="1600"/>
              <a:t>Purche’: </a:t>
            </a:r>
          </a:p>
          <a:p>
            <a:pPr algn="just">
              <a:spcAft>
                <a:spcPts val="1000"/>
              </a:spcAft>
            </a:pPr>
            <a:r>
              <a:rPr lang="it-IT" altLang="it-IT" sz="1600">
                <a:latin typeface="Times New Roman" panose="02020603050405020304" pitchFamily="18" charset="0"/>
              </a:rPr>
              <a:t>L</a:t>
            </a:r>
            <a:r>
              <a:rPr lang="it-IT" altLang="it-IT" sz="1600" baseline="-25000">
                <a:latin typeface="Times New Roman" panose="02020603050405020304" pitchFamily="18" charset="0"/>
              </a:rPr>
              <a:t>G </a:t>
            </a:r>
            <a:r>
              <a:rPr lang="it-IT" altLang="it-IT" sz="1600">
                <a:latin typeface="Times New Roman" panose="02020603050405020304" pitchFamily="18" charset="0"/>
              </a:rPr>
              <a:t> è la massima estensione del campione nella direzione individuata da G</a:t>
            </a:r>
          </a:p>
          <a:p>
            <a:pPr algn="just">
              <a:spcAft>
                <a:spcPts val="1000"/>
              </a:spcAft>
            </a:pPr>
            <a:r>
              <a:rPr lang="it-IT" altLang="it-IT" sz="1600">
                <a:latin typeface="Times New Roman" panose="02020603050405020304" pitchFamily="18" charset="0"/>
              </a:rPr>
              <a:t>L</a:t>
            </a:r>
            <a:r>
              <a:rPr lang="it-IT" altLang="it-IT" sz="1600" baseline="-25000">
                <a:latin typeface="Times New Roman" panose="02020603050405020304" pitchFamily="18" charset="0"/>
              </a:rPr>
              <a:t>G </a:t>
            </a:r>
            <a:r>
              <a:rPr lang="it-IT" altLang="it-IT" sz="1600">
                <a:latin typeface="Times New Roman" panose="02020603050405020304" pitchFamily="18" charset="0"/>
              </a:rPr>
              <a:t>/N risoluzione dell’immagine</a:t>
            </a:r>
            <a:endParaRPr lang="it-IT" altLang="it-IT" sz="1600"/>
          </a:p>
          <a:p>
            <a:pPr algn="just">
              <a:spcAft>
                <a:spcPts val="1000"/>
              </a:spcAft>
            </a:pPr>
            <a:r>
              <a:rPr lang="it-IT" altLang="it-IT" sz="1600"/>
              <a:t>Lorenziane:</a:t>
            </a:r>
          </a:p>
          <a:p>
            <a:pPr algn="just">
              <a:spcAft>
                <a:spcPts val="1000"/>
              </a:spcAft>
            </a:pPr>
            <a:r>
              <a:rPr lang="it-IT" altLang="it-IT" sz="1600"/>
              <a:t>Proiezioni monodimensionali prelevate a diverse orientazioni del gradiente</a:t>
            </a:r>
          </a:p>
          <a:p>
            <a:pPr algn="just">
              <a:spcAft>
                <a:spcPts val="1000"/>
              </a:spcAft>
            </a:pPr>
            <a:endParaRPr lang="it-IT" altLang="it-IT" sz="1600"/>
          </a:p>
          <a:p>
            <a:pPr algn="just">
              <a:spcAft>
                <a:spcPts val="1000"/>
              </a:spcAft>
            </a:pPr>
            <a:endParaRPr lang="it-IT" altLang="it-IT" sz="1600"/>
          </a:p>
          <a:p>
            <a:r>
              <a:rPr lang="it-IT" altLang="it-IT" sz="1600">
                <a:latin typeface="Arial" panose="020B0604020202020204" pitchFamily="34" charset="0"/>
              </a:rPr>
              <a:t>con: </a:t>
            </a:r>
          </a:p>
        </p:txBody>
      </p:sp>
      <p:sp>
        <p:nvSpPr>
          <p:cNvPr id="1033" name="Rectangle 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it-IT"/>
          </a:p>
        </p:txBody>
      </p:sp>
      <p:graphicFrame>
        <p:nvGraphicFramePr>
          <p:cNvPr id="1026" name="Object 4"/>
          <p:cNvGraphicFramePr>
            <a:graphicFrameLocks noChangeAspect="1"/>
          </p:cNvGraphicFramePr>
          <p:nvPr/>
        </p:nvGraphicFramePr>
        <p:xfrm>
          <a:off x="6156325" y="1844675"/>
          <a:ext cx="1409700" cy="609600"/>
        </p:xfrm>
        <a:graphic>
          <a:graphicData uri="http://schemas.openxmlformats.org/presentationml/2006/ole">
            <mc:AlternateContent xmlns:mc="http://schemas.openxmlformats.org/markup-compatibility/2006">
              <mc:Choice xmlns:v="urn:schemas-microsoft-com:vml" Requires="v">
                <p:oleObj spid="_x0000_s1138" name="Equazione" r:id="rId5" imgW="1409700" imgH="609600" progId="Equation.3">
                  <p:embed/>
                </p:oleObj>
              </mc:Choice>
              <mc:Fallback>
                <p:oleObj name="Equazione" r:id="rId5" imgW="1409700" imgH="609600" progId="Equation.3">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6325" y="1844675"/>
                        <a:ext cx="1409700" cy="60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34" name="Rectangle 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it-IT"/>
          </a:p>
        </p:txBody>
      </p:sp>
      <p:graphicFrame>
        <p:nvGraphicFramePr>
          <p:cNvPr id="1027" name="Object 6"/>
          <p:cNvGraphicFramePr>
            <a:graphicFrameLocks noChangeAspect="1"/>
          </p:cNvGraphicFramePr>
          <p:nvPr/>
        </p:nvGraphicFramePr>
        <p:xfrm>
          <a:off x="5795963" y="1196975"/>
          <a:ext cx="1571625" cy="304800"/>
        </p:xfrm>
        <a:graphic>
          <a:graphicData uri="http://schemas.openxmlformats.org/presentationml/2006/ole">
            <mc:AlternateContent xmlns:mc="http://schemas.openxmlformats.org/markup-compatibility/2006">
              <mc:Choice xmlns:v="urn:schemas-microsoft-com:vml" Requires="v">
                <p:oleObj spid="_x0000_s1139" name="Equazione" r:id="rId7" imgW="1574800" imgH="304800" progId="Equation.3">
                  <p:embed/>
                </p:oleObj>
              </mc:Choice>
              <mc:Fallback>
                <p:oleObj name="Equazione" r:id="rId7" imgW="1574800" imgH="304800" progId="Equation.3">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95963" y="1196975"/>
                        <a:ext cx="1571625" cy="30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35" name="Rectangle 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it-IT"/>
          </a:p>
        </p:txBody>
      </p:sp>
      <p:graphicFrame>
        <p:nvGraphicFramePr>
          <p:cNvPr id="1028" name="Object 8"/>
          <p:cNvGraphicFramePr>
            <a:graphicFrameLocks noChangeAspect="1"/>
          </p:cNvGraphicFramePr>
          <p:nvPr/>
        </p:nvGraphicFramePr>
        <p:xfrm>
          <a:off x="6507163" y="4451350"/>
          <a:ext cx="1304925" cy="561975"/>
        </p:xfrm>
        <a:graphic>
          <a:graphicData uri="http://schemas.openxmlformats.org/presentationml/2006/ole">
            <mc:AlternateContent xmlns:mc="http://schemas.openxmlformats.org/markup-compatibility/2006">
              <mc:Choice xmlns:v="urn:schemas-microsoft-com:vml" Requires="v">
                <p:oleObj spid="_x0000_s1140" name="Equazione" r:id="rId9" imgW="1308100" imgH="558800" progId="Equation.3">
                  <p:embed/>
                </p:oleObj>
              </mc:Choice>
              <mc:Fallback>
                <p:oleObj name="Equazione" r:id="rId9" imgW="1308100" imgH="558800" progId="Equation.3">
                  <p:embed/>
                  <p:pic>
                    <p:nvPicPr>
                      <p:cNvPr id="0"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07163" y="4451350"/>
                        <a:ext cx="1304925" cy="561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9" name="Object 10"/>
          <p:cNvGraphicFramePr>
            <a:graphicFrameLocks noChangeAspect="1"/>
          </p:cNvGraphicFramePr>
          <p:nvPr/>
        </p:nvGraphicFramePr>
        <p:xfrm>
          <a:off x="5508625" y="5229225"/>
          <a:ext cx="933450" cy="252413"/>
        </p:xfrm>
        <a:graphic>
          <a:graphicData uri="http://schemas.openxmlformats.org/presentationml/2006/ole">
            <mc:AlternateContent xmlns:mc="http://schemas.openxmlformats.org/markup-compatibility/2006">
              <mc:Choice xmlns:v="urn:schemas-microsoft-com:vml" Requires="v">
                <p:oleObj spid="_x0000_s1141" name="Equazione" r:id="rId11" imgW="495000" imgH="164880" progId="Equation.3">
                  <p:embed/>
                </p:oleObj>
              </mc:Choice>
              <mc:Fallback>
                <p:oleObj name="Equazione" r:id="rId11" imgW="495000" imgH="164880" progId="Equation.3">
                  <p:embed/>
                  <p:pic>
                    <p:nvPicPr>
                      <p:cNvPr id="0" name="Object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08625" y="5229225"/>
                        <a:ext cx="933450" cy="252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ttangolo 1"/>
          <p:cNvSpPr/>
          <p:nvPr/>
        </p:nvSpPr>
        <p:spPr>
          <a:xfrm>
            <a:off x="395288" y="5009718"/>
            <a:ext cx="4572000" cy="923330"/>
          </a:xfrm>
          <a:prstGeom prst="rect">
            <a:avLst/>
          </a:prstGeom>
        </p:spPr>
        <p:txBody>
          <a:bodyPr>
            <a:spAutoFit/>
          </a:bodyPr>
          <a:lstStyle/>
          <a:p>
            <a:r>
              <a:rPr lang="it-IT" dirty="0" smtClean="0"/>
              <a:t>Inviando la combinazione corretta delle correnti di gradiente x e y attraverso le bobine, il gradiente ruota</a:t>
            </a:r>
            <a:endParaRPr lang="it-IT"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44738" name="Rectangle 2"/>
          <p:cNvSpPr>
            <a:spLocks noGrp="1" noChangeArrowheads="1"/>
          </p:cNvSpPr>
          <p:nvPr>
            <p:ph type="title"/>
          </p:nvPr>
        </p:nvSpPr>
        <p:spPr>
          <a:noFill/>
        </p:spPr>
        <p:txBody>
          <a:bodyPr lIns="90488" tIns="44450" rIns="90488" bIns="44450" anchor="b"/>
          <a:lstStyle/>
          <a:p>
            <a:r>
              <a:rPr lang="en-GB" smtClean="0"/>
              <a:t>Pulse sequence</a:t>
            </a:r>
          </a:p>
        </p:txBody>
      </p:sp>
      <p:sp>
        <p:nvSpPr>
          <p:cNvPr id="244739" name="Rectangle 3"/>
          <p:cNvSpPr>
            <a:spLocks noChangeArrowheads="1"/>
          </p:cNvSpPr>
          <p:nvPr/>
        </p:nvSpPr>
        <p:spPr bwMode="auto">
          <a:xfrm>
            <a:off x="2497138" y="2098675"/>
            <a:ext cx="450850" cy="382588"/>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RF</a:t>
            </a:r>
          </a:p>
        </p:txBody>
      </p:sp>
      <p:sp>
        <p:nvSpPr>
          <p:cNvPr id="244740" name="Line 4"/>
          <p:cNvSpPr>
            <a:spLocks noChangeShapeType="1"/>
          </p:cNvSpPr>
          <p:nvPr/>
        </p:nvSpPr>
        <p:spPr bwMode="auto">
          <a:xfrm>
            <a:off x="3314700" y="5132388"/>
            <a:ext cx="4213225" cy="0"/>
          </a:xfrm>
          <a:prstGeom prst="line">
            <a:avLst/>
          </a:prstGeom>
          <a:noFill/>
          <a:ln w="12700">
            <a:solidFill>
              <a:srgbClr val="00FF00"/>
            </a:solidFill>
            <a:round/>
            <a:headEnd/>
            <a:tailEnd/>
          </a:ln>
        </p:spPr>
        <p:txBody>
          <a:bodyPr wrap="none" anchor="ctr"/>
          <a:lstStyle/>
          <a:p>
            <a:endParaRPr lang="en-GB"/>
          </a:p>
        </p:txBody>
      </p:sp>
      <p:sp>
        <p:nvSpPr>
          <p:cNvPr id="244741" name="Line 5"/>
          <p:cNvSpPr>
            <a:spLocks noChangeShapeType="1"/>
          </p:cNvSpPr>
          <p:nvPr/>
        </p:nvSpPr>
        <p:spPr bwMode="auto">
          <a:xfrm>
            <a:off x="4584700" y="5132388"/>
            <a:ext cx="2925763" cy="0"/>
          </a:xfrm>
          <a:prstGeom prst="line">
            <a:avLst/>
          </a:prstGeom>
          <a:noFill/>
          <a:ln w="12700">
            <a:solidFill>
              <a:srgbClr val="00FF00"/>
            </a:solidFill>
            <a:round/>
            <a:headEnd/>
            <a:tailEnd/>
          </a:ln>
        </p:spPr>
        <p:txBody>
          <a:bodyPr wrap="none" anchor="ctr"/>
          <a:lstStyle/>
          <a:p>
            <a:endParaRPr lang="en-GB"/>
          </a:p>
        </p:txBody>
      </p:sp>
      <p:grpSp>
        <p:nvGrpSpPr>
          <p:cNvPr id="244742" name="Group 6"/>
          <p:cNvGrpSpPr>
            <a:grpSpLocks/>
          </p:cNvGrpSpPr>
          <p:nvPr/>
        </p:nvGrpSpPr>
        <p:grpSpPr bwMode="auto">
          <a:xfrm>
            <a:off x="1703388" y="2654300"/>
            <a:ext cx="1703387" cy="2632075"/>
            <a:chOff x="1073" y="1672"/>
            <a:chExt cx="1073" cy="1658"/>
          </a:xfrm>
        </p:grpSpPr>
        <p:sp>
          <p:nvSpPr>
            <p:cNvPr id="244752" name="Rectangle 7"/>
            <p:cNvSpPr>
              <a:spLocks noChangeArrowheads="1"/>
            </p:cNvSpPr>
            <p:nvPr/>
          </p:nvSpPr>
          <p:spPr bwMode="auto">
            <a:xfrm>
              <a:off x="1073" y="1672"/>
              <a:ext cx="875"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MR response</a:t>
              </a:r>
            </a:p>
          </p:txBody>
        </p:sp>
        <p:sp>
          <p:nvSpPr>
            <p:cNvPr id="244753" name="Rectangle 8"/>
            <p:cNvSpPr>
              <a:spLocks noChangeArrowheads="1"/>
            </p:cNvSpPr>
            <p:nvPr/>
          </p:nvSpPr>
          <p:spPr bwMode="auto">
            <a:xfrm>
              <a:off x="1073" y="3032"/>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44754" name="Rectangle 9"/>
            <p:cNvSpPr>
              <a:spLocks noChangeArrowheads="1"/>
            </p:cNvSpPr>
            <p:nvPr/>
          </p:nvSpPr>
          <p:spPr bwMode="auto">
            <a:xfrm>
              <a:off x="1187" y="3089"/>
              <a:ext cx="740"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phase enc.</a:t>
              </a:r>
            </a:p>
          </p:txBody>
        </p:sp>
        <p:sp>
          <p:nvSpPr>
            <p:cNvPr id="244755" name="Rectangle 10"/>
            <p:cNvSpPr>
              <a:spLocks noChangeArrowheads="1"/>
            </p:cNvSpPr>
            <p:nvPr/>
          </p:nvSpPr>
          <p:spPr bwMode="auto">
            <a:xfrm>
              <a:off x="1073" y="2538"/>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44756" name="Rectangle 11"/>
            <p:cNvSpPr>
              <a:spLocks noChangeArrowheads="1"/>
            </p:cNvSpPr>
            <p:nvPr/>
          </p:nvSpPr>
          <p:spPr bwMode="auto">
            <a:xfrm>
              <a:off x="1192" y="2612"/>
              <a:ext cx="95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frequency enc.</a:t>
              </a:r>
            </a:p>
          </p:txBody>
        </p:sp>
        <p:sp>
          <p:nvSpPr>
            <p:cNvPr id="244757" name="Rectangle 12"/>
            <p:cNvSpPr>
              <a:spLocks noChangeArrowheads="1"/>
            </p:cNvSpPr>
            <p:nvPr/>
          </p:nvSpPr>
          <p:spPr bwMode="auto">
            <a:xfrm>
              <a:off x="1073" y="2021"/>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44758" name="Rectangle 13"/>
            <p:cNvSpPr>
              <a:spLocks noChangeArrowheads="1"/>
            </p:cNvSpPr>
            <p:nvPr/>
          </p:nvSpPr>
          <p:spPr bwMode="auto">
            <a:xfrm>
              <a:off x="1192" y="2100"/>
              <a:ext cx="909"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slice selection</a:t>
              </a:r>
            </a:p>
          </p:txBody>
        </p:sp>
      </p:grpSp>
      <p:sp>
        <p:nvSpPr>
          <p:cNvPr id="244743" name="Freeform 14"/>
          <p:cNvSpPr>
            <a:spLocks noChangeArrowheads="1"/>
          </p:cNvSpPr>
          <p:nvPr/>
        </p:nvSpPr>
        <p:spPr bwMode="auto">
          <a:xfrm>
            <a:off x="3314700" y="4330700"/>
            <a:ext cx="4184650" cy="1588"/>
          </a:xfrm>
          <a:custGeom>
            <a:avLst/>
            <a:gdLst>
              <a:gd name="T0" fmla="*/ 0 w 2636"/>
              <a:gd name="T1" fmla="*/ 0 h 1"/>
              <a:gd name="T2" fmla="*/ 4184650 w 2636"/>
              <a:gd name="T3" fmla="*/ 0 h 1"/>
              <a:gd name="T4" fmla="*/ 0 60000 65536"/>
              <a:gd name="T5" fmla="*/ 0 60000 65536"/>
              <a:gd name="T6" fmla="*/ 0 w 2636"/>
              <a:gd name="T7" fmla="*/ 0 h 1"/>
              <a:gd name="T8" fmla="*/ 2636 w 2636"/>
              <a:gd name="T9" fmla="*/ 1 h 1"/>
            </a:gdLst>
            <a:ahLst/>
            <a:cxnLst>
              <a:cxn ang="T4">
                <a:pos x="T0" y="T1"/>
              </a:cxn>
              <a:cxn ang="T5">
                <a:pos x="T2" y="T3"/>
              </a:cxn>
            </a:cxnLst>
            <a:rect l="T6" t="T7" r="T8" b="T9"/>
            <a:pathLst>
              <a:path w="2636" h="1">
                <a:moveTo>
                  <a:pt x="0" y="0"/>
                </a:moveTo>
                <a:lnTo>
                  <a:pt x="2636" y="0"/>
                </a:lnTo>
              </a:path>
            </a:pathLst>
          </a:custGeom>
          <a:noFill/>
          <a:ln w="12700">
            <a:solidFill>
              <a:srgbClr val="00FF00"/>
            </a:solidFill>
            <a:round/>
            <a:headEnd/>
            <a:tailEnd/>
          </a:ln>
        </p:spPr>
        <p:txBody>
          <a:bodyPr wrap="none" anchor="ctr"/>
          <a:lstStyle/>
          <a:p>
            <a:endParaRPr lang="en-GB"/>
          </a:p>
        </p:txBody>
      </p:sp>
      <p:sp>
        <p:nvSpPr>
          <p:cNvPr id="244744" name="Line 15"/>
          <p:cNvSpPr>
            <a:spLocks noChangeShapeType="1"/>
          </p:cNvSpPr>
          <p:nvPr/>
        </p:nvSpPr>
        <p:spPr bwMode="auto">
          <a:xfrm>
            <a:off x="3314700" y="2859088"/>
            <a:ext cx="4191000" cy="0"/>
          </a:xfrm>
          <a:prstGeom prst="line">
            <a:avLst/>
          </a:prstGeom>
          <a:noFill/>
          <a:ln w="12700">
            <a:solidFill>
              <a:schemeClr val="folHlink"/>
            </a:solidFill>
            <a:round/>
            <a:headEnd/>
            <a:tailEnd/>
          </a:ln>
        </p:spPr>
        <p:txBody>
          <a:bodyPr wrap="none" anchor="ctr"/>
          <a:lstStyle/>
          <a:p>
            <a:endParaRPr lang="en-GB"/>
          </a:p>
        </p:txBody>
      </p:sp>
      <p:sp>
        <p:nvSpPr>
          <p:cNvPr id="244745" name="Line 16"/>
          <p:cNvSpPr>
            <a:spLocks noChangeShapeType="1"/>
          </p:cNvSpPr>
          <p:nvPr/>
        </p:nvSpPr>
        <p:spPr bwMode="auto">
          <a:xfrm>
            <a:off x="4413250" y="2859088"/>
            <a:ext cx="1808163" cy="0"/>
          </a:xfrm>
          <a:prstGeom prst="line">
            <a:avLst/>
          </a:prstGeom>
          <a:noFill/>
          <a:ln w="12700">
            <a:solidFill>
              <a:schemeClr val="folHlink"/>
            </a:solidFill>
            <a:round/>
            <a:headEnd/>
            <a:tailEnd/>
          </a:ln>
        </p:spPr>
        <p:txBody>
          <a:bodyPr wrap="none" anchor="ctr"/>
          <a:lstStyle/>
          <a:p>
            <a:endParaRPr lang="en-GB"/>
          </a:p>
        </p:txBody>
      </p:sp>
      <p:sp>
        <p:nvSpPr>
          <p:cNvPr id="244746" name="Line 17"/>
          <p:cNvSpPr>
            <a:spLocks noChangeShapeType="1"/>
          </p:cNvSpPr>
          <p:nvPr/>
        </p:nvSpPr>
        <p:spPr bwMode="auto">
          <a:xfrm>
            <a:off x="6675438" y="2859088"/>
            <a:ext cx="835025" cy="0"/>
          </a:xfrm>
          <a:prstGeom prst="line">
            <a:avLst/>
          </a:prstGeom>
          <a:noFill/>
          <a:ln w="12700">
            <a:solidFill>
              <a:schemeClr val="folHlink"/>
            </a:solidFill>
            <a:round/>
            <a:headEnd/>
            <a:tailEnd/>
          </a:ln>
        </p:spPr>
        <p:txBody>
          <a:bodyPr wrap="none" anchor="ctr"/>
          <a:lstStyle/>
          <a:p>
            <a:endParaRPr lang="en-GB"/>
          </a:p>
        </p:txBody>
      </p:sp>
      <p:sp>
        <p:nvSpPr>
          <p:cNvPr id="244747" name="Line 18"/>
          <p:cNvSpPr>
            <a:spLocks noChangeShapeType="1"/>
          </p:cNvSpPr>
          <p:nvPr/>
        </p:nvSpPr>
        <p:spPr bwMode="auto">
          <a:xfrm>
            <a:off x="3319463" y="2347913"/>
            <a:ext cx="4181475" cy="0"/>
          </a:xfrm>
          <a:prstGeom prst="line">
            <a:avLst/>
          </a:prstGeom>
          <a:noFill/>
          <a:ln w="12700">
            <a:solidFill>
              <a:srgbClr val="FAFD00"/>
            </a:solidFill>
            <a:round/>
            <a:headEnd/>
            <a:tailEnd/>
          </a:ln>
        </p:spPr>
        <p:txBody>
          <a:bodyPr wrap="none" anchor="ctr"/>
          <a:lstStyle/>
          <a:p>
            <a:endParaRPr lang="en-GB"/>
          </a:p>
        </p:txBody>
      </p:sp>
      <p:sp>
        <p:nvSpPr>
          <p:cNvPr id="244748" name="Line 19"/>
          <p:cNvSpPr>
            <a:spLocks noChangeShapeType="1"/>
          </p:cNvSpPr>
          <p:nvPr/>
        </p:nvSpPr>
        <p:spPr bwMode="auto">
          <a:xfrm>
            <a:off x="3314700" y="3551238"/>
            <a:ext cx="4213225" cy="0"/>
          </a:xfrm>
          <a:prstGeom prst="line">
            <a:avLst/>
          </a:prstGeom>
          <a:noFill/>
          <a:ln w="12700">
            <a:solidFill>
              <a:srgbClr val="00FF00"/>
            </a:solidFill>
            <a:round/>
            <a:headEnd/>
            <a:tailEnd/>
          </a:ln>
        </p:spPr>
        <p:txBody>
          <a:bodyPr wrap="none" anchor="ctr"/>
          <a:lstStyle/>
          <a:p>
            <a:endParaRPr lang="en-GB"/>
          </a:p>
        </p:txBody>
      </p:sp>
      <p:sp>
        <p:nvSpPr>
          <p:cNvPr id="23"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24"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5"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6"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7" name="CasellaDiTesto 26"/>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spTree>
    <p:extLst>
      <p:ext uri="{BB962C8B-B14F-4D97-AF65-F5344CB8AC3E}">
        <p14:creationId xmlns:p14="http://schemas.microsoft.com/office/powerpoint/2010/main" val="525611964"/>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a:noFill/>
        </p:spPr>
        <p:txBody>
          <a:bodyPr lIns="90488" tIns="44450" rIns="90488" bIns="44450" anchor="b"/>
          <a:lstStyle/>
          <a:p>
            <a:r>
              <a:rPr lang="en-GB" smtClean="0"/>
              <a:t>Pulse sequence</a:t>
            </a:r>
          </a:p>
        </p:txBody>
      </p:sp>
      <p:sp>
        <p:nvSpPr>
          <p:cNvPr id="245763" name="Rectangle 3"/>
          <p:cNvSpPr>
            <a:spLocks noChangeArrowheads="1"/>
          </p:cNvSpPr>
          <p:nvPr/>
        </p:nvSpPr>
        <p:spPr bwMode="auto">
          <a:xfrm>
            <a:off x="2497138" y="2098675"/>
            <a:ext cx="450850" cy="382588"/>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RF</a:t>
            </a:r>
          </a:p>
        </p:txBody>
      </p:sp>
      <p:grpSp>
        <p:nvGrpSpPr>
          <p:cNvPr id="245764" name="Group 4"/>
          <p:cNvGrpSpPr>
            <a:grpSpLocks/>
          </p:cNvGrpSpPr>
          <p:nvPr/>
        </p:nvGrpSpPr>
        <p:grpSpPr bwMode="auto">
          <a:xfrm>
            <a:off x="1703388" y="2654300"/>
            <a:ext cx="1703387" cy="2632075"/>
            <a:chOff x="1073" y="1672"/>
            <a:chExt cx="1073" cy="1658"/>
          </a:xfrm>
        </p:grpSpPr>
        <p:sp>
          <p:nvSpPr>
            <p:cNvPr id="245781" name="Rectangle 5"/>
            <p:cNvSpPr>
              <a:spLocks noChangeArrowheads="1"/>
            </p:cNvSpPr>
            <p:nvPr/>
          </p:nvSpPr>
          <p:spPr bwMode="auto">
            <a:xfrm>
              <a:off x="1073" y="1672"/>
              <a:ext cx="875"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MR response</a:t>
              </a:r>
            </a:p>
          </p:txBody>
        </p:sp>
        <p:sp>
          <p:nvSpPr>
            <p:cNvPr id="245782" name="Rectangle 6"/>
            <p:cNvSpPr>
              <a:spLocks noChangeArrowheads="1"/>
            </p:cNvSpPr>
            <p:nvPr/>
          </p:nvSpPr>
          <p:spPr bwMode="auto">
            <a:xfrm>
              <a:off x="1073" y="3032"/>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45783" name="Rectangle 7"/>
            <p:cNvSpPr>
              <a:spLocks noChangeArrowheads="1"/>
            </p:cNvSpPr>
            <p:nvPr/>
          </p:nvSpPr>
          <p:spPr bwMode="auto">
            <a:xfrm>
              <a:off x="1187" y="3089"/>
              <a:ext cx="740"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phase enc.</a:t>
              </a:r>
            </a:p>
          </p:txBody>
        </p:sp>
        <p:sp>
          <p:nvSpPr>
            <p:cNvPr id="245784" name="Rectangle 8"/>
            <p:cNvSpPr>
              <a:spLocks noChangeArrowheads="1"/>
            </p:cNvSpPr>
            <p:nvPr/>
          </p:nvSpPr>
          <p:spPr bwMode="auto">
            <a:xfrm>
              <a:off x="1073" y="2538"/>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45785" name="Rectangle 9"/>
            <p:cNvSpPr>
              <a:spLocks noChangeArrowheads="1"/>
            </p:cNvSpPr>
            <p:nvPr/>
          </p:nvSpPr>
          <p:spPr bwMode="auto">
            <a:xfrm>
              <a:off x="1192" y="2612"/>
              <a:ext cx="95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frequency enc.</a:t>
              </a:r>
            </a:p>
          </p:txBody>
        </p:sp>
        <p:sp>
          <p:nvSpPr>
            <p:cNvPr id="245786" name="Rectangle 10"/>
            <p:cNvSpPr>
              <a:spLocks noChangeArrowheads="1"/>
            </p:cNvSpPr>
            <p:nvPr/>
          </p:nvSpPr>
          <p:spPr bwMode="auto">
            <a:xfrm>
              <a:off x="1073" y="2021"/>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45787" name="Rectangle 11"/>
            <p:cNvSpPr>
              <a:spLocks noChangeArrowheads="1"/>
            </p:cNvSpPr>
            <p:nvPr/>
          </p:nvSpPr>
          <p:spPr bwMode="auto">
            <a:xfrm>
              <a:off x="1192" y="2100"/>
              <a:ext cx="909"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slice selection</a:t>
              </a:r>
            </a:p>
          </p:txBody>
        </p:sp>
      </p:grpSp>
      <p:sp>
        <p:nvSpPr>
          <p:cNvPr id="245765" name="Freeform 12"/>
          <p:cNvSpPr>
            <a:spLocks noChangeArrowheads="1"/>
          </p:cNvSpPr>
          <p:nvPr/>
        </p:nvSpPr>
        <p:spPr bwMode="auto">
          <a:xfrm>
            <a:off x="3314700" y="4076700"/>
            <a:ext cx="4184650" cy="254000"/>
          </a:xfrm>
          <a:custGeom>
            <a:avLst/>
            <a:gdLst>
              <a:gd name="T0" fmla="*/ 0 w 2636"/>
              <a:gd name="T1" fmla="*/ 254000 h 160"/>
              <a:gd name="T2" fmla="*/ 2552700 w 2636"/>
              <a:gd name="T3" fmla="*/ 250825 h 160"/>
              <a:gd name="T4" fmla="*/ 2660650 w 2636"/>
              <a:gd name="T5" fmla="*/ 0 h 160"/>
              <a:gd name="T6" fmla="*/ 3705225 w 2636"/>
              <a:gd name="T7" fmla="*/ 3175 h 160"/>
              <a:gd name="T8" fmla="*/ 3816350 w 2636"/>
              <a:gd name="T9" fmla="*/ 250825 h 160"/>
              <a:gd name="T10" fmla="*/ 4184650 w 2636"/>
              <a:gd name="T11" fmla="*/ 254000 h 160"/>
              <a:gd name="T12" fmla="*/ 0 60000 65536"/>
              <a:gd name="T13" fmla="*/ 0 60000 65536"/>
              <a:gd name="T14" fmla="*/ 0 60000 65536"/>
              <a:gd name="T15" fmla="*/ 0 60000 65536"/>
              <a:gd name="T16" fmla="*/ 0 60000 65536"/>
              <a:gd name="T17" fmla="*/ 0 60000 65536"/>
              <a:gd name="T18" fmla="*/ 0 w 2636"/>
              <a:gd name="T19" fmla="*/ 0 h 160"/>
              <a:gd name="T20" fmla="*/ 2636 w 2636"/>
              <a:gd name="T21" fmla="*/ 160 h 160"/>
            </a:gdLst>
            <a:ahLst/>
            <a:cxnLst>
              <a:cxn ang="T12">
                <a:pos x="T0" y="T1"/>
              </a:cxn>
              <a:cxn ang="T13">
                <a:pos x="T2" y="T3"/>
              </a:cxn>
              <a:cxn ang="T14">
                <a:pos x="T4" y="T5"/>
              </a:cxn>
              <a:cxn ang="T15">
                <a:pos x="T6" y="T7"/>
              </a:cxn>
              <a:cxn ang="T16">
                <a:pos x="T8" y="T9"/>
              </a:cxn>
              <a:cxn ang="T17">
                <a:pos x="T10" y="T11"/>
              </a:cxn>
            </a:cxnLst>
            <a:rect l="T18" t="T19" r="T20" b="T21"/>
            <a:pathLst>
              <a:path w="2636" h="160">
                <a:moveTo>
                  <a:pt x="0" y="160"/>
                </a:moveTo>
                <a:lnTo>
                  <a:pt x="1608" y="158"/>
                </a:lnTo>
                <a:lnTo>
                  <a:pt x="1676" y="0"/>
                </a:lnTo>
                <a:lnTo>
                  <a:pt x="2334" y="2"/>
                </a:lnTo>
                <a:lnTo>
                  <a:pt x="2404" y="158"/>
                </a:lnTo>
                <a:lnTo>
                  <a:pt x="2636" y="160"/>
                </a:lnTo>
              </a:path>
            </a:pathLst>
          </a:custGeom>
          <a:noFill/>
          <a:ln w="12700">
            <a:solidFill>
              <a:srgbClr val="00FF00"/>
            </a:solidFill>
            <a:round/>
            <a:headEnd/>
            <a:tailEnd/>
          </a:ln>
        </p:spPr>
        <p:txBody>
          <a:bodyPr wrap="none" anchor="ctr"/>
          <a:lstStyle/>
          <a:p>
            <a:endParaRPr lang="en-GB"/>
          </a:p>
        </p:txBody>
      </p:sp>
      <p:sp>
        <p:nvSpPr>
          <p:cNvPr id="245766" name="Line 13"/>
          <p:cNvSpPr>
            <a:spLocks noChangeShapeType="1"/>
          </p:cNvSpPr>
          <p:nvPr/>
        </p:nvSpPr>
        <p:spPr bwMode="auto">
          <a:xfrm>
            <a:off x="6675438" y="2859088"/>
            <a:ext cx="835025" cy="0"/>
          </a:xfrm>
          <a:prstGeom prst="line">
            <a:avLst/>
          </a:prstGeom>
          <a:noFill/>
          <a:ln w="12700">
            <a:solidFill>
              <a:schemeClr val="folHlink"/>
            </a:solidFill>
            <a:round/>
            <a:headEnd/>
            <a:tailEnd/>
          </a:ln>
        </p:spPr>
        <p:txBody>
          <a:bodyPr wrap="none" anchor="ctr"/>
          <a:lstStyle/>
          <a:p>
            <a:endParaRPr lang="en-GB"/>
          </a:p>
        </p:txBody>
      </p:sp>
      <p:sp>
        <p:nvSpPr>
          <p:cNvPr id="245767" name="Rectangle 14"/>
          <p:cNvSpPr>
            <a:spLocks noChangeArrowheads="1"/>
          </p:cNvSpPr>
          <p:nvPr/>
        </p:nvSpPr>
        <p:spPr bwMode="auto">
          <a:xfrm>
            <a:off x="3867150" y="1878013"/>
            <a:ext cx="487363" cy="382587"/>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90°</a:t>
            </a:r>
          </a:p>
        </p:txBody>
      </p:sp>
      <p:sp>
        <p:nvSpPr>
          <p:cNvPr id="245768" name="Rectangle 15"/>
          <p:cNvSpPr>
            <a:spLocks noChangeArrowheads="1"/>
          </p:cNvSpPr>
          <p:nvPr/>
        </p:nvSpPr>
        <p:spPr bwMode="auto">
          <a:xfrm>
            <a:off x="5195888" y="1649413"/>
            <a:ext cx="600075" cy="382587"/>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180°</a:t>
            </a:r>
          </a:p>
        </p:txBody>
      </p:sp>
      <p:sp>
        <p:nvSpPr>
          <p:cNvPr id="245769" name="Freeform 16"/>
          <p:cNvSpPr>
            <a:spLocks/>
          </p:cNvSpPr>
          <p:nvPr/>
        </p:nvSpPr>
        <p:spPr bwMode="auto">
          <a:xfrm>
            <a:off x="3675063" y="2170113"/>
            <a:ext cx="406400" cy="220662"/>
          </a:xfrm>
          <a:custGeom>
            <a:avLst/>
            <a:gdLst>
              <a:gd name="T0" fmla="*/ 0 w 472"/>
              <a:gd name="T1" fmla="*/ 176817 h 307"/>
              <a:gd name="T2" fmla="*/ 33580 w 472"/>
              <a:gd name="T3" fmla="*/ 155973 h 307"/>
              <a:gd name="T4" fmla="*/ 54244 w 472"/>
              <a:gd name="T5" fmla="*/ 171067 h 307"/>
              <a:gd name="T6" fmla="*/ 74908 w 472"/>
              <a:gd name="T7" fmla="*/ 196224 h 307"/>
              <a:gd name="T8" fmla="*/ 104183 w 472"/>
              <a:gd name="T9" fmla="*/ 217787 h 307"/>
              <a:gd name="T10" fmla="*/ 130875 w 472"/>
              <a:gd name="T11" fmla="*/ 185442 h 307"/>
              <a:gd name="T12" fmla="*/ 180814 w 472"/>
              <a:gd name="T13" fmla="*/ 30188 h 307"/>
              <a:gd name="T14" fmla="*/ 201478 w 472"/>
              <a:gd name="T15" fmla="*/ 2875 h 307"/>
              <a:gd name="T16" fmla="*/ 224725 w 472"/>
              <a:gd name="T17" fmla="*/ 30907 h 307"/>
              <a:gd name="T18" fmla="*/ 271220 w 472"/>
              <a:gd name="T19" fmla="*/ 181848 h 307"/>
              <a:gd name="T20" fmla="*/ 301356 w 472"/>
              <a:gd name="T21" fmla="*/ 218506 h 307"/>
              <a:gd name="T22" fmla="*/ 330631 w 472"/>
              <a:gd name="T23" fmla="*/ 194068 h 307"/>
              <a:gd name="T24" fmla="*/ 348712 w 472"/>
              <a:gd name="T25" fmla="*/ 168911 h 307"/>
              <a:gd name="T26" fmla="*/ 369376 w 472"/>
              <a:gd name="T27" fmla="*/ 155254 h 307"/>
              <a:gd name="T28" fmla="*/ 406400 w 472"/>
              <a:gd name="T29" fmla="*/ 177536 h 30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72"/>
              <a:gd name="T46" fmla="*/ 0 h 307"/>
              <a:gd name="T47" fmla="*/ 472 w 472"/>
              <a:gd name="T48" fmla="*/ 307 h 30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72" h="307">
                <a:moveTo>
                  <a:pt x="0" y="246"/>
                </a:moveTo>
                <a:cubicBezTo>
                  <a:pt x="6" y="241"/>
                  <a:pt x="29" y="218"/>
                  <a:pt x="39" y="217"/>
                </a:cubicBezTo>
                <a:cubicBezTo>
                  <a:pt x="49" y="216"/>
                  <a:pt x="55" y="229"/>
                  <a:pt x="63" y="238"/>
                </a:cubicBezTo>
                <a:cubicBezTo>
                  <a:pt x="71" y="247"/>
                  <a:pt x="77" y="262"/>
                  <a:pt x="87" y="273"/>
                </a:cubicBezTo>
                <a:cubicBezTo>
                  <a:pt x="97" y="284"/>
                  <a:pt x="110" y="305"/>
                  <a:pt x="121" y="303"/>
                </a:cubicBezTo>
                <a:cubicBezTo>
                  <a:pt x="132" y="301"/>
                  <a:pt x="137" y="301"/>
                  <a:pt x="152" y="258"/>
                </a:cubicBezTo>
                <a:cubicBezTo>
                  <a:pt x="167" y="215"/>
                  <a:pt x="196" y="84"/>
                  <a:pt x="210" y="42"/>
                </a:cubicBezTo>
                <a:cubicBezTo>
                  <a:pt x="224" y="0"/>
                  <a:pt x="226" y="4"/>
                  <a:pt x="234" y="4"/>
                </a:cubicBezTo>
                <a:cubicBezTo>
                  <a:pt x="242" y="4"/>
                  <a:pt x="248" y="2"/>
                  <a:pt x="261" y="43"/>
                </a:cubicBezTo>
                <a:cubicBezTo>
                  <a:pt x="274" y="84"/>
                  <a:pt x="300" y="210"/>
                  <a:pt x="315" y="253"/>
                </a:cubicBezTo>
                <a:cubicBezTo>
                  <a:pt x="330" y="296"/>
                  <a:pt x="339" y="301"/>
                  <a:pt x="350" y="304"/>
                </a:cubicBezTo>
                <a:cubicBezTo>
                  <a:pt x="361" y="307"/>
                  <a:pt x="375" y="282"/>
                  <a:pt x="384" y="270"/>
                </a:cubicBezTo>
                <a:cubicBezTo>
                  <a:pt x="393" y="258"/>
                  <a:pt x="398" y="244"/>
                  <a:pt x="405" y="235"/>
                </a:cubicBezTo>
                <a:cubicBezTo>
                  <a:pt x="412" y="226"/>
                  <a:pt x="418" y="214"/>
                  <a:pt x="429" y="216"/>
                </a:cubicBezTo>
                <a:cubicBezTo>
                  <a:pt x="440" y="218"/>
                  <a:pt x="463" y="241"/>
                  <a:pt x="472" y="247"/>
                </a:cubicBezTo>
              </a:path>
            </a:pathLst>
          </a:custGeom>
          <a:noFill/>
          <a:ln w="12700" cap="flat" cmpd="sng">
            <a:solidFill>
              <a:srgbClr val="FFFF00"/>
            </a:solidFill>
            <a:prstDash val="solid"/>
            <a:round/>
            <a:headEnd/>
            <a:tailEnd/>
          </a:ln>
        </p:spPr>
        <p:txBody>
          <a:bodyPr lIns="0" tIns="0" rIns="0" bIns="0" anchor="ctr">
            <a:spAutoFit/>
          </a:bodyPr>
          <a:lstStyle/>
          <a:p>
            <a:endParaRPr lang="en-GB"/>
          </a:p>
        </p:txBody>
      </p:sp>
      <p:sp>
        <p:nvSpPr>
          <p:cNvPr id="245770" name="Line 17"/>
          <p:cNvSpPr>
            <a:spLocks noChangeShapeType="1"/>
          </p:cNvSpPr>
          <p:nvPr/>
        </p:nvSpPr>
        <p:spPr bwMode="auto">
          <a:xfrm>
            <a:off x="3321050" y="2347913"/>
            <a:ext cx="360363" cy="0"/>
          </a:xfrm>
          <a:prstGeom prst="line">
            <a:avLst/>
          </a:prstGeom>
          <a:noFill/>
          <a:ln w="12700">
            <a:solidFill>
              <a:srgbClr val="FAFD00"/>
            </a:solidFill>
            <a:round/>
            <a:headEnd/>
            <a:tailEnd/>
          </a:ln>
        </p:spPr>
        <p:txBody>
          <a:bodyPr wrap="none" anchor="ctr"/>
          <a:lstStyle/>
          <a:p>
            <a:endParaRPr lang="en-GB"/>
          </a:p>
        </p:txBody>
      </p:sp>
      <p:grpSp>
        <p:nvGrpSpPr>
          <p:cNvPr id="245771" name="Group 18"/>
          <p:cNvGrpSpPr>
            <a:grpSpLocks/>
          </p:cNvGrpSpPr>
          <p:nvPr/>
        </p:nvGrpSpPr>
        <p:grpSpPr bwMode="auto">
          <a:xfrm>
            <a:off x="6227763" y="2778125"/>
            <a:ext cx="450850" cy="95250"/>
            <a:chOff x="3683" y="1648"/>
            <a:chExt cx="759" cy="192"/>
          </a:xfrm>
        </p:grpSpPr>
        <p:sp>
          <p:nvSpPr>
            <p:cNvPr id="245779" name="Freeform 19"/>
            <p:cNvSpPr>
              <a:spLocks/>
            </p:cNvSpPr>
            <p:nvPr/>
          </p:nvSpPr>
          <p:spPr bwMode="auto">
            <a:xfrm>
              <a:off x="4063" y="1648"/>
              <a:ext cx="379" cy="192"/>
            </a:xfrm>
            <a:custGeom>
              <a:avLst/>
              <a:gdLst>
                <a:gd name="T0" fmla="*/ 0 w 379"/>
                <a:gd name="T1" fmla="*/ 3 h 192"/>
                <a:gd name="T2" fmla="*/ 7 w 379"/>
                <a:gd name="T3" fmla="*/ 16 h 192"/>
                <a:gd name="T4" fmla="*/ 23 w 379"/>
                <a:gd name="T5" fmla="*/ 99 h 192"/>
                <a:gd name="T6" fmla="*/ 45 w 379"/>
                <a:gd name="T7" fmla="*/ 179 h 192"/>
                <a:gd name="T8" fmla="*/ 63 w 379"/>
                <a:gd name="T9" fmla="*/ 179 h 192"/>
                <a:gd name="T10" fmla="*/ 80 w 379"/>
                <a:gd name="T11" fmla="*/ 129 h 192"/>
                <a:gd name="T12" fmla="*/ 94 w 379"/>
                <a:gd name="T13" fmla="*/ 129 h 192"/>
                <a:gd name="T14" fmla="*/ 112 w 379"/>
                <a:gd name="T15" fmla="*/ 171 h 192"/>
                <a:gd name="T16" fmla="*/ 126 w 379"/>
                <a:gd name="T17" fmla="*/ 171 h 192"/>
                <a:gd name="T18" fmla="*/ 150 w 379"/>
                <a:gd name="T19" fmla="*/ 138 h 192"/>
                <a:gd name="T20" fmla="*/ 167 w 379"/>
                <a:gd name="T21" fmla="*/ 138 h 192"/>
                <a:gd name="T22" fmla="*/ 185 w 379"/>
                <a:gd name="T23" fmla="*/ 160 h 192"/>
                <a:gd name="T24" fmla="*/ 198 w 379"/>
                <a:gd name="T25" fmla="*/ 160 h 192"/>
                <a:gd name="T26" fmla="*/ 215 w 379"/>
                <a:gd name="T27" fmla="*/ 142 h 192"/>
                <a:gd name="T28" fmla="*/ 227 w 379"/>
                <a:gd name="T29" fmla="*/ 142 h 192"/>
                <a:gd name="T30" fmla="*/ 246 w 379"/>
                <a:gd name="T31" fmla="*/ 159 h 192"/>
                <a:gd name="T32" fmla="*/ 260 w 379"/>
                <a:gd name="T33" fmla="*/ 159 h 192"/>
                <a:gd name="T34" fmla="*/ 276 w 379"/>
                <a:gd name="T35" fmla="*/ 145 h 192"/>
                <a:gd name="T36" fmla="*/ 289 w 379"/>
                <a:gd name="T37" fmla="*/ 145 h 192"/>
                <a:gd name="T38" fmla="*/ 304 w 379"/>
                <a:gd name="T39" fmla="*/ 157 h 192"/>
                <a:gd name="T40" fmla="*/ 315 w 379"/>
                <a:gd name="T41" fmla="*/ 157 h 192"/>
                <a:gd name="T42" fmla="*/ 331 w 379"/>
                <a:gd name="T43" fmla="*/ 146 h 192"/>
                <a:gd name="T44" fmla="*/ 342 w 379"/>
                <a:gd name="T45" fmla="*/ 146 h 192"/>
                <a:gd name="T46" fmla="*/ 356 w 379"/>
                <a:gd name="T47" fmla="*/ 157 h 192"/>
                <a:gd name="T48" fmla="*/ 367 w 379"/>
                <a:gd name="T49" fmla="*/ 157 h 192"/>
                <a:gd name="T50" fmla="*/ 379 w 379"/>
                <a:gd name="T51" fmla="*/ 147 h 1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79"/>
                <a:gd name="T79" fmla="*/ 0 h 192"/>
                <a:gd name="T80" fmla="*/ 379 w 379"/>
                <a:gd name="T81" fmla="*/ 192 h 1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79" h="192">
                  <a:moveTo>
                    <a:pt x="0" y="3"/>
                  </a:moveTo>
                  <a:cubicBezTo>
                    <a:pt x="1" y="5"/>
                    <a:pt x="3" y="0"/>
                    <a:pt x="7" y="16"/>
                  </a:cubicBezTo>
                  <a:cubicBezTo>
                    <a:pt x="11" y="32"/>
                    <a:pt x="17" y="72"/>
                    <a:pt x="23" y="99"/>
                  </a:cubicBezTo>
                  <a:cubicBezTo>
                    <a:pt x="30" y="126"/>
                    <a:pt x="38" y="166"/>
                    <a:pt x="45" y="179"/>
                  </a:cubicBezTo>
                  <a:cubicBezTo>
                    <a:pt x="51" y="192"/>
                    <a:pt x="57" y="187"/>
                    <a:pt x="63" y="179"/>
                  </a:cubicBezTo>
                  <a:cubicBezTo>
                    <a:pt x="69" y="170"/>
                    <a:pt x="75" y="137"/>
                    <a:pt x="80" y="129"/>
                  </a:cubicBezTo>
                  <a:cubicBezTo>
                    <a:pt x="85" y="121"/>
                    <a:pt x="89" y="122"/>
                    <a:pt x="94" y="129"/>
                  </a:cubicBezTo>
                  <a:cubicBezTo>
                    <a:pt x="99" y="136"/>
                    <a:pt x="107" y="164"/>
                    <a:pt x="112" y="171"/>
                  </a:cubicBezTo>
                  <a:cubicBezTo>
                    <a:pt x="117" y="178"/>
                    <a:pt x="120" y="177"/>
                    <a:pt x="126" y="171"/>
                  </a:cubicBezTo>
                  <a:cubicBezTo>
                    <a:pt x="132" y="166"/>
                    <a:pt x="143" y="143"/>
                    <a:pt x="150" y="138"/>
                  </a:cubicBezTo>
                  <a:cubicBezTo>
                    <a:pt x="157" y="132"/>
                    <a:pt x="161" y="134"/>
                    <a:pt x="167" y="138"/>
                  </a:cubicBezTo>
                  <a:cubicBezTo>
                    <a:pt x="173" y="141"/>
                    <a:pt x="180" y="156"/>
                    <a:pt x="185" y="160"/>
                  </a:cubicBezTo>
                  <a:cubicBezTo>
                    <a:pt x="190" y="164"/>
                    <a:pt x="193" y="163"/>
                    <a:pt x="198" y="160"/>
                  </a:cubicBezTo>
                  <a:cubicBezTo>
                    <a:pt x="203" y="157"/>
                    <a:pt x="210" y="145"/>
                    <a:pt x="215" y="142"/>
                  </a:cubicBezTo>
                  <a:cubicBezTo>
                    <a:pt x="219" y="139"/>
                    <a:pt x="222" y="139"/>
                    <a:pt x="227" y="142"/>
                  </a:cubicBezTo>
                  <a:cubicBezTo>
                    <a:pt x="232" y="145"/>
                    <a:pt x="241" y="157"/>
                    <a:pt x="246" y="159"/>
                  </a:cubicBezTo>
                  <a:cubicBezTo>
                    <a:pt x="252" y="162"/>
                    <a:pt x="255" y="162"/>
                    <a:pt x="260" y="159"/>
                  </a:cubicBezTo>
                  <a:cubicBezTo>
                    <a:pt x="265" y="157"/>
                    <a:pt x="271" y="147"/>
                    <a:pt x="276" y="145"/>
                  </a:cubicBezTo>
                  <a:cubicBezTo>
                    <a:pt x="281" y="142"/>
                    <a:pt x="285" y="143"/>
                    <a:pt x="289" y="145"/>
                  </a:cubicBezTo>
                  <a:cubicBezTo>
                    <a:pt x="294" y="147"/>
                    <a:pt x="300" y="155"/>
                    <a:pt x="304" y="157"/>
                  </a:cubicBezTo>
                  <a:cubicBezTo>
                    <a:pt x="309" y="159"/>
                    <a:pt x="311" y="158"/>
                    <a:pt x="315" y="157"/>
                  </a:cubicBezTo>
                  <a:cubicBezTo>
                    <a:pt x="320" y="155"/>
                    <a:pt x="327" y="148"/>
                    <a:pt x="331" y="146"/>
                  </a:cubicBezTo>
                  <a:cubicBezTo>
                    <a:pt x="336" y="144"/>
                    <a:pt x="338" y="144"/>
                    <a:pt x="342" y="146"/>
                  </a:cubicBezTo>
                  <a:cubicBezTo>
                    <a:pt x="346" y="148"/>
                    <a:pt x="352" y="155"/>
                    <a:pt x="356" y="157"/>
                  </a:cubicBezTo>
                  <a:cubicBezTo>
                    <a:pt x="360" y="159"/>
                    <a:pt x="363" y="159"/>
                    <a:pt x="367" y="157"/>
                  </a:cubicBezTo>
                  <a:cubicBezTo>
                    <a:pt x="370" y="156"/>
                    <a:pt x="377" y="149"/>
                    <a:pt x="379" y="147"/>
                  </a:cubicBezTo>
                </a:path>
              </a:pathLst>
            </a:custGeom>
            <a:noFill/>
            <a:ln w="12700" cap="flat" cmpd="sng">
              <a:solidFill>
                <a:schemeClr val="folHlink"/>
              </a:solidFill>
              <a:prstDash val="solid"/>
              <a:round/>
              <a:headEnd/>
              <a:tailEnd/>
            </a:ln>
          </p:spPr>
          <p:txBody>
            <a:bodyPr lIns="0" tIns="0" rIns="0" bIns="0" anchor="ctr">
              <a:spAutoFit/>
            </a:bodyPr>
            <a:lstStyle/>
            <a:p>
              <a:endParaRPr lang="en-GB"/>
            </a:p>
          </p:txBody>
        </p:sp>
        <p:sp>
          <p:nvSpPr>
            <p:cNvPr id="245780" name="Freeform 20"/>
            <p:cNvSpPr>
              <a:spLocks/>
            </p:cNvSpPr>
            <p:nvPr/>
          </p:nvSpPr>
          <p:spPr bwMode="auto">
            <a:xfrm flipH="1">
              <a:off x="3683" y="1648"/>
              <a:ext cx="379" cy="192"/>
            </a:xfrm>
            <a:custGeom>
              <a:avLst/>
              <a:gdLst>
                <a:gd name="T0" fmla="*/ 0 w 379"/>
                <a:gd name="T1" fmla="*/ 3 h 192"/>
                <a:gd name="T2" fmla="*/ 7 w 379"/>
                <a:gd name="T3" fmla="*/ 16 h 192"/>
                <a:gd name="T4" fmla="*/ 23 w 379"/>
                <a:gd name="T5" fmla="*/ 99 h 192"/>
                <a:gd name="T6" fmla="*/ 45 w 379"/>
                <a:gd name="T7" fmla="*/ 179 h 192"/>
                <a:gd name="T8" fmla="*/ 63 w 379"/>
                <a:gd name="T9" fmla="*/ 179 h 192"/>
                <a:gd name="T10" fmla="*/ 80 w 379"/>
                <a:gd name="T11" fmla="*/ 129 h 192"/>
                <a:gd name="T12" fmla="*/ 94 w 379"/>
                <a:gd name="T13" fmla="*/ 129 h 192"/>
                <a:gd name="T14" fmla="*/ 112 w 379"/>
                <a:gd name="T15" fmla="*/ 171 h 192"/>
                <a:gd name="T16" fmla="*/ 126 w 379"/>
                <a:gd name="T17" fmla="*/ 171 h 192"/>
                <a:gd name="T18" fmla="*/ 150 w 379"/>
                <a:gd name="T19" fmla="*/ 138 h 192"/>
                <a:gd name="T20" fmla="*/ 167 w 379"/>
                <a:gd name="T21" fmla="*/ 138 h 192"/>
                <a:gd name="T22" fmla="*/ 185 w 379"/>
                <a:gd name="T23" fmla="*/ 160 h 192"/>
                <a:gd name="T24" fmla="*/ 198 w 379"/>
                <a:gd name="T25" fmla="*/ 160 h 192"/>
                <a:gd name="T26" fmla="*/ 215 w 379"/>
                <a:gd name="T27" fmla="*/ 142 h 192"/>
                <a:gd name="T28" fmla="*/ 227 w 379"/>
                <a:gd name="T29" fmla="*/ 142 h 192"/>
                <a:gd name="T30" fmla="*/ 246 w 379"/>
                <a:gd name="T31" fmla="*/ 159 h 192"/>
                <a:gd name="T32" fmla="*/ 260 w 379"/>
                <a:gd name="T33" fmla="*/ 159 h 192"/>
                <a:gd name="T34" fmla="*/ 276 w 379"/>
                <a:gd name="T35" fmla="*/ 145 h 192"/>
                <a:gd name="T36" fmla="*/ 289 w 379"/>
                <a:gd name="T37" fmla="*/ 145 h 192"/>
                <a:gd name="T38" fmla="*/ 304 w 379"/>
                <a:gd name="T39" fmla="*/ 157 h 192"/>
                <a:gd name="T40" fmla="*/ 315 w 379"/>
                <a:gd name="T41" fmla="*/ 157 h 192"/>
                <a:gd name="T42" fmla="*/ 331 w 379"/>
                <a:gd name="T43" fmla="*/ 146 h 192"/>
                <a:gd name="T44" fmla="*/ 342 w 379"/>
                <a:gd name="T45" fmla="*/ 146 h 192"/>
                <a:gd name="T46" fmla="*/ 356 w 379"/>
                <a:gd name="T47" fmla="*/ 157 h 192"/>
                <a:gd name="T48" fmla="*/ 367 w 379"/>
                <a:gd name="T49" fmla="*/ 157 h 192"/>
                <a:gd name="T50" fmla="*/ 379 w 379"/>
                <a:gd name="T51" fmla="*/ 147 h 1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79"/>
                <a:gd name="T79" fmla="*/ 0 h 192"/>
                <a:gd name="T80" fmla="*/ 379 w 379"/>
                <a:gd name="T81" fmla="*/ 192 h 1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79" h="192">
                  <a:moveTo>
                    <a:pt x="0" y="3"/>
                  </a:moveTo>
                  <a:cubicBezTo>
                    <a:pt x="1" y="5"/>
                    <a:pt x="3" y="0"/>
                    <a:pt x="7" y="16"/>
                  </a:cubicBezTo>
                  <a:cubicBezTo>
                    <a:pt x="11" y="32"/>
                    <a:pt x="17" y="72"/>
                    <a:pt x="23" y="99"/>
                  </a:cubicBezTo>
                  <a:cubicBezTo>
                    <a:pt x="30" y="126"/>
                    <a:pt x="38" y="166"/>
                    <a:pt x="45" y="179"/>
                  </a:cubicBezTo>
                  <a:cubicBezTo>
                    <a:pt x="51" y="192"/>
                    <a:pt x="57" y="187"/>
                    <a:pt x="63" y="179"/>
                  </a:cubicBezTo>
                  <a:cubicBezTo>
                    <a:pt x="69" y="170"/>
                    <a:pt x="75" y="137"/>
                    <a:pt x="80" y="129"/>
                  </a:cubicBezTo>
                  <a:cubicBezTo>
                    <a:pt x="85" y="121"/>
                    <a:pt x="89" y="122"/>
                    <a:pt x="94" y="129"/>
                  </a:cubicBezTo>
                  <a:cubicBezTo>
                    <a:pt x="99" y="136"/>
                    <a:pt x="107" y="164"/>
                    <a:pt x="112" y="171"/>
                  </a:cubicBezTo>
                  <a:cubicBezTo>
                    <a:pt x="117" y="178"/>
                    <a:pt x="120" y="177"/>
                    <a:pt x="126" y="171"/>
                  </a:cubicBezTo>
                  <a:cubicBezTo>
                    <a:pt x="132" y="166"/>
                    <a:pt x="143" y="143"/>
                    <a:pt x="150" y="138"/>
                  </a:cubicBezTo>
                  <a:cubicBezTo>
                    <a:pt x="157" y="132"/>
                    <a:pt x="161" y="134"/>
                    <a:pt x="167" y="138"/>
                  </a:cubicBezTo>
                  <a:cubicBezTo>
                    <a:pt x="173" y="141"/>
                    <a:pt x="180" y="156"/>
                    <a:pt x="185" y="160"/>
                  </a:cubicBezTo>
                  <a:cubicBezTo>
                    <a:pt x="190" y="164"/>
                    <a:pt x="193" y="163"/>
                    <a:pt x="198" y="160"/>
                  </a:cubicBezTo>
                  <a:cubicBezTo>
                    <a:pt x="203" y="157"/>
                    <a:pt x="210" y="145"/>
                    <a:pt x="215" y="142"/>
                  </a:cubicBezTo>
                  <a:cubicBezTo>
                    <a:pt x="219" y="139"/>
                    <a:pt x="222" y="139"/>
                    <a:pt x="227" y="142"/>
                  </a:cubicBezTo>
                  <a:cubicBezTo>
                    <a:pt x="232" y="145"/>
                    <a:pt x="241" y="157"/>
                    <a:pt x="246" y="159"/>
                  </a:cubicBezTo>
                  <a:cubicBezTo>
                    <a:pt x="252" y="162"/>
                    <a:pt x="255" y="162"/>
                    <a:pt x="260" y="159"/>
                  </a:cubicBezTo>
                  <a:cubicBezTo>
                    <a:pt x="265" y="157"/>
                    <a:pt x="271" y="147"/>
                    <a:pt x="276" y="145"/>
                  </a:cubicBezTo>
                  <a:cubicBezTo>
                    <a:pt x="281" y="142"/>
                    <a:pt x="285" y="143"/>
                    <a:pt x="289" y="145"/>
                  </a:cubicBezTo>
                  <a:cubicBezTo>
                    <a:pt x="294" y="147"/>
                    <a:pt x="300" y="155"/>
                    <a:pt x="304" y="157"/>
                  </a:cubicBezTo>
                  <a:cubicBezTo>
                    <a:pt x="309" y="159"/>
                    <a:pt x="311" y="158"/>
                    <a:pt x="315" y="157"/>
                  </a:cubicBezTo>
                  <a:cubicBezTo>
                    <a:pt x="320" y="155"/>
                    <a:pt x="327" y="148"/>
                    <a:pt x="331" y="146"/>
                  </a:cubicBezTo>
                  <a:cubicBezTo>
                    <a:pt x="336" y="144"/>
                    <a:pt x="338" y="144"/>
                    <a:pt x="342" y="146"/>
                  </a:cubicBezTo>
                  <a:cubicBezTo>
                    <a:pt x="346" y="148"/>
                    <a:pt x="352" y="155"/>
                    <a:pt x="356" y="157"/>
                  </a:cubicBezTo>
                  <a:cubicBezTo>
                    <a:pt x="360" y="159"/>
                    <a:pt x="363" y="159"/>
                    <a:pt x="367" y="157"/>
                  </a:cubicBezTo>
                  <a:cubicBezTo>
                    <a:pt x="370" y="156"/>
                    <a:pt x="377" y="149"/>
                    <a:pt x="379" y="147"/>
                  </a:cubicBezTo>
                </a:path>
              </a:pathLst>
            </a:custGeom>
            <a:noFill/>
            <a:ln w="12700" cap="flat" cmpd="sng">
              <a:solidFill>
                <a:schemeClr val="folHlink"/>
              </a:solidFill>
              <a:prstDash val="solid"/>
              <a:round/>
              <a:headEnd/>
              <a:tailEnd/>
            </a:ln>
          </p:spPr>
          <p:txBody>
            <a:bodyPr lIns="0" tIns="0" rIns="0" bIns="0" anchor="ctr">
              <a:spAutoFit/>
            </a:bodyPr>
            <a:lstStyle/>
            <a:p>
              <a:endParaRPr lang="en-GB"/>
            </a:p>
          </p:txBody>
        </p:sp>
      </p:grpSp>
      <p:sp>
        <p:nvSpPr>
          <p:cNvPr id="245772" name="Freeform 21"/>
          <p:cNvSpPr>
            <a:spLocks noChangeArrowheads="1"/>
          </p:cNvSpPr>
          <p:nvPr/>
        </p:nvSpPr>
        <p:spPr bwMode="auto">
          <a:xfrm>
            <a:off x="4076700" y="1831975"/>
            <a:ext cx="3425825" cy="515938"/>
          </a:xfrm>
          <a:custGeom>
            <a:avLst/>
            <a:gdLst>
              <a:gd name="T0" fmla="*/ 0 w 2337"/>
              <a:gd name="T1" fmla="*/ 512763 h 325"/>
              <a:gd name="T2" fmla="*/ 1014408 w 2337"/>
              <a:gd name="T3" fmla="*/ 514350 h 325"/>
              <a:gd name="T4" fmla="*/ 1014408 w 2337"/>
              <a:gd name="T5" fmla="*/ 0 h 325"/>
              <a:gd name="T6" fmla="*/ 1152203 w 2337"/>
              <a:gd name="T7" fmla="*/ 0 h 325"/>
              <a:gd name="T8" fmla="*/ 1152203 w 2337"/>
              <a:gd name="T9" fmla="*/ 514350 h 325"/>
              <a:gd name="T10" fmla="*/ 3425825 w 2337"/>
              <a:gd name="T11" fmla="*/ 515938 h 325"/>
              <a:gd name="T12" fmla="*/ 0 60000 65536"/>
              <a:gd name="T13" fmla="*/ 0 60000 65536"/>
              <a:gd name="T14" fmla="*/ 0 60000 65536"/>
              <a:gd name="T15" fmla="*/ 0 60000 65536"/>
              <a:gd name="T16" fmla="*/ 0 60000 65536"/>
              <a:gd name="T17" fmla="*/ 0 60000 65536"/>
              <a:gd name="T18" fmla="*/ 0 w 2337"/>
              <a:gd name="T19" fmla="*/ 0 h 325"/>
              <a:gd name="T20" fmla="*/ 2337 w 2337"/>
              <a:gd name="T21" fmla="*/ 325 h 325"/>
            </a:gdLst>
            <a:ahLst/>
            <a:cxnLst>
              <a:cxn ang="T12">
                <a:pos x="T0" y="T1"/>
              </a:cxn>
              <a:cxn ang="T13">
                <a:pos x="T2" y="T3"/>
              </a:cxn>
              <a:cxn ang="T14">
                <a:pos x="T4" y="T5"/>
              </a:cxn>
              <a:cxn ang="T15">
                <a:pos x="T6" y="T7"/>
              </a:cxn>
              <a:cxn ang="T16">
                <a:pos x="T8" y="T9"/>
              </a:cxn>
              <a:cxn ang="T17">
                <a:pos x="T10" y="T11"/>
              </a:cxn>
            </a:cxnLst>
            <a:rect l="T18" t="T19" r="T20" b="T21"/>
            <a:pathLst>
              <a:path w="2337" h="325">
                <a:moveTo>
                  <a:pt x="0" y="323"/>
                </a:moveTo>
                <a:lnTo>
                  <a:pt x="692" y="324"/>
                </a:lnTo>
                <a:lnTo>
                  <a:pt x="692" y="0"/>
                </a:lnTo>
                <a:lnTo>
                  <a:pt x="786" y="0"/>
                </a:lnTo>
                <a:lnTo>
                  <a:pt x="786" y="324"/>
                </a:lnTo>
                <a:lnTo>
                  <a:pt x="2337" y="325"/>
                </a:lnTo>
              </a:path>
            </a:pathLst>
          </a:custGeom>
          <a:noFill/>
          <a:ln w="12700">
            <a:solidFill>
              <a:srgbClr val="FAFD00"/>
            </a:solidFill>
            <a:round/>
            <a:headEnd/>
            <a:tailEnd/>
          </a:ln>
        </p:spPr>
        <p:txBody>
          <a:bodyPr wrap="none" anchor="ctr"/>
          <a:lstStyle/>
          <a:p>
            <a:endParaRPr lang="en-GB"/>
          </a:p>
        </p:txBody>
      </p:sp>
      <p:sp>
        <p:nvSpPr>
          <p:cNvPr id="245773" name="Freeform 22"/>
          <p:cNvSpPr>
            <a:spLocks noChangeArrowheads="1"/>
          </p:cNvSpPr>
          <p:nvPr/>
        </p:nvSpPr>
        <p:spPr bwMode="auto">
          <a:xfrm>
            <a:off x="3314700" y="5132388"/>
            <a:ext cx="4208463" cy="449262"/>
          </a:xfrm>
          <a:custGeom>
            <a:avLst/>
            <a:gdLst>
              <a:gd name="T0" fmla="*/ 0 w 2651"/>
              <a:gd name="T1" fmla="*/ 0 h 283"/>
              <a:gd name="T2" fmla="*/ 900113 w 2651"/>
              <a:gd name="T3" fmla="*/ 1587 h 283"/>
              <a:gd name="T4" fmla="*/ 965200 w 2651"/>
              <a:gd name="T5" fmla="*/ 449262 h 283"/>
              <a:gd name="T6" fmla="*/ 1189038 w 2651"/>
              <a:gd name="T7" fmla="*/ 449262 h 283"/>
              <a:gd name="T8" fmla="*/ 1254125 w 2651"/>
              <a:gd name="T9" fmla="*/ 1587 h 283"/>
              <a:gd name="T10" fmla="*/ 4208463 w 2651"/>
              <a:gd name="T11" fmla="*/ 1587 h 283"/>
              <a:gd name="T12" fmla="*/ 0 60000 65536"/>
              <a:gd name="T13" fmla="*/ 0 60000 65536"/>
              <a:gd name="T14" fmla="*/ 0 60000 65536"/>
              <a:gd name="T15" fmla="*/ 0 60000 65536"/>
              <a:gd name="T16" fmla="*/ 0 60000 65536"/>
              <a:gd name="T17" fmla="*/ 0 60000 65536"/>
              <a:gd name="T18" fmla="*/ 0 w 2651"/>
              <a:gd name="T19" fmla="*/ 0 h 283"/>
              <a:gd name="T20" fmla="*/ 2651 w 2651"/>
              <a:gd name="T21" fmla="*/ 283 h 283"/>
            </a:gdLst>
            <a:ahLst/>
            <a:cxnLst>
              <a:cxn ang="T12">
                <a:pos x="T0" y="T1"/>
              </a:cxn>
              <a:cxn ang="T13">
                <a:pos x="T2" y="T3"/>
              </a:cxn>
              <a:cxn ang="T14">
                <a:pos x="T4" y="T5"/>
              </a:cxn>
              <a:cxn ang="T15">
                <a:pos x="T6" y="T7"/>
              </a:cxn>
              <a:cxn ang="T16">
                <a:pos x="T8" y="T9"/>
              </a:cxn>
              <a:cxn ang="T17">
                <a:pos x="T10" y="T11"/>
              </a:cxn>
            </a:cxnLst>
            <a:rect l="T18" t="T19" r="T20" b="T21"/>
            <a:pathLst>
              <a:path w="2651" h="283">
                <a:moveTo>
                  <a:pt x="0" y="0"/>
                </a:moveTo>
                <a:lnTo>
                  <a:pt x="567" y="1"/>
                </a:lnTo>
                <a:lnTo>
                  <a:pt x="608" y="283"/>
                </a:lnTo>
                <a:lnTo>
                  <a:pt x="749" y="283"/>
                </a:lnTo>
                <a:lnTo>
                  <a:pt x="790" y="1"/>
                </a:lnTo>
                <a:lnTo>
                  <a:pt x="2651" y="1"/>
                </a:lnTo>
              </a:path>
            </a:pathLst>
          </a:custGeom>
          <a:noFill/>
          <a:ln w="12700">
            <a:solidFill>
              <a:srgbClr val="00FF00"/>
            </a:solidFill>
            <a:round/>
            <a:headEnd/>
            <a:tailEnd/>
          </a:ln>
        </p:spPr>
        <p:txBody>
          <a:bodyPr wrap="none" anchor="ctr"/>
          <a:lstStyle/>
          <a:p>
            <a:endParaRPr lang="en-GB"/>
          </a:p>
        </p:txBody>
      </p:sp>
      <p:sp>
        <p:nvSpPr>
          <p:cNvPr id="245774" name="Line 23"/>
          <p:cNvSpPr>
            <a:spLocks noChangeShapeType="1"/>
          </p:cNvSpPr>
          <p:nvPr/>
        </p:nvSpPr>
        <p:spPr bwMode="auto">
          <a:xfrm>
            <a:off x="3324225" y="2859088"/>
            <a:ext cx="2897188" cy="0"/>
          </a:xfrm>
          <a:prstGeom prst="line">
            <a:avLst/>
          </a:prstGeom>
          <a:noFill/>
          <a:ln w="12700">
            <a:solidFill>
              <a:schemeClr val="folHlink"/>
            </a:solidFill>
            <a:round/>
            <a:headEnd/>
            <a:tailEnd/>
          </a:ln>
        </p:spPr>
        <p:txBody>
          <a:bodyPr wrap="none" anchor="ctr"/>
          <a:lstStyle/>
          <a:p>
            <a:endParaRPr lang="en-GB"/>
          </a:p>
        </p:txBody>
      </p:sp>
      <p:sp>
        <p:nvSpPr>
          <p:cNvPr id="245775" name="Freeform 24"/>
          <p:cNvSpPr>
            <a:spLocks noChangeArrowheads="1"/>
          </p:cNvSpPr>
          <p:nvPr/>
        </p:nvSpPr>
        <p:spPr bwMode="auto">
          <a:xfrm>
            <a:off x="3319463" y="3292475"/>
            <a:ext cx="4230687" cy="258763"/>
          </a:xfrm>
          <a:custGeom>
            <a:avLst/>
            <a:gdLst>
              <a:gd name="T0" fmla="*/ 0 w 2665"/>
              <a:gd name="T1" fmla="*/ 258763 h 163"/>
              <a:gd name="T2" fmla="*/ 276225 w 2665"/>
              <a:gd name="T3" fmla="*/ 258763 h 163"/>
              <a:gd name="T4" fmla="*/ 379412 w 2665"/>
              <a:gd name="T5" fmla="*/ 0 h 163"/>
              <a:gd name="T6" fmla="*/ 769937 w 2665"/>
              <a:gd name="T7" fmla="*/ 0 h 163"/>
              <a:gd name="T8" fmla="*/ 877887 w 2665"/>
              <a:gd name="T9" fmla="*/ 257175 h 163"/>
              <a:gd name="T10" fmla="*/ 1684337 w 2665"/>
              <a:gd name="T11" fmla="*/ 258763 h 163"/>
              <a:gd name="T12" fmla="*/ 1779587 w 2665"/>
              <a:gd name="T13" fmla="*/ 0 h 163"/>
              <a:gd name="T14" fmla="*/ 1925637 w 2665"/>
              <a:gd name="T15" fmla="*/ 0 h 163"/>
              <a:gd name="T16" fmla="*/ 2030412 w 2665"/>
              <a:gd name="T17" fmla="*/ 257175 h 163"/>
              <a:gd name="T18" fmla="*/ 4230687 w 2665"/>
              <a:gd name="T19" fmla="*/ 257175 h 1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65"/>
              <a:gd name="T31" fmla="*/ 0 h 163"/>
              <a:gd name="T32" fmla="*/ 2665 w 2665"/>
              <a:gd name="T33" fmla="*/ 163 h 1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65" h="163">
                <a:moveTo>
                  <a:pt x="0" y="163"/>
                </a:moveTo>
                <a:lnTo>
                  <a:pt x="174" y="163"/>
                </a:lnTo>
                <a:lnTo>
                  <a:pt x="239" y="0"/>
                </a:lnTo>
                <a:lnTo>
                  <a:pt x="485" y="0"/>
                </a:lnTo>
                <a:lnTo>
                  <a:pt x="553" y="162"/>
                </a:lnTo>
                <a:lnTo>
                  <a:pt x="1061" y="163"/>
                </a:lnTo>
                <a:lnTo>
                  <a:pt x="1121" y="0"/>
                </a:lnTo>
                <a:lnTo>
                  <a:pt x="1213" y="0"/>
                </a:lnTo>
                <a:lnTo>
                  <a:pt x="1279" y="162"/>
                </a:lnTo>
                <a:lnTo>
                  <a:pt x="2665" y="162"/>
                </a:lnTo>
              </a:path>
            </a:pathLst>
          </a:custGeom>
          <a:noFill/>
          <a:ln w="12700">
            <a:solidFill>
              <a:srgbClr val="00FF00"/>
            </a:solidFill>
            <a:round/>
            <a:headEnd/>
            <a:tailEnd/>
          </a:ln>
        </p:spPr>
        <p:txBody>
          <a:bodyPr wrap="none" anchor="ctr"/>
          <a:lstStyle/>
          <a:p>
            <a:endParaRPr lang="en-GB"/>
          </a:p>
        </p:txBody>
      </p:sp>
      <p:sp>
        <p:nvSpPr>
          <p:cNvPr id="28"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29"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0"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1"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2" name="CasellaDiTesto 31"/>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spTree>
    <p:extLst>
      <p:ext uri="{BB962C8B-B14F-4D97-AF65-F5344CB8AC3E}">
        <p14:creationId xmlns:p14="http://schemas.microsoft.com/office/powerpoint/2010/main" val="1266795101"/>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a:noFill/>
        </p:spPr>
        <p:txBody>
          <a:bodyPr lIns="90488" tIns="44450" rIns="90488" bIns="44450" anchor="b"/>
          <a:lstStyle/>
          <a:p>
            <a:r>
              <a:rPr lang="en-GB" smtClean="0"/>
              <a:t>Pulse sequence</a:t>
            </a:r>
          </a:p>
        </p:txBody>
      </p:sp>
      <p:sp>
        <p:nvSpPr>
          <p:cNvPr id="246787" name="Rectangle 3"/>
          <p:cNvSpPr>
            <a:spLocks noChangeArrowheads="1"/>
          </p:cNvSpPr>
          <p:nvPr/>
        </p:nvSpPr>
        <p:spPr bwMode="auto">
          <a:xfrm>
            <a:off x="2497138" y="2098675"/>
            <a:ext cx="450850" cy="382588"/>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RF</a:t>
            </a:r>
          </a:p>
        </p:txBody>
      </p:sp>
      <p:sp>
        <p:nvSpPr>
          <p:cNvPr id="246788" name="Line 4"/>
          <p:cNvSpPr>
            <a:spLocks noChangeShapeType="1"/>
          </p:cNvSpPr>
          <p:nvPr/>
        </p:nvSpPr>
        <p:spPr bwMode="auto">
          <a:xfrm>
            <a:off x="3314700" y="5132388"/>
            <a:ext cx="4213225" cy="0"/>
          </a:xfrm>
          <a:prstGeom prst="line">
            <a:avLst/>
          </a:prstGeom>
          <a:noFill/>
          <a:ln w="12700">
            <a:solidFill>
              <a:srgbClr val="00FF00"/>
            </a:solidFill>
            <a:round/>
            <a:headEnd/>
            <a:tailEnd/>
          </a:ln>
        </p:spPr>
        <p:txBody>
          <a:bodyPr wrap="none" anchor="ctr"/>
          <a:lstStyle/>
          <a:p>
            <a:endParaRPr lang="en-GB"/>
          </a:p>
        </p:txBody>
      </p:sp>
      <p:sp>
        <p:nvSpPr>
          <p:cNvPr id="246789" name="Line 5"/>
          <p:cNvSpPr>
            <a:spLocks noChangeShapeType="1"/>
          </p:cNvSpPr>
          <p:nvPr/>
        </p:nvSpPr>
        <p:spPr bwMode="auto">
          <a:xfrm>
            <a:off x="4584700" y="5132388"/>
            <a:ext cx="2925763" cy="0"/>
          </a:xfrm>
          <a:prstGeom prst="line">
            <a:avLst/>
          </a:prstGeom>
          <a:noFill/>
          <a:ln w="12700">
            <a:solidFill>
              <a:srgbClr val="00FF00"/>
            </a:solidFill>
            <a:round/>
            <a:headEnd/>
            <a:tailEnd/>
          </a:ln>
        </p:spPr>
        <p:txBody>
          <a:bodyPr wrap="none" anchor="ctr"/>
          <a:lstStyle/>
          <a:p>
            <a:endParaRPr lang="en-GB"/>
          </a:p>
        </p:txBody>
      </p:sp>
      <p:grpSp>
        <p:nvGrpSpPr>
          <p:cNvPr id="246790" name="Group 6"/>
          <p:cNvGrpSpPr>
            <a:grpSpLocks/>
          </p:cNvGrpSpPr>
          <p:nvPr/>
        </p:nvGrpSpPr>
        <p:grpSpPr bwMode="auto">
          <a:xfrm>
            <a:off x="1703388" y="2654300"/>
            <a:ext cx="1703387" cy="2632075"/>
            <a:chOff x="1073" y="1672"/>
            <a:chExt cx="1073" cy="1658"/>
          </a:xfrm>
        </p:grpSpPr>
        <p:sp>
          <p:nvSpPr>
            <p:cNvPr id="246800" name="Rectangle 7"/>
            <p:cNvSpPr>
              <a:spLocks noChangeArrowheads="1"/>
            </p:cNvSpPr>
            <p:nvPr/>
          </p:nvSpPr>
          <p:spPr bwMode="auto">
            <a:xfrm>
              <a:off x="1073" y="1672"/>
              <a:ext cx="875"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MR response</a:t>
              </a:r>
            </a:p>
          </p:txBody>
        </p:sp>
        <p:sp>
          <p:nvSpPr>
            <p:cNvPr id="246801" name="Rectangle 8"/>
            <p:cNvSpPr>
              <a:spLocks noChangeArrowheads="1"/>
            </p:cNvSpPr>
            <p:nvPr/>
          </p:nvSpPr>
          <p:spPr bwMode="auto">
            <a:xfrm>
              <a:off x="1073" y="3032"/>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46802" name="Rectangle 9"/>
            <p:cNvSpPr>
              <a:spLocks noChangeArrowheads="1"/>
            </p:cNvSpPr>
            <p:nvPr/>
          </p:nvSpPr>
          <p:spPr bwMode="auto">
            <a:xfrm>
              <a:off x="1187" y="3089"/>
              <a:ext cx="740"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phase enc.</a:t>
              </a:r>
            </a:p>
          </p:txBody>
        </p:sp>
        <p:sp>
          <p:nvSpPr>
            <p:cNvPr id="246803" name="Rectangle 10"/>
            <p:cNvSpPr>
              <a:spLocks noChangeArrowheads="1"/>
            </p:cNvSpPr>
            <p:nvPr/>
          </p:nvSpPr>
          <p:spPr bwMode="auto">
            <a:xfrm>
              <a:off x="1073" y="2538"/>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46804" name="Rectangle 11"/>
            <p:cNvSpPr>
              <a:spLocks noChangeArrowheads="1"/>
            </p:cNvSpPr>
            <p:nvPr/>
          </p:nvSpPr>
          <p:spPr bwMode="auto">
            <a:xfrm>
              <a:off x="1192" y="2612"/>
              <a:ext cx="95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frequency enc.</a:t>
              </a:r>
            </a:p>
          </p:txBody>
        </p:sp>
        <p:sp>
          <p:nvSpPr>
            <p:cNvPr id="246805" name="Rectangle 12"/>
            <p:cNvSpPr>
              <a:spLocks noChangeArrowheads="1"/>
            </p:cNvSpPr>
            <p:nvPr/>
          </p:nvSpPr>
          <p:spPr bwMode="auto">
            <a:xfrm>
              <a:off x="1073" y="2021"/>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46806" name="Rectangle 13"/>
            <p:cNvSpPr>
              <a:spLocks noChangeArrowheads="1"/>
            </p:cNvSpPr>
            <p:nvPr/>
          </p:nvSpPr>
          <p:spPr bwMode="auto">
            <a:xfrm>
              <a:off x="1192" y="2100"/>
              <a:ext cx="909"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slice selection</a:t>
              </a:r>
            </a:p>
          </p:txBody>
        </p:sp>
      </p:grpSp>
      <p:sp>
        <p:nvSpPr>
          <p:cNvPr id="246791" name="Freeform 14"/>
          <p:cNvSpPr>
            <a:spLocks noChangeArrowheads="1"/>
          </p:cNvSpPr>
          <p:nvPr/>
        </p:nvSpPr>
        <p:spPr bwMode="auto">
          <a:xfrm>
            <a:off x="3314700" y="4330700"/>
            <a:ext cx="4184650" cy="1588"/>
          </a:xfrm>
          <a:custGeom>
            <a:avLst/>
            <a:gdLst>
              <a:gd name="T0" fmla="*/ 0 w 2636"/>
              <a:gd name="T1" fmla="*/ 0 h 1"/>
              <a:gd name="T2" fmla="*/ 4184650 w 2636"/>
              <a:gd name="T3" fmla="*/ 0 h 1"/>
              <a:gd name="T4" fmla="*/ 0 60000 65536"/>
              <a:gd name="T5" fmla="*/ 0 60000 65536"/>
              <a:gd name="T6" fmla="*/ 0 w 2636"/>
              <a:gd name="T7" fmla="*/ 0 h 1"/>
              <a:gd name="T8" fmla="*/ 2636 w 2636"/>
              <a:gd name="T9" fmla="*/ 1 h 1"/>
            </a:gdLst>
            <a:ahLst/>
            <a:cxnLst>
              <a:cxn ang="T4">
                <a:pos x="T0" y="T1"/>
              </a:cxn>
              <a:cxn ang="T5">
                <a:pos x="T2" y="T3"/>
              </a:cxn>
            </a:cxnLst>
            <a:rect l="T6" t="T7" r="T8" b="T9"/>
            <a:pathLst>
              <a:path w="2636" h="1">
                <a:moveTo>
                  <a:pt x="0" y="0"/>
                </a:moveTo>
                <a:lnTo>
                  <a:pt x="2636" y="0"/>
                </a:lnTo>
              </a:path>
            </a:pathLst>
          </a:custGeom>
          <a:noFill/>
          <a:ln w="12700">
            <a:solidFill>
              <a:srgbClr val="00FF00"/>
            </a:solidFill>
            <a:round/>
            <a:headEnd/>
            <a:tailEnd/>
          </a:ln>
        </p:spPr>
        <p:txBody>
          <a:bodyPr wrap="none" anchor="ctr"/>
          <a:lstStyle/>
          <a:p>
            <a:endParaRPr lang="en-GB"/>
          </a:p>
        </p:txBody>
      </p:sp>
      <p:sp>
        <p:nvSpPr>
          <p:cNvPr id="246792" name="Line 15"/>
          <p:cNvSpPr>
            <a:spLocks noChangeShapeType="1"/>
          </p:cNvSpPr>
          <p:nvPr/>
        </p:nvSpPr>
        <p:spPr bwMode="auto">
          <a:xfrm>
            <a:off x="3314700" y="2859088"/>
            <a:ext cx="4191000" cy="0"/>
          </a:xfrm>
          <a:prstGeom prst="line">
            <a:avLst/>
          </a:prstGeom>
          <a:noFill/>
          <a:ln w="12700">
            <a:solidFill>
              <a:schemeClr val="folHlink"/>
            </a:solidFill>
            <a:round/>
            <a:headEnd/>
            <a:tailEnd/>
          </a:ln>
        </p:spPr>
        <p:txBody>
          <a:bodyPr wrap="none" anchor="ctr"/>
          <a:lstStyle/>
          <a:p>
            <a:endParaRPr lang="en-GB"/>
          </a:p>
        </p:txBody>
      </p:sp>
      <p:sp>
        <p:nvSpPr>
          <p:cNvPr id="246793" name="Line 16"/>
          <p:cNvSpPr>
            <a:spLocks noChangeShapeType="1"/>
          </p:cNvSpPr>
          <p:nvPr/>
        </p:nvSpPr>
        <p:spPr bwMode="auto">
          <a:xfrm>
            <a:off x="4413250" y="2859088"/>
            <a:ext cx="1808163" cy="0"/>
          </a:xfrm>
          <a:prstGeom prst="line">
            <a:avLst/>
          </a:prstGeom>
          <a:noFill/>
          <a:ln w="12700">
            <a:solidFill>
              <a:schemeClr val="folHlink"/>
            </a:solidFill>
            <a:round/>
            <a:headEnd/>
            <a:tailEnd/>
          </a:ln>
        </p:spPr>
        <p:txBody>
          <a:bodyPr wrap="none" anchor="ctr"/>
          <a:lstStyle/>
          <a:p>
            <a:endParaRPr lang="en-GB"/>
          </a:p>
        </p:txBody>
      </p:sp>
      <p:sp>
        <p:nvSpPr>
          <p:cNvPr id="246794" name="Line 17"/>
          <p:cNvSpPr>
            <a:spLocks noChangeShapeType="1"/>
          </p:cNvSpPr>
          <p:nvPr/>
        </p:nvSpPr>
        <p:spPr bwMode="auto">
          <a:xfrm>
            <a:off x="6675438" y="2859088"/>
            <a:ext cx="835025" cy="0"/>
          </a:xfrm>
          <a:prstGeom prst="line">
            <a:avLst/>
          </a:prstGeom>
          <a:noFill/>
          <a:ln w="12700">
            <a:solidFill>
              <a:schemeClr val="folHlink"/>
            </a:solidFill>
            <a:round/>
            <a:headEnd/>
            <a:tailEnd/>
          </a:ln>
        </p:spPr>
        <p:txBody>
          <a:bodyPr wrap="none" anchor="ctr"/>
          <a:lstStyle/>
          <a:p>
            <a:endParaRPr lang="en-GB"/>
          </a:p>
        </p:txBody>
      </p:sp>
      <p:sp>
        <p:nvSpPr>
          <p:cNvPr id="246795" name="Line 18"/>
          <p:cNvSpPr>
            <a:spLocks noChangeShapeType="1"/>
          </p:cNvSpPr>
          <p:nvPr/>
        </p:nvSpPr>
        <p:spPr bwMode="auto">
          <a:xfrm>
            <a:off x="3319463" y="2347913"/>
            <a:ext cx="4181475" cy="0"/>
          </a:xfrm>
          <a:prstGeom prst="line">
            <a:avLst/>
          </a:prstGeom>
          <a:noFill/>
          <a:ln w="12700">
            <a:solidFill>
              <a:srgbClr val="FAFD00"/>
            </a:solidFill>
            <a:round/>
            <a:headEnd/>
            <a:tailEnd/>
          </a:ln>
        </p:spPr>
        <p:txBody>
          <a:bodyPr wrap="none" anchor="ctr"/>
          <a:lstStyle/>
          <a:p>
            <a:endParaRPr lang="en-GB"/>
          </a:p>
        </p:txBody>
      </p:sp>
      <p:sp>
        <p:nvSpPr>
          <p:cNvPr id="246796" name="Line 19"/>
          <p:cNvSpPr>
            <a:spLocks noChangeShapeType="1"/>
          </p:cNvSpPr>
          <p:nvPr/>
        </p:nvSpPr>
        <p:spPr bwMode="auto">
          <a:xfrm>
            <a:off x="3314700" y="3551238"/>
            <a:ext cx="4213225" cy="0"/>
          </a:xfrm>
          <a:prstGeom prst="line">
            <a:avLst/>
          </a:prstGeom>
          <a:noFill/>
          <a:ln w="12700">
            <a:solidFill>
              <a:srgbClr val="00FF00"/>
            </a:solidFill>
            <a:round/>
            <a:headEnd/>
            <a:tailEnd/>
          </a:ln>
        </p:spPr>
        <p:txBody>
          <a:bodyPr wrap="none" anchor="ctr"/>
          <a:lstStyle/>
          <a:p>
            <a:endParaRPr lang="en-GB"/>
          </a:p>
        </p:txBody>
      </p:sp>
      <p:sp>
        <p:nvSpPr>
          <p:cNvPr id="23"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24"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5"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6"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7" name="CasellaDiTesto 26"/>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spTree>
    <p:extLst>
      <p:ext uri="{BB962C8B-B14F-4D97-AF65-F5344CB8AC3E}">
        <p14:creationId xmlns:p14="http://schemas.microsoft.com/office/powerpoint/2010/main" val="228466827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a:noFill/>
        </p:spPr>
        <p:txBody>
          <a:bodyPr lIns="90488" tIns="44450" rIns="90488" bIns="44450" anchor="b"/>
          <a:lstStyle/>
          <a:p>
            <a:r>
              <a:rPr lang="en-GB" smtClean="0"/>
              <a:t>Pulse sequence</a:t>
            </a:r>
          </a:p>
        </p:txBody>
      </p:sp>
      <p:sp>
        <p:nvSpPr>
          <p:cNvPr id="247811" name="Rectangle 3"/>
          <p:cNvSpPr>
            <a:spLocks noChangeArrowheads="1"/>
          </p:cNvSpPr>
          <p:nvPr/>
        </p:nvSpPr>
        <p:spPr bwMode="auto">
          <a:xfrm>
            <a:off x="2497138" y="2098675"/>
            <a:ext cx="450850" cy="382588"/>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RF</a:t>
            </a:r>
          </a:p>
        </p:txBody>
      </p:sp>
      <p:grpSp>
        <p:nvGrpSpPr>
          <p:cNvPr id="247812" name="Group 4"/>
          <p:cNvGrpSpPr>
            <a:grpSpLocks/>
          </p:cNvGrpSpPr>
          <p:nvPr/>
        </p:nvGrpSpPr>
        <p:grpSpPr bwMode="auto">
          <a:xfrm>
            <a:off x="1703388" y="2654300"/>
            <a:ext cx="1703387" cy="2632075"/>
            <a:chOff x="1073" y="1672"/>
            <a:chExt cx="1073" cy="1658"/>
          </a:xfrm>
        </p:grpSpPr>
        <p:sp>
          <p:nvSpPr>
            <p:cNvPr id="247829" name="Rectangle 5"/>
            <p:cNvSpPr>
              <a:spLocks noChangeArrowheads="1"/>
            </p:cNvSpPr>
            <p:nvPr/>
          </p:nvSpPr>
          <p:spPr bwMode="auto">
            <a:xfrm>
              <a:off x="1073" y="1672"/>
              <a:ext cx="875"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MR response</a:t>
              </a:r>
            </a:p>
          </p:txBody>
        </p:sp>
        <p:sp>
          <p:nvSpPr>
            <p:cNvPr id="247830" name="Rectangle 6"/>
            <p:cNvSpPr>
              <a:spLocks noChangeArrowheads="1"/>
            </p:cNvSpPr>
            <p:nvPr/>
          </p:nvSpPr>
          <p:spPr bwMode="auto">
            <a:xfrm>
              <a:off x="1073" y="3032"/>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47831" name="Rectangle 7"/>
            <p:cNvSpPr>
              <a:spLocks noChangeArrowheads="1"/>
            </p:cNvSpPr>
            <p:nvPr/>
          </p:nvSpPr>
          <p:spPr bwMode="auto">
            <a:xfrm>
              <a:off x="1187" y="3089"/>
              <a:ext cx="740"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phase enc.</a:t>
              </a:r>
            </a:p>
          </p:txBody>
        </p:sp>
        <p:sp>
          <p:nvSpPr>
            <p:cNvPr id="247832" name="Rectangle 8"/>
            <p:cNvSpPr>
              <a:spLocks noChangeArrowheads="1"/>
            </p:cNvSpPr>
            <p:nvPr/>
          </p:nvSpPr>
          <p:spPr bwMode="auto">
            <a:xfrm>
              <a:off x="1073" y="2538"/>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47833" name="Rectangle 9"/>
            <p:cNvSpPr>
              <a:spLocks noChangeArrowheads="1"/>
            </p:cNvSpPr>
            <p:nvPr/>
          </p:nvSpPr>
          <p:spPr bwMode="auto">
            <a:xfrm>
              <a:off x="1192" y="2612"/>
              <a:ext cx="95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frequency enc.</a:t>
              </a:r>
            </a:p>
          </p:txBody>
        </p:sp>
        <p:sp>
          <p:nvSpPr>
            <p:cNvPr id="247834" name="Rectangle 10"/>
            <p:cNvSpPr>
              <a:spLocks noChangeArrowheads="1"/>
            </p:cNvSpPr>
            <p:nvPr/>
          </p:nvSpPr>
          <p:spPr bwMode="auto">
            <a:xfrm>
              <a:off x="1073" y="2021"/>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47835" name="Rectangle 11"/>
            <p:cNvSpPr>
              <a:spLocks noChangeArrowheads="1"/>
            </p:cNvSpPr>
            <p:nvPr/>
          </p:nvSpPr>
          <p:spPr bwMode="auto">
            <a:xfrm>
              <a:off x="1192" y="2100"/>
              <a:ext cx="909"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slice selection</a:t>
              </a:r>
            </a:p>
          </p:txBody>
        </p:sp>
      </p:grpSp>
      <p:sp>
        <p:nvSpPr>
          <p:cNvPr id="247813" name="Freeform 12"/>
          <p:cNvSpPr>
            <a:spLocks noChangeArrowheads="1"/>
          </p:cNvSpPr>
          <p:nvPr/>
        </p:nvSpPr>
        <p:spPr bwMode="auto">
          <a:xfrm>
            <a:off x="3314700" y="4076700"/>
            <a:ext cx="4184650" cy="254000"/>
          </a:xfrm>
          <a:custGeom>
            <a:avLst/>
            <a:gdLst>
              <a:gd name="T0" fmla="*/ 0 w 2636"/>
              <a:gd name="T1" fmla="*/ 254000 h 160"/>
              <a:gd name="T2" fmla="*/ 2552700 w 2636"/>
              <a:gd name="T3" fmla="*/ 250825 h 160"/>
              <a:gd name="T4" fmla="*/ 2660650 w 2636"/>
              <a:gd name="T5" fmla="*/ 0 h 160"/>
              <a:gd name="T6" fmla="*/ 3705225 w 2636"/>
              <a:gd name="T7" fmla="*/ 3175 h 160"/>
              <a:gd name="T8" fmla="*/ 3816350 w 2636"/>
              <a:gd name="T9" fmla="*/ 250825 h 160"/>
              <a:gd name="T10" fmla="*/ 4184650 w 2636"/>
              <a:gd name="T11" fmla="*/ 254000 h 160"/>
              <a:gd name="T12" fmla="*/ 0 60000 65536"/>
              <a:gd name="T13" fmla="*/ 0 60000 65536"/>
              <a:gd name="T14" fmla="*/ 0 60000 65536"/>
              <a:gd name="T15" fmla="*/ 0 60000 65536"/>
              <a:gd name="T16" fmla="*/ 0 60000 65536"/>
              <a:gd name="T17" fmla="*/ 0 60000 65536"/>
              <a:gd name="T18" fmla="*/ 0 w 2636"/>
              <a:gd name="T19" fmla="*/ 0 h 160"/>
              <a:gd name="T20" fmla="*/ 2636 w 2636"/>
              <a:gd name="T21" fmla="*/ 160 h 160"/>
            </a:gdLst>
            <a:ahLst/>
            <a:cxnLst>
              <a:cxn ang="T12">
                <a:pos x="T0" y="T1"/>
              </a:cxn>
              <a:cxn ang="T13">
                <a:pos x="T2" y="T3"/>
              </a:cxn>
              <a:cxn ang="T14">
                <a:pos x="T4" y="T5"/>
              </a:cxn>
              <a:cxn ang="T15">
                <a:pos x="T6" y="T7"/>
              </a:cxn>
              <a:cxn ang="T16">
                <a:pos x="T8" y="T9"/>
              </a:cxn>
              <a:cxn ang="T17">
                <a:pos x="T10" y="T11"/>
              </a:cxn>
            </a:cxnLst>
            <a:rect l="T18" t="T19" r="T20" b="T21"/>
            <a:pathLst>
              <a:path w="2636" h="160">
                <a:moveTo>
                  <a:pt x="0" y="160"/>
                </a:moveTo>
                <a:lnTo>
                  <a:pt x="1608" y="158"/>
                </a:lnTo>
                <a:lnTo>
                  <a:pt x="1676" y="0"/>
                </a:lnTo>
                <a:lnTo>
                  <a:pt x="2334" y="2"/>
                </a:lnTo>
                <a:lnTo>
                  <a:pt x="2404" y="158"/>
                </a:lnTo>
                <a:lnTo>
                  <a:pt x="2636" y="160"/>
                </a:lnTo>
              </a:path>
            </a:pathLst>
          </a:custGeom>
          <a:noFill/>
          <a:ln w="12700">
            <a:solidFill>
              <a:srgbClr val="00FF00"/>
            </a:solidFill>
            <a:round/>
            <a:headEnd/>
            <a:tailEnd/>
          </a:ln>
        </p:spPr>
        <p:txBody>
          <a:bodyPr wrap="none" anchor="ctr"/>
          <a:lstStyle/>
          <a:p>
            <a:endParaRPr lang="en-GB"/>
          </a:p>
        </p:txBody>
      </p:sp>
      <p:sp>
        <p:nvSpPr>
          <p:cNvPr id="247814" name="Line 13"/>
          <p:cNvSpPr>
            <a:spLocks noChangeShapeType="1"/>
          </p:cNvSpPr>
          <p:nvPr/>
        </p:nvSpPr>
        <p:spPr bwMode="auto">
          <a:xfrm>
            <a:off x="6675438" y="2859088"/>
            <a:ext cx="835025" cy="0"/>
          </a:xfrm>
          <a:prstGeom prst="line">
            <a:avLst/>
          </a:prstGeom>
          <a:noFill/>
          <a:ln w="12700">
            <a:solidFill>
              <a:schemeClr val="folHlink"/>
            </a:solidFill>
            <a:round/>
            <a:headEnd/>
            <a:tailEnd/>
          </a:ln>
        </p:spPr>
        <p:txBody>
          <a:bodyPr wrap="none" anchor="ctr"/>
          <a:lstStyle/>
          <a:p>
            <a:endParaRPr lang="en-GB"/>
          </a:p>
        </p:txBody>
      </p:sp>
      <p:sp>
        <p:nvSpPr>
          <p:cNvPr id="247815" name="Rectangle 14"/>
          <p:cNvSpPr>
            <a:spLocks noChangeArrowheads="1"/>
          </p:cNvSpPr>
          <p:nvPr/>
        </p:nvSpPr>
        <p:spPr bwMode="auto">
          <a:xfrm>
            <a:off x="3867150" y="1878013"/>
            <a:ext cx="487363" cy="382587"/>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90°</a:t>
            </a:r>
          </a:p>
        </p:txBody>
      </p:sp>
      <p:sp>
        <p:nvSpPr>
          <p:cNvPr id="247816" name="Rectangle 15"/>
          <p:cNvSpPr>
            <a:spLocks noChangeArrowheads="1"/>
          </p:cNvSpPr>
          <p:nvPr/>
        </p:nvSpPr>
        <p:spPr bwMode="auto">
          <a:xfrm>
            <a:off x="5195888" y="1649413"/>
            <a:ext cx="600075" cy="382587"/>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180°</a:t>
            </a:r>
          </a:p>
        </p:txBody>
      </p:sp>
      <p:sp>
        <p:nvSpPr>
          <p:cNvPr id="247817" name="Freeform 16"/>
          <p:cNvSpPr>
            <a:spLocks/>
          </p:cNvSpPr>
          <p:nvPr/>
        </p:nvSpPr>
        <p:spPr bwMode="auto">
          <a:xfrm>
            <a:off x="3675063" y="2170113"/>
            <a:ext cx="406400" cy="220662"/>
          </a:xfrm>
          <a:custGeom>
            <a:avLst/>
            <a:gdLst>
              <a:gd name="T0" fmla="*/ 0 w 472"/>
              <a:gd name="T1" fmla="*/ 176817 h 307"/>
              <a:gd name="T2" fmla="*/ 33580 w 472"/>
              <a:gd name="T3" fmla="*/ 155973 h 307"/>
              <a:gd name="T4" fmla="*/ 54244 w 472"/>
              <a:gd name="T5" fmla="*/ 171067 h 307"/>
              <a:gd name="T6" fmla="*/ 74908 w 472"/>
              <a:gd name="T7" fmla="*/ 196224 h 307"/>
              <a:gd name="T8" fmla="*/ 104183 w 472"/>
              <a:gd name="T9" fmla="*/ 217787 h 307"/>
              <a:gd name="T10" fmla="*/ 130875 w 472"/>
              <a:gd name="T11" fmla="*/ 185442 h 307"/>
              <a:gd name="T12" fmla="*/ 180814 w 472"/>
              <a:gd name="T13" fmla="*/ 30188 h 307"/>
              <a:gd name="T14" fmla="*/ 201478 w 472"/>
              <a:gd name="T15" fmla="*/ 2875 h 307"/>
              <a:gd name="T16" fmla="*/ 224725 w 472"/>
              <a:gd name="T17" fmla="*/ 30907 h 307"/>
              <a:gd name="T18" fmla="*/ 271220 w 472"/>
              <a:gd name="T19" fmla="*/ 181848 h 307"/>
              <a:gd name="T20" fmla="*/ 301356 w 472"/>
              <a:gd name="T21" fmla="*/ 218506 h 307"/>
              <a:gd name="T22" fmla="*/ 330631 w 472"/>
              <a:gd name="T23" fmla="*/ 194068 h 307"/>
              <a:gd name="T24" fmla="*/ 348712 w 472"/>
              <a:gd name="T25" fmla="*/ 168911 h 307"/>
              <a:gd name="T26" fmla="*/ 369376 w 472"/>
              <a:gd name="T27" fmla="*/ 155254 h 307"/>
              <a:gd name="T28" fmla="*/ 406400 w 472"/>
              <a:gd name="T29" fmla="*/ 177536 h 30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72"/>
              <a:gd name="T46" fmla="*/ 0 h 307"/>
              <a:gd name="T47" fmla="*/ 472 w 472"/>
              <a:gd name="T48" fmla="*/ 307 h 30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72" h="307">
                <a:moveTo>
                  <a:pt x="0" y="246"/>
                </a:moveTo>
                <a:cubicBezTo>
                  <a:pt x="6" y="241"/>
                  <a:pt x="29" y="218"/>
                  <a:pt x="39" y="217"/>
                </a:cubicBezTo>
                <a:cubicBezTo>
                  <a:pt x="49" y="216"/>
                  <a:pt x="55" y="229"/>
                  <a:pt x="63" y="238"/>
                </a:cubicBezTo>
                <a:cubicBezTo>
                  <a:pt x="71" y="247"/>
                  <a:pt x="77" y="262"/>
                  <a:pt x="87" y="273"/>
                </a:cubicBezTo>
                <a:cubicBezTo>
                  <a:pt x="97" y="284"/>
                  <a:pt x="110" y="305"/>
                  <a:pt x="121" y="303"/>
                </a:cubicBezTo>
                <a:cubicBezTo>
                  <a:pt x="132" y="301"/>
                  <a:pt x="137" y="301"/>
                  <a:pt x="152" y="258"/>
                </a:cubicBezTo>
                <a:cubicBezTo>
                  <a:pt x="167" y="215"/>
                  <a:pt x="196" y="84"/>
                  <a:pt x="210" y="42"/>
                </a:cubicBezTo>
                <a:cubicBezTo>
                  <a:pt x="224" y="0"/>
                  <a:pt x="226" y="4"/>
                  <a:pt x="234" y="4"/>
                </a:cubicBezTo>
                <a:cubicBezTo>
                  <a:pt x="242" y="4"/>
                  <a:pt x="248" y="2"/>
                  <a:pt x="261" y="43"/>
                </a:cubicBezTo>
                <a:cubicBezTo>
                  <a:pt x="274" y="84"/>
                  <a:pt x="300" y="210"/>
                  <a:pt x="315" y="253"/>
                </a:cubicBezTo>
                <a:cubicBezTo>
                  <a:pt x="330" y="296"/>
                  <a:pt x="339" y="301"/>
                  <a:pt x="350" y="304"/>
                </a:cubicBezTo>
                <a:cubicBezTo>
                  <a:pt x="361" y="307"/>
                  <a:pt x="375" y="282"/>
                  <a:pt x="384" y="270"/>
                </a:cubicBezTo>
                <a:cubicBezTo>
                  <a:pt x="393" y="258"/>
                  <a:pt x="398" y="244"/>
                  <a:pt x="405" y="235"/>
                </a:cubicBezTo>
                <a:cubicBezTo>
                  <a:pt x="412" y="226"/>
                  <a:pt x="418" y="214"/>
                  <a:pt x="429" y="216"/>
                </a:cubicBezTo>
                <a:cubicBezTo>
                  <a:pt x="440" y="218"/>
                  <a:pt x="463" y="241"/>
                  <a:pt x="472" y="247"/>
                </a:cubicBezTo>
              </a:path>
            </a:pathLst>
          </a:custGeom>
          <a:noFill/>
          <a:ln w="12700" cap="flat" cmpd="sng">
            <a:solidFill>
              <a:srgbClr val="FFFF00"/>
            </a:solidFill>
            <a:prstDash val="solid"/>
            <a:round/>
            <a:headEnd/>
            <a:tailEnd/>
          </a:ln>
        </p:spPr>
        <p:txBody>
          <a:bodyPr lIns="0" tIns="0" rIns="0" bIns="0" anchor="ctr">
            <a:spAutoFit/>
          </a:bodyPr>
          <a:lstStyle/>
          <a:p>
            <a:endParaRPr lang="en-GB"/>
          </a:p>
        </p:txBody>
      </p:sp>
      <p:sp>
        <p:nvSpPr>
          <p:cNvPr id="247818" name="Line 17"/>
          <p:cNvSpPr>
            <a:spLocks noChangeShapeType="1"/>
          </p:cNvSpPr>
          <p:nvPr/>
        </p:nvSpPr>
        <p:spPr bwMode="auto">
          <a:xfrm>
            <a:off x="3321050" y="2347913"/>
            <a:ext cx="360363" cy="0"/>
          </a:xfrm>
          <a:prstGeom prst="line">
            <a:avLst/>
          </a:prstGeom>
          <a:noFill/>
          <a:ln w="12700">
            <a:solidFill>
              <a:srgbClr val="FAFD00"/>
            </a:solidFill>
            <a:round/>
            <a:headEnd/>
            <a:tailEnd/>
          </a:ln>
        </p:spPr>
        <p:txBody>
          <a:bodyPr wrap="none" anchor="ctr"/>
          <a:lstStyle/>
          <a:p>
            <a:endParaRPr lang="en-GB"/>
          </a:p>
        </p:txBody>
      </p:sp>
      <p:grpSp>
        <p:nvGrpSpPr>
          <p:cNvPr id="247819" name="Group 18"/>
          <p:cNvGrpSpPr>
            <a:grpSpLocks/>
          </p:cNvGrpSpPr>
          <p:nvPr/>
        </p:nvGrpSpPr>
        <p:grpSpPr bwMode="auto">
          <a:xfrm>
            <a:off x="6227763" y="2798763"/>
            <a:ext cx="450850" cy="74612"/>
            <a:chOff x="3683" y="1648"/>
            <a:chExt cx="759" cy="192"/>
          </a:xfrm>
        </p:grpSpPr>
        <p:sp>
          <p:nvSpPr>
            <p:cNvPr id="247827" name="Freeform 19"/>
            <p:cNvSpPr>
              <a:spLocks/>
            </p:cNvSpPr>
            <p:nvPr/>
          </p:nvSpPr>
          <p:spPr bwMode="auto">
            <a:xfrm>
              <a:off x="4063" y="1648"/>
              <a:ext cx="379" cy="192"/>
            </a:xfrm>
            <a:custGeom>
              <a:avLst/>
              <a:gdLst>
                <a:gd name="T0" fmla="*/ 0 w 379"/>
                <a:gd name="T1" fmla="*/ 3 h 192"/>
                <a:gd name="T2" fmla="*/ 7 w 379"/>
                <a:gd name="T3" fmla="*/ 16 h 192"/>
                <a:gd name="T4" fmla="*/ 23 w 379"/>
                <a:gd name="T5" fmla="*/ 99 h 192"/>
                <a:gd name="T6" fmla="*/ 45 w 379"/>
                <a:gd name="T7" fmla="*/ 179 h 192"/>
                <a:gd name="T8" fmla="*/ 63 w 379"/>
                <a:gd name="T9" fmla="*/ 179 h 192"/>
                <a:gd name="T10" fmla="*/ 80 w 379"/>
                <a:gd name="T11" fmla="*/ 129 h 192"/>
                <a:gd name="T12" fmla="*/ 94 w 379"/>
                <a:gd name="T13" fmla="*/ 129 h 192"/>
                <a:gd name="T14" fmla="*/ 112 w 379"/>
                <a:gd name="T15" fmla="*/ 171 h 192"/>
                <a:gd name="T16" fmla="*/ 126 w 379"/>
                <a:gd name="T17" fmla="*/ 171 h 192"/>
                <a:gd name="T18" fmla="*/ 150 w 379"/>
                <a:gd name="T19" fmla="*/ 138 h 192"/>
                <a:gd name="T20" fmla="*/ 167 w 379"/>
                <a:gd name="T21" fmla="*/ 138 h 192"/>
                <a:gd name="T22" fmla="*/ 185 w 379"/>
                <a:gd name="T23" fmla="*/ 160 h 192"/>
                <a:gd name="T24" fmla="*/ 198 w 379"/>
                <a:gd name="T25" fmla="*/ 160 h 192"/>
                <a:gd name="T26" fmla="*/ 215 w 379"/>
                <a:gd name="T27" fmla="*/ 142 h 192"/>
                <a:gd name="T28" fmla="*/ 227 w 379"/>
                <a:gd name="T29" fmla="*/ 142 h 192"/>
                <a:gd name="T30" fmla="*/ 246 w 379"/>
                <a:gd name="T31" fmla="*/ 159 h 192"/>
                <a:gd name="T32" fmla="*/ 260 w 379"/>
                <a:gd name="T33" fmla="*/ 159 h 192"/>
                <a:gd name="T34" fmla="*/ 276 w 379"/>
                <a:gd name="T35" fmla="*/ 145 h 192"/>
                <a:gd name="T36" fmla="*/ 289 w 379"/>
                <a:gd name="T37" fmla="*/ 145 h 192"/>
                <a:gd name="T38" fmla="*/ 304 w 379"/>
                <a:gd name="T39" fmla="*/ 157 h 192"/>
                <a:gd name="T40" fmla="*/ 315 w 379"/>
                <a:gd name="T41" fmla="*/ 157 h 192"/>
                <a:gd name="T42" fmla="*/ 331 w 379"/>
                <a:gd name="T43" fmla="*/ 146 h 192"/>
                <a:gd name="T44" fmla="*/ 342 w 379"/>
                <a:gd name="T45" fmla="*/ 146 h 192"/>
                <a:gd name="T46" fmla="*/ 356 w 379"/>
                <a:gd name="T47" fmla="*/ 157 h 192"/>
                <a:gd name="T48" fmla="*/ 367 w 379"/>
                <a:gd name="T49" fmla="*/ 157 h 192"/>
                <a:gd name="T50" fmla="*/ 379 w 379"/>
                <a:gd name="T51" fmla="*/ 147 h 1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79"/>
                <a:gd name="T79" fmla="*/ 0 h 192"/>
                <a:gd name="T80" fmla="*/ 379 w 379"/>
                <a:gd name="T81" fmla="*/ 192 h 1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79" h="192">
                  <a:moveTo>
                    <a:pt x="0" y="3"/>
                  </a:moveTo>
                  <a:cubicBezTo>
                    <a:pt x="1" y="5"/>
                    <a:pt x="3" y="0"/>
                    <a:pt x="7" y="16"/>
                  </a:cubicBezTo>
                  <a:cubicBezTo>
                    <a:pt x="11" y="32"/>
                    <a:pt x="17" y="72"/>
                    <a:pt x="23" y="99"/>
                  </a:cubicBezTo>
                  <a:cubicBezTo>
                    <a:pt x="30" y="126"/>
                    <a:pt x="38" y="166"/>
                    <a:pt x="45" y="179"/>
                  </a:cubicBezTo>
                  <a:cubicBezTo>
                    <a:pt x="51" y="192"/>
                    <a:pt x="57" y="187"/>
                    <a:pt x="63" y="179"/>
                  </a:cubicBezTo>
                  <a:cubicBezTo>
                    <a:pt x="69" y="170"/>
                    <a:pt x="75" y="137"/>
                    <a:pt x="80" y="129"/>
                  </a:cubicBezTo>
                  <a:cubicBezTo>
                    <a:pt x="85" y="121"/>
                    <a:pt x="89" y="122"/>
                    <a:pt x="94" y="129"/>
                  </a:cubicBezTo>
                  <a:cubicBezTo>
                    <a:pt x="99" y="136"/>
                    <a:pt x="107" y="164"/>
                    <a:pt x="112" y="171"/>
                  </a:cubicBezTo>
                  <a:cubicBezTo>
                    <a:pt x="117" y="178"/>
                    <a:pt x="120" y="177"/>
                    <a:pt x="126" y="171"/>
                  </a:cubicBezTo>
                  <a:cubicBezTo>
                    <a:pt x="132" y="166"/>
                    <a:pt x="143" y="143"/>
                    <a:pt x="150" y="138"/>
                  </a:cubicBezTo>
                  <a:cubicBezTo>
                    <a:pt x="157" y="132"/>
                    <a:pt x="161" y="134"/>
                    <a:pt x="167" y="138"/>
                  </a:cubicBezTo>
                  <a:cubicBezTo>
                    <a:pt x="173" y="141"/>
                    <a:pt x="180" y="156"/>
                    <a:pt x="185" y="160"/>
                  </a:cubicBezTo>
                  <a:cubicBezTo>
                    <a:pt x="190" y="164"/>
                    <a:pt x="193" y="163"/>
                    <a:pt x="198" y="160"/>
                  </a:cubicBezTo>
                  <a:cubicBezTo>
                    <a:pt x="203" y="157"/>
                    <a:pt x="210" y="145"/>
                    <a:pt x="215" y="142"/>
                  </a:cubicBezTo>
                  <a:cubicBezTo>
                    <a:pt x="219" y="139"/>
                    <a:pt x="222" y="139"/>
                    <a:pt x="227" y="142"/>
                  </a:cubicBezTo>
                  <a:cubicBezTo>
                    <a:pt x="232" y="145"/>
                    <a:pt x="241" y="157"/>
                    <a:pt x="246" y="159"/>
                  </a:cubicBezTo>
                  <a:cubicBezTo>
                    <a:pt x="252" y="162"/>
                    <a:pt x="255" y="162"/>
                    <a:pt x="260" y="159"/>
                  </a:cubicBezTo>
                  <a:cubicBezTo>
                    <a:pt x="265" y="157"/>
                    <a:pt x="271" y="147"/>
                    <a:pt x="276" y="145"/>
                  </a:cubicBezTo>
                  <a:cubicBezTo>
                    <a:pt x="281" y="142"/>
                    <a:pt x="285" y="143"/>
                    <a:pt x="289" y="145"/>
                  </a:cubicBezTo>
                  <a:cubicBezTo>
                    <a:pt x="294" y="147"/>
                    <a:pt x="300" y="155"/>
                    <a:pt x="304" y="157"/>
                  </a:cubicBezTo>
                  <a:cubicBezTo>
                    <a:pt x="309" y="159"/>
                    <a:pt x="311" y="158"/>
                    <a:pt x="315" y="157"/>
                  </a:cubicBezTo>
                  <a:cubicBezTo>
                    <a:pt x="320" y="155"/>
                    <a:pt x="327" y="148"/>
                    <a:pt x="331" y="146"/>
                  </a:cubicBezTo>
                  <a:cubicBezTo>
                    <a:pt x="336" y="144"/>
                    <a:pt x="338" y="144"/>
                    <a:pt x="342" y="146"/>
                  </a:cubicBezTo>
                  <a:cubicBezTo>
                    <a:pt x="346" y="148"/>
                    <a:pt x="352" y="155"/>
                    <a:pt x="356" y="157"/>
                  </a:cubicBezTo>
                  <a:cubicBezTo>
                    <a:pt x="360" y="159"/>
                    <a:pt x="363" y="159"/>
                    <a:pt x="367" y="157"/>
                  </a:cubicBezTo>
                  <a:cubicBezTo>
                    <a:pt x="370" y="156"/>
                    <a:pt x="377" y="149"/>
                    <a:pt x="379" y="147"/>
                  </a:cubicBezTo>
                </a:path>
              </a:pathLst>
            </a:custGeom>
            <a:noFill/>
            <a:ln w="12700" cap="flat" cmpd="sng">
              <a:solidFill>
                <a:schemeClr val="folHlink"/>
              </a:solidFill>
              <a:prstDash val="solid"/>
              <a:round/>
              <a:headEnd/>
              <a:tailEnd/>
            </a:ln>
          </p:spPr>
          <p:txBody>
            <a:bodyPr lIns="0" tIns="0" rIns="0" bIns="0" anchor="ctr">
              <a:spAutoFit/>
            </a:bodyPr>
            <a:lstStyle/>
            <a:p>
              <a:endParaRPr lang="en-GB"/>
            </a:p>
          </p:txBody>
        </p:sp>
        <p:sp>
          <p:nvSpPr>
            <p:cNvPr id="247828" name="Freeform 20"/>
            <p:cNvSpPr>
              <a:spLocks/>
            </p:cNvSpPr>
            <p:nvPr/>
          </p:nvSpPr>
          <p:spPr bwMode="auto">
            <a:xfrm flipH="1">
              <a:off x="3683" y="1648"/>
              <a:ext cx="379" cy="192"/>
            </a:xfrm>
            <a:custGeom>
              <a:avLst/>
              <a:gdLst>
                <a:gd name="T0" fmla="*/ 0 w 379"/>
                <a:gd name="T1" fmla="*/ 3 h 192"/>
                <a:gd name="T2" fmla="*/ 7 w 379"/>
                <a:gd name="T3" fmla="*/ 16 h 192"/>
                <a:gd name="T4" fmla="*/ 23 w 379"/>
                <a:gd name="T5" fmla="*/ 99 h 192"/>
                <a:gd name="T6" fmla="*/ 45 w 379"/>
                <a:gd name="T7" fmla="*/ 179 h 192"/>
                <a:gd name="T8" fmla="*/ 63 w 379"/>
                <a:gd name="T9" fmla="*/ 179 h 192"/>
                <a:gd name="T10" fmla="*/ 80 w 379"/>
                <a:gd name="T11" fmla="*/ 129 h 192"/>
                <a:gd name="T12" fmla="*/ 94 w 379"/>
                <a:gd name="T13" fmla="*/ 129 h 192"/>
                <a:gd name="T14" fmla="*/ 112 w 379"/>
                <a:gd name="T15" fmla="*/ 171 h 192"/>
                <a:gd name="T16" fmla="*/ 126 w 379"/>
                <a:gd name="T17" fmla="*/ 171 h 192"/>
                <a:gd name="T18" fmla="*/ 150 w 379"/>
                <a:gd name="T19" fmla="*/ 138 h 192"/>
                <a:gd name="T20" fmla="*/ 167 w 379"/>
                <a:gd name="T21" fmla="*/ 138 h 192"/>
                <a:gd name="T22" fmla="*/ 185 w 379"/>
                <a:gd name="T23" fmla="*/ 160 h 192"/>
                <a:gd name="T24" fmla="*/ 198 w 379"/>
                <a:gd name="T25" fmla="*/ 160 h 192"/>
                <a:gd name="T26" fmla="*/ 215 w 379"/>
                <a:gd name="T27" fmla="*/ 142 h 192"/>
                <a:gd name="T28" fmla="*/ 227 w 379"/>
                <a:gd name="T29" fmla="*/ 142 h 192"/>
                <a:gd name="T30" fmla="*/ 246 w 379"/>
                <a:gd name="T31" fmla="*/ 159 h 192"/>
                <a:gd name="T32" fmla="*/ 260 w 379"/>
                <a:gd name="T33" fmla="*/ 159 h 192"/>
                <a:gd name="T34" fmla="*/ 276 w 379"/>
                <a:gd name="T35" fmla="*/ 145 h 192"/>
                <a:gd name="T36" fmla="*/ 289 w 379"/>
                <a:gd name="T37" fmla="*/ 145 h 192"/>
                <a:gd name="T38" fmla="*/ 304 w 379"/>
                <a:gd name="T39" fmla="*/ 157 h 192"/>
                <a:gd name="T40" fmla="*/ 315 w 379"/>
                <a:gd name="T41" fmla="*/ 157 h 192"/>
                <a:gd name="T42" fmla="*/ 331 w 379"/>
                <a:gd name="T43" fmla="*/ 146 h 192"/>
                <a:gd name="T44" fmla="*/ 342 w 379"/>
                <a:gd name="T45" fmla="*/ 146 h 192"/>
                <a:gd name="T46" fmla="*/ 356 w 379"/>
                <a:gd name="T47" fmla="*/ 157 h 192"/>
                <a:gd name="T48" fmla="*/ 367 w 379"/>
                <a:gd name="T49" fmla="*/ 157 h 192"/>
                <a:gd name="T50" fmla="*/ 379 w 379"/>
                <a:gd name="T51" fmla="*/ 147 h 1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79"/>
                <a:gd name="T79" fmla="*/ 0 h 192"/>
                <a:gd name="T80" fmla="*/ 379 w 379"/>
                <a:gd name="T81" fmla="*/ 192 h 1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79" h="192">
                  <a:moveTo>
                    <a:pt x="0" y="3"/>
                  </a:moveTo>
                  <a:cubicBezTo>
                    <a:pt x="1" y="5"/>
                    <a:pt x="3" y="0"/>
                    <a:pt x="7" y="16"/>
                  </a:cubicBezTo>
                  <a:cubicBezTo>
                    <a:pt x="11" y="32"/>
                    <a:pt x="17" y="72"/>
                    <a:pt x="23" y="99"/>
                  </a:cubicBezTo>
                  <a:cubicBezTo>
                    <a:pt x="30" y="126"/>
                    <a:pt x="38" y="166"/>
                    <a:pt x="45" y="179"/>
                  </a:cubicBezTo>
                  <a:cubicBezTo>
                    <a:pt x="51" y="192"/>
                    <a:pt x="57" y="187"/>
                    <a:pt x="63" y="179"/>
                  </a:cubicBezTo>
                  <a:cubicBezTo>
                    <a:pt x="69" y="170"/>
                    <a:pt x="75" y="137"/>
                    <a:pt x="80" y="129"/>
                  </a:cubicBezTo>
                  <a:cubicBezTo>
                    <a:pt x="85" y="121"/>
                    <a:pt x="89" y="122"/>
                    <a:pt x="94" y="129"/>
                  </a:cubicBezTo>
                  <a:cubicBezTo>
                    <a:pt x="99" y="136"/>
                    <a:pt x="107" y="164"/>
                    <a:pt x="112" y="171"/>
                  </a:cubicBezTo>
                  <a:cubicBezTo>
                    <a:pt x="117" y="178"/>
                    <a:pt x="120" y="177"/>
                    <a:pt x="126" y="171"/>
                  </a:cubicBezTo>
                  <a:cubicBezTo>
                    <a:pt x="132" y="166"/>
                    <a:pt x="143" y="143"/>
                    <a:pt x="150" y="138"/>
                  </a:cubicBezTo>
                  <a:cubicBezTo>
                    <a:pt x="157" y="132"/>
                    <a:pt x="161" y="134"/>
                    <a:pt x="167" y="138"/>
                  </a:cubicBezTo>
                  <a:cubicBezTo>
                    <a:pt x="173" y="141"/>
                    <a:pt x="180" y="156"/>
                    <a:pt x="185" y="160"/>
                  </a:cubicBezTo>
                  <a:cubicBezTo>
                    <a:pt x="190" y="164"/>
                    <a:pt x="193" y="163"/>
                    <a:pt x="198" y="160"/>
                  </a:cubicBezTo>
                  <a:cubicBezTo>
                    <a:pt x="203" y="157"/>
                    <a:pt x="210" y="145"/>
                    <a:pt x="215" y="142"/>
                  </a:cubicBezTo>
                  <a:cubicBezTo>
                    <a:pt x="219" y="139"/>
                    <a:pt x="222" y="139"/>
                    <a:pt x="227" y="142"/>
                  </a:cubicBezTo>
                  <a:cubicBezTo>
                    <a:pt x="232" y="145"/>
                    <a:pt x="241" y="157"/>
                    <a:pt x="246" y="159"/>
                  </a:cubicBezTo>
                  <a:cubicBezTo>
                    <a:pt x="252" y="162"/>
                    <a:pt x="255" y="162"/>
                    <a:pt x="260" y="159"/>
                  </a:cubicBezTo>
                  <a:cubicBezTo>
                    <a:pt x="265" y="157"/>
                    <a:pt x="271" y="147"/>
                    <a:pt x="276" y="145"/>
                  </a:cubicBezTo>
                  <a:cubicBezTo>
                    <a:pt x="281" y="142"/>
                    <a:pt x="285" y="143"/>
                    <a:pt x="289" y="145"/>
                  </a:cubicBezTo>
                  <a:cubicBezTo>
                    <a:pt x="294" y="147"/>
                    <a:pt x="300" y="155"/>
                    <a:pt x="304" y="157"/>
                  </a:cubicBezTo>
                  <a:cubicBezTo>
                    <a:pt x="309" y="159"/>
                    <a:pt x="311" y="158"/>
                    <a:pt x="315" y="157"/>
                  </a:cubicBezTo>
                  <a:cubicBezTo>
                    <a:pt x="320" y="155"/>
                    <a:pt x="327" y="148"/>
                    <a:pt x="331" y="146"/>
                  </a:cubicBezTo>
                  <a:cubicBezTo>
                    <a:pt x="336" y="144"/>
                    <a:pt x="338" y="144"/>
                    <a:pt x="342" y="146"/>
                  </a:cubicBezTo>
                  <a:cubicBezTo>
                    <a:pt x="346" y="148"/>
                    <a:pt x="352" y="155"/>
                    <a:pt x="356" y="157"/>
                  </a:cubicBezTo>
                  <a:cubicBezTo>
                    <a:pt x="360" y="159"/>
                    <a:pt x="363" y="159"/>
                    <a:pt x="367" y="157"/>
                  </a:cubicBezTo>
                  <a:cubicBezTo>
                    <a:pt x="370" y="156"/>
                    <a:pt x="377" y="149"/>
                    <a:pt x="379" y="147"/>
                  </a:cubicBezTo>
                </a:path>
              </a:pathLst>
            </a:custGeom>
            <a:noFill/>
            <a:ln w="12700" cap="flat" cmpd="sng">
              <a:solidFill>
                <a:schemeClr val="folHlink"/>
              </a:solidFill>
              <a:prstDash val="solid"/>
              <a:round/>
              <a:headEnd/>
              <a:tailEnd/>
            </a:ln>
          </p:spPr>
          <p:txBody>
            <a:bodyPr lIns="0" tIns="0" rIns="0" bIns="0" anchor="ctr">
              <a:spAutoFit/>
            </a:bodyPr>
            <a:lstStyle/>
            <a:p>
              <a:endParaRPr lang="en-GB"/>
            </a:p>
          </p:txBody>
        </p:sp>
      </p:grpSp>
      <p:sp>
        <p:nvSpPr>
          <p:cNvPr id="247820" name="Freeform 21"/>
          <p:cNvSpPr>
            <a:spLocks noChangeArrowheads="1"/>
          </p:cNvSpPr>
          <p:nvPr/>
        </p:nvSpPr>
        <p:spPr bwMode="auto">
          <a:xfrm>
            <a:off x="4076700" y="1831975"/>
            <a:ext cx="3425825" cy="515938"/>
          </a:xfrm>
          <a:custGeom>
            <a:avLst/>
            <a:gdLst>
              <a:gd name="T0" fmla="*/ 0 w 2337"/>
              <a:gd name="T1" fmla="*/ 512763 h 325"/>
              <a:gd name="T2" fmla="*/ 1014408 w 2337"/>
              <a:gd name="T3" fmla="*/ 514350 h 325"/>
              <a:gd name="T4" fmla="*/ 1014408 w 2337"/>
              <a:gd name="T5" fmla="*/ 0 h 325"/>
              <a:gd name="T6" fmla="*/ 1152203 w 2337"/>
              <a:gd name="T7" fmla="*/ 0 h 325"/>
              <a:gd name="T8" fmla="*/ 1152203 w 2337"/>
              <a:gd name="T9" fmla="*/ 514350 h 325"/>
              <a:gd name="T10" fmla="*/ 3425825 w 2337"/>
              <a:gd name="T11" fmla="*/ 515938 h 325"/>
              <a:gd name="T12" fmla="*/ 0 60000 65536"/>
              <a:gd name="T13" fmla="*/ 0 60000 65536"/>
              <a:gd name="T14" fmla="*/ 0 60000 65536"/>
              <a:gd name="T15" fmla="*/ 0 60000 65536"/>
              <a:gd name="T16" fmla="*/ 0 60000 65536"/>
              <a:gd name="T17" fmla="*/ 0 60000 65536"/>
              <a:gd name="T18" fmla="*/ 0 w 2337"/>
              <a:gd name="T19" fmla="*/ 0 h 325"/>
              <a:gd name="T20" fmla="*/ 2337 w 2337"/>
              <a:gd name="T21" fmla="*/ 325 h 325"/>
            </a:gdLst>
            <a:ahLst/>
            <a:cxnLst>
              <a:cxn ang="T12">
                <a:pos x="T0" y="T1"/>
              </a:cxn>
              <a:cxn ang="T13">
                <a:pos x="T2" y="T3"/>
              </a:cxn>
              <a:cxn ang="T14">
                <a:pos x="T4" y="T5"/>
              </a:cxn>
              <a:cxn ang="T15">
                <a:pos x="T6" y="T7"/>
              </a:cxn>
              <a:cxn ang="T16">
                <a:pos x="T8" y="T9"/>
              </a:cxn>
              <a:cxn ang="T17">
                <a:pos x="T10" y="T11"/>
              </a:cxn>
            </a:cxnLst>
            <a:rect l="T18" t="T19" r="T20" b="T21"/>
            <a:pathLst>
              <a:path w="2337" h="325">
                <a:moveTo>
                  <a:pt x="0" y="323"/>
                </a:moveTo>
                <a:lnTo>
                  <a:pt x="692" y="324"/>
                </a:lnTo>
                <a:lnTo>
                  <a:pt x="692" y="0"/>
                </a:lnTo>
                <a:lnTo>
                  <a:pt x="786" y="0"/>
                </a:lnTo>
                <a:lnTo>
                  <a:pt x="786" y="324"/>
                </a:lnTo>
                <a:lnTo>
                  <a:pt x="2337" y="325"/>
                </a:lnTo>
              </a:path>
            </a:pathLst>
          </a:custGeom>
          <a:noFill/>
          <a:ln w="12700">
            <a:solidFill>
              <a:srgbClr val="FAFD00"/>
            </a:solidFill>
            <a:round/>
            <a:headEnd/>
            <a:tailEnd/>
          </a:ln>
        </p:spPr>
        <p:txBody>
          <a:bodyPr wrap="none" anchor="ctr"/>
          <a:lstStyle/>
          <a:p>
            <a:endParaRPr lang="en-GB"/>
          </a:p>
        </p:txBody>
      </p:sp>
      <p:sp>
        <p:nvSpPr>
          <p:cNvPr id="247821" name="Freeform 22"/>
          <p:cNvSpPr>
            <a:spLocks noChangeArrowheads="1"/>
          </p:cNvSpPr>
          <p:nvPr/>
        </p:nvSpPr>
        <p:spPr bwMode="auto">
          <a:xfrm>
            <a:off x="3314700" y="5132388"/>
            <a:ext cx="4208463" cy="506412"/>
          </a:xfrm>
          <a:custGeom>
            <a:avLst/>
            <a:gdLst>
              <a:gd name="T0" fmla="*/ 0 w 2651"/>
              <a:gd name="T1" fmla="*/ 0 h 319"/>
              <a:gd name="T2" fmla="*/ 895350 w 2651"/>
              <a:gd name="T3" fmla="*/ 1587 h 319"/>
              <a:gd name="T4" fmla="*/ 977900 w 2651"/>
              <a:gd name="T5" fmla="*/ 506412 h 319"/>
              <a:gd name="T6" fmla="*/ 1171575 w 2651"/>
              <a:gd name="T7" fmla="*/ 506412 h 319"/>
              <a:gd name="T8" fmla="*/ 1249363 w 2651"/>
              <a:gd name="T9" fmla="*/ 1587 h 319"/>
              <a:gd name="T10" fmla="*/ 4208463 w 2651"/>
              <a:gd name="T11" fmla="*/ 1587 h 319"/>
              <a:gd name="T12" fmla="*/ 0 60000 65536"/>
              <a:gd name="T13" fmla="*/ 0 60000 65536"/>
              <a:gd name="T14" fmla="*/ 0 60000 65536"/>
              <a:gd name="T15" fmla="*/ 0 60000 65536"/>
              <a:gd name="T16" fmla="*/ 0 60000 65536"/>
              <a:gd name="T17" fmla="*/ 0 60000 65536"/>
              <a:gd name="T18" fmla="*/ 0 w 2651"/>
              <a:gd name="T19" fmla="*/ 0 h 319"/>
              <a:gd name="T20" fmla="*/ 2651 w 2651"/>
              <a:gd name="T21" fmla="*/ 319 h 319"/>
            </a:gdLst>
            <a:ahLst/>
            <a:cxnLst>
              <a:cxn ang="T12">
                <a:pos x="T0" y="T1"/>
              </a:cxn>
              <a:cxn ang="T13">
                <a:pos x="T2" y="T3"/>
              </a:cxn>
              <a:cxn ang="T14">
                <a:pos x="T4" y="T5"/>
              </a:cxn>
              <a:cxn ang="T15">
                <a:pos x="T6" y="T7"/>
              </a:cxn>
              <a:cxn ang="T16">
                <a:pos x="T8" y="T9"/>
              </a:cxn>
              <a:cxn ang="T17">
                <a:pos x="T10" y="T11"/>
              </a:cxn>
            </a:cxnLst>
            <a:rect l="T18" t="T19" r="T20" b="T21"/>
            <a:pathLst>
              <a:path w="2651" h="319">
                <a:moveTo>
                  <a:pt x="0" y="0"/>
                </a:moveTo>
                <a:lnTo>
                  <a:pt x="564" y="1"/>
                </a:lnTo>
                <a:lnTo>
                  <a:pt x="616" y="319"/>
                </a:lnTo>
                <a:lnTo>
                  <a:pt x="738" y="319"/>
                </a:lnTo>
                <a:lnTo>
                  <a:pt x="787" y="1"/>
                </a:lnTo>
                <a:lnTo>
                  <a:pt x="2651" y="1"/>
                </a:lnTo>
              </a:path>
            </a:pathLst>
          </a:custGeom>
          <a:noFill/>
          <a:ln w="12700">
            <a:solidFill>
              <a:srgbClr val="00FF00"/>
            </a:solidFill>
            <a:round/>
            <a:headEnd/>
            <a:tailEnd/>
          </a:ln>
        </p:spPr>
        <p:txBody>
          <a:bodyPr wrap="none" anchor="ctr"/>
          <a:lstStyle/>
          <a:p>
            <a:endParaRPr lang="en-GB"/>
          </a:p>
        </p:txBody>
      </p:sp>
      <p:sp>
        <p:nvSpPr>
          <p:cNvPr id="247822" name="Line 23"/>
          <p:cNvSpPr>
            <a:spLocks noChangeShapeType="1"/>
          </p:cNvSpPr>
          <p:nvPr/>
        </p:nvSpPr>
        <p:spPr bwMode="auto">
          <a:xfrm>
            <a:off x="3324225" y="2859088"/>
            <a:ext cx="2897188" cy="0"/>
          </a:xfrm>
          <a:prstGeom prst="line">
            <a:avLst/>
          </a:prstGeom>
          <a:noFill/>
          <a:ln w="12700">
            <a:solidFill>
              <a:schemeClr val="folHlink"/>
            </a:solidFill>
            <a:round/>
            <a:headEnd/>
            <a:tailEnd/>
          </a:ln>
        </p:spPr>
        <p:txBody>
          <a:bodyPr wrap="none" anchor="ctr"/>
          <a:lstStyle/>
          <a:p>
            <a:endParaRPr lang="en-GB"/>
          </a:p>
        </p:txBody>
      </p:sp>
      <p:sp>
        <p:nvSpPr>
          <p:cNvPr id="247823" name="Freeform 24"/>
          <p:cNvSpPr>
            <a:spLocks noChangeArrowheads="1"/>
          </p:cNvSpPr>
          <p:nvPr/>
        </p:nvSpPr>
        <p:spPr bwMode="auto">
          <a:xfrm>
            <a:off x="3319463" y="3292475"/>
            <a:ext cx="4230687" cy="258763"/>
          </a:xfrm>
          <a:custGeom>
            <a:avLst/>
            <a:gdLst>
              <a:gd name="T0" fmla="*/ 0 w 2665"/>
              <a:gd name="T1" fmla="*/ 258763 h 163"/>
              <a:gd name="T2" fmla="*/ 276225 w 2665"/>
              <a:gd name="T3" fmla="*/ 258763 h 163"/>
              <a:gd name="T4" fmla="*/ 379412 w 2665"/>
              <a:gd name="T5" fmla="*/ 0 h 163"/>
              <a:gd name="T6" fmla="*/ 769937 w 2665"/>
              <a:gd name="T7" fmla="*/ 0 h 163"/>
              <a:gd name="T8" fmla="*/ 877887 w 2665"/>
              <a:gd name="T9" fmla="*/ 257175 h 163"/>
              <a:gd name="T10" fmla="*/ 1684337 w 2665"/>
              <a:gd name="T11" fmla="*/ 258763 h 163"/>
              <a:gd name="T12" fmla="*/ 1779587 w 2665"/>
              <a:gd name="T13" fmla="*/ 0 h 163"/>
              <a:gd name="T14" fmla="*/ 1925637 w 2665"/>
              <a:gd name="T15" fmla="*/ 0 h 163"/>
              <a:gd name="T16" fmla="*/ 2030412 w 2665"/>
              <a:gd name="T17" fmla="*/ 257175 h 163"/>
              <a:gd name="T18" fmla="*/ 4230687 w 2665"/>
              <a:gd name="T19" fmla="*/ 257175 h 1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65"/>
              <a:gd name="T31" fmla="*/ 0 h 163"/>
              <a:gd name="T32" fmla="*/ 2665 w 2665"/>
              <a:gd name="T33" fmla="*/ 163 h 1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65" h="163">
                <a:moveTo>
                  <a:pt x="0" y="163"/>
                </a:moveTo>
                <a:lnTo>
                  <a:pt x="174" y="163"/>
                </a:lnTo>
                <a:lnTo>
                  <a:pt x="239" y="0"/>
                </a:lnTo>
                <a:lnTo>
                  <a:pt x="485" y="0"/>
                </a:lnTo>
                <a:lnTo>
                  <a:pt x="553" y="162"/>
                </a:lnTo>
                <a:lnTo>
                  <a:pt x="1061" y="163"/>
                </a:lnTo>
                <a:lnTo>
                  <a:pt x="1121" y="0"/>
                </a:lnTo>
                <a:lnTo>
                  <a:pt x="1213" y="0"/>
                </a:lnTo>
                <a:lnTo>
                  <a:pt x="1279" y="162"/>
                </a:lnTo>
                <a:lnTo>
                  <a:pt x="2665" y="162"/>
                </a:lnTo>
              </a:path>
            </a:pathLst>
          </a:custGeom>
          <a:noFill/>
          <a:ln w="12700">
            <a:solidFill>
              <a:srgbClr val="00FF00"/>
            </a:solidFill>
            <a:round/>
            <a:headEnd/>
            <a:tailEnd/>
          </a:ln>
        </p:spPr>
        <p:txBody>
          <a:bodyPr wrap="none" anchor="ctr"/>
          <a:lstStyle/>
          <a:p>
            <a:endParaRPr lang="en-GB"/>
          </a:p>
        </p:txBody>
      </p:sp>
      <p:sp>
        <p:nvSpPr>
          <p:cNvPr id="28"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29"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0"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1"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2" name="CasellaDiTesto 31"/>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spTree>
    <p:extLst>
      <p:ext uri="{BB962C8B-B14F-4D97-AF65-F5344CB8AC3E}">
        <p14:creationId xmlns:p14="http://schemas.microsoft.com/office/powerpoint/2010/main" val="765869439"/>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48834" name="Rectangle 2"/>
          <p:cNvSpPr>
            <a:spLocks noGrp="1" noChangeArrowheads="1"/>
          </p:cNvSpPr>
          <p:nvPr>
            <p:ph type="title"/>
          </p:nvPr>
        </p:nvSpPr>
        <p:spPr>
          <a:noFill/>
        </p:spPr>
        <p:txBody>
          <a:bodyPr lIns="90488" tIns="44450" rIns="90488" bIns="44450" anchor="b"/>
          <a:lstStyle/>
          <a:p>
            <a:r>
              <a:rPr lang="en-GB" smtClean="0"/>
              <a:t>Pulse sequence</a:t>
            </a:r>
          </a:p>
        </p:txBody>
      </p:sp>
      <p:sp>
        <p:nvSpPr>
          <p:cNvPr id="248835" name="Rectangle 3"/>
          <p:cNvSpPr>
            <a:spLocks noChangeArrowheads="1"/>
          </p:cNvSpPr>
          <p:nvPr/>
        </p:nvSpPr>
        <p:spPr bwMode="auto">
          <a:xfrm>
            <a:off x="2497138" y="2098675"/>
            <a:ext cx="450850" cy="382588"/>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RF</a:t>
            </a:r>
          </a:p>
        </p:txBody>
      </p:sp>
      <p:sp>
        <p:nvSpPr>
          <p:cNvPr id="248836" name="Line 4"/>
          <p:cNvSpPr>
            <a:spLocks noChangeShapeType="1"/>
          </p:cNvSpPr>
          <p:nvPr/>
        </p:nvSpPr>
        <p:spPr bwMode="auto">
          <a:xfrm>
            <a:off x="3314700" y="5132388"/>
            <a:ext cx="4213225" cy="0"/>
          </a:xfrm>
          <a:prstGeom prst="line">
            <a:avLst/>
          </a:prstGeom>
          <a:noFill/>
          <a:ln w="12700">
            <a:solidFill>
              <a:srgbClr val="00FF00"/>
            </a:solidFill>
            <a:round/>
            <a:headEnd/>
            <a:tailEnd/>
          </a:ln>
        </p:spPr>
        <p:txBody>
          <a:bodyPr wrap="none" anchor="ctr"/>
          <a:lstStyle/>
          <a:p>
            <a:endParaRPr lang="en-GB"/>
          </a:p>
        </p:txBody>
      </p:sp>
      <p:sp>
        <p:nvSpPr>
          <p:cNvPr id="248837" name="Line 5"/>
          <p:cNvSpPr>
            <a:spLocks noChangeShapeType="1"/>
          </p:cNvSpPr>
          <p:nvPr/>
        </p:nvSpPr>
        <p:spPr bwMode="auto">
          <a:xfrm>
            <a:off x="4584700" y="5132388"/>
            <a:ext cx="2925763" cy="0"/>
          </a:xfrm>
          <a:prstGeom prst="line">
            <a:avLst/>
          </a:prstGeom>
          <a:noFill/>
          <a:ln w="12700">
            <a:solidFill>
              <a:srgbClr val="00FF00"/>
            </a:solidFill>
            <a:round/>
            <a:headEnd/>
            <a:tailEnd/>
          </a:ln>
        </p:spPr>
        <p:txBody>
          <a:bodyPr wrap="none" anchor="ctr"/>
          <a:lstStyle/>
          <a:p>
            <a:endParaRPr lang="en-GB"/>
          </a:p>
        </p:txBody>
      </p:sp>
      <p:grpSp>
        <p:nvGrpSpPr>
          <p:cNvPr id="248838" name="Group 6"/>
          <p:cNvGrpSpPr>
            <a:grpSpLocks/>
          </p:cNvGrpSpPr>
          <p:nvPr/>
        </p:nvGrpSpPr>
        <p:grpSpPr bwMode="auto">
          <a:xfrm>
            <a:off x="1703388" y="2654300"/>
            <a:ext cx="1703387" cy="2632075"/>
            <a:chOff x="1073" y="1672"/>
            <a:chExt cx="1073" cy="1658"/>
          </a:xfrm>
        </p:grpSpPr>
        <p:sp>
          <p:nvSpPr>
            <p:cNvPr id="248848" name="Rectangle 7"/>
            <p:cNvSpPr>
              <a:spLocks noChangeArrowheads="1"/>
            </p:cNvSpPr>
            <p:nvPr/>
          </p:nvSpPr>
          <p:spPr bwMode="auto">
            <a:xfrm>
              <a:off x="1073" y="1672"/>
              <a:ext cx="875"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MR response</a:t>
              </a:r>
            </a:p>
          </p:txBody>
        </p:sp>
        <p:sp>
          <p:nvSpPr>
            <p:cNvPr id="248849" name="Rectangle 8"/>
            <p:cNvSpPr>
              <a:spLocks noChangeArrowheads="1"/>
            </p:cNvSpPr>
            <p:nvPr/>
          </p:nvSpPr>
          <p:spPr bwMode="auto">
            <a:xfrm>
              <a:off x="1073" y="3032"/>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48850" name="Rectangle 9"/>
            <p:cNvSpPr>
              <a:spLocks noChangeArrowheads="1"/>
            </p:cNvSpPr>
            <p:nvPr/>
          </p:nvSpPr>
          <p:spPr bwMode="auto">
            <a:xfrm>
              <a:off x="1187" y="3089"/>
              <a:ext cx="740"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phase enc.</a:t>
              </a:r>
            </a:p>
          </p:txBody>
        </p:sp>
        <p:sp>
          <p:nvSpPr>
            <p:cNvPr id="248851" name="Rectangle 10"/>
            <p:cNvSpPr>
              <a:spLocks noChangeArrowheads="1"/>
            </p:cNvSpPr>
            <p:nvPr/>
          </p:nvSpPr>
          <p:spPr bwMode="auto">
            <a:xfrm>
              <a:off x="1073" y="2538"/>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48852" name="Rectangle 11"/>
            <p:cNvSpPr>
              <a:spLocks noChangeArrowheads="1"/>
            </p:cNvSpPr>
            <p:nvPr/>
          </p:nvSpPr>
          <p:spPr bwMode="auto">
            <a:xfrm>
              <a:off x="1192" y="2612"/>
              <a:ext cx="95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frequency enc.</a:t>
              </a:r>
            </a:p>
          </p:txBody>
        </p:sp>
        <p:sp>
          <p:nvSpPr>
            <p:cNvPr id="248853" name="Rectangle 12"/>
            <p:cNvSpPr>
              <a:spLocks noChangeArrowheads="1"/>
            </p:cNvSpPr>
            <p:nvPr/>
          </p:nvSpPr>
          <p:spPr bwMode="auto">
            <a:xfrm>
              <a:off x="1073" y="2021"/>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48854" name="Rectangle 13"/>
            <p:cNvSpPr>
              <a:spLocks noChangeArrowheads="1"/>
            </p:cNvSpPr>
            <p:nvPr/>
          </p:nvSpPr>
          <p:spPr bwMode="auto">
            <a:xfrm>
              <a:off x="1192" y="2100"/>
              <a:ext cx="909"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slice selection</a:t>
              </a:r>
            </a:p>
          </p:txBody>
        </p:sp>
      </p:grpSp>
      <p:sp>
        <p:nvSpPr>
          <p:cNvPr id="248839" name="Freeform 14"/>
          <p:cNvSpPr>
            <a:spLocks noChangeArrowheads="1"/>
          </p:cNvSpPr>
          <p:nvPr/>
        </p:nvSpPr>
        <p:spPr bwMode="auto">
          <a:xfrm>
            <a:off x="3314700" y="4330700"/>
            <a:ext cx="4184650" cy="1588"/>
          </a:xfrm>
          <a:custGeom>
            <a:avLst/>
            <a:gdLst>
              <a:gd name="T0" fmla="*/ 0 w 2636"/>
              <a:gd name="T1" fmla="*/ 0 h 1"/>
              <a:gd name="T2" fmla="*/ 4184650 w 2636"/>
              <a:gd name="T3" fmla="*/ 0 h 1"/>
              <a:gd name="T4" fmla="*/ 0 60000 65536"/>
              <a:gd name="T5" fmla="*/ 0 60000 65536"/>
              <a:gd name="T6" fmla="*/ 0 w 2636"/>
              <a:gd name="T7" fmla="*/ 0 h 1"/>
              <a:gd name="T8" fmla="*/ 2636 w 2636"/>
              <a:gd name="T9" fmla="*/ 1 h 1"/>
            </a:gdLst>
            <a:ahLst/>
            <a:cxnLst>
              <a:cxn ang="T4">
                <a:pos x="T0" y="T1"/>
              </a:cxn>
              <a:cxn ang="T5">
                <a:pos x="T2" y="T3"/>
              </a:cxn>
            </a:cxnLst>
            <a:rect l="T6" t="T7" r="T8" b="T9"/>
            <a:pathLst>
              <a:path w="2636" h="1">
                <a:moveTo>
                  <a:pt x="0" y="0"/>
                </a:moveTo>
                <a:lnTo>
                  <a:pt x="2636" y="0"/>
                </a:lnTo>
              </a:path>
            </a:pathLst>
          </a:custGeom>
          <a:noFill/>
          <a:ln w="12700">
            <a:solidFill>
              <a:srgbClr val="00FF00"/>
            </a:solidFill>
            <a:round/>
            <a:headEnd/>
            <a:tailEnd/>
          </a:ln>
        </p:spPr>
        <p:txBody>
          <a:bodyPr wrap="none" anchor="ctr"/>
          <a:lstStyle/>
          <a:p>
            <a:endParaRPr lang="en-GB"/>
          </a:p>
        </p:txBody>
      </p:sp>
      <p:sp>
        <p:nvSpPr>
          <p:cNvPr id="248840" name="Line 15"/>
          <p:cNvSpPr>
            <a:spLocks noChangeShapeType="1"/>
          </p:cNvSpPr>
          <p:nvPr/>
        </p:nvSpPr>
        <p:spPr bwMode="auto">
          <a:xfrm>
            <a:off x="3314700" y="2859088"/>
            <a:ext cx="4191000" cy="0"/>
          </a:xfrm>
          <a:prstGeom prst="line">
            <a:avLst/>
          </a:prstGeom>
          <a:noFill/>
          <a:ln w="12700">
            <a:solidFill>
              <a:schemeClr val="folHlink"/>
            </a:solidFill>
            <a:round/>
            <a:headEnd/>
            <a:tailEnd/>
          </a:ln>
        </p:spPr>
        <p:txBody>
          <a:bodyPr wrap="none" anchor="ctr"/>
          <a:lstStyle/>
          <a:p>
            <a:endParaRPr lang="en-GB"/>
          </a:p>
        </p:txBody>
      </p:sp>
      <p:sp>
        <p:nvSpPr>
          <p:cNvPr id="248841" name="Line 16"/>
          <p:cNvSpPr>
            <a:spLocks noChangeShapeType="1"/>
          </p:cNvSpPr>
          <p:nvPr/>
        </p:nvSpPr>
        <p:spPr bwMode="auto">
          <a:xfrm>
            <a:off x="4413250" y="2859088"/>
            <a:ext cx="1808163" cy="0"/>
          </a:xfrm>
          <a:prstGeom prst="line">
            <a:avLst/>
          </a:prstGeom>
          <a:noFill/>
          <a:ln w="12700">
            <a:solidFill>
              <a:schemeClr val="folHlink"/>
            </a:solidFill>
            <a:round/>
            <a:headEnd/>
            <a:tailEnd/>
          </a:ln>
        </p:spPr>
        <p:txBody>
          <a:bodyPr wrap="none" anchor="ctr"/>
          <a:lstStyle/>
          <a:p>
            <a:endParaRPr lang="en-GB"/>
          </a:p>
        </p:txBody>
      </p:sp>
      <p:sp>
        <p:nvSpPr>
          <p:cNvPr id="248842" name="Line 17"/>
          <p:cNvSpPr>
            <a:spLocks noChangeShapeType="1"/>
          </p:cNvSpPr>
          <p:nvPr/>
        </p:nvSpPr>
        <p:spPr bwMode="auto">
          <a:xfrm>
            <a:off x="6675438" y="2859088"/>
            <a:ext cx="835025" cy="0"/>
          </a:xfrm>
          <a:prstGeom prst="line">
            <a:avLst/>
          </a:prstGeom>
          <a:noFill/>
          <a:ln w="12700">
            <a:solidFill>
              <a:schemeClr val="folHlink"/>
            </a:solidFill>
            <a:round/>
            <a:headEnd/>
            <a:tailEnd/>
          </a:ln>
        </p:spPr>
        <p:txBody>
          <a:bodyPr wrap="none" anchor="ctr"/>
          <a:lstStyle/>
          <a:p>
            <a:endParaRPr lang="en-GB"/>
          </a:p>
        </p:txBody>
      </p:sp>
      <p:sp>
        <p:nvSpPr>
          <p:cNvPr id="248843" name="Line 18"/>
          <p:cNvSpPr>
            <a:spLocks noChangeShapeType="1"/>
          </p:cNvSpPr>
          <p:nvPr/>
        </p:nvSpPr>
        <p:spPr bwMode="auto">
          <a:xfrm>
            <a:off x="3319463" y="2347913"/>
            <a:ext cx="4181475" cy="0"/>
          </a:xfrm>
          <a:prstGeom prst="line">
            <a:avLst/>
          </a:prstGeom>
          <a:noFill/>
          <a:ln w="12700">
            <a:solidFill>
              <a:srgbClr val="FAFD00"/>
            </a:solidFill>
            <a:round/>
            <a:headEnd/>
            <a:tailEnd/>
          </a:ln>
        </p:spPr>
        <p:txBody>
          <a:bodyPr wrap="none" anchor="ctr"/>
          <a:lstStyle/>
          <a:p>
            <a:endParaRPr lang="en-GB"/>
          </a:p>
        </p:txBody>
      </p:sp>
      <p:sp>
        <p:nvSpPr>
          <p:cNvPr id="248844" name="Line 19"/>
          <p:cNvSpPr>
            <a:spLocks noChangeShapeType="1"/>
          </p:cNvSpPr>
          <p:nvPr/>
        </p:nvSpPr>
        <p:spPr bwMode="auto">
          <a:xfrm>
            <a:off x="3314700" y="3551238"/>
            <a:ext cx="4213225" cy="0"/>
          </a:xfrm>
          <a:prstGeom prst="line">
            <a:avLst/>
          </a:prstGeom>
          <a:noFill/>
          <a:ln w="12700">
            <a:solidFill>
              <a:srgbClr val="00FF00"/>
            </a:solidFill>
            <a:round/>
            <a:headEnd/>
            <a:tailEnd/>
          </a:ln>
        </p:spPr>
        <p:txBody>
          <a:bodyPr wrap="none" anchor="ctr"/>
          <a:lstStyle/>
          <a:p>
            <a:endParaRPr lang="en-GB"/>
          </a:p>
        </p:txBody>
      </p:sp>
      <p:sp>
        <p:nvSpPr>
          <p:cNvPr id="23"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24"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5"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6"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7" name="CasellaDiTesto 26"/>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spTree>
    <p:extLst>
      <p:ext uri="{BB962C8B-B14F-4D97-AF65-F5344CB8AC3E}">
        <p14:creationId xmlns:p14="http://schemas.microsoft.com/office/powerpoint/2010/main" val="362535526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noFill/>
        </p:spPr>
        <p:txBody>
          <a:bodyPr lIns="90488" tIns="44450" rIns="90488" bIns="44450" anchor="b"/>
          <a:lstStyle/>
          <a:p>
            <a:r>
              <a:rPr lang="en-GB" smtClean="0"/>
              <a:t>Pulse sequence</a:t>
            </a:r>
          </a:p>
        </p:txBody>
      </p:sp>
      <p:sp>
        <p:nvSpPr>
          <p:cNvPr id="249859" name="Rectangle 3"/>
          <p:cNvSpPr>
            <a:spLocks noChangeArrowheads="1"/>
          </p:cNvSpPr>
          <p:nvPr/>
        </p:nvSpPr>
        <p:spPr bwMode="auto">
          <a:xfrm>
            <a:off x="2497138" y="2098675"/>
            <a:ext cx="450850" cy="382588"/>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RF</a:t>
            </a:r>
          </a:p>
        </p:txBody>
      </p:sp>
      <p:grpSp>
        <p:nvGrpSpPr>
          <p:cNvPr id="249860" name="Group 4"/>
          <p:cNvGrpSpPr>
            <a:grpSpLocks/>
          </p:cNvGrpSpPr>
          <p:nvPr/>
        </p:nvGrpSpPr>
        <p:grpSpPr bwMode="auto">
          <a:xfrm>
            <a:off x="1703388" y="2654300"/>
            <a:ext cx="1703387" cy="2632075"/>
            <a:chOff x="1073" y="1672"/>
            <a:chExt cx="1073" cy="1658"/>
          </a:xfrm>
        </p:grpSpPr>
        <p:sp>
          <p:nvSpPr>
            <p:cNvPr id="249877" name="Rectangle 5"/>
            <p:cNvSpPr>
              <a:spLocks noChangeArrowheads="1"/>
            </p:cNvSpPr>
            <p:nvPr/>
          </p:nvSpPr>
          <p:spPr bwMode="auto">
            <a:xfrm>
              <a:off x="1073" y="1672"/>
              <a:ext cx="875"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MR response</a:t>
              </a:r>
            </a:p>
          </p:txBody>
        </p:sp>
        <p:sp>
          <p:nvSpPr>
            <p:cNvPr id="249878" name="Rectangle 6"/>
            <p:cNvSpPr>
              <a:spLocks noChangeArrowheads="1"/>
            </p:cNvSpPr>
            <p:nvPr/>
          </p:nvSpPr>
          <p:spPr bwMode="auto">
            <a:xfrm>
              <a:off x="1073" y="3032"/>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49879" name="Rectangle 7"/>
            <p:cNvSpPr>
              <a:spLocks noChangeArrowheads="1"/>
            </p:cNvSpPr>
            <p:nvPr/>
          </p:nvSpPr>
          <p:spPr bwMode="auto">
            <a:xfrm>
              <a:off x="1187" y="3089"/>
              <a:ext cx="740"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phase enc.</a:t>
              </a:r>
            </a:p>
          </p:txBody>
        </p:sp>
        <p:sp>
          <p:nvSpPr>
            <p:cNvPr id="249880" name="Rectangle 8"/>
            <p:cNvSpPr>
              <a:spLocks noChangeArrowheads="1"/>
            </p:cNvSpPr>
            <p:nvPr/>
          </p:nvSpPr>
          <p:spPr bwMode="auto">
            <a:xfrm>
              <a:off x="1073" y="2538"/>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49881" name="Rectangle 9"/>
            <p:cNvSpPr>
              <a:spLocks noChangeArrowheads="1"/>
            </p:cNvSpPr>
            <p:nvPr/>
          </p:nvSpPr>
          <p:spPr bwMode="auto">
            <a:xfrm>
              <a:off x="1192" y="2612"/>
              <a:ext cx="95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frequency enc.</a:t>
              </a:r>
            </a:p>
          </p:txBody>
        </p:sp>
        <p:sp>
          <p:nvSpPr>
            <p:cNvPr id="249882" name="Rectangle 10"/>
            <p:cNvSpPr>
              <a:spLocks noChangeArrowheads="1"/>
            </p:cNvSpPr>
            <p:nvPr/>
          </p:nvSpPr>
          <p:spPr bwMode="auto">
            <a:xfrm>
              <a:off x="1073" y="2021"/>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49883" name="Rectangle 11"/>
            <p:cNvSpPr>
              <a:spLocks noChangeArrowheads="1"/>
            </p:cNvSpPr>
            <p:nvPr/>
          </p:nvSpPr>
          <p:spPr bwMode="auto">
            <a:xfrm>
              <a:off x="1192" y="2100"/>
              <a:ext cx="909"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slice selection</a:t>
              </a:r>
            </a:p>
          </p:txBody>
        </p:sp>
      </p:grpSp>
      <p:sp>
        <p:nvSpPr>
          <p:cNvPr id="249861" name="Freeform 12"/>
          <p:cNvSpPr>
            <a:spLocks noChangeArrowheads="1"/>
          </p:cNvSpPr>
          <p:nvPr/>
        </p:nvSpPr>
        <p:spPr bwMode="auto">
          <a:xfrm>
            <a:off x="3314700" y="4076700"/>
            <a:ext cx="4184650" cy="254000"/>
          </a:xfrm>
          <a:custGeom>
            <a:avLst/>
            <a:gdLst>
              <a:gd name="T0" fmla="*/ 0 w 2636"/>
              <a:gd name="T1" fmla="*/ 254000 h 160"/>
              <a:gd name="T2" fmla="*/ 2552700 w 2636"/>
              <a:gd name="T3" fmla="*/ 250825 h 160"/>
              <a:gd name="T4" fmla="*/ 2660650 w 2636"/>
              <a:gd name="T5" fmla="*/ 0 h 160"/>
              <a:gd name="T6" fmla="*/ 3705225 w 2636"/>
              <a:gd name="T7" fmla="*/ 3175 h 160"/>
              <a:gd name="T8" fmla="*/ 3816350 w 2636"/>
              <a:gd name="T9" fmla="*/ 250825 h 160"/>
              <a:gd name="T10" fmla="*/ 4184650 w 2636"/>
              <a:gd name="T11" fmla="*/ 254000 h 160"/>
              <a:gd name="T12" fmla="*/ 0 60000 65536"/>
              <a:gd name="T13" fmla="*/ 0 60000 65536"/>
              <a:gd name="T14" fmla="*/ 0 60000 65536"/>
              <a:gd name="T15" fmla="*/ 0 60000 65536"/>
              <a:gd name="T16" fmla="*/ 0 60000 65536"/>
              <a:gd name="T17" fmla="*/ 0 60000 65536"/>
              <a:gd name="T18" fmla="*/ 0 w 2636"/>
              <a:gd name="T19" fmla="*/ 0 h 160"/>
              <a:gd name="T20" fmla="*/ 2636 w 2636"/>
              <a:gd name="T21" fmla="*/ 160 h 160"/>
            </a:gdLst>
            <a:ahLst/>
            <a:cxnLst>
              <a:cxn ang="T12">
                <a:pos x="T0" y="T1"/>
              </a:cxn>
              <a:cxn ang="T13">
                <a:pos x="T2" y="T3"/>
              </a:cxn>
              <a:cxn ang="T14">
                <a:pos x="T4" y="T5"/>
              </a:cxn>
              <a:cxn ang="T15">
                <a:pos x="T6" y="T7"/>
              </a:cxn>
              <a:cxn ang="T16">
                <a:pos x="T8" y="T9"/>
              </a:cxn>
              <a:cxn ang="T17">
                <a:pos x="T10" y="T11"/>
              </a:cxn>
            </a:cxnLst>
            <a:rect l="T18" t="T19" r="T20" b="T21"/>
            <a:pathLst>
              <a:path w="2636" h="160">
                <a:moveTo>
                  <a:pt x="0" y="160"/>
                </a:moveTo>
                <a:lnTo>
                  <a:pt x="1608" y="158"/>
                </a:lnTo>
                <a:lnTo>
                  <a:pt x="1676" y="0"/>
                </a:lnTo>
                <a:lnTo>
                  <a:pt x="2334" y="2"/>
                </a:lnTo>
                <a:lnTo>
                  <a:pt x="2404" y="158"/>
                </a:lnTo>
                <a:lnTo>
                  <a:pt x="2636" y="160"/>
                </a:lnTo>
              </a:path>
            </a:pathLst>
          </a:custGeom>
          <a:noFill/>
          <a:ln w="12700">
            <a:solidFill>
              <a:srgbClr val="00FF00"/>
            </a:solidFill>
            <a:round/>
            <a:headEnd/>
            <a:tailEnd/>
          </a:ln>
        </p:spPr>
        <p:txBody>
          <a:bodyPr wrap="none" anchor="ctr"/>
          <a:lstStyle/>
          <a:p>
            <a:endParaRPr lang="en-GB"/>
          </a:p>
        </p:txBody>
      </p:sp>
      <p:sp>
        <p:nvSpPr>
          <p:cNvPr id="249862" name="Line 13"/>
          <p:cNvSpPr>
            <a:spLocks noChangeShapeType="1"/>
          </p:cNvSpPr>
          <p:nvPr/>
        </p:nvSpPr>
        <p:spPr bwMode="auto">
          <a:xfrm>
            <a:off x="6675438" y="2859088"/>
            <a:ext cx="835025" cy="0"/>
          </a:xfrm>
          <a:prstGeom prst="line">
            <a:avLst/>
          </a:prstGeom>
          <a:noFill/>
          <a:ln w="12700">
            <a:solidFill>
              <a:schemeClr val="folHlink"/>
            </a:solidFill>
            <a:round/>
            <a:headEnd/>
            <a:tailEnd/>
          </a:ln>
        </p:spPr>
        <p:txBody>
          <a:bodyPr wrap="none" anchor="ctr"/>
          <a:lstStyle/>
          <a:p>
            <a:endParaRPr lang="en-GB"/>
          </a:p>
        </p:txBody>
      </p:sp>
      <p:sp>
        <p:nvSpPr>
          <p:cNvPr id="249863" name="Rectangle 14"/>
          <p:cNvSpPr>
            <a:spLocks noChangeArrowheads="1"/>
          </p:cNvSpPr>
          <p:nvPr/>
        </p:nvSpPr>
        <p:spPr bwMode="auto">
          <a:xfrm>
            <a:off x="3867150" y="1878013"/>
            <a:ext cx="487363" cy="382587"/>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90°</a:t>
            </a:r>
          </a:p>
        </p:txBody>
      </p:sp>
      <p:sp>
        <p:nvSpPr>
          <p:cNvPr id="249864" name="Rectangle 15"/>
          <p:cNvSpPr>
            <a:spLocks noChangeArrowheads="1"/>
          </p:cNvSpPr>
          <p:nvPr/>
        </p:nvSpPr>
        <p:spPr bwMode="auto">
          <a:xfrm>
            <a:off x="5195888" y="1649413"/>
            <a:ext cx="600075" cy="382587"/>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180°</a:t>
            </a:r>
          </a:p>
        </p:txBody>
      </p:sp>
      <p:sp>
        <p:nvSpPr>
          <p:cNvPr id="249865" name="Freeform 16"/>
          <p:cNvSpPr>
            <a:spLocks/>
          </p:cNvSpPr>
          <p:nvPr/>
        </p:nvSpPr>
        <p:spPr bwMode="auto">
          <a:xfrm>
            <a:off x="3675063" y="2170113"/>
            <a:ext cx="406400" cy="220662"/>
          </a:xfrm>
          <a:custGeom>
            <a:avLst/>
            <a:gdLst>
              <a:gd name="T0" fmla="*/ 0 w 472"/>
              <a:gd name="T1" fmla="*/ 176817 h 307"/>
              <a:gd name="T2" fmla="*/ 33580 w 472"/>
              <a:gd name="T3" fmla="*/ 155973 h 307"/>
              <a:gd name="T4" fmla="*/ 54244 w 472"/>
              <a:gd name="T5" fmla="*/ 171067 h 307"/>
              <a:gd name="T6" fmla="*/ 74908 w 472"/>
              <a:gd name="T7" fmla="*/ 196224 h 307"/>
              <a:gd name="T8" fmla="*/ 104183 w 472"/>
              <a:gd name="T9" fmla="*/ 217787 h 307"/>
              <a:gd name="T10" fmla="*/ 130875 w 472"/>
              <a:gd name="T11" fmla="*/ 185442 h 307"/>
              <a:gd name="T12" fmla="*/ 180814 w 472"/>
              <a:gd name="T13" fmla="*/ 30188 h 307"/>
              <a:gd name="T14" fmla="*/ 201478 w 472"/>
              <a:gd name="T15" fmla="*/ 2875 h 307"/>
              <a:gd name="T16" fmla="*/ 224725 w 472"/>
              <a:gd name="T17" fmla="*/ 30907 h 307"/>
              <a:gd name="T18" fmla="*/ 271220 w 472"/>
              <a:gd name="T19" fmla="*/ 181848 h 307"/>
              <a:gd name="T20" fmla="*/ 301356 w 472"/>
              <a:gd name="T21" fmla="*/ 218506 h 307"/>
              <a:gd name="T22" fmla="*/ 330631 w 472"/>
              <a:gd name="T23" fmla="*/ 194068 h 307"/>
              <a:gd name="T24" fmla="*/ 348712 w 472"/>
              <a:gd name="T25" fmla="*/ 168911 h 307"/>
              <a:gd name="T26" fmla="*/ 369376 w 472"/>
              <a:gd name="T27" fmla="*/ 155254 h 307"/>
              <a:gd name="T28" fmla="*/ 406400 w 472"/>
              <a:gd name="T29" fmla="*/ 177536 h 30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72"/>
              <a:gd name="T46" fmla="*/ 0 h 307"/>
              <a:gd name="T47" fmla="*/ 472 w 472"/>
              <a:gd name="T48" fmla="*/ 307 h 30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72" h="307">
                <a:moveTo>
                  <a:pt x="0" y="246"/>
                </a:moveTo>
                <a:cubicBezTo>
                  <a:pt x="6" y="241"/>
                  <a:pt x="29" y="218"/>
                  <a:pt x="39" y="217"/>
                </a:cubicBezTo>
                <a:cubicBezTo>
                  <a:pt x="49" y="216"/>
                  <a:pt x="55" y="229"/>
                  <a:pt x="63" y="238"/>
                </a:cubicBezTo>
                <a:cubicBezTo>
                  <a:pt x="71" y="247"/>
                  <a:pt x="77" y="262"/>
                  <a:pt x="87" y="273"/>
                </a:cubicBezTo>
                <a:cubicBezTo>
                  <a:pt x="97" y="284"/>
                  <a:pt x="110" y="305"/>
                  <a:pt x="121" y="303"/>
                </a:cubicBezTo>
                <a:cubicBezTo>
                  <a:pt x="132" y="301"/>
                  <a:pt x="137" y="301"/>
                  <a:pt x="152" y="258"/>
                </a:cubicBezTo>
                <a:cubicBezTo>
                  <a:pt x="167" y="215"/>
                  <a:pt x="196" y="84"/>
                  <a:pt x="210" y="42"/>
                </a:cubicBezTo>
                <a:cubicBezTo>
                  <a:pt x="224" y="0"/>
                  <a:pt x="226" y="4"/>
                  <a:pt x="234" y="4"/>
                </a:cubicBezTo>
                <a:cubicBezTo>
                  <a:pt x="242" y="4"/>
                  <a:pt x="248" y="2"/>
                  <a:pt x="261" y="43"/>
                </a:cubicBezTo>
                <a:cubicBezTo>
                  <a:pt x="274" y="84"/>
                  <a:pt x="300" y="210"/>
                  <a:pt x="315" y="253"/>
                </a:cubicBezTo>
                <a:cubicBezTo>
                  <a:pt x="330" y="296"/>
                  <a:pt x="339" y="301"/>
                  <a:pt x="350" y="304"/>
                </a:cubicBezTo>
                <a:cubicBezTo>
                  <a:pt x="361" y="307"/>
                  <a:pt x="375" y="282"/>
                  <a:pt x="384" y="270"/>
                </a:cubicBezTo>
                <a:cubicBezTo>
                  <a:pt x="393" y="258"/>
                  <a:pt x="398" y="244"/>
                  <a:pt x="405" y="235"/>
                </a:cubicBezTo>
                <a:cubicBezTo>
                  <a:pt x="412" y="226"/>
                  <a:pt x="418" y="214"/>
                  <a:pt x="429" y="216"/>
                </a:cubicBezTo>
                <a:cubicBezTo>
                  <a:pt x="440" y="218"/>
                  <a:pt x="463" y="241"/>
                  <a:pt x="472" y="247"/>
                </a:cubicBezTo>
              </a:path>
            </a:pathLst>
          </a:custGeom>
          <a:noFill/>
          <a:ln w="12700" cap="flat" cmpd="sng">
            <a:solidFill>
              <a:srgbClr val="FFFF00"/>
            </a:solidFill>
            <a:prstDash val="solid"/>
            <a:round/>
            <a:headEnd/>
            <a:tailEnd/>
          </a:ln>
        </p:spPr>
        <p:txBody>
          <a:bodyPr lIns="0" tIns="0" rIns="0" bIns="0" anchor="ctr">
            <a:spAutoFit/>
          </a:bodyPr>
          <a:lstStyle/>
          <a:p>
            <a:endParaRPr lang="en-GB"/>
          </a:p>
        </p:txBody>
      </p:sp>
      <p:sp>
        <p:nvSpPr>
          <p:cNvPr id="249866" name="Line 17"/>
          <p:cNvSpPr>
            <a:spLocks noChangeShapeType="1"/>
          </p:cNvSpPr>
          <p:nvPr/>
        </p:nvSpPr>
        <p:spPr bwMode="auto">
          <a:xfrm>
            <a:off x="3321050" y="2347913"/>
            <a:ext cx="360363" cy="0"/>
          </a:xfrm>
          <a:prstGeom prst="line">
            <a:avLst/>
          </a:prstGeom>
          <a:noFill/>
          <a:ln w="12700">
            <a:solidFill>
              <a:srgbClr val="FAFD00"/>
            </a:solidFill>
            <a:round/>
            <a:headEnd/>
            <a:tailEnd/>
          </a:ln>
        </p:spPr>
        <p:txBody>
          <a:bodyPr wrap="none" anchor="ctr"/>
          <a:lstStyle/>
          <a:p>
            <a:endParaRPr lang="en-GB"/>
          </a:p>
        </p:txBody>
      </p:sp>
      <p:grpSp>
        <p:nvGrpSpPr>
          <p:cNvPr id="249867" name="Group 18"/>
          <p:cNvGrpSpPr>
            <a:grpSpLocks/>
          </p:cNvGrpSpPr>
          <p:nvPr/>
        </p:nvGrpSpPr>
        <p:grpSpPr bwMode="auto">
          <a:xfrm>
            <a:off x="6227763" y="2798763"/>
            <a:ext cx="450850" cy="74612"/>
            <a:chOff x="3683" y="1648"/>
            <a:chExt cx="759" cy="192"/>
          </a:xfrm>
        </p:grpSpPr>
        <p:sp>
          <p:nvSpPr>
            <p:cNvPr id="249875" name="Freeform 19"/>
            <p:cNvSpPr>
              <a:spLocks/>
            </p:cNvSpPr>
            <p:nvPr/>
          </p:nvSpPr>
          <p:spPr bwMode="auto">
            <a:xfrm>
              <a:off x="4063" y="1648"/>
              <a:ext cx="379" cy="192"/>
            </a:xfrm>
            <a:custGeom>
              <a:avLst/>
              <a:gdLst>
                <a:gd name="T0" fmla="*/ 0 w 379"/>
                <a:gd name="T1" fmla="*/ 3 h 192"/>
                <a:gd name="T2" fmla="*/ 7 w 379"/>
                <a:gd name="T3" fmla="*/ 16 h 192"/>
                <a:gd name="T4" fmla="*/ 23 w 379"/>
                <a:gd name="T5" fmla="*/ 99 h 192"/>
                <a:gd name="T6" fmla="*/ 45 w 379"/>
                <a:gd name="T7" fmla="*/ 179 h 192"/>
                <a:gd name="T8" fmla="*/ 63 w 379"/>
                <a:gd name="T9" fmla="*/ 179 h 192"/>
                <a:gd name="T10" fmla="*/ 80 w 379"/>
                <a:gd name="T11" fmla="*/ 129 h 192"/>
                <a:gd name="T12" fmla="*/ 94 w 379"/>
                <a:gd name="T13" fmla="*/ 129 h 192"/>
                <a:gd name="T14" fmla="*/ 112 w 379"/>
                <a:gd name="T15" fmla="*/ 171 h 192"/>
                <a:gd name="T16" fmla="*/ 126 w 379"/>
                <a:gd name="T17" fmla="*/ 171 h 192"/>
                <a:gd name="T18" fmla="*/ 150 w 379"/>
                <a:gd name="T19" fmla="*/ 138 h 192"/>
                <a:gd name="T20" fmla="*/ 167 w 379"/>
                <a:gd name="T21" fmla="*/ 138 h 192"/>
                <a:gd name="T22" fmla="*/ 185 w 379"/>
                <a:gd name="T23" fmla="*/ 160 h 192"/>
                <a:gd name="T24" fmla="*/ 198 w 379"/>
                <a:gd name="T25" fmla="*/ 160 h 192"/>
                <a:gd name="T26" fmla="*/ 215 w 379"/>
                <a:gd name="T27" fmla="*/ 142 h 192"/>
                <a:gd name="T28" fmla="*/ 227 w 379"/>
                <a:gd name="T29" fmla="*/ 142 h 192"/>
                <a:gd name="T30" fmla="*/ 246 w 379"/>
                <a:gd name="T31" fmla="*/ 159 h 192"/>
                <a:gd name="T32" fmla="*/ 260 w 379"/>
                <a:gd name="T33" fmla="*/ 159 h 192"/>
                <a:gd name="T34" fmla="*/ 276 w 379"/>
                <a:gd name="T35" fmla="*/ 145 h 192"/>
                <a:gd name="T36" fmla="*/ 289 w 379"/>
                <a:gd name="T37" fmla="*/ 145 h 192"/>
                <a:gd name="T38" fmla="*/ 304 w 379"/>
                <a:gd name="T39" fmla="*/ 157 h 192"/>
                <a:gd name="T40" fmla="*/ 315 w 379"/>
                <a:gd name="T41" fmla="*/ 157 h 192"/>
                <a:gd name="T42" fmla="*/ 331 w 379"/>
                <a:gd name="T43" fmla="*/ 146 h 192"/>
                <a:gd name="T44" fmla="*/ 342 w 379"/>
                <a:gd name="T45" fmla="*/ 146 h 192"/>
                <a:gd name="T46" fmla="*/ 356 w 379"/>
                <a:gd name="T47" fmla="*/ 157 h 192"/>
                <a:gd name="T48" fmla="*/ 367 w 379"/>
                <a:gd name="T49" fmla="*/ 157 h 192"/>
                <a:gd name="T50" fmla="*/ 379 w 379"/>
                <a:gd name="T51" fmla="*/ 147 h 1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79"/>
                <a:gd name="T79" fmla="*/ 0 h 192"/>
                <a:gd name="T80" fmla="*/ 379 w 379"/>
                <a:gd name="T81" fmla="*/ 192 h 1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79" h="192">
                  <a:moveTo>
                    <a:pt x="0" y="3"/>
                  </a:moveTo>
                  <a:cubicBezTo>
                    <a:pt x="1" y="5"/>
                    <a:pt x="3" y="0"/>
                    <a:pt x="7" y="16"/>
                  </a:cubicBezTo>
                  <a:cubicBezTo>
                    <a:pt x="11" y="32"/>
                    <a:pt x="17" y="72"/>
                    <a:pt x="23" y="99"/>
                  </a:cubicBezTo>
                  <a:cubicBezTo>
                    <a:pt x="30" y="126"/>
                    <a:pt x="38" y="166"/>
                    <a:pt x="45" y="179"/>
                  </a:cubicBezTo>
                  <a:cubicBezTo>
                    <a:pt x="51" y="192"/>
                    <a:pt x="57" y="187"/>
                    <a:pt x="63" y="179"/>
                  </a:cubicBezTo>
                  <a:cubicBezTo>
                    <a:pt x="69" y="170"/>
                    <a:pt x="75" y="137"/>
                    <a:pt x="80" y="129"/>
                  </a:cubicBezTo>
                  <a:cubicBezTo>
                    <a:pt x="85" y="121"/>
                    <a:pt x="89" y="122"/>
                    <a:pt x="94" y="129"/>
                  </a:cubicBezTo>
                  <a:cubicBezTo>
                    <a:pt x="99" y="136"/>
                    <a:pt x="107" y="164"/>
                    <a:pt x="112" y="171"/>
                  </a:cubicBezTo>
                  <a:cubicBezTo>
                    <a:pt x="117" y="178"/>
                    <a:pt x="120" y="177"/>
                    <a:pt x="126" y="171"/>
                  </a:cubicBezTo>
                  <a:cubicBezTo>
                    <a:pt x="132" y="166"/>
                    <a:pt x="143" y="143"/>
                    <a:pt x="150" y="138"/>
                  </a:cubicBezTo>
                  <a:cubicBezTo>
                    <a:pt x="157" y="132"/>
                    <a:pt x="161" y="134"/>
                    <a:pt x="167" y="138"/>
                  </a:cubicBezTo>
                  <a:cubicBezTo>
                    <a:pt x="173" y="141"/>
                    <a:pt x="180" y="156"/>
                    <a:pt x="185" y="160"/>
                  </a:cubicBezTo>
                  <a:cubicBezTo>
                    <a:pt x="190" y="164"/>
                    <a:pt x="193" y="163"/>
                    <a:pt x="198" y="160"/>
                  </a:cubicBezTo>
                  <a:cubicBezTo>
                    <a:pt x="203" y="157"/>
                    <a:pt x="210" y="145"/>
                    <a:pt x="215" y="142"/>
                  </a:cubicBezTo>
                  <a:cubicBezTo>
                    <a:pt x="219" y="139"/>
                    <a:pt x="222" y="139"/>
                    <a:pt x="227" y="142"/>
                  </a:cubicBezTo>
                  <a:cubicBezTo>
                    <a:pt x="232" y="145"/>
                    <a:pt x="241" y="157"/>
                    <a:pt x="246" y="159"/>
                  </a:cubicBezTo>
                  <a:cubicBezTo>
                    <a:pt x="252" y="162"/>
                    <a:pt x="255" y="162"/>
                    <a:pt x="260" y="159"/>
                  </a:cubicBezTo>
                  <a:cubicBezTo>
                    <a:pt x="265" y="157"/>
                    <a:pt x="271" y="147"/>
                    <a:pt x="276" y="145"/>
                  </a:cubicBezTo>
                  <a:cubicBezTo>
                    <a:pt x="281" y="142"/>
                    <a:pt x="285" y="143"/>
                    <a:pt x="289" y="145"/>
                  </a:cubicBezTo>
                  <a:cubicBezTo>
                    <a:pt x="294" y="147"/>
                    <a:pt x="300" y="155"/>
                    <a:pt x="304" y="157"/>
                  </a:cubicBezTo>
                  <a:cubicBezTo>
                    <a:pt x="309" y="159"/>
                    <a:pt x="311" y="158"/>
                    <a:pt x="315" y="157"/>
                  </a:cubicBezTo>
                  <a:cubicBezTo>
                    <a:pt x="320" y="155"/>
                    <a:pt x="327" y="148"/>
                    <a:pt x="331" y="146"/>
                  </a:cubicBezTo>
                  <a:cubicBezTo>
                    <a:pt x="336" y="144"/>
                    <a:pt x="338" y="144"/>
                    <a:pt x="342" y="146"/>
                  </a:cubicBezTo>
                  <a:cubicBezTo>
                    <a:pt x="346" y="148"/>
                    <a:pt x="352" y="155"/>
                    <a:pt x="356" y="157"/>
                  </a:cubicBezTo>
                  <a:cubicBezTo>
                    <a:pt x="360" y="159"/>
                    <a:pt x="363" y="159"/>
                    <a:pt x="367" y="157"/>
                  </a:cubicBezTo>
                  <a:cubicBezTo>
                    <a:pt x="370" y="156"/>
                    <a:pt x="377" y="149"/>
                    <a:pt x="379" y="147"/>
                  </a:cubicBezTo>
                </a:path>
              </a:pathLst>
            </a:custGeom>
            <a:noFill/>
            <a:ln w="12700" cap="flat" cmpd="sng">
              <a:solidFill>
                <a:schemeClr val="folHlink"/>
              </a:solidFill>
              <a:prstDash val="solid"/>
              <a:round/>
              <a:headEnd/>
              <a:tailEnd/>
            </a:ln>
          </p:spPr>
          <p:txBody>
            <a:bodyPr lIns="0" tIns="0" rIns="0" bIns="0" anchor="ctr">
              <a:spAutoFit/>
            </a:bodyPr>
            <a:lstStyle/>
            <a:p>
              <a:endParaRPr lang="en-GB"/>
            </a:p>
          </p:txBody>
        </p:sp>
        <p:sp>
          <p:nvSpPr>
            <p:cNvPr id="249876" name="Freeform 20"/>
            <p:cNvSpPr>
              <a:spLocks/>
            </p:cNvSpPr>
            <p:nvPr/>
          </p:nvSpPr>
          <p:spPr bwMode="auto">
            <a:xfrm flipH="1">
              <a:off x="3683" y="1648"/>
              <a:ext cx="379" cy="192"/>
            </a:xfrm>
            <a:custGeom>
              <a:avLst/>
              <a:gdLst>
                <a:gd name="T0" fmla="*/ 0 w 379"/>
                <a:gd name="T1" fmla="*/ 3 h 192"/>
                <a:gd name="T2" fmla="*/ 7 w 379"/>
                <a:gd name="T3" fmla="*/ 16 h 192"/>
                <a:gd name="T4" fmla="*/ 23 w 379"/>
                <a:gd name="T5" fmla="*/ 99 h 192"/>
                <a:gd name="T6" fmla="*/ 45 w 379"/>
                <a:gd name="T7" fmla="*/ 179 h 192"/>
                <a:gd name="T8" fmla="*/ 63 w 379"/>
                <a:gd name="T9" fmla="*/ 179 h 192"/>
                <a:gd name="T10" fmla="*/ 80 w 379"/>
                <a:gd name="T11" fmla="*/ 129 h 192"/>
                <a:gd name="T12" fmla="*/ 94 w 379"/>
                <a:gd name="T13" fmla="*/ 129 h 192"/>
                <a:gd name="T14" fmla="*/ 112 w 379"/>
                <a:gd name="T15" fmla="*/ 171 h 192"/>
                <a:gd name="T16" fmla="*/ 126 w 379"/>
                <a:gd name="T17" fmla="*/ 171 h 192"/>
                <a:gd name="T18" fmla="*/ 150 w 379"/>
                <a:gd name="T19" fmla="*/ 138 h 192"/>
                <a:gd name="T20" fmla="*/ 167 w 379"/>
                <a:gd name="T21" fmla="*/ 138 h 192"/>
                <a:gd name="T22" fmla="*/ 185 w 379"/>
                <a:gd name="T23" fmla="*/ 160 h 192"/>
                <a:gd name="T24" fmla="*/ 198 w 379"/>
                <a:gd name="T25" fmla="*/ 160 h 192"/>
                <a:gd name="T26" fmla="*/ 215 w 379"/>
                <a:gd name="T27" fmla="*/ 142 h 192"/>
                <a:gd name="T28" fmla="*/ 227 w 379"/>
                <a:gd name="T29" fmla="*/ 142 h 192"/>
                <a:gd name="T30" fmla="*/ 246 w 379"/>
                <a:gd name="T31" fmla="*/ 159 h 192"/>
                <a:gd name="T32" fmla="*/ 260 w 379"/>
                <a:gd name="T33" fmla="*/ 159 h 192"/>
                <a:gd name="T34" fmla="*/ 276 w 379"/>
                <a:gd name="T35" fmla="*/ 145 h 192"/>
                <a:gd name="T36" fmla="*/ 289 w 379"/>
                <a:gd name="T37" fmla="*/ 145 h 192"/>
                <a:gd name="T38" fmla="*/ 304 w 379"/>
                <a:gd name="T39" fmla="*/ 157 h 192"/>
                <a:gd name="T40" fmla="*/ 315 w 379"/>
                <a:gd name="T41" fmla="*/ 157 h 192"/>
                <a:gd name="T42" fmla="*/ 331 w 379"/>
                <a:gd name="T43" fmla="*/ 146 h 192"/>
                <a:gd name="T44" fmla="*/ 342 w 379"/>
                <a:gd name="T45" fmla="*/ 146 h 192"/>
                <a:gd name="T46" fmla="*/ 356 w 379"/>
                <a:gd name="T47" fmla="*/ 157 h 192"/>
                <a:gd name="T48" fmla="*/ 367 w 379"/>
                <a:gd name="T49" fmla="*/ 157 h 192"/>
                <a:gd name="T50" fmla="*/ 379 w 379"/>
                <a:gd name="T51" fmla="*/ 147 h 1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79"/>
                <a:gd name="T79" fmla="*/ 0 h 192"/>
                <a:gd name="T80" fmla="*/ 379 w 379"/>
                <a:gd name="T81" fmla="*/ 192 h 1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79" h="192">
                  <a:moveTo>
                    <a:pt x="0" y="3"/>
                  </a:moveTo>
                  <a:cubicBezTo>
                    <a:pt x="1" y="5"/>
                    <a:pt x="3" y="0"/>
                    <a:pt x="7" y="16"/>
                  </a:cubicBezTo>
                  <a:cubicBezTo>
                    <a:pt x="11" y="32"/>
                    <a:pt x="17" y="72"/>
                    <a:pt x="23" y="99"/>
                  </a:cubicBezTo>
                  <a:cubicBezTo>
                    <a:pt x="30" y="126"/>
                    <a:pt x="38" y="166"/>
                    <a:pt x="45" y="179"/>
                  </a:cubicBezTo>
                  <a:cubicBezTo>
                    <a:pt x="51" y="192"/>
                    <a:pt x="57" y="187"/>
                    <a:pt x="63" y="179"/>
                  </a:cubicBezTo>
                  <a:cubicBezTo>
                    <a:pt x="69" y="170"/>
                    <a:pt x="75" y="137"/>
                    <a:pt x="80" y="129"/>
                  </a:cubicBezTo>
                  <a:cubicBezTo>
                    <a:pt x="85" y="121"/>
                    <a:pt x="89" y="122"/>
                    <a:pt x="94" y="129"/>
                  </a:cubicBezTo>
                  <a:cubicBezTo>
                    <a:pt x="99" y="136"/>
                    <a:pt x="107" y="164"/>
                    <a:pt x="112" y="171"/>
                  </a:cubicBezTo>
                  <a:cubicBezTo>
                    <a:pt x="117" y="178"/>
                    <a:pt x="120" y="177"/>
                    <a:pt x="126" y="171"/>
                  </a:cubicBezTo>
                  <a:cubicBezTo>
                    <a:pt x="132" y="166"/>
                    <a:pt x="143" y="143"/>
                    <a:pt x="150" y="138"/>
                  </a:cubicBezTo>
                  <a:cubicBezTo>
                    <a:pt x="157" y="132"/>
                    <a:pt x="161" y="134"/>
                    <a:pt x="167" y="138"/>
                  </a:cubicBezTo>
                  <a:cubicBezTo>
                    <a:pt x="173" y="141"/>
                    <a:pt x="180" y="156"/>
                    <a:pt x="185" y="160"/>
                  </a:cubicBezTo>
                  <a:cubicBezTo>
                    <a:pt x="190" y="164"/>
                    <a:pt x="193" y="163"/>
                    <a:pt x="198" y="160"/>
                  </a:cubicBezTo>
                  <a:cubicBezTo>
                    <a:pt x="203" y="157"/>
                    <a:pt x="210" y="145"/>
                    <a:pt x="215" y="142"/>
                  </a:cubicBezTo>
                  <a:cubicBezTo>
                    <a:pt x="219" y="139"/>
                    <a:pt x="222" y="139"/>
                    <a:pt x="227" y="142"/>
                  </a:cubicBezTo>
                  <a:cubicBezTo>
                    <a:pt x="232" y="145"/>
                    <a:pt x="241" y="157"/>
                    <a:pt x="246" y="159"/>
                  </a:cubicBezTo>
                  <a:cubicBezTo>
                    <a:pt x="252" y="162"/>
                    <a:pt x="255" y="162"/>
                    <a:pt x="260" y="159"/>
                  </a:cubicBezTo>
                  <a:cubicBezTo>
                    <a:pt x="265" y="157"/>
                    <a:pt x="271" y="147"/>
                    <a:pt x="276" y="145"/>
                  </a:cubicBezTo>
                  <a:cubicBezTo>
                    <a:pt x="281" y="142"/>
                    <a:pt x="285" y="143"/>
                    <a:pt x="289" y="145"/>
                  </a:cubicBezTo>
                  <a:cubicBezTo>
                    <a:pt x="294" y="147"/>
                    <a:pt x="300" y="155"/>
                    <a:pt x="304" y="157"/>
                  </a:cubicBezTo>
                  <a:cubicBezTo>
                    <a:pt x="309" y="159"/>
                    <a:pt x="311" y="158"/>
                    <a:pt x="315" y="157"/>
                  </a:cubicBezTo>
                  <a:cubicBezTo>
                    <a:pt x="320" y="155"/>
                    <a:pt x="327" y="148"/>
                    <a:pt x="331" y="146"/>
                  </a:cubicBezTo>
                  <a:cubicBezTo>
                    <a:pt x="336" y="144"/>
                    <a:pt x="338" y="144"/>
                    <a:pt x="342" y="146"/>
                  </a:cubicBezTo>
                  <a:cubicBezTo>
                    <a:pt x="346" y="148"/>
                    <a:pt x="352" y="155"/>
                    <a:pt x="356" y="157"/>
                  </a:cubicBezTo>
                  <a:cubicBezTo>
                    <a:pt x="360" y="159"/>
                    <a:pt x="363" y="159"/>
                    <a:pt x="367" y="157"/>
                  </a:cubicBezTo>
                  <a:cubicBezTo>
                    <a:pt x="370" y="156"/>
                    <a:pt x="377" y="149"/>
                    <a:pt x="379" y="147"/>
                  </a:cubicBezTo>
                </a:path>
              </a:pathLst>
            </a:custGeom>
            <a:noFill/>
            <a:ln w="12700" cap="flat" cmpd="sng">
              <a:solidFill>
                <a:schemeClr val="folHlink"/>
              </a:solidFill>
              <a:prstDash val="solid"/>
              <a:round/>
              <a:headEnd/>
              <a:tailEnd/>
            </a:ln>
          </p:spPr>
          <p:txBody>
            <a:bodyPr lIns="0" tIns="0" rIns="0" bIns="0" anchor="ctr">
              <a:spAutoFit/>
            </a:bodyPr>
            <a:lstStyle/>
            <a:p>
              <a:endParaRPr lang="en-GB"/>
            </a:p>
          </p:txBody>
        </p:sp>
      </p:grpSp>
      <p:sp>
        <p:nvSpPr>
          <p:cNvPr id="249868" name="Freeform 21"/>
          <p:cNvSpPr>
            <a:spLocks noChangeArrowheads="1"/>
          </p:cNvSpPr>
          <p:nvPr/>
        </p:nvSpPr>
        <p:spPr bwMode="auto">
          <a:xfrm>
            <a:off x="4076700" y="1831975"/>
            <a:ext cx="3425825" cy="515938"/>
          </a:xfrm>
          <a:custGeom>
            <a:avLst/>
            <a:gdLst>
              <a:gd name="T0" fmla="*/ 0 w 2337"/>
              <a:gd name="T1" fmla="*/ 512763 h 325"/>
              <a:gd name="T2" fmla="*/ 1014408 w 2337"/>
              <a:gd name="T3" fmla="*/ 514350 h 325"/>
              <a:gd name="T4" fmla="*/ 1014408 w 2337"/>
              <a:gd name="T5" fmla="*/ 0 h 325"/>
              <a:gd name="T6" fmla="*/ 1152203 w 2337"/>
              <a:gd name="T7" fmla="*/ 0 h 325"/>
              <a:gd name="T8" fmla="*/ 1152203 w 2337"/>
              <a:gd name="T9" fmla="*/ 514350 h 325"/>
              <a:gd name="T10" fmla="*/ 3425825 w 2337"/>
              <a:gd name="T11" fmla="*/ 515938 h 325"/>
              <a:gd name="T12" fmla="*/ 0 60000 65536"/>
              <a:gd name="T13" fmla="*/ 0 60000 65536"/>
              <a:gd name="T14" fmla="*/ 0 60000 65536"/>
              <a:gd name="T15" fmla="*/ 0 60000 65536"/>
              <a:gd name="T16" fmla="*/ 0 60000 65536"/>
              <a:gd name="T17" fmla="*/ 0 60000 65536"/>
              <a:gd name="T18" fmla="*/ 0 w 2337"/>
              <a:gd name="T19" fmla="*/ 0 h 325"/>
              <a:gd name="T20" fmla="*/ 2337 w 2337"/>
              <a:gd name="T21" fmla="*/ 325 h 325"/>
            </a:gdLst>
            <a:ahLst/>
            <a:cxnLst>
              <a:cxn ang="T12">
                <a:pos x="T0" y="T1"/>
              </a:cxn>
              <a:cxn ang="T13">
                <a:pos x="T2" y="T3"/>
              </a:cxn>
              <a:cxn ang="T14">
                <a:pos x="T4" y="T5"/>
              </a:cxn>
              <a:cxn ang="T15">
                <a:pos x="T6" y="T7"/>
              </a:cxn>
              <a:cxn ang="T16">
                <a:pos x="T8" y="T9"/>
              </a:cxn>
              <a:cxn ang="T17">
                <a:pos x="T10" y="T11"/>
              </a:cxn>
            </a:cxnLst>
            <a:rect l="T18" t="T19" r="T20" b="T21"/>
            <a:pathLst>
              <a:path w="2337" h="325">
                <a:moveTo>
                  <a:pt x="0" y="323"/>
                </a:moveTo>
                <a:lnTo>
                  <a:pt x="692" y="324"/>
                </a:lnTo>
                <a:lnTo>
                  <a:pt x="692" y="0"/>
                </a:lnTo>
                <a:lnTo>
                  <a:pt x="786" y="0"/>
                </a:lnTo>
                <a:lnTo>
                  <a:pt x="786" y="324"/>
                </a:lnTo>
                <a:lnTo>
                  <a:pt x="2337" y="325"/>
                </a:lnTo>
              </a:path>
            </a:pathLst>
          </a:custGeom>
          <a:noFill/>
          <a:ln w="12700">
            <a:solidFill>
              <a:srgbClr val="FAFD00"/>
            </a:solidFill>
            <a:round/>
            <a:headEnd/>
            <a:tailEnd/>
          </a:ln>
        </p:spPr>
        <p:txBody>
          <a:bodyPr wrap="none" anchor="ctr"/>
          <a:lstStyle/>
          <a:p>
            <a:endParaRPr lang="en-GB"/>
          </a:p>
        </p:txBody>
      </p:sp>
      <p:sp>
        <p:nvSpPr>
          <p:cNvPr id="249869" name="Freeform 22"/>
          <p:cNvSpPr>
            <a:spLocks noChangeArrowheads="1"/>
          </p:cNvSpPr>
          <p:nvPr/>
        </p:nvSpPr>
        <p:spPr bwMode="auto">
          <a:xfrm>
            <a:off x="3314700" y="5132388"/>
            <a:ext cx="4208463" cy="568325"/>
          </a:xfrm>
          <a:custGeom>
            <a:avLst/>
            <a:gdLst>
              <a:gd name="T0" fmla="*/ 0 w 2651"/>
              <a:gd name="T1" fmla="*/ 0 h 358"/>
              <a:gd name="T2" fmla="*/ 895350 w 2651"/>
              <a:gd name="T3" fmla="*/ 1588 h 358"/>
              <a:gd name="T4" fmla="*/ 1000125 w 2651"/>
              <a:gd name="T5" fmla="*/ 568325 h 358"/>
              <a:gd name="T6" fmla="*/ 1152525 w 2651"/>
              <a:gd name="T7" fmla="*/ 568325 h 358"/>
              <a:gd name="T8" fmla="*/ 1246188 w 2651"/>
              <a:gd name="T9" fmla="*/ 1588 h 358"/>
              <a:gd name="T10" fmla="*/ 4208463 w 2651"/>
              <a:gd name="T11" fmla="*/ 1588 h 358"/>
              <a:gd name="T12" fmla="*/ 0 60000 65536"/>
              <a:gd name="T13" fmla="*/ 0 60000 65536"/>
              <a:gd name="T14" fmla="*/ 0 60000 65536"/>
              <a:gd name="T15" fmla="*/ 0 60000 65536"/>
              <a:gd name="T16" fmla="*/ 0 60000 65536"/>
              <a:gd name="T17" fmla="*/ 0 60000 65536"/>
              <a:gd name="T18" fmla="*/ 0 w 2651"/>
              <a:gd name="T19" fmla="*/ 0 h 358"/>
              <a:gd name="T20" fmla="*/ 2651 w 2651"/>
              <a:gd name="T21" fmla="*/ 358 h 358"/>
            </a:gdLst>
            <a:ahLst/>
            <a:cxnLst>
              <a:cxn ang="T12">
                <a:pos x="T0" y="T1"/>
              </a:cxn>
              <a:cxn ang="T13">
                <a:pos x="T2" y="T3"/>
              </a:cxn>
              <a:cxn ang="T14">
                <a:pos x="T4" y="T5"/>
              </a:cxn>
              <a:cxn ang="T15">
                <a:pos x="T6" y="T7"/>
              </a:cxn>
              <a:cxn ang="T16">
                <a:pos x="T8" y="T9"/>
              </a:cxn>
              <a:cxn ang="T17">
                <a:pos x="T10" y="T11"/>
              </a:cxn>
            </a:cxnLst>
            <a:rect l="T18" t="T19" r="T20" b="T21"/>
            <a:pathLst>
              <a:path w="2651" h="358">
                <a:moveTo>
                  <a:pt x="0" y="0"/>
                </a:moveTo>
                <a:lnTo>
                  <a:pt x="564" y="1"/>
                </a:lnTo>
                <a:lnTo>
                  <a:pt x="630" y="358"/>
                </a:lnTo>
                <a:lnTo>
                  <a:pt x="726" y="358"/>
                </a:lnTo>
                <a:lnTo>
                  <a:pt x="785" y="1"/>
                </a:lnTo>
                <a:lnTo>
                  <a:pt x="2651" y="1"/>
                </a:lnTo>
              </a:path>
            </a:pathLst>
          </a:custGeom>
          <a:noFill/>
          <a:ln w="12700">
            <a:solidFill>
              <a:srgbClr val="00FF00"/>
            </a:solidFill>
            <a:round/>
            <a:headEnd/>
            <a:tailEnd/>
          </a:ln>
        </p:spPr>
        <p:txBody>
          <a:bodyPr wrap="none" anchor="ctr"/>
          <a:lstStyle/>
          <a:p>
            <a:endParaRPr lang="en-GB"/>
          </a:p>
        </p:txBody>
      </p:sp>
      <p:sp>
        <p:nvSpPr>
          <p:cNvPr id="249870" name="Line 23"/>
          <p:cNvSpPr>
            <a:spLocks noChangeShapeType="1"/>
          </p:cNvSpPr>
          <p:nvPr/>
        </p:nvSpPr>
        <p:spPr bwMode="auto">
          <a:xfrm>
            <a:off x="3324225" y="2859088"/>
            <a:ext cx="2897188" cy="0"/>
          </a:xfrm>
          <a:prstGeom prst="line">
            <a:avLst/>
          </a:prstGeom>
          <a:noFill/>
          <a:ln w="12700">
            <a:solidFill>
              <a:schemeClr val="folHlink"/>
            </a:solidFill>
            <a:round/>
            <a:headEnd/>
            <a:tailEnd/>
          </a:ln>
        </p:spPr>
        <p:txBody>
          <a:bodyPr wrap="none" anchor="ctr"/>
          <a:lstStyle/>
          <a:p>
            <a:endParaRPr lang="en-GB"/>
          </a:p>
        </p:txBody>
      </p:sp>
      <p:sp>
        <p:nvSpPr>
          <p:cNvPr id="249871" name="Freeform 24"/>
          <p:cNvSpPr>
            <a:spLocks noChangeArrowheads="1"/>
          </p:cNvSpPr>
          <p:nvPr/>
        </p:nvSpPr>
        <p:spPr bwMode="auto">
          <a:xfrm>
            <a:off x="3319463" y="3292475"/>
            <a:ext cx="4230687" cy="258763"/>
          </a:xfrm>
          <a:custGeom>
            <a:avLst/>
            <a:gdLst>
              <a:gd name="T0" fmla="*/ 0 w 2665"/>
              <a:gd name="T1" fmla="*/ 258763 h 163"/>
              <a:gd name="T2" fmla="*/ 276225 w 2665"/>
              <a:gd name="T3" fmla="*/ 258763 h 163"/>
              <a:gd name="T4" fmla="*/ 379412 w 2665"/>
              <a:gd name="T5" fmla="*/ 0 h 163"/>
              <a:gd name="T6" fmla="*/ 769937 w 2665"/>
              <a:gd name="T7" fmla="*/ 0 h 163"/>
              <a:gd name="T8" fmla="*/ 877887 w 2665"/>
              <a:gd name="T9" fmla="*/ 257175 h 163"/>
              <a:gd name="T10" fmla="*/ 1684337 w 2665"/>
              <a:gd name="T11" fmla="*/ 258763 h 163"/>
              <a:gd name="T12" fmla="*/ 1779587 w 2665"/>
              <a:gd name="T13" fmla="*/ 0 h 163"/>
              <a:gd name="T14" fmla="*/ 1925637 w 2665"/>
              <a:gd name="T15" fmla="*/ 0 h 163"/>
              <a:gd name="T16" fmla="*/ 2030412 w 2665"/>
              <a:gd name="T17" fmla="*/ 257175 h 163"/>
              <a:gd name="T18" fmla="*/ 4230687 w 2665"/>
              <a:gd name="T19" fmla="*/ 257175 h 1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65"/>
              <a:gd name="T31" fmla="*/ 0 h 163"/>
              <a:gd name="T32" fmla="*/ 2665 w 2665"/>
              <a:gd name="T33" fmla="*/ 163 h 1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65" h="163">
                <a:moveTo>
                  <a:pt x="0" y="163"/>
                </a:moveTo>
                <a:lnTo>
                  <a:pt x="174" y="163"/>
                </a:lnTo>
                <a:lnTo>
                  <a:pt x="239" y="0"/>
                </a:lnTo>
                <a:lnTo>
                  <a:pt x="485" y="0"/>
                </a:lnTo>
                <a:lnTo>
                  <a:pt x="553" y="162"/>
                </a:lnTo>
                <a:lnTo>
                  <a:pt x="1061" y="163"/>
                </a:lnTo>
                <a:lnTo>
                  <a:pt x="1121" y="0"/>
                </a:lnTo>
                <a:lnTo>
                  <a:pt x="1213" y="0"/>
                </a:lnTo>
                <a:lnTo>
                  <a:pt x="1279" y="162"/>
                </a:lnTo>
                <a:lnTo>
                  <a:pt x="2665" y="162"/>
                </a:lnTo>
              </a:path>
            </a:pathLst>
          </a:custGeom>
          <a:noFill/>
          <a:ln w="12700">
            <a:solidFill>
              <a:srgbClr val="00FF00"/>
            </a:solidFill>
            <a:round/>
            <a:headEnd/>
            <a:tailEnd/>
          </a:ln>
        </p:spPr>
        <p:txBody>
          <a:bodyPr wrap="none" anchor="ctr"/>
          <a:lstStyle/>
          <a:p>
            <a:endParaRPr lang="en-GB"/>
          </a:p>
        </p:txBody>
      </p:sp>
      <p:sp>
        <p:nvSpPr>
          <p:cNvPr id="26" name="Rectangle 36"/>
          <p:cNvSpPr/>
          <p:nvPr/>
        </p:nvSpPr>
        <p:spPr>
          <a:xfrm>
            <a:off x="0" y="6545263"/>
            <a:ext cx="2771775" cy="31273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400" dirty="0"/>
              <a:t>silvia.capuani@roma1.infn.it</a:t>
            </a:r>
          </a:p>
        </p:txBody>
      </p:sp>
      <p:sp>
        <p:nvSpPr>
          <p:cNvPr id="28"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29"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0"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1"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2" name="CasellaDiTesto 31"/>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spTree>
    <p:extLst>
      <p:ext uri="{BB962C8B-B14F-4D97-AF65-F5344CB8AC3E}">
        <p14:creationId xmlns:p14="http://schemas.microsoft.com/office/powerpoint/2010/main" val="2457908461"/>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50882" name="Rectangle 2"/>
          <p:cNvSpPr>
            <a:spLocks noGrp="1" noChangeArrowheads="1"/>
          </p:cNvSpPr>
          <p:nvPr>
            <p:ph type="title"/>
          </p:nvPr>
        </p:nvSpPr>
        <p:spPr>
          <a:noFill/>
        </p:spPr>
        <p:txBody>
          <a:bodyPr lIns="90488" tIns="44450" rIns="90488" bIns="44450" anchor="b"/>
          <a:lstStyle/>
          <a:p>
            <a:r>
              <a:rPr lang="en-GB" smtClean="0"/>
              <a:t>Pulse sequence</a:t>
            </a:r>
          </a:p>
        </p:txBody>
      </p:sp>
      <p:sp>
        <p:nvSpPr>
          <p:cNvPr id="250883" name="Rectangle 3"/>
          <p:cNvSpPr>
            <a:spLocks noChangeArrowheads="1"/>
          </p:cNvSpPr>
          <p:nvPr/>
        </p:nvSpPr>
        <p:spPr bwMode="auto">
          <a:xfrm>
            <a:off x="2497138" y="2098675"/>
            <a:ext cx="450850" cy="382588"/>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RF</a:t>
            </a:r>
          </a:p>
        </p:txBody>
      </p:sp>
      <p:sp>
        <p:nvSpPr>
          <p:cNvPr id="250884" name="Line 4"/>
          <p:cNvSpPr>
            <a:spLocks noChangeShapeType="1"/>
          </p:cNvSpPr>
          <p:nvPr/>
        </p:nvSpPr>
        <p:spPr bwMode="auto">
          <a:xfrm>
            <a:off x="3314700" y="5132388"/>
            <a:ext cx="4213225" cy="0"/>
          </a:xfrm>
          <a:prstGeom prst="line">
            <a:avLst/>
          </a:prstGeom>
          <a:noFill/>
          <a:ln w="12700">
            <a:solidFill>
              <a:srgbClr val="00FF00"/>
            </a:solidFill>
            <a:round/>
            <a:headEnd/>
            <a:tailEnd/>
          </a:ln>
        </p:spPr>
        <p:txBody>
          <a:bodyPr wrap="none" anchor="ctr"/>
          <a:lstStyle/>
          <a:p>
            <a:endParaRPr lang="en-GB"/>
          </a:p>
        </p:txBody>
      </p:sp>
      <p:sp>
        <p:nvSpPr>
          <p:cNvPr id="250885" name="Line 5"/>
          <p:cNvSpPr>
            <a:spLocks noChangeShapeType="1"/>
          </p:cNvSpPr>
          <p:nvPr/>
        </p:nvSpPr>
        <p:spPr bwMode="auto">
          <a:xfrm>
            <a:off x="4584700" y="5132388"/>
            <a:ext cx="2925763" cy="0"/>
          </a:xfrm>
          <a:prstGeom prst="line">
            <a:avLst/>
          </a:prstGeom>
          <a:noFill/>
          <a:ln w="12700">
            <a:solidFill>
              <a:srgbClr val="00FF00"/>
            </a:solidFill>
            <a:round/>
            <a:headEnd/>
            <a:tailEnd/>
          </a:ln>
        </p:spPr>
        <p:txBody>
          <a:bodyPr wrap="none" anchor="ctr"/>
          <a:lstStyle/>
          <a:p>
            <a:endParaRPr lang="en-GB"/>
          </a:p>
        </p:txBody>
      </p:sp>
      <p:grpSp>
        <p:nvGrpSpPr>
          <p:cNvPr id="250886" name="Group 6"/>
          <p:cNvGrpSpPr>
            <a:grpSpLocks/>
          </p:cNvGrpSpPr>
          <p:nvPr/>
        </p:nvGrpSpPr>
        <p:grpSpPr bwMode="auto">
          <a:xfrm>
            <a:off x="1703388" y="2654300"/>
            <a:ext cx="1703387" cy="2632075"/>
            <a:chOff x="1073" y="1672"/>
            <a:chExt cx="1073" cy="1658"/>
          </a:xfrm>
        </p:grpSpPr>
        <p:sp>
          <p:nvSpPr>
            <p:cNvPr id="250896" name="Rectangle 7"/>
            <p:cNvSpPr>
              <a:spLocks noChangeArrowheads="1"/>
            </p:cNvSpPr>
            <p:nvPr/>
          </p:nvSpPr>
          <p:spPr bwMode="auto">
            <a:xfrm>
              <a:off x="1073" y="1672"/>
              <a:ext cx="875"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MR response</a:t>
              </a:r>
            </a:p>
          </p:txBody>
        </p:sp>
        <p:sp>
          <p:nvSpPr>
            <p:cNvPr id="250897" name="Rectangle 8"/>
            <p:cNvSpPr>
              <a:spLocks noChangeArrowheads="1"/>
            </p:cNvSpPr>
            <p:nvPr/>
          </p:nvSpPr>
          <p:spPr bwMode="auto">
            <a:xfrm>
              <a:off x="1073" y="3032"/>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50898" name="Rectangle 9"/>
            <p:cNvSpPr>
              <a:spLocks noChangeArrowheads="1"/>
            </p:cNvSpPr>
            <p:nvPr/>
          </p:nvSpPr>
          <p:spPr bwMode="auto">
            <a:xfrm>
              <a:off x="1187" y="3089"/>
              <a:ext cx="740"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phase enc.</a:t>
              </a:r>
            </a:p>
          </p:txBody>
        </p:sp>
        <p:sp>
          <p:nvSpPr>
            <p:cNvPr id="250899" name="Rectangle 10"/>
            <p:cNvSpPr>
              <a:spLocks noChangeArrowheads="1"/>
            </p:cNvSpPr>
            <p:nvPr/>
          </p:nvSpPr>
          <p:spPr bwMode="auto">
            <a:xfrm>
              <a:off x="1073" y="2538"/>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50900" name="Rectangle 11"/>
            <p:cNvSpPr>
              <a:spLocks noChangeArrowheads="1"/>
            </p:cNvSpPr>
            <p:nvPr/>
          </p:nvSpPr>
          <p:spPr bwMode="auto">
            <a:xfrm>
              <a:off x="1192" y="2612"/>
              <a:ext cx="95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frequency enc.</a:t>
              </a:r>
            </a:p>
          </p:txBody>
        </p:sp>
        <p:sp>
          <p:nvSpPr>
            <p:cNvPr id="250901" name="Rectangle 12"/>
            <p:cNvSpPr>
              <a:spLocks noChangeArrowheads="1"/>
            </p:cNvSpPr>
            <p:nvPr/>
          </p:nvSpPr>
          <p:spPr bwMode="auto">
            <a:xfrm>
              <a:off x="1073" y="2021"/>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50902" name="Rectangle 13"/>
            <p:cNvSpPr>
              <a:spLocks noChangeArrowheads="1"/>
            </p:cNvSpPr>
            <p:nvPr/>
          </p:nvSpPr>
          <p:spPr bwMode="auto">
            <a:xfrm>
              <a:off x="1192" y="2100"/>
              <a:ext cx="909"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slice selection</a:t>
              </a:r>
            </a:p>
          </p:txBody>
        </p:sp>
      </p:grpSp>
      <p:sp>
        <p:nvSpPr>
          <p:cNvPr id="250887" name="Freeform 14"/>
          <p:cNvSpPr>
            <a:spLocks noChangeArrowheads="1"/>
          </p:cNvSpPr>
          <p:nvPr/>
        </p:nvSpPr>
        <p:spPr bwMode="auto">
          <a:xfrm>
            <a:off x="3314700" y="4330700"/>
            <a:ext cx="4184650" cy="1588"/>
          </a:xfrm>
          <a:custGeom>
            <a:avLst/>
            <a:gdLst>
              <a:gd name="T0" fmla="*/ 0 w 2636"/>
              <a:gd name="T1" fmla="*/ 0 h 1"/>
              <a:gd name="T2" fmla="*/ 4184650 w 2636"/>
              <a:gd name="T3" fmla="*/ 0 h 1"/>
              <a:gd name="T4" fmla="*/ 0 60000 65536"/>
              <a:gd name="T5" fmla="*/ 0 60000 65536"/>
              <a:gd name="T6" fmla="*/ 0 w 2636"/>
              <a:gd name="T7" fmla="*/ 0 h 1"/>
              <a:gd name="T8" fmla="*/ 2636 w 2636"/>
              <a:gd name="T9" fmla="*/ 1 h 1"/>
            </a:gdLst>
            <a:ahLst/>
            <a:cxnLst>
              <a:cxn ang="T4">
                <a:pos x="T0" y="T1"/>
              </a:cxn>
              <a:cxn ang="T5">
                <a:pos x="T2" y="T3"/>
              </a:cxn>
            </a:cxnLst>
            <a:rect l="T6" t="T7" r="T8" b="T9"/>
            <a:pathLst>
              <a:path w="2636" h="1">
                <a:moveTo>
                  <a:pt x="0" y="0"/>
                </a:moveTo>
                <a:lnTo>
                  <a:pt x="2636" y="0"/>
                </a:lnTo>
              </a:path>
            </a:pathLst>
          </a:custGeom>
          <a:noFill/>
          <a:ln w="12700">
            <a:solidFill>
              <a:srgbClr val="00FF00"/>
            </a:solidFill>
            <a:round/>
            <a:headEnd/>
            <a:tailEnd/>
          </a:ln>
        </p:spPr>
        <p:txBody>
          <a:bodyPr wrap="none" anchor="ctr"/>
          <a:lstStyle/>
          <a:p>
            <a:endParaRPr lang="en-GB"/>
          </a:p>
        </p:txBody>
      </p:sp>
      <p:sp>
        <p:nvSpPr>
          <p:cNvPr id="250888" name="Line 15"/>
          <p:cNvSpPr>
            <a:spLocks noChangeShapeType="1"/>
          </p:cNvSpPr>
          <p:nvPr/>
        </p:nvSpPr>
        <p:spPr bwMode="auto">
          <a:xfrm>
            <a:off x="3314700" y="2859088"/>
            <a:ext cx="4191000" cy="0"/>
          </a:xfrm>
          <a:prstGeom prst="line">
            <a:avLst/>
          </a:prstGeom>
          <a:noFill/>
          <a:ln w="12700">
            <a:solidFill>
              <a:schemeClr val="folHlink"/>
            </a:solidFill>
            <a:round/>
            <a:headEnd/>
            <a:tailEnd/>
          </a:ln>
        </p:spPr>
        <p:txBody>
          <a:bodyPr wrap="none" anchor="ctr"/>
          <a:lstStyle/>
          <a:p>
            <a:endParaRPr lang="en-GB"/>
          </a:p>
        </p:txBody>
      </p:sp>
      <p:sp>
        <p:nvSpPr>
          <p:cNvPr id="250889" name="Line 16"/>
          <p:cNvSpPr>
            <a:spLocks noChangeShapeType="1"/>
          </p:cNvSpPr>
          <p:nvPr/>
        </p:nvSpPr>
        <p:spPr bwMode="auto">
          <a:xfrm>
            <a:off x="4413250" y="2859088"/>
            <a:ext cx="1808163" cy="0"/>
          </a:xfrm>
          <a:prstGeom prst="line">
            <a:avLst/>
          </a:prstGeom>
          <a:noFill/>
          <a:ln w="12700">
            <a:solidFill>
              <a:schemeClr val="folHlink"/>
            </a:solidFill>
            <a:round/>
            <a:headEnd/>
            <a:tailEnd/>
          </a:ln>
        </p:spPr>
        <p:txBody>
          <a:bodyPr wrap="none" anchor="ctr"/>
          <a:lstStyle/>
          <a:p>
            <a:endParaRPr lang="en-GB"/>
          </a:p>
        </p:txBody>
      </p:sp>
      <p:sp>
        <p:nvSpPr>
          <p:cNvPr id="250890" name="Line 17"/>
          <p:cNvSpPr>
            <a:spLocks noChangeShapeType="1"/>
          </p:cNvSpPr>
          <p:nvPr/>
        </p:nvSpPr>
        <p:spPr bwMode="auto">
          <a:xfrm>
            <a:off x="6675438" y="2859088"/>
            <a:ext cx="835025" cy="0"/>
          </a:xfrm>
          <a:prstGeom prst="line">
            <a:avLst/>
          </a:prstGeom>
          <a:noFill/>
          <a:ln w="12700">
            <a:solidFill>
              <a:schemeClr val="folHlink"/>
            </a:solidFill>
            <a:round/>
            <a:headEnd/>
            <a:tailEnd/>
          </a:ln>
        </p:spPr>
        <p:txBody>
          <a:bodyPr wrap="none" anchor="ctr"/>
          <a:lstStyle/>
          <a:p>
            <a:endParaRPr lang="en-GB"/>
          </a:p>
        </p:txBody>
      </p:sp>
      <p:sp>
        <p:nvSpPr>
          <p:cNvPr id="250891" name="Line 18"/>
          <p:cNvSpPr>
            <a:spLocks noChangeShapeType="1"/>
          </p:cNvSpPr>
          <p:nvPr/>
        </p:nvSpPr>
        <p:spPr bwMode="auto">
          <a:xfrm>
            <a:off x="3319463" y="2347913"/>
            <a:ext cx="4181475" cy="0"/>
          </a:xfrm>
          <a:prstGeom prst="line">
            <a:avLst/>
          </a:prstGeom>
          <a:noFill/>
          <a:ln w="12700">
            <a:solidFill>
              <a:srgbClr val="FAFD00"/>
            </a:solidFill>
            <a:round/>
            <a:headEnd/>
            <a:tailEnd/>
          </a:ln>
        </p:spPr>
        <p:txBody>
          <a:bodyPr wrap="none" anchor="ctr"/>
          <a:lstStyle/>
          <a:p>
            <a:endParaRPr lang="en-GB"/>
          </a:p>
        </p:txBody>
      </p:sp>
      <p:sp>
        <p:nvSpPr>
          <p:cNvPr id="250892" name="Line 19"/>
          <p:cNvSpPr>
            <a:spLocks noChangeShapeType="1"/>
          </p:cNvSpPr>
          <p:nvPr/>
        </p:nvSpPr>
        <p:spPr bwMode="auto">
          <a:xfrm>
            <a:off x="3314700" y="3551238"/>
            <a:ext cx="4213225" cy="0"/>
          </a:xfrm>
          <a:prstGeom prst="line">
            <a:avLst/>
          </a:prstGeom>
          <a:noFill/>
          <a:ln w="12700">
            <a:solidFill>
              <a:srgbClr val="00FF00"/>
            </a:solidFill>
            <a:round/>
            <a:headEnd/>
            <a:tailEnd/>
          </a:ln>
        </p:spPr>
        <p:txBody>
          <a:bodyPr wrap="none" anchor="ctr"/>
          <a:lstStyle/>
          <a:p>
            <a:endParaRPr lang="en-GB"/>
          </a:p>
        </p:txBody>
      </p:sp>
      <p:sp>
        <p:nvSpPr>
          <p:cNvPr id="23"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24"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5"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6"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7" name="CasellaDiTesto 26"/>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spTree>
    <p:extLst>
      <p:ext uri="{BB962C8B-B14F-4D97-AF65-F5344CB8AC3E}">
        <p14:creationId xmlns:p14="http://schemas.microsoft.com/office/powerpoint/2010/main" val="28630275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a:noFill/>
        </p:spPr>
        <p:txBody>
          <a:bodyPr lIns="90488" tIns="44450" rIns="90488" bIns="44450" anchor="b"/>
          <a:lstStyle/>
          <a:p>
            <a:r>
              <a:rPr lang="en-GB" smtClean="0"/>
              <a:t>Pulse sequence</a:t>
            </a:r>
          </a:p>
        </p:txBody>
      </p:sp>
      <p:sp>
        <p:nvSpPr>
          <p:cNvPr id="251907" name="Rectangle 3"/>
          <p:cNvSpPr>
            <a:spLocks noChangeArrowheads="1"/>
          </p:cNvSpPr>
          <p:nvPr/>
        </p:nvSpPr>
        <p:spPr bwMode="auto">
          <a:xfrm>
            <a:off x="2497138" y="2098675"/>
            <a:ext cx="450850" cy="382588"/>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RF</a:t>
            </a:r>
          </a:p>
        </p:txBody>
      </p:sp>
      <p:sp>
        <p:nvSpPr>
          <p:cNvPr id="251908" name="Line 4"/>
          <p:cNvSpPr>
            <a:spLocks noChangeShapeType="1"/>
          </p:cNvSpPr>
          <p:nvPr/>
        </p:nvSpPr>
        <p:spPr bwMode="auto">
          <a:xfrm>
            <a:off x="3314700" y="5132388"/>
            <a:ext cx="879475" cy="0"/>
          </a:xfrm>
          <a:prstGeom prst="line">
            <a:avLst/>
          </a:prstGeom>
          <a:noFill/>
          <a:ln w="12700">
            <a:solidFill>
              <a:srgbClr val="00FF00"/>
            </a:solidFill>
            <a:round/>
            <a:headEnd/>
            <a:tailEnd/>
          </a:ln>
        </p:spPr>
        <p:txBody>
          <a:bodyPr wrap="none" anchor="ctr"/>
          <a:lstStyle/>
          <a:p>
            <a:endParaRPr lang="en-GB"/>
          </a:p>
        </p:txBody>
      </p:sp>
      <p:grpSp>
        <p:nvGrpSpPr>
          <p:cNvPr id="251909" name="Group 5"/>
          <p:cNvGrpSpPr>
            <a:grpSpLocks/>
          </p:cNvGrpSpPr>
          <p:nvPr/>
        </p:nvGrpSpPr>
        <p:grpSpPr bwMode="auto">
          <a:xfrm>
            <a:off x="1703388" y="2654300"/>
            <a:ext cx="1703387" cy="2632075"/>
            <a:chOff x="1073" y="1672"/>
            <a:chExt cx="1073" cy="1658"/>
          </a:xfrm>
        </p:grpSpPr>
        <p:sp>
          <p:nvSpPr>
            <p:cNvPr id="251926" name="Rectangle 6"/>
            <p:cNvSpPr>
              <a:spLocks noChangeArrowheads="1"/>
            </p:cNvSpPr>
            <p:nvPr/>
          </p:nvSpPr>
          <p:spPr bwMode="auto">
            <a:xfrm>
              <a:off x="1073" y="1672"/>
              <a:ext cx="875"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MR response</a:t>
              </a:r>
            </a:p>
          </p:txBody>
        </p:sp>
        <p:sp>
          <p:nvSpPr>
            <p:cNvPr id="251927" name="Rectangle 7"/>
            <p:cNvSpPr>
              <a:spLocks noChangeArrowheads="1"/>
            </p:cNvSpPr>
            <p:nvPr/>
          </p:nvSpPr>
          <p:spPr bwMode="auto">
            <a:xfrm>
              <a:off x="1073" y="3032"/>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51928" name="Rectangle 8"/>
            <p:cNvSpPr>
              <a:spLocks noChangeArrowheads="1"/>
            </p:cNvSpPr>
            <p:nvPr/>
          </p:nvSpPr>
          <p:spPr bwMode="auto">
            <a:xfrm>
              <a:off x="1187" y="3089"/>
              <a:ext cx="740"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phase enc.</a:t>
              </a:r>
            </a:p>
          </p:txBody>
        </p:sp>
        <p:sp>
          <p:nvSpPr>
            <p:cNvPr id="251929" name="Rectangle 9"/>
            <p:cNvSpPr>
              <a:spLocks noChangeArrowheads="1"/>
            </p:cNvSpPr>
            <p:nvPr/>
          </p:nvSpPr>
          <p:spPr bwMode="auto">
            <a:xfrm>
              <a:off x="1073" y="2538"/>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51930" name="Rectangle 10"/>
            <p:cNvSpPr>
              <a:spLocks noChangeArrowheads="1"/>
            </p:cNvSpPr>
            <p:nvPr/>
          </p:nvSpPr>
          <p:spPr bwMode="auto">
            <a:xfrm>
              <a:off x="1192" y="2612"/>
              <a:ext cx="95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frequency enc.</a:t>
              </a:r>
            </a:p>
          </p:txBody>
        </p:sp>
        <p:sp>
          <p:nvSpPr>
            <p:cNvPr id="251931" name="Rectangle 11"/>
            <p:cNvSpPr>
              <a:spLocks noChangeArrowheads="1"/>
            </p:cNvSpPr>
            <p:nvPr/>
          </p:nvSpPr>
          <p:spPr bwMode="auto">
            <a:xfrm>
              <a:off x="1073" y="2021"/>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51932" name="Rectangle 12"/>
            <p:cNvSpPr>
              <a:spLocks noChangeArrowheads="1"/>
            </p:cNvSpPr>
            <p:nvPr/>
          </p:nvSpPr>
          <p:spPr bwMode="auto">
            <a:xfrm>
              <a:off x="1192" y="2100"/>
              <a:ext cx="909"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slice selection</a:t>
              </a:r>
            </a:p>
          </p:txBody>
        </p:sp>
      </p:grpSp>
      <p:sp>
        <p:nvSpPr>
          <p:cNvPr id="251910" name="Freeform 13"/>
          <p:cNvSpPr>
            <a:spLocks noChangeArrowheads="1"/>
          </p:cNvSpPr>
          <p:nvPr/>
        </p:nvSpPr>
        <p:spPr bwMode="auto">
          <a:xfrm>
            <a:off x="3314700" y="4076700"/>
            <a:ext cx="4184650" cy="254000"/>
          </a:xfrm>
          <a:custGeom>
            <a:avLst/>
            <a:gdLst>
              <a:gd name="T0" fmla="*/ 0 w 2636"/>
              <a:gd name="T1" fmla="*/ 254000 h 160"/>
              <a:gd name="T2" fmla="*/ 2552700 w 2636"/>
              <a:gd name="T3" fmla="*/ 250825 h 160"/>
              <a:gd name="T4" fmla="*/ 2660650 w 2636"/>
              <a:gd name="T5" fmla="*/ 0 h 160"/>
              <a:gd name="T6" fmla="*/ 3705225 w 2636"/>
              <a:gd name="T7" fmla="*/ 3175 h 160"/>
              <a:gd name="T8" fmla="*/ 3816350 w 2636"/>
              <a:gd name="T9" fmla="*/ 250825 h 160"/>
              <a:gd name="T10" fmla="*/ 4184650 w 2636"/>
              <a:gd name="T11" fmla="*/ 254000 h 160"/>
              <a:gd name="T12" fmla="*/ 0 60000 65536"/>
              <a:gd name="T13" fmla="*/ 0 60000 65536"/>
              <a:gd name="T14" fmla="*/ 0 60000 65536"/>
              <a:gd name="T15" fmla="*/ 0 60000 65536"/>
              <a:gd name="T16" fmla="*/ 0 60000 65536"/>
              <a:gd name="T17" fmla="*/ 0 60000 65536"/>
              <a:gd name="T18" fmla="*/ 0 w 2636"/>
              <a:gd name="T19" fmla="*/ 0 h 160"/>
              <a:gd name="T20" fmla="*/ 2636 w 2636"/>
              <a:gd name="T21" fmla="*/ 160 h 160"/>
            </a:gdLst>
            <a:ahLst/>
            <a:cxnLst>
              <a:cxn ang="T12">
                <a:pos x="T0" y="T1"/>
              </a:cxn>
              <a:cxn ang="T13">
                <a:pos x="T2" y="T3"/>
              </a:cxn>
              <a:cxn ang="T14">
                <a:pos x="T4" y="T5"/>
              </a:cxn>
              <a:cxn ang="T15">
                <a:pos x="T6" y="T7"/>
              </a:cxn>
              <a:cxn ang="T16">
                <a:pos x="T8" y="T9"/>
              </a:cxn>
              <a:cxn ang="T17">
                <a:pos x="T10" y="T11"/>
              </a:cxn>
            </a:cxnLst>
            <a:rect l="T18" t="T19" r="T20" b="T21"/>
            <a:pathLst>
              <a:path w="2636" h="160">
                <a:moveTo>
                  <a:pt x="0" y="160"/>
                </a:moveTo>
                <a:lnTo>
                  <a:pt x="1608" y="158"/>
                </a:lnTo>
                <a:lnTo>
                  <a:pt x="1676" y="0"/>
                </a:lnTo>
                <a:lnTo>
                  <a:pt x="2334" y="2"/>
                </a:lnTo>
                <a:lnTo>
                  <a:pt x="2404" y="158"/>
                </a:lnTo>
                <a:lnTo>
                  <a:pt x="2636" y="160"/>
                </a:lnTo>
              </a:path>
            </a:pathLst>
          </a:custGeom>
          <a:noFill/>
          <a:ln w="12700">
            <a:solidFill>
              <a:srgbClr val="00FF00"/>
            </a:solidFill>
            <a:round/>
            <a:headEnd/>
            <a:tailEnd/>
          </a:ln>
        </p:spPr>
        <p:txBody>
          <a:bodyPr wrap="none" anchor="ctr"/>
          <a:lstStyle/>
          <a:p>
            <a:endParaRPr lang="en-GB"/>
          </a:p>
        </p:txBody>
      </p:sp>
      <p:sp>
        <p:nvSpPr>
          <p:cNvPr id="251911" name="Line 14"/>
          <p:cNvSpPr>
            <a:spLocks noChangeShapeType="1"/>
          </p:cNvSpPr>
          <p:nvPr/>
        </p:nvSpPr>
        <p:spPr bwMode="auto">
          <a:xfrm>
            <a:off x="6675438" y="2859088"/>
            <a:ext cx="835025" cy="0"/>
          </a:xfrm>
          <a:prstGeom prst="line">
            <a:avLst/>
          </a:prstGeom>
          <a:noFill/>
          <a:ln w="12700">
            <a:solidFill>
              <a:schemeClr val="folHlink"/>
            </a:solidFill>
            <a:round/>
            <a:headEnd/>
            <a:tailEnd/>
          </a:ln>
        </p:spPr>
        <p:txBody>
          <a:bodyPr wrap="none" anchor="ctr"/>
          <a:lstStyle/>
          <a:p>
            <a:endParaRPr lang="en-GB"/>
          </a:p>
        </p:txBody>
      </p:sp>
      <p:sp>
        <p:nvSpPr>
          <p:cNvPr id="251912" name="Rectangle 15"/>
          <p:cNvSpPr>
            <a:spLocks noChangeArrowheads="1"/>
          </p:cNvSpPr>
          <p:nvPr/>
        </p:nvSpPr>
        <p:spPr bwMode="auto">
          <a:xfrm>
            <a:off x="3867150" y="1878013"/>
            <a:ext cx="487363" cy="382587"/>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90°</a:t>
            </a:r>
          </a:p>
        </p:txBody>
      </p:sp>
      <p:sp>
        <p:nvSpPr>
          <p:cNvPr id="251913" name="Rectangle 16"/>
          <p:cNvSpPr>
            <a:spLocks noChangeArrowheads="1"/>
          </p:cNvSpPr>
          <p:nvPr/>
        </p:nvSpPr>
        <p:spPr bwMode="auto">
          <a:xfrm>
            <a:off x="5195888" y="1649413"/>
            <a:ext cx="600075" cy="382587"/>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180°</a:t>
            </a:r>
          </a:p>
        </p:txBody>
      </p:sp>
      <p:sp>
        <p:nvSpPr>
          <p:cNvPr id="251914" name="Freeform 17"/>
          <p:cNvSpPr>
            <a:spLocks/>
          </p:cNvSpPr>
          <p:nvPr/>
        </p:nvSpPr>
        <p:spPr bwMode="auto">
          <a:xfrm>
            <a:off x="3675063" y="2170113"/>
            <a:ext cx="406400" cy="220662"/>
          </a:xfrm>
          <a:custGeom>
            <a:avLst/>
            <a:gdLst>
              <a:gd name="T0" fmla="*/ 0 w 472"/>
              <a:gd name="T1" fmla="*/ 176817 h 307"/>
              <a:gd name="T2" fmla="*/ 33580 w 472"/>
              <a:gd name="T3" fmla="*/ 155973 h 307"/>
              <a:gd name="T4" fmla="*/ 54244 w 472"/>
              <a:gd name="T5" fmla="*/ 171067 h 307"/>
              <a:gd name="T6" fmla="*/ 74908 w 472"/>
              <a:gd name="T7" fmla="*/ 196224 h 307"/>
              <a:gd name="T8" fmla="*/ 104183 w 472"/>
              <a:gd name="T9" fmla="*/ 217787 h 307"/>
              <a:gd name="T10" fmla="*/ 130875 w 472"/>
              <a:gd name="T11" fmla="*/ 185442 h 307"/>
              <a:gd name="T12" fmla="*/ 180814 w 472"/>
              <a:gd name="T13" fmla="*/ 30188 h 307"/>
              <a:gd name="T14" fmla="*/ 201478 w 472"/>
              <a:gd name="T15" fmla="*/ 2875 h 307"/>
              <a:gd name="T16" fmla="*/ 224725 w 472"/>
              <a:gd name="T17" fmla="*/ 30907 h 307"/>
              <a:gd name="T18" fmla="*/ 271220 w 472"/>
              <a:gd name="T19" fmla="*/ 181848 h 307"/>
              <a:gd name="T20" fmla="*/ 301356 w 472"/>
              <a:gd name="T21" fmla="*/ 218506 h 307"/>
              <a:gd name="T22" fmla="*/ 330631 w 472"/>
              <a:gd name="T23" fmla="*/ 194068 h 307"/>
              <a:gd name="T24" fmla="*/ 348712 w 472"/>
              <a:gd name="T25" fmla="*/ 168911 h 307"/>
              <a:gd name="T26" fmla="*/ 369376 w 472"/>
              <a:gd name="T27" fmla="*/ 155254 h 307"/>
              <a:gd name="T28" fmla="*/ 406400 w 472"/>
              <a:gd name="T29" fmla="*/ 177536 h 30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72"/>
              <a:gd name="T46" fmla="*/ 0 h 307"/>
              <a:gd name="T47" fmla="*/ 472 w 472"/>
              <a:gd name="T48" fmla="*/ 307 h 30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72" h="307">
                <a:moveTo>
                  <a:pt x="0" y="246"/>
                </a:moveTo>
                <a:cubicBezTo>
                  <a:pt x="6" y="241"/>
                  <a:pt x="29" y="218"/>
                  <a:pt x="39" y="217"/>
                </a:cubicBezTo>
                <a:cubicBezTo>
                  <a:pt x="49" y="216"/>
                  <a:pt x="55" y="229"/>
                  <a:pt x="63" y="238"/>
                </a:cubicBezTo>
                <a:cubicBezTo>
                  <a:pt x="71" y="247"/>
                  <a:pt x="77" y="262"/>
                  <a:pt x="87" y="273"/>
                </a:cubicBezTo>
                <a:cubicBezTo>
                  <a:pt x="97" y="284"/>
                  <a:pt x="110" y="305"/>
                  <a:pt x="121" y="303"/>
                </a:cubicBezTo>
                <a:cubicBezTo>
                  <a:pt x="132" y="301"/>
                  <a:pt x="137" y="301"/>
                  <a:pt x="152" y="258"/>
                </a:cubicBezTo>
                <a:cubicBezTo>
                  <a:pt x="167" y="215"/>
                  <a:pt x="196" y="84"/>
                  <a:pt x="210" y="42"/>
                </a:cubicBezTo>
                <a:cubicBezTo>
                  <a:pt x="224" y="0"/>
                  <a:pt x="226" y="4"/>
                  <a:pt x="234" y="4"/>
                </a:cubicBezTo>
                <a:cubicBezTo>
                  <a:pt x="242" y="4"/>
                  <a:pt x="248" y="2"/>
                  <a:pt x="261" y="43"/>
                </a:cubicBezTo>
                <a:cubicBezTo>
                  <a:pt x="274" y="84"/>
                  <a:pt x="300" y="210"/>
                  <a:pt x="315" y="253"/>
                </a:cubicBezTo>
                <a:cubicBezTo>
                  <a:pt x="330" y="296"/>
                  <a:pt x="339" y="301"/>
                  <a:pt x="350" y="304"/>
                </a:cubicBezTo>
                <a:cubicBezTo>
                  <a:pt x="361" y="307"/>
                  <a:pt x="375" y="282"/>
                  <a:pt x="384" y="270"/>
                </a:cubicBezTo>
                <a:cubicBezTo>
                  <a:pt x="393" y="258"/>
                  <a:pt x="398" y="244"/>
                  <a:pt x="405" y="235"/>
                </a:cubicBezTo>
                <a:cubicBezTo>
                  <a:pt x="412" y="226"/>
                  <a:pt x="418" y="214"/>
                  <a:pt x="429" y="216"/>
                </a:cubicBezTo>
                <a:cubicBezTo>
                  <a:pt x="440" y="218"/>
                  <a:pt x="463" y="241"/>
                  <a:pt x="472" y="247"/>
                </a:cubicBezTo>
              </a:path>
            </a:pathLst>
          </a:custGeom>
          <a:noFill/>
          <a:ln w="12700" cap="flat" cmpd="sng">
            <a:solidFill>
              <a:srgbClr val="FFFF00"/>
            </a:solidFill>
            <a:prstDash val="solid"/>
            <a:round/>
            <a:headEnd/>
            <a:tailEnd/>
          </a:ln>
        </p:spPr>
        <p:txBody>
          <a:bodyPr lIns="0" tIns="0" rIns="0" bIns="0" anchor="ctr">
            <a:spAutoFit/>
          </a:bodyPr>
          <a:lstStyle/>
          <a:p>
            <a:endParaRPr lang="en-GB"/>
          </a:p>
        </p:txBody>
      </p:sp>
      <p:sp>
        <p:nvSpPr>
          <p:cNvPr id="251915" name="Line 18"/>
          <p:cNvSpPr>
            <a:spLocks noChangeShapeType="1"/>
          </p:cNvSpPr>
          <p:nvPr/>
        </p:nvSpPr>
        <p:spPr bwMode="auto">
          <a:xfrm>
            <a:off x="3319463" y="2347913"/>
            <a:ext cx="361950" cy="0"/>
          </a:xfrm>
          <a:prstGeom prst="line">
            <a:avLst/>
          </a:prstGeom>
          <a:noFill/>
          <a:ln w="12700">
            <a:solidFill>
              <a:srgbClr val="FAFD00"/>
            </a:solidFill>
            <a:round/>
            <a:headEnd/>
            <a:tailEnd/>
          </a:ln>
        </p:spPr>
        <p:txBody>
          <a:bodyPr wrap="none" anchor="ctr"/>
          <a:lstStyle/>
          <a:p>
            <a:endParaRPr lang="en-GB"/>
          </a:p>
        </p:txBody>
      </p:sp>
      <p:grpSp>
        <p:nvGrpSpPr>
          <p:cNvPr id="251916" name="Group 19"/>
          <p:cNvGrpSpPr>
            <a:grpSpLocks/>
          </p:cNvGrpSpPr>
          <p:nvPr/>
        </p:nvGrpSpPr>
        <p:grpSpPr bwMode="auto">
          <a:xfrm>
            <a:off x="6227763" y="2798763"/>
            <a:ext cx="450850" cy="74612"/>
            <a:chOff x="3683" y="1648"/>
            <a:chExt cx="759" cy="192"/>
          </a:xfrm>
        </p:grpSpPr>
        <p:sp>
          <p:nvSpPr>
            <p:cNvPr id="251924" name="Freeform 20"/>
            <p:cNvSpPr>
              <a:spLocks/>
            </p:cNvSpPr>
            <p:nvPr/>
          </p:nvSpPr>
          <p:spPr bwMode="auto">
            <a:xfrm>
              <a:off x="4063" y="1648"/>
              <a:ext cx="379" cy="192"/>
            </a:xfrm>
            <a:custGeom>
              <a:avLst/>
              <a:gdLst>
                <a:gd name="T0" fmla="*/ 0 w 379"/>
                <a:gd name="T1" fmla="*/ 3 h 192"/>
                <a:gd name="T2" fmla="*/ 7 w 379"/>
                <a:gd name="T3" fmla="*/ 16 h 192"/>
                <a:gd name="T4" fmla="*/ 23 w 379"/>
                <a:gd name="T5" fmla="*/ 99 h 192"/>
                <a:gd name="T6" fmla="*/ 45 w 379"/>
                <a:gd name="T7" fmla="*/ 179 h 192"/>
                <a:gd name="T8" fmla="*/ 63 w 379"/>
                <a:gd name="T9" fmla="*/ 179 h 192"/>
                <a:gd name="T10" fmla="*/ 80 w 379"/>
                <a:gd name="T11" fmla="*/ 129 h 192"/>
                <a:gd name="T12" fmla="*/ 94 w 379"/>
                <a:gd name="T13" fmla="*/ 129 h 192"/>
                <a:gd name="T14" fmla="*/ 112 w 379"/>
                <a:gd name="T15" fmla="*/ 171 h 192"/>
                <a:gd name="T16" fmla="*/ 126 w 379"/>
                <a:gd name="T17" fmla="*/ 171 h 192"/>
                <a:gd name="T18" fmla="*/ 150 w 379"/>
                <a:gd name="T19" fmla="*/ 138 h 192"/>
                <a:gd name="T20" fmla="*/ 167 w 379"/>
                <a:gd name="T21" fmla="*/ 138 h 192"/>
                <a:gd name="T22" fmla="*/ 185 w 379"/>
                <a:gd name="T23" fmla="*/ 160 h 192"/>
                <a:gd name="T24" fmla="*/ 198 w 379"/>
                <a:gd name="T25" fmla="*/ 160 h 192"/>
                <a:gd name="T26" fmla="*/ 215 w 379"/>
                <a:gd name="T27" fmla="*/ 142 h 192"/>
                <a:gd name="T28" fmla="*/ 227 w 379"/>
                <a:gd name="T29" fmla="*/ 142 h 192"/>
                <a:gd name="T30" fmla="*/ 246 w 379"/>
                <a:gd name="T31" fmla="*/ 159 h 192"/>
                <a:gd name="T32" fmla="*/ 260 w 379"/>
                <a:gd name="T33" fmla="*/ 159 h 192"/>
                <a:gd name="T34" fmla="*/ 276 w 379"/>
                <a:gd name="T35" fmla="*/ 145 h 192"/>
                <a:gd name="T36" fmla="*/ 289 w 379"/>
                <a:gd name="T37" fmla="*/ 145 h 192"/>
                <a:gd name="T38" fmla="*/ 304 w 379"/>
                <a:gd name="T39" fmla="*/ 157 h 192"/>
                <a:gd name="T40" fmla="*/ 315 w 379"/>
                <a:gd name="T41" fmla="*/ 157 h 192"/>
                <a:gd name="T42" fmla="*/ 331 w 379"/>
                <a:gd name="T43" fmla="*/ 146 h 192"/>
                <a:gd name="T44" fmla="*/ 342 w 379"/>
                <a:gd name="T45" fmla="*/ 146 h 192"/>
                <a:gd name="T46" fmla="*/ 356 w 379"/>
                <a:gd name="T47" fmla="*/ 157 h 192"/>
                <a:gd name="T48" fmla="*/ 367 w 379"/>
                <a:gd name="T49" fmla="*/ 157 h 192"/>
                <a:gd name="T50" fmla="*/ 379 w 379"/>
                <a:gd name="T51" fmla="*/ 147 h 1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79"/>
                <a:gd name="T79" fmla="*/ 0 h 192"/>
                <a:gd name="T80" fmla="*/ 379 w 379"/>
                <a:gd name="T81" fmla="*/ 192 h 1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79" h="192">
                  <a:moveTo>
                    <a:pt x="0" y="3"/>
                  </a:moveTo>
                  <a:cubicBezTo>
                    <a:pt x="1" y="5"/>
                    <a:pt x="3" y="0"/>
                    <a:pt x="7" y="16"/>
                  </a:cubicBezTo>
                  <a:cubicBezTo>
                    <a:pt x="11" y="32"/>
                    <a:pt x="17" y="72"/>
                    <a:pt x="23" y="99"/>
                  </a:cubicBezTo>
                  <a:cubicBezTo>
                    <a:pt x="30" y="126"/>
                    <a:pt x="38" y="166"/>
                    <a:pt x="45" y="179"/>
                  </a:cubicBezTo>
                  <a:cubicBezTo>
                    <a:pt x="51" y="192"/>
                    <a:pt x="57" y="187"/>
                    <a:pt x="63" y="179"/>
                  </a:cubicBezTo>
                  <a:cubicBezTo>
                    <a:pt x="69" y="170"/>
                    <a:pt x="75" y="137"/>
                    <a:pt x="80" y="129"/>
                  </a:cubicBezTo>
                  <a:cubicBezTo>
                    <a:pt x="85" y="121"/>
                    <a:pt x="89" y="122"/>
                    <a:pt x="94" y="129"/>
                  </a:cubicBezTo>
                  <a:cubicBezTo>
                    <a:pt x="99" y="136"/>
                    <a:pt x="107" y="164"/>
                    <a:pt x="112" y="171"/>
                  </a:cubicBezTo>
                  <a:cubicBezTo>
                    <a:pt x="117" y="178"/>
                    <a:pt x="120" y="177"/>
                    <a:pt x="126" y="171"/>
                  </a:cubicBezTo>
                  <a:cubicBezTo>
                    <a:pt x="132" y="166"/>
                    <a:pt x="143" y="143"/>
                    <a:pt x="150" y="138"/>
                  </a:cubicBezTo>
                  <a:cubicBezTo>
                    <a:pt x="157" y="132"/>
                    <a:pt x="161" y="134"/>
                    <a:pt x="167" y="138"/>
                  </a:cubicBezTo>
                  <a:cubicBezTo>
                    <a:pt x="173" y="141"/>
                    <a:pt x="180" y="156"/>
                    <a:pt x="185" y="160"/>
                  </a:cubicBezTo>
                  <a:cubicBezTo>
                    <a:pt x="190" y="164"/>
                    <a:pt x="193" y="163"/>
                    <a:pt x="198" y="160"/>
                  </a:cubicBezTo>
                  <a:cubicBezTo>
                    <a:pt x="203" y="157"/>
                    <a:pt x="210" y="145"/>
                    <a:pt x="215" y="142"/>
                  </a:cubicBezTo>
                  <a:cubicBezTo>
                    <a:pt x="219" y="139"/>
                    <a:pt x="222" y="139"/>
                    <a:pt x="227" y="142"/>
                  </a:cubicBezTo>
                  <a:cubicBezTo>
                    <a:pt x="232" y="145"/>
                    <a:pt x="241" y="157"/>
                    <a:pt x="246" y="159"/>
                  </a:cubicBezTo>
                  <a:cubicBezTo>
                    <a:pt x="252" y="162"/>
                    <a:pt x="255" y="162"/>
                    <a:pt x="260" y="159"/>
                  </a:cubicBezTo>
                  <a:cubicBezTo>
                    <a:pt x="265" y="157"/>
                    <a:pt x="271" y="147"/>
                    <a:pt x="276" y="145"/>
                  </a:cubicBezTo>
                  <a:cubicBezTo>
                    <a:pt x="281" y="142"/>
                    <a:pt x="285" y="143"/>
                    <a:pt x="289" y="145"/>
                  </a:cubicBezTo>
                  <a:cubicBezTo>
                    <a:pt x="294" y="147"/>
                    <a:pt x="300" y="155"/>
                    <a:pt x="304" y="157"/>
                  </a:cubicBezTo>
                  <a:cubicBezTo>
                    <a:pt x="309" y="159"/>
                    <a:pt x="311" y="158"/>
                    <a:pt x="315" y="157"/>
                  </a:cubicBezTo>
                  <a:cubicBezTo>
                    <a:pt x="320" y="155"/>
                    <a:pt x="327" y="148"/>
                    <a:pt x="331" y="146"/>
                  </a:cubicBezTo>
                  <a:cubicBezTo>
                    <a:pt x="336" y="144"/>
                    <a:pt x="338" y="144"/>
                    <a:pt x="342" y="146"/>
                  </a:cubicBezTo>
                  <a:cubicBezTo>
                    <a:pt x="346" y="148"/>
                    <a:pt x="352" y="155"/>
                    <a:pt x="356" y="157"/>
                  </a:cubicBezTo>
                  <a:cubicBezTo>
                    <a:pt x="360" y="159"/>
                    <a:pt x="363" y="159"/>
                    <a:pt x="367" y="157"/>
                  </a:cubicBezTo>
                  <a:cubicBezTo>
                    <a:pt x="370" y="156"/>
                    <a:pt x="377" y="149"/>
                    <a:pt x="379" y="147"/>
                  </a:cubicBezTo>
                </a:path>
              </a:pathLst>
            </a:custGeom>
            <a:noFill/>
            <a:ln w="12700" cap="flat" cmpd="sng">
              <a:solidFill>
                <a:schemeClr val="folHlink"/>
              </a:solidFill>
              <a:prstDash val="solid"/>
              <a:round/>
              <a:headEnd/>
              <a:tailEnd/>
            </a:ln>
          </p:spPr>
          <p:txBody>
            <a:bodyPr lIns="0" tIns="0" rIns="0" bIns="0" anchor="ctr">
              <a:spAutoFit/>
            </a:bodyPr>
            <a:lstStyle/>
            <a:p>
              <a:endParaRPr lang="en-GB"/>
            </a:p>
          </p:txBody>
        </p:sp>
        <p:sp>
          <p:nvSpPr>
            <p:cNvPr id="251925" name="Freeform 21"/>
            <p:cNvSpPr>
              <a:spLocks/>
            </p:cNvSpPr>
            <p:nvPr/>
          </p:nvSpPr>
          <p:spPr bwMode="auto">
            <a:xfrm flipH="1">
              <a:off x="3683" y="1648"/>
              <a:ext cx="379" cy="192"/>
            </a:xfrm>
            <a:custGeom>
              <a:avLst/>
              <a:gdLst>
                <a:gd name="T0" fmla="*/ 0 w 379"/>
                <a:gd name="T1" fmla="*/ 3 h 192"/>
                <a:gd name="T2" fmla="*/ 7 w 379"/>
                <a:gd name="T3" fmla="*/ 16 h 192"/>
                <a:gd name="T4" fmla="*/ 23 w 379"/>
                <a:gd name="T5" fmla="*/ 99 h 192"/>
                <a:gd name="T6" fmla="*/ 45 w 379"/>
                <a:gd name="T7" fmla="*/ 179 h 192"/>
                <a:gd name="T8" fmla="*/ 63 w 379"/>
                <a:gd name="T9" fmla="*/ 179 h 192"/>
                <a:gd name="T10" fmla="*/ 80 w 379"/>
                <a:gd name="T11" fmla="*/ 129 h 192"/>
                <a:gd name="T12" fmla="*/ 94 w 379"/>
                <a:gd name="T13" fmla="*/ 129 h 192"/>
                <a:gd name="T14" fmla="*/ 112 w 379"/>
                <a:gd name="T15" fmla="*/ 171 h 192"/>
                <a:gd name="T16" fmla="*/ 126 w 379"/>
                <a:gd name="T17" fmla="*/ 171 h 192"/>
                <a:gd name="T18" fmla="*/ 150 w 379"/>
                <a:gd name="T19" fmla="*/ 138 h 192"/>
                <a:gd name="T20" fmla="*/ 167 w 379"/>
                <a:gd name="T21" fmla="*/ 138 h 192"/>
                <a:gd name="T22" fmla="*/ 185 w 379"/>
                <a:gd name="T23" fmla="*/ 160 h 192"/>
                <a:gd name="T24" fmla="*/ 198 w 379"/>
                <a:gd name="T25" fmla="*/ 160 h 192"/>
                <a:gd name="T26" fmla="*/ 215 w 379"/>
                <a:gd name="T27" fmla="*/ 142 h 192"/>
                <a:gd name="T28" fmla="*/ 227 w 379"/>
                <a:gd name="T29" fmla="*/ 142 h 192"/>
                <a:gd name="T30" fmla="*/ 246 w 379"/>
                <a:gd name="T31" fmla="*/ 159 h 192"/>
                <a:gd name="T32" fmla="*/ 260 w 379"/>
                <a:gd name="T33" fmla="*/ 159 h 192"/>
                <a:gd name="T34" fmla="*/ 276 w 379"/>
                <a:gd name="T35" fmla="*/ 145 h 192"/>
                <a:gd name="T36" fmla="*/ 289 w 379"/>
                <a:gd name="T37" fmla="*/ 145 h 192"/>
                <a:gd name="T38" fmla="*/ 304 w 379"/>
                <a:gd name="T39" fmla="*/ 157 h 192"/>
                <a:gd name="T40" fmla="*/ 315 w 379"/>
                <a:gd name="T41" fmla="*/ 157 h 192"/>
                <a:gd name="T42" fmla="*/ 331 w 379"/>
                <a:gd name="T43" fmla="*/ 146 h 192"/>
                <a:gd name="T44" fmla="*/ 342 w 379"/>
                <a:gd name="T45" fmla="*/ 146 h 192"/>
                <a:gd name="T46" fmla="*/ 356 w 379"/>
                <a:gd name="T47" fmla="*/ 157 h 192"/>
                <a:gd name="T48" fmla="*/ 367 w 379"/>
                <a:gd name="T49" fmla="*/ 157 h 192"/>
                <a:gd name="T50" fmla="*/ 379 w 379"/>
                <a:gd name="T51" fmla="*/ 147 h 1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79"/>
                <a:gd name="T79" fmla="*/ 0 h 192"/>
                <a:gd name="T80" fmla="*/ 379 w 379"/>
                <a:gd name="T81" fmla="*/ 192 h 1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79" h="192">
                  <a:moveTo>
                    <a:pt x="0" y="3"/>
                  </a:moveTo>
                  <a:cubicBezTo>
                    <a:pt x="1" y="5"/>
                    <a:pt x="3" y="0"/>
                    <a:pt x="7" y="16"/>
                  </a:cubicBezTo>
                  <a:cubicBezTo>
                    <a:pt x="11" y="32"/>
                    <a:pt x="17" y="72"/>
                    <a:pt x="23" y="99"/>
                  </a:cubicBezTo>
                  <a:cubicBezTo>
                    <a:pt x="30" y="126"/>
                    <a:pt x="38" y="166"/>
                    <a:pt x="45" y="179"/>
                  </a:cubicBezTo>
                  <a:cubicBezTo>
                    <a:pt x="51" y="192"/>
                    <a:pt x="57" y="187"/>
                    <a:pt x="63" y="179"/>
                  </a:cubicBezTo>
                  <a:cubicBezTo>
                    <a:pt x="69" y="170"/>
                    <a:pt x="75" y="137"/>
                    <a:pt x="80" y="129"/>
                  </a:cubicBezTo>
                  <a:cubicBezTo>
                    <a:pt x="85" y="121"/>
                    <a:pt x="89" y="122"/>
                    <a:pt x="94" y="129"/>
                  </a:cubicBezTo>
                  <a:cubicBezTo>
                    <a:pt x="99" y="136"/>
                    <a:pt x="107" y="164"/>
                    <a:pt x="112" y="171"/>
                  </a:cubicBezTo>
                  <a:cubicBezTo>
                    <a:pt x="117" y="178"/>
                    <a:pt x="120" y="177"/>
                    <a:pt x="126" y="171"/>
                  </a:cubicBezTo>
                  <a:cubicBezTo>
                    <a:pt x="132" y="166"/>
                    <a:pt x="143" y="143"/>
                    <a:pt x="150" y="138"/>
                  </a:cubicBezTo>
                  <a:cubicBezTo>
                    <a:pt x="157" y="132"/>
                    <a:pt x="161" y="134"/>
                    <a:pt x="167" y="138"/>
                  </a:cubicBezTo>
                  <a:cubicBezTo>
                    <a:pt x="173" y="141"/>
                    <a:pt x="180" y="156"/>
                    <a:pt x="185" y="160"/>
                  </a:cubicBezTo>
                  <a:cubicBezTo>
                    <a:pt x="190" y="164"/>
                    <a:pt x="193" y="163"/>
                    <a:pt x="198" y="160"/>
                  </a:cubicBezTo>
                  <a:cubicBezTo>
                    <a:pt x="203" y="157"/>
                    <a:pt x="210" y="145"/>
                    <a:pt x="215" y="142"/>
                  </a:cubicBezTo>
                  <a:cubicBezTo>
                    <a:pt x="219" y="139"/>
                    <a:pt x="222" y="139"/>
                    <a:pt x="227" y="142"/>
                  </a:cubicBezTo>
                  <a:cubicBezTo>
                    <a:pt x="232" y="145"/>
                    <a:pt x="241" y="157"/>
                    <a:pt x="246" y="159"/>
                  </a:cubicBezTo>
                  <a:cubicBezTo>
                    <a:pt x="252" y="162"/>
                    <a:pt x="255" y="162"/>
                    <a:pt x="260" y="159"/>
                  </a:cubicBezTo>
                  <a:cubicBezTo>
                    <a:pt x="265" y="157"/>
                    <a:pt x="271" y="147"/>
                    <a:pt x="276" y="145"/>
                  </a:cubicBezTo>
                  <a:cubicBezTo>
                    <a:pt x="281" y="142"/>
                    <a:pt x="285" y="143"/>
                    <a:pt x="289" y="145"/>
                  </a:cubicBezTo>
                  <a:cubicBezTo>
                    <a:pt x="294" y="147"/>
                    <a:pt x="300" y="155"/>
                    <a:pt x="304" y="157"/>
                  </a:cubicBezTo>
                  <a:cubicBezTo>
                    <a:pt x="309" y="159"/>
                    <a:pt x="311" y="158"/>
                    <a:pt x="315" y="157"/>
                  </a:cubicBezTo>
                  <a:cubicBezTo>
                    <a:pt x="320" y="155"/>
                    <a:pt x="327" y="148"/>
                    <a:pt x="331" y="146"/>
                  </a:cubicBezTo>
                  <a:cubicBezTo>
                    <a:pt x="336" y="144"/>
                    <a:pt x="338" y="144"/>
                    <a:pt x="342" y="146"/>
                  </a:cubicBezTo>
                  <a:cubicBezTo>
                    <a:pt x="346" y="148"/>
                    <a:pt x="352" y="155"/>
                    <a:pt x="356" y="157"/>
                  </a:cubicBezTo>
                  <a:cubicBezTo>
                    <a:pt x="360" y="159"/>
                    <a:pt x="363" y="159"/>
                    <a:pt x="367" y="157"/>
                  </a:cubicBezTo>
                  <a:cubicBezTo>
                    <a:pt x="370" y="156"/>
                    <a:pt x="377" y="149"/>
                    <a:pt x="379" y="147"/>
                  </a:cubicBezTo>
                </a:path>
              </a:pathLst>
            </a:custGeom>
            <a:noFill/>
            <a:ln w="12700" cap="flat" cmpd="sng">
              <a:solidFill>
                <a:schemeClr val="folHlink"/>
              </a:solidFill>
              <a:prstDash val="solid"/>
              <a:round/>
              <a:headEnd/>
              <a:tailEnd/>
            </a:ln>
          </p:spPr>
          <p:txBody>
            <a:bodyPr lIns="0" tIns="0" rIns="0" bIns="0" anchor="ctr">
              <a:spAutoFit/>
            </a:bodyPr>
            <a:lstStyle/>
            <a:p>
              <a:endParaRPr lang="en-GB"/>
            </a:p>
          </p:txBody>
        </p:sp>
      </p:grpSp>
      <p:sp>
        <p:nvSpPr>
          <p:cNvPr id="251917" name="Freeform 22"/>
          <p:cNvSpPr>
            <a:spLocks noChangeArrowheads="1"/>
          </p:cNvSpPr>
          <p:nvPr/>
        </p:nvSpPr>
        <p:spPr bwMode="auto">
          <a:xfrm>
            <a:off x="4076700" y="1831975"/>
            <a:ext cx="3425825" cy="515938"/>
          </a:xfrm>
          <a:custGeom>
            <a:avLst/>
            <a:gdLst>
              <a:gd name="T0" fmla="*/ 0 w 2337"/>
              <a:gd name="T1" fmla="*/ 512763 h 325"/>
              <a:gd name="T2" fmla="*/ 1014408 w 2337"/>
              <a:gd name="T3" fmla="*/ 514350 h 325"/>
              <a:gd name="T4" fmla="*/ 1014408 w 2337"/>
              <a:gd name="T5" fmla="*/ 0 h 325"/>
              <a:gd name="T6" fmla="*/ 1152203 w 2337"/>
              <a:gd name="T7" fmla="*/ 0 h 325"/>
              <a:gd name="T8" fmla="*/ 1152203 w 2337"/>
              <a:gd name="T9" fmla="*/ 514350 h 325"/>
              <a:gd name="T10" fmla="*/ 3425825 w 2337"/>
              <a:gd name="T11" fmla="*/ 515938 h 325"/>
              <a:gd name="T12" fmla="*/ 0 60000 65536"/>
              <a:gd name="T13" fmla="*/ 0 60000 65536"/>
              <a:gd name="T14" fmla="*/ 0 60000 65536"/>
              <a:gd name="T15" fmla="*/ 0 60000 65536"/>
              <a:gd name="T16" fmla="*/ 0 60000 65536"/>
              <a:gd name="T17" fmla="*/ 0 60000 65536"/>
              <a:gd name="T18" fmla="*/ 0 w 2337"/>
              <a:gd name="T19" fmla="*/ 0 h 325"/>
              <a:gd name="T20" fmla="*/ 2337 w 2337"/>
              <a:gd name="T21" fmla="*/ 325 h 325"/>
            </a:gdLst>
            <a:ahLst/>
            <a:cxnLst>
              <a:cxn ang="T12">
                <a:pos x="T0" y="T1"/>
              </a:cxn>
              <a:cxn ang="T13">
                <a:pos x="T2" y="T3"/>
              </a:cxn>
              <a:cxn ang="T14">
                <a:pos x="T4" y="T5"/>
              </a:cxn>
              <a:cxn ang="T15">
                <a:pos x="T6" y="T7"/>
              </a:cxn>
              <a:cxn ang="T16">
                <a:pos x="T8" y="T9"/>
              </a:cxn>
              <a:cxn ang="T17">
                <a:pos x="T10" y="T11"/>
              </a:cxn>
            </a:cxnLst>
            <a:rect l="T18" t="T19" r="T20" b="T21"/>
            <a:pathLst>
              <a:path w="2337" h="325">
                <a:moveTo>
                  <a:pt x="0" y="323"/>
                </a:moveTo>
                <a:lnTo>
                  <a:pt x="692" y="324"/>
                </a:lnTo>
                <a:lnTo>
                  <a:pt x="692" y="0"/>
                </a:lnTo>
                <a:lnTo>
                  <a:pt x="786" y="0"/>
                </a:lnTo>
                <a:lnTo>
                  <a:pt x="786" y="324"/>
                </a:lnTo>
                <a:lnTo>
                  <a:pt x="2337" y="325"/>
                </a:lnTo>
              </a:path>
            </a:pathLst>
          </a:custGeom>
          <a:noFill/>
          <a:ln w="12700">
            <a:solidFill>
              <a:srgbClr val="FAFD00"/>
            </a:solidFill>
            <a:round/>
            <a:headEnd/>
            <a:tailEnd/>
          </a:ln>
        </p:spPr>
        <p:txBody>
          <a:bodyPr wrap="none" anchor="ctr"/>
          <a:lstStyle/>
          <a:p>
            <a:endParaRPr lang="en-GB"/>
          </a:p>
        </p:txBody>
      </p:sp>
      <p:sp>
        <p:nvSpPr>
          <p:cNvPr id="251918" name="Freeform 23"/>
          <p:cNvSpPr>
            <a:spLocks noChangeArrowheads="1"/>
          </p:cNvSpPr>
          <p:nvPr/>
        </p:nvSpPr>
        <p:spPr bwMode="auto">
          <a:xfrm>
            <a:off x="3314700" y="5132388"/>
            <a:ext cx="4210050" cy="639762"/>
          </a:xfrm>
          <a:custGeom>
            <a:avLst/>
            <a:gdLst>
              <a:gd name="T0" fmla="*/ 0 w 2652"/>
              <a:gd name="T1" fmla="*/ 0 h 403"/>
              <a:gd name="T2" fmla="*/ 900113 w 2652"/>
              <a:gd name="T3" fmla="*/ 1587 h 403"/>
              <a:gd name="T4" fmla="*/ 995363 w 2652"/>
              <a:gd name="T5" fmla="*/ 639762 h 403"/>
              <a:gd name="T6" fmla="*/ 1154112 w 2652"/>
              <a:gd name="T7" fmla="*/ 639762 h 403"/>
              <a:gd name="T8" fmla="*/ 1250950 w 2652"/>
              <a:gd name="T9" fmla="*/ 1587 h 403"/>
              <a:gd name="T10" fmla="*/ 4210050 w 2652"/>
              <a:gd name="T11" fmla="*/ 1587 h 403"/>
              <a:gd name="T12" fmla="*/ 0 60000 65536"/>
              <a:gd name="T13" fmla="*/ 0 60000 65536"/>
              <a:gd name="T14" fmla="*/ 0 60000 65536"/>
              <a:gd name="T15" fmla="*/ 0 60000 65536"/>
              <a:gd name="T16" fmla="*/ 0 60000 65536"/>
              <a:gd name="T17" fmla="*/ 0 60000 65536"/>
              <a:gd name="T18" fmla="*/ 0 w 2652"/>
              <a:gd name="T19" fmla="*/ 0 h 403"/>
              <a:gd name="T20" fmla="*/ 2652 w 2652"/>
              <a:gd name="T21" fmla="*/ 403 h 403"/>
            </a:gdLst>
            <a:ahLst/>
            <a:cxnLst>
              <a:cxn ang="T12">
                <a:pos x="T0" y="T1"/>
              </a:cxn>
              <a:cxn ang="T13">
                <a:pos x="T2" y="T3"/>
              </a:cxn>
              <a:cxn ang="T14">
                <a:pos x="T4" y="T5"/>
              </a:cxn>
              <a:cxn ang="T15">
                <a:pos x="T6" y="T7"/>
              </a:cxn>
              <a:cxn ang="T16">
                <a:pos x="T8" y="T9"/>
              </a:cxn>
              <a:cxn ang="T17">
                <a:pos x="T10" y="T11"/>
              </a:cxn>
            </a:cxnLst>
            <a:rect l="T18" t="T19" r="T20" b="T21"/>
            <a:pathLst>
              <a:path w="2652" h="403">
                <a:moveTo>
                  <a:pt x="0" y="0"/>
                </a:moveTo>
                <a:lnTo>
                  <a:pt x="567" y="1"/>
                </a:lnTo>
                <a:lnTo>
                  <a:pt x="627" y="403"/>
                </a:lnTo>
                <a:lnTo>
                  <a:pt x="727" y="403"/>
                </a:lnTo>
                <a:lnTo>
                  <a:pt x="788" y="1"/>
                </a:lnTo>
                <a:lnTo>
                  <a:pt x="2652" y="1"/>
                </a:lnTo>
              </a:path>
            </a:pathLst>
          </a:custGeom>
          <a:noFill/>
          <a:ln w="12700">
            <a:solidFill>
              <a:srgbClr val="00FF00"/>
            </a:solidFill>
            <a:round/>
            <a:headEnd/>
            <a:tailEnd/>
          </a:ln>
        </p:spPr>
        <p:txBody>
          <a:bodyPr wrap="none" anchor="ctr"/>
          <a:lstStyle/>
          <a:p>
            <a:endParaRPr lang="en-GB"/>
          </a:p>
        </p:txBody>
      </p:sp>
      <p:sp>
        <p:nvSpPr>
          <p:cNvPr id="251919" name="Line 24"/>
          <p:cNvSpPr>
            <a:spLocks noChangeShapeType="1"/>
          </p:cNvSpPr>
          <p:nvPr/>
        </p:nvSpPr>
        <p:spPr bwMode="auto">
          <a:xfrm>
            <a:off x="3322638" y="2859088"/>
            <a:ext cx="2898775" cy="0"/>
          </a:xfrm>
          <a:prstGeom prst="line">
            <a:avLst/>
          </a:prstGeom>
          <a:noFill/>
          <a:ln w="12700">
            <a:solidFill>
              <a:schemeClr val="folHlink"/>
            </a:solidFill>
            <a:round/>
            <a:headEnd/>
            <a:tailEnd/>
          </a:ln>
        </p:spPr>
        <p:txBody>
          <a:bodyPr wrap="none" anchor="ctr"/>
          <a:lstStyle/>
          <a:p>
            <a:endParaRPr lang="en-GB"/>
          </a:p>
        </p:txBody>
      </p:sp>
      <p:sp>
        <p:nvSpPr>
          <p:cNvPr id="251920" name="Freeform 25"/>
          <p:cNvSpPr>
            <a:spLocks noChangeArrowheads="1"/>
          </p:cNvSpPr>
          <p:nvPr/>
        </p:nvSpPr>
        <p:spPr bwMode="auto">
          <a:xfrm>
            <a:off x="3319463" y="3292475"/>
            <a:ext cx="4230687" cy="258763"/>
          </a:xfrm>
          <a:custGeom>
            <a:avLst/>
            <a:gdLst>
              <a:gd name="T0" fmla="*/ 0 w 2665"/>
              <a:gd name="T1" fmla="*/ 258763 h 163"/>
              <a:gd name="T2" fmla="*/ 276225 w 2665"/>
              <a:gd name="T3" fmla="*/ 258763 h 163"/>
              <a:gd name="T4" fmla="*/ 379412 w 2665"/>
              <a:gd name="T5" fmla="*/ 0 h 163"/>
              <a:gd name="T6" fmla="*/ 769937 w 2665"/>
              <a:gd name="T7" fmla="*/ 0 h 163"/>
              <a:gd name="T8" fmla="*/ 877887 w 2665"/>
              <a:gd name="T9" fmla="*/ 257175 h 163"/>
              <a:gd name="T10" fmla="*/ 1684337 w 2665"/>
              <a:gd name="T11" fmla="*/ 258763 h 163"/>
              <a:gd name="T12" fmla="*/ 1779587 w 2665"/>
              <a:gd name="T13" fmla="*/ 0 h 163"/>
              <a:gd name="T14" fmla="*/ 1925637 w 2665"/>
              <a:gd name="T15" fmla="*/ 0 h 163"/>
              <a:gd name="T16" fmla="*/ 2030412 w 2665"/>
              <a:gd name="T17" fmla="*/ 257175 h 163"/>
              <a:gd name="T18" fmla="*/ 4230687 w 2665"/>
              <a:gd name="T19" fmla="*/ 257175 h 1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65"/>
              <a:gd name="T31" fmla="*/ 0 h 163"/>
              <a:gd name="T32" fmla="*/ 2665 w 2665"/>
              <a:gd name="T33" fmla="*/ 163 h 1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65" h="163">
                <a:moveTo>
                  <a:pt x="0" y="163"/>
                </a:moveTo>
                <a:lnTo>
                  <a:pt x="174" y="163"/>
                </a:lnTo>
                <a:lnTo>
                  <a:pt x="239" y="0"/>
                </a:lnTo>
                <a:lnTo>
                  <a:pt x="485" y="0"/>
                </a:lnTo>
                <a:lnTo>
                  <a:pt x="553" y="162"/>
                </a:lnTo>
                <a:lnTo>
                  <a:pt x="1061" y="163"/>
                </a:lnTo>
                <a:lnTo>
                  <a:pt x="1121" y="0"/>
                </a:lnTo>
                <a:lnTo>
                  <a:pt x="1213" y="0"/>
                </a:lnTo>
                <a:lnTo>
                  <a:pt x="1279" y="162"/>
                </a:lnTo>
                <a:lnTo>
                  <a:pt x="2665" y="162"/>
                </a:lnTo>
              </a:path>
            </a:pathLst>
          </a:custGeom>
          <a:noFill/>
          <a:ln w="12700">
            <a:solidFill>
              <a:srgbClr val="00FF00"/>
            </a:solidFill>
            <a:round/>
            <a:headEnd/>
            <a:tailEnd/>
          </a:ln>
        </p:spPr>
        <p:txBody>
          <a:bodyPr wrap="none" anchor="ctr"/>
          <a:lstStyle/>
          <a:p>
            <a:endParaRPr lang="en-GB"/>
          </a:p>
        </p:txBody>
      </p:sp>
      <p:sp>
        <p:nvSpPr>
          <p:cNvPr id="29"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30"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1"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2"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3" name="CasellaDiTesto 32"/>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spTree>
    <p:extLst>
      <p:ext uri="{BB962C8B-B14F-4D97-AF65-F5344CB8AC3E}">
        <p14:creationId xmlns:p14="http://schemas.microsoft.com/office/powerpoint/2010/main" val="7778996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a:noFill/>
        </p:spPr>
        <p:txBody>
          <a:bodyPr lIns="90488" tIns="44450" rIns="90488" bIns="44450" anchor="b"/>
          <a:lstStyle/>
          <a:p>
            <a:r>
              <a:rPr lang="en-GB" smtClean="0"/>
              <a:t>Pulse sequence</a:t>
            </a:r>
          </a:p>
        </p:txBody>
      </p:sp>
      <p:sp>
        <p:nvSpPr>
          <p:cNvPr id="252931" name="Rectangle 3"/>
          <p:cNvSpPr>
            <a:spLocks noChangeArrowheads="1"/>
          </p:cNvSpPr>
          <p:nvPr/>
        </p:nvSpPr>
        <p:spPr bwMode="auto">
          <a:xfrm>
            <a:off x="2497138" y="2098675"/>
            <a:ext cx="450850" cy="382588"/>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RF</a:t>
            </a:r>
          </a:p>
        </p:txBody>
      </p:sp>
      <p:sp>
        <p:nvSpPr>
          <p:cNvPr id="252932" name="Line 4"/>
          <p:cNvSpPr>
            <a:spLocks noChangeShapeType="1"/>
          </p:cNvSpPr>
          <p:nvPr/>
        </p:nvSpPr>
        <p:spPr bwMode="auto">
          <a:xfrm>
            <a:off x="3314700" y="5132388"/>
            <a:ext cx="879475" cy="0"/>
          </a:xfrm>
          <a:prstGeom prst="line">
            <a:avLst/>
          </a:prstGeom>
          <a:noFill/>
          <a:ln w="12700">
            <a:solidFill>
              <a:srgbClr val="00FF00"/>
            </a:solidFill>
            <a:round/>
            <a:headEnd/>
            <a:tailEnd/>
          </a:ln>
        </p:spPr>
        <p:txBody>
          <a:bodyPr wrap="none" anchor="ctr"/>
          <a:lstStyle/>
          <a:p>
            <a:endParaRPr lang="en-GB"/>
          </a:p>
        </p:txBody>
      </p:sp>
      <p:grpSp>
        <p:nvGrpSpPr>
          <p:cNvPr id="252933" name="Group 5"/>
          <p:cNvGrpSpPr>
            <a:grpSpLocks/>
          </p:cNvGrpSpPr>
          <p:nvPr/>
        </p:nvGrpSpPr>
        <p:grpSpPr bwMode="auto">
          <a:xfrm>
            <a:off x="1703388" y="2654300"/>
            <a:ext cx="1703387" cy="2632075"/>
            <a:chOff x="1073" y="1672"/>
            <a:chExt cx="1073" cy="1658"/>
          </a:xfrm>
        </p:grpSpPr>
        <p:sp>
          <p:nvSpPr>
            <p:cNvPr id="252964" name="Rectangle 6"/>
            <p:cNvSpPr>
              <a:spLocks noChangeArrowheads="1"/>
            </p:cNvSpPr>
            <p:nvPr/>
          </p:nvSpPr>
          <p:spPr bwMode="auto">
            <a:xfrm>
              <a:off x="1073" y="1672"/>
              <a:ext cx="875"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MR response</a:t>
              </a:r>
            </a:p>
          </p:txBody>
        </p:sp>
        <p:sp>
          <p:nvSpPr>
            <p:cNvPr id="252965" name="Rectangle 7"/>
            <p:cNvSpPr>
              <a:spLocks noChangeArrowheads="1"/>
            </p:cNvSpPr>
            <p:nvPr/>
          </p:nvSpPr>
          <p:spPr bwMode="auto">
            <a:xfrm>
              <a:off x="1073" y="3032"/>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52966" name="Rectangle 8"/>
            <p:cNvSpPr>
              <a:spLocks noChangeArrowheads="1"/>
            </p:cNvSpPr>
            <p:nvPr/>
          </p:nvSpPr>
          <p:spPr bwMode="auto">
            <a:xfrm>
              <a:off x="1187" y="3089"/>
              <a:ext cx="740"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phase enc.</a:t>
              </a:r>
            </a:p>
          </p:txBody>
        </p:sp>
        <p:sp>
          <p:nvSpPr>
            <p:cNvPr id="252967" name="Rectangle 9"/>
            <p:cNvSpPr>
              <a:spLocks noChangeArrowheads="1"/>
            </p:cNvSpPr>
            <p:nvPr/>
          </p:nvSpPr>
          <p:spPr bwMode="auto">
            <a:xfrm>
              <a:off x="1073" y="2538"/>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52968" name="Rectangle 10"/>
            <p:cNvSpPr>
              <a:spLocks noChangeArrowheads="1"/>
            </p:cNvSpPr>
            <p:nvPr/>
          </p:nvSpPr>
          <p:spPr bwMode="auto">
            <a:xfrm>
              <a:off x="1192" y="2612"/>
              <a:ext cx="95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frequency enc.</a:t>
              </a:r>
            </a:p>
          </p:txBody>
        </p:sp>
        <p:sp>
          <p:nvSpPr>
            <p:cNvPr id="252969" name="Rectangle 11"/>
            <p:cNvSpPr>
              <a:spLocks noChangeArrowheads="1"/>
            </p:cNvSpPr>
            <p:nvPr/>
          </p:nvSpPr>
          <p:spPr bwMode="auto">
            <a:xfrm>
              <a:off x="1073" y="2021"/>
              <a:ext cx="21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G</a:t>
              </a:r>
            </a:p>
          </p:txBody>
        </p:sp>
        <p:sp>
          <p:nvSpPr>
            <p:cNvPr id="252970" name="Rectangle 12"/>
            <p:cNvSpPr>
              <a:spLocks noChangeArrowheads="1"/>
            </p:cNvSpPr>
            <p:nvPr/>
          </p:nvSpPr>
          <p:spPr bwMode="auto">
            <a:xfrm>
              <a:off x="1192" y="2100"/>
              <a:ext cx="909"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slice selection</a:t>
              </a:r>
            </a:p>
          </p:txBody>
        </p:sp>
      </p:grpSp>
      <p:sp>
        <p:nvSpPr>
          <p:cNvPr id="252934" name="Freeform 13"/>
          <p:cNvSpPr>
            <a:spLocks noChangeArrowheads="1"/>
          </p:cNvSpPr>
          <p:nvPr/>
        </p:nvSpPr>
        <p:spPr bwMode="auto">
          <a:xfrm>
            <a:off x="3314700" y="4076700"/>
            <a:ext cx="4184650" cy="254000"/>
          </a:xfrm>
          <a:custGeom>
            <a:avLst/>
            <a:gdLst>
              <a:gd name="T0" fmla="*/ 0 w 2636"/>
              <a:gd name="T1" fmla="*/ 254000 h 160"/>
              <a:gd name="T2" fmla="*/ 2552700 w 2636"/>
              <a:gd name="T3" fmla="*/ 250825 h 160"/>
              <a:gd name="T4" fmla="*/ 2660650 w 2636"/>
              <a:gd name="T5" fmla="*/ 0 h 160"/>
              <a:gd name="T6" fmla="*/ 3705225 w 2636"/>
              <a:gd name="T7" fmla="*/ 3175 h 160"/>
              <a:gd name="T8" fmla="*/ 3816350 w 2636"/>
              <a:gd name="T9" fmla="*/ 250825 h 160"/>
              <a:gd name="T10" fmla="*/ 4184650 w 2636"/>
              <a:gd name="T11" fmla="*/ 254000 h 160"/>
              <a:gd name="T12" fmla="*/ 0 60000 65536"/>
              <a:gd name="T13" fmla="*/ 0 60000 65536"/>
              <a:gd name="T14" fmla="*/ 0 60000 65536"/>
              <a:gd name="T15" fmla="*/ 0 60000 65536"/>
              <a:gd name="T16" fmla="*/ 0 60000 65536"/>
              <a:gd name="T17" fmla="*/ 0 60000 65536"/>
              <a:gd name="T18" fmla="*/ 0 w 2636"/>
              <a:gd name="T19" fmla="*/ 0 h 160"/>
              <a:gd name="T20" fmla="*/ 2636 w 2636"/>
              <a:gd name="T21" fmla="*/ 160 h 160"/>
            </a:gdLst>
            <a:ahLst/>
            <a:cxnLst>
              <a:cxn ang="T12">
                <a:pos x="T0" y="T1"/>
              </a:cxn>
              <a:cxn ang="T13">
                <a:pos x="T2" y="T3"/>
              </a:cxn>
              <a:cxn ang="T14">
                <a:pos x="T4" y="T5"/>
              </a:cxn>
              <a:cxn ang="T15">
                <a:pos x="T6" y="T7"/>
              </a:cxn>
              <a:cxn ang="T16">
                <a:pos x="T8" y="T9"/>
              </a:cxn>
              <a:cxn ang="T17">
                <a:pos x="T10" y="T11"/>
              </a:cxn>
            </a:cxnLst>
            <a:rect l="T18" t="T19" r="T20" b="T21"/>
            <a:pathLst>
              <a:path w="2636" h="160">
                <a:moveTo>
                  <a:pt x="0" y="160"/>
                </a:moveTo>
                <a:lnTo>
                  <a:pt x="1608" y="158"/>
                </a:lnTo>
                <a:lnTo>
                  <a:pt x="1676" y="0"/>
                </a:lnTo>
                <a:lnTo>
                  <a:pt x="2334" y="2"/>
                </a:lnTo>
                <a:lnTo>
                  <a:pt x="2404" y="158"/>
                </a:lnTo>
                <a:lnTo>
                  <a:pt x="2636" y="160"/>
                </a:lnTo>
              </a:path>
            </a:pathLst>
          </a:custGeom>
          <a:noFill/>
          <a:ln w="12700">
            <a:solidFill>
              <a:srgbClr val="00FF00"/>
            </a:solidFill>
            <a:round/>
            <a:headEnd/>
            <a:tailEnd/>
          </a:ln>
        </p:spPr>
        <p:txBody>
          <a:bodyPr wrap="none" anchor="ctr"/>
          <a:lstStyle/>
          <a:p>
            <a:endParaRPr lang="en-GB"/>
          </a:p>
        </p:txBody>
      </p:sp>
      <p:sp>
        <p:nvSpPr>
          <p:cNvPr id="252935" name="Line 14"/>
          <p:cNvSpPr>
            <a:spLocks noChangeShapeType="1"/>
          </p:cNvSpPr>
          <p:nvPr/>
        </p:nvSpPr>
        <p:spPr bwMode="auto">
          <a:xfrm>
            <a:off x="6675438" y="2859088"/>
            <a:ext cx="835025" cy="0"/>
          </a:xfrm>
          <a:prstGeom prst="line">
            <a:avLst/>
          </a:prstGeom>
          <a:noFill/>
          <a:ln w="12700">
            <a:solidFill>
              <a:schemeClr val="folHlink"/>
            </a:solidFill>
            <a:round/>
            <a:headEnd/>
            <a:tailEnd/>
          </a:ln>
        </p:spPr>
        <p:txBody>
          <a:bodyPr wrap="none" anchor="ctr"/>
          <a:lstStyle/>
          <a:p>
            <a:endParaRPr lang="en-GB"/>
          </a:p>
        </p:txBody>
      </p:sp>
      <p:sp>
        <p:nvSpPr>
          <p:cNvPr id="252936" name="Rectangle 15"/>
          <p:cNvSpPr>
            <a:spLocks noChangeArrowheads="1"/>
          </p:cNvSpPr>
          <p:nvPr/>
        </p:nvSpPr>
        <p:spPr bwMode="auto">
          <a:xfrm>
            <a:off x="3867150" y="1878013"/>
            <a:ext cx="487363" cy="382587"/>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90°</a:t>
            </a:r>
          </a:p>
        </p:txBody>
      </p:sp>
      <p:sp>
        <p:nvSpPr>
          <p:cNvPr id="252937" name="Rectangle 16"/>
          <p:cNvSpPr>
            <a:spLocks noChangeArrowheads="1"/>
          </p:cNvSpPr>
          <p:nvPr/>
        </p:nvSpPr>
        <p:spPr bwMode="auto">
          <a:xfrm>
            <a:off x="5195888" y="1649413"/>
            <a:ext cx="600075" cy="382587"/>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180°</a:t>
            </a:r>
          </a:p>
        </p:txBody>
      </p:sp>
      <p:sp>
        <p:nvSpPr>
          <p:cNvPr id="252938" name="Freeform 17"/>
          <p:cNvSpPr>
            <a:spLocks/>
          </p:cNvSpPr>
          <p:nvPr/>
        </p:nvSpPr>
        <p:spPr bwMode="auto">
          <a:xfrm>
            <a:off x="3675063" y="2170113"/>
            <a:ext cx="406400" cy="220662"/>
          </a:xfrm>
          <a:custGeom>
            <a:avLst/>
            <a:gdLst>
              <a:gd name="T0" fmla="*/ 0 w 472"/>
              <a:gd name="T1" fmla="*/ 176817 h 307"/>
              <a:gd name="T2" fmla="*/ 33580 w 472"/>
              <a:gd name="T3" fmla="*/ 155973 h 307"/>
              <a:gd name="T4" fmla="*/ 54244 w 472"/>
              <a:gd name="T5" fmla="*/ 171067 h 307"/>
              <a:gd name="T6" fmla="*/ 74908 w 472"/>
              <a:gd name="T7" fmla="*/ 196224 h 307"/>
              <a:gd name="T8" fmla="*/ 104183 w 472"/>
              <a:gd name="T9" fmla="*/ 217787 h 307"/>
              <a:gd name="T10" fmla="*/ 130875 w 472"/>
              <a:gd name="T11" fmla="*/ 185442 h 307"/>
              <a:gd name="T12" fmla="*/ 180814 w 472"/>
              <a:gd name="T13" fmla="*/ 30188 h 307"/>
              <a:gd name="T14" fmla="*/ 201478 w 472"/>
              <a:gd name="T15" fmla="*/ 2875 h 307"/>
              <a:gd name="T16" fmla="*/ 224725 w 472"/>
              <a:gd name="T17" fmla="*/ 30907 h 307"/>
              <a:gd name="T18" fmla="*/ 271220 w 472"/>
              <a:gd name="T19" fmla="*/ 181848 h 307"/>
              <a:gd name="T20" fmla="*/ 301356 w 472"/>
              <a:gd name="T21" fmla="*/ 218506 h 307"/>
              <a:gd name="T22" fmla="*/ 330631 w 472"/>
              <a:gd name="T23" fmla="*/ 194068 h 307"/>
              <a:gd name="T24" fmla="*/ 348712 w 472"/>
              <a:gd name="T25" fmla="*/ 168911 h 307"/>
              <a:gd name="T26" fmla="*/ 369376 w 472"/>
              <a:gd name="T27" fmla="*/ 155254 h 307"/>
              <a:gd name="T28" fmla="*/ 406400 w 472"/>
              <a:gd name="T29" fmla="*/ 177536 h 30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72"/>
              <a:gd name="T46" fmla="*/ 0 h 307"/>
              <a:gd name="T47" fmla="*/ 472 w 472"/>
              <a:gd name="T48" fmla="*/ 307 h 30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72" h="307">
                <a:moveTo>
                  <a:pt x="0" y="246"/>
                </a:moveTo>
                <a:cubicBezTo>
                  <a:pt x="6" y="241"/>
                  <a:pt x="29" y="218"/>
                  <a:pt x="39" y="217"/>
                </a:cubicBezTo>
                <a:cubicBezTo>
                  <a:pt x="49" y="216"/>
                  <a:pt x="55" y="229"/>
                  <a:pt x="63" y="238"/>
                </a:cubicBezTo>
                <a:cubicBezTo>
                  <a:pt x="71" y="247"/>
                  <a:pt x="77" y="262"/>
                  <a:pt x="87" y="273"/>
                </a:cubicBezTo>
                <a:cubicBezTo>
                  <a:pt x="97" y="284"/>
                  <a:pt x="110" y="305"/>
                  <a:pt x="121" y="303"/>
                </a:cubicBezTo>
                <a:cubicBezTo>
                  <a:pt x="132" y="301"/>
                  <a:pt x="137" y="301"/>
                  <a:pt x="152" y="258"/>
                </a:cubicBezTo>
                <a:cubicBezTo>
                  <a:pt x="167" y="215"/>
                  <a:pt x="196" y="84"/>
                  <a:pt x="210" y="42"/>
                </a:cubicBezTo>
                <a:cubicBezTo>
                  <a:pt x="224" y="0"/>
                  <a:pt x="226" y="4"/>
                  <a:pt x="234" y="4"/>
                </a:cubicBezTo>
                <a:cubicBezTo>
                  <a:pt x="242" y="4"/>
                  <a:pt x="248" y="2"/>
                  <a:pt x="261" y="43"/>
                </a:cubicBezTo>
                <a:cubicBezTo>
                  <a:pt x="274" y="84"/>
                  <a:pt x="300" y="210"/>
                  <a:pt x="315" y="253"/>
                </a:cubicBezTo>
                <a:cubicBezTo>
                  <a:pt x="330" y="296"/>
                  <a:pt x="339" y="301"/>
                  <a:pt x="350" y="304"/>
                </a:cubicBezTo>
                <a:cubicBezTo>
                  <a:pt x="361" y="307"/>
                  <a:pt x="375" y="282"/>
                  <a:pt x="384" y="270"/>
                </a:cubicBezTo>
                <a:cubicBezTo>
                  <a:pt x="393" y="258"/>
                  <a:pt x="398" y="244"/>
                  <a:pt x="405" y="235"/>
                </a:cubicBezTo>
                <a:cubicBezTo>
                  <a:pt x="412" y="226"/>
                  <a:pt x="418" y="214"/>
                  <a:pt x="429" y="216"/>
                </a:cubicBezTo>
                <a:cubicBezTo>
                  <a:pt x="440" y="218"/>
                  <a:pt x="463" y="241"/>
                  <a:pt x="472" y="247"/>
                </a:cubicBezTo>
              </a:path>
            </a:pathLst>
          </a:custGeom>
          <a:noFill/>
          <a:ln w="12700" cap="flat" cmpd="sng">
            <a:solidFill>
              <a:srgbClr val="FFFF00"/>
            </a:solidFill>
            <a:prstDash val="solid"/>
            <a:round/>
            <a:headEnd/>
            <a:tailEnd/>
          </a:ln>
        </p:spPr>
        <p:txBody>
          <a:bodyPr lIns="0" tIns="0" rIns="0" bIns="0" anchor="ctr">
            <a:spAutoFit/>
          </a:bodyPr>
          <a:lstStyle/>
          <a:p>
            <a:endParaRPr lang="en-GB"/>
          </a:p>
        </p:txBody>
      </p:sp>
      <p:sp>
        <p:nvSpPr>
          <p:cNvPr id="252939" name="Line 18"/>
          <p:cNvSpPr>
            <a:spLocks noChangeShapeType="1"/>
          </p:cNvSpPr>
          <p:nvPr/>
        </p:nvSpPr>
        <p:spPr bwMode="auto">
          <a:xfrm>
            <a:off x="3319463" y="2347913"/>
            <a:ext cx="361950" cy="0"/>
          </a:xfrm>
          <a:prstGeom prst="line">
            <a:avLst/>
          </a:prstGeom>
          <a:noFill/>
          <a:ln w="12700">
            <a:solidFill>
              <a:srgbClr val="FAFD00"/>
            </a:solidFill>
            <a:round/>
            <a:headEnd/>
            <a:tailEnd/>
          </a:ln>
        </p:spPr>
        <p:txBody>
          <a:bodyPr wrap="none" anchor="ctr"/>
          <a:lstStyle/>
          <a:p>
            <a:endParaRPr lang="en-GB"/>
          </a:p>
        </p:txBody>
      </p:sp>
      <p:sp>
        <p:nvSpPr>
          <p:cNvPr id="252940" name="Freeform 19"/>
          <p:cNvSpPr>
            <a:spLocks noChangeArrowheads="1"/>
          </p:cNvSpPr>
          <p:nvPr/>
        </p:nvSpPr>
        <p:spPr bwMode="auto">
          <a:xfrm>
            <a:off x="4076700" y="1831975"/>
            <a:ext cx="3425825" cy="515938"/>
          </a:xfrm>
          <a:custGeom>
            <a:avLst/>
            <a:gdLst>
              <a:gd name="T0" fmla="*/ 0 w 2337"/>
              <a:gd name="T1" fmla="*/ 512763 h 325"/>
              <a:gd name="T2" fmla="*/ 1014408 w 2337"/>
              <a:gd name="T3" fmla="*/ 514350 h 325"/>
              <a:gd name="T4" fmla="*/ 1014408 w 2337"/>
              <a:gd name="T5" fmla="*/ 0 h 325"/>
              <a:gd name="T6" fmla="*/ 1152203 w 2337"/>
              <a:gd name="T7" fmla="*/ 0 h 325"/>
              <a:gd name="T8" fmla="*/ 1152203 w 2337"/>
              <a:gd name="T9" fmla="*/ 514350 h 325"/>
              <a:gd name="T10" fmla="*/ 3425825 w 2337"/>
              <a:gd name="T11" fmla="*/ 515938 h 325"/>
              <a:gd name="T12" fmla="*/ 0 60000 65536"/>
              <a:gd name="T13" fmla="*/ 0 60000 65536"/>
              <a:gd name="T14" fmla="*/ 0 60000 65536"/>
              <a:gd name="T15" fmla="*/ 0 60000 65536"/>
              <a:gd name="T16" fmla="*/ 0 60000 65536"/>
              <a:gd name="T17" fmla="*/ 0 60000 65536"/>
              <a:gd name="T18" fmla="*/ 0 w 2337"/>
              <a:gd name="T19" fmla="*/ 0 h 325"/>
              <a:gd name="T20" fmla="*/ 2337 w 2337"/>
              <a:gd name="T21" fmla="*/ 325 h 325"/>
            </a:gdLst>
            <a:ahLst/>
            <a:cxnLst>
              <a:cxn ang="T12">
                <a:pos x="T0" y="T1"/>
              </a:cxn>
              <a:cxn ang="T13">
                <a:pos x="T2" y="T3"/>
              </a:cxn>
              <a:cxn ang="T14">
                <a:pos x="T4" y="T5"/>
              </a:cxn>
              <a:cxn ang="T15">
                <a:pos x="T6" y="T7"/>
              </a:cxn>
              <a:cxn ang="T16">
                <a:pos x="T8" y="T9"/>
              </a:cxn>
              <a:cxn ang="T17">
                <a:pos x="T10" y="T11"/>
              </a:cxn>
            </a:cxnLst>
            <a:rect l="T18" t="T19" r="T20" b="T21"/>
            <a:pathLst>
              <a:path w="2337" h="325">
                <a:moveTo>
                  <a:pt x="0" y="323"/>
                </a:moveTo>
                <a:lnTo>
                  <a:pt x="692" y="324"/>
                </a:lnTo>
                <a:lnTo>
                  <a:pt x="692" y="0"/>
                </a:lnTo>
                <a:lnTo>
                  <a:pt x="786" y="0"/>
                </a:lnTo>
                <a:lnTo>
                  <a:pt x="786" y="324"/>
                </a:lnTo>
                <a:lnTo>
                  <a:pt x="2337" y="325"/>
                </a:lnTo>
              </a:path>
            </a:pathLst>
          </a:custGeom>
          <a:noFill/>
          <a:ln w="12700">
            <a:solidFill>
              <a:srgbClr val="FAFD00"/>
            </a:solidFill>
            <a:round/>
            <a:headEnd/>
            <a:tailEnd/>
          </a:ln>
        </p:spPr>
        <p:txBody>
          <a:bodyPr wrap="none" anchor="ctr"/>
          <a:lstStyle/>
          <a:p>
            <a:endParaRPr lang="en-GB"/>
          </a:p>
        </p:txBody>
      </p:sp>
      <p:sp>
        <p:nvSpPr>
          <p:cNvPr id="252941" name="Freeform 20"/>
          <p:cNvSpPr>
            <a:spLocks noChangeArrowheads="1"/>
          </p:cNvSpPr>
          <p:nvPr/>
        </p:nvSpPr>
        <p:spPr bwMode="auto">
          <a:xfrm>
            <a:off x="3314700" y="5132388"/>
            <a:ext cx="4210050" cy="639762"/>
          </a:xfrm>
          <a:custGeom>
            <a:avLst/>
            <a:gdLst>
              <a:gd name="T0" fmla="*/ 0 w 2652"/>
              <a:gd name="T1" fmla="*/ 0 h 403"/>
              <a:gd name="T2" fmla="*/ 900113 w 2652"/>
              <a:gd name="T3" fmla="*/ 1587 h 403"/>
              <a:gd name="T4" fmla="*/ 995363 w 2652"/>
              <a:gd name="T5" fmla="*/ 639762 h 403"/>
              <a:gd name="T6" fmla="*/ 1154112 w 2652"/>
              <a:gd name="T7" fmla="*/ 639762 h 403"/>
              <a:gd name="T8" fmla="*/ 1250950 w 2652"/>
              <a:gd name="T9" fmla="*/ 1587 h 403"/>
              <a:gd name="T10" fmla="*/ 4210050 w 2652"/>
              <a:gd name="T11" fmla="*/ 1587 h 403"/>
              <a:gd name="T12" fmla="*/ 0 60000 65536"/>
              <a:gd name="T13" fmla="*/ 0 60000 65536"/>
              <a:gd name="T14" fmla="*/ 0 60000 65536"/>
              <a:gd name="T15" fmla="*/ 0 60000 65536"/>
              <a:gd name="T16" fmla="*/ 0 60000 65536"/>
              <a:gd name="T17" fmla="*/ 0 60000 65536"/>
              <a:gd name="T18" fmla="*/ 0 w 2652"/>
              <a:gd name="T19" fmla="*/ 0 h 403"/>
              <a:gd name="T20" fmla="*/ 2652 w 2652"/>
              <a:gd name="T21" fmla="*/ 403 h 403"/>
            </a:gdLst>
            <a:ahLst/>
            <a:cxnLst>
              <a:cxn ang="T12">
                <a:pos x="T0" y="T1"/>
              </a:cxn>
              <a:cxn ang="T13">
                <a:pos x="T2" y="T3"/>
              </a:cxn>
              <a:cxn ang="T14">
                <a:pos x="T4" y="T5"/>
              </a:cxn>
              <a:cxn ang="T15">
                <a:pos x="T6" y="T7"/>
              </a:cxn>
              <a:cxn ang="T16">
                <a:pos x="T8" y="T9"/>
              </a:cxn>
              <a:cxn ang="T17">
                <a:pos x="T10" y="T11"/>
              </a:cxn>
            </a:cxnLst>
            <a:rect l="T18" t="T19" r="T20" b="T21"/>
            <a:pathLst>
              <a:path w="2652" h="403">
                <a:moveTo>
                  <a:pt x="0" y="0"/>
                </a:moveTo>
                <a:lnTo>
                  <a:pt x="567" y="1"/>
                </a:lnTo>
                <a:lnTo>
                  <a:pt x="627" y="403"/>
                </a:lnTo>
                <a:lnTo>
                  <a:pt x="727" y="403"/>
                </a:lnTo>
                <a:lnTo>
                  <a:pt x="788" y="1"/>
                </a:lnTo>
                <a:lnTo>
                  <a:pt x="2652" y="1"/>
                </a:lnTo>
              </a:path>
            </a:pathLst>
          </a:custGeom>
          <a:noFill/>
          <a:ln w="12700">
            <a:solidFill>
              <a:srgbClr val="00FF00"/>
            </a:solidFill>
            <a:round/>
            <a:headEnd/>
            <a:tailEnd/>
          </a:ln>
        </p:spPr>
        <p:txBody>
          <a:bodyPr wrap="none" anchor="ctr"/>
          <a:lstStyle/>
          <a:p>
            <a:endParaRPr lang="en-GB"/>
          </a:p>
        </p:txBody>
      </p:sp>
      <p:sp>
        <p:nvSpPr>
          <p:cNvPr id="252942" name="Line 21"/>
          <p:cNvSpPr>
            <a:spLocks noChangeShapeType="1"/>
          </p:cNvSpPr>
          <p:nvPr/>
        </p:nvSpPr>
        <p:spPr bwMode="auto">
          <a:xfrm>
            <a:off x="3322638" y="2859088"/>
            <a:ext cx="2898775" cy="0"/>
          </a:xfrm>
          <a:prstGeom prst="line">
            <a:avLst/>
          </a:prstGeom>
          <a:noFill/>
          <a:ln w="12700">
            <a:solidFill>
              <a:schemeClr val="folHlink"/>
            </a:solidFill>
            <a:round/>
            <a:headEnd/>
            <a:tailEnd/>
          </a:ln>
        </p:spPr>
        <p:txBody>
          <a:bodyPr wrap="none" anchor="ctr"/>
          <a:lstStyle/>
          <a:p>
            <a:endParaRPr lang="en-GB"/>
          </a:p>
        </p:txBody>
      </p:sp>
      <p:sp>
        <p:nvSpPr>
          <p:cNvPr id="252943" name="Freeform 22"/>
          <p:cNvSpPr>
            <a:spLocks noChangeArrowheads="1"/>
          </p:cNvSpPr>
          <p:nvPr/>
        </p:nvSpPr>
        <p:spPr bwMode="auto">
          <a:xfrm>
            <a:off x="3319463" y="3292475"/>
            <a:ext cx="4230687" cy="258763"/>
          </a:xfrm>
          <a:custGeom>
            <a:avLst/>
            <a:gdLst>
              <a:gd name="T0" fmla="*/ 0 w 2665"/>
              <a:gd name="T1" fmla="*/ 258763 h 163"/>
              <a:gd name="T2" fmla="*/ 276225 w 2665"/>
              <a:gd name="T3" fmla="*/ 258763 h 163"/>
              <a:gd name="T4" fmla="*/ 379412 w 2665"/>
              <a:gd name="T5" fmla="*/ 0 h 163"/>
              <a:gd name="T6" fmla="*/ 769937 w 2665"/>
              <a:gd name="T7" fmla="*/ 0 h 163"/>
              <a:gd name="T8" fmla="*/ 877887 w 2665"/>
              <a:gd name="T9" fmla="*/ 257175 h 163"/>
              <a:gd name="T10" fmla="*/ 1684337 w 2665"/>
              <a:gd name="T11" fmla="*/ 258763 h 163"/>
              <a:gd name="T12" fmla="*/ 1779587 w 2665"/>
              <a:gd name="T13" fmla="*/ 0 h 163"/>
              <a:gd name="T14" fmla="*/ 1925637 w 2665"/>
              <a:gd name="T15" fmla="*/ 0 h 163"/>
              <a:gd name="T16" fmla="*/ 2030412 w 2665"/>
              <a:gd name="T17" fmla="*/ 257175 h 163"/>
              <a:gd name="T18" fmla="*/ 4230687 w 2665"/>
              <a:gd name="T19" fmla="*/ 257175 h 1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65"/>
              <a:gd name="T31" fmla="*/ 0 h 163"/>
              <a:gd name="T32" fmla="*/ 2665 w 2665"/>
              <a:gd name="T33" fmla="*/ 163 h 1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65" h="163">
                <a:moveTo>
                  <a:pt x="0" y="163"/>
                </a:moveTo>
                <a:lnTo>
                  <a:pt x="174" y="163"/>
                </a:lnTo>
                <a:lnTo>
                  <a:pt x="239" y="0"/>
                </a:lnTo>
                <a:lnTo>
                  <a:pt x="485" y="0"/>
                </a:lnTo>
                <a:lnTo>
                  <a:pt x="553" y="162"/>
                </a:lnTo>
                <a:lnTo>
                  <a:pt x="1061" y="163"/>
                </a:lnTo>
                <a:lnTo>
                  <a:pt x="1121" y="0"/>
                </a:lnTo>
                <a:lnTo>
                  <a:pt x="1213" y="0"/>
                </a:lnTo>
                <a:lnTo>
                  <a:pt x="1279" y="162"/>
                </a:lnTo>
                <a:lnTo>
                  <a:pt x="2665" y="162"/>
                </a:lnTo>
              </a:path>
            </a:pathLst>
          </a:custGeom>
          <a:noFill/>
          <a:ln w="12700">
            <a:solidFill>
              <a:srgbClr val="00FF00"/>
            </a:solidFill>
            <a:round/>
            <a:headEnd/>
            <a:tailEnd/>
          </a:ln>
        </p:spPr>
        <p:txBody>
          <a:bodyPr wrap="none" anchor="ctr"/>
          <a:lstStyle/>
          <a:p>
            <a:endParaRPr lang="en-GB"/>
          </a:p>
        </p:txBody>
      </p:sp>
      <p:sp>
        <p:nvSpPr>
          <p:cNvPr id="252944" name="Line 23"/>
          <p:cNvSpPr>
            <a:spLocks noChangeShapeType="1"/>
          </p:cNvSpPr>
          <p:nvPr/>
        </p:nvSpPr>
        <p:spPr bwMode="auto">
          <a:xfrm>
            <a:off x="4216400" y="5137150"/>
            <a:ext cx="352425" cy="0"/>
          </a:xfrm>
          <a:prstGeom prst="line">
            <a:avLst/>
          </a:prstGeom>
          <a:noFill/>
          <a:ln w="12700">
            <a:solidFill>
              <a:schemeClr val="tx1"/>
            </a:solidFill>
            <a:prstDash val="sysDot"/>
            <a:round/>
            <a:headEnd/>
            <a:tailEnd/>
          </a:ln>
        </p:spPr>
        <p:txBody>
          <a:bodyPr wrap="none" anchor="ctr"/>
          <a:lstStyle/>
          <a:p>
            <a:endParaRPr lang="en-GB"/>
          </a:p>
        </p:txBody>
      </p:sp>
      <p:sp>
        <p:nvSpPr>
          <p:cNvPr id="252945" name="Line 24"/>
          <p:cNvSpPr>
            <a:spLocks noChangeShapeType="1"/>
          </p:cNvSpPr>
          <p:nvPr/>
        </p:nvSpPr>
        <p:spPr bwMode="auto">
          <a:xfrm>
            <a:off x="4241800" y="5235575"/>
            <a:ext cx="307975" cy="0"/>
          </a:xfrm>
          <a:prstGeom prst="line">
            <a:avLst/>
          </a:prstGeom>
          <a:noFill/>
          <a:ln w="12700">
            <a:solidFill>
              <a:schemeClr val="tx1"/>
            </a:solidFill>
            <a:prstDash val="sysDot"/>
            <a:round/>
            <a:headEnd/>
            <a:tailEnd/>
          </a:ln>
        </p:spPr>
        <p:txBody>
          <a:bodyPr wrap="none" anchor="ctr"/>
          <a:lstStyle/>
          <a:p>
            <a:endParaRPr lang="en-GB"/>
          </a:p>
        </p:txBody>
      </p:sp>
      <p:sp>
        <p:nvSpPr>
          <p:cNvPr id="252946" name="Line 25"/>
          <p:cNvSpPr>
            <a:spLocks noChangeShapeType="1"/>
          </p:cNvSpPr>
          <p:nvPr/>
        </p:nvSpPr>
        <p:spPr bwMode="auto">
          <a:xfrm>
            <a:off x="4256088" y="5327650"/>
            <a:ext cx="274637" cy="0"/>
          </a:xfrm>
          <a:prstGeom prst="line">
            <a:avLst/>
          </a:prstGeom>
          <a:noFill/>
          <a:ln w="12700">
            <a:solidFill>
              <a:schemeClr val="tx1"/>
            </a:solidFill>
            <a:prstDash val="sysDot"/>
            <a:round/>
            <a:headEnd/>
            <a:tailEnd/>
          </a:ln>
        </p:spPr>
        <p:txBody>
          <a:bodyPr wrap="none" anchor="ctr"/>
          <a:lstStyle/>
          <a:p>
            <a:endParaRPr lang="en-GB"/>
          </a:p>
        </p:txBody>
      </p:sp>
      <p:sp>
        <p:nvSpPr>
          <p:cNvPr id="252947" name="Line 26"/>
          <p:cNvSpPr>
            <a:spLocks noChangeShapeType="1"/>
          </p:cNvSpPr>
          <p:nvPr/>
        </p:nvSpPr>
        <p:spPr bwMode="auto">
          <a:xfrm>
            <a:off x="4273550" y="5414963"/>
            <a:ext cx="233363" cy="0"/>
          </a:xfrm>
          <a:prstGeom prst="line">
            <a:avLst/>
          </a:prstGeom>
          <a:noFill/>
          <a:ln w="12700">
            <a:solidFill>
              <a:schemeClr val="tx1"/>
            </a:solidFill>
            <a:prstDash val="sysDot"/>
            <a:round/>
            <a:headEnd/>
            <a:tailEnd/>
          </a:ln>
        </p:spPr>
        <p:txBody>
          <a:bodyPr wrap="none" anchor="ctr"/>
          <a:lstStyle/>
          <a:p>
            <a:endParaRPr lang="en-GB"/>
          </a:p>
        </p:txBody>
      </p:sp>
      <p:sp>
        <p:nvSpPr>
          <p:cNvPr id="252948" name="Line 27"/>
          <p:cNvSpPr>
            <a:spLocks noChangeShapeType="1"/>
          </p:cNvSpPr>
          <p:nvPr/>
        </p:nvSpPr>
        <p:spPr bwMode="auto">
          <a:xfrm flipV="1">
            <a:off x="4276725" y="5503863"/>
            <a:ext cx="230188" cy="3175"/>
          </a:xfrm>
          <a:prstGeom prst="line">
            <a:avLst/>
          </a:prstGeom>
          <a:noFill/>
          <a:ln w="12700">
            <a:solidFill>
              <a:schemeClr val="tx1"/>
            </a:solidFill>
            <a:prstDash val="sysDot"/>
            <a:round/>
            <a:headEnd/>
            <a:tailEnd/>
          </a:ln>
        </p:spPr>
        <p:txBody>
          <a:bodyPr wrap="none" anchor="ctr"/>
          <a:lstStyle/>
          <a:p>
            <a:endParaRPr lang="en-GB"/>
          </a:p>
        </p:txBody>
      </p:sp>
      <p:sp>
        <p:nvSpPr>
          <p:cNvPr id="252949" name="Line 28"/>
          <p:cNvSpPr>
            <a:spLocks noChangeShapeType="1"/>
          </p:cNvSpPr>
          <p:nvPr/>
        </p:nvSpPr>
        <p:spPr bwMode="auto">
          <a:xfrm flipV="1">
            <a:off x="4284663" y="5592763"/>
            <a:ext cx="203200" cy="0"/>
          </a:xfrm>
          <a:prstGeom prst="line">
            <a:avLst/>
          </a:prstGeom>
          <a:noFill/>
          <a:ln w="12700">
            <a:solidFill>
              <a:schemeClr val="tx1"/>
            </a:solidFill>
            <a:prstDash val="sysDot"/>
            <a:round/>
            <a:headEnd/>
            <a:tailEnd/>
          </a:ln>
        </p:spPr>
        <p:txBody>
          <a:bodyPr wrap="none" anchor="ctr"/>
          <a:lstStyle/>
          <a:p>
            <a:endParaRPr lang="en-GB"/>
          </a:p>
        </p:txBody>
      </p:sp>
      <p:sp>
        <p:nvSpPr>
          <p:cNvPr id="252950" name="Line 29"/>
          <p:cNvSpPr>
            <a:spLocks noChangeShapeType="1"/>
          </p:cNvSpPr>
          <p:nvPr/>
        </p:nvSpPr>
        <p:spPr bwMode="auto">
          <a:xfrm>
            <a:off x="4297363" y="5686425"/>
            <a:ext cx="187325" cy="0"/>
          </a:xfrm>
          <a:prstGeom prst="line">
            <a:avLst/>
          </a:prstGeom>
          <a:noFill/>
          <a:ln w="12700">
            <a:solidFill>
              <a:schemeClr val="tx1"/>
            </a:solidFill>
            <a:prstDash val="sysDot"/>
            <a:round/>
            <a:headEnd/>
            <a:tailEnd/>
          </a:ln>
        </p:spPr>
        <p:txBody>
          <a:bodyPr wrap="none" anchor="ctr"/>
          <a:lstStyle/>
          <a:p>
            <a:endParaRPr lang="en-GB"/>
          </a:p>
        </p:txBody>
      </p:sp>
      <p:sp>
        <p:nvSpPr>
          <p:cNvPr id="252951" name="Freeform 30"/>
          <p:cNvSpPr>
            <a:spLocks noChangeArrowheads="1"/>
          </p:cNvSpPr>
          <p:nvPr/>
        </p:nvSpPr>
        <p:spPr bwMode="auto">
          <a:xfrm>
            <a:off x="4214813" y="4492625"/>
            <a:ext cx="350837" cy="638175"/>
          </a:xfrm>
          <a:custGeom>
            <a:avLst/>
            <a:gdLst>
              <a:gd name="T0" fmla="*/ 0 w 221"/>
              <a:gd name="T1" fmla="*/ 638175 h 402"/>
              <a:gd name="T2" fmla="*/ 95250 w 221"/>
              <a:gd name="T3" fmla="*/ 0 h 402"/>
              <a:gd name="T4" fmla="*/ 254000 w 221"/>
              <a:gd name="T5" fmla="*/ 0 h 402"/>
              <a:gd name="T6" fmla="*/ 350837 w 221"/>
              <a:gd name="T7" fmla="*/ 638175 h 402"/>
              <a:gd name="T8" fmla="*/ 0 60000 65536"/>
              <a:gd name="T9" fmla="*/ 0 60000 65536"/>
              <a:gd name="T10" fmla="*/ 0 60000 65536"/>
              <a:gd name="T11" fmla="*/ 0 60000 65536"/>
              <a:gd name="T12" fmla="*/ 0 w 221"/>
              <a:gd name="T13" fmla="*/ 0 h 402"/>
              <a:gd name="T14" fmla="*/ 221 w 221"/>
              <a:gd name="T15" fmla="*/ 402 h 402"/>
            </a:gdLst>
            <a:ahLst/>
            <a:cxnLst>
              <a:cxn ang="T8">
                <a:pos x="T0" y="T1"/>
              </a:cxn>
              <a:cxn ang="T9">
                <a:pos x="T2" y="T3"/>
              </a:cxn>
              <a:cxn ang="T10">
                <a:pos x="T4" y="T5"/>
              </a:cxn>
              <a:cxn ang="T11">
                <a:pos x="T6" y="T7"/>
              </a:cxn>
            </a:cxnLst>
            <a:rect l="T12" t="T13" r="T14" b="T15"/>
            <a:pathLst>
              <a:path w="221" h="402">
                <a:moveTo>
                  <a:pt x="0" y="402"/>
                </a:moveTo>
                <a:lnTo>
                  <a:pt x="60" y="0"/>
                </a:lnTo>
                <a:lnTo>
                  <a:pt x="160" y="0"/>
                </a:lnTo>
                <a:lnTo>
                  <a:pt x="221" y="402"/>
                </a:lnTo>
              </a:path>
            </a:pathLst>
          </a:custGeom>
          <a:noFill/>
          <a:ln w="12700">
            <a:solidFill>
              <a:srgbClr val="00FF00"/>
            </a:solidFill>
            <a:round/>
            <a:headEnd/>
            <a:tailEnd/>
          </a:ln>
        </p:spPr>
        <p:txBody>
          <a:bodyPr wrap="none" anchor="ctr"/>
          <a:lstStyle/>
          <a:p>
            <a:endParaRPr lang="en-GB"/>
          </a:p>
        </p:txBody>
      </p:sp>
      <p:sp>
        <p:nvSpPr>
          <p:cNvPr id="252952" name="Line 31"/>
          <p:cNvSpPr>
            <a:spLocks noChangeShapeType="1"/>
          </p:cNvSpPr>
          <p:nvPr/>
        </p:nvSpPr>
        <p:spPr bwMode="auto">
          <a:xfrm flipV="1">
            <a:off x="4244975" y="5038725"/>
            <a:ext cx="307975" cy="0"/>
          </a:xfrm>
          <a:prstGeom prst="line">
            <a:avLst/>
          </a:prstGeom>
          <a:noFill/>
          <a:ln w="12700">
            <a:solidFill>
              <a:schemeClr val="tx1"/>
            </a:solidFill>
            <a:prstDash val="sysDot"/>
            <a:round/>
            <a:headEnd/>
            <a:tailEnd/>
          </a:ln>
        </p:spPr>
        <p:txBody>
          <a:bodyPr wrap="none" anchor="ctr"/>
          <a:lstStyle/>
          <a:p>
            <a:endParaRPr lang="en-GB"/>
          </a:p>
        </p:txBody>
      </p:sp>
      <p:sp>
        <p:nvSpPr>
          <p:cNvPr id="252953" name="Line 32"/>
          <p:cNvSpPr>
            <a:spLocks noChangeShapeType="1"/>
          </p:cNvSpPr>
          <p:nvPr/>
        </p:nvSpPr>
        <p:spPr bwMode="auto">
          <a:xfrm flipV="1">
            <a:off x="4259263" y="4946650"/>
            <a:ext cx="274637" cy="0"/>
          </a:xfrm>
          <a:prstGeom prst="line">
            <a:avLst/>
          </a:prstGeom>
          <a:noFill/>
          <a:ln w="12700">
            <a:solidFill>
              <a:schemeClr val="tx1"/>
            </a:solidFill>
            <a:prstDash val="sysDot"/>
            <a:round/>
            <a:headEnd/>
            <a:tailEnd/>
          </a:ln>
        </p:spPr>
        <p:txBody>
          <a:bodyPr wrap="none" anchor="ctr"/>
          <a:lstStyle/>
          <a:p>
            <a:endParaRPr lang="en-GB"/>
          </a:p>
        </p:txBody>
      </p:sp>
      <p:sp>
        <p:nvSpPr>
          <p:cNvPr id="252954" name="Line 33"/>
          <p:cNvSpPr>
            <a:spLocks noChangeShapeType="1"/>
          </p:cNvSpPr>
          <p:nvPr/>
        </p:nvSpPr>
        <p:spPr bwMode="auto">
          <a:xfrm flipV="1">
            <a:off x="4276725" y="4859338"/>
            <a:ext cx="233363" cy="0"/>
          </a:xfrm>
          <a:prstGeom prst="line">
            <a:avLst/>
          </a:prstGeom>
          <a:noFill/>
          <a:ln w="12700">
            <a:solidFill>
              <a:schemeClr val="tx1"/>
            </a:solidFill>
            <a:prstDash val="sysDot"/>
            <a:round/>
            <a:headEnd/>
            <a:tailEnd/>
          </a:ln>
        </p:spPr>
        <p:txBody>
          <a:bodyPr wrap="none" anchor="ctr"/>
          <a:lstStyle/>
          <a:p>
            <a:endParaRPr lang="en-GB"/>
          </a:p>
        </p:txBody>
      </p:sp>
      <p:sp>
        <p:nvSpPr>
          <p:cNvPr id="252955" name="Line 34"/>
          <p:cNvSpPr>
            <a:spLocks noChangeShapeType="1"/>
          </p:cNvSpPr>
          <p:nvPr/>
        </p:nvSpPr>
        <p:spPr bwMode="auto">
          <a:xfrm flipV="1">
            <a:off x="4279900" y="4767263"/>
            <a:ext cx="239713" cy="0"/>
          </a:xfrm>
          <a:prstGeom prst="line">
            <a:avLst/>
          </a:prstGeom>
          <a:noFill/>
          <a:ln w="12700">
            <a:solidFill>
              <a:schemeClr val="tx1"/>
            </a:solidFill>
            <a:prstDash val="sysDot"/>
            <a:round/>
            <a:headEnd/>
            <a:tailEnd/>
          </a:ln>
        </p:spPr>
        <p:txBody>
          <a:bodyPr wrap="none" anchor="ctr"/>
          <a:lstStyle/>
          <a:p>
            <a:endParaRPr lang="en-GB"/>
          </a:p>
        </p:txBody>
      </p:sp>
      <p:sp>
        <p:nvSpPr>
          <p:cNvPr id="252956" name="Line 35"/>
          <p:cNvSpPr>
            <a:spLocks noChangeShapeType="1"/>
          </p:cNvSpPr>
          <p:nvPr/>
        </p:nvSpPr>
        <p:spPr bwMode="auto">
          <a:xfrm flipV="1">
            <a:off x="4287838" y="4681538"/>
            <a:ext cx="200025" cy="0"/>
          </a:xfrm>
          <a:prstGeom prst="line">
            <a:avLst/>
          </a:prstGeom>
          <a:noFill/>
          <a:ln w="12700">
            <a:solidFill>
              <a:schemeClr val="tx1"/>
            </a:solidFill>
            <a:prstDash val="sysDot"/>
            <a:round/>
            <a:headEnd/>
            <a:tailEnd/>
          </a:ln>
        </p:spPr>
        <p:txBody>
          <a:bodyPr wrap="none" anchor="ctr"/>
          <a:lstStyle/>
          <a:p>
            <a:endParaRPr lang="en-GB"/>
          </a:p>
        </p:txBody>
      </p:sp>
      <p:sp>
        <p:nvSpPr>
          <p:cNvPr id="252957" name="Line 36"/>
          <p:cNvSpPr>
            <a:spLocks noChangeShapeType="1"/>
          </p:cNvSpPr>
          <p:nvPr/>
        </p:nvSpPr>
        <p:spPr bwMode="auto">
          <a:xfrm flipV="1">
            <a:off x="4300538" y="4587875"/>
            <a:ext cx="187325" cy="0"/>
          </a:xfrm>
          <a:prstGeom prst="line">
            <a:avLst/>
          </a:prstGeom>
          <a:noFill/>
          <a:ln w="12700">
            <a:solidFill>
              <a:schemeClr val="tx1"/>
            </a:solidFill>
            <a:prstDash val="sysDot"/>
            <a:round/>
            <a:headEnd/>
            <a:tailEnd/>
          </a:ln>
        </p:spPr>
        <p:txBody>
          <a:bodyPr wrap="none" anchor="ctr"/>
          <a:lstStyle/>
          <a:p>
            <a:endParaRPr lang="en-GB"/>
          </a:p>
        </p:txBody>
      </p:sp>
      <p:grpSp>
        <p:nvGrpSpPr>
          <p:cNvPr id="252958" name="Group 37"/>
          <p:cNvGrpSpPr>
            <a:grpSpLocks/>
          </p:cNvGrpSpPr>
          <p:nvPr/>
        </p:nvGrpSpPr>
        <p:grpSpPr bwMode="auto">
          <a:xfrm>
            <a:off x="6223000" y="2425700"/>
            <a:ext cx="450850" cy="533400"/>
            <a:chOff x="3683" y="1648"/>
            <a:chExt cx="759" cy="192"/>
          </a:xfrm>
        </p:grpSpPr>
        <p:sp>
          <p:nvSpPr>
            <p:cNvPr id="252962" name="Freeform 38"/>
            <p:cNvSpPr>
              <a:spLocks/>
            </p:cNvSpPr>
            <p:nvPr/>
          </p:nvSpPr>
          <p:spPr bwMode="auto">
            <a:xfrm>
              <a:off x="4063" y="1648"/>
              <a:ext cx="379" cy="192"/>
            </a:xfrm>
            <a:custGeom>
              <a:avLst/>
              <a:gdLst>
                <a:gd name="T0" fmla="*/ 0 w 379"/>
                <a:gd name="T1" fmla="*/ 3 h 192"/>
                <a:gd name="T2" fmla="*/ 7 w 379"/>
                <a:gd name="T3" fmla="*/ 16 h 192"/>
                <a:gd name="T4" fmla="*/ 23 w 379"/>
                <a:gd name="T5" fmla="*/ 99 h 192"/>
                <a:gd name="T6" fmla="*/ 45 w 379"/>
                <a:gd name="T7" fmla="*/ 179 h 192"/>
                <a:gd name="T8" fmla="*/ 63 w 379"/>
                <a:gd name="T9" fmla="*/ 179 h 192"/>
                <a:gd name="T10" fmla="*/ 80 w 379"/>
                <a:gd name="T11" fmla="*/ 129 h 192"/>
                <a:gd name="T12" fmla="*/ 94 w 379"/>
                <a:gd name="T13" fmla="*/ 129 h 192"/>
                <a:gd name="T14" fmla="*/ 112 w 379"/>
                <a:gd name="T15" fmla="*/ 171 h 192"/>
                <a:gd name="T16" fmla="*/ 126 w 379"/>
                <a:gd name="T17" fmla="*/ 171 h 192"/>
                <a:gd name="T18" fmla="*/ 150 w 379"/>
                <a:gd name="T19" fmla="*/ 138 h 192"/>
                <a:gd name="T20" fmla="*/ 167 w 379"/>
                <a:gd name="T21" fmla="*/ 138 h 192"/>
                <a:gd name="T22" fmla="*/ 185 w 379"/>
                <a:gd name="T23" fmla="*/ 160 h 192"/>
                <a:gd name="T24" fmla="*/ 198 w 379"/>
                <a:gd name="T25" fmla="*/ 160 h 192"/>
                <a:gd name="T26" fmla="*/ 215 w 379"/>
                <a:gd name="T27" fmla="*/ 142 h 192"/>
                <a:gd name="T28" fmla="*/ 227 w 379"/>
                <a:gd name="T29" fmla="*/ 142 h 192"/>
                <a:gd name="T30" fmla="*/ 246 w 379"/>
                <a:gd name="T31" fmla="*/ 159 h 192"/>
                <a:gd name="T32" fmla="*/ 260 w 379"/>
                <a:gd name="T33" fmla="*/ 159 h 192"/>
                <a:gd name="T34" fmla="*/ 276 w 379"/>
                <a:gd name="T35" fmla="*/ 145 h 192"/>
                <a:gd name="T36" fmla="*/ 289 w 379"/>
                <a:gd name="T37" fmla="*/ 145 h 192"/>
                <a:gd name="T38" fmla="*/ 304 w 379"/>
                <a:gd name="T39" fmla="*/ 157 h 192"/>
                <a:gd name="T40" fmla="*/ 315 w 379"/>
                <a:gd name="T41" fmla="*/ 157 h 192"/>
                <a:gd name="T42" fmla="*/ 331 w 379"/>
                <a:gd name="T43" fmla="*/ 146 h 192"/>
                <a:gd name="T44" fmla="*/ 342 w 379"/>
                <a:gd name="T45" fmla="*/ 146 h 192"/>
                <a:gd name="T46" fmla="*/ 356 w 379"/>
                <a:gd name="T47" fmla="*/ 157 h 192"/>
                <a:gd name="T48" fmla="*/ 367 w 379"/>
                <a:gd name="T49" fmla="*/ 157 h 192"/>
                <a:gd name="T50" fmla="*/ 379 w 379"/>
                <a:gd name="T51" fmla="*/ 147 h 1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79"/>
                <a:gd name="T79" fmla="*/ 0 h 192"/>
                <a:gd name="T80" fmla="*/ 379 w 379"/>
                <a:gd name="T81" fmla="*/ 192 h 1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79" h="192">
                  <a:moveTo>
                    <a:pt x="0" y="3"/>
                  </a:moveTo>
                  <a:cubicBezTo>
                    <a:pt x="1" y="5"/>
                    <a:pt x="3" y="0"/>
                    <a:pt x="7" y="16"/>
                  </a:cubicBezTo>
                  <a:cubicBezTo>
                    <a:pt x="11" y="32"/>
                    <a:pt x="17" y="72"/>
                    <a:pt x="23" y="99"/>
                  </a:cubicBezTo>
                  <a:cubicBezTo>
                    <a:pt x="30" y="126"/>
                    <a:pt x="38" y="166"/>
                    <a:pt x="45" y="179"/>
                  </a:cubicBezTo>
                  <a:cubicBezTo>
                    <a:pt x="51" y="192"/>
                    <a:pt x="57" y="187"/>
                    <a:pt x="63" y="179"/>
                  </a:cubicBezTo>
                  <a:cubicBezTo>
                    <a:pt x="69" y="170"/>
                    <a:pt x="75" y="137"/>
                    <a:pt x="80" y="129"/>
                  </a:cubicBezTo>
                  <a:cubicBezTo>
                    <a:pt x="85" y="121"/>
                    <a:pt x="89" y="122"/>
                    <a:pt x="94" y="129"/>
                  </a:cubicBezTo>
                  <a:cubicBezTo>
                    <a:pt x="99" y="136"/>
                    <a:pt x="107" y="164"/>
                    <a:pt x="112" y="171"/>
                  </a:cubicBezTo>
                  <a:cubicBezTo>
                    <a:pt x="117" y="178"/>
                    <a:pt x="120" y="177"/>
                    <a:pt x="126" y="171"/>
                  </a:cubicBezTo>
                  <a:cubicBezTo>
                    <a:pt x="132" y="166"/>
                    <a:pt x="143" y="143"/>
                    <a:pt x="150" y="138"/>
                  </a:cubicBezTo>
                  <a:cubicBezTo>
                    <a:pt x="157" y="132"/>
                    <a:pt x="161" y="134"/>
                    <a:pt x="167" y="138"/>
                  </a:cubicBezTo>
                  <a:cubicBezTo>
                    <a:pt x="173" y="141"/>
                    <a:pt x="180" y="156"/>
                    <a:pt x="185" y="160"/>
                  </a:cubicBezTo>
                  <a:cubicBezTo>
                    <a:pt x="190" y="164"/>
                    <a:pt x="193" y="163"/>
                    <a:pt x="198" y="160"/>
                  </a:cubicBezTo>
                  <a:cubicBezTo>
                    <a:pt x="203" y="157"/>
                    <a:pt x="210" y="145"/>
                    <a:pt x="215" y="142"/>
                  </a:cubicBezTo>
                  <a:cubicBezTo>
                    <a:pt x="219" y="139"/>
                    <a:pt x="222" y="139"/>
                    <a:pt x="227" y="142"/>
                  </a:cubicBezTo>
                  <a:cubicBezTo>
                    <a:pt x="232" y="145"/>
                    <a:pt x="241" y="157"/>
                    <a:pt x="246" y="159"/>
                  </a:cubicBezTo>
                  <a:cubicBezTo>
                    <a:pt x="252" y="162"/>
                    <a:pt x="255" y="162"/>
                    <a:pt x="260" y="159"/>
                  </a:cubicBezTo>
                  <a:cubicBezTo>
                    <a:pt x="265" y="157"/>
                    <a:pt x="271" y="147"/>
                    <a:pt x="276" y="145"/>
                  </a:cubicBezTo>
                  <a:cubicBezTo>
                    <a:pt x="281" y="142"/>
                    <a:pt x="285" y="143"/>
                    <a:pt x="289" y="145"/>
                  </a:cubicBezTo>
                  <a:cubicBezTo>
                    <a:pt x="294" y="147"/>
                    <a:pt x="300" y="155"/>
                    <a:pt x="304" y="157"/>
                  </a:cubicBezTo>
                  <a:cubicBezTo>
                    <a:pt x="309" y="159"/>
                    <a:pt x="311" y="158"/>
                    <a:pt x="315" y="157"/>
                  </a:cubicBezTo>
                  <a:cubicBezTo>
                    <a:pt x="320" y="155"/>
                    <a:pt x="327" y="148"/>
                    <a:pt x="331" y="146"/>
                  </a:cubicBezTo>
                  <a:cubicBezTo>
                    <a:pt x="336" y="144"/>
                    <a:pt x="338" y="144"/>
                    <a:pt x="342" y="146"/>
                  </a:cubicBezTo>
                  <a:cubicBezTo>
                    <a:pt x="346" y="148"/>
                    <a:pt x="352" y="155"/>
                    <a:pt x="356" y="157"/>
                  </a:cubicBezTo>
                  <a:cubicBezTo>
                    <a:pt x="360" y="159"/>
                    <a:pt x="363" y="159"/>
                    <a:pt x="367" y="157"/>
                  </a:cubicBezTo>
                  <a:cubicBezTo>
                    <a:pt x="370" y="156"/>
                    <a:pt x="377" y="149"/>
                    <a:pt x="379" y="147"/>
                  </a:cubicBezTo>
                </a:path>
              </a:pathLst>
            </a:custGeom>
            <a:noFill/>
            <a:ln w="12700" cap="flat" cmpd="sng">
              <a:solidFill>
                <a:schemeClr val="folHlink"/>
              </a:solidFill>
              <a:prstDash val="solid"/>
              <a:round/>
              <a:headEnd/>
              <a:tailEnd/>
            </a:ln>
          </p:spPr>
          <p:txBody>
            <a:bodyPr lIns="0" tIns="0" rIns="0" bIns="0" anchor="ctr">
              <a:spAutoFit/>
            </a:bodyPr>
            <a:lstStyle/>
            <a:p>
              <a:endParaRPr lang="en-GB"/>
            </a:p>
          </p:txBody>
        </p:sp>
        <p:sp>
          <p:nvSpPr>
            <p:cNvPr id="252963" name="Freeform 39"/>
            <p:cNvSpPr>
              <a:spLocks/>
            </p:cNvSpPr>
            <p:nvPr/>
          </p:nvSpPr>
          <p:spPr bwMode="auto">
            <a:xfrm flipH="1">
              <a:off x="3683" y="1648"/>
              <a:ext cx="379" cy="192"/>
            </a:xfrm>
            <a:custGeom>
              <a:avLst/>
              <a:gdLst>
                <a:gd name="T0" fmla="*/ 0 w 379"/>
                <a:gd name="T1" fmla="*/ 3 h 192"/>
                <a:gd name="T2" fmla="*/ 7 w 379"/>
                <a:gd name="T3" fmla="*/ 16 h 192"/>
                <a:gd name="T4" fmla="*/ 23 w 379"/>
                <a:gd name="T5" fmla="*/ 99 h 192"/>
                <a:gd name="T6" fmla="*/ 45 w 379"/>
                <a:gd name="T7" fmla="*/ 179 h 192"/>
                <a:gd name="T8" fmla="*/ 63 w 379"/>
                <a:gd name="T9" fmla="*/ 179 h 192"/>
                <a:gd name="T10" fmla="*/ 80 w 379"/>
                <a:gd name="T11" fmla="*/ 129 h 192"/>
                <a:gd name="T12" fmla="*/ 94 w 379"/>
                <a:gd name="T13" fmla="*/ 129 h 192"/>
                <a:gd name="T14" fmla="*/ 112 w 379"/>
                <a:gd name="T15" fmla="*/ 171 h 192"/>
                <a:gd name="T16" fmla="*/ 126 w 379"/>
                <a:gd name="T17" fmla="*/ 171 h 192"/>
                <a:gd name="T18" fmla="*/ 150 w 379"/>
                <a:gd name="T19" fmla="*/ 138 h 192"/>
                <a:gd name="T20" fmla="*/ 167 w 379"/>
                <a:gd name="T21" fmla="*/ 138 h 192"/>
                <a:gd name="T22" fmla="*/ 185 w 379"/>
                <a:gd name="T23" fmla="*/ 160 h 192"/>
                <a:gd name="T24" fmla="*/ 198 w 379"/>
                <a:gd name="T25" fmla="*/ 160 h 192"/>
                <a:gd name="T26" fmla="*/ 215 w 379"/>
                <a:gd name="T27" fmla="*/ 142 h 192"/>
                <a:gd name="T28" fmla="*/ 227 w 379"/>
                <a:gd name="T29" fmla="*/ 142 h 192"/>
                <a:gd name="T30" fmla="*/ 246 w 379"/>
                <a:gd name="T31" fmla="*/ 159 h 192"/>
                <a:gd name="T32" fmla="*/ 260 w 379"/>
                <a:gd name="T33" fmla="*/ 159 h 192"/>
                <a:gd name="T34" fmla="*/ 276 w 379"/>
                <a:gd name="T35" fmla="*/ 145 h 192"/>
                <a:gd name="T36" fmla="*/ 289 w 379"/>
                <a:gd name="T37" fmla="*/ 145 h 192"/>
                <a:gd name="T38" fmla="*/ 304 w 379"/>
                <a:gd name="T39" fmla="*/ 157 h 192"/>
                <a:gd name="T40" fmla="*/ 315 w 379"/>
                <a:gd name="T41" fmla="*/ 157 h 192"/>
                <a:gd name="T42" fmla="*/ 331 w 379"/>
                <a:gd name="T43" fmla="*/ 146 h 192"/>
                <a:gd name="T44" fmla="*/ 342 w 379"/>
                <a:gd name="T45" fmla="*/ 146 h 192"/>
                <a:gd name="T46" fmla="*/ 356 w 379"/>
                <a:gd name="T47" fmla="*/ 157 h 192"/>
                <a:gd name="T48" fmla="*/ 367 w 379"/>
                <a:gd name="T49" fmla="*/ 157 h 192"/>
                <a:gd name="T50" fmla="*/ 379 w 379"/>
                <a:gd name="T51" fmla="*/ 147 h 1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79"/>
                <a:gd name="T79" fmla="*/ 0 h 192"/>
                <a:gd name="T80" fmla="*/ 379 w 379"/>
                <a:gd name="T81" fmla="*/ 192 h 1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79" h="192">
                  <a:moveTo>
                    <a:pt x="0" y="3"/>
                  </a:moveTo>
                  <a:cubicBezTo>
                    <a:pt x="1" y="5"/>
                    <a:pt x="3" y="0"/>
                    <a:pt x="7" y="16"/>
                  </a:cubicBezTo>
                  <a:cubicBezTo>
                    <a:pt x="11" y="32"/>
                    <a:pt x="17" y="72"/>
                    <a:pt x="23" y="99"/>
                  </a:cubicBezTo>
                  <a:cubicBezTo>
                    <a:pt x="30" y="126"/>
                    <a:pt x="38" y="166"/>
                    <a:pt x="45" y="179"/>
                  </a:cubicBezTo>
                  <a:cubicBezTo>
                    <a:pt x="51" y="192"/>
                    <a:pt x="57" y="187"/>
                    <a:pt x="63" y="179"/>
                  </a:cubicBezTo>
                  <a:cubicBezTo>
                    <a:pt x="69" y="170"/>
                    <a:pt x="75" y="137"/>
                    <a:pt x="80" y="129"/>
                  </a:cubicBezTo>
                  <a:cubicBezTo>
                    <a:pt x="85" y="121"/>
                    <a:pt x="89" y="122"/>
                    <a:pt x="94" y="129"/>
                  </a:cubicBezTo>
                  <a:cubicBezTo>
                    <a:pt x="99" y="136"/>
                    <a:pt x="107" y="164"/>
                    <a:pt x="112" y="171"/>
                  </a:cubicBezTo>
                  <a:cubicBezTo>
                    <a:pt x="117" y="178"/>
                    <a:pt x="120" y="177"/>
                    <a:pt x="126" y="171"/>
                  </a:cubicBezTo>
                  <a:cubicBezTo>
                    <a:pt x="132" y="166"/>
                    <a:pt x="143" y="143"/>
                    <a:pt x="150" y="138"/>
                  </a:cubicBezTo>
                  <a:cubicBezTo>
                    <a:pt x="157" y="132"/>
                    <a:pt x="161" y="134"/>
                    <a:pt x="167" y="138"/>
                  </a:cubicBezTo>
                  <a:cubicBezTo>
                    <a:pt x="173" y="141"/>
                    <a:pt x="180" y="156"/>
                    <a:pt x="185" y="160"/>
                  </a:cubicBezTo>
                  <a:cubicBezTo>
                    <a:pt x="190" y="164"/>
                    <a:pt x="193" y="163"/>
                    <a:pt x="198" y="160"/>
                  </a:cubicBezTo>
                  <a:cubicBezTo>
                    <a:pt x="203" y="157"/>
                    <a:pt x="210" y="145"/>
                    <a:pt x="215" y="142"/>
                  </a:cubicBezTo>
                  <a:cubicBezTo>
                    <a:pt x="219" y="139"/>
                    <a:pt x="222" y="139"/>
                    <a:pt x="227" y="142"/>
                  </a:cubicBezTo>
                  <a:cubicBezTo>
                    <a:pt x="232" y="145"/>
                    <a:pt x="241" y="157"/>
                    <a:pt x="246" y="159"/>
                  </a:cubicBezTo>
                  <a:cubicBezTo>
                    <a:pt x="252" y="162"/>
                    <a:pt x="255" y="162"/>
                    <a:pt x="260" y="159"/>
                  </a:cubicBezTo>
                  <a:cubicBezTo>
                    <a:pt x="265" y="157"/>
                    <a:pt x="271" y="147"/>
                    <a:pt x="276" y="145"/>
                  </a:cubicBezTo>
                  <a:cubicBezTo>
                    <a:pt x="281" y="142"/>
                    <a:pt x="285" y="143"/>
                    <a:pt x="289" y="145"/>
                  </a:cubicBezTo>
                  <a:cubicBezTo>
                    <a:pt x="294" y="147"/>
                    <a:pt x="300" y="155"/>
                    <a:pt x="304" y="157"/>
                  </a:cubicBezTo>
                  <a:cubicBezTo>
                    <a:pt x="309" y="159"/>
                    <a:pt x="311" y="158"/>
                    <a:pt x="315" y="157"/>
                  </a:cubicBezTo>
                  <a:cubicBezTo>
                    <a:pt x="320" y="155"/>
                    <a:pt x="327" y="148"/>
                    <a:pt x="331" y="146"/>
                  </a:cubicBezTo>
                  <a:cubicBezTo>
                    <a:pt x="336" y="144"/>
                    <a:pt x="338" y="144"/>
                    <a:pt x="342" y="146"/>
                  </a:cubicBezTo>
                  <a:cubicBezTo>
                    <a:pt x="346" y="148"/>
                    <a:pt x="352" y="155"/>
                    <a:pt x="356" y="157"/>
                  </a:cubicBezTo>
                  <a:cubicBezTo>
                    <a:pt x="360" y="159"/>
                    <a:pt x="363" y="159"/>
                    <a:pt x="367" y="157"/>
                  </a:cubicBezTo>
                  <a:cubicBezTo>
                    <a:pt x="370" y="156"/>
                    <a:pt x="377" y="149"/>
                    <a:pt x="379" y="147"/>
                  </a:cubicBezTo>
                </a:path>
              </a:pathLst>
            </a:custGeom>
            <a:noFill/>
            <a:ln w="12700" cap="flat" cmpd="sng">
              <a:solidFill>
                <a:schemeClr val="folHlink"/>
              </a:solidFill>
              <a:prstDash val="solid"/>
              <a:round/>
              <a:headEnd/>
              <a:tailEnd/>
            </a:ln>
          </p:spPr>
          <p:txBody>
            <a:bodyPr lIns="0" tIns="0" rIns="0" bIns="0" anchor="ctr">
              <a:spAutoFit/>
            </a:bodyPr>
            <a:lstStyle/>
            <a:p>
              <a:endParaRPr lang="en-GB"/>
            </a:p>
          </p:txBody>
        </p:sp>
      </p:grpSp>
      <p:sp>
        <p:nvSpPr>
          <p:cNvPr id="43"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44"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45"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46"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47" name="CasellaDiTesto 46"/>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spTree>
    <p:extLst>
      <p:ext uri="{BB962C8B-B14F-4D97-AF65-F5344CB8AC3E}">
        <p14:creationId xmlns:p14="http://schemas.microsoft.com/office/powerpoint/2010/main" val="35211219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152952" y="1481381"/>
            <a:ext cx="8838095" cy="3895238"/>
          </a:xfrm>
          <a:prstGeom prst="rect">
            <a:avLst/>
          </a:prstGeom>
        </p:spPr>
      </p:pic>
      <p:sp>
        <p:nvSpPr>
          <p:cNvPr id="5"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6"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7"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8"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9" name="CasellaDiTesto 8"/>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spTree>
    <p:extLst>
      <p:ext uri="{BB962C8B-B14F-4D97-AF65-F5344CB8AC3E}">
        <p14:creationId xmlns:p14="http://schemas.microsoft.com/office/powerpoint/2010/main" val="28500785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1246210" y="1988840"/>
            <a:ext cx="6253438" cy="3312368"/>
          </a:xfrm>
          <a:prstGeom prst="rect">
            <a:avLst/>
          </a:prstGeom>
        </p:spPr>
      </p:pic>
      <p:grpSp>
        <p:nvGrpSpPr>
          <p:cNvPr id="5" name="Gruppo 3"/>
          <p:cNvGrpSpPr>
            <a:grpSpLocks/>
          </p:cNvGrpSpPr>
          <p:nvPr/>
        </p:nvGrpSpPr>
        <p:grpSpPr bwMode="auto">
          <a:xfrm>
            <a:off x="0" y="71438"/>
            <a:ext cx="9144000" cy="6742112"/>
            <a:chOff x="-32" y="71414"/>
            <a:chExt cx="9144032" cy="6741941"/>
          </a:xfrm>
        </p:grpSpPr>
        <p:grpSp>
          <p:nvGrpSpPr>
            <p:cNvPr id="6" name="Gruppo 3"/>
            <p:cNvGrpSpPr>
              <a:grpSpLocks/>
            </p:cNvGrpSpPr>
            <p:nvPr/>
          </p:nvGrpSpPr>
          <p:grpSpPr bwMode="auto">
            <a:xfrm>
              <a:off x="-32" y="71414"/>
              <a:ext cx="9144032" cy="6741941"/>
              <a:chOff x="-32" y="71414"/>
              <a:chExt cx="9144032" cy="6741941"/>
            </a:xfrm>
          </p:grpSpPr>
          <p:sp>
            <p:nvSpPr>
              <p:cNvPr id="8" name="Rectangle 29"/>
              <p:cNvSpPr/>
              <p:nvPr/>
            </p:nvSpPr>
            <p:spPr>
              <a:xfrm>
                <a:off x="-32" y="71414"/>
                <a:ext cx="1643069" cy="42861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9" name="Rectangle 30"/>
              <p:cNvSpPr/>
              <p:nvPr/>
            </p:nvSpPr>
            <p:spPr>
              <a:xfrm>
                <a:off x="1714474" y="71414"/>
                <a:ext cx="7429526" cy="42861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0" name="Rectangle 36"/>
              <p:cNvSpPr/>
              <p:nvPr/>
            </p:nvSpPr>
            <p:spPr>
              <a:xfrm>
                <a:off x="-32" y="6545075"/>
                <a:ext cx="1643069" cy="26828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1" name="Rectangle 37"/>
              <p:cNvSpPr/>
              <p:nvPr/>
            </p:nvSpPr>
            <p:spPr>
              <a:xfrm>
                <a:off x="1714474" y="6545075"/>
                <a:ext cx="7429526" cy="26828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grpSp>
        <p:sp>
          <p:nvSpPr>
            <p:cNvPr id="7" name="CasellaDiTesto 5"/>
            <p:cNvSpPr txBox="1">
              <a:spLocks noChangeArrowheads="1"/>
            </p:cNvSpPr>
            <p:nvPr/>
          </p:nvSpPr>
          <p:spPr bwMode="auto">
            <a:xfrm>
              <a:off x="1979712" y="116632"/>
              <a:ext cx="5400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grpSp>
    </p:spTree>
    <p:extLst>
      <p:ext uri="{BB962C8B-B14F-4D97-AF65-F5344CB8AC3E}">
        <p14:creationId xmlns:p14="http://schemas.microsoft.com/office/powerpoint/2010/main" val="198791299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3"/>
          <a:stretch>
            <a:fillRect/>
          </a:stretch>
        </p:blipFill>
        <p:spPr>
          <a:xfrm>
            <a:off x="744994" y="1031547"/>
            <a:ext cx="7941547" cy="2964844"/>
          </a:xfrm>
          <a:prstGeom prst="rect">
            <a:avLst/>
          </a:prstGeom>
        </p:spPr>
      </p:pic>
      <p:pic>
        <p:nvPicPr>
          <p:cNvPr id="6" name="Immagine 5"/>
          <p:cNvPicPr>
            <a:picLocks noChangeAspect="1"/>
          </p:cNvPicPr>
          <p:nvPr/>
        </p:nvPicPr>
        <p:blipFill>
          <a:blip r:embed="rId4"/>
          <a:stretch>
            <a:fillRect/>
          </a:stretch>
        </p:blipFill>
        <p:spPr>
          <a:xfrm>
            <a:off x="971600" y="4359351"/>
            <a:ext cx="2195939" cy="1763242"/>
          </a:xfrm>
          <a:prstGeom prst="rect">
            <a:avLst/>
          </a:prstGeom>
        </p:spPr>
      </p:pic>
      <p:pic>
        <p:nvPicPr>
          <p:cNvPr id="7" name="Immagine 6"/>
          <p:cNvPicPr>
            <a:picLocks noChangeAspect="1"/>
          </p:cNvPicPr>
          <p:nvPr/>
        </p:nvPicPr>
        <p:blipFill>
          <a:blip r:embed="rId5"/>
          <a:stretch>
            <a:fillRect/>
          </a:stretch>
        </p:blipFill>
        <p:spPr>
          <a:xfrm>
            <a:off x="4932040" y="4328519"/>
            <a:ext cx="3152775" cy="1914525"/>
          </a:xfrm>
          <a:prstGeom prst="rect">
            <a:avLst/>
          </a:prstGeom>
        </p:spPr>
      </p:pic>
      <p:grpSp>
        <p:nvGrpSpPr>
          <p:cNvPr id="18" name="Group 24"/>
          <p:cNvGrpSpPr>
            <a:grpSpLocks/>
          </p:cNvGrpSpPr>
          <p:nvPr/>
        </p:nvGrpSpPr>
        <p:grpSpPr bwMode="auto">
          <a:xfrm>
            <a:off x="4283968" y="1160180"/>
            <a:ext cx="1882775" cy="1644650"/>
            <a:chOff x="4377" y="2704"/>
            <a:chExt cx="1186" cy="1036"/>
          </a:xfrm>
        </p:grpSpPr>
        <p:grpSp>
          <p:nvGrpSpPr>
            <p:cNvPr id="19" name="Group 25"/>
            <p:cNvGrpSpPr>
              <a:grpSpLocks/>
            </p:cNvGrpSpPr>
            <p:nvPr/>
          </p:nvGrpSpPr>
          <p:grpSpPr bwMode="auto">
            <a:xfrm>
              <a:off x="4377" y="2976"/>
              <a:ext cx="1186" cy="764"/>
              <a:chOff x="4377" y="2976"/>
              <a:chExt cx="1186" cy="764"/>
            </a:xfrm>
          </p:grpSpPr>
          <p:sp>
            <p:nvSpPr>
              <p:cNvPr id="21" name="Line 26"/>
              <p:cNvSpPr>
                <a:spLocks noChangeShapeType="1"/>
              </p:cNvSpPr>
              <p:nvPr/>
            </p:nvSpPr>
            <p:spPr bwMode="auto">
              <a:xfrm flipV="1">
                <a:off x="4377" y="3475"/>
                <a:ext cx="1179" cy="0"/>
              </a:xfrm>
              <a:prstGeom prst="line">
                <a:avLst/>
              </a:prstGeom>
              <a:noFill/>
              <a:ln w="19050">
                <a:solidFill>
                  <a:srgbClr val="800000"/>
                </a:solidFill>
                <a:round/>
                <a:headEnd/>
                <a:tailEnd/>
              </a:ln>
            </p:spPr>
            <p:txBody>
              <a:bodyPr wrap="none" anchor="ctr"/>
              <a:lstStyle/>
              <a:p>
                <a:endParaRPr lang="en-GB"/>
              </a:p>
            </p:txBody>
          </p:sp>
          <p:sp>
            <p:nvSpPr>
              <p:cNvPr id="22" name="Rectangle 27"/>
              <p:cNvSpPr>
                <a:spLocks noChangeArrowheads="1"/>
              </p:cNvSpPr>
              <p:nvPr/>
            </p:nvSpPr>
            <p:spPr bwMode="auto">
              <a:xfrm>
                <a:off x="4377" y="2976"/>
                <a:ext cx="45" cy="499"/>
              </a:xfrm>
              <a:prstGeom prst="rect">
                <a:avLst/>
              </a:prstGeom>
              <a:solidFill>
                <a:srgbClr val="800000"/>
              </a:solidFill>
              <a:ln w="9525" algn="ctr">
                <a:solidFill>
                  <a:srgbClr val="800000"/>
                </a:solidFill>
                <a:miter lim="800000"/>
                <a:headEnd/>
                <a:tailEnd/>
              </a:ln>
            </p:spPr>
            <p:txBody>
              <a:bodyPr wrap="none" anchor="ctr"/>
              <a:lstStyle/>
              <a:p>
                <a:endParaRPr lang="it-IT"/>
              </a:p>
            </p:txBody>
          </p:sp>
          <p:sp>
            <p:nvSpPr>
              <p:cNvPr id="23" name="Rectangle 28"/>
              <p:cNvSpPr>
                <a:spLocks noChangeArrowheads="1"/>
              </p:cNvSpPr>
              <p:nvPr/>
            </p:nvSpPr>
            <p:spPr bwMode="auto">
              <a:xfrm>
                <a:off x="4604" y="2976"/>
                <a:ext cx="90" cy="499"/>
              </a:xfrm>
              <a:prstGeom prst="rect">
                <a:avLst/>
              </a:prstGeom>
              <a:solidFill>
                <a:srgbClr val="800000"/>
              </a:solidFill>
              <a:ln w="9525" algn="ctr">
                <a:solidFill>
                  <a:srgbClr val="800000"/>
                </a:solidFill>
                <a:miter lim="800000"/>
                <a:headEnd/>
                <a:tailEnd/>
              </a:ln>
            </p:spPr>
            <p:txBody>
              <a:bodyPr wrap="none" anchor="ctr"/>
              <a:lstStyle/>
              <a:p>
                <a:endParaRPr lang="it-IT"/>
              </a:p>
            </p:txBody>
          </p:sp>
          <p:sp>
            <p:nvSpPr>
              <p:cNvPr id="24" name="Rectangle 29"/>
              <p:cNvSpPr>
                <a:spLocks noChangeArrowheads="1"/>
              </p:cNvSpPr>
              <p:nvPr/>
            </p:nvSpPr>
            <p:spPr bwMode="auto">
              <a:xfrm>
                <a:off x="5057" y="2976"/>
                <a:ext cx="46" cy="499"/>
              </a:xfrm>
              <a:prstGeom prst="rect">
                <a:avLst/>
              </a:prstGeom>
              <a:solidFill>
                <a:srgbClr val="800000"/>
              </a:solidFill>
              <a:ln w="9525" algn="ctr">
                <a:solidFill>
                  <a:srgbClr val="800000"/>
                </a:solidFill>
                <a:miter lim="800000"/>
                <a:headEnd/>
                <a:tailEnd/>
              </a:ln>
            </p:spPr>
            <p:txBody>
              <a:bodyPr wrap="none" anchor="ctr"/>
              <a:lstStyle/>
              <a:p>
                <a:endParaRPr lang="it-IT"/>
              </a:p>
            </p:txBody>
          </p:sp>
          <p:sp>
            <p:nvSpPr>
              <p:cNvPr id="25" name="Freeform 30"/>
              <p:cNvSpPr>
                <a:spLocks/>
              </p:cNvSpPr>
              <p:nvPr/>
            </p:nvSpPr>
            <p:spPr bwMode="auto">
              <a:xfrm>
                <a:off x="5368" y="3075"/>
                <a:ext cx="195" cy="665"/>
              </a:xfrm>
              <a:custGeom>
                <a:avLst/>
                <a:gdLst>
                  <a:gd name="T0" fmla="*/ 7 w 195"/>
                  <a:gd name="T1" fmla="*/ 400 h 665"/>
                  <a:gd name="T2" fmla="*/ 7 w 195"/>
                  <a:gd name="T3" fmla="*/ 38 h 665"/>
                  <a:gd name="T4" fmla="*/ 52 w 195"/>
                  <a:gd name="T5" fmla="*/ 627 h 665"/>
                  <a:gd name="T6" fmla="*/ 97 w 195"/>
                  <a:gd name="T7" fmla="*/ 264 h 665"/>
                  <a:gd name="T8" fmla="*/ 143 w 195"/>
                  <a:gd name="T9" fmla="*/ 491 h 665"/>
                  <a:gd name="T10" fmla="*/ 188 w 195"/>
                  <a:gd name="T11" fmla="*/ 355 h 665"/>
                  <a:gd name="T12" fmla="*/ 188 w 195"/>
                  <a:gd name="T13" fmla="*/ 400 h 665"/>
                  <a:gd name="T14" fmla="*/ 0 60000 65536"/>
                  <a:gd name="T15" fmla="*/ 0 60000 65536"/>
                  <a:gd name="T16" fmla="*/ 0 60000 65536"/>
                  <a:gd name="T17" fmla="*/ 0 60000 65536"/>
                  <a:gd name="T18" fmla="*/ 0 60000 65536"/>
                  <a:gd name="T19" fmla="*/ 0 60000 65536"/>
                  <a:gd name="T20" fmla="*/ 0 60000 65536"/>
                  <a:gd name="T21" fmla="*/ 0 w 195"/>
                  <a:gd name="T22" fmla="*/ 0 h 665"/>
                  <a:gd name="T23" fmla="*/ 195 w 195"/>
                  <a:gd name="T24" fmla="*/ 665 h 6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5" h="665">
                    <a:moveTo>
                      <a:pt x="7" y="400"/>
                    </a:moveTo>
                    <a:cubicBezTo>
                      <a:pt x="3" y="200"/>
                      <a:pt x="0" y="0"/>
                      <a:pt x="7" y="38"/>
                    </a:cubicBezTo>
                    <a:cubicBezTo>
                      <a:pt x="14" y="76"/>
                      <a:pt x="37" y="589"/>
                      <a:pt x="52" y="627"/>
                    </a:cubicBezTo>
                    <a:cubicBezTo>
                      <a:pt x="67" y="665"/>
                      <a:pt x="82" y="287"/>
                      <a:pt x="97" y="264"/>
                    </a:cubicBezTo>
                    <a:cubicBezTo>
                      <a:pt x="112" y="241"/>
                      <a:pt x="128" y="476"/>
                      <a:pt x="143" y="491"/>
                    </a:cubicBezTo>
                    <a:cubicBezTo>
                      <a:pt x="158" y="506"/>
                      <a:pt x="181" y="370"/>
                      <a:pt x="188" y="355"/>
                    </a:cubicBezTo>
                    <a:cubicBezTo>
                      <a:pt x="195" y="340"/>
                      <a:pt x="188" y="393"/>
                      <a:pt x="188" y="400"/>
                    </a:cubicBezTo>
                  </a:path>
                </a:pathLst>
              </a:custGeom>
              <a:noFill/>
              <a:ln w="9525">
                <a:solidFill>
                  <a:srgbClr val="800000"/>
                </a:solidFill>
                <a:round/>
                <a:headEnd/>
                <a:tailEnd/>
              </a:ln>
            </p:spPr>
            <p:txBody>
              <a:bodyPr wrap="none" anchor="ctr"/>
              <a:lstStyle/>
              <a:p>
                <a:endParaRPr lang="en-GB"/>
              </a:p>
            </p:txBody>
          </p:sp>
        </p:grpSp>
        <p:sp>
          <p:nvSpPr>
            <p:cNvPr id="20" name="Text Box 31"/>
            <p:cNvSpPr txBox="1">
              <a:spLocks noChangeArrowheads="1"/>
            </p:cNvSpPr>
            <p:nvPr/>
          </p:nvSpPr>
          <p:spPr bwMode="auto">
            <a:xfrm>
              <a:off x="4377" y="2704"/>
              <a:ext cx="1134" cy="181"/>
            </a:xfrm>
            <a:prstGeom prst="rect">
              <a:avLst/>
            </a:prstGeom>
            <a:noFill/>
            <a:ln w="9525" algn="ctr">
              <a:noFill/>
              <a:miter lim="800000"/>
              <a:headEnd/>
              <a:tailEnd/>
            </a:ln>
          </p:spPr>
          <p:txBody>
            <a:bodyPr>
              <a:spAutoFit/>
            </a:bodyPr>
            <a:lstStyle/>
            <a:p>
              <a:pPr>
                <a:lnSpc>
                  <a:spcPct val="80000"/>
                </a:lnSpc>
                <a:spcBef>
                  <a:spcPct val="50000"/>
                </a:spcBef>
              </a:pPr>
              <a:r>
                <a:rPr lang="it-IT" dirty="0">
                  <a:solidFill>
                    <a:srgbClr val="A50021"/>
                  </a:solidFill>
                  <a:latin typeface="Comic Sans MS" pitchFamily="66" charset="0"/>
                </a:rPr>
                <a:t>sequenza</a:t>
              </a:r>
            </a:p>
          </p:txBody>
        </p:sp>
      </p:grpSp>
      <p:sp>
        <p:nvSpPr>
          <p:cNvPr id="26"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27"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8"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9"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0" name="CasellaDiTesto 4"/>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err="1" smtClean="0">
                <a:solidFill>
                  <a:schemeClr val="bg1"/>
                </a:solidFill>
              </a:rPr>
              <a:t>L’imaging</a:t>
            </a:r>
            <a:r>
              <a:rPr lang="en-US" altLang="it-IT" dirty="0" smtClean="0">
                <a:solidFill>
                  <a:schemeClr val="bg1"/>
                </a:solidFill>
              </a:rPr>
              <a:t> NMR </a:t>
            </a:r>
            <a:r>
              <a:rPr lang="en-US" altLang="it-IT" dirty="0" err="1" smtClean="0">
                <a:solidFill>
                  <a:schemeClr val="bg1"/>
                </a:solidFill>
              </a:rPr>
              <a:t>convenzionale</a:t>
            </a:r>
            <a:r>
              <a:rPr lang="en-US" altLang="it-IT" dirty="0" smtClean="0">
                <a:solidFill>
                  <a:schemeClr val="bg1"/>
                </a:solidFill>
              </a:rPr>
              <a:t>: </a:t>
            </a:r>
            <a:r>
              <a:rPr lang="en-US" altLang="it-IT" dirty="0" err="1" smtClean="0">
                <a:solidFill>
                  <a:schemeClr val="bg1"/>
                </a:solidFill>
              </a:rPr>
              <a:t>il</a:t>
            </a:r>
            <a:r>
              <a:rPr lang="en-US" altLang="it-IT" dirty="0" smtClean="0">
                <a:solidFill>
                  <a:schemeClr val="bg1"/>
                </a:solidFill>
              </a:rPr>
              <a:t> </a:t>
            </a:r>
            <a:r>
              <a:rPr lang="en-US" altLang="it-IT" dirty="0" err="1" smtClean="0">
                <a:solidFill>
                  <a:schemeClr val="bg1"/>
                </a:solidFill>
              </a:rPr>
              <a:t>contrasto</a:t>
            </a:r>
            <a:endParaRPr lang="en-US" altLang="it-IT" dirty="0">
              <a:solidFill>
                <a:schemeClr val="bg1"/>
              </a:solidFill>
            </a:endParaRPr>
          </a:p>
        </p:txBody>
      </p:sp>
      <p:graphicFrame>
        <p:nvGraphicFramePr>
          <p:cNvPr id="31" name="Object 2"/>
          <p:cNvGraphicFramePr>
            <a:graphicFrameLocks noGrp="1" noChangeAspect="1"/>
          </p:cNvGraphicFramePr>
          <p:nvPr>
            <p:ph sz="half" idx="1"/>
            <p:extLst>
              <p:ext uri="{D42A27DB-BD31-4B8C-83A1-F6EECF244321}">
                <p14:modId xmlns:p14="http://schemas.microsoft.com/office/powerpoint/2010/main" val="1288288445"/>
              </p:ext>
            </p:extLst>
          </p:nvPr>
        </p:nvGraphicFramePr>
        <p:xfrm>
          <a:off x="6372200" y="2204864"/>
          <a:ext cx="2219594" cy="265348"/>
        </p:xfrm>
        <a:graphic>
          <a:graphicData uri="http://schemas.openxmlformats.org/presentationml/2006/ole">
            <mc:AlternateContent xmlns:mc="http://schemas.openxmlformats.org/markup-compatibility/2006">
              <mc:Choice xmlns:v="urn:schemas-microsoft-com:vml" Requires="v">
                <p:oleObj spid="_x0000_s47129" name="Equation" r:id="rId6" imgW="2323800" imgH="215640" progId="">
                  <p:embed/>
                </p:oleObj>
              </mc:Choice>
              <mc:Fallback>
                <p:oleObj name="Equation" r:id="rId6" imgW="2323800" imgH="21564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72200" y="2204864"/>
                        <a:ext cx="2219594" cy="265348"/>
                      </a:xfrm>
                      <a:prstGeom prst="rect">
                        <a:avLst/>
                      </a:prstGeom>
                      <a:noFill/>
                    </p:spPr>
                  </p:pic>
                </p:oleObj>
              </mc:Fallback>
            </mc:AlternateContent>
          </a:graphicData>
        </a:graphic>
      </p:graphicFrame>
    </p:spTree>
    <p:extLst>
      <p:ext uri="{BB962C8B-B14F-4D97-AF65-F5344CB8AC3E}">
        <p14:creationId xmlns:p14="http://schemas.microsoft.com/office/powerpoint/2010/main" val="135165753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a:xfrm>
            <a:off x="1063625" y="473821"/>
            <a:ext cx="7321550" cy="1069975"/>
          </a:xfrm>
          <a:noFill/>
        </p:spPr>
        <p:txBody>
          <a:bodyPr lIns="90488" tIns="44450" rIns="90488" bIns="44450" anchor="b"/>
          <a:lstStyle/>
          <a:p>
            <a:r>
              <a:rPr lang="en-GB" dirty="0" smtClean="0"/>
              <a:t>Contrast in Spin Echo</a:t>
            </a:r>
          </a:p>
        </p:txBody>
      </p:sp>
      <p:grpSp>
        <p:nvGrpSpPr>
          <p:cNvPr id="268291" name="Group 3"/>
          <p:cNvGrpSpPr>
            <a:grpSpLocks/>
          </p:cNvGrpSpPr>
          <p:nvPr/>
        </p:nvGrpSpPr>
        <p:grpSpPr bwMode="auto">
          <a:xfrm>
            <a:off x="2803525" y="2468563"/>
            <a:ext cx="1781175" cy="1824037"/>
            <a:chOff x="1766" y="1181"/>
            <a:chExt cx="1122" cy="1149"/>
          </a:xfrm>
        </p:grpSpPr>
        <p:sp>
          <p:nvSpPr>
            <p:cNvPr id="268365" name="AutoShape 4"/>
            <p:cNvSpPr>
              <a:spLocks noChangeArrowheads="1"/>
            </p:cNvSpPr>
            <p:nvPr/>
          </p:nvSpPr>
          <p:spPr bwMode="auto">
            <a:xfrm>
              <a:off x="1906" y="1181"/>
              <a:ext cx="787" cy="790"/>
            </a:xfrm>
            <a:prstGeom prst="cube">
              <a:avLst>
                <a:gd name="adj" fmla="val 24995"/>
              </a:avLst>
            </a:prstGeom>
            <a:solidFill>
              <a:schemeClr val="accent1"/>
            </a:solidFill>
            <a:ln w="12700">
              <a:solidFill>
                <a:schemeClr val="tx1"/>
              </a:solidFill>
              <a:miter lim="800000"/>
              <a:headEnd/>
              <a:tailEnd/>
            </a:ln>
          </p:spPr>
          <p:txBody>
            <a:bodyPr wrap="none" anchor="ctr"/>
            <a:lstStyle/>
            <a:p>
              <a:endParaRPr lang="it-IT"/>
            </a:p>
          </p:txBody>
        </p:sp>
        <p:sp>
          <p:nvSpPr>
            <p:cNvPr id="268366" name="Rectangle 5"/>
            <p:cNvSpPr>
              <a:spLocks noChangeArrowheads="1"/>
            </p:cNvSpPr>
            <p:nvPr/>
          </p:nvSpPr>
          <p:spPr bwMode="auto">
            <a:xfrm>
              <a:off x="1766" y="2021"/>
              <a:ext cx="1122" cy="309"/>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2200" b="0"/>
                <a:t>Tissue Voxel</a:t>
              </a:r>
              <a:endParaRPr lang="en-GB" sz="2000" b="0"/>
            </a:p>
          </p:txBody>
        </p:sp>
      </p:grpSp>
      <p:grpSp>
        <p:nvGrpSpPr>
          <p:cNvPr id="3" name="Group 6"/>
          <p:cNvGrpSpPr>
            <a:grpSpLocks/>
          </p:cNvGrpSpPr>
          <p:nvPr/>
        </p:nvGrpSpPr>
        <p:grpSpPr bwMode="auto">
          <a:xfrm>
            <a:off x="2657475" y="1812925"/>
            <a:ext cx="2298700" cy="3716338"/>
            <a:chOff x="1674" y="1142"/>
            <a:chExt cx="1448" cy="2341"/>
          </a:xfrm>
        </p:grpSpPr>
        <p:sp>
          <p:nvSpPr>
            <p:cNvPr id="268343" name="Rectangle 7"/>
            <p:cNvSpPr>
              <a:spLocks noChangeArrowheads="1"/>
            </p:cNvSpPr>
            <p:nvPr/>
          </p:nvSpPr>
          <p:spPr bwMode="auto">
            <a:xfrm>
              <a:off x="1674" y="2737"/>
              <a:ext cx="1448" cy="746"/>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2000" b="0">
                  <a:solidFill>
                    <a:srgbClr val="00FF00"/>
                  </a:solidFill>
                </a:rPr>
                <a:t>Proton density</a:t>
              </a:r>
            </a:p>
            <a:p>
              <a:pPr marL="279400" indent="-279400" defTabSz="766763">
                <a:lnSpc>
                  <a:spcPct val="120000"/>
                </a:lnSpc>
                <a:buClr>
                  <a:schemeClr val="accent1"/>
                </a:buClr>
                <a:tabLst>
                  <a:tab pos="2381250" algn="l"/>
                </a:tabLst>
              </a:pPr>
              <a:r>
                <a:rPr lang="en-GB" sz="2000" b="0">
                  <a:solidFill>
                    <a:srgbClr val="00FF00"/>
                  </a:solidFill>
                </a:rPr>
                <a:t>Relaxation time T1</a:t>
              </a:r>
            </a:p>
            <a:p>
              <a:pPr marL="279400" indent="-279400" defTabSz="766763">
                <a:lnSpc>
                  <a:spcPct val="120000"/>
                </a:lnSpc>
                <a:buClr>
                  <a:schemeClr val="accent1"/>
                </a:buClr>
                <a:tabLst>
                  <a:tab pos="2381250" algn="l"/>
                </a:tabLst>
              </a:pPr>
              <a:r>
                <a:rPr lang="en-GB" sz="2000" b="0">
                  <a:solidFill>
                    <a:srgbClr val="00FF00"/>
                  </a:solidFill>
                </a:rPr>
                <a:t>Relaxation time T2</a:t>
              </a:r>
            </a:p>
          </p:txBody>
        </p:sp>
        <p:grpSp>
          <p:nvGrpSpPr>
            <p:cNvPr id="268344" name="Group 8"/>
            <p:cNvGrpSpPr>
              <a:grpSpLocks/>
            </p:cNvGrpSpPr>
            <p:nvPr/>
          </p:nvGrpSpPr>
          <p:grpSpPr bwMode="auto">
            <a:xfrm>
              <a:off x="1777" y="1142"/>
              <a:ext cx="1155" cy="1338"/>
              <a:chOff x="1777" y="846"/>
              <a:chExt cx="1155" cy="1338"/>
            </a:xfrm>
          </p:grpSpPr>
          <p:sp>
            <p:nvSpPr>
              <p:cNvPr id="268345" name="Rectangle 9"/>
              <p:cNvSpPr>
                <a:spLocks noChangeArrowheads="1"/>
              </p:cNvSpPr>
              <p:nvPr/>
            </p:nvSpPr>
            <p:spPr bwMode="auto">
              <a:xfrm>
                <a:off x="1777" y="846"/>
                <a:ext cx="1155" cy="286"/>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2000" b="0"/>
                  <a:t>Magnetic Field</a:t>
                </a:r>
              </a:p>
            </p:txBody>
          </p:sp>
          <p:grpSp>
            <p:nvGrpSpPr>
              <p:cNvPr id="268346" name="Group 10"/>
              <p:cNvGrpSpPr>
                <a:grpSpLocks/>
              </p:cNvGrpSpPr>
              <p:nvPr/>
            </p:nvGrpSpPr>
            <p:grpSpPr bwMode="auto">
              <a:xfrm>
                <a:off x="2046" y="1136"/>
                <a:ext cx="482" cy="1048"/>
                <a:chOff x="2046" y="1136"/>
                <a:chExt cx="482" cy="1048"/>
              </a:xfrm>
            </p:grpSpPr>
            <p:grpSp>
              <p:nvGrpSpPr>
                <p:cNvPr id="268347" name="Group 11"/>
                <p:cNvGrpSpPr>
                  <a:grpSpLocks/>
                </p:cNvGrpSpPr>
                <p:nvPr/>
              </p:nvGrpSpPr>
              <p:grpSpPr bwMode="auto">
                <a:xfrm>
                  <a:off x="2057" y="1136"/>
                  <a:ext cx="471" cy="291"/>
                  <a:chOff x="2057" y="1136"/>
                  <a:chExt cx="471" cy="291"/>
                </a:xfrm>
              </p:grpSpPr>
              <p:sp>
                <p:nvSpPr>
                  <p:cNvPr id="268357" name="Freeform 12"/>
                  <p:cNvSpPr>
                    <a:spLocks/>
                  </p:cNvSpPr>
                  <p:nvPr/>
                </p:nvSpPr>
                <p:spPr bwMode="auto">
                  <a:xfrm>
                    <a:off x="2306" y="1219"/>
                    <a:ext cx="15" cy="208"/>
                  </a:xfrm>
                  <a:custGeom>
                    <a:avLst/>
                    <a:gdLst>
                      <a:gd name="T0" fmla="*/ 7 w 15"/>
                      <a:gd name="T1" fmla="*/ 0 h 208"/>
                      <a:gd name="T2" fmla="*/ 0 w 15"/>
                      <a:gd name="T3" fmla="*/ 48 h 208"/>
                      <a:gd name="T4" fmla="*/ 7 w 15"/>
                      <a:gd name="T5" fmla="*/ 48 h 208"/>
                      <a:gd name="T6" fmla="*/ 7 w 15"/>
                      <a:gd name="T7" fmla="*/ 207 h 208"/>
                      <a:gd name="T8" fmla="*/ 7 w 15"/>
                      <a:gd name="T9" fmla="*/ 48 h 208"/>
                      <a:gd name="T10" fmla="*/ 14 w 15"/>
                      <a:gd name="T11" fmla="*/ 48 h 208"/>
                      <a:gd name="T12" fmla="*/ 7 w 15"/>
                      <a:gd name="T13" fmla="*/ 0 h 208"/>
                      <a:gd name="T14" fmla="*/ 0 60000 65536"/>
                      <a:gd name="T15" fmla="*/ 0 60000 65536"/>
                      <a:gd name="T16" fmla="*/ 0 60000 65536"/>
                      <a:gd name="T17" fmla="*/ 0 60000 65536"/>
                      <a:gd name="T18" fmla="*/ 0 60000 65536"/>
                      <a:gd name="T19" fmla="*/ 0 60000 65536"/>
                      <a:gd name="T20" fmla="*/ 0 60000 65536"/>
                      <a:gd name="T21" fmla="*/ 0 w 15"/>
                      <a:gd name="T22" fmla="*/ 0 h 208"/>
                      <a:gd name="T23" fmla="*/ 15 w 15"/>
                      <a:gd name="T24" fmla="*/ 208 h 2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208">
                        <a:moveTo>
                          <a:pt x="7" y="0"/>
                        </a:moveTo>
                        <a:lnTo>
                          <a:pt x="0" y="48"/>
                        </a:lnTo>
                        <a:lnTo>
                          <a:pt x="7" y="48"/>
                        </a:lnTo>
                        <a:lnTo>
                          <a:pt x="7" y="207"/>
                        </a:lnTo>
                        <a:lnTo>
                          <a:pt x="7" y="48"/>
                        </a:lnTo>
                        <a:lnTo>
                          <a:pt x="14" y="48"/>
                        </a:lnTo>
                        <a:lnTo>
                          <a:pt x="7" y="0"/>
                        </a:lnTo>
                      </a:path>
                    </a:pathLst>
                  </a:custGeom>
                  <a:solidFill>
                    <a:srgbClr val="00FF00"/>
                  </a:solidFill>
                  <a:ln w="12700" cap="rnd" cmpd="sng">
                    <a:solidFill>
                      <a:srgbClr val="00FF00"/>
                    </a:solidFill>
                    <a:prstDash val="solid"/>
                    <a:round/>
                    <a:headEnd type="none" w="med" len="med"/>
                    <a:tailEnd type="none" w="med" len="med"/>
                  </a:ln>
                </p:spPr>
                <p:txBody>
                  <a:bodyPr/>
                  <a:lstStyle/>
                  <a:p>
                    <a:endParaRPr lang="en-GB"/>
                  </a:p>
                </p:txBody>
              </p:sp>
              <p:sp>
                <p:nvSpPr>
                  <p:cNvPr id="268358" name="Freeform 13"/>
                  <p:cNvSpPr>
                    <a:spLocks/>
                  </p:cNvSpPr>
                  <p:nvPr/>
                </p:nvSpPr>
                <p:spPr bwMode="auto">
                  <a:xfrm>
                    <a:off x="2431" y="1219"/>
                    <a:ext cx="14" cy="208"/>
                  </a:xfrm>
                  <a:custGeom>
                    <a:avLst/>
                    <a:gdLst>
                      <a:gd name="T0" fmla="*/ 6 w 14"/>
                      <a:gd name="T1" fmla="*/ 0 h 208"/>
                      <a:gd name="T2" fmla="*/ 0 w 14"/>
                      <a:gd name="T3" fmla="*/ 48 h 208"/>
                      <a:gd name="T4" fmla="*/ 6 w 14"/>
                      <a:gd name="T5" fmla="*/ 48 h 208"/>
                      <a:gd name="T6" fmla="*/ 6 w 14"/>
                      <a:gd name="T7" fmla="*/ 207 h 208"/>
                      <a:gd name="T8" fmla="*/ 6 w 14"/>
                      <a:gd name="T9" fmla="*/ 48 h 208"/>
                      <a:gd name="T10" fmla="*/ 13 w 14"/>
                      <a:gd name="T11" fmla="*/ 48 h 208"/>
                      <a:gd name="T12" fmla="*/ 6 w 14"/>
                      <a:gd name="T13" fmla="*/ 0 h 208"/>
                      <a:gd name="T14" fmla="*/ 0 60000 65536"/>
                      <a:gd name="T15" fmla="*/ 0 60000 65536"/>
                      <a:gd name="T16" fmla="*/ 0 60000 65536"/>
                      <a:gd name="T17" fmla="*/ 0 60000 65536"/>
                      <a:gd name="T18" fmla="*/ 0 60000 65536"/>
                      <a:gd name="T19" fmla="*/ 0 60000 65536"/>
                      <a:gd name="T20" fmla="*/ 0 60000 65536"/>
                      <a:gd name="T21" fmla="*/ 0 w 14"/>
                      <a:gd name="T22" fmla="*/ 0 h 208"/>
                      <a:gd name="T23" fmla="*/ 14 w 14"/>
                      <a:gd name="T24" fmla="*/ 208 h 2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208">
                        <a:moveTo>
                          <a:pt x="6" y="0"/>
                        </a:moveTo>
                        <a:lnTo>
                          <a:pt x="0" y="48"/>
                        </a:lnTo>
                        <a:lnTo>
                          <a:pt x="6" y="48"/>
                        </a:lnTo>
                        <a:lnTo>
                          <a:pt x="6" y="207"/>
                        </a:lnTo>
                        <a:lnTo>
                          <a:pt x="6" y="48"/>
                        </a:lnTo>
                        <a:lnTo>
                          <a:pt x="13" y="48"/>
                        </a:lnTo>
                        <a:lnTo>
                          <a:pt x="6" y="0"/>
                        </a:lnTo>
                      </a:path>
                    </a:pathLst>
                  </a:custGeom>
                  <a:solidFill>
                    <a:srgbClr val="00FF00"/>
                  </a:solidFill>
                  <a:ln w="12700" cap="rnd" cmpd="sng">
                    <a:solidFill>
                      <a:srgbClr val="00FF00"/>
                    </a:solidFill>
                    <a:prstDash val="solid"/>
                    <a:round/>
                    <a:headEnd type="none" w="med" len="med"/>
                    <a:tailEnd type="none" w="med" len="med"/>
                  </a:ln>
                </p:spPr>
                <p:txBody>
                  <a:bodyPr/>
                  <a:lstStyle/>
                  <a:p>
                    <a:endParaRPr lang="en-GB"/>
                  </a:p>
                </p:txBody>
              </p:sp>
              <p:sp>
                <p:nvSpPr>
                  <p:cNvPr id="268359" name="Freeform 14"/>
                  <p:cNvSpPr>
                    <a:spLocks/>
                  </p:cNvSpPr>
                  <p:nvPr/>
                </p:nvSpPr>
                <p:spPr bwMode="auto">
                  <a:xfrm>
                    <a:off x="2265" y="1136"/>
                    <a:ext cx="14" cy="208"/>
                  </a:xfrm>
                  <a:custGeom>
                    <a:avLst/>
                    <a:gdLst>
                      <a:gd name="T0" fmla="*/ 7 w 14"/>
                      <a:gd name="T1" fmla="*/ 0 h 208"/>
                      <a:gd name="T2" fmla="*/ 0 w 14"/>
                      <a:gd name="T3" fmla="*/ 48 h 208"/>
                      <a:gd name="T4" fmla="*/ 7 w 14"/>
                      <a:gd name="T5" fmla="*/ 48 h 208"/>
                      <a:gd name="T6" fmla="*/ 7 w 14"/>
                      <a:gd name="T7" fmla="*/ 207 h 208"/>
                      <a:gd name="T8" fmla="*/ 7 w 14"/>
                      <a:gd name="T9" fmla="*/ 48 h 208"/>
                      <a:gd name="T10" fmla="*/ 13 w 14"/>
                      <a:gd name="T11" fmla="*/ 48 h 208"/>
                      <a:gd name="T12" fmla="*/ 7 w 14"/>
                      <a:gd name="T13" fmla="*/ 0 h 208"/>
                      <a:gd name="T14" fmla="*/ 0 60000 65536"/>
                      <a:gd name="T15" fmla="*/ 0 60000 65536"/>
                      <a:gd name="T16" fmla="*/ 0 60000 65536"/>
                      <a:gd name="T17" fmla="*/ 0 60000 65536"/>
                      <a:gd name="T18" fmla="*/ 0 60000 65536"/>
                      <a:gd name="T19" fmla="*/ 0 60000 65536"/>
                      <a:gd name="T20" fmla="*/ 0 60000 65536"/>
                      <a:gd name="T21" fmla="*/ 0 w 14"/>
                      <a:gd name="T22" fmla="*/ 0 h 208"/>
                      <a:gd name="T23" fmla="*/ 14 w 14"/>
                      <a:gd name="T24" fmla="*/ 208 h 2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208">
                        <a:moveTo>
                          <a:pt x="7" y="0"/>
                        </a:moveTo>
                        <a:lnTo>
                          <a:pt x="0" y="48"/>
                        </a:lnTo>
                        <a:lnTo>
                          <a:pt x="7" y="48"/>
                        </a:lnTo>
                        <a:lnTo>
                          <a:pt x="7" y="207"/>
                        </a:lnTo>
                        <a:lnTo>
                          <a:pt x="7" y="48"/>
                        </a:lnTo>
                        <a:lnTo>
                          <a:pt x="13" y="48"/>
                        </a:lnTo>
                        <a:lnTo>
                          <a:pt x="7" y="0"/>
                        </a:lnTo>
                      </a:path>
                    </a:pathLst>
                  </a:custGeom>
                  <a:solidFill>
                    <a:srgbClr val="00FF00"/>
                  </a:solidFill>
                  <a:ln w="12700" cap="rnd" cmpd="sng">
                    <a:solidFill>
                      <a:srgbClr val="00FF00"/>
                    </a:solidFill>
                    <a:prstDash val="solid"/>
                    <a:round/>
                    <a:headEnd type="none" w="med" len="med"/>
                    <a:tailEnd type="none" w="med" len="med"/>
                  </a:ln>
                </p:spPr>
                <p:txBody>
                  <a:bodyPr/>
                  <a:lstStyle/>
                  <a:p>
                    <a:endParaRPr lang="en-GB"/>
                  </a:p>
                </p:txBody>
              </p:sp>
              <p:sp>
                <p:nvSpPr>
                  <p:cNvPr id="268360" name="Freeform 15"/>
                  <p:cNvSpPr>
                    <a:spLocks/>
                  </p:cNvSpPr>
                  <p:nvPr/>
                </p:nvSpPr>
                <p:spPr bwMode="auto">
                  <a:xfrm>
                    <a:off x="2389" y="1136"/>
                    <a:ext cx="15" cy="208"/>
                  </a:xfrm>
                  <a:custGeom>
                    <a:avLst/>
                    <a:gdLst>
                      <a:gd name="T0" fmla="*/ 7 w 15"/>
                      <a:gd name="T1" fmla="*/ 0 h 208"/>
                      <a:gd name="T2" fmla="*/ 0 w 15"/>
                      <a:gd name="T3" fmla="*/ 48 h 208"/>
                      <a:gd name="T4" fmla="*/ 7 w 15"/>
                      <a:gd name="T5" fmla="*/ 48 h 208"/>
                      <a:gd name="T6" fmla="*/ 7 w 15"/>
                      <a:gd name="T7" fmla="*/ 207 h 208"/>
                      <a:gd name="T8" fmla="*/ 7 w 15"/>
                      <a:gd name="T9" fmla="*/ 48 h 208"/>
                      <a:gd name="T10" fmla="*/ 14 w 15"/>
                      <a:gd name="T11" fmla="*/ 48 h 208"/>
                      <a:gd name="T12" fmla="*/ 7 w 15"/>
                      <a:gd name="T13" fmla="*/ 0 h 208"/>
                      <a:gd name="T14" fmla="*/ 0 60000 65536"/>
                      <a:gd name="T15" fmla="*/ 0 60000 65536"/>
                      <a:gd name="T16" fmla="*/ 0 60000 65536"/>
                      <a:gd name="T17" fmla="*/ 0 60000 65536"/>
                      <a:gd name="T18" fmla="*/ 0 60000 65536"/>
                      <a:gd name="T19" fmla="*/ 0 60000 65536"/>
                      <a:gd name="T20" fmla="*/ 0 60000 65536"/>
                      <a:gd name="T21" fmla="*/ 0 w 15"/>
                      <a:gd name="T22" fmla="*/ 0 h 208"/>
                      <a:gd name="T23" fmla="*/ 15 w 15"/>
                      <a:gd name="T24" fmla="*/ 208 h 2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208">
                        <a:moveTo>
                          <a:pt x="7" y="0"/>
                        </a:moveTo>
                        <a:lnTo>
                          <a:pt x="0" y="48"/>
                        </a:lnTo>
                        <a:lnTo>
                          <a:pt x="7" y="48"/>
                        </a:lnTo>
                        <a:lnTo>
                          <a:pt x="7" y="207"/>
                        </a:lnTo>
                        <a:lnTo>
                          <a:pt x="7" y="48"/>
                        </a:lnTo>
                        <a:lnTo>
                          <a:pt x="14" y="48"/>
                        </a:lnTo>
                        <a:lnTo>
                          <a:pt x="7" y="0"/>
                        </a:lnTo>
                      </a:path>
                    </a:pathLst>
                  </a:custGeom>
                  <a:solidFill>
                    <a:srgbClr val="00FF00"/>
                  </a:solidFill>
                  <a:ln w="12700" cap="rnd" cmpd="sng">
                    <a:solidFill>
                      <a:srgbClr val="00FF00"/>
                    </a:solidFill>
                    <a:prstDash val="solid"/>
                    <a:round/>
                    <a:headEnd type="none" w="med" len="med"/>
                    <a:tailEnd type="none" w="med" len="med"/>
                  </a:ln>
                </p:spPr>
                <p:txBody>
                  <a:bodyPr/>
                  <a:lstStyle/>
                  <a:p>
                    <a:endParaRPr lang="en-GB"/>
                  </a:p>
                </p:txBody>
              </p:sp>
              <p:sp>
                <p:nvSpPr>
                  <p:cNvPr id="268361" name="Freeform 16"/>
                  <p:cNvSpPr>
                    <a:spLocks/>
                  </p:cNvSpPr>
                  <p:nvPr/>
                </p:nvSpPr>
                <p:spPr bwMode="auto">
                  <a:xfrm>
                    <a:off x="2513" y="1136"/>
                    <a:ext cx="15" cy="208"/>
                  </a:xfrm>
                  <a:custGeom>
                    <a:avLst/>
                    <a:gdLst>
                      <a:gd name="T0" fmla="*/ 7 w 15"/>
                      <a:gd name="T1" fmla="*/ 0 h 208"/>
                      <a:gd name="T2" fmla="*/ 0 w 15"/>
                      <a:gd name="T3" fmla="*/ 48 h 208"/>
                      <a:gd name="T4" fmla="*/ 7 w 15"/>
                      <a:gd name="T5" fmla="*/ 48 h 208"/>
                      <a:gd name="T6" fmla="*/ 7 w 15"/>
                      <a:gd name="T7" fmla="*/ 207 h 208"/>
                      <a:gd name="T8" fmla="*/ 7 w 15"/>
                      <a:gd name="T9" fmla="*/ 48 h 208"/>
                      <a:gd name="T10" fmla="*/ 14 w 15"/>
                      <a:gd name="T11" fmla="*/ 48 h 208"/>
                      <a:gd name="T12" fmla="*/ 7 w 15"/>
                      <a:gd name="T13" fmla="*/ 0 h 208"/>
                      <a:gd name="T14" fmla="*/ 0 60000 65536"/>
                      <a:gd name="T15" fmla="*/ 0 60000 65536"/>
                      <a:gd name="T16" fmla="*/ 0 60000 65536"/>
                      <a:gd name="T17" fmla="*/ 0 60000 65536"/>
                      <a:gd name="T18" fmla="*/ 0 60000 65536"/>
                      <a:gd name="T19" fmla="*/ 0 60000 65536"/>
                      <a:gd name="T20" fmla="*/ 0 60000 65536"/>
                      <a:gd name="T21" fmla="*/ 0 w 15"/>
                      <a:gd name="T22" fmla="*/ 0 h 208"/>
                      <a:gd name="T23" fmla="*/ 15 w 15"/>
                      <a:gd name="T24" fmla="*/ 208 h 2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208">
                        <a:moveTo>
                          <a:pt x="7" y="0"/>
                        </a:moveTo>
                        <a:lnTo>
                          <a:pt x="0" y="48"/>
                        </a:lnTo>
                        <a:lnTo>
                          <a:pt x="7" y="48"/>
                        </a:lnTo>
                        <a:lnTo>
                          <a:pt x="7" y="207"/>
                        </a:lnTo>
                        <a:lnTo>
                          <a:pt x="7" y="48"/>
                        </a:lnTo>
                        <a:lnTo>
                          <a:pt x="14" y="48"/>
                        </a:lnTo>
                        <a:lnTo>
                          <a:pt x="7" y="0"/>
                        </a:lnTo>
                      </a:path>
                    </a:pathLst>
                  </a:custGeom>
                  <a:solidFill>
                    <a:srgbClr val="00FF00"/>
                  </a:solidFill>
                  <a:ln w="12700" cap="rnd" cmpd="sng">
                    <a:solidFill>
                      <a:srgbClr val="00FF00"/>
                    </a:solidFill>
                    <a:prstDash val="solid"/>
                    <a:round/>
                    <a:headEnd type="none" w="med" len="med"/>
                    <a:tailEnd type="none" w="med" len="med"/>
                  </a:ln>
                </p:spPr>
                <p:txBody>
                  <a:bodyPr/>
                  <a:lstStyle/>
                  <a:p>
                    <a:endParaRPr lang="en-GB"/>
                  </a:p>
                </p:txBody>
              </p:sp>
              <p:sp>
                <p:nvSpPr>
                  <p:cNvPr id="268362" name="Freeform 17"/>
                  <p:cNvSpPr>
                    <a:spLocks/>
                  </p:cNvSpPr>
                  <p:nvPr/>
                </p:nvSpPr>
                <p:spPr bwMode="auto">
                  <a:xfrm>
                    <a:off x="2182" y="1219"/>
                    <a:ext cx="14" cy="208"/>
                  </a:xfrm>
                  <a:custGeom>
                    <a:avLst/>
                    <a:gdLst>
                      <a:gd name="T0" fmla="*/ 7 w 14"/>
                      <a:gd name="T1" fmla="*/ 0 h 208"/>
                      <a:gd name="T2" fmla="*/ 0 w 14"/>
                      <a:gd name="T3" fmla="*/ 48 h 208"/>
                      <a:gd name="T4" fmla="*/ 7 w 14"/>
                      <a:gd name="T5" fmla="*/ 48 h 208"/>
                      <a:gd name="T6" fmla="*/ 7 w 14"/>
                      <a:gd name="T7" fmla="*/ 207 h 208"/>
                      <a:gd name="T8" fmla="*/ 7 w 14"/>
                      <a:gd name="T9" fmla="*/ 48 h 208"/>
                      <a:gd name="T10" fmla="*/ 13 w 14"/>
                      <a:gd name="T11" fmla="*/ 48 h 208"/>
                      <a:gd name="T12" fmla="*/ 7 w 14"/>
                      <a:gd name="T13" fmla="*/ 0 h 208"/>
                      <a:gd name="T14" fmla="*/ 0 60000 65536"/>
                      <a:gd name="T15" fmla="*/ 0 60000 65536"/>
                      <a:gd name="T16" fmla="*/ 0 60000 65536"/>
                      <a:gd name="T17" fmla="*/ 0 60000 65536"/>
                      <a:gd name="T18" fmla="*/ 0 60000 65536"/>
                      <a:gd name="T19" fmla="*/ 0 60000 65536"/>
                      <a:gd name="T20" fmla="*/ 0 60000 65536"/>
                      <a:gd name="T21" fmla="*/ 0 w 14"/>
                      <a:gd name="T22" fmla="*/ 0 h 208"/>
                      <a:gd name="T23" fmla="*/ 14 w 14"/>
                      <a:gd name="T24" fmla="*/ 208 h 2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208">
                        <a:moveTo>
                          <a:pt x="7" y="0"/>
                        </a:moveTo>
                        <a:lnTo>
                          <a:pt x="0" y="48"/>
                        </a:lnTo>
                        <a:lnTo>
                          <a:pt x="7" y="48"/>
                        </a:lnTo>
                        <a:lnTo>
                          <a:pt x="7" y="207"/>
                        </a:lnTo>
                        <a:lnTo>
                          <a:pt x="7" y="48"/>
                        </a:lnTo>
                        <a:lnTo>
                          <a:pt x="13" y="48"/>
                        </a:lnTo>
                        <a:lnTo>
                          <a:pt x="7" y="0"/>
                        </a:lnTo>
                      </a:path>
                    </a:pathLst>
                  </a:custGeom>
                  <a:solidFill>
                    <a:srgbClr val="00FF00"/>
                  </a:solidFill>
                  <a:ln w="12700" cap="rnd" cmpd="sng">
                    <a:solidFill>
                      <a:srgbClr val="00FF00"/>
                    </a:solidFill>
                    <a:prstDash val="solid"/>
                    <a:round/>
                    <a:headEnd type="none" w="med" len="med"/>
                    <a:tailEnd type="none" w="med" len="med"/>
                  </a:ln>
                </p:spPr>
                <p:txBody>
                  <a:bodyPr/>
                  <a:lstStyle/>
                  <a:p>
                    <a:endParaRPr lang="en-GB"/>
                  </a:p>
                </p:txBody>
              </p:sp>
              <p:sp>
                <p:nvSpPr>
                  <p:cNvPr id="268363" name="Freeform 18"/>
                  <p:cNvSpPr>
                    <a:spLocks/>
                  </p:cNvSpPr>
                  <p:nvPr/>
                </p:nvSpPr>
                <p:spPr bwMode="auto">
                  <a:xfrm>
                    <a:off x="2140" y="1136"/>
                    <a:ext cx="14" cy="208"/>
                  </a:xfrm>
                  <a:custGeom>
                    <a:avLst/>
                    <a:gdLst>
                      <a:gd name="T0" fmla="*/ 7 w 14"/>
                      <a:gd name="T1" fmla="*/ 0 h 208"/>
                      <a:gd name="T2" fmla="*/ 0 w 14"/>
                      <a:gd name="T3" fmla="*/ 48 h 208"/>
                      <a:gd name="T4" fmla="*/ 7 w 14"/>
                      <a:gd name="T5" fmla="*/ 48 h 208"/>
                      <a:gd name="T6" fmla="*/ 7 w 14"/>
                      <a:gd name="T7" fmla="*/ 207 h 208"/>
                      <a:gd name="T8" fmla="*/ 7 w 14"/>
                      <a:gd name="T9" fmla="*/ 48 h 208"/>
                      <a:gd name="T10" fmla="*/ 13 w 14"/>
                      <a:gd name="T11" fmla="*/ 48 h 208"/>
                      <a:gd name="T12" fmla="*/ 7 w 14"/>
                      <a:gd name="T13" fmla="*/ 0 h 208"/>
                      <a:gd name="T14" fmla="*/ 0 60000 65536"/>
                      <a:gd name="T15" fmla="*/ 0 60000 65536"/>
                      <a:gd name="T16" fmla="*/ 0 60000 65536"/>
                      <a:gd name="T17" fmla="*/ 0 60000 65536"/>
                      <a:gd name="T18" fmla="*/ 0 60000 65536"/>
                      <a:gd name="T19" fmla="*/ 0 60000 65536"/>
                      <a:gd name="T20" fmla="*/ 0 60000 65536"/>
                      <a:gd name="T21" fmla="*/ 0 w 14"/>
                      <a:gd name="T22" fmla="*/ 0 h 208"/>
                      <a:gd name="T23" fmla="*/ 14 w 14"/>
                      <a:gd name="T24" fmla="*/ 208 h 2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208">
                        <a:moveTo>
                          <a:pt x="7" y="0"/>
                        </a:moveTo>
                        <a:lnTo>
                          <a:pt x="0" y="48"/>
                        </a:lnTo>
                        <a:lnTo>
                          <a:pt x="7" y="48"/>
                        </a:lnTo>
                        <a:lnTo>
                          <a:pt x="7" y="207"/>
                        </a:lnTo>
                        <a:lnTo>
                          <a:pt x="7" y="48"/>
                        </a:lnTo>
                        <a:lnTo>
                          <a:pt x="13" y="48"/>
                        </a:lnTo>
                        <a:lnTo>
                          <a:pt x="7" y="0"/>
                        </a:lnTo>
                      </a:path>
                    </a:pathLst>
                  </a:custGeom>
                  <a:solidFill>
                    <a:srgbClr val="00FF00"/>
                  </a:solidFill>
                  <a:ln w="12700" cap="rnd" cmpd="sng">
                    <a:solidFill>
                      <a:srgbClr val="00FF00"/>
                    </a:solidFill>
                    <a:prstDash val="solid"/>
                    <a:round/>
                    <a:headEnd type="none" w="med" len="med"/>
                    <a:tailEnd type="none" w="med" len="med"/>
                  </a:ln>
                </p:spPr>
                <p:txBody>
                  <a:bodyPr/>
                  <a:lstStyle/>
                  <a:p>
                    <a:endParaRPr lang="en-GB"/>
                  </a:p>
                </p:txBody>
              </p:sp>
              <p:sp>
                <p:nvSpPr>
                  <p:cNvPr id="268364" name="Freeform 19"/>
                  <p:cNvSpPr>
                    <a:spLocks/>
                  </p:cNvSpPr>
                  <p:nvPr/>
                </p:nvSpPr>
                <p:spPr bwMode="auto">
                  <a:xfrm>
                    <a:off x="2057" y="1219"/>
                    <a:ext cx="14" cy="208"/>
                  </a:xfrm>
                  <a:custGeom>
                    <a:avLst/>
                    <a:gdLst>
                      <a:gd name="T0" fmla="*/ 7 w 14"/>
                      <a:gd name="T1" fmla="*/ 0 h 208"/>
                      <a:gd name="T2" fmla="*/ 0 w 14"/>
                      <a:gd name="T3" fmla="*/ 48 h 208"/>
                      <a:gd name="T4" fmla="*/ 7 w 14"/>
                      <a:gd name="T5" fmla="*/ 48 h 208"/>
                      <a:gd name="T6" fmla="*/ 7 w 14"/>
                      <a:gd name="T7" fmla="*/ 207 h 208"/>
                      <a:gd name="T8" fmla="*/ 7 w 14"/>
                      <a:gd name="T9" fmla="*/ 48 h 208"/>
                      <a:gd name="T10" fmla="*/ 13 w 14"/>
                      <a:gd name="T11" fmla="*/ 48 h 208"/>
                      <a:gd name="T12" fmla="*/ 7 w 14"/>
                      <a:gd name="T13" fmla="*/ 0 h 208"/>
                      <a:gd name="T14" fmla="*/ 0 60000 65536"/>
                      <a:gd name="T15" fmla="*/ 0 60000 65536"/>
                      <a:gd name="T16" fmla="*/ 0 60000 65536"/>
                      <a:gd name="T17" fmla="*/ 0 60000 65536"/>
                      <a:gd name="T18" fmla="*/ 0 60000 65536"/>
                      <a:gd name="T19" fmla="*/ 0 60000 65536"/>
                      <a:gd name="T20" fmla="*/ 0 60000 65536"/>
                      <a:gd name="T21" fmla="*/ 0 w 14"/>
                      <a:gd name="T22" fmla="*/ 0 h 208"/>
                      <a:gd name="T23" fmla="*/ 14 w 14"/>
                      <a:gd name="T24" fmla="*/ 208 h 2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208">
                        <a:moveTo>
                          <a:pt x="7" y="0"/>
                        </a:moveTo>
                        <a:lnTo>
                          <a:pt x="0" y="48"/>
                        </a:lnTo>
                        <a:lnTo>
                          <a:pt x="7" y="48"/>
                        </a:lnTo>
                        <a:lnTo>
                          <a:pt x="7" y="207"/>
                        </a:lnTo>
                        <a:lnTo>
                          <a:pt x="7" y="48"/>
                        </a:lnTo>
                        <a:lnTo>
                          <a:pt x="13" y="48"/>
                        </a:lnTo>
                        <a:lnTo>
                          <a:pt x="7" y="0"/>
                        </a:lnTo>
                      </a:path>
                    </a:pathLst>
                  </a:custGeom>
                  <a:solidFill>
                    <a:srgbClr val="00FF00"/>
                  </a:solidFill>
                  <a:ln w="12700" cap="rnd" cmpd="sng">
                    <a:solidFill>
                      <a:srgbClr val="00FF00"/>
                    </a:solidFill>
                    <a:prstDash val="solid"/>
                    <a:round/>
                    <a:headEnd type="none" w="med" len="med"/>
                    <a:tailEnd type="none" w="med" len="med"/>
                  </a:ln>
                </p:spPr>
                <p:txBody>
                  <a:bodyPr/>
                  <a:lstStyle/>
                  <a:p>
                    <a:endParaRPr lang="en-GB"/>
                  </a:p>
                </p:txBody>
              </p:sp>
            </p:grpSp>
            <p:grpSp>
              <p:nvGrpSpPr>
                <p:cNvPr id="268348" name="Group 20"/>
                <p:cNvGrpSpPr>
                  <a:grpSpLocks/>
                </p:cNvGrpSpPr>
                <p:nvPr/>
              </p:nvGrpSpPr>
              <p:grpSpPr bwMode="auto">
                <a:xfrm>
                  <a:off x="2046" y="2052"/>
                  <a:ext cx="459" cy="132"/>
                  <a:chOff x="2046" y="2052"/>
                  <a:chExt cx="459" cy="132"/>
                </a:xfrm>
              </p:grpSpPr>
              <p:sp>
                <p:nvSpPr>
                  <p:cNvPr id="268349" name="Line 21"/>
                  <p:cNvSpPr>
                    <a:spLocks noChangeShapeType="1"/>
                  </p:cNvSpPr>
                  <p:nvPr/>
                </p:nvSpPr>
                <p:spPr bwMode="auto">
                  <a:xfrm>
                    <a:off x="2046" y="2052"/>
                    <a:ext cx="0" cy="129"/>
                  </a:xfrm>
                  <a:prstGeom prst="line">
                    <a:avLst/>
                  </a:prstGeom>
                  <a:noFill/>
                  <a:ln w="12700" cap="rnd">
                    <a:solidFill>
                      <a:srgbClr val="00FF00"/>
                    </a:solidFill>
                    <a:round/>
                    <a:headEnd/>
                    <a:tailEnd/>
                  </a:ln>
                </p:spPr>
                <p:txBody>
                  <a:bodyPr wrap="none" anchor="ctr"/>
                  <a:lstStyle/>
                  <a:p>
                    <a:endParaRPr lang="en-GB"/>
                  </a:p>
                </p:txBody>
              </p:sp>
              <p:sp>
                <p:nvSpPr>
                  <p:cNvPr id="268350" name="Line 22"/>
                  <p:cNvSpPr>
                    <a:spLocks noChangeShapeType="1"/>
                  </p:cNvSpPr>
                  <p:nvPr/>
                </p:nvSpPr>
                <p:spPr bwMode="auto">
                  <a:xfrm>
                    <a:off x="2130" y="2052"/>
                    <a:ext cx="0" cy="51"/>
                  </a:xfrm>
                  <a:prstGeom prst="line">
                    <a:avLst/>
                  </a:prstGeom>
                  <a:noFill/>
                  <a:ln w="12700" cap="rnd">
                    <a:solidFill>
                      <a:srgbClr val="00FF00"/>
                    </a:solidFill>
                    <a:round/>
                    <a:headEnd/>
                    <a:tailEnd/>
                  </a:ln>
                </p:spPr>
                <p:txBody>
                  <a:bodyPr wrap="none" anchor="ctr"/>
                  <a:lstStyle/>
                  <a:p>
                    <a:endParaRPr lang="en-GB"/>
                  </a:p>
                </p:txBody>
              </p:sp>
              <p:sp>
                <p:nvSpPr>
                  <p:cNvPr id="268351" name="Line 23"/>
                  <p:cNvSpPr>
                    <a:spLocks noChangeShapeType="1"/>
                  </p:cNvSpPr>
                  <p:nvPr/>
                </p:nvSpPr>
                <p:spPr bwMode="auto">
                  <a:xfrm>
                    <a:off x="2190" y="2052"/>
                    <a:ext cx="0" cy="132"/>
                  </a:xfrm>
                  <a:prstGeom prst="line">
                    <a:avLst/>
                  </a:prstGeom>
                  <a:noFill/>
                  <a:ln w="12700" cap="rnd">
                    <a:solidFill>
                      <a:srgbClr val="00FF00"/>
                    </a:solidFill>
                    <a:round/>
                    <a:headEnd/>
                    <a:tailEnd/>
                  </a:ln>
                </p:spPr>
                <p:txBody>
                  <a:bodyPr wrap="none" anchor="ctr"/>
                  <a:lstStyle/>
                  <a:p>
                    <a:endParaRPr lang="en-GB"/>
                  </a:p>
                </p:txBody>
              </p:sp>
              <p:sp>
                <p:nvSpPr>
                  <p:cNvPr id="268352" name="Line 24"/>
                  <p:cNvSpPr>
                    <a:spLocks noChangeShapeType="1"/>
                  </p:cNvSpPr>
                  <p:nvPr/>
                </p:nvSpPr>
                <p:spPr bwMode="auto">
                  <a:xfrm>
                    <a:off x="2259" y="2055"/>
                    <a:ext cx="0" cy="48"/>
                  </a:xfrm>
                  <a:prstGeom prst="line">
                    <a:avLst/>
                  </a:prstGeom>
                  <a:noFill/>
                  <a:ln w="12700" cap="rnd">
                    <a:solidFill>
                      <a:srgbClr val="00FF00"/>
                    </a:solidFill>
                    <a:round/>
                    <a:headEnd/>
                    <a:tailEnd/>
                  </a:ln>
                </p:spPr>
                <p:txBody>
                  <a:bodyPr wrap="none" anchor="ctr"/>
                  <a:lstStyle/>
                  <a:p>
                    <a:endParaRPr lang="en-GB"/>
                  </a:p>
                </p:txBody>
              </p:sp>
              <p:sp>
                <p:nvSpPr>
                  <p:cNvPr id="268353" name="Line 25"/>
                  <p:cNvSpPr>
                    <a:spLocks noChangeShapeType="1"/>
                  </p:cNvSpPr>
                  <p:nvPr/>
                </p:nvSpPr>
                <p:spPr bwMode="auto">
                  <a:xfrm>
                    <a:off x="2295" y="2058"/>
                    <a:ext cx="0" cy="126"/>
                  </a:xfrm>
                  <a:prstGeom prst="line">
                    <a:avLst/>
                  </a:prstGeom>
                  <a:noFill/>
                  <a:ln w="12700" cap="rnd">
                    <a:solidFill>
                      <a:srgbClr val="00FF00"/>
                    </a:solidFill>
                    <a:round/>
                    <a:headEnd/>
                    <a:tailEnd/>
                  </a:ln>
                </p:spPr>
                <p:txBody>
                  <a:bodyPr wrap="none" anchor="ctr"/>
                  <a:lstStyle/>
                  <a:p>
                    <a:endParaRPr lang="en-GB"/>
                  </a:p>
                </p:txBody>
              </p:sp>
              <p:sp>
                <p:nvSpPr>
                  <p:cNvPr id="268354" name="Line 26"/>
                  <p:cNvSpPr>
                    <a:spLocks noChangeShapeType="1"/>
                  </p:cNvSpPr>
                  <p:nvPr/>
                </p:nvSpPr>
                <p:spPr bwMode="auto">
                  <a:xfrm>
                    <a:off x="2379" y="2052"/>
                    <a:ext cx="0" cy="45"/>
                  </a:xfrm>
                  <a:prstGeom prst="line">
                    <a:avLst/>
                  </a:prstGeom>
                  <a:noFill/>
                  <a:ln w="12700" cap="rnd">
                    <a:solidFill>
                      <a:srgbClr val="00FF00"/>
                    </a:solidFill>
                    <a:round/>
                    <a:headEnd/>
                    <a:tailEnd/>
                  </a:ln>
                </p:spPr>
                <p:txBody>
                  <a:bodyPr wrap="none" anchor="ctr"/>
                  <a:lstStyle/>
                  <a:p>
                    <a:endParaRPr lang="en-GB"/>
                  </a:p>
                </p:txBody>
              </p:sp>
              <p:sp>
                <p:nvSpPr>
                  <p:cNvPr id="268355" name="Line 27"/>
                  <p:cNvSpPr>
                    <a:spLocks noChangeShapeType="1"/>
                  </p:cNvSpPr>
                  <p:nvPr/>
                </p:nvSpPr>
                <p:spPr bwMode="auto">
                  <a:xfrm>
                    <a:off x="2418" y="2058"/>
                    <a:ext cx="0" cy="126"/>
                  </a:xfrm>
                  <a:prstGeom prst="line">
                    <a:avLst/>
                  </a:prstGeom>
                  <a:noFill/>
                  <a:ln w="12700" cap="rnd">
                    <a:solidFill>
                      <a:srgbClr val="00FF00"/>
                    </a:solidFill>
                    <a:round/>
                    <a:headEnd/>
                    <a:tailEnd/>
                  </a:ln>
                </p:spPr>
                <p:txBody>
                  <a:bodyPr wrap="none" anchor="ctr"/>
                  <a:lstStyle/>
                  <a:p>
                    <a:endParaRPr lang="en-GB"/>
                  </a:p>
                </p:txBody>
              </p:sp>
              <p:sp>
                <p:nvSpPr>
                  <p:cNvPr id="268356" name="Line 28"/>
                  <p:cNvSpPr>
                    <a:spLocks noChangeShapeType="1"/>
                  </p:cNvSpPr>
                  <p:nvPr/>
                </p:nvSpPr>
                <p:spPr bwMode="auto">
                  <a:xfrm>
                    <a:off x="2505" y="2052"/>
                    <a:ext cx="0" cy="45"/>
                  </a:xfrm>
                  <a:prstGeom prst="line">
                    <a:avLst/>
                  </a:prstGeom>
                  <a:noFill/>
                  <a:ln w="12700" cap="rnd">
                    <a:solidFill>
                      <a:srgbClr val="00FF00"/>
                    </a:solidFill>
                    <a:round/>
                    <a:headEnd/>
                    <a:tailEnd/>
                  </a:ln>
                </p:spPr>
                <p:txBody>
                  <a:bodyPr wrap="none" anchor="ctr"/>
                  <a:lstStyle/>
                  <a:p>
                    <a:endParaRPr lang="en-GB"/>
                  </a:p>
                </p:txBody>
              </p:sp>
            </p:grpSp>
          </p:grpSp>
        </p:grpSp>
      </p:grpSp>
      <p:grpSp>
        <p:nvGrpSpPr>
          <p:cNvPr id="8" name="Group 29"/>
          <p:cNvGrpSpPr>
            <a:grpSpLocks/>
          </p:cNvGrpSpPr>
          <p:nvPr/>
        </p:nvGrpSpPr>
        <p:grpSpPr bwMode="auto">
          <a:xfrm>
            <a:off x="563563" y="2930525"/>
            <a:ext cx="2219325" cy="1851025"/>
            <a:chOff x="355" y="1846"/>
            <a:chExt cx="1398" cy="1166"/>
          </a:xfrm>
        </p:grpSpPr>
        <p:grpSp>
          <p:nvGrpSpPr>
            <p:cNvPr id="268310" name="Group 30"/>
            <p:cNvGrpSpPr>
              <a:grpSpLocks/>
            </p:cNvGrpSpPr>
            <p:nvPr/>
          </p:nvGrpSpPr>
          <p:grpSpPr bwMode="auto">
            <a:xfrm>
              <a:off x="763" y="1846"/>
              <a:ext cx="434" cy="306"/>
              <a:chOff x="589" y="2060"/>
              <a:chExt cx="243" cy="306"/>
            </a:xfrm>
          </p:grpSpPr>
          <p:grpSp>
            <p:nvGrpSpPr>
              <p:cNvPr id="268318" name="Group 31"/>
              <p:cNvGrpSpPr>
                <a:grpSpLocks/>
              </p:cNvGrpSpPr>
              <p:nvPr/>
            </p:nvGrpSpPr>
            <p:grpSpPr bwMode="auto">
              <a:xfrm>
                <a:off x="589" y="2060"/>
                <a:ext cx="48" cy="306"/>
                <a:chOff x="1714" y="1556"/>
                <a:chExt cx="402" cy="1962"/>
              </a:xfrm>
            </p:grpSpPr>
            <p:sp>
              <p:nvSpPr>
                <p:cNvPr id="268339" name="Arc 32"/>
                <p:cNvSpPr>
                  <a:spLocks/>
                </p:cNvSpPr>
                <p:nvPr/>
              </p:nvSpPr>
              <p:spPr bwMode="auto">
                <a:xfrm>
                  <a:off x="1824" y="1556"/>
                  <a:ext cx="91" cy="977"/>
                </a:xfrm>
                <a:custGeom>
                  <a:avLst/>
                  <a:gdLst>
                    <a:gd name="T0" fmla="*/ 0 w 22096"/>
                    <a:gd name="T1" fmla="*/ 0 h 21600"/>
                    <a:gd name="T2" fmla="*/ 0 w 22096"/>
                    <a:gd name="T3" fmla="*/ 44 h 21600"/>
                    <a:gd name="T4" fmla="*/ 0 w 22096"/>
                    <a:gd name="T5" fmla="*/ 44 h 21600"/>
                    <a:gd name="T6" fmla="*/ 0 60000 65536"/>
                    <a:gd name="T7" fmla="*/ 0 60000 65536"/>
                    <a:gd name="T8" fmla="*/ 0 60000 65536"/>
                    <a:gd name="T9" fmla="*/ 0 w 22096"/>
                    <a:gd name="T10" fmla="*/ 0 h 21600"/>
                    <a:gd name="T11" fmla="*/ 22096 w 22096"/>
                    <a:gd name="T12" fmla="*/ 21600 h 21600"/>
                  </a:gdLst>
                  <a:ahLst/>
                  <a:cxnLst>
                    <a:cxn ang="T6">
                      <a:pos x="T0" y="T1"/>
                    </a:cxn>
                    <a:cxn ang="T7">
                      <a:pos x="T2" y="T3"/>
                    </a:cxn>
                    <a:cxn ang="T8">
                      <a:pos x="T4" y="T5"/>
                    </a:cxn>
                  </a:cxnLst>
                  <a:rect l="T9" t="T10" r="T11" b="T12"/>
                  <a:pathLst>
                    <a:path w="22096" h="21600" fill="none" extrusionOk="0">
                      <a:moveTo>
                        <a:pt x="-1" y="5"/>
                      </a:moveTo>
                      <a:cubicBezTo>
                        <a:pt x="165" y="1"/>
                        <a:pt x="330" y="-1"/>
                        <a:pt x="496" y="0"/>
                      </a:cubicBezTo>
                      <a:cubicBezTo>
                        <a:pt x="12425" y="0"/>
                        <a:pt x="22096" y="9670"/>
                        <a:pt x="22096" y="21600"/>
                      </a:cubicBezTo>
                    </a:path>
                    <a:path w="22096" h="21600" stroke="0" extrusionOk="0">
                      <a:moveTo>
                        <a:pt x="-1" y="5"/>
                      </a:moveTo>
                      <a:cubicBezTo>
                        <a:pt x="165" y="1"/>
                        <a:pt x="330" y="-1"/>
                        <a:pt x="496" y="0"/>
                      </a:cubicBezTo>
                      <a:cubicBezTo>
                        <a:pt x="12425" y="0"/>
                        <a:pt x="22096" y="9670"/>
                        <a:pt x="22096" y="21600"/>
                      </a:cubicBezTo>
                      <a:lnTo>
                        <a:pt x="496" y="21600"/>
                      </a:lnTo>
                      <a:close/>
                    </a:path>
                  </a:pathLst>
                </a:custGeom>
                <a:noFill/>
                <a:ln w="12700" cap="rnd">
                  <a:solidFill>
                    <a:srgbClr val="FD0000"/>
                  </a:solidFill>
                  <a:round/>
                  <a:headEnd/>
                  <a:tailEnd/>
                </a:ln>
              </p:spPr>
              <p:txBody>
                <a:bodyPr wrap="none" anchor="ctr"/>
                <a:lstStyle/>
                <a:p>
                  <a:endParaRPr lang="en-GB"/>
                </a:p>
              </p:txBody>
            </p:sp>
            <p:sp>
              <p:nvSpPr>
                <p:cNvPr id="268340" name="Arc 33"/>
                <p:cNvSpPr>
                  <a:spLocks/>
                </p:cNvSpPr>
                <p:nvPr/>
              </p:nvSpPr>
              <p:spPr bwMode="auto">
                <a:xfrm>
                  <a:off x="1714" y="1556"/>
                  <a:ext cx="112" cy="977"/>
                </a:xfrm>
                <a:custGeom>
                  <a:avLst/>
                  <a:gdLst>
                    <a:gd name="T0" fmla="*/ 0 w 21600"/>
                    <a:gd name="T1" fmla="*/ 44 h 21596"/>
                    <a:gd name="T2" fmla="*/ 1 w 21600"/>
                    <a:gd name="T3" fmla="*/ 0 h 21596"/>
                    <a:gd name="T4" fmla="*/ 1 w 21600"/>
                    <a:gd name="T5" fmla="*/ 44 h 21596"/>
                    <a:gd name="T6" fmla="*/ 0 60000 65536"/>
                    <a:gd name="T7" fmla="*/ 0 60000 65536"/>
                    <a:gd name="T8" fmla="*/ 0 60000 65536"/>
                    <a:gd name="T9" fmla="*/ 0 w 21600"/>
                    <a:gd name="T10" fmla="*/ 0 h 21596"/>
                    <a:gd name="T11" fmla="*/ 21600 w 21600"/>
                    <a:gd name="T12" fmla="*/ 21596 h 21596"/>
                  </a:gdLst>
                  <a:ahLst/>
                  <a:cxnLst>
                    <a:cxn ang="T6">
                      <a:pos x="T0" y="T1"/>
                    </a:cxn>
                    <a:cxn ang="T7">
                      <a:pos x="T2" y="T3"/>
                    </a:cxn>
                    <a:cxn ang="T8">
                      <a:pos x="T4" y="T5"/>
                    </a:cxn>
                  </a:cxnLst>
                  <a:rect l="T9" t="T10" r="T11" b="T12"/>
                  <a:pathLst>
                    <a:path w="21600" h="21596" fill="none" extrusionOk="0">
                      <a:moveTo>
                        <a:pt x="0" y="21596"/>
                      </a:moveTo>
                      <a:cubicBezTo>
                        <a:pt x="0" y="9822"/>
                        <a:pt x="9428" y="217"/>
                        <a:pt x="21199" y="-1"/>
                      </a:cubicBezTo>
                    </a:path>
                    <a:path w="21600" h="21596" stroke="0" extrusionOk="0">
                      <a:moveTo>
                        <a:pt x="0" y="21596"/>
                      </a:moveTo>
                      <a:cubicBezTo>
                        <a:pt x="0" y="9822"/>
                        <a:pt x="9428" y="217"/>
                        <a:pt x="21199" y="-1"/>
                      </a:cubicBezTo>
                      <a:lnTo>
                        <a:pt x="21600" y="21596"/>
                      </a:lnTo>
                      <a:close/>
                    </a:path>
                  </a:pathLst>
                </a:custGeom>
                <a:noFill/>
                <a:ln w="12700" cap="rnd">
                  <a:solidFill>
                    <a:srgbClr val="FD0000"/>
                  </a:solidFill>
                  <a:round/>
                  <a:headEnd/>
                  <a:tailEnd/>
                </a:ln>
              </p:spPr>
              <p:txBody>
                <a:bodyPr wrap="none" anchor="ctr"/>
                <a:lstStyle/>
                <a:p>
                  <a:endParaRPr lang="en-GB"/>
                </a:p>
              </p:txBody>
            </p:sp>
            <p:sp>
              <p:nvSpPr>
                <p:cNvPr id="268341" name="Arc 34"/>
                <p:cNvSpPr>
                  <a:spLocks/>
                </p:cNvSpPr>
                <p:nvPr/>
              </p:nvSpPr>
              <p:spPr bwMode="auto">
                <a:xfrm rot="10800000">
                  <a:off x="2025" y="2541"/>
                  <a:ext cx="91" cy="977"/>
                </a:xfrm>
                <a:custGeom>
                  <a:avLst/>
                  <a:gdLst>
                    <a:gd name="T0" fmla="*/ 0 w 21600"/>
                    <a:gd name="T1" fmla="*/ 44 h 21594"/>
                    <a:gd name="T2" fmla="*/ 0 w 21600"/>
                    <a:gd name="T3" fmla="*/ 0 h 21594"/>
                    <a:gd name="T4" fmla="*/ 0 w 21600"/>
                    <a:gd name="T5" fmla="*/ 44 h 21594"/>
                    <a:gd name="T6" fmla="*/ 0 60000 65536"/>
                    <a:gd name="T7" fmla="*/ 0 60000 65536"/>
                    <a:gd name="T8" fmla="*/ 0 60000 65536"/>
                    <a:gd name="T9" fmla="*/ 0 w 21600"/>
                    <a:gd name="T10" fmla="*/ 0 h 21594"/>
                    <a:gd name="T11" fmla="*/ 21600 w 21600"/>
                    <a:gd name="T12" fmla="*/ 21594 h 21594"/>
                  </a:gdLst>
                  <a:ahLst/>
                  <a:cxnLst>
                    <a:cxn ang="T6">
                      <a:pos x="T0" y="T1"/>
                    </a:cxn>
                    <a:cxn ang="T7">
                      <a:pos x="T2" y="T3"/>
                    </a:cxn>
                    <a:cxn ang="T8">
                      <a:pos x="T4" y="T5"/>
                    </a:cxn>
                  </a:cxnLst>
                  <a:rect l="T9" t="T10" r="T11" b="T12"/>
                  <a:pathLst>
                    <a:path w="21600" h="21594" fill="none" extrusionOk="0">
                      <a:moveTo>
                        <a:pt x="0" y="21594"/>
                      </a:moveTo>
                      <a:cubicBezTo>
                        <a:pt x="0" y="9857"/>
                        <a:pt x="9370" y="269"/>
                        <a:pt x="21103" y="-1"/>
                      </a:cubicBezTo>
                    </a:path>
                    <a:path w="21600" h="21594" stroke="0" extrusionOk="0">
                      <a:moveTo>
                        <a:pt x="0" y="21594"/>
                      </a:moveTo>
                      <a:cubicBezTo>
                        <a:pt x="0" y="9857"/>
                        <a:pt x="9370" y="269"/>
                        <a:pt x="21103" y="-1"/>
                      </a:cubicBezTo>
                      <a:lnTo>
                        <a:pt x="21600" y="21594"/>
                      </a:lnTo>
                      <a:close/>
                    </a:path>
                  </a:pathLst>
                </a:custGeom>
                <a:noFill/>
                <a:ln w="12700" cap="rnd">
                  <a:solidFill>
                    <a:srgbClr val="FD0000"/>
                  </a:solidFill>
                  <a:round/>
                  <a:headEnd/>
                  <a:tailEnd/>
                </a:ln>
              </p:spPr>
              <p:txBody>
                <a:bodyPr wrap="none" anchor="ctr"/>
                <a:lstStyle/>
                <a:p>
                  <a:endParaRPr lang="en-GB"/>
                </a:p>
              </p:txBody>
            </p:sp>
            <p:sp>
              <p:nvSpPr>
                <p:cNvPr id="268342" name="Arc 35"/>
                <p:cNvSpPr>
                  <a:spLocks/>
                </p:cNvSpPr>
                <p:nvPr/>
              </p:nvSpPr>
              <p:spPr bwMode="auto">
                <a:xfrm rot="10800000">
                  <a:off x="1915" y="2541"/>
                  <a:ext cx="112" cy="977"/>
                </a:xfrm>
                <a:custGeom>
                  <a:avLst/>
                  <a:gdLst>
                    <a:gd name="T0" fmla="*/ 0 w 21600"/>
                    <a:gd name="T1" fmla="*/ 0 h 21600"/>
                    <a:gd name="T2" fmla="*/ 1 w 21600"/>
                    <a:gd name="T3" fmla="*/ 44 h 21600"/>
                    <a:gd name="T4" fmla="*/ 0 w 21600"/>
                    <a:gd name="T5" fmla="*/ 4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rgbClr val="FD0000"/>
                  </a:solidFill>
                  <a:round/>
                  <a:headEnd/>
                  <a:tailEnd/>
                </a:ln>
              </p:spPr>
              <p:txBody>
                <a:bodyPr wrap="none" anchor="ctr"/>
                <a:lstStyle/>
                <a:p>
                  <a:endParaRPr lang="en-GB"/>
                </a:p>
              </p:txBody>
            </p:sp>
          </p:grpSp>
          <p:grpSp>
            <p:nvGrpSpPr>
              <p:cNvPr id="268319" name="Group 36"/>
              <p:cNvGrpSpPr>
                <a:grpSpLocks/>
              </p:cNvGrpSpPr>
              <p:nvPr/>
            </p:nvGrpSpPr>
            <p:grpSpPr bwMode="auto">
              <a:xfrm>
                <a:off x="640" y="2060"/>
                <a:ext cx="48" cy="306"/>
                <a:chOff x="1714" y="1556"/>
                <a:chExt cx="402" cy="1962"/>
              </a:xfrm>
            </p:grpSpPr>
            <p:sp>
              <p:nvSpPr>
                <p:cNvPr id="268335" name="Arc 37"/>
                <p:cNvSpPr>
                  <a:spLocks/>
                </p:cNvSpPr>
                <p:nvPr/>
              </p:nvSpPr>
              <p:spPr bwMode="auto">
                <a:xfrm>
                  <a:off x="1824" y="1556"/>
                  <a:ext cx="91" cy="977"/>
                </a:xfrm>
                <a:custGeom>
                  <a:avLst/>
                  <a:gdLst>
                    <a:gd name="T0" fmla="*/ 0 w 22096"/>
                    <a:gd name="T1" fmla="*/ 0 h 21600"/>
                    <a:gd name="T2" fmla="*/ 0 w 22096"/>
                    <a:gd name="T3" fmla="*/ 44 h 21600"/>
                    <a:gd name="T4" fmla="*/ 0 w 22096"/>
                    <a:gd name="T5" fmla="*/ 44 h 21600"/>
                    <a:gd name="T6" fmla="*/ 0 60000 65536"/>
                    <a:gd name="T7" fmla="*/ 0 60000 65536"/>
                    <a:gd name="T8" fmla="*/ 0 60000 65536"/>
                    <a:gd name="T9" fmla="*/ 0 w 22096"/>
                    <a:gd name="T10" fmla="*/ 0 h 21600"/>
                    <a:gd name="T11" fmla="*/ 22096 w 22096"/>
                    <a:gd name="T12" fmla="*/ 21600 h 21600"/>
                  </a:gdLst>
                  <a:ahLst/>
                  <a:cxnLst>
                    <a:cxn ang="T6">
                      <a:pos x="T0" y="T1"/>
                    </a:cxn>
                    <a:cxn ang="T7">
                      <a:pos x="T2" y="T3"/>
                    </a:cxn>
                    <a:cxn ang="T8">
                      <a:pos x="T4" y="T5"/>
                    </a:cxn>
                  </a:cxnLst>
                  <a:rect l="T9" t="T10" r="T11" b="T12"/>
                  <a:pathLst>
                    <a:path w="22096" h="21600" fill="none" extrusionOk="0">
                      <a:moveTo>
                        <a:pt x="-1" y="5"/>
                      </a:moveTo>
                      <a:cubicBezTo>
                        <a:pt x="165" y="1"/>
                        <a:pt x="330" y="-1"/>
                        <a:pt x="496" y="0"/>
                      </a:cubicBezTo>
                      <a:cubicBezTo>
                        <a:pt x="12425" y="0"/>
                        <a:pt x="22096" y="9670"/>
                        <a:pt x="22096" y="21600"/>
                      </a:cubicBezTo>
                    </a:path>
                    <a:path w="22096" h="21600" stroke="0" extrusionOk="0">
                      <a:moveTo>
                        <a:pt x="-1" y="5"/>
                      </a:moveTo>
                      <a:cubicBezTo>
                        <a:pt x="165" y="1"/>
                        <a:pt x="330" y="-1"/>
                        <a:pt x="496" y="0"/>
                      </a:cubicBezTo>
                      <a:cubicBezTo>
                        <a:pt x="12425" y="0"/>
                        <a:pt x="22096" y="9670"/>
                        <a:pt x="22096" y="21600"/>
                      </a:cubicBezTo>
                      <a:lnTo>
                        <a:pt x="496" y="21600"/>
                      </a:lnTo>
                      <a:close/>
                    </a:path>
                  </a:pathLst>
                </a:custGeom>
                <a:noFill/>
                <a:ln w="12700" cap="rnd">
                  <a:solidFill>
                    <a:srgbClr val="FD0000"/>
                  </a:solidFill>
                  <a:round/>
                  <a:headEnd/>
                  <a:tailEnd/>
                </a:ln>
              </p:spPr>
              <p:txBody>
                <a:bodyPr wrap="none" anchor="ctr"/>
                <a:lstStyle/>
                <a:p>
                  <a:endParaRPr lang="en-GB"/>
                </a:p>
              </p:txBody>
            </p:sp>
            <p:sp>
              <p:nvSpPr>
                <p:cNvPr id="268336" name="Arc 38"/>
                <p:cNvSpPr>
                  <a:spLocks/>
                </p:cNvSpPr>
                <p:nvPr/>
              </p:nvSpPr>
              <p:spPr bwMode="auto">
                <a:xfrm>
                  <a:off x="1714" y="1556"/>
                  <a:ext cx="112" cy="977"/>
                </a:xfrm>
                <a:custGeom>
                  <a:avLst/>
                  <a:gdLst>
                    <a:gd name="T0" fmla="*/ 0 w 21600"/>
                    <a:gd name="T1" fmla="*/ 44 h 21596"/>
                    <a:gd name="T2" fmla="*/ 1 w 21600"/>
                    <a:gd name="T3" fmla="*/ 0 h 21596"/>
                    <a:gd name="T4" fmla="*/ 1 w 21600"/>
                    <a:gd name="T5" fmla="*/ 44 h 21596"/>
                    <a:gd name="T6" fmla="*/ 0 60000 65536"/>
                    <a:gd name="T7" fmla="*/ 0 60000 65536"/>
                    <a:gd name="T8" fmla="*/ 0 60000 65536"/>
                    <a:gd name="T9" fmla="*/ 0 w 21600"/>
                    <a:gd name="T10" fmla="*/ 0 h 21596"/>
                    <a:gd name="T11" fmla="*/ 21600 w 21600"/>
                    <a:gd name="T12" fmla="*/ 21596 h 21596"/>
                  </a:gdLst>
                  <a:ahLst/>
                  <a:cxnLst>
                    <a:cxn ang="T6">
                      <a:pos x="T0" y="T1"/>
                    </a:cxn>
                    <a:cxn ang="T7">
                      <a:pos x="T2" y="T3"/>
                    </a:cxn>
                    <a:cxn ang="T8">
                      <a:pos x="T4" y="T5"/>
                    </a:cxn>
                  </a:cxnLst>
                  <a:rect l="T9" t="T10" r="T11" b="T12"/>
                  <a:pathLst>
                    <a:path w="21600" h="21596" fill="none" extrusionOk="0">
                      <a:moveTo>
                        <a:pt x="0" y="21596"/>
                      </a:moveTo>
                      <a:cubicBezTo>
                        <a:pt x="0" y="9822"/>
                        <a:pt x="9428" y="217"/>
                        <a:pt x="21199" y="-1"/>
                      </a:cubicBezTo>
                    </a:path>
                    <a:path w="21600" h="21596" stroke="0" extrusionOk="0">
                      <a:moveTo>
                        <a:pt x="0" y="21596"/>
                      </a:moveTo>
                      <a:cubicBezTo>
                        <a:pt x="0" y="9822"/>
                        <a:pt x="9428" y="217"/>
                        <a:pt x="21199" y="-1"/>
                      </a:cubicBezTo>
                      <a:lnTo>
                        <a:pt x="21600" y="21596"/>
                      </a:lnTo>
                      <a:close/>
                    </a:path>
                  </a:pathLst>
                </a:custGeom>
                <a:noFill/>
                <a:ln w="12700" cap="rnd">
                  <a:solidFill>
                    <a:srgbClr val="FD0000"/>
                  </a:solidFill>
                  <a:round/>
                  <a:headEnd/>
                  <a:tailEnd/>
                </a:ln>
              </p:spPr>
              <p:txBody>
                <a:bodyPr wrap="none" anchor="ctr"/>
                <a:lstStyle/>
                <a:p>
                  <a:endParaRPr lang="en-GB"/>
                </a:p>
              </p:txBody>
            </p:sp>
            <p:sp>
              <p:nvSpPr>
                <p:cNvPr id="268337" name="Arc 39"/>
                <p:cNvSpPr>
                  <a:spLocks/>
                </p:cNvSpPr>
                <p:nvPr/>
              </p:nvSpPr>
              <p:spPr bwMode="auto">
                <a:xfrm rot="10800000">
                  <a:off x="2025" y="2541"/>
                  <a:ext cx="91" cy="977"/>
                </a:xfrm>
                <a:custGeom>
                  <a:avLst/>
                  <a:gdLst>
                    <a:gd name="T0" fmla="*/ 0 w 21600"/>
                    <a:gd name="T1" fmla="*/ 44 h 21594"/>
                    <a:gd name="T2" fmla="*/ 0 w 21600"/>
                    <a:gd name="T3" fmla="*/ 0 h 21594"/>
                    <a:gd name="T4" fmla="*/ 0 w 21600"/>
                    <a:gd name="T5" fmla="*/ 44 h 21594"/>
                    <a:gd name="T6" fmla="*/ 0 60000 65536"/>
                    <a:gd name="T7" fmla="*/ 0 60000 65536"/>
                    <a:gd name="T8" fmla="*/ 0 60000 65536"/>
                    <a:gd name="T9" fmla="*/ 0 w 21600"/>
                    <a:gd name="T10" fmla="*/ 0 h 21594"/>
                    <a:gd name="T11" fmla="*/ 21600 w 21600"/>
                    <a:gd name="T12" fmla="*/ 21594 h 21594"/>
                  </a:gdLst>
                  <a:ahLst/>
                  <a:cxnLst>
                    <a:cxn ang="T6">
                      <a:pos x="T0" y="T1"/>
                    </a:cxn>
                    <a:cxn ang="T7">
                      <a:pos x="T2" y="T3"/>
                    </a:cxn>
                    <a:cxn ang="T8">
                      <a:pos x="T4" y="T5"/>
                    </a:cxn>
                  </a:cxnLst>
                  <a:rect l="T9" t="T10" r="T11" b="T12"/>
                  <a:pathLst>
                    <a:path w="21600" h="21594" fill="none" extrusionOk="0">
                      <a:moveTo>
                        <a:pt x="0" y="21594"/>
                      </a:moveTo>
                      <a:cubicBezTo>
                        <a:pt x="0" y="9857"/>
                        <a:pt x="9370" y="269"/>
                        <a:pt x="21103" y="-1"/>
                      </a:cubicBezTo>
                    </a:path>
                    <a:path w="21600" h="21594" stroke="0" extrusionOk="0">
                      <a:moveTo>
                        <a:pt x="0" y="21594"/>
                      </a:moveTo>
                      <a:cubicBezTo>
                        <a:pt x="0" y="9857"/>
                        <a:pt x="9370" y="269"/>
                        <a:pt x="21103" y="-1"/>
                      </a:cubicBezTo>
                      <a:lnTo>
                        <a:pt x="21600" y="21594"/>
                      </a:lnTo>
                      <a:close/>
                    </a:path>
                  </a:pathLst>
                </a:custGeom>
                <a:noFill/>
                <a:ln w="12700" cap="rnd">
                  <a:solidFill>
                    <a:srgbClr val="FD0000"/>
                  </a:solidFill>
                  <a:round/>
                  <a:headEnd/>
                  <a:tailEnd/>
                </a:ln>
              </p:spPr>
              <p:txBody>
                <a:bodyPr wrap="none" anchor="ctr"/>
                <a:lstStyle/>
                <a:p>
                  <a:endParaRPr lang="en-GB"/>
                </a:p>
              </p:txBody>
            </p:sp>
            <p:sp>
              <p:nvSpPr>
                <p:cNvPr id="268338" name="Arc 40"/>
                <p:cNvSpPr>
                  <a:spLocks/>
                </p:cNvSpPr>
                <p:nvPr/>
              </p:nvSpPr>
              <p:spPr bwMode="auto">
                <a:xfrm rot="10800000">
                  <a:off x="1915" y="2541"/>
                  <a:ext cx="112" cy="977"/>
                </a:xfrm>
                <a:custGeom>
                  <a:avLst/>
                  <a:gdLst>
                    <a:gd name="T0" fmla="*/ 0 w 21600"/>
                    <a:gd name="T1" fmla="*/ 0 h 21600"/>
                    <a:gd name="T2" fmla="*/ 1 w 21600"/>
                    <a:gd name="T3" fmla="*/ 44 h 21600"/>
                    <a:gd name="T4" fmla="*/ 0 w 21600"/>
                    <a:gd name="T5" fmla="*/ 4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rgbClr val="FD0000"/>
                  </a:solidFill>
                  <a:round/>
                  <a:headEnd/>
                  <a:tailEnd/>
                </a:ln>
              </p:spPr>
              <p:txBody>
                <a:bodyPr wrap="none" anchor="ctr"/>
                <a:lstStyle/>
                <a:p>
                  <a:endParaRPr lang="en-GB"/>
                </a:p>
              </p:txBody>
            </p:sp>
          </p:grpSp>
          <p:grpSp>
            <p:nvGrpSpPr>
              <p:cNvPr id="268320" name="Group 41"/>
              <p:cNvGrpSpPr>
                <a:grpSpLocks/>
              </p:cNvGrpSpPr>
              <p:nvPr/>
            </p:nvGrpSpPr>
            <p:grpSpPr bwMode="auto">
              <a:xfrm>
                <a:off x="686" y="2060"/>
                <a:ext cx="47" cy="306"/>
                <a:chOff x="1714" y="1556"/>
                <a:chExt cx="402" cy="1962"/>
              </a:xfrm>
            </p:grpSpPr>
            <p:sp>
              <p:nvSpPr>
                <p:cNvPr id="268331" name="Arc 42"/>
                <p:cNvSpPr>
                  <a:spLocks/>
                </p:cNvSpPr>
                <p:nvPr/>
              </p:nvSpPr>
              <p:spPr bwMode="auto">
                <a:xfrm>
                  <a:off x="1824" y="1556"/>
                  <a:ext cx="91" cy="977"/>
                </a:xfrm>
                <a:custGeom>
                  <a:avLst/>
                  <a:gdLst>
                    <a:gd name="T0" fmla="*/ 0 w 22096"/>
                    <a:gd name="T1" fmla="*/ 0 h 21600"/>
                    <a:gd name="T2" fmla="*/ 0 w 22096"/>
                    <a:gd name="T3" fmla="*/ 44 h 21600"/>
                    <a:gd name="T4" fmla="*/ 0 w 22096"/>
                    <a:gd name="T5" fmla="*/ 44 h 21600"/>
                    <a:gd name="T6" fmla="*/ 0 60000 65536"/>
                    <a:gd name="T7" fmla="*/ 0 60000 65536"/>
                    <a:gd name="T8" fmla="*/ 0 60000 65536"/>
                    <a:gd name="T9" fmla="*/ 0 w 22096"/>
                    <a:gd name="T10" fmla="*/ 0 h 21600"/>
                    <a:gd name="T11" fmla="*/ 22096 w 22096"/>
                    <a:gd name="T12" fmla="*/ 21600 h 21600"/>
                  </a:gdLst>
                  <a:ahLst/>
                  <a:cxnLst>
                    <a:cxn ang="T6">
                      <a:pos x="T0" y="T1"/>
                    </a:cxn>
                    <a:cxn ang="T7">
                      <a:pos x="T2" y="T3"/>
                    </a:cxn>
                    <a:cxn ang="T8">
                      <a:pos x="T4" y="T5"/>
                    </a:cxn>
                  </a:cxnLst>
                  <a:rect l="T9" t="T10" r="T11" b="T12"/>
                  <a:pathLst>
                    <a:path w="22096" h="21600" fill="none" extrusionOk="0">
                      <a:moveTo>
                        <a:pt x="-1" y="5"/>
                      </a:moveTo>
                      <a:cubicBezTo>
                        <a:pt x="165" y="1"/>
                        <a:pt x="330" y="-1"/>
                        <a:pt x="496" y="0"/>
                      </a:cubicBezTo>
                      <a:cubicBezTo>
                        <a:pt x="12425" y="0"/>
                        <a:pt x="22096" y="9670"/>
                        <a:pt x="22096" y="21600"/>
                      </a:cubicBezTo>
                    </a:path>
                    <a:path w="22096" h="21600" stroke="0" extrusionOk="0">
                      <a:moveTo>
                        <a:pt x="-1" y="5"/>
                      </a:moveTo>
                      <a:cubicBezTo>
                        <a:pt x="165" y="1"/>
                        <a:pt x="330" y="-1"/>
                        <a:pt x="496" y="0"/>
                      </a:cubicBezTo>
                      <a:cubicBezTo>
                        <a:pt x="12425" y="0"/>
                        <a:pt x="22096" y="9670"/>
                        <a:pt x="22096" y="21600"/>
                      </a:cubicBezTo>
                      <a:lnTo>
                        <a:pt x="496" y="21600"/>
                      </a:lnTo>
                      <a:close/>
                    </a:path>
                  </a:pathLst>
                </a:custGeom>
                <a:noFill/>
                <a:ln w="12700" cap="rnd">
                  <a:solidFill>
                    <a:srgbClr val="FD0000"/>
                  </a:solidFill>
                  <a:round/>
                  <a:headEnd/>
                  <a:tailEnd/>
                </a:ln>
              </p:spPr>
              <p:txBody>
                <a:bodyPr wrap="none" anchor="ctr"/>
                <a:lstStyle/>
                <a:p>
                  <a:endParaRPr lang="en-GB"/>
                </a:p>
              </p:txBody>
            </p:sp>
            <p:sp>
              <p:nvSpPr>
                <p:cNvPr id="268332" name="Arc 43"/>
                <p:cNvSpPr>
                  <a:spLocks/>
                </p:cNvSpPr>
                <p:nvPr/>
              </p:nvSpPr>
              <p:spPr bwMode="auto">
                <a:xfrm>
                  <a:off x="1714" y="1556"/>
                  <a:ext cx="112" cy="977"/>
                </a:xfrm>
                <a:custGeom>
                  <a:avLst/>
                  <a:gdLst>
                    <a:gd name="T0" fmla="*/ 0 w 21600"/>
                    <a:gd name="T1" fmla="*/ 44 h 21596"/>
                    <a:gd name="T2" fmla="*/ 1 w 21600"/>
                    <a:gd name="T3" fmla="*/ 0 h 21596"/>
                    <a:gd name="T4" fmla="*/ 1 w 21600"/>
                    <a:gd name="T5" fmla="*/ 44 h 21596"/>
                    <a:gd name="T6" fmla="*/ 0 60000 65536"/>
                    <a:gd name="T7" fmla="*/ 0 60000 65536"/>
                    <a:gd name="T8" fmla="*/ 0 60000 65536"/>
                    <a:gd name="T9" fmla="*/ 0 w 21600"/>
                    <a:gd name="T10" fmla="*/ 0 h 21596"/>
                    <a:gd name="T11" fmla="*/ 21600 w 21600"/>
                    <a:gd name="T12" fmla="*/ 21596 h 21596"/>
                  </a:gdLst>
                  <a:ahLst/>
                  <a:cxnLst>
                    <a:cxn ang="T6">
                      <a:pos x="T0" y="T1"/>
                    </a:cxn>
                    <a:cxn ang="T7">
                      <a:pos x="T2" y="T3"/>
                    </a:cxn>
                    <a:cxn ang="T8">
                      <a:pos x="T4" y="T5"/>
                    </a:cxn>
                  </a:cxnLst>
                  <a:rect l="T9" t="T10" r="T11" b="T12"/>
                  <a:pathLst>
                    <a:path w="21600" h="21596" fill="none" extrusionOk="0">
                      <a:moveTo>
                        <a:pt x="0" y="21596"/>
                      </a:moveTo>
                      <a:cubicBezTo>
                        <a:pt x="0" y="9822"/>
                        <a:pt x="9428" y="217"/>
                        <a:pt x="21199" y="-1"/>
                      </a:cubicBezTo>
                    </a:path>
                    <a:path w="21600" h="21596" stroke="0" extrusionOk="0">
                      <a:moveTo>
                        <a:pt x="0" y="21596"/>
                      </a:moveTo>
                      <a:cubicBezTo>
                        <a:pt x="0" y="9822"/>
                        <a:pt x="9428" y="217"/>
                        <a:pt x="21199" y="-1"/>
                      </a:cubicBezTo>
                      <a:lnTo>
                        <a:pt x="21600" y="21596"/>
                      </a:lnTo>
                      <a:close/>
                    </a:path>
                  </a:pathLst>
                </a:custGeom>
                <a:noFill/>
                <a:ln w="12700" cap="rnd">
                  <a:solidFill>
                    <a:srgbClr val="FD0000"/>
                  </a:solidFill>
                  <a:round/>
                  <a:headEnd/>
                  <a:tailEnd/>
                </a:ln>
              </p:spPr>
              <p:txBody>
                <a:bodyPr wrap="none" anchor="ctr"/>
                <a:lstStyle/>
                <a:p>
                  <a:endParaRPr lang="en-GB"/>
                </a:p>
              </p:txBody>
            </p:sp>
            <p:sp>
              <p:nvSpPr>
                <p:cNvPr id="268333" name="Arc 44"/>
                <p:cNvSpPr>
                  <a:spLocks/>
                </p:cNvSpPr>
                <p:nvPr/>
              </p:nvSpPr>
              <p:spPr bwMode="auto">
                <a:xfrm rot="10800000">
                  <a:off x="2025" y="2541"/>
                  <a:ext cx="91" cy="977"/>
                </a:xfrm>
                <a:custGeom>
                  <a:avLst/>
                  <a:gdLst>
                    <a:gd name="T0" fmla="*/ 0 w 21600"/>
                    <a:gd name="T1" fmla="*/ 44 h 21594"/>
                    <a:gd name="T2" fmla="*/ 0 w 21600"/>
                    <a:gd name="T3" fmla="*/ 0 h 21594"/>
                    <a:gd name="T4" fmla="*/ 0 w 21600"/>
                    <a:gd name="T5" fmla="*/ 44 h 21594"/>
                    <a:gd name="T6" fmla="*/ 0 60000 65536"/>
                    <a:gd name="T7" fmla="*/ 0 60000 65536"/>
                    <a:gd name="T8" fmla="*/ 0 60000 65536"/>
                    <a:gd name="T9" fmla="*/ 0 w 21600"/>
                    <a:gd name="T10" fmla="*/ 0 h 21594"/>
                    <a:gd name="T11" fmla="*/ 21600 w 21600"/>
                    <a:gd name="T12" fmla="*/ 21594 h 21594"/>
                  </a:gdLst>
                  <a:ahLst/>
                  <a:cxnLst>
                    <a:cxn ang="T6">
                      <a:pos x="T0" y="T1"/>
                    </a:cxn>
                    <a:cxn ang="T7">
                      <a:pos x="T2" y="T3"/>
                    </a:cxn>
                    <a:cxn ang="T8">
                      <a:pos x="T4" y="T5"/>
                    </a:cxn>
                  </a:cxnLst>
                  <a:rect l="T9" t="T10" r="T11" b="T12"/>
                  <a:pathLst>
                    <a:path w="21600" h="21594" fill="none" extrusionOk="0">
                      <a:moveTo>
                        <a:pt x="0" y="21594"/>
                      </a:moveTo>
                      <a:cubicBezTo>
                        <a:pt x="0" y="9857"/>
                        <a:pt x="9370" y="269"/>
                        <a:pt x="21103" y="-1"/>
                      </a:cubicBezTo>
                    </a:path>
                    <a:path w="21600" h="21594" stroke="0" extrusionOk="0">
                      <a:moveTo>
                        <a:pt x="0" y="21594"/>
                      </a:moveTo>
                      <a:cubicBezTo>
                        <a:pt x="0" y="9857"/>
                        <a:pt x="9370" y="269"/>
                        <a:pt x="21103" y="-1"/>
                      </a:cubicBezTo>
                      <a:lnTo>
                        <a:pt x="21600" y="21594"/>
                      </a:lnTo>
                      <a:close/>
                    </a:path>
                  </a:pathLst>
                </a:custGeom>
                <a:noFill/>
                <a:ln w="12700" cap="rnd">
                  <a:solidFill>
                    <a:srgbClr val="FD0000"/>
                  </a:solidFill>
                  <a:round/>
                  <a:headEnd/>
                  <a:tailEnd/>
                </a:ln>
              </p:spPr>
              <p:txBody>
                <a:bodyPr wrap="none" anchor="ctr"/>
                <a:lstStyle/>
                <a:p>
                  <a:endParaRPr lang="en-GB"/>
                </a:p>
              </p:txBody>
            </p:sp>
            <p:sp>
              <p:nvSpPr>
                <p:cNvPr id="268334" name="Arc 45"/>
                <p:cNvSpPr>
                  <a:spLocks/>
                </p:cNvSpPr>
                <p:nvPr/>
              </p:nvSpPr>
              <p:spPr bwMode="auto">
                <a:xfrm rot="10800000">
                  <a:off x="1915" y="2541"/>
                  <a:ext cx="112" cy="977"/>
                </a:xfrm>
                <a:custGeom>
                  <a:avLst/>
                  <a:gdLst>
                    <a:gd name="T0" fmla="*/ 0 w 21600"/>
                    <a:gd name="T1" fmla="*/ 0 h 21600"/>
                    <a:gd name="T2" fmla="*/ 1 w 21600"/>
                    <a:gd name="T3" fmla="*/ 44 h 21600"/>
                    <a:gd name="T4" fmla="*/ 0 w 21600"/>
                    <a:gd name="T5" fmla="*/ 4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rgbClr val="FD0000"/>
                  </a:solidFill>
                  <a:round/>
                  <a:headEnd/>
                  <a:tailEnd/>
                </a:ln>
              </p:spPr>
              <p:txBody>
                <a:bodyPr wrap="none" anchor="ctr"/>
                <a:lstStyle/>
                <a:p>
                  <a:endParaRPr lang="en-GB"/>
                </a:p>
              </p:txBody>
            </p:sp>
          </p:grpSp>
          <p:grpSp>
            <p:nvGrpSpPr>
              <p:cNvPr id="268321" name="Group 46"/>
              <p:cNvGrpSpPr>
                <a:grpSpLocks/>
              </p:cNvGrpSpPr>
              <p:nvPr/>
            </p:nvGrpSpPr>
            <p:grpSpPr bwMode="auto">
              <a:xfrm>
                <a:off x="737" y="2060"/>
                <a:ext cx="47" cy="306"/>
                <a:chOff x="1714" y="1556"/>
                <a:chExt cx="402" cy="1962"/>
              </a:xfrm>
            </p:grpSpPr>
            <p:sp>
              <p:nvSpPr>
                <p:cNvPr id="268327" name="Arc 47"/>
                <p:cNvSpPr>
                  <a:spLocks/>
                </p:cNvSpPr>
                <p:nvPr/>
              </p:nvSpPr>
              <p:spPr bwMode="auto">
                <a:xfrm>
                  <a:off x="1824" y="1556"/>
                  <a:ext cx="91" cy="977"/>
                </a:xfrm>
                <a:custGeom>
                  <a:avLst/>
                  <a:gdLst>
                    <a:gd name="T0" fmla="*/ 0 w 22096"/>
                    <a:gd name="T1" fmla="*/ 0 h 21600"/>
                    <a:gd name="T2" fmla="*/ 0 w 22096"/>
                    <a:gd name="T3" fmla="*/ 44 h 21600"/>
                    <a:gd name="T4" fmla="*/ 0 w 22096"/>
                    <a:gd name="T5" fmla="*/ 44 h 21600"/>
                    <a:gd name="T6" fmla="*/ 0 60000 65536"/>
                    <a:gd name="T7" fmla="*/ 0 60000 65536"/>
                    <a:gd name="T8" fmla="*/ 0 60000 65536"/>
                    <a:gd name="T9" fmla="*/ 0 w 22096"/>
                    <a:gd name="T10" fmla="*/ 0 h 21600"/>
                    <a:gd name="T11" fmla="*/ 22096 w 22096"/>
                    <a:gd name="T12" fmla="*/ 21600 h 21600"/>
                  </a:gdLst>
                  <a:ahLst/>
                  <a:cxnLst>
                    <a:cxn ang="T6">
                      <a:pos x="T0" y="T1"/>
                    </a:cxn>
                    <a:cxn ang="T7">
                      <a:pos x="T2" y="T3"/>
                    </a:cxn>
                    <a:cxn ang="T8">
                      <a:pos x="T4" y="T5"/>
                    </a:cxn>
                  </a:cxnLst>
                  <a:rect l="T9" t="T10" r="T11" b="T12"/>
                  <a:pathLst>
                    <a:path w="22096" h="21600" fill="none" extrusionOk="0">
                      <a:moveTo>
                        <a:pt x="-1" y="5"/>
                      </a:moveTo>
                      <a:cubicBezTo>
                        <a:pt x="165" y="1"/>
                        <a:pt x="330" y="-1"/>
                        <a:pt x="496" y="0"/>
                      </a:cubicBezTo>
                      <a:cubicBezTo>
                        <a:pt x="12425" y="0"/>
                        <a:pt x="22096" y="9670"/>
                        <a:pt x="22096" y="21600"/>
                      </a:cubicBezTo>
                    </a:path>
                    <a:path w="22096" h="21600" stroke="0" extrusionOk="0">
                      <a:moveTo>
                        <a:pt x="-1" y="5"/>
                      </a:moveTo>
                      <a:cubicBezTo>
                        <a:pt x="165" y="1"/>
                        <a:pt x="330" y="-1"/>
                        <a:pt x="496" y="0"/>
                      </a:cubicBezTo>
                      <a:cubicBezTo>
                        <a:pt x="12425" y="0"/>
                        <a:pt x="22096" y="9670"/>
                        <a:pt x="22096" y="21600"/>
                      </a:cubicBezTo>
                      <a:lnTo>
                        <a:pt x="496" y="21600"/>
                      </a:lnTo>
                      <a:close/>
                    </a:path>
                  </a:pathLst>
                </a:custGeom>
                <a:noFill/>
                <a:ln w="12700" cap="rnd">
                  <a:solidFill>
                    <a:srgbClr val="FD0000"/>
                  </a:solidFill>
                  <a:round/>
                  <a:headEnd/>
                  <a:tailEnd/>
                </a:ln>
              </p:spPr>
              <p:txBody>
                <a:bodyPr wrap="none" anchor="ctr"/>
                <a:lstStyle/>
                <a:p>
                  <a:endParaRPr lang="en-GB"/>
                </a:p>
              </p:txBody>
            </p:sp>
            <p:sp>
              <p:nvSpPr>
                <p:cNvPr id="268328" name="Arc 48"/>
                <p:cNvSpPr>
                  <a:spLocks/>
                </p:cNvSpPr>
                <p:nvPr/>
              </p:nvSpPr>
              <p:spPr bwMode="auto">
                <a:xfrm>
                  <a:off x="1714" y="1556"/>
                  <a:ext cx="112" cy="977"/>
                </a:xfrm>
                <a:custGeom>
                  <a:avLst/>
                  <a:gdLst>
                    <a:gd name="T0" fmla="*/ 0 w 21600"/>
                    <a:gd name="T1" fmla="*/ 44 h 21596"/>
                    <a:gd name="T2" fmla="*/ 1 w 21600"/>
                    <a:gd name="T3" fmla="*/ 0 h 21596"/>
                    <a:gd name="T4" fmla="*/ 1 w 21600"/>
                    <a:gd name="T5" fmla="*/ 44 h 21596"/>
                    <a:gd name="T6" fmla="*/ 0 60000 65536"/>
                    <a:gd name="T7" fmla="*/ 0 60000 65536"/>
                    <a:gd name="T8" fmla="*/ 0 60000 65536"/>
                    <a:gd name="T9" fmla="*/ 0 w 21600"/>
                    <a:gd name="T10" fmla="*/ 0 h 21596"/>
                    <a:gd name="T11" fmla="*/ 21600 w 21600"/>
                    <a:gd name="T12" fmla="*/ 21596 h 21596"/>
                  </a:gdLst>
                  <a:ahLst/>
                  <a:cxnLst>
                    <a:cxn ang="T6">
                      <a:pos x="T0" y="T1"/>
                    </a:cxn>
                    <a:cxn ang="T7">
                      <a:pos x="T2" y="T3"/>
                    </a:cxn>
                    <a:cxn ang="T8">
                      <a:pos x="T4" y="T5"/>
                    </a:cxn>
                  </a:cxnLst>
                  <a:rect l="T9" t="T10" r="T11" b="T12"/>
                  <a:pathLst>
                    <a:path w="21600" h="21596" fill="none" extrusionOk="0">
                      <a:moveTo>
                        <a:pt x="0" y="21596"/>
                      </a:moveTo>
                      <a:cubicBezTo>
                        <a:pt x="0" y="9822"/>
                        <a:pt x="9428" y="217"/>
                        <a:pt x="21199" y="-1"/>
                      </a:cubicBezTo>
                    </a:path>
                    <a:path w="21600" h="21596" stroke="0" extrusionOk="0">
                      <a:moveTo>
                        <a:pt x="0" y="21596"/>
                      </a:moveTo>
                      <a:cubicBezTo>
                        <a:pt x="0" y="9822"/>
                        <a:pt x="9428" y="217"/>
                        <a:pt x="21199" y="-1"/>
                      </a:cubicBezTo>
                      <a:lnTo>
                        <a:pt x="21600" y="21596"/>
                      </a:lnTo>
                      <a:close/>
                    </a:path>
                  </a:pathLst>
                </a:custGeom>
                <a:noFill/>
                <a:ln w="12700" cap="rnd">
                  <a:solidFill>
                    <a:srgbClr val="FD0000"/>
                  </a:solidFill>
                  <a:round/>
                  <a:headEnd/>
                  <a:tailEnd/>
                </a:ln>
              </p:spPr>
              <p:txBody>
                <a:bodyPr wrap="none" anchor="ctr"/>
                <a:lstStyle/>
                <a:p>
                  <a:endParaRPr lang="en-GB"/>
                </a:p>
              </p:txBody>
            </p:sp>
            <p:sp>
              <p:nvSpPr>
                <p:cNvPr id="268329" name="Arc 49"/>
                <p:cNvSpPr>
                  <a:spLocks/>
                </p:cNvSpPr>
                <p:nvPr/>
              </p:nvSpPr>
              <p:spPr bwMode="auto">
                <a:xfrm rot="10800000">
                  <a:off x="2025" y="2541"/>
                  <a:ext cx="91" cy="977"/>
                </a:xfrm>
                <a:custGeom>
                  <a:avLst/>
                  <a:gdLst>
                    <a:gd name="T0" fmla="*/ 0 w 21600"/>
                    <a:gd name="T1" fmla="*/ 44 h 21594"/>
                    <a:gd name="T2" fmla="*/ 0 w 21600"/>
                    <a:gd name="T3" fmla="*/ 0 h 21594"/>
                    <a:gd name="T4" fmla="*/ 0 w 21600"/>
                    <a:gd name="T5" fmla="*/ 44 h 21594"/>
                    <a:gd name="T6" fmla="*/ 0 60000 65536"/>
                    <a:gd name="T7" fmla="*/ 0 60000 65536"/>
                    <a:gd name="T8" fmla="*/ 0 60000 65536"/>
                    <a:gd name="T9" fmla="*/ 0 w 21600"/>
                    <a:gd name="T10" fmla="*/ 0 h 21594"/>
                    <a:gd name="T11" fmla="*/ 21600 w 21600"/>
                    <a:gd name="T12" fmla="*/ 21594 h 21594"/>
                  </a:gdLst>
                  <a:ahLst/>
                  <a:cxnLst>
                    <a:cxn ang="T6">
                      <a:pos x="T0" y="T1"/>
                    </a:cxn>
                    <a:cxn ang="T7">
                      <a:pos x="T2" y="T3"/>
                    </a:cxn>
                    <a:cxn ang="T8">
                      <a:pos x="T4" y="T5"/>
                    </a:cxn>
                  </a:cxnLst>
                  <a:rect l="T9" t="T10" r="T11" b="T12"/>
                  <a:pathLst>
                    <a:path w="21600" h="21594" fill="none" extrusionOk="0">
                      <a:moveTo>
                        <a:pt x="0" y="21594"/>
                      </a:moveTo>
                      <a:cubicBezTo>
                        <a:pt x="0" y="9857"/>
                        <a:pt x="9370" y="269"/>
                        <a:pt x="21103" y="-1"/>
                      </a:cubicBezTo>
                    </a:path>
                    <a:path w="21600" h="21594" stroke="0" extrusionOk="0">
                      <a:moveTo>
                        <a:pt x="0" y="21594"/>
                      </a:moveTo>
                      <a:cubicBezTo>
                        <a:pt x="0" y="9857"/>
                        <a:pt x="9370" y="269"/>
                        <a:pt x="21103" y="-1"/>
                      </a:cubicBezTo>
                      <a:lnTo>
                        <a:pt x="21600" y="21594"/>
                      </a:lnTo>
                      <a:close/>
                    </a:path>
                  </a:pathLst>
                </a:custGeom>
                <a:noFill/>
                <a:ln w="12700" cap="rnd">
                  <a:solidFill>
                    <a:srgbClr val="FD0000"/>
                  </a:solidFill>
                  <a:round/>
                  <a:headEnd/>
                  <a:tailEnd/>
                </a:ln>
              </p:spPr>
              <p:txBody>
                <a:bodyPr wrap="none" anchor="ctr"/>
                <a:lstStyle/>
                <a:p>
                  <a:endParaRPr lang="en-GB"/>
                </a:p>
              </p:txBody>
            </p:sp>
            <p:sp>
              <p:nvSpPr>
                <p:cNvPr id="268330" name="Arc 50"/>
                <p:cNvSpPr>
                  <a:spLocks/>
                </p:cNvSpPr>
                <p:nvPr/>
              </p:nvSpPr>
              <p:spPr bwMode="auto">
                <a:xfrm rot="10800000">
                  <a:off x="1915" y="2541"/>
                  <a:ext cx="112" cy="977"/>
                </a:xfrm>
                <a:custGeom>
                  <a:avLst/>
                  <a:gdLst>
                    <a:gd name="T0" fmla="*/ 0 w 21600"/>
                    <a:gd name="T1" fmla="*/ 0 h 21600"/>
                    <a:gd name="T2" fmla="*/ 1 w 21600"/>
                    <a:gd name="T3" fmla="*/ 44 h 21600"/>
                    <a:gd name="T4" fmla="*/ 0 w 21600"/>
                    <a:gd name="T5" fmla="*/ 4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rgbClr val="FD0000"/>
                  </a:solidFill>
                  <a:round/>
                  <a:headEnd/>
                  <a:tailEnd/>
                </a:ln>
              </p:spPr>
              <p:txBody>
                <a:bodyPr wrap="none" anchor="ctr"/>
                <a:lstStyle/>
                <a:p>
                  <a:endParaRPr lang="en-GB"/>
                </a:p>
              </p:txBody>
            </p:sp>
          </p:grpSp>
          <p:grpSp>
            <p:nvGrpSpPr>
              <p:cNvPr id="268322" name="Group 51"/>
              <p:cNvGrpSpPr>
                <a:grpSpLocks/>
              </p:cNvGrpSpPr>
              <p:nvPr/>
            </p:nvGrpSpPr>
            <p:grpSpPr bwMode="auto">
              <a:xfrm>
                <a:off x="785" y="2060"/>
                <a:ext cx="47" cy="306"/>
                <a:chOff x="1714" y="1556"/>
                <a:chExt cx="402" cy="1962"/>
              </a:xfrm>
            </p:grpSpPr>
            <p:sp>
              <p:nvSpPr>
                <p:cNvPr id="268323" name="Arc 52"/>
                <p:cNvSpPr>
                  <a:spLocks/>
                </p:cNvSpPr>
                <p:nvPr/>
              </p:nvSpPr>
              <p:spPr bwMode="auto">
                <a:xfrm>
                  <a:off x="1824" y="1556"/>
                  <a:ext cx="91" cy="977"/>
                </a:xfrm>
                <a:custGeom>
                  <a:avLst/>
                  <a:gdLst>
                    <a:gd name="T0" fmla="*/ 0 w 22096"/>
                    <a:gd name="T1" fmla="*/ 0 h 21600"/>
                    <a:gd name="T2" fmla="*/ 0 w 22096"/>
                    <a:gd name="T3" fmla="*/ 44 h 21600"/>
                    <a:gd name="T4" fmla="*/ 0 w 22096"/>
                    <a:gd name="T5" fmla="*/ 44 h 21600"/>
                    <a:gd name="T6" fmla="*/ 0 60000 65536"/>
                    <a:gd name="T7" fmla="*/ 0 60000 65536"/>
                    <a:gd name="T8" fmla="*/ 0 60000 65536"/>
                    <a:gd name="T9" fmla="*/ 0 w 22096"/>
                    <a:gd name="T10" fmla="*/ 0 h 21600"/>
                    <a:gd name="T11" fmla="*/ 22096 w 22096"/>
                    <a:gd name="T12" fmla="*/ 21600 h 21600"/>
                  </a:gdLst>
                  <a:ahLst/>
                  <a:cxnLst>
                    <a:cxn ang="T6">
                      <a:pos x="T0" y="T1"/>
                    </a:cxn>
                    <a:cxn ang="T7">
                      <a:pos x="T2" y="T3"/>
                    </a:cxn>
                    <a:cxn ang="T8">
                      <a:pos x="T4" y="T5"/>
                    </a:cxn>
                  </a:cxnLst>
                  <a:rect l="T9" t="T10" r="T11" b="T12"/>
                  <a:pathLst>
                    <a:path w="22096" h="21600" fill="none" extrusionOk="0">
                      <a:moveTo>
                        <a:pt x="-1" y="5"/>
                      </a:moveTo>
                      <a:cubicBezTo>
                        <a:pt x="165" y="1"/>
                        <a:pt x="330" y="-1"/>
                        <a:pt x="496" y="0"/>
                      </a:cubicBezTo>
                      <a:cubicBezTo>
                        <a:pt x="12425" y="0"/>
                        <a:pt x="22096" y="9670"/>
                        <a:pt x="22096" y="21600"/>
                      </a:cubicBezTo>
                    </a:path>
                    <a:path w="22096" h="21600" stroke="0" extrusionOk="0">
                      <a:moveTo>
                        <a:pt x="-1" y="5"/>
                      </a:moveTo>
                      <a:cubicBezTo>
                        <a:pt x="165" y="1"/>
                        <a:pt x="330" y="-1"/>
                        <a:pt x="496" y="0"/>
                      </a:cubicBezTo>
                      <a:cubicBezTo>
                        <a:pt x="12425" y="0"/>
                        <a:pt x="22096" y="9670"/>
                        <a:pt x="22096" y="21600"/>
                      </a:cubicBezTo>
                      <a:lnTo>
                        <a:pt x="496" y="21600"/>
                      </a:lnTo>
                      <a:close/>
                    </a:path>
                  </a:pathLst>
                </a:custGeom>
                <a:noFill/>
                <a:ln w="12700" cap="rnd">
                  <a:solidFill>
                    <a:srgbClr val="FD0000"/>
                  </a:solidFill>
                  <a:round/>
                  <a:headEnd/>
                  <a:tailEnd/>
                </a:ln>
              </p:spPr>
              <p:txBody>
                <a:bodyPr wrap="none" anchor="ctr"/>
                <a:lstStyle/>
                <a:p>
                  <a:endParaRPr lang="en-GB"/>
                </a:p>
              </p:txBody>
            </p:sp>
            <p:sp>
              <p:nvSpPr>
                <p:cNvPr id="268324" name="Arc 53"/>
                <p:cNvSpPr>
                  <a:spLocks/>
                </p:cNvSpPr>
                <p:nvPr/>
              </p:nvSpPr>
              <p:spPr bwMode="auto">
                <a:xfrm>
                  <a:off x="1714" y="1556"/>
                  <a:ext cx="112" cy="977"/>
                </a:xfrm>
                <a:custGeom>
                  <a:avLst/>
                  <a:gdLst>
                    <a:gd name="T0" fmla="*/ 0 w 21600"/>
                    <a:gd name="T1" fmla="*/ 44 h 21596"/>
                    <a:gd name="T2" fmla="*/ 1 w 21600"/>
                    <a:gd name="T3" fmla="*/ 0 h 21596"/>
                    <a:gd name="T4" fmla="*/ 1 w 21600"/>
                    <a:gd name="T5" fmla="*/ 44 h 21596"/>
                    <a:gd name="T6" fmla="*/ 0 60000 65536"/>
                    <a:gd name="T7" fmla="*/ 0 60000 65536"/>
                    <a:gd name="T8" fmla="*/ 0 60000 65536"/>
                    <a:gd name="T9" fmla="*/ 0 w 21600"/>
                    <a:gd name="T10" fmla="*/ 0 h 21596"/>
                    <a:gd name="T11" fmla="*/ 21600 w 21600"/>
                    <a:gd name="T12" fmla="*/ 21596 h 21596"/>
                  </a:gdLst>
                  <a:ahLst/>
                  <a:cxnLst>
                    <a:cxn ang="T6">
                      <a:pos x="T0" y="T1"/>
                    </a:cxn>
                    <a:cxn ang="T7">
                      <a:pos x="T2" y="T3"/>
                    </a:cxn>
                    <a:cxn ang="T8">
                      <a:pos x="T4" y="T5"/>
                    </a:cxn>
                  </a:cxnLst>
                  <a:rect l="T9" t="T10" r="T11" b="T12"/>
                  <a:pathLst>
                    <a:path w="21600" h="21596" fill="none" extrusionOk="0">
                      <a:moveTo>
                        <a:pt x="0" y="21596"/>
                      </a:moveTo>
                      <a:cubicBezTo>
                        <a:pt x="0" y="9822"/>
                        <a:pt x="9428" y="217"/>
                        <a:pt x="21199" y="-1"/>
                      </a:cubicBezTo>
                    </a:path>
                    <a:path w="21600" h="21596" stroke="0" extrusionOk="0">
                      <a:moveTo>
                        <a:pt x="0" y="21596"/>
                      </a:moveTo>
                      <a:cubicBezTo>
                        <a:pt x="0" y="9822"/>
                        <a:pt x="9428" y="217"/>
                        <a:pt x="21199" y="-1"/>
                      </a:cubicBezTo>
                      <a:lnTo>
                        <a:pt x="21600" y="21596"/>
                      </a:lnTo>
                      <a:close/>
                    </a:path>
                  </a:pathLst>
                </a:custGeom>
                <a:noFill/>
                <a:ln w="12700" cap="rnd">
                  <a:solidFill>
                    <a:srgbClr val="FD0000"/>
                  </a:solidFill>
                  <a:round/>
                  <a:headEnd/>
                  <a:tailEnd/>
                </a:ln>
              </p:spPr>
              <p:txBody>
                <a:bodyPr wrap="none" anchor="ctr"/>
                <a:lstStyle/>
                <a:p>
                  <a:endParaRPr lang="en-GB"/>
                </a:p>
              </p:txBody>
            </p:sp>
            <p:sp>
              <p:nvSpPr>
                <p:cNvPr id="268325" name="Arc 54"/>
                <p:cNvSpPr>
                  <a:spLocks/>
                </p:cNvSpPr>
                <p:nvPr/>
              </p:nvSpPr>
              <p:spPr bwMode="auto">
                <a:xfrm rot="10800000">
                  <a:off x="2025" y="2541"/>
                  <a:ext cx="91" cy="977"/>
                </a:xfrm>
                <a:custGeom>
                  <a:avLst/>
                  <a:gdLst>
                    <a:gd name="T0" fmla="*/ 0 w 21600"/>
                    <a:gd name="T1" fmla="*/ 44 h 21594"/>
                    <a:gd name="T2" fmla="*/ 0 w 21600"/>
                    <a:gd name="T3" fmla="*/ 0 h 21594"/>
                    <a:gd name="T4" fmla="*/ 0 w 21600"/>
                    <a:gd name="T5" fmla="*/ 44 h 21594"/>
                    <a:gd name="T6" fmla="*/ 0 60000 65536"/>
                    <a:gd name="T7" fmla="*/ 0 60000 65536"/>
                    <a:gd name="T8" fmla="*/ 0 60000 65536"/>
                    <a:gd name="T9" fmla="*/ 0 w 21600"/>
                    <a:gd name="T10" fmla="*/ 0 h 21594"/>
                    <a:gd name="T11" fmla="*/ 21600 w 21600"/>
                    <a:gd name="T12" fmla="*/ 21594 h 21594"/>
                  </a:gdLst>
                  <a:ahLst/>
                  <a:cxnLst>
                    <a:cxn ang="T6">
                      <a:pos x="T0" y="T1"/>
                    </a:cxn>
                    <a:cxn ang="T7">
                      <a:pos x="T2" y="T3"/>
                    </a:cxn>
                    <a:cxn ang="T8">
                      <a:pos x="T4" y="T5"/>
                    </a:cxn>
                  </a:cxnLst>
                  <a:rect l="T9" t="T10" r="T11" b="T12"/>
                  <a:pathLst>
                    <a:path w="21600" h="21594" fill="none" extrusionOk="0">
                      <a:moveTo>
                        <a:pt x="0" y="21594"/>
                      </a:moveTo>
                      <a:cubicBezTo>
                        <a:pt x="0" y="9857"/>
                        <a:pt x="9370" y="269"/>
                        <a:pt x="21103" y="-1"/>
                      </a:cubicBezTo>
                    </a:path>
                    <a:path w="21600" h="21594" stroke="0" extrusionOk="0">
                      <a:moveTo>
                        <a:pt x="0" y="21594"/>
                      </a:moveTo>
                      <a:cubicBezTo>
                        <a:pt x="0" y="9857"/>
                        <a:pt x="9370" y="269"/>
                        <a:pt x="21103" y="-1"/>
                      </a:cubicBezTo>
                      <a:lnTo>
                        <a:pt x="21600" y="21594"/>
                      </a:lnTo>
                      <a:close/>
                    </a:path>
                  </a:pathLst>
                </a:custGeom>
                <a:noFill/>
                <a:ln w="12700" cap="rnd">
                  <a:solidFill>
                    <a:srgbClr val="FD0000"/>
                  </a:solidFill>
                  <a:round/>
                  <a:headEnd/>
                  <a:tailEnd/>
                </a:ln>
              </p:spPr>
              <p:txBody>
                <a:bodyPr wrap="none" anchor="ctr"/>
                <a:lstStyle/>
                <a:p>
                  <a:endParaRPr lang="en-GB"/>
                </a:p>
              </p:txBody>
            </p:sp>
            <p:sp>
              <p:nvSpPr>
                <p:cNvPr id="268326" name="Arc 55"/>
                <p:cNvSpPr>
                  <a:spLocks/>
                </p:cNvSpPr>
                <p:nvPr/>
              </p:nvSpPr>
              <p:spPr bwMode="auto">
                <a:xfrm rot="10800000">
                  <a:off x="1915" y="2541"/>
                  <a:ext cx="112" cy="977"/>
                </a:xfrm>
                <a:custGeom>
                  <a:avLst/>
                  <a:gdLst>
                    <a:gd name="T0" fmla="*/ 0 w 21600"/>
                    <a:gd name="T1" fmla="*/ 0 h 21600"/>
                    <a:gd name="T2" fmla="*/ 1 w 21600"/>
                    <a:gd name="T3" fmla="*/ 44 h 21600"/>
                    <a:gd name="T4" fmla="*/ 0 w 21600"/>
                    <a:gd name="T5" fmla="*/ 4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rgbClr val="FD0000"/>
                  </a:solidFill>
                  <a:round/>
                  <a:headEnd/>
                  <a:tailEnd/>
                </a:ln>
              </p:spPr>
              <p:txBody>
                <a:bodyPr wrap="none" anchor="ctr"/>
                <a:lstStyle/>
                <a:p>
                  <a:endParaRPr lang="en-GB"/>
                </a:p>
              </p:txBody>
            </p:sp>
          </p:grpSp>
        </p:grpSp>
        <p:sp>
          <p:nvSpPr>
            <p:cNvPr id="268311" name="Line 56"/>
            <p:cNvSpPr>
              <a:spLocks noChangeShapeType="1"/>
            </p:cNvSpPr>
            <p:nvPr/>
          </p:nvSpPr>
          <p:spPr bwMode="auto">
            <a:xfrm flipH="1">
              <a:off x="505" y="1999"/>
              <a:ext cx="257" cy="0"/>
            </a:xfrm>
            <a:prstGeom prst="line">
              <a:avLst/>
            </a:prstGeom>
            <a:noFill/>
            <a:ln w="12700">
              <a:solidFill>
                <a:schemeClr val="tx1"/>
              </a:solidFill>
              <a:round/>
              <a:headEnd/>
              <a:tailEnd/>
            </a:ln>
          </p:spPr>
          <p:txBody>
            <a:bodyPr wrap="none" anchor="ctr"/>
            <a:lstStyle/>
            <a:p>
              <a:endParaRPr lang="en-GB"/>
            </a:p>
          </p:txBody>
        </p:sp>
        <p:grpSp>
          <p:nvGrpSpPr>
            <p:cNvPr id="268312" name="Group 57"/>
            <p:cNvGrpSpPr>
              <a:grpSpLocks/>
            </p:cNvGrpSpPr>
            <p:nvPr/>
          </p:nvGrpSpPr>
          <p:grpSpPr bwMode="auto">
            <a:xfrm>
              <a:off x="355" y="1971"/>
              <a:ext cx="1398" cy="1041"/>
              <a:chOff x="355" y="1971"/>
              <a:chExt cx="1398" cy="1041"/>
            </a:xfrm>
          </p:grpSpPr>
          <p:grpSp>
            <p:nvGrpSpPr>
              <p:cNvPr id="268313" name="Group 58"/>
              <p:cNvGrpSpPr>
                <a:grpSpLocks/>
              </p:cNvGrpSpPr>
              <p:nvPr/>
            </p:nvGrpSpPr>
            <p:grpSpPr bwMode="auto">
              <a:xfrm>
                <a:off x="355" y="1971"/>
                <a:ext cx="1398" cy="733"/>
                <a:chOff x="355" y="1971"/>
                <a:chExt cx="1398" cy="733"/>
              </a:xfrm>
            </p:grpSpPr>
            <p:sp>
              <p:nvSpPr>
                <p:cNvPr id="268315" name="Line 59"/>
                <p:cNvSpPr>
                  <a:spLocks noChangeShapeType="1"/>
                </p:cNvSpPr>
                <p:nvPr/>
              </p:nvSpPr>
              <p:spPr bwMode="auto">
                <a:xfrm>
                  <a:off x="1218" y="1999"/>
                  <a:ext cx="535" cy="0"/>
                </a:xfrm>
                <a:prstGeom prst="line">
                  <a:avLst/>
                </a:prstGeom>
                <a:noFill/>
                <a:ln w="12700">
                  <a:solidFill>
                    <a:schemeClr val="tx1"/>
                  </a:solidFill>
                  <a:round/>
                  <a:headEnd/>
                  <a:tailEnd/>
                </a:ln>
              </p:spPr>
              <p:txBody>
                <a:bodyPr wrap="none" anchor="ctr"/>
                <a:lstStyle/>
                <a:p>
                  <a:endParaRPr lang="en-GB"/>
                </a:p>
              </p:txBody>
            </p:sp>
            <p:sp>
              <p:nvSpPr>
                <p:cNvPr id="268316" name="Freeform 60"/>
                <p:cNvSpPr>
                  <a:spLocks/>
                </p:cNvSpPr>
                <p:nvPr/>
              </p:nvSpPr>
              <p:spPr bwMode="auto">
                <a:xfrm>
                  <a:off x="1493" y="1971"/>
                  <a:ext cx="57" cy="57"/>
                </a:xfrm>
                <a:custGeom>
                  <a:avLst/>
                  <a:gdLst>
                    <a:gd name="T0" fmla="*/ 56 w 57"/>
                    <a:gd name="T1" fmla="*/ 28 h 57"/>
                    <a:gd name="T2" fmla="*/ 0 w 57"/>
                    <a:gd name="T3" fmla="*/ 0 h 57"/>
                    <a:gd name="T4" fmla="*/ 0 w 57"/>
                    <a:gd name="T5" fmla="*/ 56 h 57"/>
                    <a:gd name="T6" fmla="*/ 56 w 57"/>
                    <a:gd name="T7" fmla="*/ 28 h 57"/>
                    <a:gd name="T8" fmla="*/ 0 60000 65536"/>
                    <a:gd name="T9" fmla="*/ 0 60000 65536"/>
                    <a:gd name="T10" fmla="*/ 0 60000 65536"/>
                    <a:gd name="T11" fmla="*/ 0 60000 65536"/>
                    <a:gd name="T12" fmla="*/ 0 w 57"/>
                    <a:gd name="T13" fmla="*/ 0 h 57"/>
                    <a:gd name="T14" fmla="*/ 57 w 57"/>
                    <a:gd name="T15" fmla="*/ 57 h 57"/>
                  </a:gdLst>
                  <a:ahLst/>
                  <a:cxnLst>
                    <a:cxn ang="T8">
                      <a:pos x="T0" y="T1"/>
                    </a:cxn>
                    <a:cxn ang="T9">
                      <a:pos x="T2" y="T3"/>
                    </a:cxn>
                    <a:cxn ang="T10">
                      <a:pos x="T4" y="T5"/>
                    </a:cxn>
                    <a:cxn ang="T11">
                      <a:pos x="T6" y="T7"/>
                    </a:cxn>
                  </a:cxnLst>
                  <a:rect l="T12" t="T13" r="T14" b="T15"/>
                  <a:pathLst>
                    <a:path w="57" h="57">
                      <a:moveTo>
                        <a:pt x="56" y="28"/>
                      </a:moveTo>
                      <a:lnTo>
                        <a:pt x="0" y="0"/>
                      </a:lnTo>
                      <a:lnTo>
                        <a:pt x="0" y="56"/>
                      </a:lnTo>
                      <a:lnTo>
                        <a:pt x="56" y="28"/>
                      </a:lnTo>
                    </a:path>
                  </a:pathLst>
                </a:custGeom>
                <a:solidFill>
                  <a:schemeClr val="tx1"/>
                </a:solidFill>
                <a:ln w="12700" cap="rnd" cmpd="sng">
                  <a:solidFill>
                    <a:schemeClr val="tx1"/>
                  </a:solidFill>
                  <a:prstDash val="solid"/>
                  <a:round/>
                  <a:headEnd type="none" w="med" len="med"/>
                  <a:tailEnd type="none" w="med" len="med"/>
                </a:ln>
              </p:spPr>
              <p:txBody>
                <a:bodyPr/>
                <a:lstStyle/>
                <a:p>
                  <a:endParaRPr lang="en-GB"/>
                </a:p>
              </p:txBody>
            </p:sp>
            <p:sp>
              <p:nvSpPr>
                <p:cNvPr id="268317" name="Rectangle 61"/>
                <p:cNvSpPr>
                  <a:spLocks noChangeArrowheads="1"/>
                </p:cNvSpPr>
                <p:nvPr/>
              </p:nvSpPr>
              <p:spPr bwMode="auto">
                <a:xfrm>
                  <a:off x="355" y="2395"/>
                  <a:ext cx="1367" cy="309"/>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2200" b="0"/>
                    <a:t>Pulse sequence</a:t>
                  </a:r>
                  <a:endParaRPr lang="en-GB" sz="2000" b="0"/>
                </a:p>
              </p:txBody>
            </p:sp>
          </p:grpSp>
          <p:sp>
            <p:nvSpPr>
              <p:cNvPr id="268314" name="Rectangle 62"/>
              <p:cNvSpPr>
                <a:spLocks noChangeArrowheads="1"/>
              </p:cNvSpPr>
              <p:nvPr/>
            </p:nvSpPr>
            <p:spPr bwMode="auto">
              <a:xfrm>
                <a:off x="594" y="2726"/>
                <a:ext cx="844" cy="286"/>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2000" b="0">
                    <a:solidFill>
                      <a:srgbClr val="FF0000"/>
                    </a:solidFill>
                  </a:rPr>
                  <a:t>Spin Echo</a:t>
                </a:r>
                <a:endParaRPr lang="en-GB" sz="1600" b="0">
                  <a:solidFill>
                    <a:srgbClr val="FF0000"/>
                  </a:solidFill>
                </a:endParaRPr>
              </a:p>
            </p:txBody>
          </p:sp>
        </p:grpSp>
      </p:grpSp>
      <p:grpSp>
        <p:nvGrpSpPr>
          <p:cNvPr id="17" name="Group 63"/>
          <p:cNvGrpSpPr>
            <a:grpSpLocks/>
          </p:cNvGrpSpPr>
          <p:nvPr/>
        </p:nvGrpSpPr>
        <p:grpSpPr bwMode="auto">
          <a:xfrm>
            <a:off x="4178300" y="2916238"/>
            <a:ext cx="2755900" cy="1376362"/>
            <a:chOff x="2632" y="1837"/>
            <a:chExt cx="1736" cy="867"/>
          </a:xfrm>
        </p:grpSpPr>
        <p:sp>
          <p:nvSpPr>
            <p:cNvPr id="268302" name="Freeform 64"/>
            <p:cNvSpPr>
              <a:spLocks/>
            </p:cNvSpPr>
            <p:nvPr/>
          </p:nvSpPr>
          <p:spPr bwMode="auto">
            <a:xfrm>
              <a:off x="3589" y="1837"/>
              <a:ext cx="291" cy="219"/>
            </a:xfrm>
            <a:custGeom>
              <a:avLst/>
              <a:gdLst>
                <a:gd name="T0" fmla="*/ 0 w 1430"/>
                <a:gd name="T1" fmla="*/ 4 h 1232"/>
                <a:gd name="T2" fmla="*/ 5 w 1430"/>
                <a:gd name="T3" fmla="*/ 18 h 1232"/>
                <a:gd name="T4" fmla="*/ 15 w 1430"/>
                <a:gd name="T5" fmla="*/ 113 h 1232"/>
                <a:gd name="T6" fmla="*/ 29 w 1430"/>
                <a:gd name="T7" fmla="*/ 204 h 1232"/>
                <a:gd name="T8" fmla="*/ 41 w 1430"/>
                <a:gd name="T9" fmla="*/ 204 h 1232"/>
                <a:gd name="T10" fmla="*/ 53 w 1430"/>
                <a:gd name="T11" fmla="*/ 147 h 1232"/>
                <a:gd name="T12" fmla="*/ 61 w 1430"/>
                <a:gd name="T13" fmla="*/ 147 h 1232"/>
                <a:gd name="T14" fmla="*/ 73 w 1430"/>
                <a:gd name="T15" fmla="*/ 195 h 1232"/>
                <a:gd name="T16" fmla="*/ 82 w 1430"/>
                <a:gd name="T17" fmla="*/ 195 h 1232"/>
                <a:gd name="T18" fmla="*/ 98 w 1430"/>
                <a:gd name="T19" fmla="*/ 157 h 1232"/>
                <a:gd name="T20" fmla="*/ 109 w 1430"/>
                <a:gd name="T21" fmla="*/ 157 h 1232"/>
                <a:gd name="T22" fmla="*/ 121 w 1430"/>
                <a:gd name="T23" fmla="*/ 182 h 1232"/>
                <a:gd name="T24" fmla="*/ 129 w 1430"/>
                <a:gd name="T25" fmla="*/ 183 h 1232"/>
                <a:gd name="T26" fmla="*/ 140 w 1430"/>
                <a:gd name="T27" fmla="*/ 162 h 1232"/>
                <a:gd name="T28" fmla="*/ 148 w 1430"/>
                <a:gd name="T29" fmla="*/ 162 h 1232"/>
                <a:gd name="T30" fmla="*/ 161 w 1430"/>
                <a:gd name="T31" fmla="*/ 182 h 1232"/>
                <a:gd name="T32" fmla="*/ 170 w 1430"/>
                <a:gd name="T33" fmla="*/ 181 h 1232"/>
                <a:gd name="T34" fmla="*/ 181 w 1430"/>
                <a:gd name="T35" fmla="*/ 165 h 1232"/>
                <a:gd name="T36" fmla="*/ 189 w 1430"/>
                <a:gd name="T37" fmla="*/ 165 h 1232"/>
                <a:gd name="T38" fmla="*/ 199 w 1430"/>
                <a:gd name="T39" fmla="*/ 179 h 1232"/>
                <a:gd name="T40" fmla="*/ 206 w 1430"/>
                <a:gd name="T41" fmla="*/ 179 h 1232"/>
                <a:gd name="T42" fmla="*/ 217 w 1430"/>
                <a:gd name="T43" fmla="*/ 167 h 1232"/>
                <a:gd name="T44" fmla="*/ 224 w 1430"/>
                <a:gd name="T45" fmla="*/ 166 h 1232"/>
                <a:gd name="T46" fmla="*/ 233 w 1430"/>
                <a:gd name="T47" fmla="*/ 179 h 1232"/>
                <a:gd name="T48" fmla="*/ 240 w 1430"/>
                <a:gd name="T49" fmla="*/ 179 h 1232"/>
                <a:gd name="T50" fmla="*/ 248 w 1430"/>
                <a:gd name="T51" fmla="*/ 168 h 1232"/>
                <a:gd name="T52" fmla="*/ 254 w 1430"/>
                <a:gd name="T53" fmla="*/ 168 h 1232"/>
                <a:gd name="T54" fmla="*/ 262 w 1430"/>
                <a:gd name="T55" fmla="*/ 179 h 1232"/>
                <a:gd name="T56" fmla="*/ 269 w 1430"/>
                <a:gd name="T57" fmla="*/ 179 h 1232"/>
                <a:gd name="T58" fmla="*/ 276 w 1430"/>
                <a:gd name="T59" fmla="*/ 170 h 1232"/>
                <a:gd name="T60" fmla="*/ 280 w 1430"/>
                <a:gd name="T61" fmla="*/ 170 h 1232"/>
                <a:gd name="T62" fmla="*/ 287 w 1430"/>
                <a:gd name="T63" fmla="*/ 178 h 1232"/>
                <a:gd name="T64" fmla="*/ 291 w 1430"/>
                <a:gd name="T65" fmla="*/ 174 h 12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30"/>
                <a:gd name="T100" fmla="*/ 0 h 1232"/>
                <a:gd name="T101" fmla="*/ 1430 w 1430"/>
                <a:gd name="T102" fmla="*/ 1232 h 12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30" h="1232">
                  <a:moveTo>
                    <a:pt x="0" y="21"/>
                  </a:moveTo>
                  <a:cubicBezTo>
                    <a:pt x="4" y="34"/>
                    <a:pt x="11" y="0"/>
                    <a:pt x="23" y="103"/>
                  </a:cubicBezTo>
                  <a:cubicBezTo>
                    <a:pt x="35" y="206"/>
                    <a:pt x="55" y="463"/>
                    <a:pt x="75" y="637"/>
                  </a:cubicBezTo>
                  <a:cubicBezTo>
                    <a:pt x="95" y="811"/>
                    <a:pt x="123" y="1062"/>
                    <a:pt x="144" y="1147"/>
                  </a:cubicBezTo>
                  <a:cubicBezTo>
                    <a:pt x="165" y="1232"/>
                    <a:pt x="184" y="1200"/>
                    <a:pt x="203" y="1147"/>
                  </a:cubicBezTo>
                  <a:cubicBezTo>
                    <a:pt x="222" y="1094"/>
                    <a:pt x="242" y="882"/>
                    <a:pt x="258" y="829"/>
                  </a:cubicBezTo>
                  <a:cubicBezTo>
                    <a:pt x="274" y="776"/>
                    <a:pt x="285" y="785"/>
                    <a:pt x="302" y="829"/>
                  </a:cubicBezTo>
                  <a:cubicBezTo>
                    <a:pt x="319" y="873"/>
                    <a:pt x="343" y="1051"/>
                    <a:pt x="360" y="1096"/>
                  </a:cubicBezTo>
                  <a:cubicBezTo>
                    <a:pt x="377" y="1141"/>
                    <a:pt x="385" y="1134"/>
                    <a:pt x="405" y="1099"/>
                  </a:cubicBezTo>
                  <a:cubicBezTo>
                    <a:pt x="425" y="1064"/>
                    <a:pt x="461" y="919"/>
                    <a:pt x="483" y="883"/>
                  </a:cubicBezTo>
                  <a:cubicBezTo>
                    <a:pt x="505" y="847"/>
                    <a:pt x="518" y="859"/>
                    <a:pt x="537" y="883"/>
                  </a:cubicBezTo>
                  <a:cubicBezTo>
                    <a:pt x="556" y="907"/>
                    <a:pt x="580" y="1002"/>
                    <a:pt x="596" y="1026"/>
                  </a:cubicBezTo>
                  <a:cubicBezTo>
                    <a:pt x="612" y="1050"/>
                    <a:pt x="620" y="1046"/>
                    <a:pt x="636" y="1027"/>
                  </a:cubicBezTo>
                  <a:cubicBezTo>
                    <a:pt x="652" y="1008"/>
                    <a:pt x="675" y="932"/>
                    <a:pt x="690" y="913"/>
                  </a:cubicBezTo>
                  <a:cubicBezTo>
                    <a:pt x="705" y="894"/>
                    <a:pt x="712" y="895"/>
                    <a:pt x="729" y="913"/>
                  </a:cubicBezTo>
                  <a:cubicBezTo>
                    <a:pt x="746" y="931"/>
                    <a:pt x="774" y="1005"/>
                    <a:pt x="792" y="1023"/>
                  </a:cubicBezTo>
                  <a:cubicBezTo>
                    <a:pt x="810" y="1041"/>
                    <a:pt x="820" y="1037"/>
                    <a:pt x="836" y="1021"/>
                  </a:cubicBezTo>
                  <a:cubicBezTo>
                    <a:pt x="852" y="1005"/>
                    <a:pt x="872" y="943"/>
                    <a:pt x="888" y="928"/>
                  </a:cubicBezTo>
                  <a:cubicBezTo>
                    <a:pt x="904" y="913"/>
                    <a:pt x="915" y="915"/>
                    <a:pt x="930" y="928"/>
                  </a:cubicBezTo>
                  <a:cubicBezTo>
                    <a:pt x="945" y="941"/>
                    <a:pt x="964" y="993"/>
                    <a:pt x="978" y="1006"/>
                  </a:cubicBezTo>
                  <a:cubicBezTo>
                    <a:pt x="992" y="1019"/>
                    <a:pt x="999" y="1016"/>
                    <a:pt x="1013" y="1005"/>
                  </a:cubicBezTo>
                  <a:cubicBezTo>
                    <a:pt x="1027" y="994"/>
                    <a:pt x="1051" y="948"/>
                    <a:pt x="1065" y="937"/>
                  </a:cubicBezTo>
                  <a:cubicBezTo>
                    <a:pt x="1079" y="926"/>
                    <a:pt x="1087" y="924"/>
                    <a:pt x="1100" y="936"/>
                  </a:cubicBezTo>
                  <a:cubicBezTo>
                    <a:pt x="1113" y="948"/>
                    <a:pt x="1132" y="997"/>
                    <a:pt x="1145" y="1009"/>
                  </a:cubicBezTo>
                  <a:cubicBezTo>
                    <a:pt x="1158" y="1021"/>
                    <a:pt x="1166" y="1020"/>
                    <a:pt x="1178" y="1009"/>
                  </a:cubicBezTo>
                  <a:cubicBezTo>
                    <a:pt x="1190" y="998"/>
                    <a:pt x="1205" y="956"/>
                    <a:pt x="1217" y="945"/>
                  </a:cubicBezTo>
                  <a:cubicBezTo>
                    <a:pt x="1229" y="934"/>
                    <a:pt x="1235" y="933"/>
                    <a:pt x="1247" y="943"/>
                  </a:cubicBezTo>
                  <a:cubicBezTo>
                    <a:pt x="1259" y="953"/>
                    <a:pt x="1275" y="995"/>
                    <a:pt x="1287" y="1005"/>
                  </a:cubicBezTo>
                  <a:cubicBezTo>
                    <a:pt x="1299" y="1015"/>
                    <a:pt x="1311" y="1013"/>
                    <a:pt x="1322" y="1005"/>
                  </a:cubicBezTo>
                  <a:cubicBezTo>
                    <a:pt x="1333" y="997"/>
                    <a:pt x="1346" y="963"/>
                    <a:pt x="1355" y="955"/>
                  </a:cubicBezTo>
                  <a:cubicBezTo>
                    <a:pt x="1364" y="947"/>
                    <a:pt x="1367" y="947"/>
                    <a:pt x="1376" y="955"/>
                  </a:cubicBezTo>
                  <a:cubicBezTo>
                    <a:pt x="1385" y="963"/>
                    <a:pt x="1400" y="999"/>
                    <a:pt x="1409" y="1003"/>
                  </a:cubicBezTo>
                  <a:cubicBezTo>
                    <a:pt x="1418" y="1007"/>
                    <a:pt x="1426" y="983"/>
                    <a:pt x="1430" y="978"/>
                  </a:cubicBezTo>
                </a:path>
              </a:pathLst>
            </a:custGeom>
            <a:noFill/>
            <a:ln w="12700" cap="flat" cmpd="sng">
              <a:solidFill>
                <a:schemeClr val="accent6">
                  <a:lumMod val="75000"/>
                </a:schemeClr>
              </a:solidFill>
              <a:prstDash val="solid"/>
              <a:round/>
              <a:headEnd/>
              <a:tailEnd/>
            </a:ln>
          </p:spPr>
          <p:txBody>
            <a:bodyPr lIns="0" tIns="0" rIns="0" bIns="0" anchor="ctr">
              <a:spAutoFit/>
            </a:bodyPr>
            <a:lstStyle/>
            <a:p>
              <a:endParaRPr lang="en-GB"/>
            </a:p>
          </p:txBody>
        </p:sp>
        <p:sp>
          <p:nvSpPr>
            <p:cNvPr id="268303" name="Freeform 65"/>
            <p:cNvSpPr>
              <a:spLocks/>
            </p:cNvSpPr>
            <p:nvPr/>
          </p:nvSpPr>
          <p:spPr bwMode="auto">
            <a:xfrm flipH="1">
              <a:off x="3296" y="1837"/>
              <a:ext cx="293" cy="219"/>
            </a:xfrm>
            <a:custGeom>
              <a:avLst/>
              <a:gdLst>
                <a:gd name="T0" fmla="*/ 0 w 1430"/>
                <a:gd name="T1" fmla="*/ 4 h 1232"/>
                <a:gd name="T2" fmla="*/ 5 w 1430"/>
                <a:gd name="T3" fmla="*/ 18 h 1232"/>
                <a:gd name="T4" fmla="*/ 15 w 1430"/>
                <a:gd name="T5" fmla="*/ 113 h 1232"/>
                <a:gd name="T6" fmla="*/ 30 w 1430"/>
                <a:gd name="T7" fmla="*/ 204 h 1232"/>
                <a:gd name="T8" fmla="*/ 42 w 1430"/>
                <a:gd name="T9" fmla="*/ 204 h 1232"/>
                <a:gd name="T10" fmla="*/ 53 w 1430"/>
                <a:gd name="T11" fmla="*/ 147 h 1232"/>
                <a:gd name="T12" fmla="*/ 62 w 1430"/>
                <a:gd name="T13" fmla="*/ 147 h 1232"/>
                <a:gd name="T14" fmla="*/ 74 w 1430"/>
                <a:gd name="T15" fmla="*/ 195 h 1232"/>
                <a:gd name="T16" fmla="*/ 83 w 1430"/>
                <a:gd name="T17" fmla="*/ 195 h 1232"/>
                <a:gd name="T18" fmla="*/ 99 w 1430"/>
                <a:gd name="T19" fmla="*/ 157 h 1232"/>
                <a:gd name="T20" fmla="*/ 110 w 1430"/>
                <a:gd name="T21" fmla="*/ 157 h 1232"/>
                <a:gd name="T22" fmla="*/ 122 w 1430"/>
                <a:gd name="T23" fmla="*/ 182 h 1232"/>
                <a:gd name="T24" fmla="*/ 130 w 1430"/>
                <a:gd name="T25" fmla="*/ 183 h 1232"/>
                <a:gd name="T26" fmla="*/ 141 w 1430"/>
                <a:gd name="T27" fmla="*/ 162 h 1232"/>
                <a:gd name="T28" fmla="*/ 149 w 1430"/>
                <a:gd name="T29" fmla="*/ 162 h 1232"/>
                <a:gd name="T30" fmla="*/ 162 w 1430"/>
                <a:gd name="T31" fmla="*/ 182 h 1232"/>
                <a:gd name="T32" fmla="*/ 171 w 1430"/>
                <a:gd name="T33" fmla="*/ 181 h 1232"/>
                <a:gd name="T34" fmla="*/ 182 w 1430"/>
                <a:gd name="T35" fmla="*/ 165 h 1232"/>
                <a:gd name="T36" fmla="*/ 191 w 1430"/>
                <a:gd name="T37" fmla="*/ 165 h 1232"/>
                <a:gd name="T38" fmla="*/ 200 w 1430"/>
                <a:gd name="T39" fmla="*/ 179 h 1232"/>
                <a:gd name="T40" fmla="*/ 208 w 1430"/>
                <a:gd name="T41" fmla="*/ 179 h 1232"/>
                <a:gd name="T42" fmla="*/ 218 w 1430"/>
                <a:gd name="T43" fmla="*/ 167 h 1232"/>
                <a:gd name="T44" fmla="*/ 225 w 1430"/>
                <a:gd name="T45" fmla="*/ 166 h 1232"/>
                <a:gd name="T46" fmla="*/ 235 w 1430"/>
                <a:gd name="T47" fmla="*/ 179 h 1232"/>
                <a:gd name="T48" fmla="*/ 241 w 1430"/>
                <a:gd name="T49" fmla="*/ 179 h 1232"/>
                <a:gd name="T50" fmla="*/ 249 w 1430"/>
                <a:gd name="T51" fmla="*/ 168 h 1232"/>
                <a:gd name="T52" fmla="*/ 256 w 1430"/>
                <a:gd name="T53" fmla="*/ 168 h 1232"/>
                <a:gd name="T54" fmla="*/ 264 w 1430"/>
                <a:gd name="T55" fmla="*/ 179 h 1232"/>
                <a:gd name="T56" fmla="*/ 271 w 1430"/>
                <a:gd name="T57" fmla="*/ 179 h 1232"/>
                <a:gd name="T58" fmla="*/ 278 w 1430"/>
                <a:gd name="T59" fmla="*/ 170 h 1232"/>
                <a:gd name="T60" fmla="*/ 282 w 1430"/>
                <a:gd name="T61" fmla="*/ 170 h 1232"/>
                <a:gd name="T62" fmla="*/ 289 w 1430"/>
                <a:gd name="T63" fmla="*/ 178 h 1232"/>
                <a:gd name="T64" fmla="*/ 293 w 1430"/>
                <a:gd name="T65" fmla="*/ 174 h 12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30"/>
                <a:gd name="T100" fmla="*/ 0 h 1232"/>
                <a:gd name="T101" fmla="*/ 1430 w 1430"/>
                <a:gd name="T102" fmla="*/ 1232 h 12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30" h="1232">
                  <a:moveTo>
                    <a:pt x="0" y="21"/>
                  </a:moveTo>
                  <a:cubicBezTo>
                    <a:pt x="4" y="34"/>
                    <a:pt x="11" y="0"/>
                    <a:pt x="23" y="103"/>
                  </a:cubicBezTo>
                  <a:cubicBezTo>
                    <a:pt x="35" y="206"/>
                    <a:pt x="55" y="463"/>
                    <a:pt x="75" y="637"/>
                  </a:cubicBezTo>
                  <a:cubicBezTo>
                    <a:pt x="95" y="811"/>
                    <a:pt x="123" y="1062"/>
                    <a:pt x="144" y="1147"/>
                  </a:cubicBezTo>
                  <a:cubicBezTo>
                    <a:pt x="165" y="1232"/>
                    <a:pt x="184" y="1200"/>
                    <a:pt x="203" y="1147"/>
                  </a:cubicBezTo>
                  <a:cubicBezTo>
                    <a:pt x="222" y="1094"/>
                    <a:pt x="242" y="882"/>
                    <a:pt x="258" y="829"/>
                  </a:cubicBezTo>
                  <a:cubicBezTo>
                    <a:pt x="274" y="776"/>
                    <a:pt x="285" y="785"/>
                    <a:pt x="302" y="829"/>
                  </a:cubicBezTo>
                  <a:cubicBezTo>
                    <a:pt x="319" y="873"/>
                    <a:pt x="343" y="1051"/>
                    <a:pt x="360" y="1096"/>
                  </a:cubicBezTo>
                  <a:cubicBezTo>
                    <a:pt x="377" y="1141"/>
                    <a:pt x="385" y="1134"/>
                    <a:pt x="405" y="1099"/>
                  </a:cubicBezTo>
                  <a:cubicBezTo>
                    <a:pt x="425" y="1064"/>
                    <a:pt x="461" y="919"/>
                    <a:pt x="483" y="883"/>
                  </a:cubicBezTo>
                  <a:cubicBezTo>
                    <a:pt x="505" y="847"/>
                    <a:pt x="518" y="859"/>
                    <a:pt x="537" y="883"/>
                  </a:cubicBezTo>
                  <a:cubicBezTo>
                    <a:pt x="556" y="907"/>
                    <a:pt x="580" y="1002"/>
                    <a:pt x="596" y="1026"/>
                  </a:cubicBezTo>
                  <a:cubicBezTo>
                    <a:pt x="612" y="1050"/>
                    <a:pt x="620" y="1046"/>
                    <a:pt x="636" y="1027"/>
                  </a:cubicBezTo>
                  <a:cubicBezTo>
                    <a:pt x="652" y="1008"/>
                    <a:pt x="675" y="932"/>
                    <a:pt x="690" y="913"/>
                  </a:cubicBezTo>
                  <a:cubicBezTo>
                    <a:pt x="705" y="894"/>
                    <a:pt x="712" y="895"/>
                    <a:pt x="729" y="913"/>
                  </a:cubicBezTo>
                  <a:cubicBezTo>
                    <a:pt x="746" y="931"/>
                    <a:pt x="774" y="1005"/>
                    <a:pt x="792" y="1023"/>
                  </a:cubicBezTo>
                  <a:cubicBezTo>
                    <a:pt x="810" y="1041"/>
                    <a:pt x="820" y="1037"/>
                    <a:pt x="836" y="1021"/>
                  </a:cubicBezTo>
                  <a:cubicBezTo>
                    <a:pt x="852" y="1005"/>
                    <a:pt x="872" y="943"/>
                    <a:pt x="888" y="928"/>
                  </a:cubicBezTo>
                  <a:cubicBezTo>
                    <a:pt x="904" y="913"/>
                    <a:pt x="915" y="915"/>
                    <a:pt x="930" y="928"/>
                  </a:cubicBezTo>
                  <a:cubicBezTo>
                    <a:pt x="945" y="941"/>
                    <a:pt x="964" y="993"/>
                    <a:pt x="978" y="1006"/>
                  </a:cubicBezTo>
                  <a:cubicBezTo>
                    <a:pt x="992" y="1019"/>
                    <a:pt x="999" y="1016"/>
                    <a:pt x="1013" y="1005"/>
                  </a:cubicBezTo>
                  <a:cubicBezTo>
                    <a:pt x="1027" y="994"/>
                    <a:pt x="1051" y="948"/>
                    <a:pt x="1065" y="937"/>
                  </a:cubicBezTo>
                  <a:cubicBezTo>
                    <a:pt x="1079" y="926"/>
                    <a:pt x="1087" y="924"/>
                    <a:pt x="1100" y="936"/>
                  </a:cubicBezTo>
                  <a:cubicBezTo>
                    <a:pt x="1113" y="948"/>
                    <a:pt x="1132" y="997"/>
                    <a:pt x="1145" y="1009"/>
                  </a:cubicBezTo>
                  <a:cubicBezTo>
                    <a:pt x="1158" y="1021"/>
                    <a:pt x="1166" y="1020"/>
                    <a:pt x="1178" y="1009"/>
                  </a:cubicBezTo>
                  <a:cubicBezTo>
                    <a:pt x="1190" y="998"/>
                    <a:pt x="1205" y="956"/>
                    <a:pt x="1217" y="945"/>
                  </a:cubicBezTo>
                  <a:cubicBezTo>
                    <a:pt x="1229" y="934"/>
                    <a:pt x="1235" y="933"/>
                    <a:pt x="1247" y="943"/>
                  </a:cubicBezTo>
                  <a:cubicBezTo>
                    <a:pt x="1259" y="953"/>
                    <a:pt x="1275" y="995"/>
                    <a:pt x="1287" y="1005"/>
                  </a:cubicBezTo>
                  <a:cubicBezTo>
                    <a:pt x="1299" y="1015"/>
                    <a:pt x="1311" y="1013"/>
                    <a:pt x="1322" y="1005"/>
                  </a:cubicBezTo>
                  <a:cubicBezTo>
                    <a:pt x="1333" y="997"/>
                    <a:pt x="1346" y="963"/>
                    <a:pt x="1355" y="955"/>
                  </a:cubicBezTo>
                  <a:cubicBezTo>
                    <a:pt x="1364" y="947"/>
                    <a:pt x="1367" y="947"/>
                    <a:pt x="1376" y="955"/>
                  </a:cubicBezTo>
                  <a:cubicBezTo>
                    <a:pt x="1385" y="963"/>
                    <a:pt x="1400" y="999"/>
                    <a:pt x="1409" y="1003"/>
                  </a:cubicBezTo>
                  <a:cubicBezTo>
                    <a:pt x="1418" y="1007"/>
                    <a:pt x="1426" y="983"/>
                    <a:pt x="1430" y="978"/>
                  </a:cubicBezTo>
                </a:path>
              </a:pathLst>
            </a:custGeom>
            <a:noFill/>
            <a:ln w="12700" cap="flat" cmpd="sng">
              <a:solidFill>
                <a:schemeClr val="accent6">
                  <a:lumMod val="75000"/>
                </a:schemeClr>
              </a:solidFill>
              <a:prstDash val="solid"/>
              <a:round/>
              <a:headEnd/>
              <a:tailEnd/>
            </a:ln>
          </p:spPr>
          <p:txBody>
            <a:bodyPr lIns="0" tIns="0" rIns="0" bIns="0" anchor="ctr">
              <a:spAutoFit/>
            </a:bodyPr>
            <a:lstStyle/>
            <a:p>
              <a:endParaRPr lang="en-GB"/>
            </a:p>
          </p:txBody>
        </p:sp>
        <p:sp>
          <p:nvSpPr>
            <p:cNvPr id="268304" name="Freeform 66"/>
            <p:cNvSpPr>
              <a:spLocks/>
            </p:cNvSpPr>
            <p:nvPr/>
          </p:nvSpPr>
          <p:spPr bwMode="auto">
            <a:xfrm>
              <a:off x="2880" y="1985"/>
              <a:ext cx="56" cy="50"/>
            </a:xfrm>
            <a:custGeom>
              <a:avLst/>
              <a:gdLst>
                <a:gd name="T0" fmla="*/ 55 w 56"/>
                <a:gd name="T1" fmla="*/ 28 h 50"/>
                <a:gd name="T2" fmla="*/ 0 w 56"/>
                <a:gd name="T3" fmla="*/ 0 h 50"/>
                <a:gd name="T4" fmla="*/ 0 w 56"/>
                <a:gd name="T5" fmla="*/ 49 h 50"/>
                <a:gd name="T6" fmla="*/ 55 w 56"/>
                <a:gd name="T7" fmla="*/ 28 h 50"/>
                <a:gd name="T8" fmla="*/ 0 60000 65536"/>
                <a:gd name="T9" fmla="*/ 0 60000 65536"/>
                <a:gd name="T10" fmla="*/ 0 60000 65536"/>
                <a:gd name="T11" fmla="*/ 0 60000 65536"/>
                <a:gd name="T12" fmla="*/ 0 w 56"/>
                <a:gd name="T13" fmla="*/ 0 h 50"/>
                <a:gd name="T14" fmla="*/ 56 w 56"/>
                <a:gd name="T15" fmla="*/ 50 h 50"/>
              </a:gdLst>
              <a:ahLst/>
              <a:cxnLst>
                <a:cxn ang="T8">
                  <a:pos x="T0" y="T1"/>
                </a:cxn>
                <a:cxn ang="T9">
                  <a:pos x="T2" y="T3"/>
                </a:cxn>
                <a:cxn ang="T10">
                  <a:pos x="T4" y="T5"/>
                </a:cxn>
                <a:cxn ang="T11">
                  <a:pos x="T6" y="T7"/>
                </a:cxn>
              </a:cxnLst>
              <a:rect l="T12" t="T13" r="T14" b="T15"/>
              <a:pathLst>
                <a:path w="56" h="50">
                  <a:moveTo>
                    <a:pt x="55" y="28"/>
                  </a:moveTo>
                  <a:lnTo>
                    <a:pt x="0" y="0"/>
                  </a:lnTo>
                  <a:lnTo>
                    <a:pt x="0" y="49"/>
                  </a:lnTo>
                  <a:lnTo>
                    <a:pt x="55" y="28"/>
                  </a:lnTo>
                </a:path>
              </a:pathLst>
            </a:custGeom>
            <a:solidFill>
              <a:schemeClr val="tx1"/>
            </a:solidFill>
            <a:ln w="12700" cap="rnd" cmpd="sng">
              <a:solidFill>
                <a:schemeClr val="tx1"/>
              </a:solidFill>
              <a:prstDash val="solid"/>
              <a:round/>
              <a:headEnd type="none" w="med" len="med"/>
              <a:tailEnd type="none" w="med" len="med"/>
            </a:ln>
          </p:spPr>
          <p:txBody>
            <a:bodyPr/>
            <a:lstStyle/>
            <a:p>
              <a:endParaRPr lang="en-GB"/>
            </a:p>
          </p:txBody>
        </p:sp>
        <p:grpSp>
          <p:nvGrpSpPr>
            <p:cNvPr id="268305" name="Group 67"/>
            <p:cNvGrpSpPr>
              <a:grpSpLocks/>
            </p:cNvGrpSpPr>
            <p:nvPr/>
          </p:nvGrpSpPr>
          <p:grpSpPr bwMode="auto">
            <a:xfrm>
              <a:off x="4082" y="1985"/>
              <a:ext cx="286" cy="50"/>
              <a:chOff x="3698" y="1894"/>
              <a:chExt cx="286" cy="50"/>
            </a:xfrm>
          </p:grpSpPr>
          <p:sp>
            <p:nvSpPr>
              <p:cNvPr id="268308" name="Freeform 68"/>
              <p:cNvSpPr>
                <a:spLocks/>
              </p:cNvSpPr>
              <p:nvPr/>
            </p:nvSpPr>
            <p:spPr bwMode="auto">
              <a:xfrm>
                <a:off x="3931" y="1894"/>
                <a:ext cx="49" cy="50"/>
              </a:xfrm>
              <a:custGeom>
                <a:avLst/>
                <a:gdLst>
                  <a:gd name="T0" fmla="*/ 48 w 49"/>
                  <a:gd name="T1" fmla="*/ 28 h 50"/>
                  <a:gd name="T2" fmla="*/ 0 w 49"/>
                  <a:gd name="T3" fmla="*/ 0 h 50"/>
                  <a:gd name="T4" fmla="*/ 0 w 49"/>
                  <a:gd name="T5" fmla="*/ 49 h 50"/>
                  <a:gd name="T6" fmla="*/ 48 w 49"/>
                  <a:gd name="T7" fmla="*/ 28 h 50"/>
                  <a:gd name="T8" fmla="*/ 0 60000 65536"/>
                  <a:gd name="T9" fmla="*/ 0 60000 65536"/>
                  <a:gd name="T10" fmla="*/ 0 60000 65536"/>
                  <a:gd name="T11" fmla="*/ 0 60000 65536"/>
                  <a:gd name="T12" fmla="*/ 0 w 49"/>
                  <a:gd name="T13" fmla="*/ 0 h 50"/>
                  <a:gd name="T14" fmla="*/ 49 w 49"/>
                  <a:gd name="T15" fmla="*/ 50 h 50"/>
                </a:gdLst>
                <a:ahLst/>
                <a:cxnLst>
                  <a:cxn ang="T8">
                    <a:pos x="T0" y="T1"/>
                  </a:cxn>
                  <a:cxn ang="T9">
                    <a:pos x="T2" y="T3"/>
                  </a:cxn>
                  <a:cxn ang="T10">
                    <a:pos x="T4" y="T5"/>
                  </a:cxn>
                  <a:cxn ang="T11">
                    <a:pos x="T6" y="T7"/>
                  </a:cxn>
                </a:cxnLst>
                <a:rect l="T12" t="T13" r="T14" b="T15"/>
                <a:pathLst>
                  <a:path w="49" h="50">
                    <a:moveTo>
                      <a:pt x="48" y="28"/>
                    </a:moveTo>
                    <a:lnTo>
                      <a:pt x="0" y="0"/>
                    </a:lnTo>
                    <a:lnTo>
                      <a:pt x="0" y="49"/>
                    </a:lnTo>
                    <a:lnTo>
                      <a:pt x="48" y="28"/>
                    </a:lnTo>
                  </a:path>
                </a:pathLst>
              </a:custGeom>
              <a:solidFill>
                <a:schemeClr val="tx1"/>
              </a:solidFill>
              <a:ln w="12700" cap="rnd" cmpd="sng">
                <a:solidFill>
                  <a:schemeClr val="tx1"/>
                </a:solidFill>
                <a:prstDash val="solid"/>
                <a:round/>
                <a:headEnd type="none" w="med" len="med"/>
                <a:tailEnd type="none" w="med" len="med"/>
              </a:ln>
            </p:spPr>
            <p:txBody>
              <a:bodyPr/>
              <a:lstStyle/>
              <a:p>
                <a:endParaRPr lang="en-GB"/>
              </a:p>
            </p:txBody>
          </p:sp>
          <p:sp>
            <p:nvSpPr>
              <p:cNvPr id="268309" name="Line 69"/>
              <p:cNvSpPr>
                <a:spLocks noChangeShapeType="1"/>
              </p:cNvSpPr>
              <p:nvPr/>
            </p:nvSpPr>
            <p:spPr bwMode="auto">
              <a:xfrm>
                <a:off x="3698" y="1922"/>
                <a:ext cx="286" cy="0"/>
              </a:xfrm>
              <a:prstGeom prst="line">
                <a:avLst/>
              </a:prstGeom>
              <a:noFill/>
              <a:ln w="12700">
                <a:solidFill>
                  <a:schemeClr val="tx1"/>
                </a:solidFill>
                <a:round/>
                <a:headEnd/>
                <a:tailEnd/>
              </a:ln>
            </p:spPr>
            <p:txBody>
              <a:bodyPr wrap="none" anchor="ctr"/>
              <a:lstStyle/>
              <a:p>
                <a:endParaRPr lang="en-GB"/>
              </a:p>
            </p:txBody>
          </p:sp>
        </p:grpSp>
        <p:sp>
          <p:nvSpPr>
            <p:cNvPr id="268306" name="Line 70"/>
            <p:cNvSpPr>
              <a:spLocks noChangeShapeType="1"/>
            </p:cNvSpPr>
            <p:nvPr/>
          </p:nvSpPr>
          <p:spPr bwMode="auto">
            <a:xfrm>
              <a:off x="2632" y="2013"/>
              <a:ext cx="445" cy="0"/>
            </a:xfrm>
            <a:prstGeom prst="line">
              <a:avLst/>
            </a:prstGeom>
            <a:noFill/>
            <a:ln w="12700">
              <a:solidFill>
                <a:schemeClr val="tx1"/>
              </a:solidFill>
              <a:round/>
              <a:headEnd/>
              <a:tailEnd/>
            </a:ln>
          </p:spPr>
          <p:txBody>
            <a:bodyPr wrap="none" anchor="ctr"/>
            <a:lstStyle/>
            <a:p>
              <a:endParaRPr lang="en-GB"/>
            </a:p>
          </p:txBody>
        </p:sp>
        <p:sp>
          <p:nvSpPr>
            <p:cNvPr id="268307" name="Rectangle 71"/>
            <p:cNvSpPr>
              <a:spLocks noChangeArrowheads="1"/>
            </p:cNvSpPr>
            <p:nvPr/>
          </p:nvSpPr>
          <p:spPr bwMode="auto">
            <a:xfrm>
              <a:off x="2976" y="2395"/>
              <a:ext cx="1230" cy="309"/>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2200" b="0"/>
                <a:t>MR Response</a:t>
              </a:r>
              <a:endParaRPr lang="en-GB" sz="2000" b="0"/>
            </a:p>
          </p:txBody>
        </p:sp>
      </p:grpSp>
      <p:grpSp>
        <p:nvGrpSpPr>
          <p:cNvPr id="19" name="Group 72"/>
          <p:cNvGrpSpPr>
            <a:grpSpLocks/>
          </p:cNvGrpSpPr>
          <p:nvPr/>
        </p:nvGrpSpPr>
        <p:grpSpPr bwMode="auto">
          <a:xfrm>
            <a:off x="6956425" y="2811465"/>
            <a:ext cx="1238250" cy="2713038"/>
            <a:chOff x="4382" y="1771"/>
            <a:chExt cx="780" cy="1709"/>
          </a:xfrm>
        </p:grpSpPr>
        <p:sp>
          <p:nvSpPr>
            <p:cNvPr id="268299" name="Rectangle 73"/>
            <p:cNvSpPr>
              <a:spLocks noChangeArrowheads="1"/>
            </p:cNvSpPr>
            <p:nvPr/>
          </p:nvSpPr>
          <p:spPr bwMode="auto">
            <a:xfrm>
              <a:off x="4470" y="2726"/>
              <a:ext cx="546" cy="754"/>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2000" b="0" dirty="0">
                  <a:solidFill>
                    <a:srgbClr val="FF0000"/>
                  </a:solidFill>
                </a:rPr>
                <a:t>PD-W</a:t>
              </a:r>
            </a:p>
            <a:p>
              <a:pPr marL="279400" indent="-279400" defTabSz="766763">
                <a:lnSpc>
                  <a:spcPct val="120000"/>
                </a:lnSpc>
                <a:buClr>
                  <a:schemeClr val="accent1"/>
                </a:buClr>
                <a:tabLst>
                  <a:tab pos="2381250" algn="l"/>
                </a:tabLst>
              </a:pPr>
              <a:r>
                <a:rPr lang="en-GB" sz="2000" b="0" dirty="0">
                  <a:solidFill>
                    <a:srgbClr val="FF0000"/>
                  </a:solidFill>
                </a:rPr>
                <a:t>T1-W</a:t>
              </a:r>
            </a:p>
            <a:p>
              <a:pPr marL="279400" indent="-279400" defTabSz="766763">
                <a:lnSpc>
                  <a:spcPct val="120000"/>
                </a:lnSpc>
                <a:buClr>
                  <a:schemeClr val="accent1"/>
                </a:buClr>
                <a:tabLst>
                  <a:tab pos="2381250" algn="l"/>
                </a:tabLst>
              </a:pPr>
              <a:r>
                <a:rPr lang="en-GB" sz="2000" b="0" dirty="0">
                  <a:solidFill>
                    <a:srgbClr val="FF0000"/>
                  </a:solidFill>
                </a:rPr>
                <a:t>T2-W</a:t>
              </a:r>
            </a:p>
          </p:txBody>
        </p:sp>
        <p:sp>
          <p:nvSpPr>
            <p:cNvPr id="268300" name="Freeform 74"/>
            <p:cNvSpPr>
              <a:spLocks/>
            </p:cNvSpPr>
            <p:nvPr/>
          </p:nvSpPr>
          <p:spPr bwMode="auto">
            <a:xfrm>
              <a:off x="4556" y="1771"/>
              <a:ext cx="464" cy="458"/>
            </a:xfrm>
            <a:custGeom>
              <a:avLst/>
              <a:gdLst>
                <a:gd name="T0" fmla="*/ 0 w 464"/>
                <a:gd name="T1" fmla="*/ 0 h 458"/>
                <a:gd name="T2" fmla="*/ 463 w 464"/>
                <a:gd name="T3" fmla="*/ 0 h 458"/>
                <a:gd name="T4" fmla="*/ 463 w 464"/>
                <a:gd name="T5" fmla="*/ 457 h 458"/>
                <a:gd name="T6" fmla="*/ 0 w 464"/>
                <a:gd name="T7" fmla="*/ 457 h 458"/>
                <a:gd name="T8" fmla="*/ 0 w 464"/>
                <a:gd name="T9" fmla="*/ 0 h 458"/>
                <a:gd name="T10" fmla="*/ 0 60000 65536"/>
                <a:gd name="T11" fmla="*/ 0 60000 65536"/>
                <a:gd name="T12" fmla="*/ 0 60000 65536"/>
                <a:gd name="T13" fmla="*/ 0 60000 65536"/>
                <a:gd name="T14" fmla="*/ 0 60000 65536"/>
                <a:gd name="T15" fmla="*/ 0 w 464"/>
                <a:gd name="T16" fmla="*/ 0 h 458"/>
                <a:gd name="T17" fmla="*/ 464 w 464"/>
                <a:gd name="T18" fmla="*/ 458 h 458"/>
              </a:gdLst>
              <a:ahLst/>
              <a:cxnLst>
                <a:cxn ang="T10">
                  <a:pos x="T0" y="T1"/>
                </a:cxn>
                <a:cxn ang="T11">
                  <a:pos x="T2" y="T3"/>
                </a:cxn>
                <a:cxn ang="T12">
                  <a:pos x="T4" y="T5"/>
                </a:cxn>
                <a:cxn ang="T13">
                  <a:pos x="T6" y="T7"/>
                </a:cxn>
                <a:cxn ang="T14">
                  <a:pos x="T8" y="T9"/>
                </a:cxn>
              </a:cxnLst>
              <a:rect l="T15" t="T16" r="T17" b="T18"/>
              <a:pathLst>
                <a:path w="464" h="458">
                  <a:moveTo>
                    <a:pt x="0" y="0"/>
                  </a:moveTo>
                  <a:lnTo>
                    <a:pt x="463" y="0"/>
                  </a:lnTo>
                  <a:lnTo>
                    <a:pt x="463" y="457"/>
                  </a:lnTo>
                  <a:lnTo>
                    <a:pt x="0" y="457"/>
                  </a:lnTo>
                  <a:lnTo>
                    <a:pt x="0" y="0"/>
                  </a:lnTo>
                </a:path>
              </a:pathLst>
            </a:custGeom>
            <a:solidFill>
              <a:srgbClr val="969696"/>
            </a:solidFill>
            <a:ln w="12700" cap="rnd" cmpd="sng">
              <a:solidFill>
                <a:srgbClr val="C0C0C0"/>
              </a:solidFill>
              <a:prstDash val="solid"/>
              <a:round/>
              <a:headEnd type="none" w="med" len="med"/>
              <a:tailEnd type="none" w="med" len="med"/>
            </a:ln>
          </p:spPr>
          <p:txBody>
            <a:bodyPr/>
            <a:lstStyle/>
            <a:p>
              <a:endParaRPr lang="en-GB"/>
            </a:p>
          </p:txBody>
        </p:sp>
        <p:sp>
          <p:nvSpPr>
            <p:cNvPr id="268301" name="Rectangle 75"/>
            <p:cNvSpPr>
              <a:spLocks noChangeArrowheads="1"/>
            </p:cNvSpPr>
            <p:nvPr/>
          </p:nvSpPr>
          <p:spPr bwMode="auto">
            <a:xfrm>
              <a:off x="4382" y="2395"/>
              <a:ext cx="780" cy="309"/>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2200" b="0"/>
                <a:t>Contrast</a:t>
              </a:r>
            </a:p>
          </p:txBody>
        </p:sp>
      </p:grpSp>
      <p:sp>
        <p:nvSpPr>
          <p:cNvPr id="80"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81"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82"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83"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84" name="CasellaDiTesto 4"/>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err="1" smtClean="0">
                <a:solidFill>
                  <a:schemeClr val="bg1"/>
                </a:solidFill>
              </a:rPr>
              <a:t>L’imaging</a:t>
            </a:r>
            <a:r>
              <a:rPr lang="en-US" altLang="it-IT" dirty="0" smtClean="0">
                <a:solidFill>
                  <a:schemeClr val="bg1"/>
                </a:solidFill>
              </a:rPr>
              <a:t> NMR </a:t>
            </a:r>
            <a:r>
              <a:rPr lang="en-US" altLang="it-IT" dirty="0" err="1" smtClean="0">
                <a:solidFill>
                  <a:schemeClr val="bg1"/>
                </a:solidFill>
              </a:rPr>
              <a:t>convenzionale</a:t>
            </a:r>
            <a:r>
              <a:rPr lang="en-US" altLang="it-IT" dirty="0" smtClean="0">
                <a:solidFill>
                  <a:schemeClr val="bg1"/>
                </a:solidFill>
              </a:rPr>
              <a:t>: </a:t>
            </a:r>
            <a:r>
              <a:rPr lang="en-US" altLang="it-IT" dirty="0" err="1" smtClean="0">
                <a:solidFill>
                  <a:schemeClr val="bg1"/>
                </a:solidFill>
              </a:rPr>
              <a:t>il</a:t>
            </a:r>
            <a:r>
              <a:rPr lang="en-US" altLang="it-IT" dirty="0" smtClean="0">
                <a:solidFill>
                  <a:schemeClr val="bg1"/>
                </a:solidFill>
              </a:rPr>
              <a:t> </a:t>
            </a:r>
            <a:r>
              <a:rPr lang="en-US" altLang="it-IT" dirty="0" err="1" smtClean="0">
                <a:solidFill>
                  <a:schemeClr val="bg1"/>
                </a:solidFill>
              </a:rPr>
              <a:t>contrasto</a:t>
            </a:r>
            <a:endParaRPr lang="en-US" altLang="it-IT" dirty="0">
              <a:solidFill>
                <a:schemeClr val="bg1"/>
              </a:solidFill>
            </a:endParaRPr>
          </a:p>
        </p:txBody>
      </p:sp>
    </p:spTree>
    <p:extLst>
      <p:ext uri="{BB962C8B-B14F-4D97-AF65-F5344CB8AC3E}">
        <p14:creationId xmlns:p14="http://schemas.microsoft.com/office/powerpoint/2010/main" val="25893964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ChangeArrowheads="1"/>
          </p:cNvSpPr>
          <p:nvPr/>
        </p:nvSpPr>
        <p:spPr bwMode="auto">
          <a:xfrm>
            <a:off x="3672682" y="968375"/>
            <a:ext cx="1743075" cy="419100"/>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800" b="0" dirty="0"/>
              <a:t>Spin Echo (SE)</a:t>
            </a:r>
          </a:p>
        </p:txBody>
      </p:sp>
      <p:sp>
        <p:nvSpPr>
          <p:cNvPr id="270339" name="Line 3"/>
          <p:cNvSpPr>
            <a:spLocks noChangeShapeType="1"/>
          </p:cNvSpPr>
          <p:nvPr/>
        </p:nvSpPr>
        <p:spPr bwMode="auto">
          <a:xfrm>
            <a:off x="1181100" y="3503613"/>
            <a:ext cx="7070725" cy="0"/>
          </a:xfrm>
          <a:prstGeom prst="line">
            <a:avLst/>
          </a:prstGeom>
          <a:noFill/>
          <a:ln w="12700">
            <a:solidFill>
              <a:schemeClr val="tx1"/>
            </a:solidFill>
            <a:round/>
            <a:headEnd/>
            <a:tailEnd/>
          </a:ln>
        </p:spPr>
        <p:txBody>
          <a:bodyPr wrap="none" anchor="ctr"/>
          <a:lstStyle/>
          <a:p>
            <a:endParaRPr lang="en-GB"/>
          </a:p>
        </p:txBody>
      </p:sp>
      <p:grpSp>
        <p:nvGrpSpPr>
          <p:cNvPr id="2" name="Group 4"/>
          <p:cNvGrpSpPr>
            <a:grpSpLocks/>
          </p:cNvGrpSpPr>
          <p:nvPr/>
        </p:nvGrpSpPr>
        <p:grpSpPr bwMode="auto">
          <a:xfrm>
            <a:off x="1771650" y="2436813"/>
            <a:ext cx="571500" cy="1798637"/>
            <a:chOff x="1116" y="1535"/>
            <a:chExt cx="360" cy="1133"/>
          </a:xfrm>
        </p:grpSpPr>
        <p:sp>
          <p:nvSpPr>
            <p:cNvPr id="270383" name="Rectangle 5"/>
            <p:cNvSpPr>
              <a:spLocks noChangeArrowheads="1"/>
            </p:cNvSpPr>
            <p:nvPr/>
          </p:nvSpPr>
          <p:spPr bwMode="auto">
            <a:xfrm>
              <a:off x="1116" y="1535"/>
              <a:ext cx="307"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90°</a:t>
              </a:r>
            </a:p>
          </p:txBody>
        </p:sp>
        <p:sp>
          <p:nvSpPr>
            <p:cNvPr id="270384" name="Rectangle 6"/>
            <p:cNvSpPr>
              <a:spLocks noChangeArrowheads="1"/>
            </p:cNvSpPr>
            <p:nvPr/>
          </p:nvSpPr>
          <p:spPr bwMode="auto">
            <a:xfrm>
              <a:off x="1398" y="1745"/>
              <a:ext cx="78" cy="923"/>
            </a:xfrm>
            <a:prstGeom prst="rect">
              <a:avLst/>
            </a:prstGeom>
            <a:solidFill>
              <a:srgbClr val="FF0000"/>
            </a:solidFill>
            <a:ln w="12700">
              <a:solidFill>
                <a:schemeClr val="tx1"/>
              </a:solidFill>
              <a:miter lim="800000"/>
              <a:headEnd/>
              <a:tailEnd/>
            </a:ln>
          </p:spPr>
          <p:txBody>
            <a:bodyPr wrap="none" anchor="ctr"/>
            <a:lstStyle/>
            <a:p>
              <a:endParaRPr lang="it-IT"/>
            </a:p>
          </p:txBody>
        </p:sp>
      </p:grpSp>
      <p:grpSp>
        <p:nvGrpSpPr>
          <p:cNvPr id="3" name="Group 7"/>
          <p:cNvGrpSpPr>
            <a:grpSpLocks/>
          </p:cNvGrpSpPr>
          <p:nvPr/>
        </p:nvGrpSpPr>
        <p:grpSpPr bwMode="auto">
          <a:xfrm>
            <a:off x="2305050" y="2598738"/>
            <a:ext cx="1581150" cy="609600"/>
            <a:chOff x="1452" y="1637"/>
            <a:chExt cx="996" cy="384"/>
          </a:xfrm>
        </p:grpSpPr>
        <p:sp>
          <p:nvSpPr>
            <p:cNvPr id="270381" name="Arc 8"/>
            <p:cNvSpPr>
              <a:spLocks/>
            </p:cNvSpPr>
            <p:nvPr/>
          </p:nvSpPr>
          <p:spPr bwMode="auto">
            <a:xfrm rot="10800000">
              <a:off x="1452" y="1637"/>
              <a:ext cx="956" cy="384"/>
            </a:xfrm>
            <a:custGeom>
              <a:avLst/>
              <a:gdLst>
                <a:gd name="T0" fmla="*/ 0 w 21600"/>
                <a:gd name="T1" fmla="*/ 0 h 21600"/>
                <a:gd name="T2" fmla="*/ 42 w 21600"/>
                <a:gd name="T3" fmla="*/ 7 h 21600"/>
                <a:gd name="T4" fmla="*/ 0 w 21600"/>
                <a:gd name="T5" fmla="*/ 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chemeClr val="tx1"/>
              </a:solidFill>
              <a:round/>
              <a:headEnd/>
              <a:tailEnd/>
            </a:ln>
          </p:spPr>
          <p:txBody>
            <a:bodyPr wrap="none" anchor="ctr"/>
            <a:lstStyle/>
            <a:p>
              <a:endParaRPr lang="en-GB"/>
            </a:p>
          </p:txBody>
        </p:sp>
        <p:sp>
          <p:nvSpPr>
            <p:cNvPr id="270382" name="Rectangle 9"/>
            <p:cNvSpPr>
              <a:spLocks noChangeArrowheads="1"/>
            </p:cNvSpPr>
            <p:nvPr/>
          </p:nvSpPr>
          <p:spPr bwMode="auto">
            <a:xfrm>
              <a:off x="2159" y="1670"/>
              <a:ext cx="289" cy="309"/>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2200" b="0"/>
                <a:t>T</a:t>
              </a:r>
              <a:r>
                <a:rPr lang="en-GB" sz="2200" b="0" baseline="-25000"/>
                <a:t>2</a:t>
              </a:r>
            </a:p>
          </p:txBody>
        </p:sp>
      </p:grpSp>
      <p:grpSp>
        <p:nvGrpSpPr>
          <p:cNvPr id="4" name="Group 11"/>
          <p:cNvGrpSpPr>
            <a:grpSpLocks/>
          </p:cNvGrpSpPr>
          <p:nvPr/>
        </p:nvGrpSpPr>
        <p:grpSpPr bwMode="auto">
          <a:xfrm>
            <a:off x="2305050" y="2605088"/>
            <a:ext cx="517525" cy="1044575"/>
            <a:chOff x="1452" y="1641"/>
            <a:chExt cx="326" cy="658"/>
          </a:xfrm>
        </p:grpSpPr>
        <p:sp>
          <p:nvSpPr>
            <p:cNvPr id="270376" name="Rectangle 12"/>
            <p:cNvSpPr>
              <a:spLocks noChangeArrowheads="1"/>
            </p:cNvSpPr>
            <p:nvPr/>
          </p:nvSpPr>
          <p:spPr bwMode="auto">
            <a:xfrm>
              <a:off x="1488" y="1850"/>
              <a:ext cx="289" cy="309"/>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2200" b="0"/>
                <a:t>T</a:t>
              </a:r>
              <a:r>
                <a:rPr lang="en-GB" sz="2200" b="0" baseline="-25000"/>
                <a:t>2</a:t>
              </a:r>
            </a:p>
          </p:txBody>
        </p:sp>
        <p:grpSp>
          <p:nvGrpSpPr>
            <p:cNvPr id="270377" name="Group 13"/>
            <p:cNvGrpSpPr>
              <a:grpSpLocks/>
            </p:cNvGrpSpPr>
            <p:nvPr/>
          </p:nvGrpSpPr>
          <p:grpSpPr bwMode="auto">
            <a:xfrm>
              <a:off x="1452" y="1641"/>
              <a:ext cx="326" cy="658"/>
              <a:chOff x="1452" y="1641"/>
              <a:chExt cx="326" cy="658"/>
            </a:xfrm>
          </p:grpSpPr>
          <p:sp>
            <p:nvSpPr>
              <p:cNvPr id="270378" name="Arc 14"/>
              <p:cNvSpPr>
                <a:spLocks/>
              </p:cNvSpPr>
              <p:nvPr/>
            </p:nvSpPr>
            <p:spPr bwMode="auto">
              <a:xfrm rot="10800000">
                <a:off x="1452" y="1641"/>
                <a:ext cx="280" cy="564"/>
              </a:xfrm>
              <a:custGeom>
                <a:avLst/>
                <a:gdLst>
                  <a:gd name="T0" fmla="*/ 0 w 21600"/>
                  <a:gd name="T1" fmla="*/ 0 h 21600"/>
                  <a:gd name="T2" fmla="*/ 4 w 21600"/>
                  <a:gd name="T3" fmla="*/ 15 h 21600"/>
                  <a:gd name="T4" fmla="*/ 0 w 21600"/>
                  <a:gd name="T5" fmla="*/ 1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chemeClr val="tx1"/>
                </a:solidFill>
                <a:round/>
                <a:headEnd/>
                <a:tailEnd/>
              </a:ln>
            </p:spPr>
            <p:txBody>
              <a:bodyPr wrap="none" anchor="ctr"/>
              <a:lstStyle/>
              <a:p>
                <a:endParaRPr lang="en-GB"/>
              </a:p>
            </p:txBody>
          </p:sp>
          <p:sp>
            <p:nvSpPr>
              <p:cNvPr id="270379" name="Text Box 15"/>
              <p:cNvSpPr txBox="1">
                <a:spLocks noChangeArrowheads="1"/>
              </p:cNvSpPr>
              <p:nvPr/>
            </p:nvSpPr>
            <p:spPr bwMode="auto">
              <a:xfrm>
                <a:off x="1589" y="1842"/>
                <a:ext cx="189" cy="286"/>
              </a:xfrm>
              <a:prstGeom prst="rect">
                <a:avLst/>
              </a:prstGeom>
              <a:noFill/>
              <a:ln w="12700">
                <a:noFill/>
                <a:miter lim="800000"/>
                <a:headEnd/>
                <a:tailEnd/>
              </a:ln>
            </p:spPr>
            <p:txBody>
              <a:bodyPr wrap="none" lIns="90488" tIns="44450" rIns="90488" bIns="44450" anchor="ctr">
                <a:spAutoFit/>
              </a:bodyPr>
              <a:lstStyle/>
              <a:p>
                <a:pPr marL="279400" indent="-279400" algn="ctr" defTabSz="766763">
                  <a:buClr>
                    <a:schemeClr val="accent1"/>
                  </a:buClr>
                  <a:tabLst>
                    <a:tab pos="2381250" algn="l"/>
                  </a:tabLst>
                </a:pPr>
                <a:r>
                  <a:rPr lang="en-US" b="0"/>
                  <a:t>*</a:t>
                </a:r>
              </a:p>
            </p:txBody>
          </p:sp>
          <p:sp>
            <p:nvSpPr>
              <p:cNvPr id="270380" name="Freeform 16"/>
              <p:cNvSpPr>
                <a:spLocks/>
              </p:cNvSpPr>
              <p:nvPr/>
            </p:nvSpPr>
            <p:spPr bwMode="auto">
              <a:xfrm>
                <a:off x="1478" y="1872"/>
                <a:ext cx="237" cy="427"/>
              </a:xfrm>
              <a:custGeom>
                <a:avLst/>
                <a:gdLst>
                  <a:gd name="T0" fmla="*/ 0 w 1430"/>
                  <a:gd name="T1" fmla="*/ 7 h 1232"/>
                  <a:gd name="T2" fmla="*/ 4 w 1430"/>
                  <a:gd name="T3" fmla="*/ 36 h 1232"/>
                  <a:gd name="T4" fmla="*/ 12 w 1430"/>
                  <a:gd name="T5" fmla="*/ 221 h 1232"/>
                  <a:gd name="T6" fmla="*/ 24 w 1430"/>
                  <a:gd name="T7" fmla="*/ 398 h 1232"/>
                  <a:gd name="T8" fmla="*/ 34 w 1430"/>
                  <a:gd name="T9" fmla="*/ 398 h 1232"/>
                  <a:gd name="T10" fmla="*/ 43 w 1430"/>
                  <a:gd name="T11" fmla="*/ 287 h 1232"/>
                  <a:gd name="T12" fmla="*/ 50 w 1430"/>
                  <a:gd name="T13" fmla="*/ 287 h 1232"/>
                  <a:gd name="T14" fmla="*/ 60 w 1430"/>
                  <a:gd name="T15" fmla="*/ 380 h 1232"/>
                  <a:gd name="T16" fmla="*/ 67 w 1430"/>
                  <a:gd name="T17" fmla="*/ 381 h 1232"/>
                  <a:gd name="T18" fmla="*/ 80 w 1430"/>
                  <a:gd name="T19" fmla="*/ 306 h 1232"/>
                  <a:gd name="T20" fmla="*/ 89 w 1430"/>
                  <a:gd name="T21" fmla="*/ 306 h 1232"/>
                  <a:gd name="T22" fmla="*/ 99 w 1430"/>
                  <a:gd name="T23" fmla="*/ 356 h 1232"/>
                  <a:gd name="T24" fmla="*/ 105 w 1430"/>
                  <a:gd name="T25" fmla="*/ 356 h 1232"/>
                  <a:gd name="T26" fmla="*/ 114 w 1430"/>
                  <a:gd name="T27" fmla="*/ 316 h 1232"/>
                  <a:gd name="T28" fmla="*/ 121 w 1430"/>
                  <a:gd name="T29" fmla="*/ 316 h 1232"/>
                  <a:gd name="T30" fmla="*/ 131 w 1430"/>
                  <a:gd name="T31" fmla="*/ 355 h 1232"/>
                  <a:gd name="T32" fmla="*/ 139 w 1430"/>
                  <a:gd name="T33" fmla="*/ 354 h 1232"/>
                  <a:gd name="T34" fmla="*/ 147 w 1430"/>
                  <a:gd name="T35" fmla="*/ 322 h 1232"/>
                  <a:gd name="T36" fmla="*/ 154 w 1430"/>
                  <a:gd name="T37" fmla="*/ 322 h 1232"/>
                  <a:gd name="T38" fmla="*/ 162 w 1430"/>
                  <a:gd name="T39" fmla="*/ 349 h 1232"/>
                  <a:gd name="T40" fmla="*/ 168 w 1430"/>
                  <a:gd name="T41" fmla="*/ 348 h 1232"/>
                  <a:gd name="T42" fmla="*/ 177 w 1430"/>
                  <a:gd name="T43" fmla="*/ 325 h 1232"/>
                  <a:gd name="T44" fmla="*/ 182 w 1430"/>
                  <a:gd name="T45" fmla="*/ 324 h 1232"/>
                  <a:gd name="T46" fmla="*/ 190 w 1430"/>
                  <a:gd name="T47" fmla="*/ 350 h 1232"/>
                  <a:gd name="T48" fmla="*/ 195 w 1430"/>
                  <a:gd name="T49" fmla="*/ 350 h 1232"/>
                  <a:gd name="T50" fmla="*/ 202 w 1430"/>
                  <a:gd name="T51" fmla="*/ 328 h 1232"/>
                  <a:gd name="T52" fmla="*/ 207 w 1430"/>
                  <a:gd name="T53" fmla="*/ 327 h 1232"/>
                  <a:gd name="T54" fmla="*/ 213 w 1430"/>
                  <a:gd name="T55" fmla="*/ 348 h 1232"/>
                  <a:gd name="T56" fmla="*/ 219 w 1430"/>
                  <a:gd name="T57" fmla="*/ 348 h 1232"/>
                  <a:gd name="T58" fmla="*/ 225 w 1430"/>
                  <a:gd name="T59" fmla="*/ 331 h 1232"/>
                  <a:gd name="T60" fmla="*/ 228 w 1430"/>
                  <a:gd name="T61" fmla="*/ 331 h 1232"/>
                  <a:gd name="T62" fmla="*/ 234 w 1430"/>
                  <a:gd name="T63" fmla="*/ 348 h 1232"/>
                  <a:gd name="T64" fmla="*/ 237 w 1430"/>
                  <a:gd name="T65" fmla="*/ 339 h 12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30"/>
                  <a:gd name="T100" fmla="*/ 0 h 1232"/>
                  <a:gd name="T101" fmla="*/ 1430 w 1430"/>
                  <a:gd name="T102" fmla="*/ 1232 h 12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30" h="1232">
                    <a:moveTo>
                      <a:pt x="0" y="21"/>
                    </a:moveTo>
                    <a:cubicBezTo>
                      <a:pt x="4" y="34"/>
                      <a:pt x="11" y="0"/>
                      <a:pt x="23" y="103"/>
                    </a:cubicBezTo>
                    <a:cubicBezTo>
                      <a:pt x="35" y="206"/>
                      <a:pt x="55" y="463"/>
                      <a:pt x="75" y="637"/>
                    </a:cubicBezTo>
                    <a:cubicBezTo>
                      <a:pt x="95" y="811"/>
                      <a:pt x="123" y="1062"/>
                      <a:pt x="144" y="1147"/>
                    </a:cubicBezTo>
                    <a:cubicBezTo>
                      <a:pt x="165" y="1232"/>
                      <a:pt x="184" y="1200"/>
                      <a:pt x="203" y="1147"/>
                    </a:cubicBezTo>
                    <a:cubicBezTo>
                      <a:pt x="222" y="1094"/>
                      <a:pt x="242" y="882"/>
                      <a:pt x="258" y="829"/>
                    </a:cubicBezTo>
                    <a:cubicBezTo>
                      <a:pt x="274" y="776"/>
                      <a:pt x="285" y="785"/>
                      <a:pt x="302" y="829"/>
                    </a:cubicBezTo>
                    <a:cubicBezTo>
                      <a:pt x="319" y="873"/>
                      <a:pt x="343" y="1051"/>
                      <a:pt x="360" y="1096"/>
                    </a:cubicBezTo>
                    <a:cubicBezTo>
                      <a:pt x="377" y="1141"/>
                      <a:pt x="385" y="1134"/>
                      <a:pt x="405" y="1099"/>
                    </a:cubicBezTo>
                    <a:cubicBezTo>
                      <a:pt x="425" y="1064"/>
                      <a:pt x="461" y="919"/>
                      <a:pt x="483" y="883"/>
                    </a:cubicBezTo>
                    <a:cubicBezTo>
                      <a:pt x="505" y="847"/>
                      <a:pt x="518" y="859"/>
                      <a:pt x="537" y="883"/>
                    </a:cubicBezTo>
                    <a:cubicBezTo>
                      <a:pt x="556" y="907"/>
                      <a:pt x="580" y="1002"/>
                      <a:pt x="596" y="1026"/>
                    </a:cubicBezTo>
                    <a:cubicBezTo>
                      <a:pt x="612" y="1050"/>
                      <a:pt x="620" y="1046"/>
                      <a:pt x="636" y="1027"/>
                    </a:cubicBezTo>
                    <a:cubicBezTo>
                      <a:pt x="652" y="1008"/>
                      <a:pt x="675" y="932"/>
                      <a:pt x="690" y="913"/>
                    </a:cubicBezTo>
                    <a:cubicBezTo>
                      <a:pt x="705" y="894"/>
                      <a:pt x="712" y="895"/>
                      <a:pt x="729" y="913"/>
                    </a:cubicBezTo>
                    <a:cubicBezTo>
                      <a:pt x="746" y="931"/>
                      <a:pt x="774" y="1005"/>
                      <a:pt x="792" y="1023"/>
                    </a:cubicBezTo>
                    <a:cubicBezTo>
                      <a:pt x="810" y="1041"/>
                      <a:pt x="820" y="1037"/>
                      <a:pt x="836" y="1021"/>
                    </a:cubicBezTo>
                    <a:cubicBezTo>
                      <a:pt x="852" y="1005"/>
                      <a:pt x="872" y="943"/>
                      <a:pt x="888" y="928"/>
                    </a:cubicBezTo>
                    <a:cubicBezTo>
                      <a:pt x="904" y="913"/>
                      <a:pt x="915" y="915"/>
                      <a:pt x="930" y="928"/>
                    </a:cubicBezTo>
                    <a:cubicBezTo>
                      <a:pt x="945" y="941"/>
                      <a:pt x="964" y="993"/>
                      <a:pt x="978" y="1006"/>
                    </a:cubicBezTo>
                    <a:cubicBezTo>
                      <a:pt x="992" y="1019"/>
                      <a:pt x="999" y="1016"/>
                      <a:pt x="1013" y="1005"/>
                    </a:cubicBezTo>
                    <a:cubicBezTo>
                      <a:pt x="1027" y="994"/>
                      <a:pt x="1051" y="948"/>
                      <a:pt x="1065" y="937"/>
                    </a:cubicBezTo>
                    <a:cubicBezTo>
                      <a:pt x="1079" y="926"/>
                      <a:pt x="1087" y="924"/>
                      <a:pt x="1100" y="936"/>
                    </a:cubicBezTo>
                    <a:cubicBezTo>
                      <a:pt x="1113" y="948"/>
                      <a:pt x="1132" y="997"/>
                      <a:pt x="1145" y="1009"/>
                    </a:cubicBezTo>
                    <a:cubicBezTo>
                      <a:pt x="1158" y="1021"/>
                      <a:pt x="1166" y="1020"/>
                      <a:pt x="1178" y="1009"/>
                    </a:cubicBezTo>
                    <a:cubicBezTo>
                      <a:pt x="1190" y="998"/>
                      <a:pt x="1205" y="956"/>
                      <a:pt x="1217" y="945"/>
                    </a:cubicBezTo>
                    <a:cubicBezTo>
                      <a:pt x="1229" y="934"/>
                      <a:pt x="1235" y="933"/>
                      <a:pt x="1247" y="943"/>
                    </a:cubicBezTo>
                    <a:cubicBezTo>
                      <a:pt x="1259" y="953"/>
                      <a:pt x="1275" y="995"/>
                      <a:pt x="1287" y="1005"/>
                    </a:cubicBezTo>
                    <a:cubicBezTo>
                      <a:pt x="1299" y="1015"/>
                      <a:pt x="1311" y="1013"/>
                      <a:pt x="1322" y="1005"/>
                    </a:cubicBezTo>
                    <a:cubicBezTo>
                      <a:pt x="1333" y="997"/>
                      <a:pt x="1346" y="963"/>
                      <a:pt x="1355" y="955"/>
                    </a:cubicBezTo>
                    <a:cubicBezTo>
                      <a:pt x="1364" y="947"/>
                      <a:pt x="1367" y="947"/>
                      <a:pt x="1376" y="955"/>
                    </a:cubicBezTo>
                    <a:cubicBezTo>
                      <a:pt x="1385" y="963"/>
                      <a:pt x="1400" y="999"/>
                      <a:pt x="1409" y="1003"/>
                    </a:cubicBezTo>
                    <a:cubicBezTo>
                      <a:pt x="1418" y="1007"/>
                      <a:pt x="1426" y="983"/>
                      <a:pt x="1430" y="978"/>
                    </a:cubicBezTo>
                  </a:path>
                </a:pathLst>
              </a:custGeom>
              <a:noFill/>
              <a:ln w="12700" cap="flat" cmpd="sng">
                <a:solidFill>
                  <a:schemeClr val="folHlink"/>
                </a:solidFill>
                <a:prstDash val="solid"/>
                <a:round/>
                <a:headEnd/>
                <a:tailEnd/>
              </a:ln>
            </p:spPr>
            <p:txBody>
              <a:bodyPr lIns="0" tIns="0" rIns="0" bIns="0" anchor="ctr">
                <a:spAutoFit/>
              </a:bodyPr>
              <a:lstStyle/>
              <a:p>
                <a:endParaRPr lang="en-GB"/>
              </a:p>
            </p:txBody>
          </p:sp>
        </p:grpSp>
      </p:grpSp>
      <p:grpSp>
        <p:nvGrpSpPr>
          <p:cNvPr id="6" name="Group 17"/>
          <p:cNvGrpSpPr>
            <a:grpSpLocks/>
          </p:cNvGrpSpPr>
          <p:nvPr/>
        </p:nvGrpSpPr>
        <p:grpSpPr bwMode="auto">
          <a:xfrm>
            <a:off x="2289175" y="1924050"/>
            <a:ext cx="5276850" cy="4033838"/>
            <a:chOff x="1442" y="1212"/>
            <a:chExt cx="3324" cy="2541"/>
          </a:xfrm>
        </p:grpSpPr>
        <p:sp>
          <p:nvSpPr>
            <p:cNvPr id="270365" name="Line 18"/>
            <p:cNvSpPr>
              <a:spLocks noChangeShapeType="1"/>
            </p:cNvSpPr>
            <p:nvPr/>
          </p:nvSpPr>
          <p:spPr bwMode="auto">
            <a:xfrm>
              <a:off x="3799" y="2707"/>
              <a:ext cx="0" cy="1046"/>
            </a:xfrm>
            <a:prstGeom prst="line">
              <a:avLst/>
            </a:prstGeom>
            <a:noFill/>
            <a:ln w="12700">
              <a:solidFill>
                <a:schemeClr val="tx1"/>
              </a:solidFill>
              <a:prstDash val="sysDot"/>
              <a:round/>
              <a:headEnd/>
              <a:tailEnd/>
            </a:ln>
          </p:spPr>
          <p:txBody>
            <a:bodyPr wrap="none" anchor="ctr"/>
            <a:lstStyle/>
            <a:p>
              <a:endParaRPr lang="en-GB"/>
            </a:p>
          </p:txBody>
        </p:sp>
        <p:grpSp>
          <p:nvGrpSpPr>
            <p:cNvPr id="270366" name="Group 19"/>
            <p:cNvGrpSpPr>
              <a:grpSpLocks/>
            </p:cNvGrpSpPr>
            <p:nvPr/>
          </p:nvGrpSpPr>
          <p:grpSpPr bwMode="auto">
            <a:xfrm>
              <a:off x="1442" y="1212"/>
              <a:ext cx="3324" cy="2425"/>
              <a:chOff x="1442" y="1212"/>
              <a:chExt cx="3324" cy="2425"/>
            </a:xfrm>
          </p:grpSpPr>
          <p:sp>
            <p:nvSpPr>
              <p:cNvPr id="270367" name="Rectangle 20"/>
              <p:cNvSpPr>
                <a:spLocks noChangeArrowheads="1"/>
              </p:cNvSpPr>
              <p:nvPr/>
            </p:nvSpPr>
            <p:spPr bwMode="auto">
              <a:xfrm>
                <a:off x="3484" y="1535"/>
                <a:ext cx="307"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90°</a:t>
                </a:r>
              </a:p>
            </p:txBody>
          </p:sp>
          <p:sp>
            <p:nvSpPr>
              <p:cNvPr id="270368" name="Rectangle 21"/>
              <p:cNvSpPr>
                <a:spLocks noChangeArrowheads="1"/>
              </p:cNvSpPr>
              <p:nvPr/>
            </p:nvSpPr>
            <p:spPr bwMode="auto">
              <a:xfrm>
                <a:off x="3813" y="1212"/>
                <a:ext cx="378"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180°</a:t>
                </a:r>
              </a:p>
            </p:txBody>
          </p:sp>
          <p:sp>
            <p:nvSpPr>
              <p:cNvPr id="270369" name="Rectangle 22"/>
              <p:cNvSpPr>
                <a:spLocks noChangeArrowheads="1"/>
              </p:cNvSpPr>
              <p:nvPr/>
            </p:nvSpPr>
            <p:spPr bwMode="auto">
              <a:xfrm>
                <a:off x="2470" y="3380"/>
                <a:ext cx="28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TR</a:t>
                </a:r>
              </a:p>
            </p:txBody>
          </p:sp>
          <p:sp>
            <p:nvSpPr>
              <p:cNvPr id="270370" name="Rectangle 23"/>
              <p:cNvSpPr>
                <a:spLocks noChangeArrowheads="1"/>
              </p:cNvSpPr>
              <p:nvPr/>
            </p:nvSpPr>
            <p:spPr bwMode="auto">
              <a:xfrm>
                <a:off x="4165" y="1255"/>
                <a:ext cx="77" cy="1912"/>
              </a:xfrm>
              <a:prstGeom prst="rect">
                <a:avLst/>
              </a:prstGeom>
              <a:solidFill>
                <a:srgbClr val="FF0000"/>
              </a:solidFill>
              <a:ln w="12700">
                <a:solidFill>
                  <a:schemeClr val="tx1"/>
                </a:solidFill>
                <a:miter lim="800000"/>
                <a:headEnd/>
                <a:tailEnd/>
              </a:ln>
            </p:spPr>
            <p:txBody>
              <a:bodyPr wrap="none" anchor="ctr"/>
              <a:lstStyle/>
              <a:p>
                <a:endParaRPr lang="it-IT"/>
              </a:p>
            </p:txBody>
          </p:sp>
          <p:sp>
            <p:nvSpPr>
              <p:cNvPr id="270371" name="Line 24"/>
              <p:cNvSpPr>
                <a:spLocks noChangeShapeType="1"/>
              </p:cNvSpPr>
              <p:nvPr/>
            </p:nvSpPr>
            <p:spPr bwMode="auto">
              <a:xfrm>
                <a:off x="1442" y="3637"/>
                <a:ext cx="2355" cy="0"/>
              </a:xfrm>
              <a:prstGeom prst="line">
                <a:avLst/>
              </a:prstGeom>
              <a:noFill/>
              <a:ln w="12700">
                <a:solidFill>
                  <a:schemeClr val="tx1"/>
                </a:solidFill>
                <a:round/>
                <a:headEnd type="triangle" w="med" len="med"/>
                <a:tailEnd type="triangle" w="med" len="med"/>
              </a:ln>
            </p:spPr>
            <p:txBody>
              <a:bodyPr wrap="none" anchor="ctr"/>
              <a:lstStyle/>
              <a:p>
                <a:endParaRPr lang="en-GB"/>
              </a:p>
            </p:txBody>
          </p:sp>
          <p:sp>
            <p:nvSpPr>
              <p:cNvPr id="270372" name="Rectangle 25"/>
              <p:cNvSpPr>
                <a:spLocks noChangeArrowheads="1"/>
              </p:cNvSpPr>
              <p:nvPr/>
            </p:nvSpPr>
            <p:spPr bwMode="auto">
              <a:xfrm>
                <a:off x="3761" y="1745"/>
                <a:ext cx="77" cy="923"/>
              </a:xfrm>
              <a:prstGeom prst="rect">
                <a:avLst/>
              </a:prstGeom>
              <a:solidFill>
                <a:srgbClr val="FF0000"/>
              </a:solidFill>
              <a:ln w="12700">
                <a:solidFill>
                  <a:schemeClr val="tx1"/>
                </a:solidFill>
                <a:miter lim="800000"/>
                <a:headEnd/>
                <a:tailEnd/>
              </a:ln>
            </p:spPr>
            <p:txBody>
              <a:bodyPr wrap="none" anchor="ctr"/>
              <a:lstStyle/>
              <a:p>
                <a:endParaRPr lang="it-IT"/>
              </a:p>
            </p:txBody>
          </p:sp>
          <p:sp>
            <p:nvSpPr>
              <p:cNvPr id="270373" name="Freeform 26"/>
              <p:cNvSpPr>
                <a:spLocks/>
              </p:cNvSpPr>
              <p:nvPr/>
            </p:nvSpPr>
            <p:spPr bwMode="auto">
              <a:xfrm>
                <a:off x="3840" y="1868"/>
                <a:ext cx="237" cy="427"/>
              </a:xfrm>
              <a:custGeom>
                <a:avLst/>
                <a:gdLst>
                  <a:gd name="T0" fmla="*/ 0 w 1430"/>
                  <a:gd name="T1" fmla="*/ 7 h 1232"/>
                  <a:gd name="T2" fmla="*/ 4 w 1430"/>
                  <a:gd name="T3" fmla="*/ 36 h 1232"/>
                  <a:gd name="T4" fmla="*/ 12 w 1430"/>
                  <a:gd name="T5" fmla="*/ 221 h 1232"/>
                  <a:gd name="T6" fmla="*/ 24 w 1430"/>
                  <a:gd name="T7" fmla="*/ 398 h 1232"/>
                  <a:gd name="T8" fmla="*/ 34 w 1430"/>
                  <a:gd name="T9" fmla="*/ 398 h 1232"/>
                  <a:gd name="T10" fmla="*/ 43 w 1430"/>
                  <a:gd name="T11" fmla="*/ 287 h 1232"/>
                  <a:gd name="T12" fmla="*/ 50 w 1430"/>
                  <a:gd name="T13" fmla="*/ 287 h 1232"/>
                  <a:gd name="T14" fmla="*/ 60 w 1430"/>
                  <a:gd name="T15" fmla="*/ 380 h 1232"/>
                  <a:gd name="T16" fmla="*/ 67 w 1430"/>
                  <a:gd name="T17" fmla="*/ 381 h 1232"/>
                  <a:gd name="T18" fmla="*/ 80 w 1430"/>
                  <a:gd name="T19" fmla="*/ 306 h 1232"/>
                  <a:gd name="T20" fmla="*/ 89 w 1430"/>
                  <a:gd name="T21" fmla="*/ 306 h 1232"/>
                  <a:gd name="T22" fmla="*/ 99 w 1430"/>
                  <a:gd name="T23" fmla="*/ 356 h 1232"/>
                  <a:gd name="T24" fmla="*/ 105 w 1430"/>
                  <a:gd name="T25" fmla="*/ 356 h 1232"/>
                  <a:gd name="T26" fmla="*/ 114 w 1430"/>
                  <a:gd name="T27" fmla="*/ 316 h 1232"/>
                  <a:gd name="T28" fmla="*/ 121 w 1430"/>
                  <a:gd name="T29" fmla="*/ 316 h 1232"/>
                  <a:gd name="T30" fmla="*/ 131 w 1430"/>
                  <a:gd name="T31" fmla="*/ 355 h 1232"/>
                  <a:gd name="T32" fmla="*/ 139 w 1430"/>
                  <a:gd name="T33" fmla="*/ 354 h 1232"/>
                  <a:gd name="T34" fmla="*/ 147 w 1430"/>
                  <a:gd name="T35" fmla="*/ 322 h 1232"/>
                  <a:gd name="T36" fmla="*/ 154 w 1430"/>
                  <a:gd name="T37" fmla="*/ 322 h 1232"/>
                  <a:gd name="T38" fmla="*/ 162 w 1430"/>
                  <a:gd name="T39" fmla="*/ 349 h 1232"/>
                  <a:gd name="T40" fmla="*/ 168 w 1430"/>
                  <a:gd name="T41" fmla="*/ 348 h 1232"/>
                  <a:gd name="T42" fmla="*/ 177 w 1430"/>
                  <a:gd name="T43" fmla="*/ 325 h 1232"/>
                  <a:gd name="T44" fmla="*/ 182 w 1430"/>
                  <a:gd name="T45" fmla="*/ 324 h 1232"/>
                  <a:gd name="T46" fmla="*/ 190 w 1430"/>
                  <a:gd name="T47" fmla="*/ 350 h 1232"/>
                  <a:gd name="T48" fmla="*/ 195 w 1430"/>
                  <a:gd name="T49" fmla="*/ 350 h 1232"/>
                  <a:gd name="T50" fmla="*/ 202 w 1430"/>
                  <a:gd name="T51" fmla="*/ 328 h 1232"/>
                  <a:gd name="T52" fmla="*/ 207 w 1430"/>
                  <a:gd name="T53" fmla="*/ 327 h 1232"/>
                  <a:gd name="T54" fmla="*/ 213 w 1430"/>
                  <a:gd name="T55" fmla="*/ 348 h 1232"/>
                  <a:gd name="T56" fmla="*/ 219 w 1430"/>
                  <a:gd name="T57" fmla="*/ 348 h 1232"/>
                  <a:gd name="T58" fmla="*/ 225 w 1430"/>
                  <a:gd name="T59" fmla="*/ 331 h 1232"/>
                  <a:gd name="T60" fmla="*/ 228 w 1430"/>
                  <a:gd name="T61" fmla="*/ 331 h 1232"/>
                  <a:gd name="T62" fmla="*/ 234 w 1430"/>
                  <a:gd name="T63" fmla="*/ 348 h 1232"/>
                  <a:gd name="T64" fmla="*/ 237 w 1430"/>
                  <a:gd name="T65" fmla="*/ 339 h 12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30"/>
                  <a:gd name="T100" fmla="*/ 0 h 1232"/>
                  <a:gd name="T101" fmla="*/ 1430 w 1430"/>
                  <a:gd name="T102" fmla="*/ 1232 h 12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30" h="1232">
                    <a:moveTo>
                      <a:pt x="0" y="21"/>
                    </a:moveTo>
                    <a:cubicBezTo>
                      <a:pt x="4" y="34"/>
                      <a:pt x="11" y="0"/>
                      <a:pt x="23" y="103"/>
                    </a:cubicBezTo>
                    <a:cubicBezTo>
                      <a:pt x="35" y="206"/>
                      <a:pt x="55" y="463"/>
                      <a:pt x="75" y="637"/>
                    </a:cubicBezTo>
                    <a:cubicBezTo>
                      <a:pt x="95" y="811"/>
                      <a:pt x="123" y="1062"/>
                      <a:pt x="144" y="1147"/>
                    </a:cubicBezTo>
                    <a:cubicBezTo>
                      <a:pt x="165" y="1232"/>
                      <a:pt x="184" y="1200"/>
                      <a:pt x="203" y="1147"/>
                    </a:cubicBezTo>
                    <a:cubicBezTo>
                      <a:pt x="222" y="1094"/>
                      <a:pt x="242" y="882"/>
                      <a:pt x="258" y="829"/>
                    </a:cubicBezTo>
                    <a:cubicBezTo>
                      <a:pt x="274" y="776"/>
                      <a:pt x="285" y="785"/>
                      <a:pt x="302" y="829"/>
                    </a:cubicBezTo>
                    <a:cubicBezTo>
                      <a:pt x="319" y="873"/>
                      <a:pt x="343" y="1051"/>
                      <a:pt x="360" y="1096"/>
                    </a:cubicBezTo>
                    <a:cubicBezTo>
                      <a:pt x="377" y="1141"/>
                      <a:pt x="385" y="1134"/>
                      <a:pt x="405" y="1099"/>
                    </a:cubicBezTo>
                    <a:cubicBezTo>
                      <a:pt x="425" y="1064"/>
                      <a:pt x="461" y="919"/>
                      <a:pt x="483" y="883"/>
                    </a:cubicBezTo>
                    <a:cubicBezTo>
                      <a:pt x="505" y="847"/>
                      <a:pt x="518" y="859"/>
                      <a:pt x="537" y="883"/>
                    </a:cubicBezTo>
                    <a:cubicBezTo>
                      <a:pt x="556" y="907"/>
                      <a:pt x="580" y="1002"/>
                      <a:pt x="596" y="1026"/>
                    </a:cubicBezTo>
                    <a:cubicBezTo>
                      <a:pt x="612" y="1050"/>
                      <a:pt x="620" y="1046"/>
                      <a:pt x="636" y="1027"/>
                    </a:cubicBezTo>
                    <a:cubicBezTo>
                      <a:pt x="652" y="1008"/>
                      <a:pt x="675" y="932"/>
                      <a:pt x="690" y="913"/>
                    </a:cubicBezTo>
                    <a:cubicBezTo>
                      <a:pt x="705" y="894"/>
                      <a:pt x="712" y="895"/>
                      <a:pt x="729" y="913"/>
                    </a:cubicBezTo>
                    <a:cubicBezTo>
                      <a:pt x="746" y="931"/>
                      <a:pt x="774" y="1005"/>
                      <a:pt x="792" y="1023"/>
                    </a:cubicBezTo>
                    <a:cubicBezTo>
                      <a:pt x="810" y="1041"/>
                      <a:pt x="820" y="1037"/>
                      <a:pt x="836" y="1021"/>
                    </a:cubicBezTo>
                    <a:cubicBezTo>
                      <a:pt x="852" y="1005"/>
                      <a:pt x="872" y="943"/>
                      <a:pt x="888" y="928"/>
                    </a:cubicBezTo>
                    <a:cubicBezTo>
                      <a:pt x="904" y="913"/>
                      <a:pt x="915" y="915"/>
                      <a:pt x="930" y="928"/>
                    </a:cubicBezTo>
                    <a:cubicBezTo>
                      <a:pt x="945" y="941"/>
                      <a:pt x="964" y="993"/>
                      <a:pt x="978" y="1006"/>
                    </a:cubicBezTo>
                    <a:cubicBezTo>
                      <a:pt x="992" y="1019"/>
                      <a:pt x="999" y="1016"/>
                      <a:pt x="1013" y="1005"/>
                    </a:cubicBezTo>
                    <a:cubicBezTo>
                      <a:pt x="1027" y="994"/>
                      <a:pt x="1051" y="948"/>
                      <a:pt x="1065" y="937"/>
                    </a:cubicBezTo>
                    <a:cubicBezTo>
                      <a:pt x="1079" y="926"/>
                      <a:pt x="1087" y="924"/>
                      <a:pt x="1100" y="936"/>
                    </a:cubicBezTo>
                    <a:cubicBezTo>
                      <a:pt x="1113" y="948"/>
                      <a:pt x="1132" y="997"/>
                      <a:pt x="1145" y="1009"/>
                    </a:cubicBezTo>
                    <a:cubicBezTo>
                      <a:pt x="1158" y="1021"/>
                      <a:pt x="1166" y="1020"/>
                      <a:pt x="1178" y="1009"/>
                    </a:cubicBezTo>
                    <a:cubicBezTo>
                      <a:pt x="1190" y="998"/>
                      <a:pt x="1205" y="956"/>
                      <a:pt x="1217" y="945"/>
                    </a:cubicBezTo>
                    <a:cubicBezTo>
                      <a:pt x="1229" y="934"/>
                      <a:pt x="1235" y="933"/>
                      <a:pt x="1247" y="943"/>
                    </a:cubicBezTo>
                    <a:cubicBezTo>
                      <a:pt x="1259" y="953"/>
                      <a:pt x="1275" y="995"/>
                      <a:pt x="1287" y="1005"/>
                    </a:cubicBezTo>
                    <a:cubicBezTo>
                      <a:pt x="1299" y="1015"/>
                      <a:pt x="1311" y="1013"/>
                      <a:pt x="1322" y="1005"/>
                    </a:cubicBezTo>
                    <a:cubicBezTo>
                      <a:pt x="1333" y="997"/>
                      <a:pt x="1346" y="963"/>
                      <a:pt x="1355" y="955"/>
                    </a:cubicBezTo>
                    <a:cubicBezTo>
                      <a:pt x="1364" y="947"/>
                      <a:pt x="1367" y="947"/>
                      <a:pt x="1376" y="955"/>
                    </a:cubicBezTo>
                    <a:cubicBezTo>
                      <a:pt x="1385" y="963"/>
                      <a:pt x="1400" y="999"/>
                      <a:pt x="1409" y="1003"/>
                    </a:cubicBezTo>
                    <a:cubicBezTo>
                      <a:pt x="1418" y="1007"/>
                      <a:pt x="1426" y="983"/>
                      <a:pt x="1430" y="978"/>
                    </a:cubicBezTo>
                  </a:path>
                </a:pathLst>
              </a:custGeom>
              <a:noFill/>
              <a:ln w="12700" cap="flat" cmpd="sng">
                <a:solidFill>
                  <a:schemeClr val="folHlink"/>
                </a:solidFill>
                <a:prstDash val="solid"/>
                <a:round/>
                <a:headEnd/>
                <a:tailEnd/>
              </a:ln>
            </p:spPr>
            <p:txBody>
              <a:bodyPr lIns="0" tIns="0" rIns="0" bIns="0" anchor="ctr">
                <a:spAutoFit/>
              </a:bodyPr>
              <a:lstStyle/>
              <a:p>
                <a:endParaRPr lang="en-GB"/>
              </a:p>
            </p:txBody>
          </p:sp>
          <p:sp>
            <p:nvSpPr>
              <p:cNvPr id="270374" name="Freeform 27"/>
              <p:cNvSpPr>
                <a:spLocks/>
              </p:cNvSpPr>
              <p:nvPr/>
            </p:nvSpPr>
            <p:spPr bwMode="auto">
              <a:xfrm>
                <a:off x="4591" y="2022"/>
                <a:ext cx="175" cy="228"/>
              </a:xfrm>
              <a:custGeom>
                <a:avLst/>
                <a:gdLst>
                  <a:gd name="T0" fmla="*/ 0 w 1430"/>
                  <a:gd name="T1" fmla="*/ 4 h 1232"/>
                  <a:gd name="T2" fmla="*/ 3 w 1430"/>
                  <a:gd name="T3" fmla="*/ 19 h 1232"/>
                  <a:gd name="T4" fmla="*/ 9 w 1430"/>
                  <a:gd name="T5" fmla="*/ 118 h 1232"/>
                  <a:gd name="T6" fmla="*/ 18 w 1430"/>
                  <a:gd name="T7" fmla="*/ 212 h 1232"/>
                  <a:gd name="T8" fmla="*/ 25 w 1430"/>
                  <a:gd name="T9" fmla="*/ 212 h 1232"/>
                  <a:gd name="T10" fmla="*/ 32 w 1430"/>
                  <a:gd name="T11" fmla="*/ 153 h 1232"/>
                  <a:gd name="T12" fmla="*/ 37 w 1430"/>
                  <a:gd name="T13" fmla="*/ 153 h 1232"/>
                  <a:gd name="T14" fmla="*/ 44 w 1430"/>
                  <a:gd name="T15" fmla="*/ 203 h 1232"/>
                  <a:gd name="T16" fmla="*/ 50 w 1430"/>
                  <a:gd name="T17" fmla="*/ 203 h 1232"/>
                  <a:gd name="T18" fmla="*/ 59 w 1430"/>
                  <a:gd name="T19" fmla="*/ 163 h 1232"/>
                  <a:gd name="T20" fmla="*/ 66 w 1430"/>
                  <a:gd name="T21" fmla="*/ 163 h 1232"/>
                  <a:gd name="T22" fmla="*/ 73 w 1430"/>
                  <a:gd name="T23" fmla="*/ 190 h 1232"/>
                  <a:gd name="T24" fmla="*/ 78 w 1430"/>
                  <a:gd name="T25" fmla="*/ 190 h 1232"/>
                  <a:gd name="T26" fmla="*/ 84 w 1430"/>
                  <a:gd name="T27" fmla="*/ 169 h 1232"/>
                  <a:gd name="T28" fmla="*/ 89 w 1430"/>
                  <a:gd name="T29" fmla="*/ 169 h 1232"/>
                  <a:gd name="T30" fmla="*/ 97 w 1430"/>
                  <a:gd name="T31" fmla="*/ 189 h 1232"/>
                  <a:gd name="T32" fmla="*/ 102 w 1430"/>
                  <a:gd name="T33" fmla="*/ 189 h 1232"/>
                  <a:gd name="T34" fmla="*/ 109 w 1430"/>
                  <a:gd name="T35" fmla="*/ 172 h 1232"/>
                  <a:gd name="T36" fmla="*/ 114 w 1430"/>
                  <a:gd name="T37" fmla="*/ 172 h 1232"/>
                  <a:gd name="T38" fmla="*/ 120 w 1430"/>
                  <a:gd name="T39" fmla="*/ 186 h 1232"/>
                  <a:gd name="T40" fmla="*/ 124 w 1430"/>
                  <a:gd name="T41" fmla="*/ 186 h 1232"/>
                  <a:gd name="T42" fmla="*/ 130 w 1430"/>
                  <a:gd name="T43" fmla="*/ 173 h 1232"/>
                  <a:gd name="T44" fmla="*/ 135 w 1430"/>
                  <a:gd name="T45" fmla="*/ 173 h 1232"/>
                  <a:gd name="T46" fmla="*/ 140 w 1430"/>
                  <a:gd name="T47" fmla="*/ 187 h 1232"/>
                  <a:gd name="T48" fmla="*/ 144 w 1430"/>
                  <a:gd name="T49" fmla="*/ 187 h 1232"/>
                  <a:gd name="T50" fmla="*/ 149 w 1430"/>
                  <a:gd name="T51" fmla="*/ 175 h 1232"/>
                  <a:gd name="T52" fmla="*/ 153 w 1430"/>
                  <a:gd name="T53" fmla="*/ 175 h 1232"/>
                  <a:gd name="T54" fmla="*/ 158 w 1430"/>
                  <a:gd name="T55" fmla="*/ 186 h 1232"/>
                  <a:gd name="T56" fmla="*/ 162 w 1430"/>
                  <a:gd name="T57" fmla="*/ 186 h 1232"/>
                  <a:gd name="T58" fmla="*/ 166 w 1430"/>
                  <a:gd name="T59" fmla="*/ 177 h 1232"/>
                  <a:gd name="T60" fmla="*/ 168 w 1430"/>
                  <a:gd name="T61" fmla="*/ 177 h 1232"/>
                  <a:gd name="T62" fmla="*/ 172 w 1430"/>
                  <a:gd name="T63" fmla="*/ 186 h 1232"/>
                  <a:gd name="T64" fmla="*/ 175 w 1430"/>
                  <a:gd name="T65" fmla="*/ 181 h 12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30"/>
                  <a:gd name="T100" fmla="*/ 0 h 1232"/>
                  <a:gd name="T101" fmla="*/ 1430 w 1430"/>
                  <a:gd name="T102" fmla="*/ 1232 h 12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30" h="1232">
                    <a:moveTo>
                      <a:pt x="0" y="21"/>
                    </a:moveTo>
                    <a:cubicBezTo>
                      <a:pt x="4" y="34"/>
                      <a:pt x="11" y="0"/>
                      <a:pt x="23" y="103"/>
                    </a:cubicBezTo>
                    <a:cubicBezTo>
                      <a:pt x="35" y="206"/>
                      <a:pt x="55" y="463"/>
                      <a:pt x="75" y="637"/>
                    </a:cubicBezTo>
                    <a:cubicBezTo>
                      <a:pt x="95" y="811"/>
                      <a:pt x="123" y="1062"/>
                      <a:pt x="144" y="1147"/>
                    </a:cubicBezTo>
                    <a:cubicBezTo>
                      <a:pt x="165" y="1232"/>
                      <a:pt x="184" y="1200"/>
                      <a:pt x="203" y="1147"/>
                    </a:cubicBezTo>
                    <a:cubicBezTo>
                      <a:pt x="222" y="1094"/>
                      <a:pt x="242" y="882"/>
                      <a:pt x="258" y="829"/>
                    </a:cubicBezTo>
                    <a:cubicBezTo>
                      <a:pt x="274" y="776"/>
                      <a:pt x="285" y="785"/>
                      <a:pt x="302" y="829"/>
                    </a:cubicBezTo>
                    <a:cubicBezTo>
                      <a:pt x="319" y="873"/>
                      <a:pt x="343" y="1051"/>
                      <a:pt x="360" y="1096"/>
                    </a:cubicBezTo>
                    <a:cubicBezTo>
                      <a:pt x="377" y="1141"/>
                      <a:pt x="385" y="1134"/>
                      <a:pt x="405" y="1099"/>
                    </a:cubicBezTo>
                    <a:cubicBezTo>
                      <a:pt x="425" y="1064"/>
                      <a:pt x="461" y="919"/>
                      <a:pt x="483" y="883"/>
                    </a:cubicBezTo>
                    <a:cubicBezTo>
                      <a:pt x="505" y="847"/>
                      <a:pt x="518" y="859"/>
                      <a:pt x="537" y="883"/>
                    </a:cubicBezTo>
                    <a:cubicBezTo>
                      <a:pt x="556" y="907"/>
                      <a:pt x="580" y="1002"/>
                      <a:pt x="596" y="1026"/>
                    </a:cubicBezTo>
                    <a:cubicBezTo>
                      <a:pt x="612" y="1050"/>
                      <a:pt x="620" y="1046"/>
                      <a:pt x="636" y="1027"/>
                    </a:cubicBezTo>
                    <a:cubicBezTo>
                      <a:pt x="652" y="1008"/>
                      <a:pt x="675" y="932"/>
                      <a:pt x="690" y="913"/>
                    </a:cubicBezTo>
                    <a:cubicBezTo>
                      <a:pt x="705" y="894"/>
                      <a:pt x="712" y="895"/>
                      <a:pt x="729" y="913"/>
                    </a:cubicBezTo>
                    <a:cubicBezTo>
                      <a:pt x="746" y="931"/>
                      <a:pt x="774" y="1005"/>
                      <a:pt x="792" y="1023"/>
                    </a:cubicBezTo>
                    <a:cubicBezTo>
                      <a:pt x="810" y="1041"/>
                      <a:pt x="820" y="1037"/>
                      <a:pt x="836" y="1021"/>
                    </a:cubicBezTo>
                    <a:cubicBezTo>
                      <a:pt x="852" y="1005"/>
                      <a:pt x="872" y="943"/>
                      <a:pt x="888" y="928"/>
                    </a:cubicBezTo>
                    <a:cubicBezTo>
                      <a:pt x="904" y="913"/>
                      <a:pt x="915" y="915"/>
                      <a:pt x="930" y="928"/>
                    </a:cubicBezTo>
                    <a:cubicBezTo>
                      <a:pt x="945" y="941"/>
                      <a:pt x="964" y="993"/>
                      <a:pt x="978" y="1006"/>
                    </a:cubicBezTo>
                    <a:cubicBezTo>
                      <a:pt x="992" y="1019"/>
                      <a:pt x="999" y="1016"/>
                      <a:pt x="1013" y="1005"/>
                    </a:cubicBezTo>
                    <a:cubicBezTo>
                      <a:pt x="1027" y="994"/>
                      <a:pt x="1051" y="948"/>
                      <a:pt x="1065" y="937"/>
                    </a:cubicBezTo>
                    <a:cubicBezTo>
                      <a:pt x="1079" y="926"/>
                      <a:pt x="1087" y="924"/>
                      <a:pt x="1100" y="936"/>
                    </a:cubicBezTo>
                    <a:cubicBezTo>
                      <a:pt x="1113" y="948"/>
                      <a:pt x="1132" y="997"/>
                      <a:pt x="1145" y="1009"/>
                    </a:cubicBezTo>
                    <a:cubicBezTo>
                      <a:pt x="1158" y="1021"/>
                      <a:pt x="1166" y="1020"/>
                      <a:pt x="1178" y="1009"/>
                    </a:cubicBezTo>
                    <a:cubicBezTo>
                      <a:pt x="1190" y="998"/>
                      <a:pt x="1205" y="956"/>
                      <a:pt x="1217" y="945"/>
                    </a:cubicBezTo>
                    <a:cubicBezTo>
                      <a:pt x="1229" y="934"/>
                      <a:pt x="1235" y="933"/>
                      <a:pt x="1247" y="943"/>
                    </a:cubicBezTo>
                    <a:cubicBezTo>
                      <a:pt x="1259" y="953"/>
                      <a:pt x="1275" y="995"/>
                      <a:pt x="1287" y="1005"/>
                    </a:cubicBezTo>
                    <a:cubicBezTo>
                      <a:pt x="1299" y="1015"/>
                      <a:pt x="1311" y="1013"/>
                      <a:pt x="1322" y="1005"/>
                    </a:cubicBezTo>
                    <a:cubicBezTo>
                      <a:pt x="1333" y="997"/>
                      <a:pt x="1346" y="963"/>
                      <a:pt x="1355" y="955"/>
                    </a:cubicBezTo>
                    <a:cubicBezTo>
                      <a:pt x="1364" y="947"/>
                      <a:pt x="1367" y="947"/>
                      <a:pt x="1376" y="955"/>
                    </a:cubicBezTo>
                    <a:cubicBezTo>
                      <a:pt x="1385" y="963"/>
                      <a:pt x="1400" y="999"/>
                      <a:pt x="1409" y="1003"/>
                    </a:cubicBezTo>
                    <a:cubicBezTo>
                      <a:pt x="1418" y="1007"/>
                      <a:pt x="1426" y="983"/>
                      <a:pt x="1430" y="978"/>
                    </a:cubicBezTo>
                  </a:path>
                </a:pathLst>
              </a:custGeom>
              <a:noFill/>
              <a:ln w="12700" cap="flat" cmpd="sng">
                <a:solidFill>
                  <a:schemeClr val="folHlink"/>
                </a:solidFill>
                <a:prstDash val="solid"/>
                <a:round/>
                <a:headEnd/>
                <a:tailEnd/>
              </a:ln>
            </p:spPr>
            <p:txBody>
              <a:bodyPr lIns="0" tIns="0" rIns="0" bIns="0" anchor="ctr">
                <a:spAutoFit/>
              </a:bodyPr>
              <a:lstStyle/>
              <a:p>
                <a:endParaRPr lang="en-GB"/>
              </a:p>
            </p:txBody>
          </p:sp>
          <p:sp>
            <p:nvSpPr>
              <p:cNvPr id="270375" name="Freeform 28"/>
              <p:cNvSpPr>
                <a:spLocks/>
              </p:cNvSpPr>
              <p:nvPr/>
            </p:nvSpPr>
            <p:spPr bwMode="auto">
              <a:xfrm flipH="1">
                <a:off x="4416" y="2022"/>
                <a:ext cx="175" cy="228"/>
              </a:xfrm>
              <a:custGeom>
                <a:avLst/>
                <a:gdLst>
                  <a:gd name="T0" fmla="*/ 0 w 1430"/>
                  <a:gd name="T1" fmla="*/ 4 h 1232"/>
                  <a:gd name="T2" fmla="*/ 3 w 1430"/>
                  <a:gd name="T3" fmla="*/ 19 h 1232"/>
                  <a:gd name="T4" fmla="*/ 9 w 1430"/>
                  <a:gd name="T5" fmla="*/ 118 h 1232"/>
                  <a:gd name="T6" fmla="*/ 18 w 1430"/>
                  <a:gd name="T7" fmla="*/ 212 h 1232"/>
                  <a:gd name="T8" fmla="*/ 25 w 1430"/>
                  <a:gd name="T9" fmla="*/ 212 h 1232"/>
                  <a:gd name="T10" fmla="*/ 32 w 1430"/>
                  <a:gd name="T11" fmla="*/ 153 h 1232"/>
                  <a:gd name="T12" fmla="*/ 37 w 1430"/>
                  <a:gd name="T13" fmla="*/ 153 h 1232"/>
                  <a:gd name="T14" fmla="*/ 44 w 1430"/>
                  <a:gd name="T15" fmla="*/ 203 h 1232"/>
                  <a:gd name="T16" fmla="*/ 50 w 1430"/>
                  <a:gd name="T17" fmla="*/ 203 h 1232"/>
                  <a:gd name="T18" fmla="*/ 59 w 1430"/>
                  <a:gd name="T19" fmla="*/ 163 h 1232"/>
                  <a:gd name="T20" fmla="*/ 66 w 1430"/>
                  <a:gd name="T21" fmla="*/ 163 h 1232"/>
                  <a:gd name="T22" fmla="*/ 73 w 1430"/>
                  <a:gd name="T23" fmla="*/ 190 h 1232"/>
                  <a:gd name="T24" fmla="*/ 78 w 1430"/>
                  <a:gd name="T25" fmla="*/ 190 h 1232"/>
                  <a:gd name="T26" fmla="*/ 84 w 1430"/>
                  <a:gd name="T27" fmla="*/ 169 h 1232"/>
                  <a:gd name="T28" fmla="*/ 89 w 1430"/>
                  <a:gd name="T29" fmla="*/ 169 h 1232"/>
                  <a:gd name="T30" fmla="*/ 97 w 1430"/>
                  <a:gd name="T31" fmla="*/ 189 h 1232"/>
                  <a:gd name="T32" fmla="*/ 102 w 1430"/>
                  <a:gd name="T33" fmla="*/ 189 h 1232"/>
                  <a:gd name="T34" fmla="*/ 109 w 1430"/>
                  <a:gd name="T35" fmla="*/ 172 h 1232"/>
                  <a:gd name="T36" fmla="*/ 114 w 1430"/>
                  <a:gd name="T37" fmla="*/ 172 h 1232"/>
                  <a:gd name="T38" fmla="*/ 120 w 1430"/>
                  <a:gd name="T39" fmla="*/ 186 h 1232"/>
                  <a:gd name="T40" fmla="*/ 124 w 1430"/>
                  <a:gd name="T41" fmla="*/ 186 h 1232"/>
                  <a:gd name="T42" fmla="*/ 130 w 1430"/>
                  <a:gd name="T43" fmla="*/ 173 h 1232"/>
                  <a:gd name="T44" fmla="*/ 135 w 1430"/>
                  <a:gd name="T45" fmla="*/ 173 h 1232"/>
                  <a:gd name="T46" fmla="*/ 140 w 1430"/>
                  <a:gd name="T47" fmla="*/ 187 h 1232"/>
                  <a:gd name="T48" fmla="*/ 144 w 1430"/>
                  <a:gd name="T49" fmla="*/ 187 h 1232"/>
                  <a:gd name="T50" fmla="*/ 149 w 1430"/>
                  <a:gd name="T51" fmla="*/ 175 h 1232"/>
                  <a:gd name="T52" fmla="*/ 153 w 1430"/>
                  <a:gd name="T53" fmla="*/ 175 h 1232"/>
                  <a:gd name="T54" fmla="*/ 158 w 1430"/>
                  <a:gd name="T55" fmla="*/ 186 h 1232"/>
                  <a:gd name="T56" fmla="*/ 162 w 1430"/>
                  <a:gd name="T57" fmla="*/ 186 h 1232"/>
                  <a:gd name="T58" fmla="*/ 166 w 1430"/>
                  <a:gd name="T59" fmla="*/ 177 h 1232"/>
                  <a:gd name="T60" fmla="*/ 168 w 1430"/>
                  <a:gd name="T61" fmla="*/ 177 h 1232"/>
                  <a:gd name="T62" fmla="*/ 172 w 1430"/>
                  <a:gd name="T63" fmla="*/ 186 h 1232"/>
                  <a:gd name="T64" fmla="*/ 175 w 1430"/>
                  <a:gd name="T65" fmla="*/ 181 h 12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30"/>
                  <a:gd name="T100" fmla="*/ 0 h 1232"/>
                  <a:gd name="T101" fmla="*/ 1430 w 1430"/>
                  <a:gd name="T102" fmla="*/ 1232 h 12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30" h="1232">
                    <a:moveTo>
                      <a:pt x="0" y="21"/>
                    </a:moveTo>
                    <a:cubicBezTo>
                      <a:pt x="4" y="34"/>
                      <a:pt x="11" y="0"/>
                      <a:pt x="23" y="103"/>
                    </a:cubicBezTo>
                    <a:cubicBezTo>
                      <a:pt x="35" y="206"/>
                      <a:pt x="55" y="463"/>
                      <a:pt x="75" y="637"/>
                    </a:cubicBezTo>
                    <a:cubicBezTo>
                      <a:pt x="95" y="811"/>
                      <a:pt x="123" y="1062"/>
                      <a:pt x="144" y="1147"/>
                    </a:cubicBezTo>
                    <a:cubicBezTo>
                      <a:pt x="165" y="1232"/>
                      <a:pt x="184" y="1200"/>
                      <a:pt x="203" y="1147"/>
                    </a:cubicBezTo>
                    <a:cubicBezTo>
                      <a:pt x="222" y="1094"/>
                      <a:pt x="242" y="882"/>
                      <a:pt x="258" y="829"/>
                    </a:cubicBezTo>
                    <a:cubicBezTo>
                      <a:pt x="274" y="776"/>
                      <a:pt x="285" y="785"/>
                      <a:pt x="302" y="829"/>
                    </a:cubicBezTo>
                    <a:cubicBezTo>
                      <a:pt x="319" y="873"/>
                      <a:pt x="343" y="1051"/>
                      <a:pt x="360" y="1096"/>
                    </a:cubicBezTo>
                    <a:cubicBezTo>
                      <a:pt x="377" y="1141"/>
                      <a:pt x="385" y="1134"/>
                      <a:pt x="405" y="1099"/>
                    </a:cubicBezTo>
                    <a:cubicBezTo>
                      <a:pt x="425" y="1064"/>
                      <a:pt x="461" y="919"/>
                      <a:pt x="483" y="883"/>
                    </a:cubicBezTo>
                    <a:cubicBezTo>
                      <a:pt x="505" y="847"/>
                      <a:pt x="518" y="859"/>
                      <a:pt x="537" y="883"/>
                    </a:cubicBezTo>
                    <a:cubicBezTo>
                      <a:pt x="556" y="907"/>
                      <a:pt x="580" y="1002"/>
                      <a:pt x="596" y="1026"/>
                    </a:cubicBezTo>
                    <a:cubicBezTo>
                      <a:pt x="612" y="1050"/>
                      <a:pt x="620" y="1046"/>
                      <a:pt x="636" y="1027"/>
                    </a:cubicBezTo>
                    <a:cubicBezTo>
                      <a:pt x="652" y="1008"/>
                      <a:pt x="675" y="932"/>
                      <a:pt x="690" y="913"/>
                    </a:cubicBezTo>
                    <a:cubicBezTo>
                      <a:pt x="705" y="894"/>
                      <a:pt x="712" y="895"/>
                      <a:pt x="729" y="913"/>
                    </a:cubicBezTo>
                    <a:cubicBezTo>
                      <a:pt x="746" y="931"/>
                      <a:pt x="774" y="1005"/>
                      <a:pt x="792" y="1023"/>
                    </a:cubicBezTo>
                    <a:cubicBezTo>
                      <a:pt x="810" y="1041"/>
                      <a:pt x="820" y="1037"/>
                      <a:pt x="836" y="1021"/>
                    </a:cubicBezTo>
                    <a:cubicBezTo>
                      <a:pt x="852" y="1005"/>
                      <a:pt x="872" y="943"/>
                      <a:pt x="888" y="928"/>
                    </a:cubicBezTo>
                    <a:cubicBezTo>
                      <a:pt x="904" y="913"/>
                      <a:pt x="915" y="915"/>
                      <a:pt x="930" y="928"/>
                    </a:cubicBezTo>
                    <a:cubicBezTo>
                      <a:pt x="945" y="941"/>
                      <a:pt x="964" y="993"/>
                      <a:pt x="978" y="1006"/>
                    </a:cubicBezTo>
                    <a:cubicBezTo>
                      <a:pt x="992" y="1019"/>
                      <a:pt x="999" y="1016"/>
                      <a:pt x="1013" y="1005"/>
                    </a:cubicBezTo>
                    <a:cubicBezTo>
                      <a:pt x="1027" y="994"/>
                      <a:pt x="1051" y="948"/>
                      <a:pt x="1065" y="937"/>
                    </a:cubicBezTo>
                    <a:cubicBezTo>
                      <a:pt x="1079" y="926"/>
                      <a:pt x="1087" y="924"/>
                      <a:pt x="1100" y="936"/>
                    </a:cubicBezTo>
                    <a:cubicBezTo>
                      <a:pt x="1113" y="948"/>
                      <a:pt x="1132" y="997"/>
                      <a:pt x="1145" y="1009"/>
                    </a:cubicBezTo>
                    <a:cubicBezTo>
                      <a:pt x="1158" y="1021"/>
                      <a:pt x="1166" y="1020"/>
                      <a:pt x="1178" y="1009"/>
                    </a:cubicBezTo>
                    <a:cubicBezTo>
                      <a:pt x="1190" y="998"/>
                      <a:pt x="1205" y="956"/>
                      <a:pt x="1217" y="945"/>
                    </a:cubicBezTo>
                    <a:cubicBezTo>
                      <a:pt x="1229" y="934"/>
                      <a:pt x="1235" y="933"/>
                      <a:pt x="1247" y="943"/>
                    </a:cubicBezTo>
                    <a:cubicBezTo>
                      <a:pt x="1259" y="953"/>
                      <a:pt x="1275" y="995"/>
                      <a:pt x="1287" y="1005"/>
                    </a:cubicBezTo>
                    <a:cubicBezTo>
                      <a:pt x="1299" y="1015"/>
                      <a:pt x="1311" y="1013"/>
                      <a:pt x="1322" y="1005"/>
                    </a:cubicBezTo>
                    <a:cubicBezTo>
                      <a:pt x="1333" y="997"/>
                      <a:pt x="1346" y="963"/>
                      <a:pt x="1355" y="955"/>
                    </a:cubicBezTo>
                    <a:cubicBezTo>
                      <a:pt x="1364" y="947"/>
                      <a:pt x="1367" y="947"/>
                      <a:pt x="1376" y="955"/>
                    </a:cubicBezTo>
                    <a:cubicBezTo>
                      <a:pt x="1385" y="963"/>
                      <a:pt x="1400" y="999"/>
                      <a:pt x="1409" y="1003"/>
                    </a:cubicBezTo>
                    <a:cubicBezTo>
                      <a:pt x="1418" y="1007"/>
                      <a:pt x="1426" y="983"/>
                      <a:pt x="1430" y="978"/>
                    </a:cubicBezTo>
                  </a:path>
                </a:pathLst>
              </a:custGeom>
              <a:noFill/>
              <a:ln w="12700" cap="flat" cmpd="sng">
                <a:solidFill>
                  <a:schemeClr val="folHlink"/>
                </a:solidFill>
                <a:prstDash val="solid"/>
                <a:round/>
                <a:headEnd/>
                <a:tailEnd/>
              </a:ln>
            </p:spPr>
            <p:txBody>
              <a:bodyPr lIns="0" tIns="0" rIns="0" bIns="0" anchor="ctr">
                <a:spAutoFit/>
              </a:bodyPr>
              <a:lstStyle/>
              <a:p>
                <a:endParaRPr lang="en-GB"/>
              </a:p>
            </p:txBody>
          </p:sp>
        </p:grpSp>
      </p:grpSp>
      <p:grpSp>
        <p:nvGrpSpPr>
          <p:cNvPr id="8" name="Group 29"/>
          <p:cNvGrpSpPr>
            <a:grpSpLocks/>
          </p:cNvGrpSpPr>
          <p:nvPr/>
        </p:nvGrpSpPr>
        <p:grpSpPr bwMode="auto">
          <a:xfrm>
            <a:off x="2278063" y="3079750"/>
            <a:ext cx="2622550" cy="2828925"/>
            <a:chOff x="1435" y="1940"/>
            <a:chExt cx="1652" cy="1782"/>
          </a:xfrm>
        </p:grpSpPr>
        <p:sp>
          <p:nvSpPr>
            <p:cNvPr id="270353" name="Rectangle 30"/>
            <p:cNvSpPr>
              <a:spLocks noChangeArrowheads="1"/>
            </p:cNvSpPr>
            <p:nvPr/>
          </p:nvSpPr>
          <p:spPr bwMode="auto">
            <a:xfrm>
              <a:off x="1878" y="3046"/>
              <a:ext cx="38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TE/2</a:t>
              </a:r>
            </a:p>
          </p:txBody>
        </p:sp>
        <p:sp>
          <p:nvSpPr>
            <p:cNvPr id="270354" name="Rectangle 31"/>
            <p:cNvSpPr>
              <a:spLocks noChangeArrowheads="1"/>
            </p:cNvSpPr>
            <p:nvPr/>
          </p:nvSpPr>
          <p:spPr bwMode="auto">
            <a:xfrm>
              <a:off x="1443" y="3046"/>
              <a:ext cx="38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TE/2</a:t>
              </a:r>
            </a:p>
          </p:txBody>
        </p:sp>
        <p:sp>
          <p:nvSpPr>
            <p:cNvPr id="270355" name="Line 32"/>
            <p:cNvSpPr>
              <a:spLocks noChangeShapeType="1"/>
            </p:cNvSpPr>
            <p:nvPr/>
          </p:nvSpPr>
          <p:spPr bwMode="auto">
            <a:xfrm>
              <a:off x="1837" y="3175"/>
              <a:ext cx="0" cy="325"/>
            </a:xfrm>
            <a:prstGeom prst="line">
              <a:avLst/>
            </a:prstGeom>
            <a:noFill/>
            <a:ln w="12700">
              <a:solidFill>
                <a:schemeClr val="tx1"/>
              </a:solidFill>
              <a:prstDash val="sysDot"/>
              <a:round/>
              <a:headEnd/>
              <a:tailEnd/>
            </a:ln>
          </p:spPr>
          <p:txBody>
            <a:bodyPr wrap="none" anchor="ctr"/>
            <a:lstStyle/>
            <a:p>
              <a:endParaRPr lang="en-GB"/>
            </a:p>
          </p:txBody>
        </p:sp>
        <p:sp>
          <p:nvSpPr>
            <p:cNvPr id="270356" name="Line 33"/>
            <p:cNvSpPr>
              <a:spLocks noChangeShapeType="1"/>
            </p:cNvSpPr>
            <p:nvPr/>
          </p:nvSpPr>
          <p:spPr bwMode="auto">
            <a:xfrm flipV="1">
              <a:off x="2226" y="2264"/>
              <a:ext cx="0" cy="1217"/>
            </a:xfrm>
            <a:prstGeom prst="line">
              <a:avLst/>
            </a:prstGeom>
            <a:noFill/>
            <a:ln w="12700">
              <a:solidFill>
                <a:schemeClr val="tx1"/>
              </a:solidFill>
              <a:prstDash val="sysDot"/>
              <a:round/>
              <a:headEnd/>
              <a:tailEnd/>
            </a:ln>
          </p:spPr>
          <p:txBody>
            <a:bodyPr wrap="none" anchor="ctr"/>
            <a:lstStyle/>
            <a:p>
              <a:endParaRPr lang="en-GB"/>
            </a:p>
          </p:txBody>
        </p:sp>
        <p:sp>
          <p:nvSpPr>
            <p:cNvPr id="270357" name="Line 34"/>
            <p:cNvSpPr>
              <a:spLocks noChangeShapeType="1"/>
            </p:cNvSpPr>
            <p:nvPr/>
          </p:nvSpPr>
          <p:spPr bwMode="auto">
            <a:xfrm>
              <a:off x="1435" y="2675"/>
              <a:ext cx="0" cy="1047"/>
            </a:xfrm>
            <a:prstGeom prst="line">
              <a:avLst/>
            </a:prstGeom>
            <a:noFill/>
            <a:ln w="12700">
              <a:solidFill>
                <a:schemeClr val="tx1"/>
              </a:solidFill>
              <a:prstDash val="sysDot"/>
              <a:round/>
              <a:headEnd/>
              <a:tailEnd/>
            </a:ln>
          </p:spPr>
          <p:txBody>
            <a:bodyPr wrap="none" anchor="ctr"/>
            <a:lstStyle/>
            <a:p>
              <a:endParaRPr lang="en-GB"/>
            </a:p>
          </p:txBody>
        </p:sp>
        <p:sp>
          <p:nvSpPr>
            <p:cNvPr id="270358" name="Rectangle 35"/>
            <p:cNvSpPr>
              <a:spLocks noChangeArrowheads="1"/>
            </p:cNvSpPr>
            <p:nvPr/>
          </p:nvSpPr>
          <p:spPr bwMode="auto">
            <a:xfrm>
              <a:off x="2426" y="1940"/>
              <a:ext cx="661"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spin echo</a:t>
              </a:r>
            </a:p>
          </p:txBody>
        </p:sp>
        <p:sp>
          <p:nvSpPr>
            <p:cNvPr id="270359" name="Line 36"/>
            <p:cNvSpPr>
              <a:spLocks noChangeShapeType="1"/>
            </p:cNvSpPr>
            <p:nvPr/>
          </p:nvSpPr>
          <p:spPr bwMode="auto">
            <a:xfrm>
              <a:off x="1837" y="3342"/>
              <a:ext cx="382" cy="0"/>
            </a:xfrm>
            <a:prstGeom prst="line">
              <a:avLst/>
            </a:prstGeom>
            <a:noFill/>
            <a:ln w="12700">
              <a:solidFill>
                <a:schemeClr val="tx1"/>
              </a:solidFill>
              <a:round/>
              <a:headEnd type="triangle" w="med" len="med"/>
              <a:tailEnd type="triangle" w="med" len="med"/>
            </a:ln>
          </p:spPr>
          <p:txBody>
            <a:bodyPr wrap="none" anchor="ctr"/>
            <a:lstStyle/>
            <a:p>
              <a:endParaRPr lang="en-GB"/>
            </a:p>
          </p:txBody>
        </p:sp>
        <p:sp>
          <p:nvSpPr>
            <p:cNvPr id="270360" name="Line 37"/>
            <p:cNvSpPr>
              <a:spLocks noChangeShapeType="1"/>
            </p:cNvSpPr>
            <p:nvPr/>
          </p:nvSpPr>
          <p:spPr bwMode="auto">
            <a:xfrm>
              <a:off x="1436" y="3342"/>
              <a:ext cx="382" cy="0"/>
            </a:xfrm>
            <a:prstGeom prst="line">
              <a:avLst/>
            </a:prstGeom>
            <a:noFill/>
            <a:ln w="12700">
              <a:solidFill>
                <a:schemeClr val="tx1"/>
              </a:solidFill>
              <a:round/>
              <a:headEnd type="triangle" w="med" len="med"/>
              <a:tailEnd type="triangle" w="med" len="med"/>
            </a:ln>
          </p:spPr>
          <p:txBody>
            <a:bodyPr wrap="none" anchor="ctr"/>
            <a:lstStyle/>
            <a:p>
              <a:endParaRPr lang="en-GB"/>
            </a:p>
          </p:txBody>
        </p:sp>
        <p:sp>
          <p:nvSpPr>
            <p:cNvPr id="270361" name="Arc 38"/>
            <p:cNvSpPr>
              <a:spLocks/>
            </p:cNvSpPr>
            <p:nvPr/>
          </p:nvSpPr>
          <p:spPr bwMode="auto">
            <a:xfrm rot="10800000">
              <a:off x="2021" y="2009"/>
              <a:ext cx="200" cy="196"/>
            </a:xfrm>
            <a:custGeom>
              <a:avLst/>
              <a:gdLst>
                <a:gd name="T0" fmla="*/ 0 w 21600"/>
                <a:gd name="T1" fmla="*/ 2 h 21600"/>
                <a:gd name="T2" fmla="*/ 2 w 21600"/>
                <a:gd name="T3" fmla="*/ 0 h 21600"/>
                <a:gd name="T4" fmla="*/ 2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712"/>
                    <a:pt x="9604" y="59"/>
                    <a:pt x="21492" y="0"/>
                  </a:cubicBezTo>
                </a:path>
                <a:path w="21600" h="21600" stroke="0" extrusionOk="0">
                  <a:moveTo>
                    <a:pt x="0" y="21600"/>
                  </a:moveTo>
                  <a:cubicBezTo>
                    <a:pt x="0" y="9712"/>
                    <a:pt x="9604" y="59"/>
                    <a:pt x="21492" y="0"/>
                  </a:cubicBezTo>
                  <a:lnTo>
                    <a:pt x="21600" y="21600"/>
                  </a:lnTo>
                  <a:close/>
                </a:path>
              </a:pathLst>
            </a:custGeom>
            <a:noFill/>
            <a:ln w="12700" cap="rnd">
              <a:solidFill>
                <a:schemeClr val="tx1"/>
              </a:solidFill>
              <a:round/>
              <a:headEnd/>
              <a:tailEnd/>
            </a:ln>
          </p:spPr>
          <p:txBody>
            <a:bodyPr wrap="none" anchor="ctr"/>
            <a:lstStyle/>
            <a:p>
              <a:endParaRPr lang="en-GB"/>
            </a:p>
          </p:txBody>
        </p:sp>
        <p:sp>
          <p:nvSpPr>
            <p:cNvPr id="270362" name="Arc 39"/>
            <p:cNvSpPr>
              <a:spLocks/>
            </p:cNvSpPr>
            <p:nvPr/>
          </p:nvSpPr>
          <p:spPr bwMode="auto">
            <a:xfrm rot="10800000">
              <a:off x="2228" y="2009"/>
              <a:ext cx="200" cy="196"/>
            </a:xfrm>
            <a:custGeom>
              <a:avLst/>
              <a:gdLst>
                <a:gd name="T0" fmla="*/ 0 w 21600"/>
                <a:gd name="T1" fmla="*/ 0 h 21600"/>
                <a:gd name="T2" fmla="*/ 2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chemeClr val="tx1"/>
              </a:solidFill>
              <a:round/>
              <a:headEnd/>
              <a:tailEnd/>
            </a:ln>
          </p:spPr>
          <p:txBody>
            <a:bodyPr wrap="none" anchor="ctr"/>
            <a:lstStyle/>
            <a:p>
              <a:endParaRPr lang="en-GB"/>
            </a:p>
          </p:txBody>
        </p:sp>
        <p:sp>
          <p:nvSpPr>
            <p:cNvPr id="270363" name="Freeform 40"/>
            <p:cNvSpPr>
              <a:spLocks/>
            </p:cNvSpPr>
            <p:nvPr/>
          </p:nvSpPr>
          <p:spPr bwMode="auto">
            <a:xfrm>
              <a:off x="2226" y="2026"/>
              <a:ext cx="175" cy="228"/>
            </a:xfrm>
            <a:custGeom>
              <a:avLst/>
              <a:gdLst>
                <a:gd name="T0" fmla="*/ 0 w 1430"/>
                <a:gd name="T1" fmla="*/ 4 h 1232"/>
                <a:gd name="T2" fmla="*/ 3 w 1430"/>
                <a:gd name="T3" fmla="*/ 19 h 1232"/>
                <a:gd name="T4" fmla="*/ 9 w 1430"/>
                <a:gd name="T5" fmla="*/ 118 h 1232"/>
                <a:gd name="T6" fmla="*/ 18 w 1430"/>
                <a:gd name="T7" fmla="*/ 212 h 1232"/>
                <a:gd name="T8" fmla="*/ 25 w 1430"/>
                <a:gd name="T9" fmla="*/ 212 h 1232"/>
                <a:gd name="T10" fmla="*/ 32 w 1430"/>
                <a:gd name="T11" fmla="*/ 153 h 1232"/>
                <a:gd name="T12" fmla="*/ 37 w 1430"/>
                <a:gd name="T13" fmla="*/ 153 h 1232"/>
                <a:gd name="T14" fmla="*/ 44 w 1430"/>
                <a:gd name="T15" fmla="*/ 203 h 1232"/>
                <a:gd name="T16" fmla="*/ 50 w 1430"/>
                <a:gd name="T17" fmla="*/ 203 h 1232"/>
                <a:gd name="T18" fmla="*/ 59 w 1430"/>
                <a:gd name="T19" fmla="*/ 163 h 1232"/>
                <a:gd name="T20" fmla="*/ 66 w 1430"/>
                <a:gd name="T21" fmla="*/ 163 h 1232"/>
                <a:gd name="T22" fmla="*/ 73 w 1430"/>
                <a:gd name="T23" fmla="*/ 190 h 1232"/>
                <a:gd name="T24" fmla="*/ 78 w 1430"/>
                <a:gd name="T25" fmla="*/ 190 h 1232"/>
                <a:gd name="T26" fmla="*/ 84 w 1430"/>
                <a:gd name="T27" fmla="*/ 169 h 1232"/>
                <a:gd name="T28" fmla="*/ 89 w 1430"/>
                <a:gd name="T29" fmla="*/ 169 h 1232"/>
                <a:gd name="T30" fmla="*/ 97 w 1430"/>
                <a:gd name="T31" fmla="*/ 189 h 1232"/>
                <a:gd name="T32" fmla="*/ 102 w 1430"/>
                <a:gd name="T33" fmla="*/ 189 h 1232"/>
                <a:gd name="T34" fmla="*/ 109 w 1430"/>
                <a:gd name="T35" fmla="*/ 172 h 1232"/>
                <a:gd name="T36" fmla="*/ 114 w 1430"/>
                <a:gd name="T37" fmla="*/ 172 h 1232"/>
                <a:gd name="T38" fmla="*/ 120 w 1430"/>
                <a:gd name="T39" fmla="*/ 186 h 1232"/>
                <a:gd name="T40" fmla="*/ 124 w 1430"/>
                <a:gd name="T41" fmla="*/ 186 h 1232"/>
                <a:gd name="T42" fmla="*/ 130 w 1430"/>
                <a:gd name="T43" fmla="*/ 173 h 1232"/>
                <a:gd name="T44" fmla="*/ 135 w 1430"/>
                <a:gd name="T45" fmla="*/ 173 h 1232"/>
                <a:gd name="T46" fmla="*/ 140 w 1430"/>
                <a:gd name="T47" fmla="*/ 187 h 1232"/>
                <a:gd name="T48" fmla="*/ 144 w 1430"/>
                <a:gd name="T49" fmla="*/ 187 h 1232"/>
                <a:gd name="T50" fmla="*/ 149 w 1430"/>
                <a:gd name="T51" fmla="*/ 175 h 1232"/>
                <a:gd name="T52" fmla="*/ 153 w 1430"/>
                <a:gd name="T53" fmla="*/ 175 h 1232"/>
                <a:gd name="T54" fmla="*/ 158 w 1430"/>
                <a:gd name="T55" fmla="*/ 186 h 1232"/>
                <a:gd name="T56" fmla="*/ 162 w 1430"/>
                <a:gd name="T57" fmla="*/ 186 h 1232"/>
                <a:gd name="T58" fmla="*/ 166 w 1430"/>
                <a:gd name="T59" fmla="*/ 177 h 1232"/>
                <a:gd name="T60" fmla="*/ 168 w 1430"/>
                <a:gd name="T61" fmla="*/ 177 h 1232"/>
                <a:gd name="T62" fmla="*/ 172 w 1430"/>
                <a:gd name="T63" fmla="*/ 186 h 1232"/>
                <a:gd name="T64" fmla="*/ 175 w 1430"/>
                <a:gd name="T65" fmla="*/ 181 h 12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30"/>
                <a:gd name="T100" fmla="*/ 0 h 1232"/>
                <a:gd name="T101" fmla="*/ 1430 w 1430"/>
                <a:gd name="T102" fmla="*/ 1232 h 12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30" h="1232">
                  <a:moveTo>
                    <a:pt x="0" y="21"/>
                  </a:moveTo>
                  <a:cubicBezTo>
                    <a:pt x="4" y="34"/>
                    <a:pt x="11" y="0"/>
                    <a:pt x="23" y="103"/>
                  </a:cubicBezTo>
                  <a:cubicBezTo>
                    <a:pt x="35" y="206"/>
                    <a:pt x="55" y="463"/>
                    <a:pt x="75" y="637"/>
                  </a:cubicBezTo>
                  <a:cubicBezTo>
                    <a:pt x="95" y="811"/>
                    <a:pt x="123" y="1062"/>
                    <a:pt x="144" y="1147"/>
                  </a:cubicBezTo>
                  <a:cubicBezTo>
                    <a:pt x="165" y="1232"/>
                    <a:pt x="184" y="1200"/>
                    <a:pt x="203" y="1147"/>
                  </a:cubicBezTo>
                  <a:cubicBezTo>
                    <a:pt x="222" y="1094"/>
                    <a:pt x="242" y="882"/>
                    <a:pt x="258" y="829"/>
                  </a:cubicBezTo>
                  <a:cubicBezTo>
                    <a:pt x="274" y="776"/>
                    <a:pt x="285" y="785"/>
                    <a:pt x="302" y="829"/>
                  </a:cubicBezTo>
                  <a:cubicBezTo>
                    <a:pt x="319" y="873"/>
                    <a:pt x="343" y="1051"/>
                    <a:pt x="360" y="1096"/>
                  </a:cubicBezTo>
                  <a:cubicBezTo>
                    <a:pt x="377" y="1141"/>
                    <a:pt x="385" y="1134"/>
                    <a:pt x="405" y="1099"/>
                  </a:cubicBezTo>
                  <a:cubicBezTo>
                    <a:pt x="425" y="1064"/>
                    <a:pt x="461" y="919"/>
                    <a:pt x="483" y="883"/>
                  </a:cubicBezTo>
                  <a:cubicBezTo>
                    <a:pt x="505" y="847"/>
                    <a:pt x="518" y="859"/>
                    <a:pt x="537" y="883"/>
                  </a:cubicBezTo>
                  <a:cubicBezTo>
                    <a:pt x="556" y="907"/>
                    <a:pt x="580" y="1002"/>
                    <a:pt x="596" y="1026"/>
                  </a:cubicBezTo>
                  <a:cubicBezTo>
                    <a:pt x="612" y="1050"/>
                    <a:pt x="620" y="1046"/>
                    <a:pt x="636" y="1027"/>
                  </a:cubicBezTo>
                  <a:cubicBezTo>
                    <a:pt x="652" y="1008"/>
                    <a:pt x="675" y="932"/>
                    <a:pt x="690" y="913"/>
                  </a:cubicBezTo>
                  <a:cubicBezTo>
                    <a:pt x="705" y="894"/>
                    <a:pt x="712" y="895"/>
                    <a:pt x="729" y="913"/>
                  </a:cubicBezTo>
                  <a:cubicBezTo>
                    <a:pt x="746" y="931"/>
                    <a:pt x="774" y="1005"/>
                    <a:pt x="792" y="1023"/>
                  </a:cubicBezTo>
                  <a:cubicBezTo>
                    <a:pt x="810" y="1041"/>
                    <a:pt x="820" y="1037"/>
                    <a:pt x="836" y="1021"/>
                  </a:cubicBezTo>
                  <a:cubicBezTo>
                    <a:pt x="852" y="1005"/>
                    <a:pt x="872" y="943"/>
                    <a:pt x="888" y="928"/>
                  </a:cubicBezTo>
                  <a:cubicBezTo>
                    <a:pt x="904" y="913"/>
                    <a:pt x="915" y="915"/>
                    <a:pt x="930" y="928"/>
                  </a:cubicBezTo>
                  <a:cubicBezTo>
                    <a:pt x="945" y="941"/>
                    <a:pt x="964" y="993"/>
                    <a:pt x="978" y="1006"/>
                  </a:cubicBezTo>
                  <a:cubicBezTo>
                    <a:pt x="992" y="1019"/>
                    <a:pt x="999" y="1016"/>
                    <a:pt x="1013" y="1005"/>
                  </a:cubicBezTo>
                  <a:cubicBezTo>
                    <a:pt x="1027" y="994"/>
                    <a:pt x="1051" y="948"/>
                    <a:pt x="1065" y="937"/>
                  </a:cubicBezTo>
                  <a:cubicBezTo>
                    <a:pt x="1079" y="926"/>
                    <a:pt x="1087" y="924"/>
                    <a:pt x="1100" y="936"/>
                  </a:cubicBezTo>
                  <a:cubicBezTo>
                    <a:pt x="1113" y="948"/>
                    <a:pt x="1132" y="997"/>
                    <a:pt x="1145" y="1009"/>
                  </a:cubicBezTo>
                  <a:cubicBezTo>
                    <a:pt x="1158" y="1021"/>
                    <a:pt x="1166" y="1020"/>
                    <a:pt x="1178" y="1009"/>
                  </a:cubicBezTo>
                  <a:cubicBezTo>
                    <a:pt x="1190" y="998"/>
                    <a:pt x="1205" y="956"/>
                    <a:pt x="1217" y="945"/>
                  </a:cubicBezTo>
                  <a:cubicBezTo>
                    <a:pt x="1229" y="934"/>
                    <a:pt x="1235" y="933"/>
                    <a:pt x="1247" y="943"/>
                  </a:cubicBezTo>
                  <a:cubicBezTo>
                    <a:pt x="1259" y="953"/>
                    <a:pt x="1275" y="995"/>
                    <a:pt x="1287" y="1005"/>
                  </a:cubicBezTo>
                  <a:cubicBezTo>
                    <a:pt x="1299" y="1015"/>
                    <a:pt x="1311" y="1013"/>
                    <a:pt x="1322" y="1005"/>
                  </a:cubicBezTo>
                  <a:cubicBezTo>
                    <a:pt x="1333" y="997"/>
                    <a:pt x="1346" y="963"/>
                    <a:pt x="1355" y="955"/>
                  </a:cubicBezTo>
                  <a:cubicBezTo>
                    <a:pt x="1364" y="947"/>
                    <a:pt x="1367" y="947"/>
                    <a:pt x="1376" y="955"/>
                  </a:cubicBezTo>
                  <a:cubicBezTo>
                    <a:pt x="1385" y="963"/>
                    <a:pt x="1400" y="999"/>
                    <a:pt x="1409" y="1003"/>
                  </a:cubicBezTo>
                  <a:cubicBezTo>
                    <a:pt x="1418" y="1007"/>
                    <a:pt x="1426" y="983"/>
                    <a:pt x="1430" y="978"/>
                  </a:cubicBezTo>
                </a:path>
              </a:pathLst>
            </a:custGeom>
            <a:noFill/>
            <a:ln w="12700" cap="flat" cmpd="sng">
              <a:solidFill>
                <a:schemeClr val="folHlink"/>
              </a:solidFill>
              <a:prstDash val="solid"/>
              <a:round/>
              <a:headEnd/>
              <a:tailEnd/>
            </a:ln>
          </p:spPr>
          <p:txBody>
            <a:bodyPr lIns="0" tIns="0" rIns="0" bIns="0" anchor="ctr">
              <a:spAutoFit/>
            </a:bodyPr>
            <a:lstStyle/>
            <a:p>
              <a:endParaRPr lang="en-GB"/>
            </a:p>
          </p:txBody>
        </p:sp>
        <p:sp>
          <p:nvSpPr>
            <p:cNvPr id="270364" name="Freeform 41"/>
            <p:cNvSpPr>
              <a:spLocks/>
            </p:cNvSpPr>
            <p:nvPr/>
          </p:nvSpPr>
          <p:spPr bwMode="auto">
            <a:xfrm flipH="1">
              <a:off x="2051" y="2026"/>
              <a:ext cx="175" cy="228"/>
            </a:xfrm>
            <a:custGeom>
              <a:avLst/>
              <a:gdLst>
                <a:gd name="T0" fmla="*/ 0 w 1430"/>
                <a:gd name="T1" fmla="*/ 4 h 1232"/>
                <a:gd name="T2" fmla="*/ 3 w 1430"/>
                <a:gd name="T3" fmla="*/ 19 h 1232"/>
                <a:gd name="T4" fmla="*/ 9 w 1430"/>
                <a:gd name="T5" fmla="*/ 118 h 1232"/>
                <a:gd name="T6" fmla="*/ 18 w 1430"/>
                <a:gd name="T7" fmla="*/ 212 h 1232"/>
                <a:gd name="T8" fmla="*/ 25 w 1430"/>
                <a:gd name="T9" fmla="*/ 212 h 1232"/>
                <a:gd name="T10" fmla="*/ 32 w 1430"/>
                <a:gd name="T11" fmla="*/ 153 h 1232"/>
                <a:gd name="T12" fmla="*/ 37 w 1430"/>
                <a:gd name="T13" fmla="*/ 153 h 1232"/>
                <a:gd name="T14" fmla="*/ 44 w 1430"/>
                <a:gd name="T15" fmla="*/ 203 h 1232"/>
                <a:gd name="T16" fmla="*/ 50 w 1430"/>
                <a:gd name="T17" fmla="*/ 203 h 1232"/>
                <a:gd name="T18" fmla="*/ 59 w 1430"/>
                <a:gd name="T19" fmla="*/ 163 h 1232"/>
                <a:gd name="T20" fmla="*/ 66 w 1430"/>
                <a:gd name="T21" fmla="*/ 163 h 1232"/>
                <a:gd name="T22" fmla="*/ 73 w 1430"/>
                <a:gd name="T23" fmla="*/ 190 h 1232"/>
                <a:gd name="T24" fmla="*/ 78 w 1430"/>
                <a:gd name="T25" fmla="*/ 190 h 1232"/>
                <a:gd name="T26" fmla="*/ 84 w 1430"/>
                <a:gd name="T27" fmla="*/ 169 h 1232"/>
                <a:gd name="T28" fmla="*/ 89 w 1430"/>
                <a:gd name="T29" fmla="*/ 169 h 1232"/>
                <a:gd name="T30" fmla="*/ 97 w 1430"/>
                <a:gd name="T31" fmla="*/ 189 h 1232"/>
                <a:gd name="T32" fmla="*/ 102 w 1430"/>
                <a:gd name="T33" fmla="*/ 189 h 1232"/>
                <a:gd name="T34" fmla="*/ 109 w 1430"/>
                <a:gd name="T35" fmla="*/ 172 h 1232"/>
                <a:gd name="T36" fmla="*/ 114 w 1430"/>
                <a:gd name="T37" fmla="*/ 172 h 1232"/>
                <a:gd name="T38" fmla="*/ 120 w 1430"/>
                <a:gd name="T39" fmla="*/ 186 h 1232"/>
                <a:gd name="T40" fmla="*/ 124 w 1430"/>
                <a:gd name="T41" fmla="*/ 186 h 1232"/>
                <a:gd name="T42" fmla="*/ 130 w 1430"/>
                <a:gd name="T43" fmla="*/ 173 h 1232"/>
                <a:gd name="T44" fmla="*/ 135 w 1430"/>
                <a:gd name="T45" fmla="*/ 173 h 1232"/>
                <a:gd name="T46" fmla="*/ 140 w 1430"/>
                <a:gd name="T47" fmla="*/ 187 h 1232"/>
                <a:gd name="T48" fmla="*/ 144 w 1430"/>
                <a:gd name="T49" fmla="*/ 187 h 1232"/>
                <a:gd name="T50" fmla="*/ 149 w 1430"/>
                <a:gd name="T51" fmla="*/ 175 h 1232"/>
                <a:gd name="T52" fmla="*/ 153 w 1430"/>
                <a:gd name="T53" fmla="*/ 175 h 1232"/>
                <a:gd name="T54" fmla="*/ 158 w 1430"/>
                <a:gd name="T55" fmla="*/ 186 h 1232"/>
                <a:gd name="T56" fmla="*/ 162 w 1430"/>
                <a:gd name="T57" fmla="*/ 186 h 1232"/>
                <a:gd name="T58" fmla="*/ 166 w 1430"/>
                <a:gd name="T59" fmla="*/ 177 h 1232"/>
                <a:gd name="T60" fmla="*/ 168 w 1430"/>
                <a:gd name="T61" fmla="*/ 177 h 1232"/>
                <a:gd name="T62" fmla="*/ 172 w 1430"/>
                <a:gd name="T63" fmla="*/ 186 h 1232"/>
                <a:gd name="T64" fmla="*/ 175 w 1430"/>
                <a:gd name="T65" fmla="*/ 181 h 12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30"/>
                <a:gd name="T100" fmla="*/ 0 h 1232"/>
                <a:gd name="T101" fmla="*/ 1430 w 1430"/>
                <a:gd name="T102" fmla="*/ 1232 h 12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30" h="1232">
                  <a:moveTo>
                    <a:pt x="0" y="21"/>
                  </a:moveTo>
                  <a:cubicBezTo>
                    <a:pt x="4" y="34"/>
                    <a:pt x="11" y="0"/>
                    <a:pt x="23" y="103"/>
                  </a:cubicBezTo>
                  <a:cubicBezTo>
                    <a:pt x="35" y="206"/>
                    <a:pt x="55" y="463"/>
                    <a:pt x="75" y="637"/>
                  </a:cubicBezTo>
                  <a:cubicBezTo>
                    <a:pt x="95" y="811"/>
                    <a:pt x="123" y="1062"/>
                    <a:pt x="144" y="1147"/>
                  </a:cubicBezTo>
                  <a:cubicBezTo>
                    <a:pt x="165" y="1232"/>
                    <a:pt x="184" y="1200"/>
                    <a:pt x="203" y="1147"/>
                  </a:cubicBezTo>
                  <a:cubicBezTo>
                    <a:pt x="222" y="1094"/>
                    <a:pt x="242" y="882"/>
                    <a:pt x="258" y="829"/>
                  </a:cubicBezTo>
                  <a:cubicBezTo>
                    <a:pt x="274" y="776"/>
                    <a:pt x="285" y="785"/>
                    <a:pt x="302" y="829"/>
                  </a:cubicBezTo>
                  <a:cubicBezTo>
                    <a:pt x="319" y="873"/>
                    <a:pt x="343" y="1051"/>
                    <a:pt x="360" y="1096"/>
                  </a:cubicBezTo>
                  <a:cubicBezTo>
                    <a:pt x="377" y="1141"/>
                    <a:pt x="385" y="1134"/>
                    <a:pt x="405" y="1099"/>
                  </a:cubicBezTo>
                  <a:cubicBezTo>
                    <a:pt x="425" y="1064"/>
                    <a:pt x="461" y="919"/>
                    <a:pt x="483" y="883"/>
                  </a:cubicBezTo>
                  <a:cubicBezTo>
                    <a:pt x="505" y="847"/>
                    <a:pt x="518" y="859"/>
                    <a:pt x="537" y="883"/>
                  </a:cubicBezTo>
                  <a:cubicBezTo>
                    <a:pt x="556" y="907"/>
                    <a:pt x="580" y="1002"/>
                    <a:pt x="596" y="1026"/>
                  </a:cubicBezTo>
                  <a:cubicBezTo>
                    <a:pt x="612" y="1050"/>
                    <a:pt x="620" y="1046"/>
                    <a:pt x="636" y="1027"/>
                  </a:cubicBezTo>
                  <a:cubicBezTo>
                    <a:pt x="652" y="1008"/>
                    <a:pt x="675" y="932"/>
                    <a:pt x="690" y="913"/>
                  </a:cubicBezTo>
                  <a:cubicBezTo>
                    <a:pt x="705" y="894"/>
                    <a:pt x="712" y="895"/>
                    <a:pt x="729" y="913"/>
                  </a:cubicBezTo>
                  <a:cubicBezTo>
                    <a:pt x="746" y="931"/>
                    <a:pt x="774" y="1005"/>
                    <a:pt x="792" y="1023"/>
                  </a:cubicBezTo>
                  <a:cubicBezTo>
                    <a:pt x="810" y="1041"/>
                    <a:pt x="820" y="1037"/>
                    <a:pt x="836" y="1021"/>
                  </a:cubicBezTo>
                  <a:cubicBezTo>
                    <a:pt x="852" y="1005"/>
                    <a:pt x="872" y="943"/>
                    <a:pt x="888" y="928"/>
                  </a:cubicBezTo>
                  <a:cubicBezTo>
                    <a:pt x="904" y="913"/>
                    <a:pt x="915" y="915"/>
                    <a:pt x="930" y="928"/>
                  </a:cubicBezTo>
                  <a:cubicBezTo>
                    <a:pt x="945" y="941"/>
                    <a:pt x="964" y="993"/>
                    <a:pt x="978" y="1006"/>
                  </a:cubicBezTo>
                  <a:cubicBezTo>
                    <a:pt x="992" y="1019"/>
                    <a:pt x="999" y="1016"/>
                    <a:pt x="1013" y="1005"/>
                  </a:cubicBezTo>
                  <a:cubicBezTo>
                    <a:pt x="1027" y="994"/>
                    <a:pt x="1051" y="948"/>
                    <a:pt x="1065" y="937"/>
                  </a:cubicBezTo>
                  <a:cubicBezTo>
                    <a:pt x="1079" y="926"/>
                    <a:pt x="1087" y="924"/>
                    <a:pt x="1100" y="936"/>
                  </a:cubicBezTo>
                  <a:cubicBezTo>
                    <a:pt x="1113" y="948"/>
                    <a:pt x="1132" y="997"/>
                    <a:pt x="1145" y="1009"/>
                  </a:cubicBezTo>
                  <a:cubicBezTo>
                    <a:pt x="1158" y="1021"/>
                    <a:pt x="1166" y="1020"/>
                    <a:pt x="1178" y="1009"/>
                  </a:cubicBezTo>
                  <a:cubicBezTo>
                    <a:pt x="1190" y="998"/>
                    <a:pt x="1205" y="956"/>
                    <a:pt x="1217" y="945"/>
                  </a:cubicBezTo>
                  <a:cubicBezTo>
                    <a:pt x="1229" y="934"/>
                    <a:pt x="1235" y="933"/>
                    <a:pt x="1247" y="943"/>
                  </a:cubicBezTo>
                  <a:cubicBezTo>
                    <a:pt x="1259" y="953"/>
                    <a:pt x="1275" y="995"/>
                    <a:pt x="1287" y="1005"/>
                  </a:cubicBezTo>
                  <a:cubicBezTo>
                    <a:pt x="1299" y="1015"/>
                    <a:pt x="1311" y="1013"/>
                    <a:pt x="1322" y="1005"/>
                  </a:cubicBezTo>
                  <a:cubicBezTo>
                    <a:pt x="1333" y="997"/>
                    <a:pt x="1346" y="963"/>
                    <a:pt x="1355" y="955"/>
                  </a:cubicBezTo>
                  <a:cubicBezTo>
                    <a:pt x="1364" y="947"/>
                    <a:pt x="1367" y="947"/>
                    <a:pt x="1376" y="955"/>
                  </a:cubicBezTo>
                  <a:cubicBezTo>
                    <a:pt x="1385" y="963"/>
                    <a:pt x="1400" y="999"/>
                    <a:pt x="1409" y="1003"/>
                  </a:cubicBezTo>
                  <a:cubicBezTo>
                    <a:pt x="1418" y="1007"/>
                    <a:pt x="1426" y="983"/>
                    <a:pt x="1430" y="978"/>
                  </a:cubicBezTo>
                </a:path>
              </a:pathLst>
            </a:custGeom>
            <a:noFill/>
            <a:ln w="12700" cap="flat" cmpd="sng">
              <a:solidFill>
                <a:schemeClr val="folHlink"/>
              </a:solidFill>
              <a:prstDash val="solid"/>
              <a:round/>
              <a:headEnd/>
              <a:tailEnd/>
            </a:ln>
          </p:spPr>
          <p:txBody>
            <a:bodyPr lIns="0" tIns="0" rIns="0" bIns="0" anchor="ctr">
              <a:spAutoFit/>
            </a:bodyPr>
            <a:lstStyle/>
            <a:p>
              <a:endParaRPr lang="en-GB"/>
            </a:p>
          </p:txBody>
        </p:sp>
      </p:grpSp>
      <p:grpSp>
        <p:nvGrpSpPr>
          <p:cNvPr id="9" name="Group 42"/>
          <p:cNvGrpSpPr>
            <a:grpSpLocks/>
          </p:cNvGrpSpPr>
          <p:nvPr/>
        </p:nvGrpSpPr>
        <p:grpSpPr bwMode="auto">
          <a:xfrm>
            <a:off x="2317750" y="1924050"/>
            <a:ext cx="1985963" cy="3103563"/>
            <a:chOff x="1460" y="1212"/>
            <a:chExt cx="1251" cy="1955"/>
          </a:xfrm>
        </p:grpSpPr>
        <p:sp>
          <p:nvSpPr>
            <p:cNvPr id="270350" name="Rectangle 43"/>
            <p:cNvSpPr>
              <a:spLocks noChangeArrowheads="1"/>
            </p:cNvSpPr>
            <p:nvPr/>
          </p:nvSpPr>
          <p:spPr bwMode="auto">
            <a:xfrm>
              <a:off x="1925" y="1271"/>
              <a:ext cx="786" cy="426"/>
            </a:xfrm>
            <a:prstGeom prst="rect">
              <a:avLst/>
            </a:prstGeom>
            <a:noFill/>
            <a:ln w="12700">
              <a:noFill/>
              <a:miter lim="800000"/>
              <a:headEnd/>
              <a:tailEnd/>
            </a:ln>
          </p:spPr>
          <p:txBody>
            <a:bodyPr lIns="90488" tIns="44450" rIns="90488" bIns="44450">
              <a:spAutoFit/>
            </a:bodyPr>
            <a:lstStyle/>
            <a:p>
              <a:pPr marL="279400" indent="-279400" defTabSz="766763">
                <a:lnSpc>
                  <a:spcPct val="120000"/>
                </a:lnSpc>
                <a:buClr>
                  <a:schemeClr val="accent1"/>
                </a:buClr>
                <a:tabLst>
                  <a:tab pos="2381250" algn="l"/>
                </a:tabLst>
              </a:pPr>
              <a:r>
                <a:rPr lang="en-GB" sz="1600" b="0"/>
                <a:t>Rephasing</a:t>
              </a:r>
              <a:endParaRPr lang="en-GB" sz="1200" b="0"/>
            </a:p>
            <a:p>
              <a:pPr marL="279400" indent="-279400" defTabSz="766763">
                <a:lnSpc>
                  <a:spcPct val="120000"/>
                </a:lnSpc>
                <a:buClr>
                  <a:schemeClr val="accent1"/>
                </a:buClr>
                <a:tabLst>
                  <a:tab pos="2381250" algn="l"/>
                </a:tabLst>
              </a:pPr>
              <a:r>
                <a:rPr lang="en-GB" sz="1600" b="0"/>
                <a:t>Pulse</a:t>
              </a:r>
            </a:p>
          </p:txBody>
        </p:sp>
        <p:sp>
          <p:nvSpPr>
            <p:cNvPr id="270351" name="Rectangle 44"/>
            <p:cNvSpPr>
              <a:spLocks noChangeArrowheads="1"/>
            </p:cNvSpPr>
            <p:nvPr/>
          </p:nvSpPr>
          <p:spPr bwMode="auto">
            <a:xfrm>
              <a:off x="1460" y="1212"/>
              <a:ext cx="378"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180°</a:t>
              </a:r>
            </a:p>
          </p:txBody>
        </p:sp>
        <p:sp>
          <p:nvSpPr>
            <p:cNvPr id="270352" name="Rectangle 45"/>
            <p:cNvSpPr>
              <a:spLocks noChangeArrowheads="1"/>
            </p:cNvSpPr>
            <p:nvPr/>
          </p:nvSpPr>
          <p:spPr bwMode="auto">
            <a:xfrm>
              <a:off x="1802" y="1255"/>
              <a:ext cx="78" cy="1912"/>
            </a:xfrm>
            <a:prstGeom prst="rect">
              <a:avLst/>
            </a:prstGeom>
            <a:solidFill>
              <a:srgbClr val="FF0000"/>
            </a:solidFill>
            <a:ln w="12700">
              <a:solidFill>
                <a:schemeClr val="tx1"/>
              </a:solidFill>
              <a:miter lim="800000"/>
              <a:headEnd/>
              <a:tailEnd/>
            </a:ln>
          </p:spPr>
          <p:txBody>
            <a:bodyPr wrap="none" anchor="ctr"/>
            <a:lstStyle/>
            <a:p>
              <a:endParaRPr lang="it-IT"/>
            </a:p>
          </p:txBody>
        </p:sp>
      </p:grpSp>
      <p:sp>
        <p:nvSpPr>
          <p:cNvPr id="50"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51"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52"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53"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54" name="CasellaDiTesto 4"/>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err="1" smtClean="0">
                <a:solidFill>
                  <a:schemeClr val="bg1"/>
                </a:solidFill>
              </a:rPr>
              <a:t>L’imaging</a:t>
            </a:r>
            <a:r>
              <a:rPr lang="en-US" altLang="it-IT" dirty="0" smtClean="0">
                <a:solidFill>
                  <a:schemeClr val="bg1"/>
                </a:solidFill>
              </a:rPr>
              <a:t> NMR </a:t>
            </a:r>
            <a:r>
              <a:rPr lang="en-US" altLang="it-IT" dirty="0" err="1" smtClean="0">
                <a:solidFill>
                  <a:schemeClr val="bg1"/>
                </a:solidFill>
              </a:rPr>
              <a:t>convenzionale</a:t>
            </a:r>
            <a:r>
              <a:rPr lang="en-US" altLang="it-IT" dirty="0" smtClean="0">
                <a:solidFill>
                  <a:schemeClr val="bg1"/>
                </a:solidFill>
              </a:rPr>
              <a:t>: </a:t>
            </a:r>
            <a:r>
              <a:rPr lang="en-US" altLang="it-IT" dirty="0" err="1" smtClean="0">
                <a:solidFill>
                  <a:schemeClr val="bg1"/>
                </a:solidFill>
              </a:rPr>
              <a:t>il</a:t>
            </a:r>
            <a:r>
              <a:rPr lang="en-US" altLang="it-IT" dirty="0" smtClean="0">
                <a:solidFill>
                  <a:schemeClr val="bg1"/>
                </a:solidFill>
              </a:rPr>
              <a:t> </a:t>
            </a:r>
            <a:r>
              <a:rPr lang="en-US" altLang="it-IT" dirty="0" err="1" smtClean="0">
                <a:solidFill>
                  <a:schemeClr val="bg1"/>
                </a:solidFill>
              </a:rPr>
              <a:t>contrasto</a:t>
            </a:r>
            <a:endParaRPr lang="en-US" altLang="it-IT" dirty="0">
              <a:solidFill>
                <a:schemeClr val="bg1"/>
              </a:solidFill>
            </a:endParaRPr>
          </a:p>
        </p:txBody>
      </p:sp>
    </p:spTree>
    <p:extLst>
      <p:ext uri="{BB962C8B-B14F-4D97-AF65-F5344CB8AC3E}">
        <p14:creationId xmlns:p14="http://schemas.microsoft.com/office/powerpoint/2010/main" val="3924935736"/>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3"/>
          <p:cNvGrpSpPr/>
          <p:nvPr/>
        </p:nvGrpSpPr>
        <p:grpSpPr>
          <a:xfrm>
            <a:off x="999143" y="4221088"/>
            <a:ext cx="1938932" cy="2104347"/>
            <a:chOff x="999143" y="4221088"/>
            <a:chExt cx="1938932" cy="2104347"/>
          </a:xfrm>
        </p:grpSpPr>
        <p:pic>
          <p:nvPicPr>
            <p:cNvPr id="9" name="Picture 3" descr="C:\DATA\powerpoint\jpeg\head_neck\brain\t2_pd\se_pd_20.jpg"/>
            <p:cNvPicPr>
              <a:picLocks noChangeAspect="1" noChangeArrowheads="1"/>
            </p:cNvPicPr>
            <p:nvPr/>
          </p:nvPicPr>
          <p:blipFill>
            <a:blip r:embed="rId2" cstate="print"/>
            <a:srcRect/>
            <a:stretch>
              <a:fillRect/>
            </a:stretch>
          </p:blipFill>
          <p:spPr bwMode="auto">
            <a:xfrm>
              <a:off x="999143" y="4221088"/>
              <a:ext cx="1715641" cy="1715641"/>
            </a:xfrm>
            <a:prstGeom prst="rect">
              <a:avLst/>
            </a:prstGeom>
            <a:noFill/>
            <a:ln w="9525">
              <a:noFill/>
              <a:miter lim="800000"/>
              <a:headEnd/>
              <a:tailEnd/>
            </a:ln>
          </p:spPr>
        </p:pic>
        <p:sp>
          <p:nvSpPr>
            <p:cNvPr id="10" name="Text Box 4"/>
            <p:cNvSpPr txBox="1">
              <a:spLocks noChangeArrowheads="1"/>
            </p:cNvSpPr>
            <p:nvPr/>
          </p:nvSpPr>
          <p:spPr bwMode="auto">
            <a:xfrm>
              <a:off x="999143" y="5974570"/>
              <a:ext cx="1938932" cy="350865"/>
            </a:xfrm>
            <a:prstGeom prst="rect">
              <a:avLst/>
            </a:prstGeom>
            <a:noFill/>
            <a:ln w="12700">
              <a:noFill/>
              <a:miter lim="800000"/>
              <a:headEnd/>
              <a:tailEnd/>
            </a:ln>
          </p:spPr>
          <p:txBody>
            <a:bodyPr wrap="square">
              <a:spAutoFit/>
            </a:bodyPr>
            <a:lstStyle/>
            <a:p>
              <a:pPr marL="279400" indent="-279400" defTabSz="766763">
                <a:lnSpc>
                  <a:spcPct val="120000"/>
                </a:lnSpc>
                <a:buClr>
                  <a:schemeClr val="accent1"/>
                </a:buClr>
                <a:tabLst>
                  <a:tab pos="2381250" algn="l"/>
                </a:tabLst>
              </a:pPr>
              <a:r>
                <a:rPr lang="en-GB" sz="1400" b="0" dirty="0"/>
                <a:t>Proton density</a:t>
              </a:r>
            </a:p>
          </p:txBody>
        </p:sp>
      </p:grpSp>
      <p:grpSp>
        <p:nvGrpSpPr>
          <p:cNvPr id="2" name="Gruppo 1"/>
          <p:cNvGrpSpPr/>
          <p:nvPr/>
        </p:nvGrpSpPr>
        <p:grpSpPr>
          <a:xfrm>
            <a:off x="6335709" y="4256605"/>
            <a:ext cx="1971759" cy="2056935"/>
            <a:chOff x="6335709" y="4256605"/>
            <a:chExt cx="1971759" cy="2056935"/>
          </a:xfrm>
        </p:grpSpPr>
        <p:pic>
          <p:nvPicPr>
            <p:cNvPr id="11" name="Picture 5" descr="C:\DATA\powerpoint\jpeg\head_neck\brain\t2_pd\se_100_t2.jpg"/>
            <p:cNvPicPr>
              <a:picLocks noChangeAspect="1" noChangeArrowheads="1"/>
            </p:cNvPicPr>
            <p:nvPr/>
          </p:nvPicPr>
          <p:blipFill>
            <a:blip r:embed="rId3" cstate="print"/>
            <a:srcRect/>
            <a:stretch>
              <a:fillRect/>
            </a:stretch>
          </p:blipFill>
          <p:spPr bwMode="auto">
            <a:xfrm>
              <a:off x="6335709" y="4256605"/>
              <a:ext cx="1692675" cy="1692675"/>
            </a:xfrm>
            <a:prstGeom prst="rect">
              <a:avLst/>
            </a:prstGeom>
            <a:noFill/>
            <a:ln w="9525">
              <a:noFill/>
              <a:miter lim="800000"/>
              <a:headEnd/>
              <a:tailEnd/>
            </a:ln>
          </p:spPr>
        </p:pic>
        <p:sp>
          <p:nvSpPr>
            <p:cNvPr id="12" name="Text Box 6"/>
            <p:cNvSpPr txBox="1">
              <a:spLocks noChangeArrowheads="1"/>
            </p:cNvSpPr>
            <p:nvPr/>
          </p:nvSpPr>
          <p:spPr bwMode="auto">
            <a:xfrm>
              <a:off x="6468624" y="5962675"/>
              <a:ext cx="1838844" cy="350865"/>
            </a:xfrm>
            <a:prstGeom prst="rect">
              <a:avLst/>
            </a:prstGeom>
            <a:noFill/>
            <a:ln w="12700">
              <a:noFill/>
              <a:miter lim="800000"/>
              <a:headEnd/>
              <a:tailEnd/>
            </a:ln>
          </p:spPr>
          <p:txBody>
            <a:bodyPr wrap="square">
              <a:spAutoFit/>
            </a:bodyPr>
            <a:lstStyle/>
            <a:p>
              <a:pPr marL="279400" indent="-279400" defTabSz="766763">
                <a:lnSpc>
                  <a:spcPct val="120000"/>
                </a:lnSpc>
                <a:buClr>
                  <a:schemeClr val="accent1"/>
                </a:buClr>
                <a:tabLst>
                  <a:tab pos="2381250" algn="l"/>
                </a:tabLst>
              </a:pPr>
              <a:r>
                <a:rPr lang="en-GB" sz="1400" b="0" dirty="0"/>
                <a:t>T2-weigthed</a:t>
              </a:r>
            </a:p>
          </p:txBody>
        </p:sp>
      </p:grpSp>
      <p:grpSp>
        <p:nvGrpSpPr>
          <p:cNvPr id="3" name="Gruppo 2"/>
          <p:cNvGrpSpPr/>
          <p:nvPr/>
        </p:nvGrpSpPr>
        <p:grpSpPr>
          <a:xfrm>
            <a:off x="3599064" y="4225955"/>
            <a:ext cx="1862315" cy="2075692"/>
            <a:chOff x="3599064" y="4225955"/>
            <a:chExt cx="1862315" cy="2075692"/>
          </a:xfrm>
        </p:grpSpPr>
        <p:pic>
          <p:nvPicPr>
            <p:cNvPr id="13" name="Picture 7" descr="C:\DATA\powerpoint\jpeg\head_neck\brain\t1\ffe_35_12_35_3d.jpg"/>
            <p:cNvPicPr>
              <a:picLocks noChangeAspect="1" noChangeArrowheads="1"/>
            </p:cNvPicPr>
            <p:nvPr/>
          </p:nvPicPr>
          <p:blipFill>
            <a:blip r:embed="rId4" cstate="print">
              <a:lum bright="-8000" contrast="38000"/>
            </a:blip>
            <a:srcRect/>
            <a:stretch>
              <a:fillRect/>
            </a:stretch>
          </p:blipFill>
          <p:spPr bwMode="auto">
            <a:xfrm>
              <a:off x="3599064" y="4225955"/>
              <a:ext cx="1701181" cy="1701181"/>
            </a:xfrm>
            <a:prstGeom prst="rect">
              <a:avLst/>
            </a:prstGeom>
            <a:noFill/>
            <a:ln w="9525">
              <a:noFill/>
              <a:miter lim="800000"/>
              <a:headEnd/>
              <a:tailEnd/>
            </a:ln>
          </p:spPr>
        </p:pic>
        <p:sp>
          <p:nvSpPr>
            <p:cNvPr id="14" name="Text Box 8"/>
            <p:cNvSpPr txBox="1">
              <a:spLocks noChangeArrowheads="1"/>
            </p:cNvSpPr>
            <p:nvPr/>
          </p:nvSpPr>
          <p:spPr bwMode="auto">
            <a:xfrm>
              <a:off x="3618257" y="5974570"/>
              <a:ext cx="1843122" cy="327077"/>
            </a:xfrm>
            <a:prstGeom prst="rect">
              <a:avLst/>
            </a:prstGeom>
            <a:noFill/>
            <a:ln w="12700">
              <a:noFill/>
              <a:miter lim="800000"/>
              <a:headEnd/>
              <a:tailEnd/>
            </a:ln>
          </p:spPr>
          <p:txBody>
            <a:bodyPr wrap="square">
              <a:spAutoFit/>
            </a:bodyPr>
            <a:lstStyle/>
            <a:p>
              <a:pPr marL="279400" indent="-279400" defTabSz="766763">
                <a:lnSpc>
                  <a:spcPct val="120000"/>
                </a:lnSpc>
                <a:buClr>
                  <a:schemeClr val="accent1"/>
                </a:buClr>
                <a:tabLst>
                  <a:tab pos="2381250" algn="l"/>
                </a:tabLst>
              </a:pPr>
              <a:r>
                <a:rPr lang="en-GB" sz="1400" b="0" dirty="0"/>
                <a:t>T1-weigthed</a:t>
              </a:r>
            </a:p>
          </p:txBody>
        </p:sp>
      </p:grpSp>
      <p:grpSp>
        <p:nvGrpSpPr>
          <p:cNvPr id="17" name="Gruppo 16"/>
          <p:cNvGrpSpPr/>
          <p:nvPr/>
        </p:nvGrpSpPr>
        <p:grpSpPr>
          <a:xfrm>
            <a:off x="3174508" y="1533731"/>
            <a:ext cx="5676213" cy="2543341"/>
            <a:chOff x="1937998" y="384418"/>
            <a:chExt cx="6149975" cy="2775242"/>
          </a:xfrm>
        </p:grpSpPr>
        <p:pic>
          <p:nvPicPr>
            <p:cNvPr id="15" name="Picture 4"/>
            <p:cNvPicPr>
              <a:picLocks noChangeAspect="1" noChangeArrowheads="1"/>
            </p:cNvPicPr>
            <p:nvPr/>
          </p:nvPicPr>
          <p:blipFill>
            <a:blip r:embed="rId5" cstate="print"/>
            <a:srcRect/>
            <a:stretch>
              <a:fillRect/>
            </a:stretch>
          </p:blipFill>
          <p:spPr bwMode="auto">
            <a:xfrm>
              <a:off x="1937998" y="1875372"/>
              <a:ext cx="6149975" cy="1284288"/>
            </a:xfrm>
            <a:prstGeom prst="rect">
              <a:avLst/>
            </a:prstGeom>
            <a:noFill/>
            <a:ln w="9525">
              <a:noFill/>
              <a:miter lim="800000"/>
              <a:headEnd/>
              <a:tailEnd/>
            </a:ln>
          </p:spPr>
        </p:pic>
        <p:pic>
          <p:nvPicPr>
            <p:cNvPr id="16" name="Picture 5"/>
            <p:cNvPicPr>
              <a:picLocks noChangeAspect="1" noChangeArrowheads="1"/>
            </p:cNvPicPr>
            <p:nvPr/>
          </p:nvPicPr>
          <p:blipFill>
            <a:blip r:embed="rId6" cstate="print"/>
            <a:srcRect/>
            <a:stretch>
              <a:fillRect/>
            </a:stretch>
          </p:blipFill>
          <p:spPr bwMode="auto">
            <a:xfrm>
              <a:off x="3686185" y="384418"/>
              <a:ext cx="3641741" cy="671738"/>
            </a:xfrm>
            <a:prstGeom prst="rect">
              <a:avLst/>
            </a:prstGeom>
            <a:noFill/>
            <a:ln w="9525">
              <a:noFill/>
              <a:miter lim="800000"/>
              <a:headEnd/>
              <a:tailEnd/>
            </a:ln>
          </p:spPr>
        </p:pic>
      </p:grpSp>
      <p:pic>
        <p:nvPicPr>
          <p:cNvPr id="18" name="Immagin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3701" y="663393"/>
            <a:ext cx="4039344" cy="2356284"/>
          </a:xfrm>
          <a:prstGeom prst="rect">
            <a:avLst/>
          </a:prstGeom>
        </p:spPr>
      </p:pic>
      <p:sp>
        <p:nvSpPr>
          <p:cNvPr id="19"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20"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1"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2"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3" name="CasellaDiTesto 4"/>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err="1" smtClean="0">
                <a:solidFill>
                  <a:schemeClr val="bg1"/>
                </a:solidFill>
              </a:rPr>
              <a:t>L’imaging</a:t>
            </a:r>
            <a:r>
              <a:rPr lang="en-US" altLang="it-IT" dirty="0" smtClean="0">
                <a:solidFill>
                  <a:schemeClr val="bg1"/>
                </a:solidFill>
              </a:rPr>
              <a:t> NMR </a:t>
            </a:r>
            <a:r>
              <a:rPr lang="en-US" altLang="it-IT" dirty="0" err="1" smtClean="0">
                <a:solidFill>
                  <a:schemeClr val="bg1"/>
                </a:solidFill>
              </a:rPr>
              <a:t>convenzionale</a:t>
            </a:r>
            <a:r>
              <a:rPr lang="en-US" altLang="it-IT" dirty="0" smtClean="0">
                <a:solidFill>
                  <a:schemeClr val="bg1"/>
                </a:solidFill>
              </a:rPr>
              <a:t>: </a:t>
            </a:r>
            <a:r>
              <a:rPr lang="en-US" altLang="it-IT" dirty="0" err="1" smtClean="0">
                <a:solidFill>
                  <a:schemeClr val="bg1"/>
                </a:solidFill>
              </a:rPr>
              <a:t>il</a:t>
            </a:r>
            <a:r>
              <a:rPr lang="en-US" altLang="it-IT" dirty="0" smtClean="0">
                <a:solidFill>
                  <a:schemeClr val="bg1"/>
                </a:solidFill>
              </a:rPr>
              <a:t> </a:t>
            </a:r>
            <a:r>
              <a:rPr lang="en-US" altLang="it-IT" dirty="0" err="1" smtClean="0">
                <a:solidFill>
                  <a:schemeClr val="bg1"/>
                </a:solidFill>
              </a:rPr>
              <a:t>contrasto</a:t>
            </a:r>
            <a:endParaRPr lang="en-US" altLang="it-IT" dirty="0">
              <a:solidFill>
                <a:schemeClr val="bg1"/>
              </a:solidFill>
            </a:endParaRPr>
          </a:p>
        </p:txBody>
      </p:sp>
    </p:spTree>
    <p:extLst>
      <p:ext uri="{BB962C8B-B14F-4D97-AF65-F5344CB8AC3E}">
        <p14:creationId xmlns:p14="http://schemas.microsoft.com/office/powerpoint/2010/main" val="3843971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gradFill>
          <a:gsLst>
            <a:gs pos="3000">
              <a:schemeClr val="accent1">
                <a:lumMod val="5000"/>
                <a:lumOff val="95000"/>
              </a:schemeClr>
            </a:gs>
            <a:gs pos="55000">
              <a:schemeClr val="accent1">
                <a:lumMod val="45000"/>
                <a:lumOff val="55000"/>
              </a:schemeClr>
            </a:gs>
            <a:gs pos="76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a:xfrm>
            <a:off x="-584994" y="654845"/>
            <a:ext cx="8229600" cy="1143000"/>
          </a:xfrm>
          <a:noFill/>
        </p:spPr>
        <p:txBody>
          <a:bodyPr lIns="90488" tIns="44450" rIns="90488" bIns="44450" anchor="b"/>
          <a:lstStyle/>
          <a:p>
            <a:r>
              <a:rPr lang="en-GB" dirty="0" smtClean="0"/>
              <a:t/>
            </a:r>
            <a:br>
              <a:rPr lang="en-GB" dirty="0" smtClean="0"/>
            </a:br>
            <a:r>
              <a:rPr lang="en-GB" sz="3200" dirty="0" smtClean="0"/>
              <a:t>Spin Echo</a:t>
            </a:r>
            <a:br>
              <a:rPr lang="en-GB" sz="3200" dirty="0" smtClean="0"/>
            </a:br>
            <a:r>
              <a:rPr lang="en-GB" sz="3200" dirty="0" smtClean="0"/>
              <a:t>Long TR, Short TE/Long TE</a:t>
            </a:r>
          </a:p>
        </p:txBody>
      </p:sp>
      <p:sp>
        <p:nvSpPr>
          <p:cNvPr id="276483" name="Line 3"/>
          <p:cNvSpPr>
            <a:spLocks noChangeShapeType="1"/>
          </p:cNvSpPr>
          <p:nvPr/>
        </p:nvSpPr>
        <p:spPr bwMode="auto">
          <a:xfrm>
            <a:off x="1908175" y="2541588"/>
            <a:ext cx="0" cy="2843212"/>
          </a:xfrm>
          <a:prstGeom prst="line">
            <a:avLst/>
          </a:prstGeom>
          <a:noFill/>
          <a:ln w="25400">
            <a:solidFill>
              <a:schemeClr val="tx1"/>
            </a:solidFill>
            <a:round/>
            <a:headEnd type="triangle" w="med" len="med"/>
            <a:tailEnd/>
          </a:ln>
        </p:spPr>
        <p:txBody>
          <a:bodyPr wrap="none" anchor="ctr"/>
          <a:lstStyle/>
          <a:p>
            <a:endParaRPr lang="en-GB"/>
          </a:p>
        </p:txBody>
      </p:sp>
      <p:sp>
        <p:nvSpPr>
          <p:cNvPr id="276484" name="Line 4"/>
          <p:cNvSpPr>
            <a:spLocks noChangeShapeType="1"/>
          </p:cNvSpPr>
          <p:nvPr/>
        </p:nvSpPr>
        <p:spPr bwMode="auto">
          <a:xfrm>
            <a:off x="1935163" y="5397500"/>
            <a:ext cx="3233737" cy="0"/>
          </a:xfrm>
          <a:prstGeom prst="line">
            <a:avLst/>
          </a:prstGeom>
          <a:noFill/>
          <a:ln w="25400">
            <a:solidFill>
              <a:schemeClr val="tx1"/>
            </a:solidFill>
            <a:round/>
            <a:headEnd/>
            <a:tailEnd type="triangle" w="med" len="med"/>
          </a:ln>
        </p:spPr>
        <p:txBody>
          <a:bodyPr wrap="none" anchor="ctr"/>
          <a:lstStyle/>
          <a:p>
            <a:endParaRPr lang="en-GB"/>
          </a:p>
        </p:txBody>
      </p:sp>
      <p:sp>
        <p:nvSpPr>
          <p:cNvPr id="276485" name="Line 5"/>
          <p:cNvSpPr>
            <a:spLocks noChangeShapeType="1"/>
          </p:cNvSpPr>
          <p:nvPr/>
        </p:nvSpPr>
        <p:spPr bwMode="auto">
          <a:xfrm>
            <a:off x="5526088" y="5397500"/>
            <a:ext cx="2652712" cy="0"/>
          </a:xfrm>
          <a:prstGeom prst="line">
            <a:avLst/>
          </a:prstGeom>
          <a:noFill/>
          <a:ln w="25400">
            <a:solidFill>
              <a:schemeClr val="tx1"/>
            </a:solidFill>
            <a:round/>
            <a:headEnd/>
            <a:tailEnd type="triangle" w="med" len="med"/>
          </a:ln>
        </p:spPr>
        <p:txBody>
          <a:bodyPr wrap="none" anchor="ctr"/>
          <a:lstStyle/>
          <a:p>
            <a:endParaRPr lang="en-GB"/>
          </a:p>
        </p:txBody>
      </p:sp>
      <p:sp>
        <p:nvSpPr>
          <p:cNvPr id="276486" name="Rectangle 6"/>
          <p:cNvSpPr>
            <a:spLocks noChangeArrowheads="1"/>
          </p:cNvSpPr>
          <p:nvPr/>
        </p:nvSpPr>
        <p:spPr bwMode="auto">
          <a:xfrm>
            <a:off x="1679575" y="2227263"/>
            <a:ext cx="350838" cy="333375"/>
          </a:xfrm>
          <a:prstGeom prst="rect">
            <a:avLst/>
          </a:prstGeom>
          <a:noFill/>
          <a:ln w="12700">
            <a:noFill/>
            <a:miter lim="800000"/>
            <a:headEnd/>
            <a:tailEnd/>
          </a:ln>
        </p:spPr>
        <p:txBody>
          <a:bodyPr wrap="none" lIns="90488" tIns="44450" rIns="90488" bIns="44450">
            <a:spAutoFit/>
          </a:bodyPr>
          <a:lstStyle/>
          <a:p>
            <a:pPr>
              <a:buClr>
                <a:schemeClr val="accent1"/>
              </a:buClr>
            </a:pPr>
            <a:r>
              <a:rPr lang="en-GB" sz="1600" b="0"/>
              <a:t>M</a:t>
            </a:r>
          </a:p>
        </p:txBody>
      </p:sp>
      <p:sp>
        <p:nvSpPr>
          <p:cNvPr id="276487" name="Rectangle 7"/>
          <p:cNvSpPr>
            <a:spLocks noChangeArrowheads="1"/>
          </p:cNvSpPr>
          <p:nvPr/>
        </p:nvSpPr>
        <p:spPr bwMode="auto">
          <a:xfrm>
            <a:off x="1866900" y="2281238"/>
            <a:ext cx="250825" cy="257175"/>
          </a:xfrm>
          <a:prstGeom prst="rect">
            <a:avLst/>
          </a:prstGeom>
          <a:noFill/>
          <a:ln w="12700">
            <a:noFill/>
            <a:miter lim="800000"/>
            <a:headEnd/>
            <a:tailEnd/>
          </a:ln>
        </p:spPr>
        <p:txBody>
          <a:bodyPr wrap="none" lIns="90488" tIns="44450" rIns="90488" bIns="44450">
            <a:spAutoFit/>
          </a:bodyPr>
          <a:lstStyle/>
          <a:p>
            <a:pPr>
              <a:buClr>
                <a:schemeClr val="accent1"/>
              </a:buClr>
            </a:pPr>
            <a:r>
              <a:rPr lang="en-GB" sz="1600" b="0" baseline="-25000"/>
              <a:t>z</a:t>
            </a:r>
          </a:p>
        </p:txBody>
      </p:sp>
      <p:sp>
        <p:nvSpPr>
          <p:cNvPr id="276488" name="Rectangle 8"/>
          <p:cNvSpPr>
            <a:spLocks noChangeArrowheads="1"/>
          </p:cNvSpPr>
          <p:nvPr/>
        </p:nvSpPr>
        <p:spPr bwMode="auto">
          <a:xfrm>
            <a:off x="5432425" y="2227263"/>
            <a:ext cx="350838" cy="333375"/>
          </a:xfrm>
          <a:prstGeom prst="rect">
            <a:avLst/>
          </a:prstGeom>
          <a:noFill/>
          <a:ln w="12700">
            <a:noFill/>
            <a:miter lim="800000"/>
            <a:headEnd/>
            <a:tailEnd/>
          </a:ln>
        </p:spPr>
        <p:txBody>
          <a:bodyPr wrap="none" lIns="90488" tIns="44450" rIns="90488" bIns="44450">
            <a:spAutoFit/>
          </a:bodyPr>
          <a:lstStyle/>
          <a:p>
            <a:pPr>
              <a:buClr>
                <a:schemeClr val="accent1"/>
              </a:buClr>
            </a:pPr>
            <a:r>
              <a:rPr lang="en-GB" sz="1600" b="0"/>
              <a:t>M</a:t>
            </a:r>
          </a:p>
        </p:txBody>
      </p:sp>
      <p:sp>
        <p:nvSpPr>
          <p:cNvPr id="276489" name="Rectangle 9"/>
          <p:cNvSpPr>
            <a:spLocks noChangeArrowheads="1"/>
          </p:cNvSpPr>
          <p:nvPr/>
        </p:nvSpPr>
        <p:spPr bwMode="auto">
          <a:xfrm>
            <a:off x="5608638" y="2281238"/>
            <a:ext cx="320675" cy="257175"/>
          </a:xfrm>
          <a:prstGeom prst="rect">
            <a:avLst/>
          </a:prstGeom>
          <a:noFill/>
          <a:ln w="12700">
            <a:noFill/>
            <a:miter lim="800000"/>
            <a:headEnd/>
            <a:tailEnd/>
          </a:ln>
        </p:spPr>
        <p:txBody>
          <a:bodyPr wrap="none" lIns="90488" tIns="44450" rIns="90488" bIns="44450">
            <a:spAutoFit/>
          </a:bodyPr>
          <a:lstStyle/>
          <a:p>
            <a:pPr>
              <a:buClr>
                <a:schemeClr val="accent1"/>
              </a:buClr>
            </a:pPr>
            <a:r>
              <a:rPr lang="en-GB" sz="1600" b="0" baseline="-25000"/>
              <a:t>xy</a:t>
            </a:r>
          </a:p>
        </p:txBody>
      </p:sp>
      <p:sp>
        <p:nvSpPr>
          <p:cNvPr id="276490" name="Rectangle 10"/>
          <p:cNvSpPr>
            <a:spLocks noChangeArrowheads="1"/>
          </p:cNvSpPr>
          <p:nvPr/>
        </p:nvSpPr>
        <p:spPr bwMode="auto">
          <a:xfrm>
            <a:off x="7526338" y="5635625"/>
            <a:ext cx="768350" cy="333375"/>
          </a:xfrm>
          <a:prstGeom prst="rect">
            <a:avLst/>
          </a:prstGeom>
          <a:noFill/>
          <a:ln w="12700">
            <a:noFill/>
            <a:miter lim="800000"/>
            <a:headEnd/>
            <a:tailEnd/>
          </a:ln>
        </p:spPr>
        <p:txBody>
          <a:bodyPr wrap="none" lIns="90488" tIns="44450" rIns="90488" bIns="44450">
            <a:spAutoFit/>
          </a:bodyPr>
          <a:lstStyle/>
          <a:p>
            <a:pPr>
              <a:buClr>
                <a:schemeClr val="accent1"/>
              </a:buClr>
            </a:pPr>
            <a:r>
              <a:rPr lang="en-GB" sz="1600" b="0"/>
              <a:t>TE/ms</a:t>
            </a:r>
          </a:p>
        </p:txBody>
      </p:sp>
      <p:sp>
        <p:nvSpPr>
          <p:cNvPr id="276491" name="Rectangle 11"/>
          <p:cNvSpPr>
            <a:spLocks noChangeArrowheads="1"/>
          </p:cNvSpPr>
          <p:nvPr/>
        </p:nvSpPr>
        <p:spPr bwMode="auto">
          <a:xfrm>
            <a:off x="3378200" y="5564188"/>
            <a:ext cx="609600" cy="333375"/>
          </a:xfrm>
          <a:prstGeom prst="rect">
            <a:avLst/>
          </a:prstGeom>
          <a:noFill/>
          <a:ln w="12700">
            <a:noFill/>
            <a:miter lim="800000"/>
            <a:headEnd/>
            <a:tailEnd/>
          </a:ln>
        </p:spPr>
        <p:txBody>
          <a:bodyPr wrap="none" lIns="90488" tIns="44450" rIns="90488" bIns="44450">
            <a:spAutoFit/>
          </a:bodyPr>
          <a:lstStyle/>
          <a:p>
            <a:pPr>
              <a:buClr>
                <a:schemeClr val="accent1"/>
              </a:buClr>
            </a:pPr>
            <a:r>
              <a:rPr lang="en-GB" sz="1600" b="0"/>
              <a:t>TR/s</a:t>
            </a:r>
          </a:p>
        </p:txBody>
      </p:sp>
      <p:sp>
        <p:nvSpPr>
          <p:cNvPr id="276492" name="Line 12"/>
          <p:cNvSpPr>
            <a:spLocks noChangeShapeType="1"/>
          </p:cNvSpPr>
          <p:nvPr/>
        </p:nvSpPr>
        <p:spPr bwMode="auto">
          <a:xfrm>
            <a:off x="3413125" y="2870200"/>
            <a:ext cx="6350" cy="0"/>
          </a:xfrm>
          <a:prstGeom prst="line">
            <a:avLst/>
          </a:prstGeom>
          <a:noFill/>
          <a:ln w="12700">
            <a:solidFill>
              <a:srgbClr val="000000"/>
            </a:solidFill>
            <a:round/>
            <a:headEnd/>
            <a:tailEnd/>
          </a:ln>
        </p:spPr>
        <p:txBody>
          <a:bodyPr wrap="none" anchor="ctr"/>
          <a:lstStyle/>
          <a:p>
            <a:endParaRPr lang="en-GB"/>
          </a:p>
        </p:txBody>
      </p:sp>
      <p:sp>
        <p:nvSpPr>
          <p:cNvPr id="276493" name="Line 13"/>
          <p:cNvSpPr>
            <a:spLocks noChangeShapeType="1"/>
          </p:cNvSpPr>
          <p:nvPr/>
        </p:nvSpPr>
        <p:spPr bwMode="auto">
          <a:xfrm>
            <a:off x="5495925" y="2541588"/>
            <a:ext cx="0" cy="2843212"/>
          </a:xfrm>
          <a:prstGeom prst="line">
            <a:avLst/>
          </a:prstGeom>
          <a:noFill/>
          <a:ln w="25400">
            <a:solidFill>
              <a:schemeClr val="tx1"/>
            </a:solidFill>
            <a:round/>
            <a:headEnd type="triangle" w="med" len="med"/>
            <a:tailEnd/>
          </a:ln>
        </p:spPr>
        <p:txBody>
          <a:bodyPr wrap="none" anchor="ctr"/>
          <a:lstStyle/>
          <a:p>
            <a:endParaRPr lang="en-GB"/>
          </a:p>
        </p:txBody>
      </p:sp>
      <p:grpSp>
        <p:nvGrpSpPr>
          <p:cNvPr id="2" name="Group 14"/>
          <p:cNvGrpSpPr>
            <a:grpSpLocks/>
          </p:cNvGrpSpPr>
          <p:nvPr/>
        </p:nvGrpSpPr>
        <p:grpSpPr bwMode="auto">
          <a:xfrm>
            <a:off x="4762500" y="2870200"/>
            <a:ext cx="717550" cy="971550"/>
            <a:chOff x="3000" y="1808"/>
            <a:chExt cx="452" cy="612"/>
          </a:xfrm>
        </p:grpSpPr>
        <p:sp>
          <p:nvSpPr>
            <p:cNvPr id="276540" name="Line 15"/>
            <p:cNvSpPr>
              <a:spLocks noChangeShapeType="1"/>
            </p:cNvSpPr>
            <p:nvPr/>
          </p:nvSpPr>
          <p:spPr bwMode="auto">
            <a:xfrm flipH="1">
              <a:off x="3000" y="1808"/>
              <a:ext cx="452" cy="0"/>
            </a:xfrm>
            <a:prstGeom prst="line">
              <a:avLst/>
            </a:prstGeom>
            <a:noFill/>
            <a:ln w="25400">
              <a:solidFill>
                <a:srgbClr val="FAFD00"/>
              </a:solidFill>
              <a:prstDash val="dash"/>
              <a:round/>
              <a:headEnd type="arrow" w="med" len="med"/>
              <a:tailEnd/>
            </a:ln>
          </p:spPr>
          <p:txBody>
            <a:bodyPr wrap="none" anchor="ctr"/>
            <a:lstStyle/>
            <a:p>
              <a:endParaRPr lang="en-GB"/>
            </a:p>
          </p:txBody>
        </p:sp>
        <p:sp>
          <p:nvSpPr>
            <p:cNvPr id="276541" name="Line 16"/>
            <p:cNvSpPr>
              <a:spLocks noChangeShapeType="1"/>
            </p:cNvSpPr>
            <p:nvPr/>
          </p:nvSpPr>
          <p:spPr bwMode="auto">
            <a:xfrm flipH="1">
              <a:off x="3004" y="2420"/>
              <a:ext cx="444" cy="0"/>
            </a:xfrm>
            <a:prstGeom prst="line">
              <a:avLst/>
            </a:prstGeom>
            <a:noFill/>
            <a:ln w="25400">
              <a:solidFill>
                <a:srgbClr val="FAFD00"/>
              </a:solidFill>
              <a:prstDash val="dash"/>
              <a:round/>
              <a:headEnd type="arrow" w="med" len="med"/>
              <a:tailEnd/>
            </a:ln>
          </p:spPr>
          <p:txBody>
            <a:bodyPr wrap="none" anchor="ctr"/>
            <a:lstStyle/>
            <a:p>
              <a:endParaRPr lang="en-GB"/>
            </a:p>
          </p:txBody>
        </p:sp>
      </p:grpSp>
      <p:grpSp>
        <p:nvGrpSpPr>
          <p:cNvPr id="3" name="Group 17"/>
          <p:cNvGrpSpPr>
            <a:grpSpLocks/>
          </p:cNvGrpSpPr>
          <p:nvPr/>
        </p:nvGrpSpPr>
        <p:grpSpPr bwMode="auto">
          <a:xfrm>
            <a:off x="5492750" y="2627313"/>
            <a:ext cx="2439988" cy="2770187"/>
            <a:chOff x="3460" y="1655"/>
            <a:chExt cx="1537" cy="1745"/>
          </a:xfrm>
        </p:grpSpPr>
        <p:sp>
          <p:nvSpPr>
            <p:cNvPr id="276537" name="Freeform 18"/>
            <p:cNvSpPr>
              <a:spLocks/>
            </p:cNvSpPr>
            <p:nvPr/>
          </p:nvSpPr>
          <p:spPr bwMode="auto">
            <a:xfrm>
              <a:off x="3462" y="2427"/>
              <a:ext cx="1498" cy="858"/>
            </a:xfrm>
            <a:custGeom>
              <a:avLst/>
              <a:gdLst>
                <a:gd name="T0" fmla="*/ 0 w 1498"/>
                <a:gd name="T1" fmla="*/ 0 h 958"/>
                <a:gd name="T2" fmla="*/ 33 w 1498"/>
                <a:gd name="T3" fmla="*/ 62 h 958"/>
                <a:gd name="T4" fmla="*/ 108 w 1498"/>
                <a:gd name="T5" fmla="*/ 167 h 958"/>
                <a:gd name="T6" fmla="*/ 171 w 1498"/>
                <a:gd name="T7" fmla="*/ 255 h 958"/>
                <a:gd name="T8" fmla="*/ 273 w 1498"/>
                <a:gd name="T9" fmla="*/ 360 h 958"/>
                <a:gd name="T10" fmla="*/ 396 w 1498"/>
                <a:gd name="T11" fmla="*/ 462 h 958"/>
                <a:gd name="T12" fmla="*/ 489 w 1498"/>
                <a:gd name="T13" fmla="*/ 532 h 958"/>
                <a:gd name="T14" fmla="*/ 588 w 1498"/>
                <a:gd name="T15" fmla="*/ 591 h 958"/>
                <a:gd name="T16" fmla="*/ 681 w 1498"/>
                <a:gd name="T17" fmla="*/ 642 h 958"/>
                <a:gd name="T18" fmla="*/ 786 w 1498"/>
                <a:gd name="T19" fmla="*/ 696 h 958"/>
                <a:gd name="T20" fmla="*/ 882 w 1498"/>
                <a:gd name="T21" fmla="*/ 736 h 958"/>
                <a:gd name="T22" fmla="*/ 975 w 1498"/>
                <a:gd name="T23" fmla="*/ 774 h 958"/>
                <a:gd name="T24" fmla="*/ 1062 w 1498"/>
                <a:gd name="T25" fmla="*/ 798 h 958"/>
                <a:gd name="T26" fmla="*/ 1134 w 1498"/>
                <a:gd name="T27" fmla="*/ 814 h 958"/>
                <a:gd name="T28" fmla="*/ 1224 w 1498"/>
                <a:gd name="T29" fmla="*/ 830 h 958"/>
                <a:gd name="T30" fmla="*/ 1302 w 1498"/>
                <a:gd name="T31" fmla="*/ 841 h 958"/>
                <a:gd name="T32" fmla="*/ 1371 w 1498"/>
                <a:gd name="T33" fmla="*/ 849 h 958"/>
                <a:gd name="T34" fmla="*/ 1431 w 1498"/>
                <a:gd name="T35" fmla="*/ 857 h 958"/>
                <a:gd name="T36" fmla="*/ 1497 w 1498"/>
                <a:gd name="T37" fmla="*/ 857 h 9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98"/>
                <a:gd name="T58" fmla="*/ 0 h 958"/>
                <a:gd name="T59" fmla="*/ 1498 w 1498"/>
                <a:gd name="T60" fmla="*/ 958 h 95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98" h="958">
                  <a:moveTo>
                    <a:pt x="0" y="0"/>
                  </a:moveTo>
                  <a:lnTo>
                    <a:pt x="33" y="69"/>
                  </a:lnTo>
                  <a:lnTo>
                    <a:pt x="108" y="186"/>
                  </a:lnTo>
                  <a:lnTo>
                    <a:pt x="171" y="285"/>
                  </a:lnTo>
                  <a:lnTo>
                    <a:pt x="273" y="402"/>
                  </a:lnTo>
                  <a:lnTo>
                    <a:pt x="396" y="516"/>
                  </a:lnTo>
                  <a:lnTo>
                    <a:pt x="489" y="594"/>
                  </a:lnTo>
                  <a:lnTo>
                    <a:pt x="588" y="660"/>
                  </a:lnTo>
                  <a:lnTo>
                    <a:pt x="681" y="717"/>
                  </a:lnTo>
                  <a:lnTo>
                    <a:pt x="786" y="777"/>
                  </a:lnTo>
                  <a:lnTo>
                    <a:pt x="882" y="822"/>
                  </a:lnTo>
                  <a:lnTo>
                    <a:pt x="975" y="864"/>
                  </a:lnTo>
                  <a:lnTo>
                    <a:pt x="1062" y="891"/>
                  </a:lnTo>
                  <a:lnTo>
                    <a:pt x="1134" y="909"/>
                  </a:lnTo>
                  <a:lnTo>
                    <a:pt x="1224" y="927"/>
                  </a:lnTo>
                  <a:lnTo>
                    <a:pt x="1302" y="939"/>
                  </a:lnTo>
                  <a:lnTo>
                    <a:pt x="1371" y="948"/>
                  </a:lnTo>
                  <a:lnTo>
                    <a:pt x="1431" y="957"/>
                  </a:lnTo>
                  <a:lnTo>
                    <a:pt x="1497" y="957"/>
                  </a:lnTo>
                </a:path>
              </a:pathLst>
            </a:custGeom>
            <a:noFill/>
            <a:ln w="25400" cap="rnd" cmpd="sng">
              <a:solidFill>
                <a:srgbClr val="48DBFF"/>
              </a:solidFill>
              <a:prstDash val="solid"/>
              <a:round/>
              <a:headEnd type="none" w="med" len="med"/>
              <a:tailEnd type="none" w="med" len="med"/>
            </a:ln>
          </p:spPr>
          <p:txBody>
            <a:bodyPr/>
            <a:lstStyle/>
            <a:p>
              <a:endParaRPr lang="en-GB"/>
            </a:p>
          </p:txBody>
        </p:sp>
        <p:sp>
          <p:nvSpPr>
            <p:cNvPr id="276538" name="Freeform 19"/>
            <p:cNvSpPr>
              <a:spLocks/>
            </p:cNvSpPr>
            <p:nvPr/>
          </p:nvSpPr>
          <p:spPr bwMode="auto">
            <a:xfrm>
              <a:off x="3460" y="1796"/>
              <a:ext cx="1521" cy="1309"/>
            </a:xfrm>
            <a:custGeom>
              <a:avLst/>
              <a:gdLst>
                <a:gd name="T0" fmla="*/ 0 w 1521"/>
                <a:gd name="T1" fmla="*/ 0 h 1309"/>
                <a:gd name="T2" fmla="*/ 17 w 1521"/>
                <a:gd name="T3" fmla="*/ 63 h 1309"/>
                <a:gd name="T4" fmla="*/ 41 w 1521"/>
                <a:gd name="T5" fmla="*/ 126 h 1309"/>
                <a:gd name="T6" fmla="*/ 65 w 1521"/>
                <a:gd name="T7" fmla="*/ 196 h 1309"/>
                <a:gd name="T8" fmla="*/ 90 w 1521"/>
                <a:gd name="T9" fmla="*/ 263 h 1309"/>
                <a:gd name="T10" fmla="*/ 128 w 1521"/>
                <a:gd name="T11" fmla="*/ 333 h 1309"/>
                <a:gd name="T12" fmla="*/ 169 w 1521"/>
                <a:gd name="T13" fmla="*/ 422 h 1309"/>
                <a:gd name="T14" fmla="*/ 224 w 1521"/>
                <a:gd name="T15" fmla="*/ 522 h 1309"/>
                <a:gd name="T16" fmla="*/ 276 w 1521"/>
                <a:gd name="T17" fmla="*/ 603 h 1309"/>
                <a:gd name="T18" fmla="*/ 341 w 1521"/>
                <a:gd name="T19" fmla="*/ 692 h 1309"/>
                <a:gd name="T20" fmla="*/ 445 w 1521"/>
                <a:gd name="T21" fmla="*/ 799 h 1309"/>
                <a:gd name="T22" fmla="*/ 538 w 1521"/>
                <a:gd name="T23" fmla="*/ 888 h 1309"/>
                <a:gd name="T24" fmla="*/ 641 w 1521"/>
                <a:gd name="T25" fmla="*/ 966 h 1309"/>
                <a:gd name="T26" fmla="*/ 748 w 1521"/>
                <a:gd name="T27" fmla="*/ 1043 h 1309"/>
                <a:gd name="T28" fmla="*/ 813 w 1521"/>
                <a:gd name="T29" fmla="*/ 1092 h 1309"/>
                <a:gd name="T30" fmla="*/ 889 w 1521"/>
                <a:gd name="T31" fmla="*/ 1136 h 1309"/>
                <a:gd name="T32" fmla="*/ 965 w 1521"/>
                <a:gd name="T33" fmla="*/ 1173 h 1309"/>
                <a:gd name="T34" fmla="*/ 1027 w 1521"/>
                <a:gd name="T35" fmla="*/ 1206 h 1309"/>
                <a:gd name="T36" fmla="*/ 1100 w 1521"/>
                <a:gd name="T37" fmla="*/ 1236 h 1309"/>
                <a:gd name="T38" fmla="*/ 1193 w 1521"/>
                <a:gd name="T39" fmla="*/ 1262 h 1309"/>
                <a:gd name="T40" fmla="*/ 1280 w 1521"/>
                <a:gd name="T41" fmla="*/ 1279 h 1309"/>
                <a:gd name="T42" fmla="*/ 1348 w 1521"/>
                <a:gd name="T43" fmla="*/ 1288 h 1309"/>
                <a:gd name="T44" fmla="*/ 1404 w 1521"/>
                <a:gd name="T45" fmla="*/ 1291 h 1309"/>
                <a:gd name="T46" fmla="*/ 1468 w 1521"/>
                <a:gd name="T47" fmla="*/ 1300 h 1309"/>
                <a:gd name="T48" fmla="*/ 1520 w 1521"/>
                <a:gd name="T49" fmla="*/ 1308 h 130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521"/>
                <a:gd name="T76" fmla="*/ 0 h 1309"/>
                <a:gd name="T77" fmla="*/ 1521 w 1521"/>
                <a:gd name="T78" fmla="*/ 1309 h 130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521" h="1309">
                  <a:moveTo>
                    <a:pt x="0" y="0"/>
                  </a:moveTo>
                  <a:lnTo>
                    <a:pt x="17" y="63"/>
                  </a:lnTo>
                  <a:lnTo>
                    <a:pt x="41" y="126"/>
                  </a:lnTo>
                  <a:lnTo>
                    <a:pt x="65" y="196"/>
                  </a:lnTo>
                  <a:lnTo>
                    <a:pt x="90" y="263"/>
                  </a:lnTo>
                  <a:lnTo>
                    <a:pt x="128" y="333"/>
                  </a:lnTo>
                  <a:lnTo>
                    <a:pt x="169" y="422"/>
                  </a:lnTo>
                  <a:lnTo>
                    <a:pt x="224" y="522"/>
                  </a:lnTo>
                  <a:lnTo>
                    <a:pt x="276" y="603"/>
                  </a:lnTo>
                  <a:lnTo>
                    <a:pt x="341" y="692"/>
                  </a:lnTo>
                  <a:lnTo>
                    <a:pt x="445" y="799"/>
                  </a:lnTo>
                  <a:lnTo>
                    <a:pt x="538" y="888"/>
                  </a:lnTo>
                  <a:lnTo>
                    <a:pt x="641" y="966"/>
                  </a:lnTo>
                  <a:lnTo>
                    <a:pt x="748" y="1043"/>
                  </a:lnTo>
                  <a:lnTo>
                    <a:pt x="813" y="1092"/>
                  </a:lnTo>
                  <a:lnTo>
                    <a:pt x="889" y="1136"/>
                  </a:lnTo>
                  <a:lnTo>
                    <a:pt x="965" y="1173"/>
                  </a:lnTo>
                  <a:lnTo>
                    <a:pt x="1027" y="1206"/>
                  </a:lnTo>
                  <a:lnTo>
                    <a:pt x="1100" y="1236"/>
                  </a:lnTo>
                  <a:lnTo>
                    <a:pt x="1193" y="1262"/>
                  </a:lnTo>
                  <a:lnTo>
                    <a:pt x="1280" y="1279"/>
                  </a:lnTo>
                  <a:lnTo>
                    <a:pt x="1348" y="1288"/>
                  </a:lnTo>
                  <a:lnTo>
                    <a:pt x="1404" y="1291"/>
                  </a:lnTo>
                  <a:lnTo>
                    <a:pt x="1468" y="1300"/>
                  </a:lnTo>
                  <a:lnTo>
                    <a:pt x="1520" y="1308"/>
                  </a:lnTo>
                </a:path>
              </a:pathLst>
            </a:custGeom>
            <a:noFill/>
            <a:ln w="25400" cap="rnd" cmpd="sng">
              <a:solidFill>
                <a:srgbClr val="DC00C9"/>
              </a:solidFill>
              <a:prstDash val="solid"/>
              <a:round/>
              <a:headEnd type="none" w="med" len="med"/>
              <a:tailEnd type="none" w="med" len="med"/>
            </a:ln>
          </p:spPr>
          <p:txBody>
            <a:bodyPr/>
            <a:lstStyle/>
            <a:p>
              <a:endParaRPr lang="en-GB"/>
            </a:p>
          </p:txBody>
        </p:sp>
        <p:sp>
          <p:nvSpPr>
            <p:cNvPr id="276539" name="Arc 20"/>
            <p:cNvSpPr>
              <a:spLocks/>
            </p:cNvSpPr>
            <p:nvPr/>
          </p:nvSpPr>
          <p:spPr bwMode="auto">
            <a:xfrm rot="4800000">
              <a:off x="3427" y="1831"/>
              <a:ext cx="1745" cy="1394"/>
            </a:xfrm>
            <a:custGeom>
              <a:avLst/>
              <a:gdLst>
                <a:gd name="T0" fmla="*/ 152 w 20041"/>
                <a:gd name="T1" fmla="*/ 34 h 21600"/>
                <a:gd name="T2" fmla="*/ 0 w 20041"/>
                <a:gd name="T3" fmla="*/ 90 h 21600"/>
                <a:gd name="T4" fmla="*/ 0 w 20041"/>
                <a:gd name="T5" fmla="*/ 0 h 21600"/>
                <a:gd name="T6" fmla="*/ 0 60000 65536"/>
                <a:gd name="T7" fmla="*/ 0 60000 65536"/>
                <a:gd name="T8" fmla="*/ 0 60000 65536"/>
                <a:gd name="T9" fmla="*/ 0 w 20041"/>
                <a:gd name="T10" fmla="*/ 0 h 21600"/>
                <a:gd name="T11" fmla="*/ 20041 w 20041"/>
                <a:gd name="T12" fmla="*/ 21600 h 21600"/>
              </a:gdLst>
              <a:ahLst/>
              <a:cxnLst>
                <a:cxn ang="T6">
                  <a:pos x="T0" y="T1"/>
                </a:cxn>
                <a:cxn ang="T7">
                  <a:pos x="T2" y="T3"/>
                </a:cxn>
                <a:cxn ang="T8">
                  <a:pos x="T4" y="T5"/>
                </a:cxn>
              </a:cxnLst>
              <a:rect l="T9" t="T10" r="T11" b="T12"/>
              <a:pathLst>
                <a:path w="20041" h="21600" fill="none" extrusionOk="0">
                  <a:moveTo>
                    <a:pt x="20040" y="8086"/>
                  </a:moveTo>
                  <a:cubicBezTo>
                    <a:pt x="16743" y="16253"/>
                    <a:pt x="8818" y="21599"/>
                    <a:pt x="12" y="21600"/>
                  </a:cubicBezTo>
                  <a:cubicBezTo>
                    <a:pt x="8" y="21600"/>
                    <a:pt x="4" y="21599"/>
                    <a:pt x="0" y="21599"/>
                  </a:cubicBezTo>
                </a:path>
                <a:path w="20041" h="21600" stroke="0" extrusionOk="0">
                  <a:moveTo>
                    <a:pt x="20040" y="8086"/>
                  </a:moveTo>
                  <a:cubicBezTo>
                    <a:pt x="16743" y="16253"/>
                    <a:pt x="8818" y="21599"/>
                    <a:pt x="12" y="21600"/>
                  </a:cubicBezTo>
                  <a:cubicBezTo>
                    <a:pt x="8" y="21600"/>
                    <a:pt x="4" y="21599"/>
                    <a:pt x="0" y="21599"/>
                  </a:cubicBezTo>
                  <a:lnTo>
                    <a:pt x="12" y="0"/>
                  </a:lnTo>
                  <a:close/>
                </a:path>
              </a:pathLst>
            </a:custGeom>
            <a:noFill/>
            <a:ln w="25400" cap="rnd">
              <a:solidFill>
                <a:srgbClr val="00FF00"/>
              </a:solidFill>
              <a:round/>
              <a:headEnd/>
              <a:tailEnd/>
            </a:ln>
          </p:spPr>
          <p:txBody>
            <a:bodyPr wrap="none" anchor="ctr"/>
            <a:lstStyle/>
            <a:p>
              <a:endParaRPr lang="en-GB"/>
            </a:p>
          </p:txBody>
        </p:sp>
      </p:grpSp>
      <p:grpSp>
        <p:nvGrpSpPr>
          <p:cNvPr id="4" name="Group 21"/>
          <p:cNvGrpSpPr>
            <a:grpSpLocks/>
          </p:cNvGrpSpPr>
          <p:nvPr/>
        </p:nvGrpSpPr>
        <p:grpSpPr bwMode="auto">
          <a:xfrm>
            <a:off x="1898650" y="2857500"/>
            <a:ext cx="2860675" cy="2544763"/>
            <a:chOff x="1196" y="1800"/>
            <a:chExt cx="1802" cy="1603"/>
          </a:xfrm>
        </p:grpSpPr>
        <p:sp>
          <p:nvSpPr>
            <p:cNvPr id="276533" name="Freeform 22"/>
            <p:cNvSpPr>
              <a:spLocks/>
            </p:cNvSpPr>
            <p:nvPr/>
          </p:nvSpPr>
          <p:spPr bwMode="auto">
            <a:xfrm>
              <a:off x="1200" y="2418"/>
              <a:ext cx="1798" cy="970"/>
            </a:xfrm>
            <a:custGeom>
              <a:avLst/>
              <a:gdLst>
                <a:gd name="T0" fmla="*/ 0 w 1798"/>
                <a:gd name="T1" fmla="*/ 969 h 970"/>
                <a:gd name="T2" fmla="*/ 42 w 1798"/>
                <a:gd name="T3" fmla="*/ 801 h 970"/>
                <a:gd name="T4" fmla="*/ 99 w 1798"/>
                <a:gd name="T5" fmla="*/ 678 h 970"/>
                <a:gd name="T6" fmla="*/ 171 w 1798"/>
                <a:gd name="T7" fmla="*/ 564 h 970"/>
                <a:gd name="T8" fmla="*/ 243 w 1798"/>
                <a:gd name="T9" fmla="*/ 468 h 970"/>
                <a:gd name="T10" fmla="*/ 327 w 1798"/>
                <a:gd name="T11" fmla="*/ 384 h 970"/>
                <a:gd name="T12" fmla="*/ 423 w 1798"/>
                <a:gd name="T13" fmla="*/ 291 h 970"/>
                <a:gd name="T14" fmla="*/ 519 w 1798"/>
                <a:gd name="T15" fmla="*/ 219 h 970"/>
                <a:gd name="T16" fmla="*/ 597 w 1798"/>
                <a:gd name="T17" fmla="*/ 165 h 970"/>
                <a:gd name="T18" fmla="*/ 687 w 1798"/>
                <a:gd name="T19" fmla="*/ 114 h 970"/>
                <a:gd name="T20" fmla="*/ 765 w 1798"/>
                <a:gd name="T21" fmla="*/ 72 h 970"/>
                <a:gd name="T22" fmla="*/ 882 w 1798"/>
                <a:gd name="T23" fmla="*/ 30 h 970"/>
                <a:gd name="T24" fmla="*/ 963 w 1798"/>
                <a:gd name="T25" fmla="*/ 12 h 970"/>
                <a:gd name="T26" fmla="*/ 1026 w 1798"/>
                <a:gd name="T27" fmla="*/ 3 h 970"/>
                <a:gd name="T28" fmla="*/ 1101 w 1798"/>
                <a:gd name="T29" fmla="*/ 0 h 970"/>
                <a:gd name="T30" fmla="*/ 1392 w 1798"/>
                <a:gd name="T31" fmla="*/ 0 h 970"/>
                <a:gd name="T32" fmla="*/ 1593 w 1798"/>
                <a:gd name="T33" fmla="*/ 0 h 970"/>
                <a:gd name="T34" fmla="*/ 1797 w 1798"/>
                <a:gd name="T35" fmla="*/ 0 h 97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98"/>
                <a:gd name="T55" fmla="*/ 0 h 970"/>
                <a:gd name="T56" fmla="*/ 1798 w 1798"/>
                <a:gd name="T57" fmla="*/ 970 h 97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98" h="970">
                  <a:moveTo>
                    <a:pt x="0" y="969"/>
                  </a:moveTo>
                  <a:lnTo>
                    <a:pt x="42" y="801"/>
                  </a:lnTo>
                  <a:lnTo>
                    <a:pt x="99" y="678"/>
                  </a:lnTo>
                  <a:lnTo>
                    <a:pt x="171" y="564"/>
                  </a:lnTo>
                  <a:lnTo>
                    <a:pt x="243" y="468"/>
                  </a:lnTo>
                  <a:lnTo>
                    <a:pt x="327" y="384"/>
                  </a:lnTo>
                  <a:lnTo>
                    <a:pt x="423" y="291"/>
                  </a:lnTo>
                  <a:lnTo>
                    <a:pt x="519" y="219"/>
                  </a:lnTo>
                  <a:lnTo>
                    <a:pt x="597" y="165"/>
                  </a:lnTo>
                  <a:lnTo>
                    <a:pt x="687" y="114"/>
                  </a:lnTo>
                  <a:lnTo>
                    <a:pt x="765" y="72"/>
                  </a:lnTo>
                  <a:lnTo>
                    <a:pt x="882" y="30"/>
                  </a:lnTo>
                  <a:lnTo>
                    <a:pt x="963" y="12"/>
                  </a:lnTo>
                  <a:lnTo>
                    <a:pt x="1026" y="3"/>
                  </a:lnTo>
                  <a:lnTo>
                    <a:pt x="1101" y="0"/>
                  </a:lnTo>
                  <a:lnTo>
                    <a:pt x="1392" y="0"/>
                  </a:lnTo>
                  <a:lnTo>
                    <a:pt x="1593" y="0"/>
                  </a:lnTo>
                  <a:lnTo>
                    <a:pt x="1797" y="0"/>
                  </a:lnTo>
                </a:path>
              </a:pathLst>
            </a:custGeom>
            <a:noFill/>
            <a:ln w="25400" cap="rnd" cmpd="sng">
              <a:solidFill>
                <a:srgbClr val="48DBFF"/>
              </a:solidFill>
              <a:prstDash val="solid"/>
              <a:round/>
              <a:headEnd type="none" w="med" len="med"/>
              <a:tailEnd type="none" w="med" len="med"/>
            </a:ln>
          </p:spPr>
          <p:txBody>
            <a:bodyPr/>
            <a:lstStyle/>
            <a:p>
              <a:endParaRPr lang="en-GB"/>
            </a:p>
          </p:txBody>
        </p:sp>
        <p:sp>
          <p:nvSpPr>
            <p:cNvPr id="276534" name="Freeform 23"/>
            <p:cNvSpPr>
              <a:spLocks/>
            </p:cNvSpPr>
            <p:nvPr/>
          </p:nvSpPr>
          <p:spPr bwMode="auto">
            <a:xfrm>
              <a:off x="1196" y="1809"/>
              <a:ext cx="1802" cy="1592"/>
            </a:xfrm>
            <a:custGeom>
              <a:avLst/>
              <a:gdLst>
                <a:gd name="T0" fmla="*/ 0 w 1802"/>
                <a:gd name="T1" fmla="*/ 1591 h 1592"/>
                <a:gd name="T2" fmla="*/ 32 w 1802"/>
                <a:gd name="T3" fmla="*/ 1449 h 1592"/>
                <a:gd name="T4" fmla="*/ 119 w 1802"/>
                <a:gd name="T5" fmla="*/ 1195 h 1592"/>
                <a:gd name="T6" fmla="*/ 223 w 1802"/>
                <a:gd name="T7" fmla="*/ 982 h 1592"/>
                <a:gd name="T8" fmla="*/ 339 w 1802"/>
                <a:gd name="T9" fmla="*/ 807 h 1592"/>
                <a:gd name="T10" fmla="*/ 526 w 1802"/>
                <a:gd name="T11" fmla="*/ 590 h 1592"/>
                <a:gd name="T12" fmla="*/ 638 w 1802"/>
                <a:gd name="T13" fmla="*/ 474 h 1592"/>
                <a:gd name="T14" fmla="*/ 818 w 1802"/>
                <a:gd name="T15" fmla="*/ 325 h 1592"/>
                <a:gd name="T16" fmla="*/ 983 w 1802"/>
                <a:gd name="T17" fmla="*/ 217 h 1592"/>
                <a:gd name="T18" fmla="*/ 1207 w 1802"/>
                <a:gd name="T19" fmla="*/ 105 h 1592"/>
                <a:gd name="T20" fmla="*/ 1491 w 1802"/>
                <a:gd name="T21" fmla="*/ 26 h 1592"/>
                <a:gd name="T22" fmla="*/ 1801 w 1802"/>
                <a:gd name="T23" fmla="*/ 0 h 159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02"/>
                <a:gd name="T37" fmla="*/ 0 h 1592"/>
                <a:gd name="T38" fmla="*/ 1802 w 1802"/>
                <a:gd name="T39" fmla="*/ 1592 h 159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02" h="1592">
                  <a:moveTo>
                    <a:pt x="0" y="1591"/>
                  </a:moveTo>
                  <a:lnTo>
                    <a:pt x="32" y="1449"/>
                  </a:lnTo>
                  <a:lnTo>
                    <a:pt x="119" y="1195"/>
                  </a:lnTo>
                  <a:lnTo>
                    <a:pt x="223" y="982"/>
                  </a:lnTo>
                  <a:lnTo>
                    <a:pt x="339" y="807"/>
                  </a:lnTo>
                  <a:lnTo>
                    <a:pt x="526" y="590"/>
                  </a:lnTo>
                  <a:lnTo>
                    <a:pt x="638" y="474"/>
                  </a:lnTo>
                  <a:lnTo>
                    <a:pt x="818" y="325"/>
                  </a:lnTo>
                  <a:lnTo>
                    <a:pt x="983" y="217"/>
                  </a:lnTo>
                  <a:lnTo>
                    <a:pt x="1207" y="105"/>
                  </a:lnTo>
                  <a:lnTo>
                    <a:pt x="1491" y="26"/>
                  </a:lnTo>
                  <a:lnTo>
                    <a:pt x="1801" y="0"/>
                  </a:lnTo>
                </a:path>
              </a:pathLst>
            </a:custGeom>
            <a:noFill/>
            <a:ln w="25400" cap="rnd" cmpd="sng">
              <a:solidFill>
                <a:srgbClr val="DC00C9"/>
              </a:solidFill>
              <a:prstDash val="solid"/>
              <a:round/>
              <a:headEnd type="none" w="med" len="med"/>
              <a:tailEnd type="none" w="med" len="med"/>
            </a:ln>
          </p:spPr>
          <p:txBody>
            <a:bodyPr/>
            <a:lstStyle/>
            <a:p>
              <a:endParaRPr lang="en-GB"/>
            </a:p>
          </p:txBody>
        </p:sp>
        <p:sp>
          <p:nvSpPr>
            <p:cNvPr id="276535" name="Arc 24"/>
            <p:cNvSpPr>
              <a:spLocks/>
            </p:cNvSpPr>
            <p:nvPr/>
          </p:nvSpPr>
          <p:spPr bwMode="auto">
            <a:xfrm>
              <a:off x="1206" y="1800"/>
              <a:ext cx="991" cy="1603"/>
            </a:xfrm>
            <a:custGeom>
              <a:avLst/>
              <a:gdLst>
                <a:gd name="T0" fmla="*/ 0 w 21600"/>
                <a:gd name="T1" fmla="*/ 119 h 21600"/>
                <a:gd name="T2" fmla="*/ 45 w 21600"/>
                <a:gd name="T3" fmla="*/ 0 h 21600"/>
                <a:gd name="T4" fmla="*/ 45 w 21600"/>
                <a:gd name="T5" fmla="*/ 11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79"/>
                    <a:pt x="9657" y="12"/>
                    <a:pt x="21578" y="0"/>
                  </a:cubicBezTo>
                </a:path>
                <a:path w="21600" h="21600" stroke="0" extrusionOk="0">
                  <a:moveTo>
                    <a:pt x="0" y="21600"/>
                  </a:moveTo>
                  <a:cubicBezTo>
                    <a:pt x="0" y="9679"/>
                    <a:pt x="9657" y="12"/>
                    <a:pt x="21578" y="0"/>
                  </a:cubicBezTo>
                  <a:lnTo>
                    <a:pt x="21600" y="21600"/>
                  </a:lnTo>
                  <a:close/>
                </a:path>
              </a:pathLst>
            </a:custGeom>
            <a:noFill/>
            <a:ln w="25400" cap="rnd">
              <a:solidFill>
                <a:srgbClr val="00FF00"/>
              </a:solidFill>
              <a:round/>
              <a:headEnd/>
              <a:tailEnd/>
            </a:ln>
          </p:spPr>
          <p:txBody>
            <a:bodyPr wrap="none" anchor="ctr"/>
            <a:lstStyle/>
            <a:p>
              <a:endParaRPr lang="en-GB"/>
            </a:p>
          </p:txBody>
        </p:sp>
        <p:sp>
          <p:nvSpPr>
            <p:cNvPr id="276536" name="Line 25"/>
            <p:cNvSpPr>
              <a:spLocks noChangeShapeType="1"/>
            </p:cNvSpPr>
            <p:nvPr/>
          </p:nvSpPr>
          <p:spPr bwMode="auto">
            <a:xfrm>
              <a:off x="2204" y="1800"/>
              <a:ext cx="776" cy="0"/>
            </a:xfrm>
            <a:prstGeom prst="line">
              <a:avLst/>
            </a:prstGeom>
            <a:noFill/>
            <a:ln w="25400">
              <a:solidFill>
                <a:srgbClr val="00FF00"/>
              </a:solidFill>
              <a:round/>
              <a:headEnd/>
              <a:tailEnd/>
            </a:ln>
          </p:spPr>
          <p:txBody>
            <a:bodyPr wrap="none" anchor="ctr"/>
            <a:lstStyle/>
            <a:p>
              <a:endParaRPr lang="en-GB"/>
            </a:p>
          </p:txBody>
        </p:sp>
      </p:grpSp>
      <p:grpSp>
        <p:nvGrpSpPr>
          <p:cNvPr id="5" name="Group 26"/>
          <p:cNvGrpSpPr>
            <a:grpSpLocks/>
          </p:cNvGrpSpPr>
          <p:nvPr/>
        </p:nvGrpSpPr>
        <p:grpSpPr bwMode="auto">
          <a:xfrm>
            <a:off x="6807200" y="4603750"/>
            <a:ext cx="1676400" cy="431800"/>
            <a:chOff x="4288" y="2900"/>
            <a:chExt cx="1056" cy="272"/>
          </a:xfrm>
        </p:grpSpPr>
        <p:sp>
          <p:nvSpPr>
            <p:cNvPr id="276531" name="Line 27"/>
            <p:cNvSpPr>
              <a:spLocks noChangeShapeType="1"/>
            </p:cNvSpPr>
            <p:nvPr/>
          </p:nvSpPr>
          <p:spPr bwMode="auto">
            <a:xfrm>
              <a:off x="4306" y="2900"/>
              <a:ext cx="1038" cy="0"/>
            </a:xfrm>
            <a:prstGeom prst="line">
              <a:avLst/>
            </a:prstGeom>
            <a:noFill/>
            <a:ln w="19050">
              <a:solidFill>
                <a:srgbClr val="FF0000"/>
              </a:solidFill>
              <a:round/>
              <a:headEnd/>
              <a:tailEnd type="triangle" w="med" len="med"/>
            </a:ln>
          </p:spPr>
          <p:txBody>
            <a:bodyPr wrap="none" anchor="ctr"/>
            <a:lstStyle/>
            <a:p>
              <a:endParaRPr lang="en-GB"/>
            </a:p>
          </p:txBody>
        </p:sp>
        <p:sp>
          <p:nvSpPr>
            <p:cNvPr id="276532" name="Line 28"/>
            <p:cNvSpPr>
              <a:spLocks noChangeShapeType="1"/>
            </p:cNvSpPr>
            <p:nvPr/>
          </p:nvSpPr>
          <p:spPr bwMode="auto">
            <a:xfrm>
              <a:off x="4288" y="3172"/>
              <a:ext cx="1055" cy="0"/>
            </a:xfrm>
            <a:prstGeom prst="line">
              <a:avLst/>
            </a:prstGeom>
            <a:noFill/>
            <a:ln w="19050">
              <a:solidFill>
                <a:srgbClr val="FF0000"/>
              </a:solidFill>
              <a:round/>
              <a:headEnd/>
              <a:tailEnd type="triangle" w="med" len="med"/>
            </a:ln>
          </p:spPr>
          <p:txBody>
            <a:bodyPr wrap="none" anchor="ctr"/>
            <a:lstStyle/>
            <a:p>
              <a:endParaRPr lang="en-GB"/>
            </a:p>
          </p:txBody>
        </p:sp>
      </p:grpSp>
      <p:grpSp>
        <p:nvGrpSpPr>
          <p:cNvPr id="6" name="Group 29"/>
          <p:cNvGrpSpPr>
            <a:grpSpLocks/>
          </p:cNvGrpSpPr>
          <p:nvPr/>
        </p:nvGrpSpPr>
        <p:grpSpPr bwMode="auto">
          <a:xfrm>
            <a:off x="5634038" y="3128963"/>
            <a:ext cx="3176587" cy="2374900"/>
            <a:chOff x="3549" y="1971"/>
            <a:chExt cx="2001" cy="1496"/>
          </a:xfrm>
        </p:grpSpPr>
        <p:grpSp>
          <p:nvGrpSpPr>
            <p:cNvPr id="276520" name="Group 30"/>
            <p:cNvGrpSpPr>
              <a:grpSpLocks/>
            </p:cNvGrpSpPr>
            <p:nvPr/>
          </p:nvGrpSpPr>
          <p:grpSpPr bwMode="auto">
            <a:xfrm>
              <a:off x="5350" y="1971"/>
              <a:ext cx="200" cy="1496"/>
              <a:chOff x="5294" y="1778"/>
              <a:chExt cx="200" cy="1561"/>
            </a:xfrm>
          </p:grpSpPr>
          <p:sp>
            <p:nvSpPr>
              <p:cNvPr id="276523" name="Rectangle 31"/>
              <p:cNvSpPr>
                <a:spLocks noChangeArrowheads="1"/>
              </p:cNvSpPr>
              <p:nvPr/>
            </p:nvSpPr>
            <p:spPr bwMode="auto">
              <a:xfrm>
                <a:off x="5294" y="2751"/>
                <a:ext cx="200" cy="198"/>
              </a:xfrm>
              <a:prstGeom prst="rect">
                <a:avLst/>
              </a:prstGeom>
              <a:solidFill>
                <a:srgbClr val="333333"/>
              </a:solidFill>
              <a:ln w="12700">
                <a:noFill/>
                <a:miter lim="800000"/>
                <a:headEnd/>
                <a:tailEnd/>
              </a:ln>
            </p:spPr>
            <p:txBody>
              <a:bodyPr wrap="none" anchor="ctr"/>
              <a:lstStyle/>
              <a:p>
                <a:endParaRPr lang="it-IT"/>
              </a:p>
            </p:txBody>
          </p:sp>
          <p:sp>
            <p:nvSpPr>
              <p:cNvPr id="276524" name="Rectangle 32"/>
              <p:cNvSpPr>
                <a:spLocks noChangeArrowheads="1"/>
              </p:cNvSpPr>
              <p:nvPr/>
            </p:nvSpPr>
            <p:spPr bwMode="auto">
              <a:xfrm>
                <a:off x="5294" y="2944"/>
                <a:ext cx="200" cy="198"/>
              </a:xfrm>
              <a:prstGeom prst="rect">
                <a:avLst/>
              </a:prstGeom>
              <a:solidFill>
                <a:srgbClr val="1C1C1C"/>
              </a:solidFill>
              <a:ln w="12700">
                <a:noFill/>
                <a:miter lim="800000"/>
                <a:headEnd/>
                <a:tailEnd/>
              </a:ln>
            </p:spPr>
            <p:txBody>
              <a:bodyPr wrap="none" anchor="ctr"/>
              <a:lstStyle/>
              <a:p>
                <a:endParaRPr lang="it-IT"/>
              </a:p>
            </p:txBody>
          </p:sp>
          <p:sp>
            <p:nvSpPr>
              <p:cNvPr id="276525" name="Rectangle 33"/>
              <p:cNvSpPr>
                <a:spLocks noChangeArrowheads="1"/>
              </p:cNvSpPr>
              <p:nvPr/>
            </p:nvSpPr>
            <p:spPr bwMode="auto">
              <a:xfrm>
                <a:off x="5294" y="3141"/>
                <a:ext cx="200" cy="198"/>
              </a:xfrm>
              <a:prstGeom prst="rect">
                <a:avLst/>
              </a:prstGeom>
              <a:solidFill>
                <a:srgbClr val="000000"/>
              </a:solidFill>
              <a:ln w="12700">
                <a:noFill/>
                <a:miter lim="800000"/>
                <a:headEnd/>
                <a:tailEnd/>
              </a:ln>
            </p:spPr>
            <p:txBody>
              <a:bodyPr wrap="none" anchor="ctr"/>
              <a:lstStyle/>
              <a:p>
                <a:endParaRPr lang="it-IT"/>
              </a:p>
            </p:txBody>
          </p:sp>
          <p:sp>
            <p:nvSpPr>
              <p:cNvPr id="276526" name="Rectangle 34"/>
              <p:cNvSpPr>
                <a:spLocks noChangeArrowheads="1"/>
              </p:cNvSpPr>
              <p:nvPr/>
            </p:nvSpPr>
            <p:spPr bwMode="auto">
              <a:xfrm>
                <a:off x="5294" y="1778"/>
                <a:ext cx="200" cy="198"/>
              </a:xfrm>
              <a:prstGeom prst="rect">
                <a:avLst/>
              </a:prstGeom>
              <a:solidFill>
                <a:srgbClr val="F8F8F8"/>
              </a:solidFill>
              <a:ln w="12700">
                <a:noFill/>
                <a:miter lim="800000"/>
                <a:headEnd/>
                <a:tailEnd/>
              </a:ln>
            </p:spPr>
            <p:txBody>
              <a:bodyPr wrap="none" anchor="ctr"/>
              <a:lstStyle/>
              <a:p>
                <a:endParaRPr lang="it-IT"/>
              </a:p>
            </p:txBody>
          </p:sp>
          <p:sp>
            <p:nvSpPr>
              <p:cNvPr id="276527" name="Rectangle 35"/>
              <p:cNvSpPr>
                <a:spLocks noChangeArrowheads="1"/>
              </p:cNvSpPr>
              <p:nvPr/>
            </p:nvSpPr>
            <p:spPr bwMode="auto">
              <a:xfrm>
                <a:off x="5294" y="2552"/>
                <a:ext cx="200" cy="198"/>
              </a:xfrm>
              <a:prstGeom prst="rect">
                <a:avLst/>
              </a:prstGeom>
              <a:solidFill>
                <a:srgbClr val="5F5F5F"/>
              </a:solidFill>
              <a:ln w="12700">
                <a:noFill/>
                <a:miter lim="800000"/>
                <a:headEnd/>
                <a:tailEnd/>
              </a:ln>
            </p:spPr>
            <p:txBody>
              <a:bodyPr wrap="none" anchor="ctr"/>
              <a:lstStyle/>
              <a:p>
                <a:endParaRPr lang="it-IT"/>
              </a:p>
            </p:txBody>
          </p:sp>
          <p:sp>
            <p:nvSpPr>
              <p:cNvPr id="276528" name="Rectangle 36"/>
              <p:cNvSpPr>
                <a:spLocks noChangeArrowheads="1"/>
              </p:cNvSpPr>
              <p:nvPr/>
            </p:nvSpPr>
            <p:spPr bwMode="auto">
              <a:xfrm>
                <a:off x="5294" y="2354"/>
                <a:ext cx="200" cy="198"/>
              </a:xfrm>
              <a:prstGeom prst="rect">
                <a:avLst/>
              </a:prstGeom>
              <a:solidFill>
                <a:srgbClr val="808080"/>
              </a:solidFill>
              <a:ln w="12700">
                <a:noFill/>
                <a:miter lim="800000"/>
                <a:headEnd/>
                <a:tailEnd/>
              </a:ln>
            </p:spPr>
            <p:txBody>
              <a:bodyPr wrap="none" anchor="ctr"/>
              <a:lstStyle/>
              <a:p>
                <a:endParaRPr lang="it-IT"/>
              </a:p>
            </p:txBody>
          </p:sp>
          <p:sp>
            <p:nvSpPr>
              <p:cNvPr id="276529" name="Rectangle 37"/>
              <p:cNvSpPr>
                <a:spLocks noChangeArrowheads="1"/>
              </p:cNvSpPr>
              <p:nvPr/>
            </p:nvSpPr>
            <p:spPr bwMode="auto">
              <a:xfrm>
                <a:off x="5294" y="2164"/>
                <a:ext cx="200" cy="199"/>
              </a:xfrm>
              <a:prstGeom prst="rect">
                <a:avLst/>
              </a:prstGeom>
              <a:solidFill>
                <a:srgbClr val="B2B2B2"/>
              </a:solidFill>
              <a:ln w="12700">
                <a:noFill/>
                <a:miter lim="800000"/>
                <a:headEnd/>
                <a:tailEnd/>
              </a:ln>
            </p:spPr>
            <p:txBody>
              <a:bodyPr wrap="none" anchor="ctr"/>
              <a:lstStyle/>
              <a:p>
                <a:endParaRPr lang="it-IT"/>
              </a:p>
            </p:txBody>
          </p:sp>
          <p:sp>
            <p:nvSpPr>
              <p:cNvPr id="276530" name="Rectangle 38"/>
              <p:cNvSpPr>
                <a:spLocks noChangeArrowheads="1"/>
              </p:cNvSpPr>
              <p:nvPr/>
            </p:nvSpPr>
            <p:spPr bwMode="auto">
              <a:xfrm>
                <a:off x="5294" y="1965"/>
                <a:ext cx="200" cy="198"/>
              </a:xfrm>
              <a:prstGeom prst="rect">
                <a:avLst/>
              </a:prstGeom>
              <a:solidFill>
                <a:srgbClr val="DDDDDD"/>
              </a:solidFill>
              <a:ln w="12700">
                <a:noFill/>
                <a:miter lim="800000"/>
                <a:headEnd/>
                <a:tailEnd/>
              </a:ln>
            </p:spPr>
            <p:txBody>
              <a:bodyPr wrap="none" anchor="ctr"/>
              <a:lstStyle/>
              <a:p>
                <a:endParaRPr lang="it-IT"/>
              </a:p>
            </p:txBody>
          </p:sp>
        </p:grpSp>
        <p:sp>
          <p:nvSpPr>
            <p:cNvPr id="276521" name="Line 39"/>
            <p:cNvSpPr>
              <a:spLocks noChangeShapeType="1"/>
            </p:cNvSpPr>
            <p:nvPr/>
          </p:nvSpPr>
          <p:spPr bwMode="auto">
            <a:xfrm>
              <a:off x="3579" y="2078"/>
              <a:ext cx="1770" cy="0"/>
            </a:xfrm>
            <a:prstGeom prst="line">
              <a:avLst/>
            </a:prstGeom>
            <a:noFill/>
            <a:ln w="19050">
              <a:solidFill>
                <a:schemeClr val="folHlink"/>
              </a:solidFill>
              <a:round/>
              <a:headEnd/>
              <a:tailEnd type="triangle" w="med" len="med"/>
            </a:ln>
          </p:spPr>
          <p:txBody>
            <a:bodyPr wrap="none" anchor="ctr"/>
            <a:lstStyle/>
            <a:p>
              <a:endParaRPr lang="en-GB"/>
            </a:p>
          </p:txBody>
        </p:sp>
        <p:sp>
          <p:nvSpPr>
            <p:cNvPr id="276522" name="Line 40"/>
            <p:cNvSpPr>
              <a:spLocks noChangeShapeType="1"/>
            </p:cNvSpPr>
            <p:nvPr/>
          </p:nvSpPr>
          <p:spPr bwMode="auto">
            <a:xfrm>
              <a:off x="3549" y="2574"/>
              <a:ext cx="1797" cy="0"/>
            </a:xfrm>
            <a:prstGeom prst="line">
              <a:avLst/>
            </a:prstGeom>
            <a:noFill/>
            <a:ln w="19050">
              <a:solidFill>
                <a:schemeClr val="folHlink"/>
              </a:solidFill>
              <a:round/>
              <a:headEnd/>
              <a:tailEnd type="triangle" w="med" len="med"/>
            </a:ln>
          </p:spPr>
          <p:txBody>
            <a:bodyPr wrap="none" anchor="ctr"/>
            <a:lstStyle/>
            <a:p>
              <a:endParaRPr lang="en-GB"/>
            </a:p>
          </p:txBody>
        </p:sp>
      </p:grpSp>
      <p:grpSp>
        <p:nvGrpSpPr>
          <p:cNvPr id="8" name="Group 41"/>
          <p:cNvGrpSpPr>
            <a:grpSpLocks/>
          </p:cNvGrpSpPr>
          <p:nvPr/>
        </p:nvGrpSpPr>
        <p:grpSpPr bwMode="auto">
          <a:xfrm>
            <a:off x="4503738" y="2851150"/>
            <a:ext cx="450850" cy="2876550"/>
            <a:chOff x="2837" y="1796"/>
            <a:chExt cx="284" cy="1812"/>
          </a:xfrm>
        </p:grpSpPr>
        <p:sp>
          <p:nvSpPr>
            <p:cNvPr id="276516" name="Rectangle 42"/>
            <p:cNvSpPr>
              <a:spLocks noChangeArrowheads="1"/>
            </p:cNvSpPr>
            <p:nvPr/>
          </p:nvSpPr>
          <p:spPr bwMode="auto">
            <a:xfrm>
              <a:off x="2837" y="3398"/>
              <a:ext cx="284" cy="210"/>
            </a:xfrm>
            <a:prstGeom prst="rect">
              <a:avLst/>
            </a:prstGeom>
            <a:noFill/>
            <a:ln w="12700">
              <a:noFill/>
              <a:miter lim="800000"/>
              <a:headEnd/>
              <a:tailEnd/>
            </a:ln>
          </p:spPr>
          <p:txBody>
            <a:bodyPr wrap="none" lIns="90488" tIns="44450" rIns="90488" bIns="44450">
              <a:spAutoFit/>
            </a:bodyPr>
            <a:lstStyle/>
            <a:p>
              <a:pPr>
                <a:buClr>
                  <a:schemeClr val="accent1"/>
                </a:buClr>
              </a:pPr>
              <a:r>
                <a:rPr lang="en-GB" sz="1600" b="0"/>
                <a:t>TR</a:t>
              </a:r>
            </a:p>
          </p:txBody>
        </p:sp>
        <p:grpSp>
          <p:nvGrpSpPr>
            <p:cNvPr id="276517" name="Group 43"/>
            <p:cNvGrpSpPr>
              <a:grpSpLocks/>
            </p:cNvGrpSpPr>
            <p:nvPr/>
          </p:nvGrpSpPr>
          <p:grpSpPr bwMode="auto">
            <a:xfrm>
              <a:off x="2992" y="1796"/>
              <a:ext cx="4" cy="1623"/>
              <a:chOff x="2992" y="1796"/>
              <a:chExt cx="4" cy="1623"/>
            </a:xfrm>
          </p:grpSpPr>
          <p:sp>
            <p:nvSpPr>
              <p:cNvPr id="276518" name="Line 44"/>
              <p:cNvSpPr>
                <a:spLocks noChangeShapeType="1"/>
              </p:cNvSpPr>
              <p:nvPr/>
            </p:nvSpPr>
            <p:spPr bwMode="auto">
              <a:xfrm>
                <a:off x="2996" y="1796"/>
                <a:ext cx="0" cy="637"/>
              </a:xfrm>
              <a:prstGeom prst="line">
                <a:avLst/>
              </a:prstGeom>
              <a:noFill/>
              <a:ln w="25400">
                <a:solidFill>
                  <a:srgbClr val="FAFD00"/>
                </a:solidFill>
                <a:prstDash val="dash"/>
                <a:round/>
                <a:headEnd type="arrow" w="med" len="med"/>
                <a:tailEnd/>
              </a:ln>
            </p:spPr>
            <p:txBody>
              <a:bodyPr wrap="none" anchor="ctr"/>
              <a:lstStyle/>
              <a:p>
                <a:endParaRPr lang="en-GB"/>
              </a:p>
            </p:txBody>
          </p:sp>
          <p:sp>
            <p:nvSpPr>
              <p:cNvPr id="276519" name="Line 45"/>
              <p:cNvSpPr>
                <a:spLocks noChangeShapeType="1"/>
              </p:cNvSpPr>
              <p:nvPr/>
            </p:nvSpPr>
            <p:spPr bwMode="auto">
              <a:xfrm>
                <a:off x="2992" y="2428"/>
                <a:ext cx="0" cy="991"/>
              </a:xfrm>
              <a:prstGeom prst="line">
                <a:avLst/>
              </a:prstGeom>
              <a:noFill/>
              <a:ln w="25400">
                <a:solidFill>
                  <a:srgbClr val="FAFD00"/>
                </a:solidFill>
                <a:prstDash val="dash"/>
                <a:round/>
                <a:headEnd type="arrow" w="med" len="med"/>
                <a:tailEnd/>
              </a:ln>
            </p:spPr>
            <p:txBody>
              <a:bodyPr wrap="none" anchor="ctr"/>
              <a:lstStyle/>
              <a:p>
                <a:endParaRPr lang="en-GB"/>
              </a:p>
            </p:txBody>
          </p:sp>
        </p:grpSp>
      </p:grpSp>
      <p:grpSp>
        <p:nvGrpSpPr>
          <p:cNvPr id="10" name="Group 46"/>
          <p:cNvGrpSpPr>
            <a:grpSpLocks/>
          </p:cNvGrpSpPr>
          <p:nvPr/>
        </p:nvGrpSpPr>
        <p:grpSpPr bwMode="auto">
          <a:xfrm>
            <a:off x="5414963" y="3295650"/>
            <a:ext cx="517525" cy="2432050"/>
            <a:chOff x="3411" y="2076"/>
            <a:chExt cx="326" cy="1532"/>
          </a:xfrm>
        </p:grpSpPr>
        <p:grpSp>
          <p:nvGrpSpPr>
            <p:cNvPr id="276512" name="Group 47"/>
            <p:cNvGrpSpPr>
              <a:grpSpLocks/>
            </p:cNvGrpSpPr>
            <p:nvPr/>
          </p:nvGrpSpPr>
          <p:grpSpPr bwMode="auto">
            <a:xfrm>
              <a:off x="3548" y="2076"/>
              <a:ext cx="0" cy="1328"/>
              <a:chOff x="3548" y="2076"/>
              <a:chExt cx="0" cy="1328"/>
            </a:xfrm>
          </p:grpSpPr>
          <p:sp>
            <p:nvSpPr>
              <p:cNvPr id="276514" name="Line 48"/>
              <p:cNvSpPr>
                <a:spLocks noChangeShapeType="1"/>
              </p:cNvSpPr>
              <p:nvPr/>
            </p:nvSpPr>
            <p:spPr bwMode="auto">
              <a:xfrm>
                <a:off x="3548" y="2577"/>
                <a:ext cx="0" cy="827"/>
              </a:xfrm>
              <a:prstGeom prst="line">
                <a:avLst/>
              </a:prstGeom>
              <a:noFill/>
              <a:ln w="25400">
                <a:solidFill>
                  <a:srgbClr val="FAFD00"/>
                </a:solidFill>
                <a:prstDash val="dash"/>
                <a:round/>
                <a:headEnd type="arrow" w="med" len="med"/>
                <a:tailEnd/>
              </a:ln>
            </p:spPr>
            <p:txBody>
              <a:bodyPr wrap="none" anchor="ctr"/>
              <a:lstStyle/>
              <a:p>
                <a:endParaRPr lang="en-GB"/>
              </a:p>
            </p:txBody>
          </p:sp>
          <p:sp>
            <p:nvSpPr>
              <p:cNvPr id="276515" name="Line 49"/>
              <p:cNvSpPr>
                <a:spLocks noChangeShapeType="1"/>
              </p:cNvSpPr>
              <p:nvPr/>
            </p:nvSpPr>
            <p:spPr bwMode="auto">
              <a:xfrm>
                <a:off x="3548" y="2076"/>
                <a:ext cx="0" cy="494"/>
              </a:xfrm>
              <a:prstGeom prst="line">
                <a:avLst/>
              </a:prstGeom>
              <a:noFill/>
              <a:ln w="25400">
                <a:solidFill>
                  <a:srgbClr val="FAFD00"/>
                </a:solidFill>
                <a:prstDash val="dash"/>
                <a:round/>
                <a:headEnd type="arrow" w="med" len="med"/>
                <a:tailEnd/>
              </a:ln>
            </p:spPr>
            <p:txBody>
              <a:bodyPr wrap="none" anchor="ctr"/>
              <a:lstStyle/>
              <a:p>
                <a:endParaRPr lang="en-GB"/>
              </a:p>
            </p:txBody>
          </p:sp>
        </p:grpSp>
        <p:sp>
          <p:nvSpPr>
            <p:cNvPr id="276513" name="Rectangle 50"/>
            <p:cNvSpPr>
              <a:spLocks noChangeArrowheads="1"/>
            </p:cNvSpPr>
            <p:nvPr/>
          </p:nvSpPr>
          <p:spPr bwMode="auto">
            <a:xfrm>
              <a:off x="3411" y="3398"/>
              <a:ext cx="326" cy="210"/>
            </a:xfrm>
            <a:prstGeom prst="rect">
              <a:avLst/>
            </a:prstGeom>
            <a:noFill/>
            <a:ln w="12700">
              <a:noFill/>
              <a:miter lim="800000"/>
              <a:headEnd/>
              <a:tailEnd/>
            </a:ln>
          </p:spPr>
          <p:txBody>
            <a:bodyPr wrap="none" lIns="90488" tIns="44450" rIns="90488" bIns="44450">
              <a:spAutoFit/>
            </a:bodyPr>
            <a:lstStyle/>
            <a:p>
              <a:pPr>
                <a:buClr>
                  <a:schemeClr val="accent1"/>
                </a:buClr>
              </a:pPr>
              <a:r>
                <a:rPr lang="en-GB" sz="1600" b="0"/>
                <a:t>TE</a:t>
              </a:r>
              <a:r>
                <a:rPr lang="en-GB" sz="1600" b="0" baseline="-25000"/>
                <a:t>1</a:t>
              </a:r>
              <a:endParaRPr lang="en-GB" sz="1600" b="0"/>
            </a:p>
          </p:txBody>
        </p:sp>
      </p:grpSp>
      <p:grpSp>
        <p:nvGrpSpPr>
          <p:cNvPr id="12" name="Group 51"/>
          <p:cNvGrpSpPr>
            <a:grpSpLocks/>
          </p:cNvGrpSpPr>
          <p:nvPr/>
        </p:nvGrpSpPr>
        <p:grpSpPr bwMode="auto">
          <a:xfrm>
            <a:off x="6548438" y="4624388"/>
            <a:ext cx="517525" cy="1103312"/>
            <a:chOff x="4125" y="2913"/>
            <a:chExt cx="326" cy="695"/>
          </a:xfrm>
        </p:grpSpPr>
        <p:sp>
          <p:nvSpPr>
            <p:cNvPr id="276508" name="Rectangle 52"/>
            <p:cNvSpPr>
              <a:spLocks noChangeArrowheads="1"/>
            </p:cNvSpPr>
            <p:nvPr/>
          </p:nvSpPr>
          <p:spPr bwMode="auto">
            <a:xfrm>
              <a:off x="4125" y="3398"/>
              <a:ext cx="326" cy="210"/>
            </a:xfrm>
            <a:prstGeom prst="rect">
              <a:avLst/>
            </a:prstGeom>
            <a:noFill/>
            <a:ln w="12700">
              <a:noFill/>
              <a:miter lim="800000"/>
              <a:headEnd/>
              <a:tailEnd/>
            </a:ln>
          </p:spPr>
          <p:txBody>
            <a:bodyPr wrap="none" lIns="90488" tIns="44450" rIns="90488" bIns="44450">
              <a:spAutoFit/>
            </a:bodyPr>
            <a:lstStyle/>
            <a:p>
              <a:pPr>
                <a:buClr>
                  <a:schemeClr val="accent1"/>
                </a:buClr>
              </a:pPr>
              <a:r>
                <a:rPr lang="en-GB" sz="1600" b="0"/>
                <a:t>TE</a:t>
              </a:r>
              <a:r>
                <a:rPr lang="en-GB" sz="1600" b="0" baseline="-25000"/>
                <a:t>2</a:t>
              </a:r>
              <a:endParaRPr lang="en-GB" sz="1600" b="0"/>
            </a:p>
          </p:txBody>
        </p:sp>
        <p:grpSp>
          <p:nvGrpSpPr>
            <p:cNvPr id="276509" name="Group 53"/>
            <p:cNvGrpSpPr>
              <a:grpSpLocks/>
            </p:cNvGrpSpPr>
            <p:nvPr/>
          </p:nvGrpSpPr>
          <p:grpSpPr bwMode="auto">
            <a:xfrm>
              <a:off x="4286" y="2913"/>
              <a:ext cx="13" cy="448"/>
              <a:chOff x="4286" y="2913"/>
              <a:chExt cx="13" cy="448"/>
            </a:xfrm>
          </p:grpSpPr>
          <p:sp>
            <p:nvSpPr>
              <p:cNvPr id="276510" name="Line 54"/>
              <p:cNvSpPr>
                <a:spLocks noChangeShapeType="1"/>
              </p:cNvSpPr>
              <p:nvPr/>
            </p:nvSpPr>
            <p:spPr bwMode="auto">
              <a:xfrm flipV="1">
                <a:off x="4286" y="3155"/>
                <a:ext cx="0" cy="206"/>
              </a:xfrm>
              <a:prstGeom prst="line">
                <a:avLst/>
              </a:prstGeom>
              <a:noFill/>
              <a:ln w="25400">
                <a:solidFill>
                  <a:srgbClr val="FAFD00"/>
                </a:solidFill>
                <a:prstDash val="dash"/>
                <a:round/>
                <a:headEnd/>
                <a:tailEnd type="arrow" w="med" len="med"/>
              </a:ln>
            </p:spPr>
            <p:txBody>
              <a:bodyPr wrap="none" anchor="ctr"/>
              <a:lstStyle/>
              <a:p>
                <a:endParaRPr lang="en-GB"/>
              </a:p>
            </p:txBody>
          </p:sp>
          <p:sp>
            <p:nvSpPr>
              <p:cNvPr id="276511" name="Line 55"/>
              <p:cNvSpPr>
                <a:spLocks noChangeShapeType="1"/>
              </p:cNvSpPr>
              <p:nvPr/>
            </p:nvSpPr>
            <p:spPr bwMode="auto">
              <a:xfrm flipV="1">
                <a:off x="4299" y="2913"/>
                <a:ext cx="0" cy="252"/>
              </a:xfrm>
              <a:prstGeom prst="line">
                <a:avLst/>
              </a:prstGeom>
              <a:noFill/>
              <a:ln w="25400">
                <a:solidFill>
                  <a:srgbClr val="FAFD00"/>
                </a:solidFill>
                <a:prstDash val="dash"/>
                <a:round/>
                <a:headEnd/>
                <a:tailEnd type="arrow" w="med" len="med"/>
              </a:ln>
            </p:spPr>
            <p:txBody>
              <a:bodyPr wrap="none" anchor="ctr"/>
              <a:lstStyle/>
              <a:p>
                <a:endParaRPr lang="en-GB"/>
              </a:p>
            </p:txBody>
          </p:sp>
        </p:grpSp>
      </p:grpSp>
      <p:grpSp>
        <p:nvGrpSpPr>
          <p:cNvPr id="14" name="Group 56"/>
          <p:cNvGrpSpPr>
            <a:grpSpLocks/>
          </p:cNvGrpSpPr>
          <p:nvPr/>
        </p:nvGrpSpPr>
        <p:grpSpPr bwMode="auto">
          <a:xfrm>
            <a:off x="6054725" y="1282700"/>
            <a:ext cx="2995613" cy="1631950"/>
            <a:chOff x="3814" y="808"/>
            <a:chExt cx="1887" cy="1028"/>
          </a:xfrm>
        </p:grpSpPr>
        <p:pic>
          <p:nvPicPr>
            <p:cNvPr id="276506" name="Picture 57" descr="C:\DATA\powerpoint\jpeg\head_neck\brain\t2_pd\se_pd_20.jpg"/>
            <p:cNvPicPr>
              <a:picLocks noChangeAspect="1" noChangeArrowheads="1"/>
            </p:cNvPicPr>
            <p:nvPr/>
          </p:nvPicPr>
          <p:blipFill>
            <a:blip r:embed="rId3" cstate="print"/>
            <a:srcRect/>
            <a:stretch>
              <a:fillRect/>
            </a:stretch>
          </p:blipFill>
          <p:spPr bwMode="auto">
            <a:xfrm>
              <a:off x="3814" y="811"/>
              <a:ext cx="1025" cy="1025"/>
            </a:xfrm>
            <a:prstGeom prst="rect">
              <a:avLst/>
            </a:prstGeom>
            <a:noFill/>
            <a:ln w="9525">
              <a:noFill/>
              <a:miter lim="800000"/>
              <a:headEnd/>
              <a:tailEnd/>
            </a:ln>
          </p:spPr>
        </p:pic>
        <p:pic>
          <p:nvPicPr>
            <p:cNvPr id="276507" name="Picture 58" descr="C:\DATA\powerpoint\jpeg\head_neck\brain\t2_pd\se_100_t2.jpg"/>
            <p:cNvPicPr>
              <a:picLocks noChangeAspect="1" noChangeArrowheads="1"/>
            </p:cNvPicPr>
            <p:nvPr/>
          </p:nvPicPr>
          <p:blipFill>
            <a:blip r:embed="rId4" cstate="print"/>
            <a:srcRect/>
            <a:stretch>
              <a:fillRect/>
            </a:stretch>
          </p:blipFill>
          <p:spPr bwMode="auto">
            <a:xfrm>
              <a:off x="4673" y="808"/>
              <a:ext cx="1028" cy="1028"/>
            </a:xfrm>
            <a:prstGeom prst="rect">
              <a:avLst/>
            </a:prstGeom>
            <a:noFill/>
            <a:ln w="9525">
              <a:noFill/>
              <a:miter lim="800000"/>
              <a:headEnd/>
              <a:tailEnd/>
            </a:ln>
          </p:spPr>
        </p:pic>
      </p:grpSp>
      <p:sp>
        <p:nvSpPr>
          <p:cNvPr id="62"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63"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64"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65"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66" name="CasellaDiTesto 4"/>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err="1" smtClean="0">
                <a:solidFill>
                  <a:schemeClr val="bg1"/>
                </a:solidFill>
              </a:rPr>
              <a:t>L’imaging</a:t>
            </a:r>
            <a:r>
              <a:rPr lang="en-US" altLang="it-IT" dirty="0" smtClean="0">
                <a:solidFill>
                  <a:schemeClr val="bg1"/>
                </a:solidFill>
              </a:rPr>
              <a:t> NMR </a:t>
            </a:r>
            <a:r>
              <a:rPr lang="en-US" altLang="it-IT" dirty="0" err="1" smtClean="0">
                <a:solidFill>
                  <a:schemeClr val="bg1"/>
                </a:solidFill>
              </a:rPr>
              <a:t>convenzionale</a:t>
            </a:r>
            <a:r>
              <a:rPr lang="en-US" altLang="it-IT" dirty="0" smtClean="0">
                <a:solidFill>
                  <a:schemeClr val="bg1"/>
                </a:solidFill>
              </a:rPr>
              <a:t>: </a:t>
            </a:r>
            <a:r>
              <a:rPr lang="en-US" altLang="it-IT" dirty="0" err="1" smtClean="0">
                <a:solidFill>
                  <a:schemeClr val="bg1"/>
                </a:solidFill>
              </a:rPr>
              <a:t>il</a:t>
            </a:r>
            <a:r>
              <a:rPr lang="en-US" altLang="it-IT" dirty="0" smtClean="0">
                <a:solidFill>
                  <a:schemeClr val="bg1"/>
                </a:solidFill>
              </a:rPr>
              <a:t> </a:t>
            </a:r>
            <a:r>
              <a:rPr lang="en-US" altLang="it-IT" dirty="0" err="1" smtClean="0">
                <a:solidFill>
                  <a:schemeClr val="bg1"/>
                </a:solidFill>
              </a:rPr>
              <a:t>contrasto</a:t>
            </a:r>
            <a:endParaRPr lang="en-US" altLang="it-IT" dirty="0">
              <a:solidFill>
                <a:schemeClr val="bg1"/>
              </a:solidFill>
            </a:endParaRPr>
          </a:p>
        </p:txBody>
      </p:sp>
    </p:spTree>
    <p:extLst>
      <p:ext uri="{BB962C8B-B14F-4D97-AF65-F5344CB8AC3E}">
        <p14:creationId xmlns:p14="http://schemas.microsoft.com/office/powerpoint/2010/main" val="31308547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left)">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dissolve">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5429250" y="1627222"/>
            <a:ext cx="3205361" cy="1429090"/>
          </a:xfrm>
          <a:prstGeom prst="rect">
            <a:avLst/>
          </a:prstGeom>
        </p:spPr>
      </p:pic>
      <p:pic>
        <p:nvPicPr>
          <p:cNvPr id="5" name="Immagine 4"/>
          <p:cNvPicPr>
            <a:picLocks noChangeAspect="1"/>
          </p:cNvPicPr>
          <p:nvPr/>
        </p:nvPicPr>
        <p:blipFill>
          <a:blip r:embed="rId3"/>
          <a:stretch>
            <a:fillRect/>
          </a:stretch>
        </p:blipFill>
        <p:spPr>
          <a:xfrm>
            <a:off x="548090" y="1597652"/>
            <a:ext cx="3133541" cy="1302353"/>
          </a:xfrm>
          <a:prstGeom prst="rect">
            <a:avLst/>
          </a:prstGeom>
        </p:spPr>
      </p:pic>
      <p:pic>
        <p:nvPicPr>
          <p:cNvPr id="6" name="Immagine 5"/>
          <p:cNvPicPr>
            <a:picLocks noChangeAspect="1"/>
          </p:cNvPicPr>
          <p:nvPr/>
        </p:nvPicPr>
        <p:blipFill>
          <a:blip r:embed="rId4"/>
          <a:stretch>
            <a:fillRect/>
          </a:stretch>
        </p:blipFill>
        <p:spPr>
          <a:xfrm>
            <a:off x="757413" y="2836727"/>
            <a:ext cx="1542275" cy="1814440"/>
          </a:xfrm>
          <a:prstGeom prst="rect">
            <a:avLst/>
          </a:prstGeom>
        </p:spPr>
      </p:pic>
      <p:pic>
        <p:nvPicPr>
          <p:cNvPr id="7" name="Immagine 6"/>
          <p:cNvPicPr>
            <a:picLocks noChangeAspect="1"/>
          </p:cNvPicPr>
          <p:nvPr/>
        </p:nvPicPr>
        <p:blipFill>
          <a:blip r:embed="rId5"/>
          <a:stretch>
            <a:fillRect/>
          </a:stretch>
        </p:blipFill>
        <p:spPr>
          <a:xfrm>
            <a:off x="4795128" y="2836727"/>
            <a:ext cx="1548323" cy="1814440"/>
          </a:xfrm>
          <a:prstGeom prst="rect">
            <a:avLst/>
          </a:prstGeom>
        </p:spPr>
      </p:pic>
      <p:pic>
        <p:nvPicPr>
          <p:cNvPr id="8" name="Immagine 7"/>
          <p:cNvPicPr>
            <a:picLocks noChangeAspect="1"/>
          </p:cNvPicPr>
          <p:nvPr/>
        </p:nvPicPr>
        <p:blipFill>
          <a:blip r:embed="rId6"/>
          <a:stretch>
            <a:fillRect/>
          </a:stretch>
        </p:blipFill>
        <p:spPr>
          <a:xfrm>
            <a:off x="6952508" y="2874169"/>
            <a:ext cx="1519610" cy="1780793"/>
          </a:xfrm>
          <a:prstGeom prst="rect">
            <a:avLst/>
          </a:prstGeom>
        </p:spPr>
      </p:pic>
      <p:pic>
        <p:nvPicPr>
          <p:cNvPr id="9" name="Immagine 8"/>
          <p:cNvPicPr>
            <a:picLocks noChangeAspect="1"/>
          </p:cNvPicPr>
          <p:nvPr/>
        </p:nvPicPr>
        <p:blipFill>
          <a:blip r:embed="rId7"/>
          <a:stretch>
            <a:fillRect/>
          </a:stretch>
        </p:blipFill>
        <p:spPr>
          <a:xfrm>
            <a:off x="2723918" y="2836728"/>
            <a:ext cx="1504582" cy="1763182"/>
          </a:xfrm>
          <a:prstGeom prst="rect">
            <a:avLst/>
          </a:prstGeom>
        </p:spPr>
      </p:pic>
      <p:pic>
        <p:nvPicPr>
          <p:cNvPr id="10" name="Immagine 9"/>
          <p:cNvPicPr>
            <a:picLocks noChangeAspect="1"/>
          </p:cNvPicPr>
          <p:nvPr/>
        </p:nvPicPr>
        <p:blipFill>
          <a:blip r:embed="rId8"/>
          <a:stretch>
            <a:fillRect/>
          </a:stretch>
        </p:blipFill>
        <p:spPr>
          <a:xfrm>
            <a:off x="805296" y="4717906"/>
            <a:ext cx="1546154" cy="1811899"/>
          </a:xfrm>
          <a:prstGeom prst="rect">
            <a:avLst/>
          </a:prstGeom>
        </p:spPr>
      </p:pic>
      <p:pic>
        <p:nvPicPr>
          <p:cNvPr id="11" name="Immagine 10"/>
          <p:cNvPicPr>
            <a:picLocks noChangeAspect="1"/>
          </p:cNvPicPr>
          <p:nvPr/>
        </p:nvPicPr>
        <p:blipFill>
          <a:blip r:embed="rId9"/>
          <a:stretch>
            <a:fillRect/>
          </a:stretch>
        </p:blipFill>
        <p:spPr>
          <a:xfrm>
            <a:off x="2748668" y="4729493"/>
            <a:ext cx="1537268" cy="1801486"/>
          </a:xfrm>
          <a:prstGeom prst="rect">
            <a:avLst/>
          </a:prstGeom>
        </p:spPr>
      </p:pic>
      <p:pic>
        <p:nvPicPr>
          <p:cNvPr id="12" name="Immagine 11"/>
          <p:cNvPicPr>
            <a:picLocks noChangeAspect="1"/>
          </p:cNvPicPr>
          <p:nvPr/>
        </p:nvPicPr>
        <p:blipFill>
          <a:blip r:embed="rId10"/>
          <a:stretch>
            <a:fillRect/>
          </a:stretch>
        </p:blipFill>
        <p:spPr>
          <a:xfrm>
            <a:off x="4872650" y="4717905"/>
            <a:ext cx="1546154" cy="1811899"/>
          </a:xfrm>
          <a:prstGeom prst="rect">
            <a:avLst/>
          </a:prstGeom>
        </p:spPr>
      </p:pic>
      <p:pic>
        <p:nvPicPr>
          <p:cNvPr id="14" name="Immagine 13"/>
          <p:cNvPicPr>
            <a:picLocks noChangeAspect="1"/>
          </p:cNvPicPr>
          <p:nvPr/>
        </p:nvPicPr>
        <p:blipFill>
          <a:blip r:embed="rId11"/>
          <a:stretch>
            <a:fillRect/>
          </a:stretch>
        </p:blipFill>
        <p:spPr>
          <a:xfrm>
            <a:off x="7000391" y="4707900"/>
            <a:ext cx="1534478" cy="1810205"/>
          </a:xfrm>
          <a:prstGeom prst="rect">
            <a:avLst/>
          </a:prstGeom>
        </p:spPr>
      </p:pic>
      <p:sp>
        <p:nvSpPr>
          <p:cNvPr id="15"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16"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7"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8"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9" name="CasellaDiTesto 4"/>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err="1" smtClean="0">
                <a:solidFill>
                  <a:schemeClr val="bg1"/>
                </a:solidFill>
              </a:rPr>
              <a:t>L’imaging</a:t>
            </a:r>
            <a:r>
              <a:rPr lang="en-US" altLang="it-IT" dirty="0" smtClean="0">
                <a:solidFill>
                  <a:schemeClr val="bg1"/>
                </a:solidFill>
              </a:rPr>
              <a:t> NMR </a:t>
            </a:r>
            <a:r>
              <a:rPr lang="en-US" altLang="it-IT" dirty="0" err="1" smtClean="0">
                <a:solidFill>
                  <a:schemeClr val="bg1"/>
                </a:solidFill>
              </a:rPr>
              <a:t>convenzionale</a:t>
            </a:r>
            <a:r>
              <a:rPr lang="en-US" altLang="it-IT" dirty="0" smtClean="0">
                <a:solidFill>
                  <a:schemeClr val="bg1"/>
                </a:solidFill>
              </a:rPr>
              <a:t>: </a:t>
            </a:r>
            <a:r>
              <a:rPr lang="en-US" altLang="it-IT" dirty="0" err="1" smtClean="0">
                <a:solidFill>
                  <a:schemeClr val="bg1"/>
                </a:solidFill>
              </a:rPr>
              <a:t>il</a:t>
            </a:r>
            <a:r>
              <a:rPr lang="en-US" altLang="it-IT" dirty="0" smtClean="0">
                <a:solidFill>
                  <a:schemeClr val="bg1"/>
                </a:solidFill>
              </a:rPr>
              <a:t> </a:t>
            </a:r>
            <a:r>
              <a:rPr lang="en-US" altLang="it-IT" dirty="0" err="1" smtClean="0">
                <a:solidFill>
                  <a:schemeClr val="bg1"/>
                </a:solidFill>
              </a:rPr>
              <a:t>contrasto</a:t>
            </a:r>
            <a:endParaRPr lang="en-US" altLang="it-IT" dirty="0">
              <a:solidFill>
                <a:schemeClr val="bg1"/>
              </a:solidFill>
            </a:endParaRPr>
          </a:p>
        </p:txBody>
      </p:sp>
      <p:sp>
        <p:nvSpPr>
          <p:cNvPr id="20" name="CasellaDiTesto 19"/>
          <p:cNvSpPr txBox="1"/>
          <p:nvPr/>
        </p:nvSpPr>
        <p:spPr>
          <a:xfrm>
            <a:off x="791595" y="706865"/>
            <a:ext cx="7776864" cy="1077218"/>
          </a:xfrm>
          <a:prstGeom prst="rect">
            <a:avLst/>
          </a:prstGeom>
          <a:noFill/>
        </p:spPr>
        <p:txBody>
          <a:bodyPr wrap="square" rtlCol="0">
            <a:spAutoFit/>
          </a:bodyPr>
          <a:lstStyle/>
          <a:p>
            <a:r>
              <a:rPr lang="it-IT" sz="1600" dirty="0"/>
              <a:t>Affinché una patologia o un qualsiasi tessuto di interesse in un'immagine di risonanza magnetica risulti visibile è necessario che ci sia </a:t>
            </a:r>
            <a:r>
              <a:rPr lang="it-IT" sz="1600" b="1" dirty="0"/>
              <a:t>contrasto</a:t>
            </a:r>
            <a:r>
              <a:rPr lang="it-IT" sz="1600" dirty="0"/>
              <a:t>, </a:t>
            </a:r>
            <a:endParaRPr lang="it-IT" sz="1600" dirty="0" smtClean="0"/>
          </a:p>
          <a:p>
            <a:r>
              <a:rPr lang="it-IT" sz="1600" dirty="0" smtClean="0"/>
              <a:t>ovvero</a:t>
            </a:r>
            <a:r>
              <a:rPr lang="it-IT" sz="1600" dirty="0"/>
              <a:t>, una differenza di intensità di segnale tra la struttura di interesse ed i tessuti adiacenti.</a:t>
            </a:r>
          </a:p>
        </p:txBody>
      </p:sp>
    </p:spTree>
    <p:extLst>
      <p:ext uri="{BB962C8B-B14F-4D97-AF65-F5344CB8AC3E}">
        <p14:creationId xmlns:p14="http://schemas.microsoft.com/office/powerpoint/2010/main" val="316134812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8"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9"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0" name="CasellaDiTesto 4"/>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err="1" smtClean="0">
                <a:solidFill>
                  <a:schemeClr val="bg1"/>
                </a:solidFill>
              </a:rPr>
              <a:t>L’imaging</a:t>
            </a:r>
            <a:r>
              <a:rPr lang="en-US" altLang="it-IT" dirty="0" smtClean="0">
                <a:solidFill>
                  <a:schemeClr val="bg1"/>
                </a:solidFill>
              </a:rPr>
              <a:t> NMR </a:t>
            </a:r>
            <a:r>
              <a:rPr lang="en-US" altLang="it-IT" dirty="0" err="1" smtClean="0">
                <a:solidFill>
                  <a:schemeClr val="bg1"/>
                </a:solidFill>
              </a:rPr>
              <a:t>convenzionale</a:t>
            </a:r>
            <a:r>
              <a:rPr lang="en-US" altLang="it-IT" dirty="0" smtClean="0">
                <a:solidFill>
                  <a:schemeClr val="bg1"/>
                </a:solidFill>
              </a:rPr>
              <a:t>: La </a:t>
            </a:r>
            <a:r>
              <a:rPr lang="en-US" altLang="it-IT" dirty="0" err="1" smtClean="0">
                <a:solidFill>
                  <a:schemeClr val="bg1"/>
                </a:solidFill>
              </a:rPr>
              <a:t>mappa</a:t>
            </a:r>
            <a:r>
              <a:rPr lang="en-US" altLang="it-IT" dirty="0" smtClean="0">
                <a:solidFill>
                  <a:schemeClr val="bg1"/>
                </a:solidFill>
              </a:rPr>
              <a:t> NMR</a:t>
            </a:r>
            <a:endParaRPr lang="en-US" altLang="it-IT" dirty="0">
              <a:solidFill>
                <a:schemeClr val="bg1"/>
              </a:solidFill>
            </a:endParaRPr>
          </a:p>
        </p:txBody>
      </p:sp>
      <p:sp>
        <p:nvSpPr>
          <p:cNvPr id="11"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13" name="Immagine 12"/>
          <p:cNvPicPr>
            <a:picLocks noChangeAspect="1"/>
          </p:cNvPicPr>
          <p:nvPr/>
        </p:nvPicPr>
        <p:blipFill>
          <a:blip r:embed="rId3"/>
          <a:stretch>
            <a:fillRect/>
          </a:stretch>
        </p:blipFill>
        <p:spPr>
          <a:xfrm>
            <a:off x="511332" y="2720719"/>
            <a:ext cx="1472708" cy="1725829"/>
          </a:xfrm>
          <a:prstGeom prst="rect">
            <a:avLst/>
          </a:prstGeom>
        </p:spPr>
      </p:pic>
      <p:pic>
        <p:nvPicPr>
          <p:cNvPr id="14" name="Immagine 13"/>
          <p:cNvPicPr>
            <a:picLocks noChangeAspect="1"/>
          </p:cNvPicPr>
          <p:nvPr/>
        </p:nvPicPr>
        <p:blipFill>
          <a:blip r:embed="rId4"/>
          <a:stretch>
            <a:fillRect/>
          </a:stretch>
        </p:blipFill>
        <p:spPr>
          <a:xfrm>
            <a:off x="538642" y="4648419"/>
            <a:ext cx="1445397" cy="1693825"/>
          </a:xfrm>
          <a:prstGeom prst="rect">
            <a:avLst/>
          </a:prstGeom>
        </p:spPr>
      </p:pic>
      <p:pic>
        <p:nvPicPr>
          <p:cNvPr id="15" name="Immagine 14"/>
          <p:cNvPicPr>
            <a:picLocks noChangeAspect="1"/>
          </p:cNvPicPr>
          <p:nvPr/>
        </p:nvPicPr>
        <p:blipFill>
          <a:blip r:embed="rId5"/>
          <a:stretch>
            <a:fillRect/>
          </a:stretch>
        </p:blipFill>
        <p:spPr>
          <a:xfrm>
            <a:off x="467544" y="797582"/>
            <a:ext cx="1431103" cy="1677074"/>
          </a:xfrm>
          <a:prstGeom prst="rect">
            <a:avLst/>
          </a:prstGeom>
        </p:spPr>
      </p:pic>
      <p:grpSp>
        <p:nvGrpSpPr>
          <p:cNvPr id="27" name="Gruppo 26"/>
          <p:cNvGrpSpPr/>
          <p:nvPr/>
        </p:nvGrpSpPr>
        <p:grpSpPr>
          <a:xfrm>
            <a:off x="1979737" y="797582"/>
            <a:ext cx="2108919" cy="5295714"/>
            <a:chOff x="1979737" y="797582"/>
            <a:chExt cx="2108919" cy="5295714"/>
          </a:xfrm>
        </p:grpSpPr>
        <p:sp>
          <p:nvSpPr>
            <p:cNvPr id="23" name="Parentesi graffa chiusa 22"/>
            <p:cNvSpPr/>
            <p:nvPr/>
          </p:nvSpPr>
          <p:spPr>
            <a:xfrm>
              <a:off x="1979737" y="797582"/>
              <a:ext cx="864071" cy="529571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24" name="CasellaDiTesto 23"/>
            <p:cNvSpPr txBox="1"/>
            <p:nvPr/>
          </p:nvSpPr>
          <p:spPr>
            <a:xfrm>
              <a:off x="3008536" y="2405442"/>
              <a:ext cx="1080120" cy="2031325"/>
            </a:xfrm>
            <a:prstGeom prst="rect">
              <a:avLst/>
            </a:prstGeom>
            <a:noFill/>
          </p:spPr>
          <p:txBody>
            <a:bodyPr wrap="square" rtlCol="0">
              <a:spAutoFit/>
            </a:bodyPr>
            <a:lstStyle/>
            <a:p>
              <a:r>
                <a:rPr lang="it-IT" dirty="0" smtClean="0"/>
                <a:t>FIT intensità con funzione teorica in ogni </a:t>
              </a:r>
              <a:r>
                <a:rPr lang="it-IT" dirty="0" err="1" smtClean="0"/>
                <a:t>voxel</a:t>
              </a:r>
              <a:endParaRPr lang="it-IT" dirty="0"/>
            </a:p>
          </p:txBody>
        </p:sp>
      </p:grpSp>
      <p:grpSp>
        <p:nvGrpSpPr>
          <p:cNvPr id="26" name="Gruppo 25"/>
          <p:cNvGrpSpPr/>
          <p:nvPr/>
        </p:nvGrpSpPr>
        <p:grpSpPr>
          <a:xfrm>
            <a:off x="4088656" y="553169"/>
            <a:ext cx="4839834" cy="5853657"/>
            <a:chOff x="4088656" y="553169"/>
            <a:chExt cx="4839834" cy="5853657"/>
          </a:xfrm>
        </p:grpSpPr>
        <p:pic>
          <p:nvPicPr>
            <p:cNvPr id="17" name="Immagine 16"/>
            <p:cNvPicPr>
              <a:picLocks noChangeAspect="1"/>
            </p:cNvPicPr>
            <p:nvPr/>
          </p:nvPicPr>
          <p:blipFill>
            <a:blip r:embed="rId6"/>
            <a:stretch>
              <a:fillRect/>
            </a:stretch>
          </p:blipFill>
          <p:spPr>
            <a:xfrm>
              <a:off x="4088656" y="553169"/>
              <a:ext cx="4043173" cy="5639163"/>
            </a:xfrm>
            <a:prstGeom prst="rect">
              <a:avLst/>
            </a:prstGeom>
          </p:spPr>
        </p:pic>
        <p:sp>
          <p:nvSpPr>
            <p:cNvPr id="18" name="Ovale 17"/>
            <p:cNvSpPr/>
            <p:nvPr/>
          </p:nvSpPr>
          <p:spPr>
            <a:xfrm>
              <a:off x="5508104" y="1844824"/>
              <a:ext cx="144016" cy="144016"/>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Ovale 18"/>
            <p:cNvSpPr/>
            <p:nvPr/>
          </p:nvSpPr>
          <p:spPr>
            <a:xfrm>
              <a:off x="6372200" y="2348880"/>
              <a:ext cx="144016" cy="144016"/>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Ovale 19"/>
            <p:cNvSpPr/>
            <p:nvPr/>
          </p:nvSpPr>
          <p:spPr>
            <a:xfrm>
              <a:off x="7308310" y="2780928"/>
              <a:ext cx="144016" cy="144016"/>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Rectangle 6"/>
            <p:cNvSpPr>
              <a:spLocks noChangeArrowheads="1"/>
            </p:cNvSpPr>
            <p:nvPr/>
          </p:nvSpPr>
          <p:spPr bwMode="auto">
            <a:xfrm>
              <a:off x="5832146" y="1581338"/>
              <a:ext cx="309634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dirty="0" smtClean="0">
                  <a:solidFill>
                    <a:srgbClr val="333399"/>
                  </a:solidFill>
                  <a:latin typeface="Tahoma" panose="020B0604030504040204" pitchFamily="34" charset="0"/>
                </a:rPr>
                <a:t>S(TE) </a:t>
              </a:r>
              <a:r>
                <a:rPr lang="en-US" altLang="en-US" sz="1600" b="1" dirty="0">
                  <a:solidFill>
                    <a:srgbClr val="333399"/>
                  </a:solidFill>
                  <a:latin typeface="Tahoma" panose="020B0604030504040204" pitchFamily="34" charset="0"/>
                </a:rPr>
                <a:t>= M</a:t>
              </a:r>
              <a:r>
                <a:rPr lang="en-US" altLang="en-US" sz="1600" b="1" baseline="-25000" dirty="0">
                  <a:solidFill>
                    <a:srgbClr val="333399"/>
                  </a:solidFill>
                  <a:latin typeface="Tahoma" panose="020B0604030504040204" pitchFamily="34" charset="0"/>
                </a:rPr>
                <a:t>0</a:t>
              </a:r>
              <a:r>
                <a:rPr lang="en-US" altLang="en-US" sz="1600" b="1" dirty="0">
                  <a:solidFill>
                    <a:srgbClr val="333399"/>
                  </a:solidFill>
                  <a:latin typeface="Tahoma" panose="020B0604030504040204" pitchFamily="34" charset="0"/>
                </a:rPr>
                <a:t> </a:t>
              </a:r>
              <a:r>
                <a:rPr lang="en-US" altLang="en-US" sz="1600" b="1" dirty="0" err="1">
                  <a:solidFill>
                    <a:srgbClr val="333399"/>
                  </a:solidFill>
                  <a:latin typeface="Tahoma" panose="020B0604030504040204" pitchFamily="34" charset="0"/>
                </a:rPr>
                <a:t>exp</a:t>
              </a:r>
              <a:r>
                <a:rPr lang="en-US" altLang="en-US" sz="1600" b="1" dirty="0" smtClean="0">
                  <a:solidFill>
                    <a:srgbClr val="333399"/>
                  </a:solidFill>
                  <a:latin typeface="Tahoma" panose="020B0604030504040204" pitchFamily="34" charset="0"/>
                </a:rPr>
                <a:t>(-TE/T</a:t>
              </a:r>
              <a:r>
                <a:rPr lang="en-US" altLang="en-US" sz="1600" b="1" baseline="-25000" dirty="0" smtClean="0">
                  <a:solidFill>
                    <a:srgbClr val="333399"/>
                  </a:solidFill>
                  <a:latin typeface="Tahoma" panose="020B0604030504040204" pitchFamily="34" charset="0"/>
                </a:rPr>
                <a:t>2</a:t>
              </a:r>
              <a:r>
                <a:rPr lang="en-US" altLang="en-US" sz="1600" b="1" dirty="0">
                  <a:solidFill>
                    <a:srgbClr val="333399"/>
                  </a:solidFill>
                  <a:latin typeface="Tahoma" panose="020B0604030504040204" pitchFamily="34" charset="0"/>
                </a:rPr>
                <a:t>)</a:t>
              </a:r>
            </a:p>
          </p:txBody>
        </p:sp>
        <p:sp>
          <p:nvSpPr>
            <p:cNvPr id="25" name="CasellaDiTesto 24"/>
            <p:cNvSpPr txBox="1"/>
            <p:nvPr/>
          </p:nvSpPr>
          <p:spPr>
            <a:xfrm>
              <a:off x="4680027" y="6037494"/>
              <a:ext cx="2463564" cy="369332"/>
            </a:xfrm>
            <a:prstGeom prst="rect">
              <a:avLst/>
            </a:prstGeom>
            <a:noFill/>
          </p:spPr>
          <p:txBody>
            <a:bodyPr wrap="square" rtlCol="0">
              <a:spAutoFit/>
            </a:bodyPr>
            <a:lstStyle/>
            <a:p>
              <a:r>
                <a:rPr lang="it-IT" dirty="0" smtClean="0"/>
                <a:t>Color </a:t>
              </a:r>
              <a:r>
                <a:rPr lang="it-IT" dirty="0" err="1" smtClean="0"/>
                <a:t>coded</a:t>
              </a:r>
              <a:r>
                <a:rPr lang="it-IT" dirty="0" smtClean="0"/>
                <a:t> T2 </a:t>
              </a:r>
              <a:r>
                <a:rPr lang="it-IT" dirty="0" err="1" smtClean="0"/>
                <a:t>map</a:t>
              </a:r>
              <a:endParaRPr lang="it-IT" dirty="0"/>
            </a:p>
          </p:txBody>
        </p:sp>
      </p:grpSp>
    </p:spTree>
    <p:extLst>
      <p:ext uri="{BB962C8B-B14F-4D97-AF65-F5344CB8AC3E}">
        <p14:creationId xmlns:p14="http://schemas.microsoft.com/office/powerpoint/2010/main" val="595645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2"/>
          <p:cNvSpPr>
            <a:spLocks noGrp="1" noChangeArrowheads="1"/>
          </p:cNvSpPr>
          <p:nvPr>
            <p:ph type="title"/>
          </p:nvPr>
        </p:nvSpPr>
        <p:spPr>
          <a:noFill/>
        </p:spPr>
        <p:txBody>
          <a:bodyPr lIns="90488" tIns="44450" rIns="90488" bIns="44450" anchor="b"/>
          <a:lstStyle/>
          <a:p>
            <a:r>
              <a:rPr lang="en-GB" smtClean="0"/>
              <a:t>Contrast in IR</a:t>
            </a:r>
          </a:p>
        </p:txBody>
      </p:sp>
      <p:grpSp>
        <p:nvGrpSpPr>
          <p:cNvPr id="385027" name="Group 3"/>
          <p:cNvGrpSpPr>
            <a:grpSpLocks/>
          </p:cNvGrpSpPr>
          <p:nvPr/>
        </p:nvGrpSpPr>
        <p:grpSpPr bwMode="auto">
          <a:xfrm>
            <a:off x="2657475" y="2468563"/>
            <a:ext cx="2298700" cy="3060700"/>
            <a:chOff x="1674" y="1555"/>
            <a:chExt cx="1448" cy="1928"/>
          </a:xfrm>
        </p:grpSpPr>
        <p:grpSp>
          <p:nvGrpSpPr>
            <p:cNvPr id="385099" name="Group 4"/>
            <p:cNvGrpSpPr>
              <a:grpSpLocks/>
            </p:cNvGrpSpPr>
            <p:nvPr/>
          </p:nvGrpSpPr>
          <p:grpSpPr bwMode="auto">
            <a:xfrm>
              <a:off x="1766" y="1555"/>
              <a:ext cx="1122" cy="1149"/>
              <a:chOff x="1766" y="1181"/>
              <a:chExt cx="1122" cy="1149"/>
            </a:xfrm>
          </p:grpSpPr>
          <p:sp>
            <p:nvSpPr>
              <p:cNvPr id="385101" name="AutoShape 5"/>
              <p:cNvSpPr>
                <a:spLocks noChangeArrowheads="1"/>
              </p:cNvSpPr>
              <p:nvPr/>
            </p:nvSpPr>
            <p:spPr bwMode="auto">
              <a:xfrm>
                <a:off x="1906" y="1181"/>
                <a:ext cx="787" cy="790"/>
              </a:xfrm>
              <a:prstGeom prst="cube">
                <a:avLst>
                  <a:gd name="adj" fmla="val 24995"/>
                </a:avLst>
              </a:prstGeom>
              <a:solidFill>
                <a:schemeClr val="accent1"/>
              </a:solidFill>
              <a:ln w="12700">
                <a:solidFill>
                  <a:schemeClr val="tx1"/>
                </a:solidFill>
                <a:miter lim="800000"/>
                <a:headEnd/>
                <a:tailEnd/>
              </a:ln>
            </p:spPr>
            <p:txBody>
              <a:bodyPr wrap="none" anchor="ctr"/>
              <a:lstStyle/>
              <a:p>
                <a:endParaRPr lang="it-IT"/>
              </a:p>
            </p:txBody>
          </p:sp>
          <p:sp>
            <p:nvSpPr>
              <p:cNvPr id="385102" name="Rectangle 6"/>
              <p:cNvSpPr>
                <a:spLocks noChangeArrowheads="1"/>
              </p:cNvSpPr>
              <p:nvPr/>
            </p:nvSpPr>
            <p:spPr bwMode="auto">
              <a:xfrm>
                <a:off x="1766" y="2021"/>
                <a:ext cx="1122" cy="309"/>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2200" b="0"/>
                  <a:t>Tissue Voxel</a:t>
                </a:r>
                <a:endParaRPr lang="en-GB" sz="2000" b="0"/>
              </a:p>
            </p:txBody>
          </p:sp>
        </p:grpSp>
        <p:sp>
          <p:nvSpPr>
            <p:cNvPr id="385100" name="Rectangle 7"/>
            <p:cNvSpPr>
              <a:spLocks noChangeArrowheads="1"/>
            </p:cNvSpPr>
            <p:nvPr/>
          </p:nvSpPr>
          <p:spPr bwMode="auto">
            <a:xfrm>
              <a:off x="1674" y="2737"/>
              <a:ext cx="1448" cy="746"/>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2000" b="0">
                  <a:solidFill>
                    <a:srgbClr val="00FF00"/>
                  </a:solidFill>
                </a:rPr>
                <a:t>Proton density</a:t>
              </a:r>
            </a:p>
            <a:p>
              <a:pPr marL="279400" indent="-279400" defTabSz="766763">
                <a:lnSpc>
                  <a:spcPct val="120000"/>
                </a:lnSpc>
                <a:buClr>
                  <a:schemeClr val="accent1"/>
                </a:buClr>
                <a:tabLst>
                  <a:tab pos="2381250" algn="l"/>
                </a:tabLst>
              </a:pPr>
              <a:r>
                <a:rPr lang="en-GB" sz="2000" b="0">
                  <a:solidFill>
                    <a:srgbClr val="00FF00"/>
                  </a:solidFill>
                </a:rPr>
                <a:t>Relaxation time T1</a:t>
              </a:r>
            </a:p>
            <a:p>
              <a:pPr marL="279400" indent="-279400" defTabSz="766763">
                <a:lnSpc>
                  <a:spcPct val="120000"/>
                </a:lnSpc>
                <a:buClr>
                  <a:schemeClr val="accent1"/>
                </a:buClr>
                <a:tabLst>
                  <a:tab pos="2381250" algn="l"/>
                </a:tabLst>
              </a:pPr>
              <a:r>
                <a:rPr lang="en-GB" sz="2000" b="0">
                  <a:solidFill>
                    <a:srgbClr val="00FF00"/>
                  </a:solidFill>
                </a:rPr>
                <a:t>Relaxation time T2</a:t>
              </a:r>
            </a:p>
          </p:txBody>
        </p:sp>
      </p:grpSp>
      <p:grpSp>
        <p:nvGrpSpPr>
          <p:cNvPr id="4" name="Group 8"/>
          <p:cNvGrpSpPr>
            <a:grpSpLocks/>
          </p:cNvGrpSpPr>
          <p:nvPr/>
        </p:nvGrpSpPr>
        <p:grpSpPr bwMode="auto">
          <a:xfrm>
            <a:off x="2820988" y="1812925"/>
            <a:ext cx="1833562" cy="2124075"/>
            <a:chOff x="1777" y="846"/>
            <a:chExt cx="1155" cy="1338"/>
          </a:xfrm>
        </p:grpSpPr>
        <p:sp>
          <p:nvSpPr>
            <p:cNvPr id="385079" name="Rectangle 9"/>
            <p:cNvSpPr>
              <a:spLocks noChangeArrowheads="1"/>
            </p:cNvSpPr>
            <p:nvPr/>
          </p:nvSpPr>
          <p:spPr bwMode="auto">
            <a:xfrm>
              <a:off x="1777" y="846"/>
              <a:ext cx="1155" cy="286"/>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2000" b="0"/>
                <a:t>Magnetic Field</a:t>
              </a:r>
            </a:p>
          </p:txBody>
        </p:sp>
        <p:grpSp>
          <p:nvGrpSpPr>
            <p:cNvPr id="385080" name="Group 10"/>
            <p:cNvGrpSpPr>
              <a:grpSpLocks/>
            </p:cNvGrpSpPr>
            <p:nvPr/>
          </p:nvGrpSpPr>
          <p:grpSpPr bwMode="auto">
            <a:xfrm>
              <a:off x="2046" y="1136"/>
              <a:ext cx="482" cy="1048"/>
              <a:chOff x="2046" y="1136"/>
              <a:chExt cx="482" cy="1048"/>
            </a:xfrm>
          </p:grpSpPr>
          <p:grpSp>
            <p:nvGrpSpPr>
              <p:cNvPr id="385081" name="Group 11"/>
              <p:cNvGrpSpPr>
                <a:grpSpLocks/>
              </p:cNvGrpSpPr>
              <p:nvPr/>
            </p:nvGrpSpPr>
            <p:grpSpPr bwMode="auto">
              <a:xfrm>
                <a:off x="2057" y="1136"/>
                <a:ext cx="471" cy="291"/>
                <a:chOff x="2057" y="1136"/>
                <a:chExt cx="471" cy="291"/>
              </a:xfrm>
            </p:grpSpPr>
            <p:sp>
              <p:nvSpPr>
                <p:cNvPr id="385091" name="Freeform 12"/>
                <p:cNvSpPr>
                  <a:spLocks/>
                </p:cNvSpPr>
                <p:nvPr/>
              </p:nvSpPr>
              <p:spPr bwMode="auto">
                <a:xfrm>
                  <a:off x="2306" y="1219"/>
                  <a:ext cx="15" cy="208"/>
                </a:xfrm>
                <a:custGeom>
                  <a:avLst/>
                  <a:gdLst>
                    <a:gd name="T0" fmla="*/ 7 w 15"/>
                    <a:gd name="T1" fmla="*/ 0 h 208"/>
                    <a:gd name="T2" fmla="*/ 0 w 15"/>
                    <a:gd name="T3" fmla="*/ 48 h 208"/>
                    <a:gd name="T4" fmla="*/ 7 w 15"/>
                    <a:gd name="T5" fmla="*/ 48 h 208"/>
                    <a:gd name="T6" fmla="*/ 7 w 15"/>
                    <a:gd name="T7" fmla="*/ 207 h 208"/>
                    <a:gd name="T8" fmla="*/ 7 w 15"/>
                    <a:gd name="T9" fmla="*/ 48 h 208"/>
                    <a:gd name="T10" fmla="*/ 14 w 15"/>
                    <a:gd name="T11" fmla="*/ 48 h 208"/>
                    <a:gd name="T12" fmla="*/ 7 w 15"/>
                    <a:gd name="T13" fmla="*/ 0 h 208"/>
                    <a:gd name="T14" fmla="*/ 0 60000 65536"/>
                    <a:gd name="T15" fmla="*/ 0 60000 65536"/>
                    <a:gd name="T16" fmla="*/ 0 60000 65536"/>
                    <a:gd name="T17" fmla="*/ 0 60000 65536"/>
                    <a:gd name="T18" fmla="*/ 0 60000 65536"/>
                    <a:gd name="T19" fmla="*/ 0 60000 65536"/>
                    <a:gd name="T20" fmla="*/ 0 60000 65536"/>
                    <a:gd name="T21" fmla="*/ 0 w 15"/>
                    <a:gd name="T22" fmla="*/ 0 h 208"/>
                    <a:gd name="T23" fmla="*/ 15 w 15"/>
                    <a:gd name="T24" fmla="*/ 208 h 2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208">
                      <a:moveTo>
                        <a:pt x="7" y="0"/>
                      </a:moveTo>
                      <a:lnTo>
                        <a:pt x="0" y="48"/>
                      </a:lnTo>
                      <a:lnTo>
                        <a:pt x="7" y="48"/>
                      </a:lnTo>
                      <a:lnTo>
                        <a:pt x="7" y="207"/>
                      </a:lnTo>
                      <a:lnTo>
                        <a:pt x="7" y="48"/>
                      </a:lnTo>
                      <a:lnTo>
                        <a:pt x="14" y="48"/>
                      </a:lnTo>
                      <a:lnTo>
                        <a:pt x="7" y="0"/>
                      </a:lnTo>
                    </a:path>
                  </a:pathLst>
                </a:custGeom>
                <a:solidFill>
                  <a:srgbClr val="00FF00"/>
                </a:solidFill>
                <a:ln w="12700" cap="rnd" cmpd="sng">
                  <a:solidFill>
                    <a:srgbClr val="00FF00"/>
                  </a:solidFill>
                  <a:prstDash val="solid"/>
                  <a:round/>
                  <a:headEnd type="none" w="med" len="med"/>
                  <a:tailEnd type="none" w="med" len="med"/>
                </a:ln>
              </p:spPr>
              <p:txBody>
                <a:bodyPr/>
                <a:lstStyle/>
                <a:p>
                  <a:endParaRPr lang="en-GB"/>
                </a:p>
              </p:txBody>
            </p:sp>
            <p:sp>
              <p:nvSpPr>
                <p:cNvPr id="385092" name="Freeform 13"/>
                <p:cNvSpPr>
                  <a:spLocks/>
                </p:cNvSpPr>
                <p:nvPr/>
              </p:nvSpPr>
              <p:spPr bwMode="auto">
                <a:xfrm>
                  <a:off x="2431" y="1219"/>
                  <a:ext cx="14" cy="208"/>
                </a:xfrm>
                <a:custGeom>
                  <a:avLst/>
                  <a:gdLst>
                    <a:gd name="T0" fmla="*/ 6 w 14"/>
                    <a:gd name="T1" fmla="*/ 0 h 208"/>
                    <a:gd name="T2" fmla="*/ 0 w 14"/>
                    <a:gd name="T3" fmla="*/ 48 h 208"/>
                    <a:gd name="T4" fmla="*/ 6 w 14"/>
                    <a:gd name="T5" fmla="*/ 48 h 208"/>
                    <a:gd name="T6" fmla="*/ 6 w 14"/>
                    <a:gd name="T7" fmla="*/ 207 h 208"/>
                    <a:gd name="T8" fmla="*/ 6 w 14"/>
                    <a:gd name="T9" fmla="*/ 48 h 208"/>
                    <a:gd name="T10" fmla="*/ 13 w 14"/>
                    <a:gd name="T11" fmla="*/ 48 h 208"/>
                    <a:gd name="T12" fmla="*/ 6 w 14"/>
                    <a:gd name="T13" fmla="*/ 0 h 208"/>
                    <a:gd name="T14" fmla="*/ 0 60000 65536"/>
                    <a:gd name="T15" fmla="*/ 0 60000 65536"/>
                    <a:gd name="T16" fmla="*/ 0 60000 65536"/>
                    <a:gd name="T17" fmla="*/ 0 60000 65536"/>
                    <a:gd name="T18" fmla="*/ 0 60000 65536"/>
                    <a:gd name="T19" fmla="*/ 0 60000 65536"/>
                    <a:gd name="T20" fmla="*/ 0 60000 65536"/>
                    <a:gd name="T21" fmla="*/ 0 w 14"/>
                    <a:gd name="T22" fmla="*/ 0 h 208"/>
                    <a:gd name="T23" fmla="*/ 14 w 14"/>
                    <a:gd name="T24" fmla="*/ 208 h 2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208">
                      <a:moveTo>
                        <a:pt x="6" y="0"/>
                      </a:moveTo>
                      <a:lnTo>
                        <a:pt x="0" y="48"/>
                      </a:lnTo>
                      <a:lnTo>
                        <a:pt x="6" y="48"/>
                      </a:lnTo>
                      <a:lnTo>
                        <a:pt x="6" y="207"/>
                      </a:lnTo>
                      <a:lnTo>
                        <a:pt x="6" y="48"/>
                      </a:lnTo>
                      <a:lnTo>
                        <a:pt x="13" y="48"/>
                      </a:lnTo>
                      <a:lnTo>
                        <a:pt x="6" y="0"/>
                      </a:lnTo>
                    </a:path>
                  </a:pathLst>
                </a:custGeom>
                <a:solidFill>
                  <a:srgbClr val="00FF00"/>
                </a:solidFill>
                <a:ln w="12700" cap="rnd" cmpd="sng">
                  <a:solidFill>
                    <a:srgbClr val="00FF00"/>
                  </a:solidFill>
                  <a:prstDash val="solid"/>
                  <a:round/>
                  <a:headEnd type="none" w="med" len="med"/>
                  <a:tailEnd type="none" w="med" len="med"/>
                </a:ln>
              </p:spPr>
              <p:txBody>
                <a:bodyPr/>
                <a:lstStyle/>
                <a:p>
                  <a:endParaRPr lang="en-GB"/>
                </a:p>
              </p:txBody>
            </p:sp>
            <p:sp>
              <p:nvSpPr>
                <p:cNvPr id="385093" name="Freeform 14"/>
                <p:cNvSpPr>
                  <a:spLocks/>
                </p:cNvSpPr>
                <p:nvPr/>
              </p:nvSpPr>
              <p:spPr bwMode="auto">
                <a:xfrm>
                  <a:off x="2265" y="1136"/>
                  <a:ext cx="14" cy="208"/>
                </a:xfrm>
                <a:custGeom>
                  <a:avLst/>
                  <a:gdLst>
                    <a:gd name="T0" fmla="*/ 7 w 14"/>
                    <a:gd name="T1" fmla="*/ 0 h 208"/>
                    <a:gd name="T2" fmla="*/ 0 w 14"/>
                    <a:gd name="T3" fmla="*/ 48 h 208"/>
                    <a:gd name="T4" fmla="*/ 7 w 14"/>
                    <a:gd name="T5" fmla="*/ 48 h 208"/>
                    <a:gd name="T6" fmla="*/ 7 w 14"/>
                    <a:gd name="T7" fmla="*/ 207 h 208"/>
                    <a:gd name="T8" fmla="*/ 7 w 14"/>
                    <a:gd name="T9" fmla="*/ 48 h 208"/>
                    <a:gd name="T10" fmla="*/ 13 w 14"/>
                    <a:gd name="T11" fmla="*/ 48 h 208"/>
                    <a:gd name="T12" fmla="*/ 7 w 14"/>
                    <a:gd name="T13" fmla="*/ 0 h 208"/>
                    <a:gd name="T14" fmla="*/ 0 60000 65536"/>
                    <a:gd name="T15" fmla="*/ 0 60000 65536"/>
                    <a:gd name="T16" fmla="*/ 0 60000 65536"/>
                    <a:gd name="T17" fmla="*/ 0 60000 65536"/>
                    <a:gd name="T18" fmla="*/ 0 60000 65536"/>
                    <a:gd name="T19" fmla="*/ 0 60000 65536"/>
                    <a:gd name="T20" fmla="*/ 0 60000 65536"/>
                    <a:gd name="T21" fmla="*/ 0 w 14"/>
                    <a:gd name="T22" fmla="*/ 0 h 208"/>
                    <a:gd name="T23" fmla="*/ 14 w 14"/>
                    <a:gd name="T24" fmla="*/ 208 h 2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208">
                      <a:moveTo>
                        <a:pt x="7" y="0"/>
                      </a:moveTo>
                      <a:lnTo>
                        <a:pt x="0" y="48"/>
                      </a:lnTo>
                      <a:lnTo>
                        <a:pt x="7" y="48"/>
                      </a:lnTo>
                      <a:lnTo>
                        <a:pt x="7" y="207"/>
                      </a:lnTo>
                      <a:lnTo>
                        <a:pt x="7" y="48"/>
                      </a:lnTo>
                      <a:lnTo>
                        <a:pt x="13" y="48"/>
                      </a:lnTo>
                      <a:lnTo>
                        <a:pt x="7" y="0"/>
                      </a:lnTo>
                    </a:path>
                  </a:pathLst>
                </a:custGeom>
                <a:solidFill>
                  <a:srgbClr val="00FF00"/>
                </a:solidFill>
                <a:ln w="12700" cap="rnd" cmpd="sng">
                  <a:solidFill>
                    <a:srgbClr val="00FF00"/>
                  </a:solidFill>
                  <a:prstDash val="solid"/>
                  <a:round/>
                  <a:headEnd type="none" w="med" len="med"/>
                  <a:tailEnd type="none" w="med" len="med"/>
                </a:ln>
              </p:spPr>
              <p:txBody>
                <a:bodyPr/>
                <a:lstStyle/>
                <a:p>
                  <a:endParaRPr lang="en-GB"/>
                </a:p>
              </p:txBody>
            </p:sp>
            <p:sp>
              <p:nvSpPr>
                <p:cNvPr id="385094" name="Freeform 15"/>
                <p:cNvSpPr>
                  <a:spLocks/>
                </p:cNvSpPr>
                <p:nvPr/>
              </p:nvSpPr>
              <p:spPr bwMode="auto">
                <a:xfrm>
                  <a:off x="2389" y="1136"/>
                  <a:ext cx="15" cy="208"/>
                </a:xfrm>
                <a:custGeom>
                  <a:avLst/>
                  <a:gdLst>
                    <a:gd name="T0" fmla="*/ 7 w 15"/>
                    <a:gd name="T1" fmla="*/ 0 h 208"/>
                    <a:gd name="T2" fmla="*/ 0 w 15"/>
                    <a:gd name="T3" fmla="*/ 48 h 208"/>
                    <a:gd name="T4" fmla="*/ 7 w 15"/>
                    <a:gd name="T5" fmla="*/ 48 h 208"/>
                    <a:gd name="T6" fmla="*/ 7 w 15"/>
                    <a:gd name="T7" fmla="*/ 207 h 208"/>
                    <a:gd name="T8" fmla="*/ 7 w 15"/>
                    <a:gd name="T9" fmla="*/ 48 h 208"/>
                    <a:gd name="T10" fmla="*/ 14 w 15"/>
                    <a:gd name="T11" fmla="*/ 48 h 208"/>
                    <a:gd name="T12" fmla="*/ 7 w 15"/>
                    <a:gd name="T13" fmla="*/ 0 h 208"/>
                    <a:gd name="T14" fmla="*/ 0 60000 65536"/>
                    <a:gd name="T15" fmla="*/ 0 60000 65536"/>
                    <a:gd name="T16" fmla="*/ 0 60000 65536"/>
                    <a:gd name="T17" fmla="*/ 0 60000 65536"/>
                    <a:gd name="T18" fmla="*/ 0 60000 65536"/>
                    <a:gd name="T19" fmla="*/ 0 60000 65536"/>
                    <a:gd name="T20" fmla="*/ 0 60000 65536"/>
                    <a:gd name="T21" fmla="*/ 0 w 15"/>
                    <a:gd name="T22" fmla="*/ 0 h 208"/>
                    <a:gd name="T23" fmla="*/ 15 w 15"/>
                    <a:gd name="T24" fmla="*/ 208 h 2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208">
                      <a:moveTo>
                        <a:pt x="7" y="0"/>
                      </a:moveTo>
                      <a:lnTo>
                        <a:pt x="0" y="48"/>
                      </a:lnTo>
                      <a:lnTo>
                        <a:pt x="7" y="48"/>
                      </a:lnTo>
                      <a:lnTo>
                        <a:pt x="7" y="207"/>
                      </a:lnTo>
                      <a:lnTo>
                        <a:pt x="7" y="48"/>
                      </a:lnTo>
                      <a:lnTo>
                        <a:pt x="14" y="48"/>
                      </a:lnTo>
                      <a:lnTo>
                        <a:pt x="7" y="0"/>
                      </a:lnTo>
                    </a:path>
                  </a:pathLst>
                </a:custGeom>
                <a:solidFill>
                  <a:srgbClr val="00FF00"/>
                </a:solidFill>
                <a:ln w="12700" cap="rnd" cmpd="sng">
                  <a:solidFill>
                    <a:srgbClr val="00FF00"/>
                  </a:solidFill>
                  <a:prstDash val="solid"/>
                  <a:round/>
                  <a:headEnd type="none" w="med" len="med"/>
                  <a:tailEnd type="none" w="med" len="med"/>
                </a:ln>
              </p:spPr>
              <p:txBody>
                <a:bodyPr/>
                <a:lstStyle/>
                <a:p>
                  <a:endParaRPr lang="en-GB"/>
                </a:p>
              </p:txBody>
            </p:sp>
            <p:sp>
              <p:nvSpPr>
                <p:cNvPr id="385095" name="Freeform 16"/>
                <p:cNvSpPr>
                  <a:spLocks/>
                </p:cNvSpPr>
                <p:nvPr/>
              </p:nvSpPr>
              <p:spPr bwMode="auto">
                <a:xfrm>
                  <a:off x="2513" y="1136"/>
                  <a:ext cx="15" cy="208"/>
                </a:xfrm>
                <a:custGeom>
                  <a:avLst/>
                  <a:gdLst>
                    <a:gd name="T0" fmla="*/ 7 w 15"/>
                    <a:gd name="T1" fmla="*/ 0 h 208"/>
                    <a:gd name="T2" fmla="*/ 0 w 15"/>
                    <a:gd name="T3" fmla="*/ 48 h 208"/>
                    <a:gd name="T4" fmla="*/ 7 w 15"/>
                    <a:gd name="T5" fmla="*/ 48 h 208"/>
                    <a:gd name="T6" fmla="*/ 7 w 15"/>
                    <a:gd name="T7" fmla="*/ 207 h 208"/>
                    <a:gd name="T8" fmla="*/ 7 w 15"/>
                    <a:gd name="T9" fmla="*/ 48 h 208"/>
                    <a:gd name="T10" fmla="*/ 14 w 15"/>
                    <a:gd name="T11" fmla="*/ 48 h 208"/>
                    <a:gd name="T12" fmla="*/ 7 w 15"/>
                    <a:gd name="T13" fmla="*/ 0 h 208"/>
                    <a:gd name="T14" fmla="*/ 0 60000 65536"/>
                    <a:gd name="T15" fmla="*/ 0 60000 65536"/>
                    <a:gd name="T16" fmla="*/ 0 60000 65536"/>
                    <a:gd name="T17" fmla="*/ 0 60000 65536"/>
                    <a:gd name="T18" fmla="*/ 0 60000 65536"/>
                    <a:gd name="T19" fmla="*/ 0 60000 65536"/>
                    <a:gd name="T20" fmla="*/ 0 60000 65536"/>
                    <a:gd name="T21" fmla="*/ 0 w 15"/>
                    <a:gd name="T22" fmla="*/ 0 h 208"/>
                    <a:gd name="T23" fmla="*/ 15 w 15"/>
                    <a:gd name="T24" fmla="*/ 208 h 2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208">
                      <a:moveTo>
                        <a:pt x="7" y="0"/>
                      </a:moveTo>
                      <a:lnTo>
                        <a:pt x="0" y="48"/>
                      </a:lnTo>
                      <a:lnTo>
                        <a:pt x="7" y="48"/>
                      </a:lnTo>
                      <a:lnTo>
                        <a:pt x="7" y="207"/>
                      </a:lnTo>
                      <a:lnTo>
                        <a:pt x="7" y="48"/>
                      </a:lnTo>
                      <a:lnTo>
                        <a:pt x="14" y="48"/>
                      </a:lnTo>
                      <a:lnTo>
                        <a:pt x="7" y="0"/>
                      </a:lnTo>
                    </a:path>
                  </a:pathLst>
                </a:custGeom>
                <a:solidFill>
                  <a:srgbClr val="00FF00"/>
                </a:solidFill>
                <a:ln w="12700" cap="rnd" cmpd="sng">
                  <a:solidFill>
                    <a:srgbClr val="00FF00"/>
                  </a:solidFill>
                  <a:prstDash val="solid"/>
                  <a:round/>
                  <a:headEnd type="none" w="med" len="med"/>
                  <a:tailEnd type="none" w="med" len="med"/>
                </a:ln>
              </p:spPr>
              <p:txBody>
                <a:bodyPr/>
                <a:lstStyle/>
                <a:p>
                  <a:endParaRPr lang="en-GB"/>
                </a:p>
              </p:txBody>
            </p:sp>
            <p:sp>
              <p:nvSpPr>
                <p:cNvPr id="385096" name="Freeform 17"/>
                <p:cNvSpPr>
                  <a:spLocks/>
                </p:cNvSpPr>
                <p:nvPr/>
              </p:nvSpPr>
              <p:spPr bwMode="auto">
                <a:xfrm>
                  <a:off x="2182" y="1219"/>
                  <a:ext cx="14" cy="208"/>
                </a:xfrm>
                <a:custGeom>
                  <a:avLst/>
                  <a:gdLst>
                    <a:gd name="T0" fmla="*/ 7 w 14"/>
                    <a:gd name="T1" fmla="*/ 0 h 208"/>
                    <a:gd name="T2" fmla="*/ 0 w 14"/>
                    <a:gd name="T3" fmla="*/ 48 h 208"/>
                    <a:gd name="T4" fmla="*/ 7 w 14"/>
                    <a:gd name="T5" fmla="*/ 48 h 208"/>
                    <a:gd name="T6" fmla="*/ 7 w 14"/>
                    <a:gd name="T7" fmla="*/ 207 h 208"/>
                    <a:gd name="T8" fmla="*/ 7 w 14"/>
                    <a:gd name="T9" fmla="*/ 48 h 208"/>
                    <a:gd name="T10" fmla="*/ 13 w 14"/>
                    <a:gd name="T11" fmla="*/ 48 h 208"/>
                    <a:gd name="T12" fmla="*/ 7 w 14"/>
                    <a:gd name="T13" fmla="*/ 0 h 208"/>
                    <a:gd name="T14" fmla="*/ 0 60000 65536"/>
                    <a:gd name="T15" fmla="*/ 0 60000 65536"/>
                    <a:gd name="T16" fmla="*/ 0 60000 65536"/>
                    <a:gd name="T17" fmla="*/ 0 60000 65536"/>
                    <a:gd name="T18" fmla="*/ 0 60000 65536"/>
                    <a:gd name="T19" fmla="*/ 0 60000 65536"/>
                    <a:gd name="T20" fmla="*/ 0 60000 65536"/>
                    <a:gd name="T21" fmla="*/ 0 w 14"/>
                    <a:gd name="T22" fmla="*/ 0 h 208"/>
                    <a:gd name="T23" fmla="*/ 14 w 14"/>
                    <a:gd name="T24" fmla="*/ 208 h 2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208">
                      <a:moveTo>
                        <a:pt x="7" y="0"/>
                      </a:moveTo>
                      <a:lnTo>
                        <a:pt x="0" y="48"/>
                      </a:lnTo>
                      <a:lnTo>
                        <a:pt x="7" y="48"/>
                      </a:lnTo>
                      <a:lnTo>
                        <a:pt x="7" y="207"/>
                      </a:lnTo>
                      <a:lnTo>
                        <a:pt x="7" y="48"/>
                      </a:lnTo>
                      <a:lnTo>
                        <a:pt x="13" y="48"/>
                      </a:lnTo>
                      <a:lnTo>
                        <a:pt x="7" y="0"/>
                      </a:lnTo>
                    </a:path>
                  </a:pathLst>
                </a:custGeom>
                <a:solidFill>
                  <a:srgbClr val="00FF00"/>
                </a:solidFill>
                <a:ln w="12700" cap="rnd" cmpd="sng">
                  <a:solidFill>
                    <a:srgbClr val="00FF00"/>
                  </a:solidFill>
                  <a:prstDash val="solid"/>
                  <a:round/>
                  <a:headEnd type="none" w="med" len="med"/>
                  <a:tailEnd type="none" w="med" len="med"/>
                </a:ln>
              </p:spPr>
              <p:txBody>
                <a:bodyPr/>
                <a:lstStyle/>
                <a:p>
                  <a:endParaRPr lang="en-GB"/>
                </a:p>
              </p:txBody>
            </p:sp>
            <p:sp>
              <p:nvSpPr>
                <p:cNvPr id="385097" name="Freeform 18"/>
                <p:cNvSpPr>
                  <a:spLocks/>
                </p:cNvSpPr>
                <p:nvPr/>
              </p:nvSpPr>
              <p:spPr bwMode="auto">
                <a:xfrm>
                  <a:off x="2140" y="1136"/>
                  <a:ext cx="14" cy="208"/>
                </a:xfrm>
                <a:custGeom>
                  <a:avLst/>
                  <a:gdLst>
                    <a:gd name="T0" fmla="*/ 7 w 14"/>
                    <a:gd name="T1" fmla="*/ 0 h 208"/>
                    <a:gd name="T2" fmla="*/ 0 w 14"/>
                    <a:gd name="T3" fmla="*/ 48 h 208"/>
                    <a:gd name="T4" fmla="*/ 7 w 14"/>
                    <a:gd name="T5" fmla="*/ 48 h 208"/>
                    <a:gd name="T6" fmla="*/ 7 w 14"/>
                    <a:gd name="T7" fmla="*/ 207 h 208"/>
                    <a:gd name="T8" fmla="*/ 7 w 14"/>
                    <a:gd name="T9" fmla="*/ 48 h 208"/>
                    <a:gd name="T10" fmla="*/ 13 w 14"/>
                    <a:gd name="T11" fmla="*/ 48 h 208"/>
                    <a:gd name="T12" fmla="*/ 7 w 14"/>
                    <a:gd name="T13" fmla="*/ 0 h 208"/>
                    <a:gd name="T14" fmla="*/ 0 60000 65536"/>
                    <a:gd name="T15" fmla="*/ 0 60000 65536"/>
                    <a:gd name="T16" fmla="*/ 0 60000 65536"/>
                    <a:gd name="T17" fmla="*/ 0 60000 65536"/>
                    <a:gd name="T18" fmla="*/ 0 60000 65536"/>
                    <a:gd name="T19" fmla="*/ 0 60000 65536"/>
                    <a:gd name="T20" fmla="*/ 0 60000 65536"/>
                    <a:gd name="T21" fmla="*/ 0 w 14"/>
                    <a:gd name="T22" fmla="*/ 0 h 208"/>
                    <a:gd name="T23" fmla="*/ 14 w 14"/>
                    <a:gd name="T24" fmla="*/ 208 h 2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208">
                      <a:moveTo>
                        <a:pt x="7" y="0"/>
                      </a:moveTo>
                      <a:lnTo>
                        <a:pt x="0" y="48"/>
                      </a:lnTo>
                      <a:lnTo>
                        <a:pt x="7" y="48"/>
                      </a:lnTo>
                      <a:lnTo>
                        <a:pt x="7" y="207"/>
                      </a:lnTo>
                      <a:lnTo>
                        <a:pt x="7" y="48"/>
                      </a:lnTo>
                      <a:lnTo>
                        <a:pt x="13" y="48"/>
                      </a:lnTo>
                      <a:lnTo>
                        <a:pt x="7" y="0"/>
                      </a:lnTo>
                    </a:path>
                  </a:pathLst>
                </a:custGeom>
                <a:solidFill>
                  <a:srgbClr val="00FF00"/>
                </a:solidFill>
                <a:ln w="12700" cap="rnd" cmpd="sng">
                  <a:solidFill>
                    <a:srgbClr val="00FF00"/>
                  </a:solidFill>
                  <a:prstDash val="solid"/>
                  <a:round/>
                  <a:headEnd type="none" w="med" len="med"/>
                  <a:tailEnd type="none" w="med" len="med"/>
                </a:ln>
              </p:spPr>
              <p:txBody>
                <a:bodyPr/>
                <a:lstStyle/>
                <a:p>
                  <a:endParaRPr lang="en-GB"/>
                </a:p>
              </p:txBody>
            </p:sp>
            <p:sp>
              <p:nvSpPr>
                <p:cNvPr id="385098" name="Freeform 19"/>
                <p:cNvSpPr>
                  <a:spLocks/>
                </p:cNvSpPr>
                <p:nvPr/>
              </p:nvSpPr>
              <p:spPr bwMode="auto">
                <a:xfrm>
                  <a:off x="2057" y="1219"/>
                  <a:ext cx="14" cy="208"/>
                </a:xfrm>
                <a:custGeom>
                  <a:avLst/>
                  <a:gdLst>
                    <a:gd name="T0" fmla="*/ 7 w 14"/>
                    <a:gd name="T1" fmla="*/ 0 h 208"/>
                    <a:gd name="T2" fmla="*/ 0 w 14"/>
                    <a:gd name="T3" fmla="*/ 48 h 208"/>
                    <a:gd name="T4" fmla="*/ 7 w 14"/>
                    <a:gd name="T5" fmla="*/ 48 h 208"/>
                    <a:gd name="T6" fmla="*/ 7 w 14"/>
                    <a:gd name="T7" fmla="*/ 207 h 208"/>
                    <a:gd name="T8" fmla="*/ 7 w 14"/>
                    <a:gd name="T9" fmla="*/ 48 h 208"/>
                    <a:gd name="T10" fmla="*/ 13 w 14"/>
                    <a:gd name="T11" fmla="*/ 48 h 208"/>
                    <a:gd name="T12" fmla="*/ 7 w 14"/>
                    <a:gd name="T13" fmla="*/ 0 h 208"/>
                    <a:gd name="T14" fmla="*/ 0 60000 65536"/>
                    <a:gd name="T15" fmla="*/ 0 60000 65536"/>
                    <a:gd name="T16" fmla="*/ 0 60000 65536"/>
                    <a:gd name="T17" fmla="*/ 0 60000 65536"/>
                    <a:gd name="T18" fmla="*/ 0 60000 65536"/>
                    <a:gd name="T19" fmla="*/ 0 60000 65536"/>
                    <a:gd name="T20" fmla="*/ 0 60000 65536"/>
                    <a:gd name="T21" fmla="*/ 0 w 14"/>
                    <a:gd name="T22" fmla="*/ 0 h 208"/>
                    <a:gd name="T23" fmla="*/ 14 w 14"/>
                    <a:gd name="T24" fmla="*/ 208 h 2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208">
                      <a:moveTo>
                        <a:pt x="7" y="0"/>
                      </a:moveTo>
                      <a:lnTo>
                        <a:pt x="0" y="48"/>
                      </a:lnTo>
                      <a:lnTo>
                        <a:pt x="7" y="48"/>
                      </a:lnTo>
                      <a:lnTo>
                        <a:pt x="7" y="207"/>
                      </a:lnTo>
                      <a:lnTo>
                        <a:pt x="7" y="48"/>
                      </a:lnTo>
                      <a:lnTo>
                        <a:pt x="13" y="48"/>
                      </a:lnTo>
                      <a:lnTo>
                        <a:pt x="7" y="0"/>
                      </a:lnTo>
                    </a:path>
                  </a:pathLst>
                </a:custGeom>
                <a:solidFill>
                  <a:srgbClr val="00FF00"/>
                </a:solidFill>
                <a:ln w="12700" cap="rnd" cmpd="sng">
                  <a:solidFill>
                    <a:srgbClr val="00FF00"/>
                  </a:solidFill>
                  <a:prstDash val="solid"/>
                  <a:round/>
                  <a:headEnd type="none" w="med" len="med"/>
                  <a:tailEnd type="none" w="med" len="med"/>
                </a:ln>
              </p:spPr>
              <p:txBody>
                <a:bodyPr/>
                <a:lstStyle/>
                <a:p>
                  <a:endParaRPr lang="en-GB"/>
                </a:p>
              </p:txBody>
            </p:sp>
          </p:grpSp>
          <p:grpSp>
            <p:nvGrpSpPr>
              <p:cNvPr id="385082" name="Group 20"/>
              <p:cNvGrpSpPr>
                <a:grpSpLocks/>
              </p:cNvGrpSpPr>
              <p:nvPr/>
            </p:nvGrpSpPr>
            <p:grpSpPr bwMode="auto">
              <a:xfrm>
                <a:off x="2046" y="2052"/>
                <a:ext cx="459" cy="132"/>
                <a:chOff x="2046" y="2052"/>
                <a:chExt cx="459" cy="132"/>
              </a:xfrm>
            </p:grpSpPr>
            <p:sp>
              <p:nvSpPr>
                <p:cNvPr id="385083" name="Line 21"/>
                <p:cNvSpPr>
                  <a:spLocks noChangeShapeType="1"/>
                </p:cNvSpPr>
                <p:nvPr/>
              </p:nvSpPr>
              <p:spPr bwMode="auto">
                <a:xfrm>
                  <a:off x="2046" y="2052"/>
                  <a:ext cx="0" cy="129"/>
                </a:xfrm>
                <a:prstGeom prst="line">
                  <a:avLst/>
                </a:prstGeom>
                <a:noFill/>
                <a:ln w="12700" cap="rnd">
                  <a:solidFill>
                    <a:srgbClr val="00FF00"/>
                  </a:solidFill>
                  <a:round/>
                  <a:headEnd/>
                  <a:tailEnd/>
                </a:ln>
              </p:spPr>
              <p:txBody>
                <a:bodyPr wrap="none" anchor="ctr"/>
                <a:lstStyle/>
                <a:p>
                  <a:endParaRPr lang="en-GB"/>
                </a:p>
              </p:txBody>
            </p:sp>
            <p:sp>
              <p:nvSpPr>
                <p:cNvPr id="385084" name="Line 22"/>
                <p:cNvSpPr>
                  <a:spLocks noChangeShapeType="1"/>
                </p:cNvSpPr>
                <p:nvPr/>
              </p:nvSpPr>
              <p:spPr bwMode="auto">
                <a:xfrm>
                  <a:off x="2130" y="2052"/>
                  <a:ext cx="0" cy="51"/>
                </a:xfrm>
                <a:prstGeom prst="line">
                  <a:avLst/>
                </a:prstGeom>
                <a:noFill/>
                <a:ln w="12700" cap="rnd">
                  <a:solidFill>
                    <a:srgbClr val="00FF00"/>
                  </a:solidFill>
                  <a:round/>
                  <a:headEnd/>
                  <a:tailEnd/>
                </a:ln>
              </p:spPr>
              <p:txBody>
                <a:bodyPr wrap="none" anchor="ctr"/>
                <a:lstStyle/>
                <a:p>
                  <a:endParaRPr lang="en-GB"/>
                </a:p>
              </p:txBody>
            </p:sp>
            <p:sp>
              <p:nvSpPr>
                <p:cNvPr id="385085" name="Line 23"/>
                <p:cNvSpPr>
                  <a:spLocks noChangeShapeType="1"/>
                </p:cNvSpPr>
                <p:nvPr/>
              </p:nvSpPr>
              <p:spPr bwMode="auto">
                <a:xfrm>
                  <a:off x="2190" y="2052"/>
                  <a:ext cx="0" cy="132"/>
                </a:xfrm>
                <a:prstGeom prst="line">
                  <a:avLst/>
                </a:prstGeom>
                <a:noFill/>
                <a:ln w="12700" cap="rnd">
                  <a:solidFill>
                    <a:srgbClr val="00FF00"/>
                  </a:solidFill>
                  <a:round/>
                  <a:headEnd/>
                  <a:tailEnd/>
                </a:ln>
              </p:spPr>
              <p:txBody>
                <a:bodyPr wrap="none" anchor="ctr"/>
                <a:lstStyle/>
                <a:p>
                  <a:endParaRPr lang="en-GB"/>
                </a:p>
              </p:txBody>
            </p:sp>
            <p:sp>
              <p:nvSpPr>
                <p:cNvPr id="385086" name="Line 24"/>
                <p:cNvSpPr>
                  <a:spLocks noChangeShapeType="1"/>
                </p:cNvSpPr>
                <p:nvPr/>
              </p:nvSpPr>
              <p:spPr bwMode="auto">
                <a:xfrm>
                  <a:off x="2259" y="2055"/>
                  <a:ext cx="0" cy="48"/>
                </a:xfrm>
                <a:prstGeom prst="line">
                  <a:avLst/>
                </a:prstGeom>
                <a:noFill/>
                <a:ln w="12700" cap="rnd">
                  <a:solidFill>
                    <a:srgbClr val="00FF00"/>
                  </a:solidFill>
                  <a:round/>
                  <a:headEnd/>
                  <a:tailEnd/>
                </a:ln>
              </p:spPr>
              <p:txBody>
                <a:bodyPr wrap="none" anchor="ctr"/>
                <a:lstStyle/>
                <a:p>
                  <a:endParaRPr lang="en-GB"/>
                </a:p>
              </p:txBody>
            </p:sp>
            <p:sp>
              <p:nvSpPr>
                <p:cNvPr id="385087" name="Line 25"/>
                <p:cNvSpPr>
                  <a:spLocks noChangeShapeType="1"/>
                </p:cNvSpPr>
                <p:nvPr/>
              </p:nvSpPr>
              <p:spPr bwMode="auto">
                <a:xfrm>
                  <a:off x="2295" y="2058"/>
                  <a:ext cx="0" cy="126"/>
                </a:xfrm>
                <a:prstGeom prst="line">
                  <a:avLst/>
                </a:prstGeom>
                <a:noFill/>
                <a:ln w="12700" cap="rnd">
                  <a:solidFill>
                    <a:srgbClr val="00FF00"/>
                  </a:solidFill>
                  <a:round/>
                  <a:headEnd/>
                  <a:tailEnd/>
                </a:ln>
              </p:spPr>
              <p:txBody>
                <a:bodyPr wrap="none" anchor="ctr"/>
                <a:lstStyle/>
                <a:p>
                  <a:endParaRPr lang="en-GB"/>
                </a:p>
              </p:txBody>
            </p:sp>
            <p:sp>
              <p:nvSpPr>
                <p:cNvPr id="385088" name="Line 26"/>
                <p:cNvSpPr>
                  <a:spLocks noChangeShapeType="1"/>
                </p:cNvSpPr>
                <p:nvPr/>
              </p:nvSpPr>
              <p:spPr bwMode="auto">
                <a:xfrm>
                  <a:off x="2379" y="2052"/>
                  <a:ext cx="0" cy="45"/>
                </a:xfrm>
                <a:prstGeom prst="line">
                  <a:avLst/>
                </a:prstGeom>
                <a:noFill/>
                <a:ln w="12700" cap="rnd">
                  <a:solidFill>
                    <a:srgbClr val="00FF00"/>
                  </a:solidFill>
                  <a:round/>
                  <a:headEnd/>
                  <a:tailEnd/>
                </a:ln>
              </p:spPr>
              <p:txBody>
                <a:bodyPr wrap="none" anchor="ctr"/>
                <a:lstStyle/>
                <a:p>
                  <a:endParaRPr lang="en-GB"/>
                </a:p>
              </p:txBody>
            </p:sp>
            <p:sp>
              <p:nvSpPr>
                <p:cNvPr id="385089" name="Line 27"/>
                <p:cNvSpPr>
                  <a:spLocks noChangeShapeType="1"/>
                </p:cNvSpPr>
                <p:nvPr/>
              </p:nvSpPr>
              <p:spPr bwMode="auto">
                <a:xfrm>
                  <a:off x="2418" y="2058"/>
                  <a:ext cx="0" cy="126"/>
                </a:xfrm>
                <a:prstGeom prst="line">
                  <a:avLst/>
                </a:prstGeom>
                <a:noFill/>
                <a:ln w="12700" cap="rnd">
                  <a:solidFill>
                    <a:srgbClr val="00FF00"/>
                  </a:solidFill>
                  <a:round/>
                  <a:headEnd/>
                  <a:tailEnd/>
                </a:ln>
              </p:spPr>
              <p:txBody>
                <a:bodyPr wrap="none" anchor="ctr"/>
                <a:lstStyle/>
                <a:p>
                  <a:endParaRPr lang="en-GB"/>
                </a:p>
              </p:txBody>
            </p:sp>
            <p:sp>
              <p:nvSpPr>
                <p:cNvPr id="385090" name="Line 28"/>
                <p:cNvSpPr>
                  <a:spLocks noChangeShapeType="1"/>
                </p:cNvSpPr>
                <p:nvPr/>
              </p:nvSpPr>
              <p:spPr bwMode="auto">
                <a:xfrm>
                  <a:off x="2505" y="2052"/>
                  <a:ext cx="0" cy="45"/>
                </a:xfrm>
                <a:prstGeom prst="line">
                  <a:avLst/>
                </a:prstGeom>
                <a:noFill/>
                <a:ln w="12700" cap="rnd">
                  <a:solidFill>
                    <a:srgbClr val="00FF00"/>
                  </a:solidFill>
                  <a:round/>
                  <a:headEnd/>
                  <a:tailEnd/>
                </a:ln>
              </p:spPr>
              <p:txBody>
                <a:bodyPr wrap="none" anchor="ctr"/>
                <a:lstStyle/>
                <a:p>
                  <a:endParaRPr lang="en-GB"/>
                </a:p>
              </p:txBody>
            </p:sp>
          </p:grpSp>
        </p:grpSp>
      </p:grpSp>
      <p:grpSp>
        <p:nvGrpSpPr>
          <p:cNvPr id="8" name="Group 29"/>
          <p:cNvGrpSpPr>
            <a:grpSpLocks/>
          </p:cNvGrpSpPr>
          <p:nvPr/>
        </p:nvGrpSpPr>
        <p:grpSpPr bwMode="auto">
          <a:xfrm>
            <a:off x="563563" y="2930525"/>
            <a:ext cx="2219325" cy="1851025"/>
            <a:chOff x="355" y="1846"/>
            <a:chExt cx="1398" cy="1166"/>
          </a:xfrm>
        </p:grpSpPr>
        <p:grpSp>
          <p:nvGrpSpPr>
            <p:cNvPr id="385046" name="Group 30"/>
            <p:cNvGrpSpPr>
              <a:grpSpLocks/>
            </p:cNvGrpSpPr>
            <p:nvPr/>
          </p:nvGrpSpPr>
          <p:grpSpPr bwMode="auto">
            <a:xfrm>
              <a:off x="763" y="1846"/>
              <a:ext cx="434" cy="306"/>
              <a:chOff x="589" y="2060"/>
              <a:chExt cx="243" cy="306"/>
            </a:xfrm>
          </p:grpSpPr>
          <p:grpSp>
            <p:nvGrpSpPr>
              <p:cNvPr id="385054" name="Group 31"/>
              <p:cNvGrpSpPr>
                <a:grpSpLocks/>
              </p:cNvGrpSpPr>
              <p:nvPr/>
            </p:nvGrpSpPr>
            <p:grpSpPr bwMode="auto">
              <a:xfrm>
                <a:off x="589" y="2060"/>
                <a:ext cx="48" cy="306"/>
                <a:chOff x="1714" y="1556"/>
                <a:chExt cx="402" cy="1962"/>
              </a:xfrm>
            </p:grpSpPr>
            <p:sp>
              <p:nvSpPr>
                <p:cNvPr id="385075" name="Arc 32"/>
                <p:cNvSpPr>
                  <a:spLocks/>
                </p:cNvSpPr>
                <p:nvPr/>
              </p:nvSpPr>
              <p:spPr bwMode="auto">
                <a:xfrm>
                  <a:off x="1824" y="1556"/>
                  <a:ext cx="91" cy="977"/>
                </a:xfrm>
                <a:custGeom>
                  <a:avLst/>
                  <a:gdLst>
                    <a:gd name="T0" fmla="*/ 0 w 22096"/>
                    <a:gd name="T1" fmla="*/ 0 h 21600"/>
                    <a:gd name="T2" fmla="*/ 0 w 22096"/>
                    <a:gd name="T3" fmla="*/ 44 h 21600"/>
                    <a:gd name="T4" fmla="*/ 0 w 22096"/>
                    <a:gd name="T5" fmla="*/ 44 h 21600"/>
                    <a:gd name="T6" fmla="*/ 0 60000 65536"/>
                    <a:gd name="T7" fmla="*/ 0 60000 65536"/>
                    <a:gd name="T8" fmla="*/ 0 60000 65536"/>
                    <a:gd name="T9" fmla="*/ 0 w 22096"/>
                    <a:gd name="T10" fmla="*/ 0 h 21600"/>
                    <a:gd name="T11" fmla="*/ 22096 w 22096"/>
                    <a:gd name="T12" fmla="*/ 21600 h 21600"/>
                  </a:gdLst>
                  <a:ahLst/>
                  <a:cxnLst>
                    <a:cxn ang="T6">
                      <a:pos x="T0" y="T1"/>
                    </a:cxn>
                    <a:cxn ang="T7">
                      <a:pos x="T2" y="T3"/>
                    </a:cxn>
                    <a:cxn ang="T8">
                      <a:pos x="T4" y="T5"/>
                    </a:cxn>
                  </a:cxnLst>
                  <a:rect l="T9" t="T10" r="T11" b="T12"/>
                  <a:pathLst>
                    <a:path w="22096" h="21600" fill="none" extrusionOk="0">
                      <a:moveTo>
                        <a:pt x="-1" y="5"/>
                      </a:moveTo>
                      <a:cubicBezTo>
                        <a:pt x="165" y="1"/>
                        <a:pt x="330" y="-1"/>
                        <a:pt x="496" y="0"/>
                      </a:cubicBezTo>
                      <a:cubicBezTo>
                        <a:pt x="12425" y="0"/>
                        <a:pt x="22096" y="9670"/>
                        <a:pt x="22096" y="21600"/>
                      </a:cubicBezTo>
                    </a:path>
                    <a:path w="22096" h="21600" stroke="0" extrusionOk="0">
                      <a:moveTo>
                        <a:pt x="-1" y="5"/>
                      </a:moveTo>
                      <a:cubicBezTo>
                        <a:pt x="165" y="1"/>
                        <a:pt x="330" y="-1"/>
                        <a:pt x="496" y="0"/>
                      </a:cubicBezTo>
                      <a:cubicBezTo>
                        <a:pt x="12425" y="0"/>
                        <a:pt x="22096" y="9670"/>
                        <a:pt x="22096" y="21600"/>
                      </a:cubicBezTo>
                      <a:lnTo>
                        <a:pt x="496" y="21600"/>
                      </a:lnTo>
                      <a:close/>
                    </a:path>
                  </a:pathLst>
                </a:custGeom>
                <a:noFill/>
                <a:ln w="12700" cap="rnd">
                  <a:solidFill>
                    <a:srgbClr val="FD0000"/>
                  </a:solidFill>
                  <a:round/>
                  <a:headEnd/>
                  <a:tailEnd/>
                </a:ln>
              </p:spPr>
              <p:txBody>
                <a:bodyPr wrap="none" anchor="ctr"/>
                <a:lstStyle/>
                <a:p>
                  <a:endParaRPr lang="en-GB"/>
                </a:p>
              </p:txBody>
            </p:sp>
            <p:sp>
              <p:nvSpPr>
                <p:cNvPr id="385076" name="Arc 33"/>
                <p:cNvSpPr>
                  <a:spLocks/>
                </p:cNvSpPr>
                <p:nvPr/>
              </p:nvSpPr>
              <p:spPr bwMode="auto">
                <a:xfrm>
                  <a:off x="1714" y="1556"/>
                  <a:ext cx="112" cy="977"/>
                </a:xfrm>
                <a:custGeom>
                  <a:avLst/>
                  <a:gdLst>
                    <a:gd name="T0" fmla="*/ 0 w 21600"/>
                    <a:gd name="T1" fmla="*/ 44 h 21596"/>
                    <a:gd name="T2" fmla="*/ 1 w 21600"/>
                    <a:gd name="T3" fmla="*/ 0 h 21596"/>
                    <a:gd name="T4" fmla="*/ 1 w 21600"/>
                    <a:gd name="T5" fmla="*/ 44 h 21596"/>
                    <a:gd name="T6" fmla="*/ 0 60000 65536"/>
                    <a:gd name="T7" fmla="*/ 0 60000 65536"/>
                    <a:gd name="T8" fmla="*/ 0 60000 65536"/>
                    <a:gd name="T9" fmla="*/ 0 w 21600"/>
                    <a:gd name="T10" fmla="*/ 0 h 21596"/>
                    <a:gd name="T11" fmla="*/ 21600 w 21600"/>
                    <a:gd name="T12" fmla="*/ 21596 h 21596"/>
                  </a:gdLst>
                  <a:ahLst/>
                  <a:cxnLst>
                    <a:cxn ang="T6">
                      <a:pos x="T0" y="T1"/>
                    </a:cxn>
                    <a:cxn ang="T7">
                      <a:pos x="T2" y="T3"/>
                    </a:cxn>
                    <a:cxn ang="T8">
                      <a:pos x="T4" y="T5"/>
                    </a:cxn>
                  </a:cxnLst>
                  <a:rect l="T9" t="T10" r="T11" b="T12"/>
                  <a:pathLst>
                    <a:path w="21600" h="21596" fill="none" extrusionOk="0">
                      <a:moveTo>
                        <a:pt x="0" y="21596"/>
                      </a:moveTo>
                      <a:cubicBezTo>
                        <a:pt x="0" y="9822"/>
                        <a:pt x="9428" y="217"/>
                        <a:pt x="21199" y="-1"/>
                      </a:cubicBezTo>
                    </a:path>
                    <a:path w="21600" h="21596" stroke="0" extrusionOk="0">
                      <a:moveTo>
                        <a:pt x="0" y="21596"/>
                      </a:moveTo>
                      <a:cubicBezTo>
                        <a:pt x="0" y="9822"/>
                        <a:pt x="9428" y="217"/>
                        <a:pt x="21199" y="-1"/>
                      </a:cubicBezTo>
                      <a:lnTo>
                        <a:pt x="21600" y="21596"/>
                      </a:lnTo>
                      <a:close/>
                    </a:path>
                  </a:pathLst>
                </a:custGeom>
                <a:noFill/>
                <a:ln w="12700" cap="rnd">
                  <a:solidFill>
                    <a:srgbClr val="FD0000"/>
                  </a:solidFill>
                  <a:round/>
                  <a:headEnd/>
                  <a:tailEnd/>
                </a:ln>
              </p:spPr>
              <p:txBody>
                <a:bodyPr wrap="none" anchor="ctr"/>
                <a:lstStyle/>
                <a:p>
                  <a:endParaRPr lang="en-GB"/>
                </a:p>
              </p:txBody>
            </p:sp>
            <p:sp>
              <p:nvSpPr>
                <p:cNvPr id="385077" name="Arc 34"/>
                <p:cNvSpPr>
                  <a:spLocks/>
                </p:cNvSpPr>
                <p:nvPr/>
              </p:nvSpPr>
              <p:spPr bwMode="auto">
                <a:xfrm rot="10800000">
                  <a:off x="2025" y="2541"/>
                  <a:ext cx="91" cy="977"/>
                </a:xfrm>
                <a:custGeom>
                  <a:avLst/>
                  <a:gdLst>
                    <a:gd name="T0" fmla="*/ 0 w 21600"/>
                    <a:gd name="T1" fmla="*/ 44 h 21594"/>
                    <a:gd name="T2" fmla="*/ 0 w 21600"/>
                    <a:gd name="T3" fmla="*/ 0 h 21594"/>
                    <a:gd name="T4" fmla="*/ 0 w 21600"/>
                    <a:gd name="T5" fmla="*/ 44 h 21594"/>
                    <a:gd name="T6" fmla="*/ 0 60000 65536"/>
                    <a:gd name="T7" fmla="*/ 0 60000 65536"/>
                    <a:gd name="T8" fmla="*/ 0 60000 65536"/>
                    <a:gd name="T9" fmla="*/ 0 w 21600"/>
                    <a:gd name="T10" fmla="*/ 0 h 21594"/>
                    <a:gd name="T11" fmla="*/ 21600 w 21600"/>
                    <a:gd name="T12" fmla="*/ 21594 h 21594"/>
                  </a:gdLst>
                  <a:ahLst/>
                  <a:cxnLst>
                    <a:cxn ang="T6">
                      <a:pos x="T0" y="T1"/>
                    </a:cxn>
                    <a:cxn ang="T7">
                      <a:pos x="T2" y="T3"/>
                    </a:cxn>
                    <a:cxn ang="T8">
                      <a:pos x="T4" y="T5"/>
                    </a:cxn>
                  </a:cxnLst>
                  <a:rect l="T9" t="T10" r="T11" b="T12"/>
                  <a:pathLst>
                    <a:path w="21600" h="21594" fill="none" extrusionOk="0">
                      <a:moveTo>
                        <a:pt x="0" y="21594"/>
                      </a:moveTo>
                      <a:cubicBezTo>
                        <a:pt x="0" y="9857"/>
                        <a:pt x="9370" y="269"/>
                        <a:pt x="21103" y="-1"/>
                      </a:cubicBezTo>
                    </a:path>
                    <a:path w="21600" h="21594" stroke="0" extrusionOk="0">
                      <a:moveTo>
                        <a:pt x="0" y="21594"/>
                      </a:moveTo>
                      <a:cubicBezTo>
                        <a:pt x="0" y="9857"/>
                        <a:pt x="9370" y="269"/>
                        <a:pt x="21103" y="-1"/>
                      </a:cubicBezTo>
                      <a:lnTo>
                        <a:pt x="21600" y="21594"/>
                      </a:lnTo>
                      <a:close/>
                    </a:path>
                  </a:pathLst>
                </a:custGeom>
                <a:noFill/>
                <a:ln w="12700" cap="rnd">
                  <a:solidFill>
                    <a:srgbClr val="FD0000"/>
                  </a:solidFill>
                  <a:round/>
                  <a:headEnd/>
                  <a:tailEnd/>
                </a:ln>
              </p:spPr>
              <p:txBody>
                <a:bodyPr wrap="none" anchor="ctr"/>
                <a:lstStyle/>
                <a:p>
                  <a:endParaRPr lang="en-GB"/>
                </a:p>
              </p:txBody>
            </p:sp>
            <p:sp>
              <p:nvSpPr>
                <p:cNvPr id="385078" name="Arc 35"/>
                <p:cNvSpPr>
                  <a:spLocks/>
                </p:cNvSpPr>
                <p:nvPr/>
              </p:nvSpPr>
              <p:spPr bwMode="auto">
                <a:xfrm rot="10800000">
                  <a:off x="1915" y="2541"/>
                  <a:ext cx="112" cy="977"/>
                </a:xfrm>
                <a:custGeom>
                  <a:avLst/>
                  <a:gdLst>
                    <a:gd name="T0" fmla="*/ 0 w 21600"/>
                    <a:gd name="T1" fmla="*/ 0 h 21600"/>
                    <a:gd name="T2" fmla="*/ 1 w 21600"/>
                    <a:gd name="T3" fmla="*/ 44 h 21600"/>
                    <a:gd name="T4" fmla="*/ 0 w 21600"/>
                    <a:gd name="T5" fmla="*/ 4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rgbClr val="FD0000"/>
                  </a:solidFill>
                  <a:round/>
                  <a:headEnd/>
                  <a:tailEnd/>
                </a:ln>
              </p:spPr>
              <p:txBody>
                <a:bodyPr wrap="none" anchor="ctr"/>
                <a:lstStyle/>
                <a:p>
                  <a:endParaRPr lang="en-GB"/>
                </a:p>
              </p:txBody>
            </p:sp>
          </p:grpSp>
          <p:grpSp>
            <p:nvGrpSpPr>
              <p:cNvPr id="385055" name="Group 36"/>
              <p:cNvGrpSpPr>
                <a:grpSpLocks/>
              </p:cNvGrpSpPr>
              <p:nvPr/>
            </p:nvGrpSpPr>
            <p:grpSpPr bwMode="auto">
              <a:xfrm>
                <a:off x="640" y="2060"/>
                <a:ext cx="48" cy="306"/>
                <a:chOff x="1714" y="1556"/>
                <a:chExt cx="402" cy="1962"/>
              </a:xfrm>
            </p:grpSpPr>
            <p:sp>
              <p:nvSpPr>
                <p:cNvPr id="385071" name="Arc 37"/>
                <p:cNvSpPr>
                  <a:spLocks/>
                </p:cNvSpPr>
                <p:nvPr/>
              </p:nvSpPr>
              <p:spPr bwMode="auto">
                <a:xfrm>
                  <a:off x="1824" y="1556"/>
                  <a:ext cx="91" cy="977"/>
                </a:xfrm>
                <a:custGeom>
                  <a:avLst/>
                  <a:gdLst>
                    <a:gd name="T0" fmla="*/ 0 w 22096"/>
                    <a:gd name="T1" fmla="*/ 0 h 21600"/>
                    <a:gd name="T2" fmla="*/ 0 w 22096"/>
                    <a:gd name="T3" fmla="*/ 44 h 21600"/>
                    <a:gd name="T4" fmla="*/ 0 w 22096"/>
                    <a:gd name="T5" fmla="*/ 44 h 21600"/>
                    <a:gd name="T6" fmla="*/ 0 60000 65536"/>
                    <a:gd name="T7" fmla="*/ 0 60000 65536"/>
                    <a:gd name="T8" fmla="*/ 0 60000 65536"/>
                    <a:gd name="T9" fmla="*/ 0 w 22096"/>
                    <a:gd name="T10" fmla="*/ 0 h 21600"/>
                    <a:gd name="T11" fmla="*/ 22096 w 22096"/>
                    <a:gd name="T12" fmla="*/ 21600 h 21600"/>
                  </a:gdLst>
                  <a:ahLst/>
                  <a:cxnLst>
                    <a:cxn ang="T6">
                      <a:pos x="T0" y="T1"/>
                    </a:cxn>
                    <a:cxn ang="T7">
                      <a:pos x="T2" y="T3"/>
                    </a:cxn>
                    <a:cxn ang="T8">
                      <a:pos x="T4" y="T5"/>
                    </a:cxn>
                  </a:cxnLst>
                  <a:rect l="T9" t="T10" r="T11" b="T12"/>
                  <a:pathLst>
                    <a:path w="22096" h="21600" fill="none" extrusionOk="0">
                      <a:moveTo>
                        <a:pt x="-1" y="5"/>
                      </a:moveTo>
                      <a:cubicBezTo>
                        <a:pt x="165" y="1"/>
                        <a:pt x="330" y="-1"/>
                        <a:pt x="496" y="0"/>
                      </a:cubicBezTo>
                      <a:cubicBezTo>
                        <a:pt x="12425" y="0"/>
                        <a:pt x="22096" y="9670"/>
                        <a:pt x="22096" y="21600"/>
                      </a:cubicBezTo>
                    </a:path>
                    <a:path w="22096" h="21600" stroke="0" extrusionOk="0">
                      <a:moveTo>
                        <a:pt x="-1" y="5"/>
                      </a:moveTo>
                      <a:cubicBezTo>
                        <a:pt x="165" y="1"/>
                        <a:pt x="330" y="-1"/>
                        <a:pt x="496" y="0"/>
                      </a:cubicBezTo>
                      <a:cubicBezTo>
                        <a:pt x="12425" y="0"/>
                        <a:pt x="22096" y="9670"/>
                        <a:pt x="22096" y="21600"/>
                      </a:cubicBezTo>
                      <a:lnTo>
                        <a:pt x="496" y="21600"/>
                      </a:lnTo>
                      <a:close/>
                    </a:path>
                  </a:pathLst>
                </a:custGeom>
                <a:noFill/>
                <a:ln w="12700" cap="rnd">
                  <a:solidFill>
                    <a:srgbClr val="FD0000"/>
                  </a:solidFill>
                  <a:round/>
                  <a:headEnd/>
                  <a:tailEnd/>
                </a:ln>
              </p:spPr>
              <p:txBody>
                <a:bodyPr wrap="none" anchor="ctr"/>
                <a:lstStyle/>
                <a:p>
                  <a:endParaRPr lang="en-GB"/>
                </a:p>
              </p:txBody>
            </p:sp>
            <p:sp>
              <p:nvSpPr>
                <p:cNvPr id="385072" name="Arc 38"/>
                <p:cNvSpPr>
                  <a:spLocks/>
                </p:cNvSpPr>
                <p:nvPr/>
              </p:nvSpPr>
              <p:spPr bwMode="auto">
                <a:xfrm>
                  <a:off x="1714" y="1556"/>
                  <a:ext cx="112" cy="977"/>
                </a:xfrm>
                <a:custGeom>
                  <a:avLst/>
                  <a:gdLst>
                    <a:gd name="T0" fmla="*/ 0 w 21600"/>
                    <a:gd name="T1" fmla="*/ 44 h 21596"/>
                    <a:gd name="T2" fmla="*/ 1 w 21600"/>
                    <a:gd name="T3" fmla="*/ 0 h 21596"/>
                    <a:gd name="T4" fmla="*/ 1 w 21600"/>
                    <a:gd name="T5" fmla="*/ 44 h 21596"/>
                    <a:gd name="T6" fmla="*/ 0 60000 65536"/>
                    <a:gd name="T7" fmla="*/ 0 60000 65536"/>
                    <a:gd name="T8" fmla="*/ 0 60000 65536"/>
                    <a:gd name="T9" fmla="*/ 0 w 21600"/>
                    <a:gd name="T10" fmla="*/ 0 h 21596"/>
                    <a:gd name="T11" fmla="*/ 21600 w 21600"/>
                    <a:gd name="T12" fmla="*/ 21596 h 21596"/>
                  </a:gdLst>
                  <a:ahLst/>
                  <a:cxnLst>
                    <a:cxn ang="T6">
                      <a:pos x="T0" y="T1"/>
                    </a:cxn>
                    <a:cxn ang="T7">
                      <a:pos x="T2" y="T3"/>
                    </a:cxn>
                    <a:cxn ang="T8">
                      <a:pos x="T4" y="T5"/>
                    </a:cxn>
                  </a:cxnLst>
                  <a:rect l="T9" t="T10" r="T11" b="T12"/>
                  <a:pathLst>
                    <a:path w="21600" h="21596" fill="none" extrusionOk="0">
                      <a:moveTo>
                        <a:pt x="0" y="21596"/>
                      </a:moveTo>
                      <a:cubicBezTo>
                        <a:pt x="0" y="9822"/>
                        <a:pt x="9428" y="217"/>
                        <a:pt x="21199" y="-1"/>
                      </a:cubicBezTo>
                    </a:path>
                    <a:path w="21600" h="21596" stroke="0" extrusionOk="0">
                      <a:moveTo>
                        <a:pt x="0" y="21596"/>
                      </a:moveTo>
                      <a:cubicBezTo>
                        <a:pt x="0" y="9822"/>
                        <a:pt x="9428" y="217"/>
                        <a:pt x="21199" y="-1"/>
                      </a:cubicBezTo>
                      <a:lnTo>
                        <a:pt x="21600" y="21596"/>
                      </a:lnTo>
                      <a:close/>
                    </a:path>
                  </a:pathLst>
                </a:custGeom>
                <a:noFill/>
                <a:ln w="12700" cap="rnd">
                  <a:solidFill>
                    <a:srgbClr val="FD0000"/>
                  </a:solidFill>
                  <a:round/>
                  <a:headEnd/>
                  <a:tailEnd/>
                </a:ln>
              </p:spPr>
              <p:txBody>
                <a:bodyPr wrap="none" anchor="ctr"/>
                <a:lstStyle/>
                <a:p>
                  <a:endParaRPr lang="en-GB"/>
                </a:p>
              </p:txBody>
            </p:sp>
            <p:sp>
              <p:nvSpPr>
                <p:cNvPr id="385073" name="Arc 39"/>
                <p:cNvSpPr>
                  <a:spLocks/>
                </p:cNvSpPr>
                <p:nvPr/>
              </p:nvSpPr>
              <p:spPr bwMode="auto">
                <a:xfrm rot="10800000">
                  <a:off x="2025" y="2541"/>
                  <a:ext cx="91" cy="977"/>
                </a:xfrm>
                <a:custGeom>
                  <a:avLst/>
                  <a:gdLst>
                    <a:gd name="T0" fmla="*/ 0 w 21600"/>
                    <a:gd name="T1" fmla="*/ 44 h 21594"/>
                    <a:gd name="T2" fmla="*/ 0 w 21600"/>
                    <a:gd name="T3" fmla="*/ 0 h 21594"/>
                    <a:gd name="T4" fmla="*/ 0 w 21600"/>
                    <a:gd name="T5" fmla="*/ 44 h 21594"/>
                    <a:gd name="T6" fmla="*/ 0 60000 65536"/>
                    <a:gd name="T7" fmla="*/ 0 60000 65536"/>
                    <a:gd name="T8" fmla="*/ 0 60000 65536"/>
                    <a:gd name="T9" fmla="*/ 0 w 21600"/>
                    <a:gd name="T10" fmla="*/ 0 h 21594"/>
                    <a:gd name="T11" fmla="*/ 21600 w 21600"/>
                    <a:gd name="T12" fmla="*/ 21594 h 21594"/>
                  </a:gdLst>
                  <a:ahLst/>
                  <a:cxnLst>
                    <a:cxn ang="T6">
                      <a:pos x="T0" y="T1"/>
                    </a:cxn>
                    <a:cxn ang="T7">
                      <a:pos x="T2" y="T3"/>
                    </a:cxn>
                    <a:cxn ang="T8">
                      <a:pos x="T4" y="T5"/>
                    </a:cxn>
                  </a:cxnLst>
                  <a:rect l="T9" t="T10" r="T11" b="T12"/>
                  <a:pathLst>
                    <a:path w="21600" h="21594" fill="none" extrusionOk="0">
                      <a:moveTo>
                        <a:pt x="0" y="21594"/>
                      </a:moveTo>
                      <a:cubicBezTo>
                        <a:pt x="0" y="9857"/>
                        <a:pt x="9370" y="269"/>
                        <a:pt x="21103" y="-1"/>
                      </a:cubicBezTo>
                    </a:path>
                    <a:path w="21600" h="21594" stroke="0" extrusionOk="0">
                      <a:moveTo>
                        <a:pt x="0" y="21594"/>
                      </a:moveTo>
                      <a:cubicBezTo>
                        <a:pt x="0" y="9857"/>
                        <a:pt x="9370" y="269"/>
                        <a:pt x="21103" y="-1"/>
                      </a:cubicBezTo>
                      <a:lnTo>
                        <a:pt x="21600" y="21594"/>
                      </a:lnTo>
                      <a:close/>
                    </a:path>
                  </a:pathLst>
                </a:custGeom>
                <a:noFill/>
                <a:ln w="12700" cap="rnd">
                  <a:solidFill>
                    <a:srgbClr val="FD0000"/>
                  </a:solidFill>
                  <a:round/>
                  <a:headEnd/>
                  <a:tailEnd/>
                </a:ln>
              </p:spPr>
              <p:txBody>
                <a:bodyPr wrap="none" anchor="ctr"/>
                <a:lstStyle/>
                <a:p>
                  <a:endParaRPr lang="en-GB"/>
                </a:p>
              </p:txBody>
            </p:sp>
            <p:sp>
              <p:nvSpPr>
                <p:cNvPr id="385074" name="Arc 40"/>
                <p:cNvSpPr>
                  <a:spLocks/>
                </p:cNvSpPr>
                <p:nvPr/>
              </p:nvSpPr>
              <p:spPr bwMode="auto">
                <a:xfrm rot="10800000">
                  <a:off x="1915" y="2541"/>
                  <a:ext cx="112" cy="977"/>
                </a:xfrm>
                <a:custGeom>
                  <a:avLst/>
                  <a:gdLst>
                    <a:gd name="T0" fmla="*/ 0 w 21600"/>
                    <a:gd name="T1" fmla="*/ 0 h 21600"/>
                    <a:gd name="T2" fmla="*/ 1 w 21600"/>
                    <a:gd name="T3" fmla="*/ 44 h 21600"/>
                    <a:gd name="T4" fmla="*/ 0 w 21600"/>
                    <a:gd name="T5" fmla="*/ 4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rgbClr val="FD0000"/>
                  </a:solidFill>
                  <a:round/>
                  <a:headEnd/>
                  <a:tailEnd/>
                </a:ln>
              </p:spPr>
              <p:txBody>
                <a:bodyPr wrap="none" anchor="ctr"/>
                <a:lstStyle/>
                <a:p>
                  <a:endParaRPr lang="en-GB"/>
                </a:p>
              </p:txBody>
            </p:sp>
          </p:grpSp>
          <p:grpSp>
            <p:nvGrpSpPr>
              <p:cNvPr id="385056" name="Group 41"/>
              <p:cNvGrpSpPr>
                <a:grpSpLocks/>
              </p:cNvGrpSpPr>
              <p:nvPr/>
            </p:nvGrpSpPr>
            <p:grpSpPr bwMode="auto">
              <a:xfrm>
                <a:off x="686" y="2060"/>
                <a:ext cx="47" cy="306"/>
                <a:chOff x="1714" y="1556"/>
                <a:chExt cx="402" cy="1962"/>
              </a:xfrm>
            </p:grpSpPr>
            <p:sp>
              <p:nvSpPr>
                <p:cNvPr id="385067" name="Arc 42"/>
                <p:cNvSpPr>
                  <a:spLocks/>
                </p:cNvSpPr>
                <p:nvPr/>
              </p:nvSpPr>
              <p:spPr bwMode="auto">
                <a:xfrm>
                  <a:off x="1824" y="1556"/>
                  <a:ext cx="91" cy="977"/>
                </a:xfrm>
                <a:custGeom>
                  <a:avLst/>
                  <a:gdLst>
                    <a:gd name="T0" fmla="*/ 0 w 22096"/>
                    <a:gd name="T1" fmla="*/ 0 h 21600"/>
                    <a:gd name="T2" fmla="*/ 0 w 22096"/>
                    <a:gd name="T3" fmla="*/ 44 h 21600"/>
                    <a:gd name="T4" fmla="*/ 0 w 22096"/>
                    <a:gd name="T5" fmla="*/ 44 h 21600"/>
                    <a:gd name="T6" fmla="*/ 0 60000 65536"/>
                    <a:gd name="T7" fmla="*/ 0 60000 65536"/>
                    <a:gd name="T8" fmla="*/ 0 60000 65536"/>
                    <a:gd name="T9" fmla="*/ 0 w 22096"/>
                    <a:gd name="T10" fmla="*/ 0 h 21600"/>
                    <a:gd name="T11" fmla="*/ 22096 w 22096"/>
                    <a:gd name="T12" fmla="*/ 21600 h 21600"/>
                  </a:gdLst>
                  <a:ahLst/>
                  <a:cxnLst>
                    <a:cxn ang="T6">
                      <a:pos x="T0" y="T1"/>
                    </a:cxn>
                    <a:cxn ang="T7">
                      <a:pos x="T2" y="T3"/>
                    </a:cxn>
                    <a:cxn ang="T8">
                      <a:pos x="T4" y="T5"/>
                    </a:cxn>
                  </a:cxnLst>
                  <a:rect l="T9" t="T10" r="T11" b="T12"/>
                  <a:pathLst>
                    <a:path w="22096" h="21600" fill="none" extrusionOk="0">
                      <a:moveTo>
                        <a:pt x="-1" y="5"/>
                      </a:moveTo>
                      <a:cubicBezTo>
                        <a:pt x="165" y="1"/>
                        <a:pt x="330" y="-1"/>
                        <a:pt x="496" y="0"/>
                      </a:cubicBezTo>
                      <a:cubicBezTo>
                        <a:pt x="12425" y="0"/>
                        <a:pt x="22096" y="9670"/>
                        <a:pt x="22096" y="21600"/>
                      </a:cubicBezTo>
                    </a:path>
                    <a:path w="22096" h="21600" stroke="0" extrusionOk="0">
                      <a:moveTo>
                        <a:pt x="-1" y="5"/>
                      </a:moveTo>
                      <a:cubicBezTo>
                        <a:pt x="165" y="1"/>
                        <a:pt x="330" y="-1"/>
                        <a:pt x="496" y="0"/>
                      </a:cubicBezTo>
                      <a:cubicBezTo>
                        <a:pt x="12425" y="0"/>
                        <a:pt x="22096" y="9670"/>
                        <a:pt x="22096" y="21600"/>
                      </a:cubicBezTo>
                      <a:lnTo>
                        <a:pt x="496" y="21600"/>
                      </a:lnTo>
                      <a:close/>
                    </a:path>
                  </a:pathLst>
                </a:custGeom>
                <a:noFill/>
                <a:ln w="12700" cap="rnd">
                  <a:solidFill>
                    <a:srgbClr val="FD0000"/>
                  </a:solidFill>
                  <a:round/>
                  <a:headEnd/>
                  <a:tailEnd/>
                </a:ln>
              </p:spPr>
              <p:txBody>
                <a:bodyPr wrap="none" anchor="ctr"/>
                <a:lstStyle/>
                <a:p>
                  <a:endParaRPr lang="en-GB"/>
                </a:p>
              </p:txBody>
            </p:sp>
            <p:sp>
              <p:nvSpPr>
                <p:cNvPr id="385068" name="Arc 43"/>
                <p:cNvSpPr>
                  <a:spLocks/>
                </p:cNvSpPr>
                <p:nvPr/>
              </p:nvSpPr>
              <p:spPr bwMode="auto">
                <a:xfrm>
                  <a:off x="1714" y="1556"/>
                  <a:ext cx="112" cy="977"/>
                </a:xfrm>
                <a:custGeom>
                  <a:avLst/>
                  <a:gdLst>
                    <a:gd name="T0" fmla="*/ 0 w 21600"/>
                    <a:gd name="T1" fmla="*/ 44 h 21596"/>
                    <a:gd name="T2" fmla="*/ 1 w 21600"/>
                    <a:gd name="T3" fmla="*/ 0 h 21596"/>
                    <a:gd name="T4" fmla="*/ 1 w 21600"/>
                    <a:gd name="T5" fmla="*/ 44 h 21596"/>
                    <a:gd name="T6" fmla="*/ 0 60000 65536"/>
                    <a:gd name="T7" fmla="*/ 0 60000 65536"/>
                    <a:gd name="T8" fmla="*/ 0 60000 65536"/>
                    <a:gd name="T9" fmla="*/ 0 w 21600"/>
                    <a:gd name="T10" fmla="*/ 0 h 21596"/>
                    <a:gd name="T11" fmla="*/ 21600 w 21600"/>
                    <a:gd name="T12" fmla="*/ 21596 h 21596"/>
                  </a:gdLst>
                  <a:ahLst/>
                  <a:cxnLst>
                    <a:cxn ang="T6">
                      <a:pos x="T0" y="T1"/>
                    </a:cxn>
                    <a:cxn ang="T7">
                      <a:pos x="T2" y="T3"/>
                    </a:cxn>
                    <a:cxn ang="T8">
                      <a:pos x="T4" y="T5"/>
                    </a:cxn>
                  </a:cxnLst>
                  <a:rect l="T9" t="T10" r="T11" b="T12"/>
                  <a:pathLst>
                    <a:path w="21600" h="21596" fill="none" extrusionOk="0">
                      <a:moveTo>
                        <a:pt x="0" y="21596"/>
                      </a:moveTo>
                      <a:cubicBezTo>
                        <a:pt x="0" y="9822"/>
                        <a:pt x="9428" y="217"/>
                        <a:pt x="21199" y="-1"/>
                      </a:cubicBezTo>
                    </a:path>
                    <a:path w="21600" h="21596" stroke="0" extrusionOk="0">
                      <a:moveTo>
                        <a:pt x="0" y="21596"/>
                      </a:moveTo>
                      <a:cubicBezTo>
                        <a:pt x="0" y="9822"/>
                        <a:pt x="9428" y="217"/>
                        <a:pt x="21199" y="-1"/>
                      </a:cubicBezTo>
                      <a:lnTo>
                        <a:pt x="21600" y="21596"/>
                      </a:lnTo>
                      <a:close/>
                    </a:path>
                  </a:pathLst>
                </a:custGeom>
                <a:noFill/>
                <a:ln w="12700" cap="rnd">
                  <a:solidFill>
                    <a:srgbClr val="FD0000"/>
                  </a:solidFill>
                  <a:round/>
                  <a:headEnd/>
                  <a:tailEnd/>
                </a:ln>
              </p:spPr>
              <p:txBody>
                <a:bodyPr wrap="none" anchor="ctr"/>
                <a:lstStyle/>
                <a:p>
                  <a:endParaRPr lang="en-GB"/>
                </a:p>
              </p:txBody>
            </p:sp>
            <p:sp>
              <p:nvSpPr>
                <p:cNvPr id="385069" name="Arc 44"/>
                <p:cNvSpPr>
                  <a:spLocks/>
                </p:cNvSpPr>
                <p:nvPr/>
              </p:nvSpPr>
              <p:spPr bwMode="auto">
                <a:xfrm rot="10800000">
                  <a:off x="2025" y="2541"/>
                  <a:ext cx="91" cy="977"/>
                </a:xfrm>
                <a:custGeom>
                  <a:avLst/>
                  <a:gdLst>
                    <a:gd name="T0" fmla="*/ 0 w 21600"/>
                    <a:gd name="T1" fmla="*/ 44 h 21594"/>
                    <a:gd name="T2" fmla="*/ 0 w 21600"/>
                    <a:gd name="T3" fmla="*/ 0 h 21594"/>
                    <a:gd name="T4" fmla="*/ 0 w 21600"/>
                    <a:gd name="T5" fmla="*/ 44 h 21594"/>
                    <a:gd name="T6" fmla="*/ 0 60000 65536"/>
                    <a:gd name="T7" fmla="*/ 0 60000 65536"/>
                    <a:gd name="T8" fmla="*/ 0 60000 65536"/>
                    <a:gd name="T9" fmla="*/ 0 w 21600"/>
                    <a:gd name="T10" fmla="*/ 0 h 21594"/>
                    <a:gd name="T11" fmla="*/ 21600 w 21600"/>
                    <a:gd name="T12" fmla="*/ 21594 h 21594"/>
                  </a:gdLst>
                  <a:ahLst/>
                  <a:cxnLst>
                    <a:cxn ang="T6">
                      <a:pos x="T0" y="T1"/>
                    </a:cxn>
                    <a:cxn ang="T7">
                      <a:pos x="T2" y="T3"/>
                    </a:cxn>
                    <a:cxn ang="T8">
                      <a:pos x="T4" y="T5"/>
                    </a:cxn>
                  </a:cxnLst>
                  <a:rect l="T9" t="T10" r="T11" b="T12"/>
                  <a:pathLst>
                    <a:path w="21600" h="21594" fill="none" extrusionOk="0">
                      <a:moveTo>
                        <a:pt x="0" y="21594"/>
                      </a:moveTo>
                      <a:cubicBezTo>
                        <a:pt x="0" y="9857"/>
                        <a:pt x="9370" y="269"/>
                        <a:pt x="21103" y="-1"/>
                      </a:cubicBezTo>
                    </a:path>
                    <a:path w="21600" h="21594" stroke="0" extrusionOk="0">
                      <a:moveTo>
                        <a:pt x="0" y="21594"/>
                      </a:moveTo>
                      <a:cubicBezTo>
                        <a:pt x="0" y="9857"/>
                        <a:pt x="9370" y="269"/>
                        <a:pt x="21103" y="-1"/>
                      </a:cubicBezTo>
                      <a:lnTo>
                        <a:pt x="21600" y="21594"/>
                      </a:lnTo>
                      <a:close/>
                    </a:path>
                  </a:pathLst>
                </a:custGeom>
                <a:noFill/>
                <a:ln w="12700" cap="rnd">
                  <a:solidFill>
                    <a:srgbClr val="FD0000"/>
                  </a:solidFill>
                  <a:round/>
                  <a:headEnd/>
                  <a:tailEnd/>
                </a:ln>
              </p:spPr>
              <p:txBody>
                <a:bodyPr wrap="none" anchor="ctr"/>
                <a:lstStyle/>
                <a:p>
                  <a:endParaRPr lang="en-GB"/>
                </a:p>
              </p:txBody>
            </p:sp>
            <p:sp>
              <p:nvSpPr>
                <p:cNvPr id="385070" name="Arc 45"/>
                <p:cNvSpPr>
                  <a:spLocks/>
                </p:cNvSpPr>
                <p:nvPr/>
              </p:nvSpPr>
              <p:spPr bwMode="auto">
                <a:xfrm rot="10800000">
                  <a:off x="1915" y="2541"/>
                  <a:ext cx="112" cy="977"/>
                </a:xfrm>
                <a:custGeom>
                  <a:avLst/>
                  <a:gdLst>
                    <a:gd name="T0" fmla="*/ 0 w 21600"/>
                    <a:gd name="T1" fmla="*/ 0 h 21600"/>
                    <a:gd name="T2" fmla="*/ 1 w 21600"/>
                    <a:gd name="T3" fmla="*/ 44 h 21600"/>
                    <a:gd name="T4" fmla="*/ 0 w 21600"/>
                    <a:gd name="T5" fmla="*/ 4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rgbClr val="FD0000"/>
                  </a:solidFill>
                  <a:round/>
                  <a:headEnd/>
                  <a:tailEnd/>
                </a:ln>
              </p:spPr>
              <p:txBody>
                <a:bodyPr wrap="none" anchor="ctr"/>
                <a:lstStyle/>
                <a:p>
                  <a:endParaRPr lang="en-GB"/>
                </a:p>
              </p:txBody>
            </p:sp>
          </p:grpSp>
          <p:grpSp>
            <p:nvGrpSpPr>
              <p:cNvPr id="385057" name="Group 46"/>
              <p:cNvGrpSpPr>
                <a:grpSpLocks/>
              </p:cNvGrpSpPr>
              <p:nvPr/>
            </p:nvGrpSpPr>
            <p:grpSpPr bwMode="auto">
              <a:xfrm>
                <a:off x="737" y="2060"/>
                <a:ext cx="47" cy="306"/>
                <a:chOff x="1714" y="1556"/>
                <a:chExt cx="402" cy="1962"/>
              </a:xfrm>
            </p:grpSpPr>
            <p:sp>
              <p:nvSpPr>
                <p:cNvPr id="385063" name="Arc 47"/>
                <p:cNvSpPr>
                  <a:spLocks/>
                </p:cNvSpPr>
                <p:nvPr/>
              </p:nvSpPr>
              <p:spPr bwMode="auto">
                <a:xfrm>
                  <a:off x="1824" y="1556"/>
                  <a:ext cx="91" cy="977"/>
                </a:xfrm>
                <a:custGeom>
                  <a:avLst/>
                  <a:gdLst>
                    <a:gd name="T0" fmla="*/ 0 w 22096"/>
                    <a:gd name="T1" fmla="*/ 0 h 21600"/>
                    <a:gd name="T2" fmla="*/ 0 w 22096"/>
                    <a:gd name="T3" fmla="*/ 44 h 21600"/>
                    <a:gd name="T4" fmla="*/ 0 w 22096"/>
                    <a:gd name="T5" fmla="*/ 44 h 21600"/>
                    <a:gd name="T6" fmla="*/ 0 60000 65536"/>
                    <a:gd name="T7" fmla="*/ 0 60000 65536"/>
                    <a:gd name="T8" fmla="*/ 0 60000 65536"/>
                    <a:gd name="T9" fmla="*/ 0 w 22096"/>
                    <a:gd name="T10" fmla="*/ 0 h 21600"/>
                    <a:gd name="T11" fmla="*/ 22096 w 22096"/>
                    <a:gd name="T12" fmla="*/ 21600 h 21600"/>
                  </a:gdLst>
                  <a:ahLst/>
                  <a:cxnLst>
                    <a:cxn ang="T6">
                      <a:pos x="T0" y="T1"/>
                    </a:cxn>
                    <a:cxn ang="T7">
                      <a:pos x="T2" y="T3"/>
                    </a:cxn>
                    <a:cxn ang="T8">
                      <a:pos x="T4" y="T5"/>
                    </a:cxn>
                  </a:cxnLst>
                  <a:rect l="T9" t="T10" r="T11" b="T12"/>
                  <a:pathLst>
                    <a:path w="22096" h="21600" fill="none" extrusionOk="0">
                      <a:moveTo>
                        <a:pt x="-1" y="5"/>
                      </a:moveTo>
                      <a:cubicBezTo>
                        <a:pt x="165" y="1"/>
                        <a:pt x="330" y="-1"/>
                        <a:pt x="496" y="0"/>
                      </a:cubicBezTo>
                      <a:cubicBezTo>
                        <a:pt x="12425" y="0"/>
                        <a:pt x="22096" y="9670"/>
                        <a:pt x="22096" y="21600"/>
                      </a:cubicBezTo>
                    </a:path>
                    <a:path w="22096" h="21600" stroke="0" extrusionOk="0">
                      <a:moveTo>
                        <a:pt x="-1" y="5"/>
                      </a:moveTo>
                      <a:cubicBezTo>
                        <a:pt x="165" y="1"/>
                        <a:pt x="330" y="-1"/>
                        <a:pt x="496" y="0"/>
                      </a:cubicBezTo>
                      <a:cubicBezTo>
                        <a:pt x="12425" y="0"/>
                        <a:pt x="22096" y="9670"/>
                        <a:pt x="22096" y="21600"/>
                      </a:cubicBezTo>
                      <a:lnTo>
                        <a:pt x="496" y="21600"/>
                      </a:lnTo>
                      <a:close/>
                    </a:path>
                  </a:pathLst>
                </a:custGeom>
                <a:noFill/>
                <a:ln w="12700" cap="rnd">
                  <a:solidFill>
                    <a:srgbClr val="FD0000"/>
                  </a:solidFill>
                  <a:round/>
                  <a:headEnd/>
                  <a:tailEnd/>
                </a:ln>
              </p:spPr>
              <p:txBody>
                <a:bodyPr wrap="none" anchor="ctr"/>
                <a:lstStyle/>
                <a:p>
                  <a:endParaRPr lang="en-GB"/>
                </a:p>
              </p:txBody>
            </p:sp>
            <p:sp>
              <p:nvSpPr>
                <p:cNvPr id="385064" name="Arc 48"/>
                <p:cNvSpPr>
                  <a:spLocks/>
                </p:cNvSpPr>
                <p:nvPr/>
              </p:nvSpPr>
              <p:spPr bwMode="auto">
                <a:xfrm>
                  <a:off x="1714" y="1556"/>
                  <a:ext cx="112" cy="977"/>
                </a:xfrm>
                <a:custGeom>
                  <a:avLst/>
                  <a:gdLst>
                    <a:gd name="T0" fmla="*/ 0 w 21600"/>
                    <a:gd name="T1" fmla="*/ 44 h 21596"/>
                    <a:gd name="T2" fmla="*/ 1 w 21600"/>
                    <a:gd name="T3" fmla="*/ 0 h 21596"/>
                    <a:gd name="T4" fmla="*/ 1 w 21600"/>
                    <a:gd name="T5" fmla="*/ 44 h 21596"/>
                    <a:gd name="T6" fmla="*/ 0 60000 65536"/>
                    <a:gd name="T7" fmla="*/ 0 60000 65536"/>
                    <a:gd name="T8" fmla="*/ 0 60000 65536"/>
                    <a:gd name="T9" fmla="*/ 0 w 21600"/>
                    <a:gd name="T10" fmla="*/ 0 h 21596"/>
                    <a:gd name="T11" fmla="*/ 21600 w 21600"/>
                    <a:gd name="T12" fmla="*/ 21596 h 21596"/>
                  </a:gdLst>
                  <a:ahLst/>
                  <a:cxnLst>
                    <a:cxn ang="T6">
                      <a:pos x="T0" y="T1"/>
                    </a:cxn>
                    <a:cxn ang="T7">
                      <a:pos x="T2" y="T3"/>
                    </a:cxn>
                    <a:cxn ang="T8">
                      <a:pos x="T4" y="T5"/>
                    </a:cxn>
                  </a:cxnLst>
                  <a:rect l="T9" t="T10" r="T11" b="T12"/>
                  <a:pathLst>
                    <a:path w="21600" h="21596" fill="none" extrusionOk="0">
                      <a:moveTo>
                        <a:pt x="0" y="21596"/>
                      </a:moveTo>
                      <a:cubicBezTo>
                        <a:pt x="0" y="9822"/>
                        <a:pt x="9428" y="217"/>
                        <a:pt x="21199" y="-1"/>
                      </a:cubicBezTo>
                    </a:path>
                    <a:path w="21600" h="21596" stroke="0" extrusionOk="0">
                      <a:moveTo>
                        <a:pt x="0" y="21596"/>
                      </a:moveTo>
                      <a:cubicBezTo>
                        <a:pt x="0" y="9822"/>
                        <a:pt x="9428" y="217"/>
                        <a:pt x="21199" y="-1"/>
                      </a:cubicBezTo>
                      <a:lnTo>
                        <a:pt x="21600" y="21596"/>
                      </a:lnTo>
                      <a:close/>
                    </a:path>
                  </a:pathLst>
                </a:custGeom>
                <a:noFill/>
                <a:ln w="12700" cap="rnd">
                  <a:solidFill>
                    <a:srgbClr val="FD0000"/>
                  </a:solidFill>
                  <a:round/>
                  <a:headEnd/>
                  <a:tailEnd/>
                </a:ln>
              </p:spPr>
              <p:txBody>
                <a:bodyPr wrap="none" anchor="ctr"/>
                <a:lstStyle/>
                <a:p>
                  <a:endParaRPr lang="en-GB"/>
                </a:p>
              </p:txBody>
            </p:sp>
            <p:sp>
              <p:nvSpPr>
                <p:cNvPr id="385065" name="Arc 49"/>
                <p:cNvSpPr>
                  <a:spLocks/>
                </p:cNvSpPr>
                <p:nvPr/>
              </p:nvSpPr>
              <p:spPr bwMode="auto">
                <a:xfrm rot="10800000">
                  <a:off x="2025" y="2541"/>
                  <a:ext cx="91" cy="977"/>
                </a:xfrm>
                <a:custGeom>
                  <a:avLst/>
                  <a:gdLst>
                    <a:gd name="T0" fmla="*/ 0 w 21600"/>
                    <a:gd name="T1" fmla="*/ 44 h 21594"/>
                    <a:gd name="T2" fmla="*/ 0 w 21600"/>
                    <a:gd name="T3" fmla="*/ 0 h 21594"/>
                    <a:gd name="T4" fmla="*/ 0 w 21600"/>
                    <a:gd name="T5" fmla="*/ 44 h 21594"/>
                    <a:gd name="T6" fmla="*/ 0 60000 65536"/>
                    <a:gd name="T7" fmla="*/ 0 60000 65536"/>
                    <a:gd name="T8" fmla="*/ 0 60000 65536"/>
                    <a:gd name="T9" fmla="*/ 0 w 21600"/>
                    <a:gd name="T10" fmla="*/ 0 h 21594"/>
                    <a:gd name="T11" fmla="*/ 21600 w 21600"/>
                    <a:gd name="T12" fmla="*/ 21594 h 21594"/>
                  </a:gdLst>
                  <a:ahLst/>
                  <a:cxnLst>
                    <a:cxn ang="T6">
                      <a:pos x="T0" y="T1"/>
                    </a:cxn>
                    <a:cxn ang="T7">
                      <a:pos x="T2" y="T3"/>
                    </a:cxn>
                    <a:cxn ang="T8">
                      <a:pos x="T4" y="T5"/>
                    </a:cxn>
                  </a:cxnLst>
                  <a:rect l="T9" t="T10" r="T11" b="T12"/>
                  <a:pathLst>
                    <a:path w="21600" h="21594" fill="none" extrusionOk="0">
                      <a:moveTo>
                        <a:pt x="0" y="21594"/>
                      </a:moveTo>
                      <a:cubicBezTo>
                        <a:pt x="0" y="9857"/>
                        <a:pt x="9370" y="269"/>
                        <a:pt x="21103" y="-1"/>
                      </a:cubicBezTo>
                    </a:path>
                    <a:path w="21600" h="21594" stroke="0" extrusionOk="0">
                      <a:moveTo>
                        <a:pt x="0" y="21594"/>
                      </a:moveTo>
                      <a:cubicBezTo>
                        <a:pt x="0" y="9857"/>
                        <a:pt x="9370" y="269"/>
                        <a:pt x="21103" y="-1"/>
                      </a:cubicBezTo>
                      <a:lnTo>
                        <a:pt x="21600" y="21594"/>
                      </a:lnTo>
                      <a:close/>
                    </a:path>
                  </a:pathLst>
                </a:custGeom>
                <a:noFill/>
                <a:ln w="12700" cap="rnd">
                  <a:solidFill>
                    <a:srgbClr val="FD0000"/>
                  </a:solidFill>
                  <a:round/>
                  <a:headEnd/>
                  <a:tailEnd/>
                </a:ln>
              </p:spPr>
              <p:txBody>
                <a:bodyPr wrap="none" anchor="ctr"/>
                <a:lstStyle/>
                <a:p>
                  <a:endParaRPr lang="en-GB"/>
                </a:p>
              </p:txBody>
            </p:sp>
            <p:sp>
              <p:nvSpPr>
                <p:cNvPr id="385066" name="Arc 50"/>
                <p:cNvSpPr>
                  <a:spLocks/>
                </p:cNvSpPr>
                <p:nvPr/>
              </p:nvSpPr>
              <p:spPr bwMode="auto">
                <a:xfrm rot="10800000">
                  <a:off x="1915" y="2541"/>
                  <a:ext cx="112" cy="977"/>
                </a:xfrm>
                <a:custGeom>
                  <a:avLst/>
                  <a:gdLst>
                    <a:gd name="T0" fmla="*/ 0 w 21600"/>
                    <a:gd name="T1" fmla="*/ 0 h 21600"/>
                    <a:gd name="T2" fmla="*/ 1 w 21600"/>
                    <a:gd name="T3" fmla="*/ 44 h 21600"/>
                    <a:gd name="T4" fmla="*/ 0 w 21600"/>
                    <a:gd name="T5" fmla="*/ 4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rgbClr val="FD0000"/>
                  </a:solidFill>
                  <a:round/>
                  <a:headEnd/>
                  <a:tailEnd/>
                </a:ln>
              </p:spPr>
              <p:txBody>
                <a:bodyPr wrap="none" anchor="ctr"/>
                <a:lstStyle/>
                <a:p>
                  <a:endParaRPr lang="en-GB"/>
                </a:p>
              </p:txBody>
            </p:sp>
          </p:grpSp>
          <p:grpSp>
            <p:nvGrpSpPr>
              <p:cNvPr id="385058" name="Group 51"/>
              <p:cNvGrpSpPr>
                <a:grpSpLocks/>
              </p:cNvGrpSpPr>
              <p:nvPr/>
            </p:nvGrpSpPr>
            <p:grpSpPr bwMode="auto">
              <a:xfrm>
                <a:off x="785" y="2060"/>
                <a:ext cx="47" cy="306"/>
                <a:chOff x="1714" y="1556"/>
                <a:chExt cx="402" cy="1962"/>
              </a:xfrm>
            </p:grpSpPr>
            <p:sp>
              <p:nvSpPr>
                <p:cNvPr id="385059" name="Arc 52"/>
                <p:cNvSpPr>
                  <a:spLocks/>
                </p:cNvSpPr>
                <p:nvPr/>
              </p:nvSpPr>
              <p:spPr bwMode="auto">
                <a:xfrm>
                  <a:off x="1824" y="1556"/>
                  <a:ext cx="91" cy="977"/>
                </a:xfrm>
                <a:custGeom>
                  <a:avLst/>
                  <a:gdLst>
                    <a:gd name="T0" fmla="*/ 0 w 22096"/>
                    <a:gd name="T1" fmla="*/ 0 h 21600"/>
                    <a:gd name="T2" fmla="*/ 0 w 22096"/>
                    <a:gd name="T3" fmla="*/ 44 h 21600"/>
                    <a:gd name="T4" fmla="*/ 0 w 22096"/>
                    <a:gd name="T5" fmla="*/ 44 h 21600"/>
                    <a:gd name="T6" fmla="*/ 0 60000 65536"/>
                    <a:gd name="T7" fmla="*/ 0 60000 65536"/>
                    <a:gd name="T8" fmla="*/ 0 60000 65536"/>
                    <a:gd name="T9" fmla="*/ 0 w 22096"/>
                    <a:gd name="T10" fmla="*/ 0 h 21600"/>
                    <a:gd name="T11" fmla="*/ 22096 w 22096"/>
                    <a:gd name="T12" fmla="*/ 21600 h 21600"/>
                  </a:gdLst>
                  <a:ahLst/>
                  <a:cxnLst>
                    <a:cxn ang="T6">
                      <a:pos x="T0" y="T1"/>
                    </a:cxn>
                    <a:cxn ang="T7">
                      <a:pos x="T2" y="T3"/>
                    </a:cxn>
                    <a:cxn ang="T8">
                      <a:pos x="T4" y="T5"/>
                    </a:cxn>
                  </a:cxnLst>
                  <a:rect l="T9" t="T10" r="T11" b="T12"/>
                  <a:pathLst>
                    <a:path w="22096" h="21600" fill="none" extrusionOk="0">
                      <a:moveTo>
                        <a:pt x="-1" y="5"/>
                      </a:moveTo>
                      <a:cubicBezTo>
                        <a:pt x="165" y="1"/>
                        <a:pt x="330" y="-1"/>
                        <a:pt x="496" y="0"/>
                      </a:cubicBezTo>
                      <a:cubicBezTo>
                        <a:pt x="12425" y="0"/>
                        <a:pt x="22096" y="9670"/>
                        <a:pt x="22096" y="21600"/>
                      </a:cubicBezTo>
                    </a:path>
                    <a:path w="22096" h="21600" stroke="0" extrusionOk="0">
                      <a:moveTo>
                        <a:pt x="-1" y="5"/>
                      </a:moveTo>
                      <a:cubicBezTo>
                        <a:pt x="165" y="1"/>
                        <a:pt x="330" y="-1"/>
                        <a:pt x="496" y="0"/>
                      </a:cubicBezTo>
                      <a:cubicBezTo>
                        <a:pt x="12425" y="0"/>
                        <a:pt x="22096" y="9670"/>
                        <a:pt x="22096" y="21600"/>
                      </a:cubicBezTo>
                      <a:lnTo>
                        <a:pt x="496" y="21600"/>
                      </a:lnTo>
                      <a:close/>
                    </a:path>
                  </a:pathLst>
                </a:custGeom>
                <a:noFill/>
                <a:ln w="12700" cap="rnd">
                  <a:solidFill>
                    <a:srgbClr val="FD0000"/>
                  </a:solidFill>
                  <a:round/>
                  <a:headEnd/>
                  <a:tailEnd/>
                </a:ln>
              </p:spPr>
              <p:txBody>
                <a:bodyPr wrap="none" anchor="ctr"/>
                <a:lstStyle/>
                <a:p>
                  <a:endParaRPr lang="en-GB"/>
                </a:p>
              </p:txBody>
            </p:sp>
            <p:sp>
              <p:nvSpPr>
                <p:cNvPr id="385060" name="Arc 53"/>
                <p:cNvSpPr>
                  <a:spLocks/>
                </p:cNvSpPr>
                <p:nvPr/>
              </p:nvSpPr>
              <p:spPr bwMode="auto">
                <a:xfrm>
                  <a:off x="1714" y="1556"/>
                  <a:ext cx="112" cy="977"/>
                </a:xfrm>
                <a:custGeom>
                  <a:avLst/>
                  <a:gdLst>
                    <a:gd name="T0" fmla="*/ 0 w 21600"/>
                    <a:gd name="T1" fmla="*/ 44 h 21596"/>
                    <a:gd name="T2" fmla="*/ 1 w 21600"/>
                    <a:gd name="T3" fmla="*/ 0 h 21596"/>
                    <a:gd name="T4" fmla="*/ 1 w 21600"/>
                    <a:gd name="T5" fmla="*/ 44 h 21596"/>
                    <a:gd name="T6" fmla="*/ 0 60000 65536"/>
                    <a:gd name="T7" fmla="*/ 0 60000 65536"/>
                    <a:gd name="T8" fmla="*/ 0 60000 65536"/>
                    <a:gd name="T9" fmla="*/ 0 w 21600"/>
                    <a:gd name="T10" fmla="*/ 0 h 21596"/>
                    <a:gd name="T11" fmla="*/ 21600 w 21600"/>
                    <a:gd name="T12" fmla="*/ 21596 h 21596"/>
                  </a:gdLst>
                  <a:ahLst/>
                  <a:cxnLst>
                    <a:cxn ang="T6">
                      <a:pos x="T0" y="T1"/>
                    </a:cxn>
                    <a:cxn ang="T7">
                      <a:pos x="T2" y="T3"/>
                    </a:cxn>
                    <a:cxn ang="T8">
                      <a:pos x="T4" y="T5"/>
                    </a:cxn>
                  </a:cxnLst>
                  <a:rect l="T9" t="T10" r="T11" b="T12"/>
                  <a:pathLst>
                    <a:path w="21600" h="21596" fill="none" extrusionOk="0">
                      <a:moveTo>
                        <a:pt x="0" y="21596"/>
                      </a:moveTo>
                      <a:cubicBezTo>
                        <a:pt x="0" y="9822"/>
                        <a:pt x="9428" y="217"/>
                        <a:pt x="21199" y="-1"/>
                      </a:cubicBezTo>
                    </a:path>
                    <a:path w="21600" h="21596" stroke="0" extrusionOk="0">
                      <a:moveTo>
                        <a:pt x="0" y="21596"/>
                      </a:moveTo>
                      <a:cubicBezTo>
                        <a:pt x="0" y="9822"/>
                        <a:pt x="9428" y="217"/>
                        <a:pt x="21199" y="-1"/>
                      </a:cubicBezTo>
                      <a:lnTo>
                        <a:pt x="21600" y="21596"/>
                      </a:lnTo>
                      <a:close/>
                    </a:path>
                  </a:pathLst>
                </a:custGeom>
                <a:noFill/>
                <a:ln w="12700" cap="rnd">
                  <a:solidFill>
                    <a:srgbClr val="FD0000"/>
                  </a:solidFill>
                  <a:round/>
                  <a:headEnd/>
                  <a:tailEnd/>
                </a:ln>
              </p:spPr>
              <p:txBody>
                <a:bodyPr wrap="none" anchor="ctr"/>
                <a:lstStyle/>
                <a:p>
                  <a:endParaRPr lang="en-GB"/>
                </a:p>
              </p:txBody>
            </p:sp>
            <p:sp>
              <p:nvSpPr>
                <p:cNvPr id="385061" name="Arc 54"/>
                <p:cNvSpPr>
                  <a:spLocks/>
                </p:cNvSpPr>
                <p:nvPr/>
              </p:nvSpPr>
              <p:spPr bwMode="auto">
                <a:xfrm rot="10800000">
                  <a:off x="2025" y="2541"/>
                  <a:ext cx="91" cy="977"/>
                </a:xfrm>
                <a:custGeom>
                  <a:avLst/>
                  <a:gdLst>
                    <a:gd name="T0" fmla="*/ 0 w 21600"/>
                    <a:gd name="T1" fmla="*/ 44 h 21594"/>
                    <a:gd name="T2" fmla="*/ 0 w 21600"/>
                    <a:gd name="T3" fmla="*/ 0 h 21594"/>
                    <a:gd name="T4" fmla="*/ 0 w 21600"/>
                    <a:gd name="T5" fmla="*/ 44 h 21594"/>
                    <a:gd name="T6" fmla="*/ 0 60000 65536"/>
                    <a:gd name="T7" fmla="*/ 0 60000 65536"/>
                    <a:gd name="T8" fmla="*/ 0 60000 65536"/>
                    <a:gd name="T9" fmla="*/ 0 w 21600"/>
                    <a:gd name="T10" fmla="*/ 0 h 21594"/>
                    <a:gd name="T11" fmla="*/ 21600 w 21600"/>
                    <a:gd name="T12" fmla="*/ 21594 h 21594"/>
                  </a:gdLst>
                  <a:ahLst/>
                  <a:cxnLst>
                    <a:cxn ang="T6">
                      <a:pos x="T0" y="T1"/>
                    </a:cxn>
                    <a:cxn ang="T7">
                      <a:pos x="T2" y="T3"/>
                    </a:cxn>
                    <a:cxn ang="T8">
                      <a:pos x="T4" y="T5"/>
                    </a:cxn>
                  </a:cxnLst>
                  <a:rect l="T9" t="T10" r="T11" b="T12"/>
                  <a:pathLst>
                    <a:path w="21600" h="21594" fill="none" extrusionOk="0">
                      <a:moveTo>
                        <a:pt x="0" y="21594"/>
                      </a:moveTo>
                      <a:cubicBezTo>
                        <a:pt x="0" y="9857"/>
                        <a:pt x="9370" y="269"/>
                        <a:pt x="21103" y="-1"/>
                      </a:cubicBezTo>
                    </a:path>
                    <a:path w="21600" h="21594" stroke="0" extrusionOk="0">
                      <a:moveTo>
                        <a:pt x="0" y="21594"/>
                      </a:moveTo>
                      <a:cubicBezTo>
                        <a:pt x="0" y="9857"/>
                        <a:pt x="9370" y="269"/>
                        <a:pt x="21103" y="-1"/>
                      </a:cubicBezTo>
                      <a:lnTo>
                        <a:pt x="21600" y="21594"/>
                      </a:lnTo>
                      <a:close/>
                    </a:path>
                  </a:pathLst>
                </a:custGeom>
                <a:noFill/>
                <a:ln w="12700" cap="rnd">
                  <a:solidFill>
                    <a:srgbClr val="FD0000"/>
                  </a:solidFill>
                  <a:round/>
                  <a:headEnd/>
                  <a:tailEnd/>
                </a:ln>
              </p:spPr>
              <p:txBody>
                <a:bodyPr wrap="none" anchor="ctr"/>
                <a:lstStyle/>
                <a:p>
                  <a:endParaRPr lang="en-GB"/>
                </a:p>
              </p:txBody>
            </p:sp>
            <p:sp>
              <p:nvSpPr>
                <p:cNvPr id="385062" name="Arc 55"/>
                <p:cNvSpPr>
                  <a:spLocks/>
                </p:cNvSpPr>
                <p:nvPr/>
              </p:nvSpPr>
              <p:spPr bwMode="auto">
                <a:xfrm rot="10800000">
                  <a:off x="1915" y="2541"/>
                  <a:ext cx="112" cy="977"/>
                </a:xfrm>
                <a:custGeom>
                  <a:avLst/>
                  <a:gdLst>
                    <a:gd name="T0" fmla="*/ 0 w 21600"/>
                    <a:gd name="T1" fmla="*/ 0 h 21600"/>
                    <a:gd name="T2" fmla="*/ 1 w 21600"/>
                    <a:gd name="T3" fmla="*/ 44 h 21600"/>
                    <a:gd name="T4" fmla="*/ 0 w 21600"/>
                    <a:gd name="T5" fmla="*/ 4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rgbClr val="FD0000"/>
                  </a:solidFill>
                  <a:round/>
                  <a:headEnd/>
                  <a:tailEnd/>
                </a:ln>
              </p:spPr>
              <p:txBody>
                <a:bodyPr wrap="none" anchor="ctr"/>
                <a:lstStyle/>
                <a:p>
                  <a:endParaRPr lang="en-GB"/>
                </a:p>
              </p:txBody>
            </p:sp>
          </p:grpSp>
        </p:grpSp>
        <p:sp>
          <p:nvSpPr>
            <p:cNvPr id="385047" name="Line 56"/>
            <p:cNvSpPr>
              <a:spLocks noChangeShapeType="1"/>
            </p:cNvSpPr>
            <p:nvPr/>
          </p:nvSpPr>
          <p:spPr bwMode="auto">
            <a:xfrm flipH="1">
              <a:off x="505" y="1999"/>
              <a:ext cx="257" cy="0"/>
            </a:xfrm>
            <a:prstGeom prst="line">
              <a:avLst/>
            </a:prstGeom>
            <a:noFill/>
            <a:ln w="12700">
              <a:solidFill>
                <a:schemeClr val="tx1"/>
              </a:solidFill>
              <a:round/>
              <a:headEnd/>
              <a:tailEnd/>
            </a:ln>
          </p:spPr>
          <p:txBody>
            <a:bodyPr wrap="none" anchor="ctr"/>
            <a:lstStyle/>
            <a:p>
              <a:endParaRPr lang="en-GB"/>
            </a:p>
          </p:txBody>
        </p:sp>
        <p:grpSp>
          <p:nvGrpSpPr>
            <p:cNvPr id="385048" name="Group 57"/>
            <p:cNvGrpSpPr>
              <a:grpSpLocks/>
            </p:cNvGrpSpPr>
            <p:nvPr/>
          </p:nvGrpSpPr>
          <p:grpSpPr bwMode="auto">
            <a:xfrm>
              <a:off x="355" y="1971"/>
              <a:ext cx="1398" cy="1041"/>
              <a:chOff x="355" y="1971"/>
              <a:chExt cx="1398" cy="1041"/>
            </a:xfrm>
          </p:grpSpPr>
          <p:grpSp>
            <p:nvGrpSpPr>
              <p:cNvPr id="385049" name="Group 58"/>
              <p:cNvGrpSpPr>
                <a:grpSpLocks/>
              </p:cNvGrpSpPr>
              <p:nvPr/>
            </p:nvGrpSpPr>
            <p:grpSpPr bwMode="auto">
              <a:xfrm>
                <a:off x="355" y="1971"/>
                <a:ext cx="1398" cy="733"/>
                <a:chOff x="355" y="1971"/>
                <a:chExt cx="1398" cy="733"/>
              </a:xfrm>
            </p:grpSpPr>
            <p:sp>
              <p:nvSpPr>
                <p:cNvPr id="385051" name="Line 59"/>
                <p:cNvSpPr>
                  <a:spLocks noChangeShapeType="1"/>
                </p:cNvSpPr>
                <p:nvPr/>
              </p:nvSpPr>
              <p:spPr bwMode="auto">
                <a:xfrm>
                  <a:off x="1218" y="1999"/>
                  <a:ext cx="535" cy="0"/>
                </a:xfrm>
                <a:prstGeom prst="line">
                  <a:avLst/>
                </a:prstGeom>
                <a:noFill/>
                <a:ln w="12700">
                  <a:solidFill>
                    <a:schemeClr val="tx1"/>
                  </a:solidFill>
                  <a:round/>
                  <a:headEnd/>
                  <a:tailEnd/>
                </a:ln>
              </p:spPr>
              <p:txBody>
                <a:bodyPr wrap="none" anchor="ctr"/>
                <a:lstStyle/>
                <a:p>
                  <a:endParaRPr lang="en-GB"/>
                </a:p>
              </p:txBody>
            </p:sp>
            <p:sp>
              <p:nvSpPr>
                <p:cNvPr id="385052" name="Freeform 60"/>
                <p:cNvSpPr>
                  <a:spLocks/>
                </p:cNvSpPr>
                <p:nvPr/>
              </p:nvSpPr>
              <p:spPr bwMode="auto">
                <a:xfrm>
                  <a:off x="1493" y="1971"/>
                  <a:ext cx="57" cy="57"/>
                </a:xfrm>
                <a:custGeom>
                  <a:avLst/>
                  <a:gdLst>
                    <a:gd name="T0" fmla="*/ 56 w 57"/>
                    <a:gd name="T1" fmla="*/ 28 h 57"/>
                    <a:gd name="T2" fmla="*/ 0 w 57"/>
                    <a:gd name="T3" fmla="*/ 0 h 57"/>
                    <a:gd name="T4" fmla="*/ 0 w 57"/>
                    <a:gd name="T5" fmla="*/ 56 h 57"/>
                    <a:gd name="T6" fmla="*/ 56 w 57"/>
                    <a:gd name="T7" fmla="*/ 28 h 57"/>
                    <a:gd name="T8" fmla="*/ 0 60000 65536"/>
                    <a:gd name="T9" fmla="*/ 0 60000 65536"/>
                    <a:gd name="T10" fmla="*/ 0 60000 65536"/>
                    <a:gd name="T11" fmla="*/ 0 60000 65536"/>
                    <a:gd name="T12" fmla="*/ 0 w 57"/>
                    <a:gd name="T13" fmla="*/ 0 h 57"/>
                    <a:gd name="T14" fmla="*/ 57 w 57"/>
                    <a:gd name="T15" fmla="*/ 57 h 57"/>
                  </a:gdLst>
                  <a:ahLst/>
                  <a:cxnLst>
                    <a:cxn ang="T8">
                      <a:pos x="T0" y="T1"/>
                    </a:cxn>
                    <a:cxn ang="T9">
                      <a:pos x="T2" y="T3"/>
                    </a:cxn>
                    <a:cxn ang="T10">
                      <a:pos x="T4" y="T5"/>
                    </a:cxn>
                    <a:cxn ang="T11">
                      <a:pos x="T6" y="T7"/>
                    </a:cxn>
                  </a:cxnLst>
                  <a:rect l="T12" t="T13" r="T14" b="T15"/>
                  <a:pathLst>
                    <a:path w="57" h="57">
                      <a:moveTo>
                        <a:pt x="56" y="28"/>
                      </a:moveTo>
                      <a:lnTo>
                        <a:pt x="0" y="0"/>
                      </a:lnTo>
                      <a:lnTo>
                        <a:pt x="0" y="56"/>
                      </a:lnTo>
                      <a:lnTo>
                        <a:pt x="56" y="28"/>
                      </a:lnTo>
                    </a:path>
                  </a:pathLst>
                </a:custGeom>
                <a:solidFill>
                  <a:schemeClr val="tx1"/>
                </a:solidFill>
                <a:ln w="12700" cap="rnd" cmpd="sng">
                  <a:solidFill>
                    <a:schemeClr val="tx1"/>
                  </a:solidFill>
                  <a:prstDash val="solid"/>
                  <a:round/>
                  <a:headEnd type="none" w="med" len="med"/>
                  <a:tailEnd type="none" w="med" len="med"/>
                </a:ln>
              </p:spPr>
              <p:txBody>
                <a:bodyPr/>
                <a:lstStyle/>
                <a:p>
                  <a:endParaRPr lang="en-GB"/>
                </a:p>
              </p:txBody>
            </p:sp>
            <p:sp>
              <p:nvSpPr>
                <p:cNvPr id="385053" name="Rectangle 61"/>
                <p:cNvSpPr>
                  <a:spLocks noChangeArrowheads="1"/>
                </p:cNvSpPr>
                <p:nvPr/>
              </p:nvSpPr>
              <p:spPr bwMode="auto">
                <a:xfrm>
                  <a:off x="355" y="2395"/>
                  <a:ext cx="1367" cy="309"/>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2200" b="0"/>
                    <a:t>Pulse sequence</a:t>
                  </a:r>
                  <a:endParaRPr lang="en-GB" sz="2000" b="0"/>
                </a:p>
              </p:txBody>
            </p:sp>
          </p:grpSp>
          <p:sp>
            <p:nvSpPr>
              <p:cNvPr id="385050" name="Rectangle 62"/>
              <p:cNvSpPr>
                <a:spLocks noChangeArrowheads="1"/>
              </p:cNvSpPr>
              <p:nvPr/>
            </p:nvSpPr>
            <p:spPr bwMode="auto">
              <a:xfrm>
                <a:off x="594" y="2726"/>
                <a:ext cx="274" cy="286"/>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2000" b="0">
                    <a:solidFill>
                      <a:srgbClr val="FF0000"/>
                    </a:solidFill>
                  </a:rPr>
                  <a:t>IR</a:t>
                </a:r>
                <a:endParaRPr lang="en-GB" sz="1600" b="0">
                  <a:solidFill>
                    <a:srgbClr val="FF0000"/>
                  </a:solidFill>
                </a:endParaRPr>
              </a:p>
            </p:txBody>
          </p:sp>
        </p:grpSp>
      </p:grpSp>
      <p:grpSp>
        <p:nvGrpSpPr>
          <p:cNvPr id="17" name="Group 63"/>
          <p:cNvGrpSpPr>
            <a:grpSpLocks/>
          </p:cNvGrpSpPr>
          <p:nvPr/>
        </p:nvGrpSpPr>
        <p:grpSpPr bwMode="auto">
          <a:xfrm>
            <a:off x="4178300" y="2916238"/>
            <a:ext cx="2755900" cy="1376362"/>
            <a:chOff x="2632" y="1837"/>
            <a:chExt cx="1736" cy="867"/>
          </a:xfrm>
        </p:grpSpPr>
        <p:sp>
          <p:nvSpPr>
            <p:cNvPr id="385038" name="Freeform 64"/>
            <p:cNvSpPr>
              <a:spLocks/>
            </p:cNvSpPr>
            <p:nvPr/>
          </p:nvSpPr>
          <p:spPr bwMode="auto">
            <a:xfrm>
              <a:off x="3589" y="1837"/>
              <a:ext cx="291" cy="219"/>
            </a:xfrm>
            <a:custGeom>
              <a:avLst/>
              <a:gdLst>
                <a:gd name="T0" fmla="*/ 0 w 1430"/>
                <a:gd name="T1" fmla="*/ 4 h 1232"/>
                <a:gd name="T2" fmla="*/ 5 w 1430"/>
                <a:gd name="T3" fmla="*/ 18 h 1232"/>
                <a:gd name="T4" fmla="*/ 15 w 1430"/>
                <a:gd name="T5" fmla="*/ 113 h 1232"/>
                <a:gd name="T6" fmla="*/ 29 w 1430"/>
                <a:gd name="T7" fmla="*/ 204 h 1232"/>
                <a:gd name="T8" fmla="*/ 41 w 1430"/>
                <a:gd name="T9" fmla="*/ 204 h 1232"/>
                <a:gd name="T10" fmla="*/ 53 w 1430"/>
                <a:gd name="T11" fmla="*/ 147 h 1232"/>
                <a:gd name="T12" fmla="*/ 61 w 1430"/>
                <a:gd name="T13" fmla="*/ 147 h 1232"/>
                <a:gd name="T14" fmla="*/ 73 w 1430"/>
                <a:gd name="T15" fmla="*/ 195 h 1232"/>
                <a:gd name="T16" fmla="*/ 82 w 1430"/>
                <a:gd name="T17" fmla="*/ 195 h 1232"/>
                <a:gd name="T18" fmla="*/ 98 w 1430"/>
                <a:gd name="T19" fmla="*/ 157 h 1232"/>
                <a:gd name="T20" fmla="*/ 109 w 1430"/>
                <a:gd name="T21" fmla="*/ 157 h 1232"/>
                <a:gd name="T22" fmla="*/ 121 w 1430"/>
                <a:gd name="T23" fmla="*/ 182 h 1232"/>
                <a:gd name="T24" fmla="*/ 129 w 1430"/>
                <a:gd name="T25" fmla="*/ 183 h 1232"/>
                <a:gd name="T26" fmla="*/ 140 w 1430"/>
                <a:gd name="T27" fmla="*/ 162 h 1232"/>
                <a:gd name="T28" fmla="*/ 148 w 1430"/>
                <a:gd name="T29" fmla="*/ 162 h 1232"/>
                <a:gd name="T30" fmla="*/ 161 w 1430"/>
                <a:gd name="T31" fmla="*/ 182 h 1232"/>
                <a:gd name="T32" fmla="*/ 170 w 1430"/>
                <a:gd name="T33" fmla="*/ 181 h 1232"/>
                <a:gd name="T34" fmla="*/ 181 w 1430"/>
                <a:gd name="T35" fmla="*/ 165 h 1232"/>
                <a:gd name="T36" fmla="*/ 189 w 1430"/>
                <a:gd name="T37" fmla="*/ 165 h 1232"/>
                <a:gd name="T38" fmla="*/ 199 w 1430"/>
                <a:gd name="T39" fmla="*/ 179 h 1232"/>
                <a:gd name="T40" fmla="*/ 206 w 1430"/>
                <a:gd name="T41" fmla="*/ 179 h 1232"/>
                <a:gd name="T42" fmla="*/ 217 w 1430"/>
                <a:gd name="T43" fmla="*/ 167 h 1232"/>
                <a:gd name="T44" fmla="*/ 224 w 1430"/>
                <a:gd name="T45" fmla="*/ 166 h 1232"/>
                <a:gd name="T46" fmla="*/ 233 w 1430"/>
                <a:gd name="T47" fmla="*/ 179 h 1232"/>
                <a:gd name="T48" fmla="*/ 240 w 1430"/>
                <a:gd name="T49" fmla="*/ 179 h 1232"/>
                <a:gd name="T50" fmla="*/ 248 w 1430"/>
                <a:gd name="T51" fmla="*/ 168 h 1232"/>
                <a:gd name="T52" fmla="*/ 254 w 1430"/>
                <a:gd name="T53" fmla="*/ 168 h 1232"/>
                <a:gd name="T54" fmla="*/ 262 w 1430"/>
                <a:gd name="T55" fmla="*/ 179 h 1232"/>
                <a:gd name="T56" fmla="*/ 269 w 1430"/>
                <a:gd name="T57" fmla="*/ 179 h 1232"/>
                <a:gd name="T58" fmla="*/ 276 w 1430"/>
                <a:gd name="T59" fmla="*/ 170 h 1232"/>
                <a:gd name="T60" fmla="*/ 280 w 1430"/>
                <a:gd name="T61" fmla="*/ 170 h 1232"/>
                <a:gd name="T62" fmla="*/ 287 w 1430"/>
                <a:gd name="T63" fmla="*/ 178 h 1232"/>
                <a:gd name="T64" fmla="*/ 291 w 1430"/>
                <a:gd name="T65" fmla="*/ 174 h 12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30"/>
                <a:gd name="T100" fmla="*/ 0 h 1232"/>
                <a:gd name="T101" fmla="*/ 1430 w 1430"/>
                <a:gd name="T102" fmla="*/ 1232 h 12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30" h="1232">
                  <a:moveTo>
                    <a:pt x="0" y="21"/>
                  </a:moveTo>
                  <a:cubicBezTo>
                    <a:pt x="4" y="34"/>
                    <a:pt x="11" y="0"/>
                    <a:pt x="23" y="103"/>
                  </a:cubicBezTo>
                  <a:cubicBezTo>
                    <a:pt x="35" y="206"/>
                    <a:pt x="55" y="463"/>
                    <a:pt x="75" y="637"/>
                  </a:cubicBezTo>
                  <a:cubicBezTo>
                    <a:pt x="95" y="811"/>
                    <a:pt x="123" y="1062"/>
                    <a:pt x="144" y="1147"/>
                  </a:cubicBezTo>
                  <a:cubicBezTo>
                    <a:pt x="165" y="1232"/>
                    <a:pt x="184" y="1200"/>
                    <a:pt x="203" y="1147"/>
                  </a:cubicBezTo>
                  <a:cubicBezTo>
                    <a:pt x="222" y="1094"/>
                    <a:pt x="242" y="882"/>
                    <a:pt x="258" y="829"/>
                  </a:cubicBezTo>
                  <a:cubicBezTo>
                    <a:pt x="274" y="776"/>
                    <a:pt x="285" y="785"/>
                    <a:pt x="302" y="829"/>
                  </a:cubicBezTo>
                  <a:cubicBezTo>
                    <a:pt x="319" y="873"/>
                    <a:pt x="343" y="1051"/>
                    <a:pt x="360" y="1096"/>
                  </a:cubicBezTo>
                  <a:cubicBezTo>
                    <a:pt x="377" y="1141"/>
                    <a:pt x="385" y="1134"/>
                    <a:pt x="405" y="1099"/>
                  </a:cubicBezTo>
                  <a:cubicBezTo>
                    <a:pt x="425" y="1064"/>
                    <a:pt x="461" y="919"/>
                    <a:pt x="483" y="883"/>
                  </a:cubicBezTo>
                  <a:cubicBezTo>
                    <a:pt x="505" y="847"/>
                    <a:pt x="518" y="859"/>
                    <a:pt x="537" y="883"/>
                  </a:cubicBezTo>
                  <a:cubicBezTo>
                    <a:pt x="556" y="907"/>
                    <a:pt x="580" y="1002"/>
                    <a:pt x="596" y="1026"/>
                  </a:cubicBezTo>
                  <a:cubicBezTo>
                    <a:pt x="612" y="1050"/>
                    <a:pt x="620" y="1046"/>
                    <a:pt x="636" y="1027"/>
                  </a:cubicBezTo>
                  <a:cubicBezTo>
                    <a:pt x="652" y="1008"/>
                    <a:pt x="675" y="932"/>
                    <a:pt x="690" y="913"/>
                  </a:cubicBezTo>
                  <a:cubicBezTo>
                    <a:pt x="705" y="894"/>
                    <a:pt x="712" y="895"/>
                    <a:pt x="729" y="913"/>
                  </a:cubicBezTo>
                  <a:cubicBezTo>
                    <a:pt x="746" y="931"/>
                    <a:pt x="774" y="1005"/>
                    <a:pt x="792" y="1023"/>
                  </a:cubicBezTo>
                  <a:cubicBezTo>
                    <a:pt x="810" y="1041"/>
                    <a:pt x="820" y="1037"/>
                    <a:pt x="836" y="1021"/>
                  </a:cubicBezTo>
                  <a:cubicBezTo>
                    <a:pt x="852" y="1005"/>
                    <a:pt x="872" y="943"/>
                    <a:pt x="888" y="928"/>
                  </a:cubicBezTo>
                  <a:cubicBezTo>
                    <a:pt x="904" y="913"/>
                    <a:pt x="915" y="915"/>
                    <a:pt x="930" y="928"/>
                  </a:cubicBezTo>
                  <a:cubicBezTo>
                    <a:pt x="945" y="941"/>
                    <a:pt x="964" y="993"/>
                    <a:pt x="978" y="1006"/>
                  </a:cubicBezTo>
                  <a:cubicBezTo>
                    <a:pt x="992" y="1019"/>
                    <a:pt x="999" y="1016"/>
                    <a:pt x="1013" y="1005"/>
                  </a:cubicBezTo>
                  <a:cubicBezTo>
                    <a:pt x="1027" y="994"/>
                    <a:pt x="1051" y="948"/>
                    <a:pt x="1065" y="937"/>
                  </a:cubicBezTo>
                  <a:cubicBezTo>
                    <a:pt x="1079" y="926"/>
                    <a:pt x="1087" y="924"/>
                    <a:pt x="1100" y="936"/>
                  </a:cubicBezTo>
                  <a:cubicBezTo>
                    <a:pt x="1113" y="948"/>
                    <a:pt x="1132" y="997"/>
                    <a:pt x="1145" y="1009"/>
                  </a:cubicBezTo>
                  <a:cubicBezTo>
                    <a:pt x="1158" y="1021"/>
                    <a:pt x="1166" y="1020"/>
                    <a:pt x="1178" y="1009"/>
                  </a:cubicBezTo>
                  <a:cubicBezTo>
                    <a:pt x="1190" y="998"/>
                    <a:pt x="1205" y="956"/>
                    <a:pt x="1217" y="945"/>
                  </a:cubicBezTo>
                  <a:cubicBezTo>
                    <a:pt x="1229" y="934"/>
                    <a:pt x="1235" y="933"/>
                    <a:pt x="1247" y="943"/>
                  </a:cubicBezTo>
                  <a:cubicBezTo>
                    <a:pt x="1259" y="953"/>
                    <a:pt x="1275" y="995"/>
                    <a:pt x="1287" y="1005"/>
                  </a:cubicBezTo>
                  <a:cubicBezTo>
                    <a:pt x="1299" y="1015"/>
                    <a:pt x="1311" y="1013"/>
                    <a:pt x="1322" y="1005"/>
                  </a:cubicBezTo>
                  <a:cubicBezTo>
                    <a:pt x="1333" y="997"/>
                    <a:pt x="1346" y="963"/>
                    <a:pt x="1355" y="955"/>
                  </a:cubicBezTo>
                  <a:cubicBezTo>
                    <a:pt x="1364" y="947"/>
                    <a:pt x="1367" y="947"/>
                    <a:pt x="1376" y="955"/>
                  </a:cubicBezTo>
                  <a:cubicBezTo>
                    <a:pt x="1385" y="963"/>
                    <a:pt x="1400" y="999"/>
                    <a:pt x="1409" y="1003"/>
                  </a:cubicBezTo>
                  <a:cubicBezTo>
                    <a:pt x="1418" y="1007"/>
                    <a:pt x="1426" y="983"/>
                    <a:pt x="1430" y="978"/>
                  </a:cubicBezTo>
                </a:path>
              </a:pathLst>
            </a:custGeom>
            <a:noFill/>
            <a:ln w="12700" cap="flat" cmpd="sng">
              <a:solidFill>
                <a:srgbClr val="FAFD00"/>
              </a:solidFill>
              <a:prstDash val="solid"/>
              <a:round/>
              <a:headEnd/>
              <a:tailEnd/>
            </a:ln>
          </p:spPr>
          <p:txBody>
            <a:bodyPr lIns="0" tIns="0" rIns="0" bIns="0" anchor="ctr">
              <a:spAutoFit/>
            </a:bodyPr>
            <a:lstStyle/>
            <a:p>
              <a:endParaRPr lang="en-GB"/>
            </a:p>
          </p:txBody>
        </p:sp>
        <p:sp>
          <p:nvSpPr>
            <p:cNvPr id="385039" name="Freeform 65"/>
            <p:cNvSpPr>
              <a:spLocks/>
            </p:cNvSpPr>
            <p:nvPr/>
          </p:nvSpPr>
          <p:spPr bwMode="auto">
            <a:xfrm flipH="1">
              <a:off x="3296" y="1837"/>
              <a:ext cx="293" cy="219"/>
            </a:xfrm>
            <a:custGeom>
              <a:avLst/>
              <a:gdLst>
                <a:gd name="T0" fmla="*/ 0 w 1430"/>
                <a:gd name="T1" fmla="*/ 4 h 1232"/>
                <a:gd name="T2" fmla="*/ 5 w 1430"/>
                <a:gd name="T3" fmla="*/ 18 h 1232"/>
                <a:gd name="T4" fmla="*/ 15 w 1430"/>
                <a:gd name="T5" fmla="*/ 113 h 1232"/>
                <a:gd name="T6" fmla="*/ 30 w 1430"/>
                <a:gd name="T7" fmla="*/ 204 h 1232"/>
                <a:gd name="T8" fmla="*/ 42 w 1430"/>
                <a:gd name="T9" fmla="*/ 204 h 1232"/>
                <a:gd name="T10" fmla="*/ 53 w 1430"/>
                <a:gd name="T11" fmla="*/ 147 h 1232"/>
                <a:gd name="T12" fmla="*/ 62 w 1430"/>
                <a:gd name="T13" fmla="*/ 147 h 1232"/>
                <a:gd name="T14" fmla="*/ 74 w 1430"/>
                <a:gd name="T15" fmla="*/ 195 h 1232"/>
                <a:gd name="T16" fmla="*/ 83 w 1430"/>
                <a:gd name="T17" fmla="*/ 195 h 1232"/>
                <a:gd name="T18" fmla="*/ 99 w 1430"/>
                <a:gd name="T19" fmla="*/ 157 h 1232"/>
                <a:gd name="T20" fmla="*/ 110 w 1430"/>
                <a:gd name="T21" fmla="*/ 157 h 1232"/>
                <a:gd name="T22" fmla="*/ 122 w 1430"/>
                <a:gd name="T23" fmla="*/ 182 h 1232"/>
                <a:gd name="T24" fmla="*/ 130 w 1430"/>
                <a:gd name="T25" fmla="*/ 183 h 1232"/>
                <a:gd name="T26" fmla="*/ 141 w 1430"/>
                <a:gd name="T27" fmla="*/ 162 h 1232"/>
                <a:gd name="T28" fmla="*/ 149 w 1430"/>
                <a:gd name="T29" fmla="*/ 162 h 1232"/>
                <a:gd name="T30" fmla="*/ 162 w 1430"/>
                <a:gd name="T31" fmla="*/ 182 h 1232"/>
                <a:gd name="T32" fmla="*/ 171 w 1430"/>
                <a:gd name="T33" fmla="*/ 181 h 1232"/>
                <a:gd name="T34" fmla="*/ 182 w 1430"/>
                <a:gd name="T35" fmla="*/ 165 h 1232"/>
                <a:gd name="T36" fmla="*/ 191 w 1430"/>
                <a:gd name="T37" fmla="*/ 165 h 1232"/>
                <a:gd name="T38" fmla="*/ 200 w 1430"/>
                <a:gd name="T39" fmla="*/ 179 h 1232"/>
                <a:gd name="T40" fmla="*/ 208 w 1430"/>
                <a:gd name="T41" fmla="*/ 179 h 1232"/>
                <a:gd name="T42" fmla="*/ 218 w 1430"/>
                <a:gd name="T43" fmla="*/ 167 h 1232"/>
                <a:gd name="T44" fmla="*/ 225 w 1430"/>
                <a:gd name="T45" fmla="*/ 166 h 1232"/>
                <a:gd name="T46" fmla="*/ 235 w 1430"/>
                <a:gd name="T47" fmla="*/ 179 h 1232"/>
                <a:gd name="T48" fmla="*/ 241 w 1430"/>
                <a:gd name="T49" fmla="*/ 179 h 1232"/>
                <a:gd name="T50" fmla="*/ 249 w 1430"/>
                <a:gd name="T51" fmla="*/ 168 h 1232"/>
                <a:gd name="T52" fmla="*/ 256 w 1430"/>
                <a:gd name="T53" fmla="*/ 168 h 1232"/>
                <a:gd name="T54" fmla="*/ 264 w 1430"/>
                <a:gd name="T55" fmla="*/ 179 h 1232"/>
                <a:gd name="T56" fmla="*/ 271 w 1430"/>
                <a:gd name="T57" fmla="*/ 179 h 1232"/>
                <a:gd name="T58" fmla="*/ 278 w 1430"/>
                <a:gd name="T59" fmla="*/ 170 h 1232"/>
                <a:gd name="T60" fmla="*/ 282 w 1430"/>
                <a:gd name="T61" fmla="*/ 170 h 1232"/>
                <a:gd name="T62" fmla="*/ 289 w 1430"/>
                <a:gd name="T63" fmla="*/ 178 h 1232"/>
                <a:gd name="T64" fmla="*/ 293 w 1430"/>
                <a:gd name="T65" fmla="*/ 174 h 12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30"/>
                <a:gd name="T100" fmla="*/ 0 h 1232"/>
                <a:gd name="T101" fmla="*/ 1430 w 1430"/>
                <a:gd name="T102" fmla="*/ 1232 h 12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30" h="1232">
                  <a:moveTo>
                    <a:pt x="0" y="21"/>
                  </a:moveTo>
                  <a:cubicBezTo>
                    <a:pt x="4" y="34"/>
                    <a:pt x="11" y="0"/>
                    <a:pt x="23" y="103"/>
                  </a:cubicBezTo>
                  <a:cubicBezTo>
                    <a:pt x="35" y="206"/>
                    <a:pt x="55" y="463"/>
                    <a:pt x="75" y="637"/>
                  </a:cubicBezTo>
                  <a:cubicBezTo>
                    <a:pt x="95" y="811"/>
                    <a:pt x="123" y="1062"/>
                    <a:pt x="144" y="1147"/>
                  </a:cubicBezTo>
                  <a:cubicBezTo>
                    <a:pt x="165" y="1232"/>
                    <a:pt x="184" y="1200"/>
                    <a:pt x="203" y="1147"/>
                  </a:cubicBezTo>
                  <a:cubicBezTo>
                    <a:pt x="222" y="1094"/>
                    <a:pt x="242" y="882"/>
                    <a:pt x="258" y="829"/>
                  </a:cubicBezTo>
                  <a:cubicBezTo>
                    <a:pt x="274" y="776"/>
                    <a:pt x="285" y="785"/>
                    <a:pt x="302" y="829"/>
                  </a:cubicBezTo>
                  <a:cubicBezTo>
                    <a:pt x="319" y="873"/>
                    <a:pt x="343" y="1051"/>
                    <a:pt x="360" y="1096"/>
                  </a:cubicBezTo>
                  <a:cubicBezTo>
                    <a:pt x="377" y="1141"/>
                    <a:pt x="385" y="1134"/>
                    <a:pt x="405" y="1099"/>
                  </a:cubicBezTo>
                  <a:cubicBezTo>
                    <a:pt x="425" y="1064"/>
                    <a:pt x="461" y="919"/>
                    <a:pt x="483" y="883"/>
                  </a:cubicBezTo>
                  <a:cubicBezTo>
                    <a:pt x="505" y="847"/>
                    <a:pt x="518" y="859"/>
                    <a:pt x="537" y="883"/>
                  </a:cubicBezTo>
                  <a:cubicBezTo>
                    <a:pt x="556" y="907"/>
                    <a:pt x="580" y="1002"/>
                    <a:pt x="596" y="1026"/>
                  </a:cubicBezTo>
                  <a:cubicBezTo>
                    <a:pt x="612" y="1050"/>
                    <a:pt x="620" y="1046"/>
                    <a:pt x="636" y="1027"/>
                  </a:cubicBezTo>
                  <a:cubicBezTo>
                    <a:pt x="652" y="1008"/>
                    <a:pt x="675" y="932"/>
                    <a:pt x="690" y="913"/>
                  </a:cubicBezTo>
                  <a:cubicBezTo>
                    <a:pt x="705" y="894"/>
                    <a:pt x="712" y="895"/>
                    <a:pt x="729" y="913"/>
                  </a:cubicBezTo>
                  <a:cubicBezTo>
                    <a:pt x="746" y="931"/>
                    <a:pt x="774" y="1005"/>
                    <a:pt x="792" y="1023"/>
                  </a:cubicBezTo>
                  <a:cubicBezTo>
                    <a:pt x="810" y="1041"/>
                    <a:pt x="820" y="1037"/>
                    <a:pt x="836" y="1021"/>
                  </a:cubicBezTo>
                  <a:cubicBezTo>
                    <a:pt x="852" y="1005"/>
                    <a:pt x="872" y="943"/>
                    <a:pt x="888" y="928"/>
                  </a:cubicBezTo>
                  <a:cubicBezTo>
                    <a:pt x="904" y="913"/>
                    <a:pt x="915" y="915"/>
                    <a:pt x="930" y="928"/>
                  </a:cubicBezTo>
                  <a:cubicBezTo>
                    <a:pt x="945" y="941"/>
                    <a:pt x="964" y="993"/>
                    <a:pt x="978" y="1006"/>
                  </a:cubicBezTo>
                  <a:cubicBezTo>
                    <a:pt x="992" y="1019"/>
                    <a:pt x="999" y="1016"/>
                    <a:pt x="1013" y="1005"/>
                  </a:cubicBezTo>
                  <a:cubicBezTo>
                    <a:pt x="1027" y="994"/>
                    <a:pt x="1051" y="948"/>
                    <a:pt x="1065" y="937"/>
                  </a:cubicBezTo>
                  <a:cubicBezTo>
                    <a:pt x="1079" y="926"/>
                    <a:pt x="1087" y="924"/>
                    <a:pt x="1100" y="936"/>
                  </a:cubicBezTo>
                  <a:cubicBezTo>
                    <a:pt x="1113" y="948"/>
                    <a:pt x="1132" y="997"/>
                    <a:pt x="1145" y="1009"/>
                  </a:cubicBezTo>
                  <a:cubicBezTo>
                    <a:pt x="1158" y="1021"/>
                    <a:pt x="1166" y="1020"/>
                    <a:pt x="1178" y="1009"/>
                  </a:cubicBezTo>
                  <a:cubicBezTo>
                    <a:pt x="1190" y="998"/>
                    <a:pt x="1205" y="956"/>
                    <a:pt x="1217" y="945"/>
                  </a:cubicBezTo>
                  <a:cubicBezTo>
                    <a:pt x="1229" y="934"/>
                    <a:pt x="1235" y="933"/>
                    <a:pt x="1247" y="943"/>
                  </a:cubicBezTo>
                  <a:cubicBezTo>
                    <a:pt x="1259" y="953"/>
                    <a:pt x="1275" y="995"/>
                    <a:pt x="1287" y="1005"/>
                  </a:cubicBezTo>
                  <a:cubicBezTo>
                    <a:pt x="1299" y="1015"/>
                    <a:pt x="1311" y="1013"/>
                    <a:pt x="1322" y="1005"/>
                  </a:cubicBezTo>
                  <a:cubicBezTo>
                    <a:pt x="1333" y="997"/>
                    <a:pt x="1346" y="963"/>
                    <a:pt x="1355" y="955"/>
                  </a:cubicBezTo>
                  <a:cubicBezTo>
                    <a:pt x="1364" y="947"/>
                    <a:pt x="1367" y="947"/>
                    <a:pt x="1376" y="955"/>
                  </a:cubicBezTo>
                  <a:cubicBezTo>
                    <a:pt x="1385" y="963"/>
                    <a:pt x="1400" y="999"/>
                    <a:pt x="1409" y="1003"/>
                  </a:cubicBezTo>
                  <a:cubicBezTo>
                    <a:pt x="1418" y="1007"/>
                    <a:pt x="1426" y="983"/>
                    <a:pt x="1430" y="978"/>
                  </a:cubicBezTo>
                </a:path>
              </a:pathLst>
            </a:custGeom>
            <a:noFill/>
            <a:ln w="12700" cap="flat" cmpd="sng">
              <a:solidFill>
                <a:srgbClr val="FAFD00"/>
              </a:solidFill>
              <a:prstDash val="solid"/>
              <a:round/>
              <a:headEnd/>
              <a:tailEnd/>
            </a:ln>
          </p:spPr>
          <p:txBody>
            <a:bodyPr lIns="0" tIns="0" rIns="0" bIns="0" anchor="ctr">
              <a:spAutoFit/>
            </a:bodyPr>
            <a:lstStyle/>
            <a:p>
              <a:endParaRPr lang="en-GB"/>
            </a:p>
          </p:txBody>
        </p:sp>
        <p:sp>
          <p:nvSpPr>
            <p:cNvPr id="385040" name="Freeform 66"/>
            <p:cNvSpPr>
              <a:spLocks/>
            </p:cNvSpPr>
            <p:nvPr/>
          </p:nvSpPr>
          <p:spPr bwMode="auto">
            <a:xfrm>
              <a:off x="2880" y="1985"/>
              <a:ext cx="56" cy="50"/>
            </a:xfrm>
            <a:custGeom>
              <a:avLst/>
              <a:gdLst>
                <a:gd name="T0" fmla="*/ 55 w 56"/>
                <a:gd name="T1" fmla="*/ 28 h 50"/>
                <a:gd name="T2" fmla="*/ 0 w 56"/>
                <a:gd name="T3" fmla="*/ 0 h 50"/>
                <a:gd name="T4" fmla="*/ 0 w 56"/>
                <a:gd name="T5" fmla="*/ 49 h 50"/>
                <a:gd name="T6" fmla="*/ 55 w 56"/>
                <a:gd name="T7" fmla="*/ 28 h 50"/>
                <a:gd name="T8" fmla="*/ 0 60000 65536"/>
                <a:gd name="T9" fmla="*/ 0 60000 65536"/>
                <a:gd name="T10" fmla="*/ 0 60000 65536"/>
                <a:gd name="T11" fmla="*/ 0 60000 65536"/>
                <a:gd name="T12" fmla="*/ 0 w 56"/>
                <a:gd name="T13" fmla="*/ 0 h 50"/>
                <a:gd name="T14" fmla="*/ 56 w 56"/>
                <a:gd name="T15" fmla="*/ 50 h 50"/>
              </a:gdLst>
              <a:ahLst/>
              <a:cxnLst>
                <a:cxn ang="T8">
                  <a:pos x="T0" y="T1"/>
                </a:cxn>
                <a:cxn ang="T9">
                  <a:pos x="T2" y="T3"/>
                </a:cxn>
                <a:cxn ang="T10">
                  <a:pos x="T4" y="T5"/>
                </a:cxn>
                <a:cxn ang="T11">
                  <a:pos x="T6" y="T7"/>
                </a:cxn>
              </a:cxnLst>
              <a:rect l="T12" t="T13" r="T14" b="T15"/>
              <a:pathLst>
                <a:path w="56" h="50">
                  <a:moveTo>
                    <a:pt x="55" y="28"/>
                  </a:moveTo>
                  <a:lnTo>
                    <a:pt x="0" y="0"/>
                  </a:lnTo>
                  <a:lnTo>
                    <a:pt x="0" y="49"/>
                  </a:lnTo>
                  <a:lnTo>
                    <a:pt x="55" y="28"/>
                  </a:lnTo>
                </a:path>
              </a:pathLst>
            </a:custGeom>
            <a:solidFill>
              <a:schemeClr val="tx1"/>
            </a:solidFill>
            <a:ln w="12700" cap="rnd" cmpd="sng">
              <a:solidFill>
                <a:schemeClr val="tx1"/>
              </a:solidFill>
              <a:prstDash val="solid"/>
              <a:round/>
              <a:headEnd type="none" w="med" len="med"/>
              <a:tailEnd type="none" w="med" len="med"/>
            </a:ln>
          </p:spPr>
          <p:txBody>
            <a:bodyPr/>
            <a:lstStyle/>
            <a:p>
              <a:endParaRPr lang="en-GB"/>
            </a:p>
          </p:txBody>
        </p:sp>
        <p:grpSp>
          <p:nvGrpSpPr>
            <p:cNvPr id="385041" name="Group 67"/>
            <p:cNvGrpSpPr>
              <a:grpSpLocks/>
            </p:cNvGrpSpPr>
            <p:nvPr/>
          </p:nvGrpSpPr>
          <p:grpSpPr bwMode="auto">
            <a:xfrm>
              <a:off x="4082" y="1985"/>
              <a:ext cx="286" cy="50"/>
              <a:chOff x="3698" y="1894"/>
              <a:chExt cx="286" cy="50"/>
            </a:xfrm>
          </p:grpSpPr>
          <p:sp>
            <p:nvSpPr>
              <p:cNvPr id="385044" name="Freeform 68"/>
              <p:cNvSpPr>
                <a:spLocks/>
              </p:cNvSpPr>
              <p:nvPr/>
            </p:nvSpPr>
            <p:spPr bwMode="auto">
              <a:xfrm>
                <a:off x="3931" y="1894"/>
                <a:ext cx="49" cy="50"/>
              </a:xfrm>
              <a:custGeom>
                <a:avLst/>
                <a:gdLst>
                  <a:gd name="T0" fmla="*/ 48 w 49"/>
                  <a:gd name="T1" fmla="*/ 28 h 50"/>
                  <a:gd name="T2" fmla="*/ 0 w 49"/>
                  <a:gd name="T3" fmla="*/ 0 h 50"/>
                  <a:gd name="T4" fmla="*/ 0 w 49"/>
                  <a:gd name="T5" fmla="*/ 49 h 50"/>
                  <a:gd name="T6" fmla="*/ 48 w 49"/>
                  <a:gd name="T7" fmla="*/ 28 h 50"/>
                  <a:gd name="T8" fmla="*/ 0 60000 65536"/>
                  <a:gd name="T9" fmla="*/ 0 60000 65536"/>
                  <a:gd name="T10" fmla="*/ 0 60000 65536"/>
                  <a:gd name="T11" fmla="*/ 0 60000 65536"/>
                  <a:gd name="T12" fmla="*/ 0 w 49"/>
                  <a:gd name="T13" fmla="*/ 0 h 50"/>
                  <a:gd name="T14" fmla="*/ 49 w 49"/>
                  <a:gd name="T15" fmla="*/ 50 h 50"/>
                </a:gdLst>
                <a:ahLst/>
                <a:cxnLst>
                  <a:cxn ang="T8">
                    <a:pos x="T0" y="T1"/>
                  </a:cxn>
                  <a:cxn ang="T9">
                    <a:pos x="T2" y="T3"/>
                  </a:cxn>
                  <a:cxn ang="T10">
                    <a:pos x="T4" y="T5"/>
                  </a:cxn>
                  <a:cxn ang="T11">
                    <a:pos x="T6" y="T7"/>
                  </a:cxn>
                </a:cxnLst>
                <a:rect l="T12" t="T13" r="T14" b="T15"/>
                <a:pathLst>
                  <a:path w="49" h="50">
                    <a:moveTo>
                      <a:pt x="48" y="28"/>
                    </a:moveTo>
                    <a:lnTo>
                      <a:pt x="0" y="0"/>
                    </a:lnTo>
                    <a:lnTo>
                      <a:pt x="0" y="49"/>
                    </a:lnTo>
                    <a:lnTo>
                      <a:pt x="48" y="28"/>
                    </a:lnTo>
                  </a:path>
                </a:pathLst>
              </a:custGeom>
              <a:solidFill>
                <a:schemeClr val="tx1"/>
              </a:solidFill>
              <a:ln w="12700" cap="rnd" cmpd="sng">
                <a:solidFill>
                  <a:schemeClr val="tx1"/>
                </a:solidFill>
                <a:prstDash val="solid"/>
                <a:round/>
                <a:headEnd type="none" w="med" len="med"/>
                <a:tailEnd type="none" w="med" len="med"/>
              </a:ln>
            </p:spPr>
            <p:txBody>
              <a:bodyPr/>
              <a:lstStyle/>
              <a:p>
                <a:endParaRPr lang="en-GB"/>
              </a:p>
            </p:txBody>
          </p:sp>
          <p:sp>
            <p:nvSpPr>
              <p:cNvPr id="385045" name="Line 69"/>
              <p:cNvSpPr>
                <a:spLocks noChangeShapeType="1"/>
              </p:cNvSpPr>
              <p:nvPr/>
            </p:nvSpPr>
            <p:spPr bwMode="auto">
              <a:xfrm>
                <a:off x="3698" y="1922"/>
                <a:ext cx="286" cy="0"/>
              </a:xfrm>
              <a:prstGeom prst="line">
                <a:avLst/>
              </a:prstGeom>
              <a:noFill/>
              <a:ln w="12700">
                <a:solidFill>
                  <a:schemeClr val="tx1"/>
                </a:solidFill>
                <a:round/>
                <a:headEnd/>
                <a:tailEnd/>
              </a:ln>
            </p:spPr>
            <p:txBody>
              <a:bodyPr wrap="none" anchor="ctr"/>
              <a:lstStyle/>
              <a:p>
                <a:endParaRPr lang="en-GB"/>
              </a:p>
            </p:txBody>
          </p:sp>
        </p:grpSp>
        <p:sp>
          <p:nvSpPr>
            <p:cNvPr id="385042" name="Line 70"/>
            <p:cNvSpPr>
              <a:spLocks noChangeShapeType="1"/>
            </p:cNvSpPr>
            <p:nvPr/>
          </p:nvSpPr>
          <p:spPr bwMode="auto">
            <a:xfrm>
              <a:off x="2632" y="2013"/>
              <a:ext cx="445" cy="0"/>
            </a:xfrm>
            <a:prstGeom prst="line">
              <a:avLst/>
            </a:prstGeom>
            <a:noFill/>
            <a:ln w="12700">
              <a:solidFill>
                <a:schemeClr val="tx1"/>
              </a:solidFill>
              <a:round/>
              <a:headEnd/>
              <a:tailEnd/>
            </a:ln>
          </p:spPr>
          <p:txBody>
            <a:bodyPr wrap="none" anchor="ctr"/>
            <a:lstStyle/>
            <a:p>
              <a:endParaRPr lang="en-GB"/>
            </a:p>
          </p:txBody>
        </p:sp>
        <p:sp>
          <p:nvSpPr>
            <p:cNvPr id="385043" name="Rectangle 71"/>
            <p:cNvSpPr>
              <a:spLocks noChangeArrowheads="1"/>
            </p:cNvSpPr>
            <p:nvPr/>
          </p:nvSpPr>
          <p:spPr bwMode="auto">
            <a:xfrm>
              <a:off x="2976" y="2395"/>
              <a:ext cx="1230" cy="309"/>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2200" b="0"/>
                <a:t>MR Response</a:t>
              </a:r>
              <a:endParaRPr lang="en-GB" sz="2000" b="0"/>
            </a:p>
          </p:txBody>
        </p:sp>
      </p:grpSp>
      <p:grpSp>
        <p:nvGrpSpPr>
          <p:cNvPr id="19" name="Group 72"/>
          <p:cNvGrpSpPr>
            <a:grpSpLocks/>
          </p:cNvGrpSpPr>
          <p:nvPr/>
        </p:nvGrpSpPr>
        <p:grpSpPr bwMode="auto">
          <a:xfrm>
            <a:off x="6850066" y="2811463"/>
            <a:ext cx="1898651" cy="3452812"/>
            <a:chOff x="4315" y="1771"/>
            <a:chExt cx="1196" cy="2175"/>
          </a:xfrm>
        </p:grpSpPr>
        <p:sp>
          <p:nvSpPr>
            <p:cNvPr id="385035" name="Rectangle 73"/>
            <p:cNvSpPr>
              <a:spLocks noChangeArrowheads="1"/>
            </p:cNvSpPr>
            <p:nvPr/>
          </p:nvSpPr>
          <p:spPr bwMode="auto">
            <a:xfrm>
              <a:off x="4315" y="2726"/>
              <a:ext cx="1196" cy="1220"/>
            </a:xfrm>
            <a:prstGeom prst="rect">
              <a:avLst/>
            </a:prstGeom>
            <a:noFill/>
            <a:ln w="12700">
              <a:noFill/>
              <a:miter lim="800000"/>
              <a:headEnd/>
              <a:tailEnd/>
            </a:ln>
          </p:spPr>
          <p:txBody>
            <a:bodyPr wrap="square" lIns="90488" tIns="44450" rIns="90488" bIns="44450">
              <a:spAutoFit/>
            </a:bodyPr>
            <a:lstStyle/>
            <a:p>
              <a:pPr marL="279400" indent="-279400" defTabSz="766763">
                <a:lnSpc>
                  <a:spcPct val="120000"/>
                </a:lnSpc>
                <a:buClr>
                  <a:schemeClr val="accent1"/>
                </a:buClr>
                <a:tabLst>
                  <a:tab pos="2381250" algn="l"/>
                </a:tabLst>
              </a:pPr>
              <a:r>
                <a:rPr lang="en-GB" sz="2000" b="0" dirty="0">
                  <a:solidFill>
                    <a:srgbClr val="FF0000"/>
                  </a:solidFill>
                </a:rPr>
                <a:t>Real T1</a:t>
              </a:r>
            </a:p>
            <a:p>
              <a:pPr marL="279400" indent="-279400" defTabSz="766763">
                <a:lnSpc>
                  <a:spcPct val="120000"/>
                </a:lnSpc>
                <a:buClr>
                  <a:schemeClr val="accent1"/>
                </a:buClr>
                <a:tabLst>
                  <a:tab pos="2381250" algn="l"/>
                </a:tabLst>
              </a:pPr>
              <a:r>
                <a:rPr lang="en-GB" sz="2000" b="0" dirty="0">
                  <a:solidFill>
                    <a:srgbClr val="FF0000"/>
                  </a:solidFill>
                </a:rPr>
                <a:t>Fat </a:t>
              </a:r>
              <a:r>
                <a:rPr lang="en-GB" sz="2000" b="0" dirty="0" err="1">
                  <a:solidFill>
                    <a:srgbClr val="FF0000"/>
                  </a:solidFill>
                </a:rPr>
                <a:t>suppr</a:t>
              </a:r>
              <a:r>
                <a:rPr lang="en-GB" sz="2000" b="0" dirty="0">
                  <a:solidFill>
                    <a:srgbClr val="FF0000"/>
                  </a:solidFill>
                </a:rPr>
                <a:t>.</a:t>
              </a:r>
            </a:p>
            <a:p>
              <a:pPr marL="279400" indent="-279400" defTabSz="766763">
                <a:lnSpc>
                  <a:spcPct val="120000"/>
                </a:lnSpc>
                <a:buClr>
                  <a:schemeClr val="accent1"/>
                </a:buClr>
                <a:tabLst>
                  <a:tab pos="2381250" algn="l"/>
                </a:tabLst>
              </a:pPr>
              <a:r>
                <a:rPr lang="en-GB" sz="2000" b="0" dirty="0">
                  <a:solidFill>
                    <a:srgbClr val="FF0000"/>
                  </a:solidFill>
                </a:rPr>
                <a:t>Flair</a:t>
              </a:r>
            </a:p>
            <a:p>
              <a:pPr marL="279400" indent="-279400" defTabSz="766763">
                <a:lnSpc>
                  <a:spcPct val="120000"/>
                </a:lnSpc>
                <a:buClr>
                  <a:schemeClr val="accent1"/>
                </a:buClr>
                <a:tabLst>
                  <a:tab pos="2381250" algn="l"/>
                </a:tabLst>
              </a:pPr>
              <a:r>
                <a:rPr lang="en-GB" sz="2000" b="0" dirty="0">
                  <a:solidFill>
                    <a:srgbClr val="FF0000"/>
                  </a:solidFill>
                </a:rPr>
                <a:t>Grey matter</a:t>
              </a:r>
            </a:p>
            <a:p>
              <a:pPr marL="279400" indent="-279400" defTabSz="766763">
                <a:lnSpc>
                  <a:spcPct val="120000"/>
                </a:lnSpc>
                <a:buClr>
                  <a:schemeClr val="accent1"/>
                </a:buClr>
                <a:tabLst>
                  <a:tab pos="2381250" algn="l"/>
                </a:tabLst>
              </a:pPr>
              <a:r>
                <a:rPr lang="en-GB" sz="2000" b="0" dirty="0">
                  <a:solidFill>
                    <a:srgbClr val="FF0000"/>
                  </a:solidFill>
                </a:rPr>
                <a:t>       only </a:t>
              </a:r>
            </a:p>
          </p:txBody>
        </p:sp>
        <p:sp>
          <p:nvSpPr>
            <p:cNvPr id="385036" name="Freeform 74"/>
            <p:cNvSpPr>
              <a:spLocks/>
            </p:cNvSpPr>
            <p:nvPr/>
          </p:nvSpPr>
          <p:spPr bwMode="auto">
            <a:xfrm>
              <a:off x="4556" y="1771"/>
              <a:ext cx="464" cy="458"/>
            </a:xfrm>
            <a:custGeom>
              <a:avLst/>
              <a:gdLst>
                <a:gd name="T0" fmla="*/ 0 w 464"/>
                <a:gd name="T1" fmla="*/ 0 h 458"/>
                <a:gd name="T2" fmla="*/ 463 w 464"/>
                <a:gd name="T3" fmla="*/ 0 h 458"/>
                <a:gd name="T4" fmla="*/ 463 w 464"/>
                <a:gd name="T5" fmla="*/ 457 h 458"/>
                <a:gd name="T6" fmla="*/ 0 w 464"/>
                <a:gd name="T7" fmla="*/ 457 h 458"/>
                <a:gd name="T8" fmla="*/ 0 w 464"/>
                <a:gd name="T9" fmla="*/ 0 h 458"/>
                <a:gd name="T10" fmla="*/ 0 60000 65536"/>
                <a:gd name="T11" fmla="*/ 0 60000 65536"/>
                <a:gd name="T12" fmla="*/ 0 60000 65536"/>
                <a:gd name="T13" fmla="*/ 0 60000 65536"/>
                <a:gd name="T14" fmla="*/ 0 60000 65536"/>
                <a:gd name="T15" fmla="*/ 0 w 464"/>
                <a:gd name="T16" fmla="*/ 0 h 458"/>
                <a:gd name="T17" fmla="*/ 464 w 464"/>
                <a:gd name="T18" fmla="*/ 458 h 458"/>
              </a:gdLst>
              <a:ahLst/>
              <a:cxnLst>
                <a:cxn ang="T10">
                  <a:pos x="T0" y="T1"/>
                </a:cxn>
                <a:cxn ang="T11">
                  <a:pos x="T2" y="T3"/>
                </a:cxn>
                <a:cxn ang="T12">
                  <a:pos x="T4" y="T5"/>
                </a:cxn>
                <a:cxn ang="T13">
                  <a:pos x="T6" y="T7"/>
                </a:cxn>
                <a:cxn ang="T14">
                  <a:pos x="T8" y="T9"/>
                </a:cxn>
              </a:cxnLst>
              <a:rect l="T15" t="T16" r="T17" b="T18"/>
              <a:pathLst>
                <a:path w="464" h="458">
                  <a:moveTo>
                    <a:pt x="0" y="0"/>
                  </a:moveTo>
                  <a:lnTo>
                    <a:pt x="463" y="0"/>
                  </a:lnTo>
                  <a:lnTo>
                    <a:pt x="463" y="457"/>
                  </a:lnTo>
                  <a:lnTo>
                    <a:pt x="0" y="457"/>
                  </a:lnTo>
                  <a:lnTo>
                    <a:pt x="0" y="0"/>
                  </a:lnTo>
                </a:path>
              </a:pathLst>
            </a:custGeom>
            <a:solidFill>
              <a:srgbClr val="969696"/>
            </a:solidFill>
            <a:ln w="12700" cap="rnd" cmpd="sng">
              <a:solidFill>
                <a:srgbClr val="C0C0C0"/>
              </a:solidFill>
              <a:prstDash val="solid"/>
              <a:round/>
              <a:headEnd type="none" w="med" len="med"/>
              <a:tailEnd type="none" w="med" len="med"/>
            </a:ln>
          </p:spPr>
          <p:txBody>
            <a:bodyPr/>
            <a:lstStyle/>
            <a:p>
              <a:endParaRPr lang="en-GB"/>
            </a:p>
          </p:txBody>
        </p:sp>
        <p:sp>
          <p:nvSpPr>
            <p:cNvPr id="385037" name="Rectangle 75"/>
            <p:cNvSpPr>
              <a:spLocks noChangeArrowheads="1"/>
            </p:cNvSpPr>
            <p:nvPr/>
          </p:nvSpPr>
          <p:spPr bwMode="auto">
            <a:xfrm>
              <a:off x="4382" y="2395"/>
              <a:ext cx="780" cy="309"/>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2200" b="0"/>
                <a:t>Contrast</a:t>
              </a:r>
            </a:p>
          </p:txBody>
        </p:sp>
      </p:grpSp>
      <p:sp>
        <p:nvSpPr>
          <p:cNvPr id="76"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77"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78"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79"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80" name="CasellaDiTesto 79"/>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spTree>
    <p:extLst>
      <p:ext uri="{BB962C8B-B14F-4D97-AF65-F5344CB8AC3E}">
        <p14:creationId xmlns:p14="http://schemas.microsoft.com/office/powerpoint/2010/main" val="11122895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386050" name="Rectangle 2"/>
          <p:cNvSpPr>
            <a:spLocks noGrp="1" noChangeArrowheads="1"/>
          </p:cNvSpPr>
          <p:nvPr>
            <p:ph type="title"/>
          </p:nvPr>
        </p:nvSpPr>
        <p:spPr>
          <a:xfrm>
            <a:off x="419100" y="425451"/>
            <a:ext cx="8229600" cy="1143000"/>
          </a:xfrm>
          <a:noFill/>
        </p:spPr>
        <p:txBody>
          <a:bodyPr lIns="90488" tIns="44450" rIns="90488" bIns="44450" anchor="b"/>
          <a:lstStyle/>
          <a:p>
            <a:r>
              <a:rPr lang="en-GB" sz="3200" dirty="0" smtClean="0"/>
              <a:t>Inversion Recovery (= SE with </a:t>
            </a:r>
            <a:r>
              <a:rPr lang="en-GB" sz="3200" dirty="0" err="1" smtClean="0"/>
              <a:t>prepulse</a:t>
            </a:r>
            <a:r>
              <a:rPr lang="en-GB" sz="3200" dirty="0" smtClean="0"/>
              <a:t>)</a:t>
            </a:r>
          </a:p>
        </p:txBody>
      </p:sp>
      <p:sp>
        <p:nvSpPr>
          <p:cNvPr id="386051" name="Line 3"/>
          <p:cNvSpPr>
            <a:spLocks noChangeShapeType="1"/>
          </p:cNvSpPr>
          <p:nvPr/>
        </p:nvSpPr>
        <p:spPr bwMode="auto">
          <a:xfrm>
            <a:off x="1181100" y="3503613"/>
            <a:ext cx="7070725" cy="0"/>
          </a:xfrm>
          <a:prstGeom prst="line">
            <a:avLst/>
          </a:prstGeom>
          <a:noFill/>
          <a:ln w="12700">
            <a:solidFill>
              <a:schemeClr val="tx1"/>
            </a:solidFill>
            <a:round/>
            <a:headEnd/>
            <a:tailEnd/>
          </a:ln>
        </p:spPr>
        <p:txBody>
          <a:bodyPr wrap="none" anchor="ctr"/>
          <a:lstStyle/>
          <a:p>
            <a:endParaRPr lang="en-GB"/>
          </a:p>
        </p:txBody>
      </p:sp>
      <p:grpSp>
        <p:nvGrpSpPr>
          <p:cNvPr id="2" name="Group 4"/>
          <p:cNvGrpSpPr>
            <a:grpSpLocks/>
          </p:cNvGrpSpPr>
          <p:nvPr/>
        </p:nvGrpSpPr>
        <p:grpSpPr bwMode="auto">
          <a:xfrm>
            <a:off x="746125" y="1692275"/>
            <a:ext cx="1768475" cy="4140200"/>
            <a:chOff x="470" y="1066"/>
            <a:chExt cx="1114" cy="2608"/>
          </a:xfrm>
        </p:grpSpPr>
        <p:sp>
          <p:nvSpPr>
            <p:cNvPr id="386082" name="Rectangle 5"/>
            <p:cNvSpPr>
              <a:spLocks noChangeArrowheads="1"/>
            </p:cNvSpPr>
            <p:nvPr/>
          </p:nvSpPr>
          <p:spPr bwMode="auto">
            <a:xfrm>
              <a:off x="1032" y="3064"/>
              <a:ext cx="228"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TI</a:t>
              </a:r>
            </a:p>
          </p:txBody>
        </p:sp>
        <p:sp>
          <p:nvSpPr>
            <p:cNvPr id="386083" name="Rectangle 6"/>
            <p:cNvSpPr>
              <a:spLocks noChangeArrowheads="1"/>
            </p:cNvSpPr>
            <p:nvPr/>
          </p:nvSpPr>
          <p:spPr bwMode="auto">
            <a:xfrm>
              <a:off x="470" y="1149"/>
              <a:ext cx="378"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180°</a:t>
              </a:r>
            </a:p>
          </p:txBody>
        </p:sp>
        <p:grpSp>
          <p:nvGrpSpPr>
            <p:cNvPr id="386084" name="Group 7"/>
            <p:cNvGrpSpPr>
              <a:grpSpLocks/>
            </p:cNvGrpSpPr>
            <p:nvPr/>
          </p:nvGrpSpPr>
          <p:grpSpPr bwMode="auto">
            <a:xfrm>
              <a:off x="863" y="1252"/>
              <a:ext cx="564" cy="2422"/>
              <a:chOff x="863" y="1252"/>
              <a:chExt cx="564" cy="2422"/>
            </a:xfrm>
          </p:grpSpPr>
          <p:sp>
            <p:nvSpPr>
              <p:cNvPr id="386086" name="Line 8"/>
              <p:cNvSpPr>
                <a:spLocks noChangeShapeType="1"/>
              </p:cNvSpPr>
              <p:nvPr/>
            </p:nvSpPr>
            <p:spPr bwMode="auto">
              <a:xfrm>
                <a:off x="895" y="3321"/>
                <a:ext cx="532" cy="0"/>
              </a:xfrm>
              <a:prstGeom prst="line">
                <a:avLst/>
              </a:prstGeom>
              <a:noFill/>
              <a:ln w="12700">
                <a:solidFill>
                  <a:schemeClr val="tx1"/>
                </a:solidFill>
                <a:round/>
                <a:headEnd type="triangle" w="med" len="med"/>
                <a:tailEnd type="triangle" w="med" len="med"/>
              </a:ln>
            </p:spPr>
            <p:txBody>
              <a:bodyPr wrap="none" anchor="ctr"/>
              <a:lstStyle/>
              <a:p>
                <a:endParaRPr lang="en-GB"/>
              </a:p>
            </p:txBody>
          </p:sp>
          <p:sp>
            <p:nvSpPr>
              <p:cNvPr id="386087" name="Line 9"/>
              <p:cNvSpPr>
                <a:spLocks noChangeShapeType="1"/>
              </p:cNvSpPr>
              <p:nvPr/>
            </p:nvSpPr>
            <p:spPr bwMode="auto">
              <a:xfrm>
                <a:off x="901" y="3171"/>
                <a:ext cx="0" cy="503"/>
              </a:xfrm>
              <a:prstGeom prst="line">
                <a:avLst/>
              </a:prstGeom>
              <a:noFill/>
              <a:ln w="12700">
                <a:solidFill>
                  <a:schemeClr val="tx1"/>
                </a:solidFill>
                <a:prstDash val="sysDot"/>
                <a:round/>
                <a:headEnd/>
                <a:tailEnd/>
              </a:ln>
            </p:spPr>
            <p:txBody>
              <a:bodyPr wrap="none" anchor="ctr"/>
              <a:lstStyle/>
              <a:p>
                <a:endParaRPr lang="en-GB"/>
              </a:p>
            </p:txBody>
          </p:sp>
          <p:sp>
            <p:nvSpPr>
              <p:cNvPr id="386088" name="Rectangle 10"/>
              <p:cNvSpPr>
                <a:spLocks noChangeArrowheads="1"/>
              </p:cNvSpPr>
              <p:nvPr/>
            </p:nvSpPr>
            <p:spPr bwMode="auto">
              <a:xfrm>
                <a:off x="863" y="1252"/>
                <a:ext cx="78" cy="1912"/>
              </a:xfrm>
              <a:prstGeom prst="rect">
                <a:avLst/>
              </a:prstGeom>
              <a:solidFill>
                <a:srgbClr val="FAFD00"/>
              </a:solidFill>
              <a:ln w="12700">
                <a:solidFill>
                  <a:schemeClr val="tx1"/>
                </a:solidFill>
                <a:miter lim="800000"/>
                <a:headEnd/>
                <a:tailEnd/>
              </a:ln>
            </p:spPr>
            <p:txBody>
              <a:bodyPr wrap="none" anchor="ctr"/>
              <a:lstStyle/>
              <a:p>
                <a:endParaRPr lang="it-IT"/>
              </a:p>
            </p:txBody>
          </p:sp>
        </p:grpSp>
        <p:sp>
          <p:nvSpPr>
            <p:cNvPr id="386085" name="Rectangle 11"/>
            <p:cNvSpPr>
              <a:spLocks noChangeArrowheads="1"/>
            </p:cNvSpPr>
            <p:nvPr/>
          </p:nvSpPr>
          <p:spPr bwMode="auto">
            <a:xfrm>
              <a:off x="951" y="1066"/>
              <a:ext cx="633" cy="426"/>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Inversion</a:t>
              </a:r>
              <a:endParaRPr lang="en-GB" sz="2200" b="0"/>
            </a:p>
            <a:p>
              <a:pPr marL="279400" indent="-279400" defTabSz="766763">
                <a:lnSpc>
                  <a:spcPct val="120000"/>
                </a:lnSpc>
                <a:buClr>
                  <a:schemeClr val="accent1"/>
                </a:buClr>
                <a:tabLst>
                  <a:tab pos="2381250" algn="l"/>
                </a:tabLst>
              </a:pPr>
              <a:r>
                <a:rPr lang="en-GB" sz="1600" b="0"/>
                <a:t>pulse</a:t>
              </a:r>
            </a:p>
          </p:txBody>
        </p:sp>
      </p:grpSp>
      <p:grpSp>
        <p:nvGrpSpPr>
          <p:cNvPr id="4" name="Group 12"/>
          <p:cNvGrpSpPr>
            <a:grpSpLocks/>
          </p:cNvGrpSpPr>
          <p:nvPr/>
        </p:nvGrpSpPr>
        <p:grpSpPr bwMode="auto">
          <a:xfrm>
            <a:off x="1771650" y="1992313"/>
            <a:ext cx="2039938" cy="3533775"/>
            <a:chOff x="1116" y="1255"/>
            <a:chExt cx="1285" cy="2226"/>
          </a:xfrm>
        </p:grpSpPr>
        <p:sp>
          <p:nvSpPr>
            <p:cNvPr id="386071" name="Rectangle 13"/>
            <p:cNvSpPr>
              <a:spLocks noChangeArrowheads="1"/>
            </p:cNvSpPr>
            <p:nvPr/>
          </p:nvSpPr>
          <p:spPr bwMode="auto">
            <a:xfrm>
              <a:off x="1116" y="1535"/>
              <a:ext cx="307"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90°</a:t>
              </a:r>
            </a:p>
          </p:txBody>
        </p:sp>
        <p:grpSp>
          <p:nvGrpSpPr>
            <p:cNvPr id="386072" name="Group 14"/>
            <p:cNvGrpSpPr>
              <a:grpSpLocks/>
            </p:cNvGrpSpPr>
            <p:nvPr/>
          </p:nvGrpSpPr>
          <p:grpSpPr bwMode="auto">
            <a:xfrm>
              <a:off x="1398" y="1255"/>
              <a:ext cx="1003" cy="2226"/>
              <a:chOff x="1398" y="1255"/>
              <a:chExt cx="1003" cy="2226"/>
            </a:xfrm>
          </p:grpSpPr>
          <p:sp>
            <p:nvSpPr>
              <p:cNvPr id="386073" name="Line 15"/>
              <p:cNvSpPr>
                <a:spLocks noChangeShapeType="1"/>
              </p:cNvSpPr>
              <p:nvPr/>
            </p:nvSpPr>
            <p:spPr bwMode="auto">
              <a:xfrm flipV="1">
                <a:off x="2226" y="2264"/>
                <a:ext cx="0" cy="1217"/>
              </a:xfrm>
              <a:prstGeom prst="line">
                <a:avLst/>
              </a:prstGeom>
              <a:noFill/>
              <a:ln w="12700">
                <a:solidFill>
                  <a:schemeClr val="tx1"/>
                </a:solidFill>
                <a:prstDash val="sysDot"/>
                <a:round/>
                <a:headEnd/>
                <a:tailEnd/>
              </a:ln>
            </p:spPr>
            <p:txBody>
              <a:bodyPr wrap="none" anchor="ctr"/>
              <a:lstStyle/>
              <a:p>
                <a:endParaRPr lang="en-GB"/>
              </a:p>
            </p:txBody>
          </p:sp>
          <p:sp>
            <p:nvSpPr>
              <p:cNvPr id="386074" name="Rectangle 16"/>
              <p:cNvSpPr>
                <a:spLocks noChangeArrowheads="1"/>
              </p:cNvSpPr>
              <p:nvPr/>
            </p:nvSpPr>
            <p:spPr bwMode="auto">
              <a:xfrm>
                <a:off x="1802" y="1255"/>
                <a:ext cx="78" cy="1912"/>
              </a:xfrm>
              <a:prstGeom prst="rect">
                <a:avLst/>
              </a:prstGeom>
              <a:solidFill>
                <a:srgbClr val="FAFD00"/>
              </a:solidFill>
              <a:ln w="12700">
                <a:solidFill>
                  <a:schemeClr val="tx1"/>
                </a:solidFill>
                <a:miter lim="800000"/>
                <a:headEnd/>
                <a:tailEnd/>
              </a:ln>
            </p:spPr>
            <p:txBody>
              <a:bodyPr wrap="none" anchor="ctr"/>
              <a:lstStyle/>
              <a:p>
                <a:endParaRPr lang="it-IT"/>
              </a:p>
            </p:txBody>
          </p:sp>
          <p:sp>
            <p:nvSpPr>
              <p:cNvPr id="386075" name="Line 17"/>
              <p:cNvSpPr>
                <a:spLocks noChangeShapeType="1"/>
              </p:cNvSpPr>
              <p:nvPr/>
            </p:nvSpPr>
            <p:spPr bwMode="auto">
              <a:xfrm>
                <a:off x="1435" y="2675"/>
                <a:ext cx="0" cy="759"/>
              </a:xfrm>
              <a:prstGeom prst="line">
                <a:avLst/>
              </a:prstGeom>
              <a:noFill/>
              <a:ln w="12700">
                <a:solidFill>
                  <a:schemeClr val="tx1"/>
                </a:solidFill>
                <a:prstDash val="sysDot"/>
                <a:round/>
                <a:headEnd/>
                <a:tailEnd/>
              </a:ln>
            </p:spPr>
            <p:txBody>
              <a:bodyPr wrap="none" anchor="ctr"/>
              <a:lstStyle/>
              <a:p>
                <a:endParaRPr lang="en-GB"/>
              </a:p>
            </p:txBody>
          </p:sp>
          <p:sp>
            <p:nvSpPr>
              <p:cNvPr id="386076" name="Rectangle 18"/>
              <p:cNvSpPr>
                <a:spLocks noChangeArrowheads="1"/>
              </p:cNvSpPr>
              <p:nvPr/>
            </p:nvSpPr>
            <p:spPr bwMode="auto">
              <a:xfrm>
                <a:off x="1398" y="1745"/>
                <a:ext cx="78" cy="923"/>
              </a:xfrm>
              <a:prstGeom prst="rect">
                <a:avLst/>
              </a:prstGeom>
              <a:solidFill>
                <a:srgbClr val="FAFD00"/>
              </a:solidFill>
              <a:ln w="12700">
                <a:solidFill>
                  <a:schemeClr val="tx1"/>
                </a:solidFill>
                <a:miter lim="800000"/>
                <a:headEnd/>
                <a:tailEnd/>
              </a:ln>
            </p:spPr>
            <p:txBody>
              <a:bodyPr wrap="none" anchor="ctr"/>
              <a:lstStyle/>
              <a:p>
                <a:endParaRPr lang="it-IT"/>
              </a:p>
            </p:txBody>
          </p:sp>
          <p:sp>
            <p:nvSpPr>
              <p:cNvPr id="386077" name="Line 19"/>
              <p:cNvSpPr>
                <a:spLocks noChangeShapeType="1"/>
              </p:cNvSpPr>
              <p:nvPr/>
            </p:nvSpPr>
            <p:spPr bwMode="auto">
              <a:xfrm>
                <a:off x="1435" y="3375"/>
                <a:ext cx="784" cy="0"/>
              </a:xfrm>
              <a:prstGeom prst="line">
                <a:avLst/>
              </a:prstGeom>
              <a:noFill/>
              <a:ln w="12700">
                <a:solidFill>
                  <a:schemeClr val="tx1"/>
                </a:solidFill>
                <a:round/>
                <a:headEnd type="triangle" w="med" len="med"/>
                <a:tailEnd type="triangle" w="med" len="med"/>
              </a:ln>
            </p:spPr>
            <p:txBody>
              <a:bodyPr wrap="none" anchor="ctr"/>
              <a:lstStyle/>
              <a:p>
                <a:endParaRPr lang="en-GB"/>
              </a:p>
            </p:txBody>
          </p:sp>
          <p:sp>
            <p:nvSpPr>
              <p:cNvPr id="386078" name="Rectangle 20"/>
              <p:cNvSpPr>
                <a:spLocks noChangeArrowheads="1"/>
              </p:cNvSpPr>
              <p:nvPr/>
            </p:nvSpPr>
            <p:spPr bwMode="auto">
              <a:xfrm>
                <a:off x="1671" y="3136"/>
                <a:ext cx="277"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TE</a:t>
                </a:r>
              </a:p>
            </p:txBody>
          </p:sp>
          <p:grpSp>
            <p:nvGrpSpPr>
              <p:cNvPr id="386079" name="Group 21"/>
              <p:cNvGrpSpPr>
                <a:grpSpLocks/>
              </p:cNvGrpSpPr>
              <p:nvPr/>
            </p:nvGrpSpPr>
            <p:grpSpPr bwMode="auto">
              <a:xfrm>
                <a:off x="2051" y="2026"/>
                <a:ext cx="350" cy="228"/>
                <a:chOff x="3588" y="1621"/>
                <a:chExt cx="403" cy="219"/>
              </a:xfrm>
            </p:grpSpPr>
            <p:sp>
              <p:nvSpPr>
                <p:cNvPr id="386080" name="Freeform 22"/>
                <p:cNvSpPr>
                  <a:spLocks/>
                </p:cNvSpPr>
                <p:nvPr/>
              </p:nvSpPr>
              <p:spPr bwMode="auto">
                <a:xfrm>
                  <a:off x="3790" y="1621"/>
                  <a:ext cx="201" cy="219"/>
                </a:xfrm>
                <a:custGeom>
                  <a:avLst/>
                  <a:gdLst>
                    <a:gd name="T0" fmla="*/ 0 w 1430"/>
                    <a:gd name="T1" fmla="*/ 4 h 1232"/>
                    <a:gd name="T2" fmla="*/ 3 w 1430"/>
                    <a:gd name="T3" fmla="*/ 18 h 1232"/>
                    <a:gd name="T4" fmla="*/ 11 w 1430"/>
                    <a:gd name="T5" fmla="*/ 113 h 1232"/>
                    <a:gd name="T6" fmla="*/ 20 w 1430"/>
                    <a:gd name="T7" fmla="*/ 204 h 1232"/>
                    <a:gd name="T8" fmla="*/ 29 w 1430"/>
                    <a:gd name="T9" fmla="*/ 204 h 1232"/>
                    <a:gd name="T10" fmla="*/ 36 w 1430"/>
                    <a:gd name="T11" fmla="*/ 147 h 1232"/>
                    <a:gd name="T12" fmla="*/ 42 w 1430"/>
                    <a:gd name="T13" fmla="*/ 147 h 1232"/>
                    <a:gd name="T14" fmla="*/ 51 w 1430"/>
                    <a:gd name="T15" fmla="*/ 195 h 1232"/>
                    <a:gd name="T16" fmla="*/ 57 w 1430"/>
                    <a:gd name="T17" fmla="*/ 195 h 1232"/>
                    <a:gd name="T18" fmla="*/ 68 w 1430"/>
                    <a:gd name="T19" fmla="*/ 157 h 1232"/>
                    <a:gd name="T20" fmla="*/ 75 w 1430"/>
                    <a:gd name="T21" fmla="*/ 157 h 1232"/>
                    <a:gd name="T22" fmla="*/ 84 w 1430"/>
                    <a:gd name="T23" fmla="*/ 182 h 1232"/>
                    <a:gd name="T24" fmla="*/ 89 w 1430"/>
                    <a:gd name="T25" fmla="*/ 183 h 1232"/>
                    <a:gd name="T26" fmla="*/ 97 w 1430"/>
                    <a:gd name="T27" fmla="*/ 162 h 1232"/>
                    <a:gd name="T28" fmla="*/ 102 w 1430"/>
                    <a:gd name="T29" fmla="*/ 162 h 1232"/>
                    <a:gd name="T30" fmla="*/ 111 w 1430"/>
                    <a:gd name="T31" fmla="*/ 182 h 1232"/>
                    <a:gd name="T32" fmla="*/ 118 w 1430"/>
                    <a:gd name="T33" fmla="*/ 181 h 1232"/>
                    <a:gd name="T34" fmla="*/ 125 w 1430"/>
                    <a:gd name="T35" fmla="*/ 165 h 1232"/>
                    <a:gd name="T36" fmla="*/ 131 w 1430"/>
                    <a:gd name="T37" fmla="*/ 165 h 1232"/>
                    <a:gd name="T38" fmla="*/ 137 w 1430"/>
                    <a:gd name="T39" fmla="*/ 179 h 1232"/>
                    <a:gd name="T40" fmla="*/ 142 w 1430"/>
                    <a:gd name="T41" fmla="*/ 179 h 1232"/>
                    <a:gd name="T42" fmla="*/ 150 w 1430"/>
                    <a:gd name="T43" fmla="*/ 167 h 1232"/>
                    <a:gd name="T44" fmla="*/ 155 w 1430"/>
                    <a:gd name="T45" fmla="*/ 166 h 1232"/>
                    <a:gd name="T46" fmla="*/ 161 w 1430"/>
                    <a:gd name="T47" fmla="*/ 179 h 1232"/>
                    <a:gd name="T48" fmla="*/ 166 w 1430"/>
                    <a:gd name="T49" fmla="*/ 179 h 1232"/>
                    <a:gd name="T50" fmla="*/ 171 w 1430"/>
                    <a:gd name="T51" fmla="*/ 168 h 1232"/>
                    <a:gd name="T52" fmla="*/ 175 w 1430"/>
                    <a:gd name="T53" fmla="*/ 168 h 1232"/>
                    <a:gd name="T54" fmla="*/ 181 w 1430"/>
                    <a:gd name="T55" fmla="*/ 179 h 1232"/>
                    <a:gd name="T56" fmla="*/ 186 w 1430"/>
                    <a:gd name="T57" fmla="*/ 179 h 1232"/>
                    <a:gd name="T58" fmla="*/ 190 w 1430"/>
                    <a:gd name="T59" fmla="*/ 170 h 1232"/>
                    <a:gd name="T60" fmla="*/ 193 w 1430"/>
                    <a:gd name="T61" fmla="*/ 170 h 1232"/>
                    <a:gd name="T62" fmla="*/ 198 w 1430"/>
                    <a:gd name="T63" fmla="*/ 178 h 1232"/>
                    <a:gd name="T64" fmla="*/ 201 w 1430"/>
                    <a:gd name="T65" fmla="*/ 174 h 12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30"/>
                    <a:gd name="T100" fmla="*/ 0 h 1232"/>
                    <a:gd name="T101" fmla="*/ 1430 w 1430"/>
                    <a:gd name="T102" fmla="*/ 1232 h 12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30" h="1232">
                      <a:moveTo>
                        <a:pt x="0" y="21"/>
                      </a:moveTo>
                      <a:cubicBezTo>
                        <a:pt x="4" y="34"/>
                        <a:pt x="11" y="0"/>
                        <a:pt x="23" y="103"/>
                      </a:cubicBezTo>
                      <a:cubicBezTo>
                        <a:pt x="35" y="206"/>
                        <a:pt x="55" y="463"/>
                        <a:pt x="75" y="637"/>
                      </a:cubicBezTo>
                      <a:cubicBezTo>
                        <a:pt x="95" y="811"/>
                        <a:pt x="123" y="1062"/>
                        <a:pt x="144" y="1147"/>
                      </a:cubicBezTo>
                      <a:cubicBezTo>
                        <a:pt x="165" y="1232"/>
                        <a:pt x="184" y="1200"/>
                        <a:pt x="203" y="1147"/>
                      </a:cubicBezTo>
                      <a:cubicBezTo>
                        <a:pt x="222" y="1094"/>
                        <a:pt x="242" y="882"/>
                        <a:pt x="258" y="829"/>
                      </a:cubicBezTo>
                      <a:cubicBezTo>
                        <a:pt x="274" y="776"/>
                        <a:pt x="285" y="785"/>
                        <a:pt x="302" y="829"/>
                      </a:cubicBezTo>
                      <a:cubicBezTo>
                        <a:pt x="319" y="873"/>
                        <a:pt x="343" y="1051"/>
                        <a:pt x="360" y="1096"/>
                      </a:cubicBezTo>
                      <a:cubicBezTo>
                        <a:pt x="377" y="1141"/>
                        <a:pt x="385" y="1134"/>
                        <a:pt x="405" y="1099"/>
                      </a:cubicBezTo>
                      <a:cubicBezTo>
                        <a:pt x="425" y="1064"/>
                        <a:pt x="461" y="919"/>
                        <a:pt x="483" y="883"/>
                      </a:cubicBezTo>
                      <a:cubicBezTo>
                        <a:pt x="505" y="847"/>
                        <a:pt x="518" y="859"/>
                        <a:pt x="537" y="883"/>
                      </a:cubicBezTo>
                      <a:cubicBezTo>
                        <a:pt x="556" y="907"/>
                        <a:pt x="580" y="1002"/>
                        <a:pt x="596" y="1026"/>
                      </a:cubicBezTo>
                      <a:cubicBezTo>
                        <a:pt x="612" y="1050"/>
                        <a:pt x="620" y="1046"/>
                        <a:pt x="636" y="1027"/>
                      </a:cubicBezTo>
                      <a:cubicBezTo>
                        <a:pt x="652" y="1008"/>
                        <a:pt x="675" y="932"/>
                        <a:pt x="690" y="913"/>
                      </a:cubicBezTo>
                      <a:cubicBezTo>
                        <a:pt x="705" y="894"/>
                        <a:pt x="712" y="895"/>
                        <a:pt x="729" y="913"/>
                      </a:cubicBezTo>
                      <a:cubicBezTo>
                        <a:pt x="746" y="931"/>
                        <a:pt x="774" y="1005"/>
                        <a:pt x="792" y="1023"/>
                      </a:cubicBezTo>
                      <a:cubicBezTo>
                        <a:pt x="810" y="1041"/>
                        <a:pt x="820" y="1037"/>
                        <a:pt x="836" y="1021"/>
                      </a:cubicBezTo>
                      <a:cubicBezTo>
                        <a:pt x="852" y="1005"/>
                        <a:pt x="872" y="943"/>
                        <a:pt x="888" y="928"/>
                      </a:cubicBezTo>
                      <a:cubicBezTo>
                        <a:pt x="904" y="913"/>
                        <a:pt x="915" y="915"/>
                        <a:pt x="930" y="928"/>
                      </a:cubicBezTo>
                      <a:cubicBezTo>
                        <a:pt x="945" y="941"/>
                        <a:pt x="964" y="993"/>
                        <a:pt x="978" y="1006"/>
                      </a:cubicBezTo>
                      <a:cubicBezTo>
                        <a:pt x="992" y="1019"/>
                        <a:pt x="999" y="1016"/>
                        <a:pt x="1013" y="1005"/>
                      </a:cubicBezTo>
                      <a:cubicBezTo>
                        <a:pt x="1027" y="994"/>
                        <a:pt x="1051" y="948"/>
                        <a:pt x="1065" y="937"/>
                      </a:cubicBezTo>
                      <a:cubicBezTo>
                        <a:pt x="1079" y="926"/>
                        <a:pt x="1087" y="924"/>
                        <a:pt x="1100" y="936"/>
                      </a:cubicBezTo>
                      <a:cubicBezTo>
                        <a:pt x="1113" y="948"/>
                        <a:pt x="1132" y="997"/>
                        <a:pt x="1145" y="1009"/>
                      </a:cubicBezTo>
                      <a:cubicBezTo>
                        <a:pt x="1158" y="1021"/>
                        <a:pt x="1166" y="1020"/>
                        <a:pt x="1178" y="1009"/>
                      </a:cubicBezTo>
                      <a:cubicBezTo>
                        <a:pt x="1190" y="998"/>
                        <a:pt x="1205" y="956"/>
                        <a:pt x="1217" y="945"/>
                      </a:cubicBezTo>
                      <a:cubicBezTo>
                        <a:pt x="1229" y="934"/>
                        <a:pt x="1235" y="933"/>
                        <a:pt x="1247" y="943"/>
                      </a:cubicBezTo>
                      <a:cubicBezTo>
                        <a:pt x="1259" y="953"/>
                        <a:pt x="1275" y="995"/>
                        <a:pt x="1287" y="1005"/>
                      </a:cubicBezTo>
                      <a:cubicBezTo>
                        <a:pt x="1299" y="1015"/>
                        <a:pt x="1311" y="1013"/>
                        <a:pt x="1322" y="1005"/>
                      </a:cubicBezTo>
                      <a:cubicBezTo>
                        <a:pt x="1333" y="997"/>
                        <a:pt x="1346" y="963"/>
                        <a:pt x="1355" y="955"/>
                      </a:cubicBezTo>
                      <a:cubicBezTo>
                        <a:pt x="1364" y="947"/>
                        <a:pt x="1367" y="947"/>
                        <a:pt x="1376" y="955"/>
                      </a:cubicBezTo>
                      <a:cubicBezTo>
                        <a:pt x="1385" y="963"/>
                        <a:pt x="1400" y="999"/>
                        <a:pt x="1409" y="1003"/>
                      </a:cubicBezTo>
                      <a:cubicBezTo>
                        <a:pt x="1418" y="1007"/>
                        <a:pt x="1426" y="983"/>
                        <a:pt x="1430" y="978"/>
                      </a:cubicBezTo>
                    </a:path>
                  </a:pathLst>
                </a:custGeom>
                <a:noFill/>
                <a:ln w="12700" cap="flat" cmpd="sng">
                  <a:solidFill>
                    <a:schemeClr val="folHlink"/>
                  </a:solidFill>
                  <a:prstDash val="solid"/>
                  <a:round/>
                  <a:headEnd/>
                  <a:tailEnd/>
                </a:ln>
              </p:spPr>
              <p:txBody>
                <a:bodyPr lIns="0" tIns="0" rIns="0" bIns="0" anchor="ctr">
                  <a:spAutoFit/>
                </a:bodyPr>
                <a:lstStyle/>
                <a:p>
                  <a:endParaRPr lang="en-GB"/>
                </a:p>
              </p:txBody>
            </p:sp>
            <p:sp>
              <p:nvSpPr>
                <p:cNvPr id="386081" name="Freeform 23"/>
                <p:cNvSpPr>
                  <a:spLocks/>
                </p:cNvSpPr>
                <p:nvPr/>
              </p:nvSpPr>
              <p:spPr bwMode="auto">
                <a:xfrm flipH="1">
                  <a:off x="3588" y="1621"/>
                  <a:ext cx="202" cy="219"/>
                </a:xfrm>
                <a:custGeom>
                  <a:avLst/>
                  <a:gdLst>
                    <a:gd name="T0" fmla="*/ 0 w 1430"/>
                    <a:gd name="T1" fmla="*/ 4 h 1232"/>
                    <a:gd name="T2" fmla="*/ 3 w 1430"/>
                    <a:gd name="T3" fmla="*/ 18 h 1232"/>
                    <a:gd name="T4" fmla="*/ 11 w 1430"/>
                    <a:gd name="T5" fmla="*/ 113 h 1232"/>
                    <a:gd name="T6" fmla="*/ 20 w 1430"/>
                    <a:gd name="T7" fmla="*/ 204 h 1232"/>
                    <a:gd name="T8" fmla="*/ 29 w 1430"/>
                    <a:gd name="T9" fmla="*/ 204 h 1232"/>
                    <a:gd name="T10" fmla="*/ 36 w 1430"/>
                    <a:gd name="T11" fmla="*/ 147 h 1232"/>
                    <a:gd name="T12" fmla="*/ 43 w 1430"/>
                    <a:gd name="T13" fmla="*/ 147 h 1232"/>
                    <a:gd name="T14" fmla="*/ 51 w 1430"/>
                    <a:gd name="T15" fmla="*/ 195 h 1232"/>
                    <a:gd name="T16" fmla="*/ 57 w 1430"/>
                    <a:gd name="T17" fmla="*/ 195 h 1232"/>
                    <a:gd name="T18" fmla="*/ 68 w 1430"/>
                    <a:gd name="T19" fmla="*/ 157 h 1232"/>
                    <a:gd name="T20" fmla="*/ 76 w 1430"/>
                    <a:gd name="T21" fmla="*/ 157 h 1232"/>
                    <a:gd name="T22" fmla="*/ 84 w 1430"/>
                    <a:gd name="T23" fmla="*/ 182 h 1232"/>
                    <a:gd name="T24" fmla="*/ 90 w 1430"/>
                    <a:gd name="T25" fmla="*/ 183 h 1232"/>
                    <a:gd name="T26" fmla="*/ 97 w 1430"/>
                    <a:gd name="T27" fmla="*/ 162 h 1232"/>
                    <a:gd name="T28" fmla="*/ 103 w 1430"/>
                    <a:gd name="T29" fmla="*/ 162 h 1232"/>
                    <a:gd name="T30" fmla="*/ 112 w 1430"/>
                    <a:gd name="T31" fmla="*/ 182 h 1232"/>
                    <a:gd name="T32" fmla="*/ 118 w 1430"/>
                    <a:gd name="T33" fmla="*/ 181 h 1232"/>
                    <a:gd name="T34" fmla="*/ 125 w 1430"/>
                    <a:gd name="T35" fmla="*/ 165 h 1232"/>
                    <a:gd name="T36" fmla="*/ 131 w 1430"/>
                    <a:gd name="T37" fmla="*/ 165 h 1232"/>
                    <a:gd name="T38" fmla="*/ 138 w 1430"/>
                    <a:gd name="T39" fmla="*/ 179 h 1232"/>
                    <a:gd name="T40" fmla="*/ 143 w 1430"/>
                    <a:gd name="T41" fmla="*/ 179 h 1232"/>
                    <a:gd name="T42" fmla="*/ 150 w 1430"/>
                    <a:gd name="T43" fmla="*/ 167 h 1232"/>
                    <a:gd name="T44" fmla="*/ 155 w 1430"/>
                    <a:gd name="T45" fmla="*/ 166 h 1232"/>
                    <a:gd name="T46" fmla="*/ 162 w 1430"/>
                    <a:gd name="T47" fmla="*/ 179 h 1232"/>
                    <a:gd name="T48" fmla="*/ 166 w 1430"/>
                    <a:gd name="T49" fmla="*/ 179 h 1232"/>
                    <a:gd name="T50" fmla="*/ 172 w 1430"/>
                    <a:gd name="T51" fmla="*/ 168 h 1232"/>
                    <a:gd name="T52" fmla="*/ 176 w 1430"/>
                    <a:gd name="T53" fmla="*/ 168 h 1232"/>
                    <a:gd name="T54" fmla="*/ 182 w 1430"/>
                    <a:gd name="T55" fmla="*/ 179 h 1232"/>
                    <a:gd name="T56" fmla="*/ 187 w 1430"/>
                    <a:gd name="T57" fmla="*/ 179 h 1232"/>
                    <a:gd name="T58" fmla="*/ 191 w 1430"/>
                    <a:gd name="T59" fmla="*/ 170 h 1232"/>
                    <a:gd name="T60" fmla="*/ 194 w 1430"/>
                    <a:gd name="T61" fmla="*/ 170 h 1232"/>
                    <a:gd name="T62" fmla="*/ 199 w 1430"/>
                    <a:gd name="T63" fmla="*/ 178 h 1232"/>
                    <a:gd name="T64" fmla="*/ 202 w 1430"/>
                    <a:gd name="T65" fmla="*/ 174 h 12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30"/>
                    <a:gd name="T100" fmla="*/ 0 h 1232"/>
                    <a:gd name="T101" fmla="*/ 1430 w 1430"/>
                    <a:gd name="T102" fmla="*/ 1232 h 12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30" h="1232">
                      <a:moveTo>
                        <a:pt x="0" y="21"/>
                      </a:moveTo>
                      <a:cubicBezTo>
                        <a:pt x="4" y="34"/>
                        <a:pt x="11" y="0"/>
                        <a:pt x="23" y="103"/>
                      </a:cubicBezTo>
                      <a:cubicBezTo>
                        <a:pt x="35" y="206"/>
                        <a:pt x="55" y="463"/>
                        <a:pt x="75" y="637"/>
                      </a:cubicBezTo>
                      <a:cubicBezTo>
                        <a:pt x="95" y="811"/>
                        <a:pt x="123" y="1062"/>
                        <a:pt x="144" y="1147"/>
                      </a:cubicBezTo>
                      <a:cubicBezTo>
                        <a:pt x="165" y="1232"/>
                        <a:pt x="184" y="1200"/>
                        <a:pt x="203" y="1147"/>
                      </a:cubicBezTo>
                      <a:cubicBezTo>
                        <a:pt x="222" y="1094"/>
                        <a:pt x="242" y="882"/>
                        <a:pt x="258" y="829"/>
                      </a:cubicBezTo>
                      <a:cubicBezTo>
                        <a:pt x="274" y="776"/>
                        <a:pt x="285" y="785"/>
                        <a:pt x="302" y="829"/>
                      </a:cubicBezTo>
                      <a:cubicBezTo>
                        <a:pt x="319" y="873"/>
                        <a:pt x="343" y="1051"/>
                        <a:pt x="360" y="1096"/>
                      </a:cubicBezTo>
                      <a:cubicBezTo>
                        <a:pt x="377" y="1141"/>
                        <a:pt x="385" y="1134"/>
                        <a:pt x="405" y="1099"/>
                      </a:cubicBezTo>
                      <a:cubicBezTo>
                        <a:pt x="425" y="1064"/>
                        <a:pt x="461" y="919"/>
                        <a:pt x="483" y="883"/>
                      </a:cubicBezTo>
                      <a:cubicBezTo>
                        <a:pt x="505" y="847"/>
                        <a:pt x="518" y="859"/>
                        <a:pt x="537" y="883"/>
                      </a:cubicBezTo>
                      <a:cubicBezTo>
                        <a:pt x="556" y="907"/>
                        <a:pt x="580" y="1002"/>
                        <a:pt x="596" y="1026"/>
                      </a:cubicBezTo>
                      <a:cubicBezTo>
                        <a:pt x="612" y="1050"/>
                        <a:pt x="620" y="1046"/>
                        <a:pt x="636" y="1027"/>
                      </a:cubicBezTo>
                      <a:cubicBezTo>
                        <a:pt x="652" y="1008"/>
                        <a:pt x="675" y="932"/>
                        <a:pt x="690" y="913"/>
                      </a:cubicBezTo>
                      <a:cubicBezTo>
                        <a:pt x="705" y="894"/>
                        <a:pt x="712" y="895"/>
                        <a:pt x="729" y="913"/>
                      </a:cubicBezTo>
                      <a:cubicBezTo>
                        <a:pt x="746" y="931"/>
                        <a:pt x="774" y="1005"/>
                        <a:pt x="792" y="1023"/>
                      </a:cubicBezTo>
                      <a:cubicBezTo>
                        <a:pt x="810" y="1041"/>
                        <a:pt x="820" y="1037"/>
                        <a:pt x="836" y="1021"/>
                      </a:cubicBezTo>
                      <a:cubicBezTo>
                        <a:pt x="852" y="1005"/>
                        <a:pt x="872" y="943"/>
                        <a:pt x="888" y="928"/>
                      </a:cubicBezTo>
                      <a:cubicBezTo>
                        <a:pt x="904" y="913"/>
                        <a:pt x="915" y="915"/>
                        <a:pt x="930" y="928"/>
                      </a:cubicBezTo>
                      <a:cubicBezTo>
                        <a:pt x="945" y="941"/>
                        <a:pt x="964" y="993"/>
                        <a:pt x="978" y="1006"/>
                      </a:cubicBezTo>
                      <a:cubicBezTo>
                        <a:pt x="992" y="1019"/>
                        <a:pt x="999" y="1016"/>
                        <a:pt x="1013" y="1005"/>
                      </a:cubicBezTo>
                      <a:cubicBezTo>
                        <a:pt x="1027" y="994"/>
                        <a:pt x="1051" y="948"/>
                        <a:pt x="1065" y="937"/>
                      </a:cubicBezTo>
                      <a:cubicBezTo>
                        <a:pt x="1079" y="926"/>
                        <a:pt x="1087" y="924"/>
                        <a:pt x="1100" y="936"/>
                      </a:cubicBezTo>
                      <a:cubicBezTo>
                        <a:pt x="1113" y="948"/>
                        <a:pt x="1132" y="997"/>
                        <a:pt x="1145" y="1009"/>
                      </a:cubicBezTo>
                      <a:cubicBezTo>
                        <a:pt x="1158" y="1021"/>
                        <a:pt x="1166" y="1020"/>
                        <a:pt x="1178" y="1009"/>
                      </a:cubicBezTo>
                      <a:cubicBezTo>
                        <a:pt x="1190" y="998"/>
                        <a:pt x="1205" y="956"/>
                        <a:pt x="1217" y="945"/>
                      </a:cubicBezTo>
                      <a:cubicBezTo>
                        <a:pt x="1229" y="934"/>
                        <a:pt x="1235" y="933"/>
                        <a:pt x="1247" y="943"/>
                      </a:cubicBezTo>
                      <a:cubicBezTo>
                        <a:pt x="1259" y="953"/>
                        <a:pt x="1275" y="995"/>
                        <a:pt x="1287" y="1005"/>
                      </a:cubicBezTo>
                      <a:cubicBezTo>
                        <a:pt x="1299" y="1015"/>
                        <a:pt x="1311" y="1013"/>
                        <a:pt x="1322" y="1005"/>
                      </a:cubicBezTo>
                      <a:cubicBezTo>
                        <a:pt x="1333" y="997"/>
                        <a:pt x="1346" y="963"/>
                        <a:pt x="1355" y="955"/>
                      </a:cubicBezTo>
                      <a:cubicBezTo>
                        <a:pt x="1364" y="947"/>
                        <a:pt x="1367" y="947"/>
                        <a:pt x="1376" y="955"/>
                      </a:cubicBezTo>
                      <a:cubicBezTo>
                        <a:pt x="1385" y="963"/>
                        <a:pt x="1400" y="999"/>
                        <a:pt x="1409" y="1003"/>
                      </a:cubicBezTo>
                      <a:cubicBezTo>
                        <a:pt x="1418" y="1007"/>
                        <a:pt x="1426" y="983"/>
                        <a:pt x="1430" y="978"/>
                      </a:cubicBezTo>
                    </a:path>
                  </a:pathLst>
                </a:custGeom>
                <a:noFill/>
                <a:ln w="12700" cap="flat" cmpd="sng">
                  <a:solidFill>
                    <a:schemeClr val="folHlink"/>
                  </a:solidFill>
                  <a:prstDash val="solid"/>
                  <a:round/>
                  <a:headEnd/>
                  <a:tailEnd/>
                </a:ln>
              </p:spPr>
              <p:txBody>
                <a:bodyPr lIns="0" tIns="0" rIns="0" bIns="0" anchor="ctr">
                  <a:spAutoFit/>
                </a:bodyPr>
                <a:lstStyle/>
                <a:p>
                  <a:endParaRPr lang="en-GB"/>
                </a:p>
              </p:txBody>
            </p:sp>
          </p:grpSp>
        </p:grpSp>
      </p:grpSp>
      <p:grpSp>
        <p:nvGrpSpPr>
          <p:cNvPr id="7" name="Group 24"/>
          <p:cNvGrpSpPr>
            <a:grpSpLocks/>
          </p:cNvGrpSpPr>
          <p:nvPr/>
        </p:nvGrpSpPr>
        <p:grpSpPr bwMode="auto">
          <a:xfrm>
            <a:off x="1416050" y="1939925"/>
            <a:ext cx="6148388" cy="4017963"/>
            <a:chOff x="892" y="1222"/>
            <a:chExt cx="3873" cy="2531"/>
          </a:xfrm>
        </p:grpSpPr>
        <p:sp>
          <p:nvSpPr>
            <p:cNvPr id="386058" name="Rectangle 25"/>
            <p:cNvSpPr>
              <a:spLocks noChangeArrowheads="1"/>
            </p:cNvSpPr>
            <p:nvPr/>
          </p:nvSpPr>
          <p:spPr bwMode="auto">
            <a:xfrm>
              <a:off x="2470" y="3380"/>
              <a:ext cx="284" cy="241"/>
            </a:xfrm>
            <a:prstGeom prst="rect">
              <a:avLst/>
            </a:prstGeom>
            <a:noFill/>
            <a:ln w="12700">
              <a:noFill/>
              <a:miter lim="800000"/>
              <a:headEnd/>
              <a:tailEnd/>
            </a:ln>
          </p:spPr>
          <p:txBody>
            <a:bodyPr wrap="none" lIns="90488" tIns="44450" rIns="90488" bIns="44450">
              <a:spAutoFit/>
            </a:bodyPr>
            <a:lstStyle/>
            <a:p>
              <a:pPr marL="279400" indent="-279400" defTabSz="766763">
                <a:lnSpc>
                  <a:spcPct val="120000"/>
                </a:lnSpc>
                <a:buClr>
                  <a:schemeClr val="accent1"/>
                </a:buClr>
                <a:tabLst>
                  <a:tab pos="2381250" algn="l"/>
                </a:tabLst>
              </a:pPr>
              <a:r>
                <a:rPr lang="en-GB" sz="1600" b="0"/>
                <a:t>TR</a:t>
              </a:r>
            </a:p>
          </p:txBody>
        </p:sp>
        <p:grpSp>
          <p:nvGrpSpPr>
            <p:cNvPr id="386059" name="Group 26"/>
            <p:cNvGrpSpPr>
              <a:grpSpLocks/>
            </p:cNvGrpSpPr>
            <p:nvPr/>
          </p:nvGrpSpPr>
          <p:grpSpPr bwMode="auto">
            <a:xfrm>
              <a:off x="892" y="1222"/>
              <a:ext cx="3873" cy="2531"/>
              <a:chOff x="892" y="1222"/>
              <a:chExt cx="3873" cy="2531"/>
            </a:xfrm>
          </p:grpSpPr>
          <p:sp>
            <p:nvSpPr>
              <p:cNvPr id="386060" name="Line 27"/>
              <p:cNvSpPr>
                <a:spLocks noChangeShapeType="1"/>
              </p:cNvSpPr>
              <p:nvPr/>
            </p:nvSpPr>
            <p:spPr bwMode="auto">
              <a:xfrm>
                <a:off x="3227" y="3148"/>
                <a:ext cx="0" cy="605"/>
              </a:xfrm>
              <a:prstGeom prst="line">
                <a:avLst/>
              </a:prstGeom>
              <a:noFill/>
              <a:ln w="12700">
                <a:solidFill>
                  <a:schemeClr val="tx1"/>
                </a:solidFill>
                <a:prstDash val="sysDot"/>
                <a:round/>
                <a:headEnd/>
                <a:tailEnd/>
              </a:ln>
            </p:spPr>
            <p:txBody>
              <a:bodyPr wrap="none" anchor="ctr"/>
              <a:lstStyle/>
              <a:p>
                <a:endParaRPr lang="en-GB"/>
              </a:p>
            </p:txBody>
          </p:sp>
          <p:sp>
            <p:nvSpPr>
              <p:cNvPr id="386061" name="Rectangle 28"/>
              <p:cNvSpPr>
                <a:spLocks noChangeArrowheads="1"/>
              </p:cNvSpPr>
              <p:nvPr/>
            </p:nvSpPr>
            <p:spPr bwMode="auto">
              <a:xfrm>
                <a:off x="4165" y="1255"/>
                <a:ext cx="77" cy="1912"/>
              </a:xfrm>
              <a:prstGeom prst="rect">
                <a:avLst/>
              </a:prstGeom>
              <a:solidFill>
                <a:srgbClr val="FAFD00"/>
              </a:solidFill>
              <a:ln w="12700">
                <a:solidFill>
                  <a:schemeClr val="tx1"/>
                </a:solidFill>
                <a:miter lim="800000"/>
                <a:headEnd/>
                <a:tailEnd/>
              </a:ln>
            </p:spPr>
            <p:txBody>
              <a:bodyPr wrap="none" anchor="ctr"/>
              <a:lstStyle/>
              <a:p>
                <a:endParaRPr lang="it-IT"/>
              </a:p>
            </p:txBody>
          </p:sp>
          <p:sp>
            <p:nvSpPr>
              <p:cNvPr id="386062" name="Line 29"/>
              <p:cNvSpPr>
                <a:spLocks noChangeShapeType="1"/>
              </p:cNvSpPr>
              <p:nvPr/>
            </p:nvSpPr>
            <p:spPr bwMode="auto">
              <a:xfrm>
                <a:off x="892" y="3637"/>
                <a:ext cx="2337" cy="0"/>
              </a:xfrm>
              <a:prstGeom prst="line">
                <a:avLst/>
              </a:prstGeom>
              <a:noFill/>
              <a:ln w="12700">
                <a:solidFill>
                  <a:schemeClr val="tx1"/>
                </a:solidFill>
                <a:round/>
                <a:headEnd type="triangle" w="med" len="med"/>
                <a:tailEnd type="triangle" w="med" len="med"/>
              </a:ln>
            </p:spPr>
            <p:txBody>
              <a:bodyPr wrap="none" anchor="ctr"/>
              <a:lstStyle/>
              <a:p>
                <a:endParaRPr lang="en-GB"/>
              </a:p>
            </p:txBody>
          </p:sp>
          <p:sp>
            <p:nvSpPr>
              <p:cNvPr id="386063" name="Rectangle 30"/>
              <p:cNvSpPr>
                <a:spLocks noChangeArrowheads="1"/>
              </p:cNvSpPr>
              <p:nvPr/>
            </p:nvSpPr>
            <p:spPr bwMode="auto">
              <a:xfrm>
                <a:off x="3761" y="1745"/>
                <a:ext cx="77" cy="923"/>
              </a:xfrm>
              <a:prstGeom prst="rect">
                <a:avLst/>
              </a:prstGeom>
              <a:solidFill>
                <a:srgbClr val="FAFD00"/>
              </a:solidFill>
              <a:ln w="12700">
                <a:solidFill>
                  <a:schemeClr val="tx1"/>
                </a:solidFill>
                <a:miter lim="800000"/>
                <a:headEnd/>
                <a:tailEnd/>
              </a:ln>
            </p:spPr>
            <p:txBody>
              <a:bodyPr wrap="none" anchor="ctr"/>
              <a:lstStyle/>
              <a:p>
                <a:endParaRPr lang="it-IT"/>
              </a:p>
            </p:txBody>
          </p:sp>
          <p:sp>
            <p:nvSpPr>
              <p:cNvPr id="386064" name="Rectangle 31"/>
              <p:cNvSpPr>
                <a:spLocks noChangeArrowheads="1"/>
              </p:cNvSpPr>
              <p:nvPr/>
            </p:nvSpPr>
            <p:spPr bwMode="auto">
              <a:xfrm>
                <a:off x="3191" y="1222"/>
                <a:ext cx="78" cy="1912"/>
              </a:xfrm>
              <a:prstGeom prst="rect">
                <a:avLst/>
              </a:prstGeom>
              <a:solidFill>
                <a:srgbClr val="FAFD00"/>
              </a:solidFill>
              <a:ln w="12700">
                <a:solidFill>
                  <a:schemeClr val="tx1"/>
                </a:solidFill>
                <a:miter lim="800000"/>
                <a:headEnd/>
                <a:tailEnd/>
              </a:ln>
            </p:spPr>
            <p:txBody>
              <a:bodyPr wrap="none" anchor="ctr"/>
              <a:lstStyle/>
              <a:p>
                <a:endParaRPr lang="it-IT"/>
              </a:p>
            </p:txBody>
          </p:sp>
          <p:grpSp>
            <p:nvGrpSpPr>
              <p:cNvPr id="386065" name="Group 32"/>
              <p:cNvGrpSpPr>
                <a:grpSpLocks/>
              </p:cNvGrpSpPr>
              <p:nvPr/>
            </p:nvGrpSpPr>
            <p:grpSpPr bwMode="auto">
              <a:xfrm>
                <a:off x="2856" y="2087"/>
                <a:ext cx="120" cy="208"/>
                <a:chOff x="2712" y="1937"/>
                <a:chExt cx="120" cy="208"/>
              </a:xfrm>
            </p:grpSpPr>
            <p:sp>
              <p:nvSpPr>
                <p:cNvPr id="386069" name="Rectangle 33"/>
                <p:cNvSpPr>
                  <a:spLocks noChangeArrowheads="1"/>
                </p:cNvSpPr>
                <p:nvPr/>
              </p:nvSpPr>
              <p:spPr bwMode="auto">
                <a:xfrm>
                  <a:off x="2712" y="2016"/>
                  <a:ext cx="120" cy="51"/>
                </a:xfrm>
                <a:prstGeom prst="rect">
                  <a:avLst/>
                </a:prstGeom>
                <a:solidFill>
                  <a:schemeClr val="bg1"/>
                </a:solidFill>
                <a:ln w="12700" cap="rnd">
                  <a:noFill/>
                  <a:miter lim="800000"/>
                  <a:headEnd/>
                  <a:tailEnd/>
                </a:ln>
              </p:spPr>
              <p:txBody>
                <a:bodyPr wrap="none" anchor="ctr"/>
                <a:lstStyle/>
                <a:p>
                  <a:endParaRPr lang="it-IT"/>
                </a:p>
              </p:txBody>
            </p:sp>
            <p:sp>
              <p:nvSpPr>
                <p:cNvPr id="386070" name="Freeform 34"/>
                <p:cNvSpPr>
                  <a:spLocks/>
                </p:cNvSpPr>
                <p:nvPr/>
              </p:nvSpPr>
              <p:spPr bwMode="auto">
                <a:xfrm>
                  <a:off x="2715" y="1937"/>
                  <a:ext cx="111" cy="208"/>
                </a:xfrm>
                <a:custGeom>
                  <a:avLst/>
                  <a:gdLst>
                    <a:gd name="T0" fmla="*/ 0 w 111"/>
                    <a:gd name="T1" fmla="*/ 124 h 208"/>
                    <a:gd name="T2" fmla="*/ 30 w 111"/>
                    <a:gd name="T3" fmla="*/ 0 h 208"/>
                    <a:gd name="T4" fmla="*/ 77 w 111"/>
                    <a:gd name="T5" fmla="*/ 208 h 208"/>
                    <a:gd name="T6" fmla="*/ 111 w 111"/>
                    <a:gd name="T7" fmla="*/ 116 h 208"/>
                    <a:gd name="T8" fmla="*/ 0 60000 65536"/>
                    <a:gd name="T9" fmla="*/ 0 60000 65536"/>
                    <a:gd name="T10" fmla="*/ 0 60000 65536"/>
                    <a:gd name="T11" fmla="*/ 0 60000 65536"/>
                    <a:gd name="T12" fmla="*/ 0 w 111"/>
                    <a:gd name="T13" fmla="*/ 0 h 208"/>
                    <a:gd name="T14" fmla="*/ 111 w 111"/>
                    <a:gd name="T15" fmla="*/ 208 h 208"/>
                  </a:gdLst>
                  <a:ahLst/>
                  <a:cxnLst>
                    <a:cxn ang="T8">
                      <a:pos x="T0" y="T1"/>
                    </a:cxn>
                    <a:cxn ang="T9">
                      <a:pos x="T2" y="T3"/>
                    </a:cxn>
                    <a:cxn ang="T10">
                      <a:pos x="T4" y="T5"/>
                    </a:cxn>
                    <a:cxn ang="T11">
                      <a:pos x="T6" y="T7"/>
                    </a:cxn>
                  </a:cxnLst>
                  <a:rect l="T12" t="T13" r="T14" b="T15"/>
                  <a:pathLst>
                    <a:path w="111" h="208">
                      <a:moveTo>
                        <a:pt x="0" y="124"/>
                      </a:moveTo>
                      <a:lnTo>
                        <a:pt x="30" y="0"/>
                      </a:lnTo>
                      <a:lnTo>
                        <a:pt x="77" y="208"/>
                      </a:lnTo>
                      <a:lnTo>
                        <a:pt x="111" y="116"/>
                      </a:lnTo>
                    </a:path>
                  </a:pathLst>
                </a:custGeom>
                <a:noFill/>
                <a:ln w="12700" cap="rnd" cmpd="sng">
                  <a:solidFill>
                    <a:schemeClr val="tx1"/>
                  </a:solidFill>
                  <a:prstDash val="solid"/>
                  <a:round/>
                  <a:headEnd type="none" w="med" len="med"/>
                  <a:tailEnd type="none" w="med" len="med"/>
                </a:ln>
              </p:spPr>
              <p:txBody>
                <a:bodyPr/>
                <a:lstStyle/>
                <a:p>
                  <a:endParaRPr lang="en-GB"/>
                </a:p>
              </p:txBody>
            </p:sp>
          </p:grpSp>
          <p:grpSp>
            <p:nvGrpSpPr>
              <p:cNvPr id="386066" name="Group 35"/>
              <p:cNvGrpSpPr>
                <a:grpSpLocks/>
              </p:cNvGrpSpPr>
              <p:nvPr/>
            </p:nvGrpSpPr>
            <p:grpSpPr bwMode="auto">
              <a:xfrm>
                <a:off x="4415" y="2024"/>
                <a:ext cx="350" cy="228"/>
                <a:chOff x="3588" y="1621"/>
                <a:chExt cx="403" cy="219"/>
              </a:xfrm>
            </p:grpSpPr>
            <p:sp>
              <p:nvSpPr>
                <p:cNvPr id="386067" name="Freeform 36"/>
                <p:cNvSpPr>
                  <a:spLocks/>
                </p:cNvSpPr>
                <p:nvPr/>
              </p:nvSpPr>
              <p:spPr bwMode="auto">
                <a:xfrm>
                  <a:off x="3790" y="1621"/>
                  <a:ext cx="201" cy="219"/>
                </a:xfrm>
                <a:custGeom>
                  <a:avLst/>
                  <a:gdLst>
                    <a:gd name="T0" fmla="*/ 0 w 1430"/>
                    <a:gd name="T1" fmla="*/ 4 h 1232"/>
                    <a:gd name="T2" fmla="*/ 3 w 1430"/>
                    <a:gd name="T3" fmla="*/ 18 h 1232"/>
                    <a:gd name="T4" fmla="*/ 11 w 1430"/>
                    <a:gd name="T5" fmla="*/ 113 h 1232"/>
                    <a:gd name="T6" fmla="*/ 20 w 1430"/>
                    <a:gd name="T7" fmla="*/ 204 h 1232"/>
                    <a:gd name="T8" fmla="*/ 29 w 1430"/>
                    <a:gd name="T9" fmla="*/ 204 h 1232"/>
                    <a:gd name="T10" fmla="*/ 36 w 1430"/>
                    <a:gd name="T11" fmla="*/ 147 h 1232"/>
                    <a:gd name="T12" fmla="*/ 42 w 1430"/>
                    <a:gd name="T13" fmla="*/ 147 h 1232"/>
                    <a:gd name="T14" fmla="*/ 51 w 1430"/>
                    <a:gd name="T15" fmla="*/ 195 h 1232"/>
                    <a:gd name="T16" fmla="*/ 57 w 1430"/>
                    <a:gd name="T17" fmla="*/ 195 h 1232"/>
                    <a:gd name="T18" fmla="*/ 68 w 1430"/>
                    <a:gd name="T19" fmla="*/ 157 h 1232"/>
                    <a:gd name="T20" fmla="*/ 75 w 1430"/>
                    <a:gd name="T21" fmla="*/ 157 h 1232"/>
                    <a:gd name="T22" fmla="*/ 84 w 1430"/>
                    <a:gd name="T23" fmla="*/ 182 h 1232"/>
                    <a:gd name="T24" fmla="*/ 89 w 1430"/>
                    <a:gd name="T25" fmla="*/ 183 h 1232"/>
                    <a:gd name="T26" fmla="*/ 97 w 1430"/>
                    <a:gd name="T27" fmla="*/ 162 h 1232"/>
                    <a:gd name="T28" fmla="*/ 102 w 1430"/>
                    <a:gd name="T29" fmla="*/ 162 h 1232"/>
                    <a:gd name="T30" fmla="*/ 111 w 1430"/>
                    <a:gd name="T31" fmla="*/ 182 h 1232"/>
                    <a:gd name="T32" fmla="*/ 118 w 1430"/>
                    <a:gd name="T33" fmla="*/ 181 h 1232"/>
                    <a:gd name="T34" fmla="*/ 125 w 1430"/>
                    <a:gd name="T35" fmla="*/ 165 h 1232"/>
                    <a:gd name="T36" fmla="*/ 131 w 1430"/>
                    <a:gd name="T37" fmla="*/ 165 h 1232"/>
                    <a:gd name="T38" fmla="*/ 137 w 1430"/>
                    <a:gd name="T39" fmla="*/ 179 h 1232"/>
                    <a:gd name="T40" fmla="*/ 142 w 1430"/>
                    <a:gd name="T41" fmla="*/ 179 h 1232"/>
                    <a:gd name="T42" fmla="*/ 150 w 1430"/>
                    <a:gd name="T43" fmla="*/ 167 h 1232"/>
                    <a:gd name="T44" fmla="*/ 155 w 1430"/>
                    <a:gd name="T45" fmla="*/ 166 h 1232"/>
                    <a:gd name="T46" fmla="*/ 161 w 1430"/>
                    <a:gd name="T47" fmla="*/ 179 h 1232"/>
                    <a:gd name="T48" fmla="*/ 166 w 1430"/>
                    <a:gd name="T49" fmla="*/ 179 h 1232"/>
                    <a:gd name="T50" fmla="*/ 171 w 1430"/>
                    <a:gd name="T51" fmla="*/ 168 h 1232"/>
                    <a:gd name="T52" fmla="*/ 175 w 1430"/>
                    <a:gd name="T53" fmla="*/ 168 h 1232"/>
                    <a:gd name="T54" fmla="*/ 181 w 1430"/>
                    <a:gd name="T55" fmla="*/ 179 h 1232"/>
                    <a:gd name="T56" fmla="*/ 186 w 1430"/>
                    <a:gd name="T57" fmla="*/ 179 h 1232"/>
                    <a:gd name="T58" fmla="*/ 190 w 1430"/>
                    <a:gd name="T59" fmla="*/ 170 h 1232"/>
                    <a:gd name="T60" fmla="*/ 193 w 1430"/>
                    <a:gd name="T61" fmla="*/ 170 h 1232"/>
                    <a:gd name="T62" fmla="*/ 198 w 1430"/>
                    <a:gd name="T63" fmla="*/ 178 h 1232"/>
                    <a:gd name="T64" fmla="*/ 201 w 1430"/>
                    <a:gd name="T65" fmla="*/ 174 h 12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30"/>
                    <a:gd name="T100" fmla="*/ 0 h 1232"/>
                    <a:gd name="T101" fmla="*/ 1430 w 1430"/>
                    <a:gd name="T102" fmla="*/ 1232 h 12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30" h="1232">
                      <a:moveTo>
                        <a:pt x="0" y="21"/>
                      </a:moveTo>
                      <a:cubicBezTo>
                        <a:pt x="4" y="34"/>
                        <a:pt x="11" y="0"/>
                        <a:pt x="23" y="103"/>
                      </a:cubicBezTo>
                      <a:cubicBezTo>
                        <a:pt x="35" y="206"/>
                        <a:pt x="55" y="463"/>
                        <a:pt x="75" y="637"/>
                      </a:cubicBezTo>
                      <a:cubicBezTo>
                        <a:pt x="95" y="811"/>
                        <a:pt x="123" y="1062"/>
                        <a:pt x="144" y="1147"/>
                      </a:cubicBezTo>
                      <a:cubicBezTo>
                        <a:pt x="165" y="1232"/>
                        <a:pt x="184" y="1200"/>
                        <a:pt x="203" y="1147"/>
                      </a:cubicBezTo>
                      <a:cubicBezTo>
                        <a:pt x="222" y="1094"/>
                        <a:pt x="242" y="882"/>
                        <a:pt x="258" y="829"/>
                      </a:cubicBezTo>
                      <a:cubicBezTo>
                        <a:pt x="274" y="776"/>
                        <a:pt x="285" y="785"/>
                        <a:pt x="302" y="829"/>
                      </a:cubicBezTo>
                      <a:cubicBezTo>
                        <a:pt x="319" y="873"/>
                        <a:pt x="343" y="1051"/>
                        <a:pt x="360" y="1096"/>
                      </a:cubicBezTo>
                      <a:cubicBezTo>
                        <a:pt x="377" y="1141"/>
                        <a:pt x="385" y="1134"/>
                        <a:pt x="405" y="1099"/>
                      </a:cubicBezTo>
                      <a:cubicBezTo>
                        <a:pt x="425" y="1064"/>
                        <a:pt x="461" y="919"/>
                        <a:pt x="483" y="883"/>
                      </a:cubicBezTo>
                      <a:cubicBezTo>
                        <a:pt x="505" y="847"/>
                        <a:pt x="518" y="859"/>
                        <a:pt x="537" y="883"/>
                      </a:cubicBezTo>
                      <a:cubicBezTo>
                        <a:pt x="556" y="907"/>
                        <a:pt x="580" y="1002"/>
                        <a:pt x="596" y="1026"/>
                      </a:cubicBezTo>
                      <a:cubicBezTo>
                        <a:pt x="612" y="1050"/>
                        <a:pt x="620" y="1046"/>
                        <a:pt x="636" y="1027"/>
                      </a:cubicBezTo>
                      <a:cubicBezTo>
                        <a:pt x="652" y="1008"/>
                        <a:pt x="675" y="932"/>
                        <a:pt x="690" y="913"/>
                      </a:cubicBezTo>
                      <a:cubicBezTo>
                        <a:pt x="705" y="894"/>
                        <a:pt x="712" y="895"/>
                        <a:pt x="729" y="913"/>
                      </a:cubicBezTo>
                      <a:cubicBezTo>
                        <a:pt x="746" y="931"/>
                        <a:pt x="774" y="1005"/>
                        <a:pt x="792" y="1023"/>
                      </a:cubicBezTo>
                      <a:cubicBezTo>
                        <a:pt x="810" y="1041"/>
                        <a:pt x="820" y="1037"/>
                        <a:pt x="836" y="1021"/>
                      </a:cubicBezTo>
                      <a:cubicBezTo>
                        <a:pt x="852" y="1005"/>
                        <a:pt x="872" y="943"/>
                        <a:pt x="888" y="928"/>
                      </a:cubicBezTo>
                      <a:cubicBezTo>
                        <a:pt x="904" y="913"/>
                        <a:pt x="915" y="915"/>
                        <a:pt x="930" y="928"/>
                      </a:cubicBezTo>
                      <a:cubicBezTo>
                        <a:pt x="945" y="941"/>
                        <a:pt x="964" y="993"/>
                        <a:pt x="978" y="1006"/>
                      </a:cubicBezTo>
                      <a:cubicBezTo>
                        <a:pt x="992" y="1019"/>
                        <a:pt x="999" y="1016"/>
                        <a:pt x="1013" y="1005"/>
                      </a:cubicBezTo>
                      <a:cubicBezTo>
                        <a:pt x="1027" y="994"/>
                        <a:pt x="1051" y="948"/>
                        <a:pt x="1065" y="937"/>
                      </a:cubicBezTo>
                      <a:cubicBezTo>
                        <a:pt x="1079" y="926"/>
                        <a:pt x="1087" y="924"/>
                        <a:pt x="1100" y="936"/>
                      </a:cubicBezTo>
                      <a:cubicBezTo>
                        <a:pt x="1113" y="948"/>
                        <a:pt x="1132" y="997"/>
                        <a:pt x="1145" y="1009"/>
                      </a:cubicBezTo>
                      <a:cubicBezTo>
                        <a:pt x="1158" y="1021"/>
                        <a:pt x="1166" y="1020"/>
                        <a:pt x="1178" y="1009"/>
                      </a:cubicBezTo>
                      <a:cubicBezTo>
                        <a:pt x="1190" y="998"/>
                        <a:pt x="1205" y="956"/>
                        <a:pt x="1217" y="945"/>
                      </a:cubicBezTo>
                      <a:cubicBezTo>
                        <a:pt x="1229" y="934"/>
                        <a:pt x="1235" y="933"/>
                        <a:pt x="1247" y="943"/>
                      </a:cubicBezTo>
                      <a:cubicBezTo>
                        <a:pt x="1259" y="953"/>
                        <a:pt x="1275" y="995"/>
                        <a:pt x="1287" y="1005"/>
                      </a:cubicBezTo>
                      <a:cubicBezTo>
                        <a:pt x="1299" y="1015"/>
                        <a:pt x="1311" y="1013"/>
                        <a:pt x="1322" y="1005"/>
                      </a:cubicBezTo>
                      <a:cubicBezTo>
                        <a:pt x="1333" y="997"/>
                        <a:pt x="1346" y="963"/>
                        <a:pt x="1355" y="955"/>
                      </a:cubicBezTo>
                      <a:cubicBezTo>
                        <a:pt x="1364" y="947"/>
                        <a:pt x="1367" y="947"/>
                        <a:pt x="1376" y="955"/>
                      </a:cubicBezTo>
                      <a:cubicBezTo>
                        <a:pt x="1385" y="963"/>
                        <a:pt x="1400" y="999"/>
                        <a:pt x="1409" y="1003"/>
                      </a:cubicBezTo>
                      <a:cubicBezTo>
                        <a:pt x="1418" y="1007"/>
                        <a:pt x="1426" y="983"/>
                        <a:pt x="1430" y="978"/>
                      </a:cubicBezTo>
                    </a:path>
                  </a:pathLst>
                </a:custGeom>
                <a:noFill/>
                <a:ln w="12700" cap="flat" cmpd="sng">
                  <a:solidFill>
                    <a:schemeClr val="folHlink"/>
                  </a:solidFill>
                  <a:prstDash val="solid"/>
                  <a:round/>
                  <a:headEnd/>
                  <a:tailEnd/>
                </a:ln>
              </p:spPr>
              <p:txBody>
                <a:bodyPr lIns="0" tIns="0" rIns="0" bIns="0" anchor="ctr">
                  <a:spAutoFit/>
                </a:bodyPr>
                <a:lstStyle/>
                <a:p>
                  <a:endParaRPr lang="en-GB"/>
                </a:p>
              </p:txBody>
            </p:sp>
            <p:sp>
              <p:nvSpPr>
                <p:cNvPr id="386068" name="Freeform 37"/>
                <p:cNvSpPr>
                  <a:spLocks/>
                </p:cNvSpPr>
                <p:nvPr/>
              </p:nvSpPr>
              <p:spPr bwMode="auto">
                <a:xfrm flipH="1">
                  <a:off x="3588" y="1621"/>
                  <a:ext cx="202" cy="219"/>
                </a:xfrm>
                <a:custGeom>
                  <a:avLst/>
                  <a:gdLst>
                    <a:gd name="T0" fmla="*/ 0 w 1430"/>
                    <a:gd name="T1" fmla="*/ 4 h 1232"/>
                    <a:gd name="T2" fmla="*/ 3 w 1430"/>
                    <a:gd name="T3" fmla="*/ 18 h 1232"/>
                    <a:gd name="T4" fmla="*/ 11 w 1430"/>
                    <a:gd name="T5" fmla="*/ 113 h 1232"/>
                    <a:gd name="T6" fmla="*/ 20 w 1430"/>
                    <a:gd name="T7" fmla="*/ 204 h 1232"/>
                    <a:gd name="T8" fmla="*/ 29 w 1430"/>
                    <a:gd name="T9" fmla="*/ 204 h 1232"/>
                    <a:gd name="T10" fmla="*/ 36 w 1430"/>
                    <a:gd name="T11" fmla="*/ 147 h 1232"/>
                    <a:gd name="T12" fmla="*/ 43 w 1430"/>
                    <a:gd name="T13" fmla="*/ 147 h 1232"/>
                    <a:gd name="T14" fmla="*/ 51 w 1430"/>
                    <a:gd name="T15" fmla="*/ 195 h 1232"/>
                    <a:gd name="T16" fmla="*/ 57 w 1430"/>
                    <a:gd name="T17" fmla="*/ 195 h 1232"/>
                    <a:gd name="T18" fmla="*/ 68 w 1430"/>
                    <a:gd name="T19" fmla="*/ 157 h 1232"/>
                    <a:gd name="T20" fmla="*/ 76 w 1430"/>
                    <a:gd name="T21" fmla="*/ 157 h 1232"/>
                    <a:gd name="T22" fmla="*/ 84 w 1430"/>
                    <a:gd name="T23" fmla="*/ 182 h 1232"/>
                    <a:gd name="T24" fmla="*/ 90 w 1430"/>
                    <a:gd name="T25" fmla="*/ 183 h 1232"/>
                    <a:gd name="T26" fmla="*/ 97 w 1430"/>
                    <a:gd name="T27" fmla="*/ 162 h 1232"/>
                    <a:gd name="T28" fmla="*/ 103 w 1430"/>
                    <a:gd name="T29" fmla="*/ 162 h 1232"/>
                    <a:gd name="T30" fmla="*/ 112 w 1430"/>
                    <a:gd name="T31" fmla="*/ 182 h 1232"/>
                    <a:gd name="T32" fmla="*/ 118 w 1430"/>
                    <a:gd name="T33" fmla="*/ 181 h 1232"/>
                    <a:gd name="T34" fmla="*/ 125 w 1430"/>
                    <a:gd name="T35" fmla="*/ 165 h 1232"/>
                    <a:gd name="T36" fmla="*/ 131 w 1430"/>
                    <a:gd name="T37" fmla="*/ 165 h 1232"/>
                    <a:gd name="T38" fmla="*/ 138 w 1430"/>
                    <a:gd name="T39" fmla="*/ 179 h 1232"/>
                    <a:gd name="T40" fmla="*/ 143 w 1430"/>
                    <a:gd name="T41" fmla="*/ 179 h 1232"/>
                    <a:gd name="T42" fmla="*/ 150 w 1430"/>
                    <a:gd name="T43" fmla="*/ 167 h 1232"/>
                    <a:gd name="T44" fmla="*/ 155 w 1430"/>
                    <a:gd name="T45" fmla="*/ 166 h 1232"/>
                    <a:gd name="T46" fmla="*/ 162 w 1430"/>
                    <a:gd name="T47" fmla="*/ 179 h 1232"/>
                    <a:gd name="T48" fmla="*/ 166 w 1430"/>
                    <a:gd name="T49" fmla="*/ 179 h 1232"/>
                    <a:gd name="T50" fmla="*/ 172 w 1430"/>
                    <a:gd name="T51" fmla="*/ 168 h 1232"/>
                    <a:gd name="T52" fmla="*/ 176 w 1430"/>
                    <a:gd name="T53" fmla="*/ 168 h 1232"/>
                    <a:gd name="T54" fmla="*/ 182 w 1430"/>
                    <a:gd name="T55" fmla="*/ 179 h 1232"/>
                    <a:gd name="T56" fmla="*/ 187 w 1430"/>
                    <a:gd name="T57" fmla="*/ 179 h 1232"/>
                    <a:gd name="T58" fmla="*/ 191 w 1430"/>
                    <a:gd name="T59" fmla="*/ 170 h 1232"/>
                    <a:gd name="T60" fmla="*/ 194 w 1430"/>
                    <a:gd name="T61" fmla="*/ 170 h 1232"/>
                    <a:gd name="T62" fmla="*/ 199 w 1430"/>
                    <a:gd name="T63" fmla="*/ 178 h 1232"/>
                    <a:gd name="T64" fmla="*/ 202 w 1430"/>
                    <a:gd name="T65" fmla="*/ 174 h 12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30"/>
                    <a:gd name="T100" fmla="*/ 0 h 1232"/>
                    <a:gd name="T101" fmla="*/ 1430 w 1430"/>
                    <a:gd name="T102" fmla="*/ 1232 h 12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30" h="1232">
                      <a:moveTo>
                        <a:pt x="0" y="21"/>
                      </a:moveTo>
                      <a:cubicBezTo>
                        <a:pt x="4" y="34"/>
                        <a:pt x="11" y="0"/>
                        <a:pt x="23" y="103"/>
                      </a:cubicBezTo>
                      <a:cubicBezTo>
                        <a:pt x="35" y="206"/>
                        <a:pt x="55" y="463"/>
                        <a:pt x="75" y="637"/>
                      </a:cubicBezTo>
                      <a:cubicBezTo>
                        <a:pt x="95" y="811"/>
                        <a:pt x="123" y="1062"/>
                        <a:pt x="144" y="1147"/>
                      </a:cubicBezTo>
                      <a:cubicBezTo>
                        <a:pt x="165" y="1232"/>
                        <a:pt x="184" y="1200"/>
                        <a:pt x="203" y="1147"/>
                      </a:cubicBezTo>
                      <a:cubicBezTo>
                        <a:pt x="222" y="1094"/>
                        <a:pt x="242" y="882"/>
                        <a:pt x="258" y="829"/>
                      </a:cubicBezTo>
                      <a:cubicBezTo>
                        <a:pt x="274" y="776"/>
                        <a:pt x="285" y="785"/>
                        <a:pt x="302" y="829"/>
                      </a:cubicBezTo>
                      <a:cubicBezTo>
                        <a:pt x="319" y="873"/>
                        <a:pt x="343" y="1051"/>
                        <a:pt x="360" y="1096"/>
                      </a:cubicBezTo>
                      <a:cubicBezTo>
                        <a:pt x="377" y="1141"/>
                        <a:pt x="385" y="1134"/>
                        <a:pt x="405" y="1099"/>
                      </a:cubicBezTo>
                      <a:cubicBezTo>
                        <a:pt x="425" y="1064"/>
                        <a:pt x="461" y="919"/>
                        <a:pt x="483" y="883"/>
                      </a:cubicBezTo>
                      <a:cubicBezTo>
                        <a:pt x="505" y="847"/>
                        <a:pt x="518" y="859"/>
                        <a:pt x="537" y="883"/>
                      </a:cubicBezTo>
                      <a:cubicBezTo>
                        <a:pt x="556" y="907"/>
                        <a:pt x="580" y="1002"/>
                        <a:pt x="596" y="1026"/>
                      </a:cubicBezTo>
                      <a:cubicBezTo>
                        <a:pt x="612" y="1050"/>
                        <a:pt x="620" y="1046"/>
                        <a:pt x="636" y="1027"/>
                      </a:cubicBezTo>
                      <a:cubicBezTo>
                        <a:pt x="652" y="1008"/>
                        <a:pt x="675" y="932"/>
                        <a:pt x="690" y="913"/>
                      </a:cubicBezTo>
                      <a:cubicBezTo>
                        <a:pt x="705" y="894"/>
                        <a:pt x="712" y="895"/>
                        <a:pt x="729" y="913"/>
                      </a:cubicBezTo>
                      <a:cubicBezTo>
                        <a:pt x="746" y="931"/>
                        <a:pt x="774" y="1005"/>
                        <a:pt x="792" y="1023"/>
                      </a:cubicBezTo>
                      <a:cubicBezTo>
                        <a:pt x="810" y="1041"/>
                        <a:pt x="820" y="1037"/>
                        <a:pt x="836" y="1021"/>
                      </a:cubicBezTo>
                      <a:cubicBezTo>
                        <a:pt x="852" y="1005"/>
                        <a:pt x="872" y="943"/>
                        <a:pt x="888" y="928"/>
                      </a:cubicBezTo>
                      <a:cubicBezTo>
                        <a:pt x="904" y="913"/>
                        <a:pt x="915" y="915"/>
                        <a:pt x="930" y="928"/>
                      </a:cubicBezTo>
                      <a:cubicBezTo>
                        <a:pt x="945" y="941"/>
                        <a:pt x="964" y="993"/>
                        <a:pt x="978" y="1006"/>
                      </a:cubicBezTo>
                      <a:cubicBezTo>
                        <a:pt x="992" y="1019"/>
                        <a:pt x="999" y="1016"/>
                        <a:pt x="1013" y="1005"/>
                      </a:cubicBezTo>
                      <a:cubicBezTo>
                        <a:pt x="1027" y="994"/>
                        <a:pt x="1051" y="948"/>
                        <a:pt x="1065" y="937"/>
                      </a:cubicBezTo>
                      <a:cubicBezTo>
                        <a:pt x="1079" y="926"/>
                        <a:pt x="1087" y="924"/>
                        <a:pt x="1100" y="936"/>
                      </a:cubicBezTo>
                      <a:cubicBezTo>
                        <a:pt x="1113" y="948"/>
                        <a:pt x="1132" y="997"/>
                        <a:pt x="1145" y="1009"/>
                      </a:cubicBezTo>
                      <a:cubicBezTo>
                        <a:pt x="1158" y="1021"/>
                        <a:pt x="1166" y="1020"/>
                        <a:pt x="1178" y="1009"/>
                      </a:cubicBezTo>
                      <a:cubicBezTo>
                        <a:pt x="1190" y="998"/>
                        <a:pt x="1205" y="956"/>
                        <a:pt x="1217" y="945"/>
                      </a:cubicBezTo>
                      <a:cubicBezTo>
                        <a:pt x="1229" y="934"/>
                        <a:pt x="1235" y="933"/>
                        <a:pt x="1247" y="943"/>
                      </a:cubicBezTo>
                      <a:cubicBezTo>
                        <a:pt x="1259" y="953"/>
                        <a:pt x="1275" y="995"/>
                        <a:pt x="1287" y="1005"/>
                      </a:cubicBezTo>
                      <a:cubicBezTo>
                        <a:pt x="1299" y="1015"/>
                        <a:pt x="1311" y="1013"/>
                        <a:pt x="1322" y="1005"/>
                      </a:cubicBezTo>
                      <a:cubicBezTo>
                        <a:pt x="1333" y="997"/>
                        <a:pt x="1346" y="963"/>
                        <a:pt x="1355" y="955"/>
                      </a:cubicBezTo>
                      <a:cubicBezTo>
                        <a:pt x="1364" y="947"/>
                        <a:pt x="1367" y="947"/>
                        <a:pt x="1376" y="955"/>
                      </a:cubicBezTo>
                      <a:cubicBezTo>
                        <a:pt x="1385" y="963"/>
                        <a:pt x="1400" y="999"/>
                        <a:pt x="1409" y="1003"/>
                      </a:cubicBezTo>
                      <a:cubicBezTo>
                        <a:pt x="1418" y="1007"/>
                        <a:pt x="1426" y="983"/>
                        <a:pt x="1430" y="978"/>
                      </a:cubicBezTo>
                    </a:path>
                  </a:pathLst>
                </a:custGeom>
                <a:noFill/>
                <a:ln w="12700" cap="flat" cmpd="sng">
                  <a:solidFill>
                    <a:schemeClr val="folHlink"/>
                  </a:solidFill>
                  <a:prstDash val="solid"/>
                  <a:round/>
                  <a:headEnd/>
                  <a:tailEnd/>
                </a:ln>
              </p:spPr>
              <p:txBody>
                <a:bodyPr lIns="0" tIns="0" rIns="0" bIns="0" anchor="ctr">
                  <a:spAutoFit/>
                </a:bodyPr>
                <a:lstStyle/>
                <a:p>
                  <a:endParaRPr lang="en-GB"/>
                </a:p>
              </p:txBody>
            </p:sp>
          </p:grpSp>
        </p:grpSp>
      </p:grpSp>
      <p:sp>
        <p:nvSpPr>
          <p:cNvPr id="38"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39"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40"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41"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42" name="CasellaDiTesto 41"/>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spTree>
    <p:extLst>
      <p:ext uri="{BB962C8B-B14F-4D97-AF65-F5344CB8AC3E}">
        <p14:creationId xmlns:p14="http://schemas.microsoft.com/office/powerpoint/2010/main" val="2103094158"/>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387074" name="Rectangle 2"/>
          <p:cNvSpPr>
            <a:spLocks noGrp="1" noChangeArrowheads="1"/>
          </p:cNvSpPr>
          <p:nvPr>
            <p:ph type="title"/>
          </p:nvPr>
        </p:nvSpPr>
        <p:spPr>
          <a:xfrm>
            <a:off x="539552" y="636588"/>
            <a:ext cx="8229600" cy="1143000"/>
          </a:xfrm>
          <a:noFill/>
        </p:spPr>
        <p:txBody>
          <a:bodyPr lIns="90488" tIns="44450" rIns="90488" bIns="44450" anchor="b"/>
          <a:lstStyle/>
          <a:p>
            <a:r>
              <a:rPr lang="en-GB" sz="2800" dirty="0" smtClean="0"/>
              <a:t>Inversion recovery </a:t>
            </a:r>
            <a:br>
              <a:rPr lang="en-GB" sz="2800" dirty="0" smtClean="0"/>
            </a:br>
            <a:r>
              <a:rPr lang="en-GB" sz="2800" dirty="0" smtClean="0"/>
              <a:t>T1 relaxation after 180° pulse</a:t>
            </a:r>
          </a:p>
        </p:txBody>
      </p:sp>
      <p:sp>
        <p:nvSpPr>
          <p:cNvPr id="387075" name="Line 3"/>
          <p:cNvSpPr>
            <a:spLocks noChangeShapeType="1"/>
          </p:cNvSpPr>
          <p:nvPr/>
        </p:nvSpPr>
        <p:spPr bwMode="auto">
          <a:xfrm flipV="1">
            <a:off x="2719388" y="2393950"/>
            <a:ext cx="0" cy="2774950"/>
          </a:xfrm>
          <a:prstGeom prst="line">
            <a:avLst/>
          </a:prstGeom>
          <a:noFill/>
          <a:ln w="12700">
            <a:solidFill>
              <a:schemeClr val="tx1"/>
            </a:solidFill>
            <a:round/>
            <a:headEnd/>
            <a:tailEnd/>
          </a:ln>
        </p:spPr>
        <p:txBody>
          <a:bodyPr wrap="none" anchor="ctr"/>
          <a:lstStyle/>
          <a:p>
            <a:endParaRPr lang="en-GB"/>
          </a:p>
        </p:txBody>
      </p:sp>
      <p:sp>
        <p:nvSpPr>
          <p:cNvPr id="387076" name="Rectangle 4"/>
          <p:cNvSpPr>
            <a:spLocks noChangeArrowheads="1"/>
          </p:cNvSpPr>
          <p:nvPr/>
        </p:nvSpPr>
        <p:spPr bwMode="auto">
          <a:xfrm>
            <a:off x="2141538" y="2101850"/>
            <a:ext cx="576262" cy="333375"/>
          </a:xfrm>
          <a:prstGeom prst="rect">
            <a:avLst/>
          </a:prstGeom>
          <a:noFill/>
          <a:ln w="12700">
            <a:noFill/>
            <a:miter lim="800000"/>
            <a:headEnd/>
            <a:tailEnd/>
          </a:ln>
        </p:spPr>
        <p:txBody>
          <a:bodyPr wrap="none" lIns="90488" tIns="44450" rIns="90488" bIns="44450">
            <a:spAutoFit/>
          </a:bodyPr>
          <a:lstStyle/>
          <a:p>
            <a:pPr>
              <a:buClr>
                <a:schemeClr val="accent1"/>
              </a:buClr>
            </a:pPr>
            <a:r>
              <a:rPr lang="en-GB" sz="1600" b="0"/>
              <a:t>1.00</a:t>
            </a:r>
          </a:p>
        </p:txBody>
      </p:sp>
      <p:sp>
        <p:nvSpPr>
          <p:cNvPr id="387077" name="Line 5"/>
          <p:cNvSpPr>
            <a:spLocks noChangeShapeType="1"/>
          </p:cNvSpPr>
          <p:nvPr/>
        </p:nvSpPr>
        <p:spPr bwMode="auto">
          <a:xfrm>
            <a:off x="2657475" y="2400300"/>
            <a:ext cx="125413" cy="0"/>
          </a:xfrm>
          <a:prstGeom prst="line">
            <a:avLst/>
          </a:prstGeom>
          <a:noFill/>
          <a:ln w="12700">
            <a:solidFill>
              <a:schemeClr val="tx1"/>
            </a:solidFill>
            <a:round/>
            <a:headEnd/>
            <a:tailEnd/>
          </a:ln>
        </p:spPr>
        <p:txBody>
          <a:bodyPr wrap="none" anchor="ctr"/>
          <a:lstStyle/>
          <a:p>
            <a:endParaRPr lang="en-GB"/>
          </a:p>
        </p:txBody>
      </p:sp>
      <p:sp>
        <p:nvSpPr>
          <p:cNvPr id="387078" name="Line 6"/>
          <p:cNvSpPr>
            <a:spLocks noChangeShapeType="1"/>
          </p:cNvSpPr>
          <p:nvPr/>
        </p:nvSpPr>
        <p:spPr bwMode="auto">
          <a:xfrm>
            <a:off x="2725738" y="3795713"/>
            <a:ext cx="4964112" cy="0"/>
          </a:xfrm>
          <a:prstGeom prst="line">
            <a:avLst/>
          </a:prstGeom>
          <a:noFill/>
          <a:ln w="12700">
            <a:solidFill>
              <a:schemeClr val="tx1"/>
            </a:solidFill>
            <a:round/>
            <a:headEnd/>
            <a:tailEnd type="triangle" w="med" len="med"/>
          </a:ln>
        </p:spPr>
        <p:txBody>
          <a:bodyPr wrap="none" anchor="ctr"/>
          <a:lstStyle/>
          <a:p>
            <a:endParaRPr lang="en-GB"/>
          </a:p>
        </p:txBody>
      </p:sp>
      <p:sp>
        <p:nvSpPr>
          <p:cNvPr id="387079" name="Rectangle 7"/>
          <p:cNvSpPr>
            <a:spLocks noChangeArrowheads="1"/>
          </p:cNvSpPr>
          <p:nvPr/>
        </p:nvSpPr>
        <p:spPr bwMode="auto">
          <a:xfrm>
            <a:off x="2424113" y="3652838"/>
            <a:ext cx="293687" cy="333375"/>
          </a:xfrm>
          <a:prstGeom prst="rect">
            <a:avLst/>
          </a:prstGeom>
          <a:noFill/>
          <a:ln w="12700">
            <a:noFill/>
            <a:miter lim="800000"/>
            <a:headEnd/>
            <a:tailEnd/>
          </a:ln>
        </p:spPr>
        <p:txBody>
          <a:bodyPr wrap="none" lIns="90488" tIns="44450" rIns="90488" bIns="44450">
            <a:spAutoFit/>
          </a:bodyPr>
          <a:lstStyle/>
          <a:p>
            <a:pPr>
              <a:buClr>
                <a:schemeClr val="accent1"/>
              </a:buClr>
            </a:pPr>
            <a:r>
              <a:rPr lang="en-GB" sz="1600" b="0"/>
              <a:t>0</a:t>
            </a:r>
          </a:p>
        </p:txBody>
      </p:sp>
      <p:sp>
        <p:nvSpPr>
          <p:cNvPr id="387080" name="Rectangle 8"/>
          <p:cNvSpPr>
            <a:spLocks noChangeArrowheads="1"/>
          </p:cNvSpPr>
          <p:nvPr/>
        </p:nvSpPr>
        <p:spPr bwMode="auto">
          <a:xfrm>
            <a:off x="2424113" y="5203825"/>
            <a:ext cx="488950" cy="333375"/>
          </a:xfrm>
          <a:prstGeom prst="rect">
            <a:avLst/>
          </a:prstGeom>
          <a:noFill/>
          <a:ln w="12700">
            <a:noFill/>
            <a:miter lim="800000"/>
            <a:headEnd/>
            <a:tailEnd/>
          </a:ln>
        </p:spPr>
        <p:txBody>
          <a:bodyPr wrap="none" lIns="90488" tIns="44450" rIns="90488" bIns="44450">
            <a:spAutoFit/>
          </a:bodyPr>
          <a:lstStyle/>
          <a:p>
            <a:pPr>
              <a:buClr>
                <a:schemeClr val="accent1"/>
              </a:buClr>
            </a:pPr>
            <a:r>
              <a:rPr lang="en-GB" sz="1600" b="0"/>
              <a:t>-M</a:t>
            </a:r>
            <a:r>
              <a:rPr lang="en-GB" sz="1600" b="0" baseline="-25000"/>
              <a:t>z</a:t>
            </a:r>
          </a:p>
        </p:txBody>
      </p:sp>
      <p:sp>
        <p:nvSpPr>
          <p:cNvPr id="387081" name="Rectangle 9"/>
          <p:cNvSpPr>
            <a:spLocks noChangeArrowheads="1"/>
          </p:cNvSpPr>
          <p:nvPr/>
        </p:nvSpPr>
        <p:spPr bwMode="auto">
          <a:xfrm>
            <a:off x="2374900" y="1782763"/>
            <a:ext cx="539750" cy="333375"/>
          </a:xfrm>
          <a:prstGeom prst="rect">
            <a:avLst/>
          </a:prstGeom>
          <a:noFill/>
          <a:ln w="12700">
            <a:noFill/>
            <a:miter lim="800000"/>
            <a:headEnd/>
            <a:tailEnd/>
          </a:ln>
        </p:spPr>
        <p:txBody>
          <a:bodyPr wrap="none" lIns="90488" tIns="44450" rIns="90488" bIns="44450">
            <a:spAutoFit/>
          </a:bodyPr>
          <a:lstStyle/>
          <a:p>
            <a:pPr>
              <a:buClr>
                <a:schemeClr val="accent1"/>
              </a:buClr>
            </a:pPr>
            <a:r>
              <a:rPr lang="en-GB" sz="1600" b="0"/>
              <a:t>+M</a:t>
            </a:r>
            <a:r>
              <a:rPr lang="en-GB" sz="1600" b="0" baseline="-25000"/>
              <a:t>z</a:t>
            </a:r>
          </a:p>
        </p:txBody>
      </p:sp>
      <p:sp>
        <p:nvSpPr>
          <p:cNvPr id="387082" name="Rectangle 10"/>
          <p:cNvSpPr>
            <a:spLocks noChangeArrowheads="1"/>
          </p:cNvSpPr>
          <p:nvPr/>
        </p:nvSpPr>
        <p:spPr bwMode="auto">
          <a:xfrm>
            <a:off x="2082800" y="4930775"/>
            <a:ext cx="644525" cy="333375"/>
          </a:xfrm>
          <a:prstGeom prst="rect">
            <a:avLst/>
          </a:prstGeom>
          <a:noFill/>
          <a:ln w="12700">
            <a:noFill/>
            <a:miter lim="800000"/>
            <a:headEnd/>
            <a:tailEnd/>
          </a:ln>
        </p:spPr>
        <p:txBody>
          <a:bodyPr wrap="none" lIns="90488" tIns="44450" rIns="90488" bIns="44450">
            <a:spAutoFit/>
          </a:bodyPr>
          <a:lstStyle/>
          <a:p>
            <a:pPr>
              <a:buClr>
                <a:schemeClr val="accent1"/>
              </a:buClr>
            </a:pPr>
            <a:r>
              <a:rPr lang="en-GB" sz="1600" b="0"/>
              <a:t>-1.00</a:t>
            </a:r>
          </a:p>
        </p:txBody>
      </p:sp>
      <p:sp>
        <p:nvSpPr>
          <p:cNvPr id="387083" name="Rectangle 11"/>
          <p:cNvSpPr>
            <a:spLocks noChangeArrowheads="1"/>
          </p:cNvSpPr>
          <p:nvPr/>
        </p:nvSpPr>
        <p:spPr bwMode="auto">
          <a:xfrm rot="-5400000">
            <a:off x="229394" y="3528219"/>
            <a:ext cx="3319463" cy="333375"/>
          </a:xfrm>
          <a:prstGeom prst="rect">
            <a:avLst/>
          </a:prstGeom>
          <a:noFill/>
          <a:ln w="12700">
            <a:noFill/>
            <a:miter lim="800000"/>
            <a:headEnd/>
            <a:tailEnd/>
          </a:ln>
        </p:spPr>
        <p:txBody>
          <a:bodyPr wrap="none" lIns="90488" tIns="44450" rIns="90488" bIns="44450">
            <a:spAutoFit/>
          </a:bodyPr>
          <a:lstStyle/>
          <a:p>
            <a:pPr>
              <a:buClr>
                <a:schemeClr val="accent1"/>
              </a:buClr>
            </a:pPr>
            <a:r>
              <a:rPr lang="en-GB" sz="1600" b="0"/>
              <a:t>MAGNETIZATION ALONG Z AXIS</a:t>
            </a:r>
          </a:p>
        </p:txBody>
      </p:sp>
      <p:sp>
        <p:nvSpPr>
          <p:cNvPr id="387084" name="Text Box 12"/>
          <p:cNvSpPr txBox="1">
            <a:spLocks noChangeArrowheads="1"/>
          </p:cNvSpPr>
          <p:nvPr/>
        </p:nvSpPr>
        <p:spPr bwMode="auto">
          <a:xfrm>
            <a:off x="7745413" y="3659188"/>
            <a:ext cx="468312" cy="271462"/>
          </a:xfrm>
          <a:prstGeom prst="rect">
            <a:avLst/>
          </a:prstGeom>
          <a:noFill/>
          <a:ln w="12700">
            <a:noFill/>
            <a:miter lim="800000"/>
            <a:headEnd/>
            <a:tailEnd/>
          </a:ln>
        </p:spPr>
        <p:txBody>
          <a:bodyPr wrap="none" lIns="90488" tIns="44450" rIns="90488" bIns="44450">
            <a:spAutoFit/>
          </a:bodyPr>
          <a:lstStyle/>
          <a:p>
            <a:pPr marL="279400" indent="-279400" defTabSz="766763">
              <a:buClr>
                <a:schemeClr val="accent1"/>
              </a:buClr>
              <a:tabLst>
                <a:tab pos="2381250" algn="l"/>
              </a:tabLst>
            </a:pPr>
            <a:r>
              <a:rPr lang="en-GB" sz="1200" b="0"/>
              <a:t>time</a:t>
            </a:r>
          </a:p>
        </p:txBody>
      </p:sp>
      <p:sp>
        <p:nvSpPr>
          <p:cNvPr id="13" name="Rectangle 29"/>
          <p:cNvSpPr/>
          <p:nvPr/>
        </p:nvSpPr>
        <p:spPr bwMode="auto">
          <a:xfrm>
            <a:off x="0" y="71438"/>
            <a:ext cx="1643063" cy="4286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800" b="1" dirty="0">
                <a:solidFill>
                  <a:schemeClr val="bg1"/>
                </a:solidFill>
                <a:latin typeface="Arial" pitchFamily="34" charset="0"/>
                <a:cs typeface="Arial" pitchFamily="34" charset="0"/>
              </a:rPr>
              <a:t>3</a:t>
            </a:r>
            <a:r>
              <a:rPr lang="it-IT" sz="2800" b="1" dirty="0" smtClean="0">
                <a:solidFill>
                  <a:schemeClr val="bg1"/>
                </a:solidFill>
                <a:latin typeface="Arial" pitchFamily="34" charset="0"/>
                <a:cs typeface="Arial" pitchFamily="34" charset="0"/>
              </a:rPr>
              <a:t>.</a:t>
            </a:r>
            <a:endParaRPr lang="it-IT" sz="2800" b="1" dirty="0">
              <a:solidFill>
                <a:schemeClr val="bg1"/>
              </a:solidFill>
              <a:latin typeface="Arial" pitchFamily="34" charset="0"/>
              <a:cs typeface="Arial" pitchFamily="34" charset="0"/>
            </a:endParaRPr>
          </a:p>
        </p:txBody>
      </p:sp>
      <p:sp>
        <p:nvSpPr>
          <p:cNvPr id="14" name="Rectangle 30"/>
          <p:cNvSpPr/>
          <p:nvPr/>
        </p:nvSpPr>
        <p:spPr bwMode="auto">
          <a:xfrm>
            <a:off x="1714500" y="71438"/>
            <a:ext cx="7429500" cy="4286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5" name="Rectangle 36"/>
          <p:cNvSpPr/>
          <p:nvPr/>
        </p:nvSpPr>
        <p:spPr bwMode="auto">
          <a:xfrm>
            <a:off x="0" y="6545263"/>
            <a:ext cx="1643063" cy="268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6" name="Rectangle 37"/>
          <p:cNvSpPr/>
          <p:nvPr/>
        </p:nvSpPr>
        <p:spPr bwMode="auto">
          <a:xfrm>
            <a:off x="1714500" y="6545263"/>
            <a:ext cx="7429500" cy="2682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7" name="CasellaDiTesto 16"/>
          <p:cNvSpPr txBox="1">
            <a:spLocks noChangeArrowheads="1"/>
          </p:cNvSpPr>
          <p:nvPr/>
        </p:nvSpPr>
        <p:spPr bwMode="auto">
          <a:xfrm>
            <a:off x="1979737" y="116657"/>
            <a:ext cx="5400581" cy="3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dirty="0">
                <a:solidFill>
                  <a:schemeClr val="bg1"/>
                </a:solidFill>
              </a:rPr>
              <a:t>IMAGING </a:t>
            </a:r>
            <a:r>
              <a:rPr lang="en-US" altLang="it-IT" dirty="0" smtClean="0">
                <a:solidFill>
                  <a:schemeClr val="bg1"/>
                </a:solidFill>
              </a:rPr>
              <a:t>NMR </a:t>
            </a:r>
            <a:r>
              <a:rPr lang="en-US" altLang="it-IT" dirty="0" err="1" smtClean="0">
                <a:solidFill>
                  <a:schemeClr val="bg1"/>
                </a:solidFill>
              </a:rPr>
              <a:t>convenzionale</a:t>
            </a:r>
            <a:endParaRPr lang="en-US" altLang="it-IT" dirty="0">
              <a:solidFill>
                <a:schemeClr val="bg1"/>
              </a:solidFill>
            </a:endParaRPr>
          </a:p>
        </p:txBody>
      </p:sp>
    </p:spTree>
    <p:extLst>
      <p:ext uri="{BB962C8B-B14F-4D97-AF65-F5344CB8AC3E}">
        <p14:creationId xmlns:p14="http://schemas.microsoft.com/office/powerpoint/2010/main" val="4133288717"/>
      </p:ext>
    </p:extLst>
  </p:cSld>
  <p:clrMapOvr>
    <a:masterClrMapping/>
  </p:clrMapOvr>
  <p:transition>
    <p:wipe dir="r"/>
  </p:transition>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1568</TotalTime>
  <Words>3139</Words>
  <Application>Microsoft Office PowerPoint</Application>
  <PresentationFormat>Presentazione su schermo (4:3)</PresentationFormat>
  <Paragraphs>1293</Paragraphs>
  <Slides>119</Slides>
  <Notes>101</Notes>
  <HiddenSlides>2</HiddenSlides>
  <MMClips>0</MMClips>
  <ScaleCrop>false</ScaleCrop>
  <HeadingPairs>
    <vt:vector size="8" baseType="variant">
      <vt:variant>
        <vt:lpstr>Caratteri utilizzati</vt:lpstr>
      </vt:variant>
      <vt:variant>
        <vt:i4>8</vt:i4>
      </vt:variant>
      <vt:variant>
        <vt:lpstr>Tema</vt:lpstr>
      </vt:variant>
      <vt:variant>
        <vt:i4>1</vt:i4>
      </vt:variant>
      <vt:variant>
        <vt:lpstr>Server OLE incorporati</vt:lpstr>
      </vt:variant>
      <vt:variant>
        <vt:i4>2</vt:i4>
      </vt:variant>
      <vt:variant>
        <vt:lpstr>Titoli diapositive</vt:lpstr>
      </vt:variant>
      <vt:variant>
        <vt:i4>119</vt:i4>
      </vt:variant>
    </vt:vector>
  </HeadingPairs>
  <TitlesOfParts>
    <vt:vector size="130" baseType="lpstr">
      <vt:lpstr>Arial</vt:lpstr>
      <vt:lpstr>Calibri</vt:lpstr>
      <vt:lpstr>Comic Sans MS</vt:lpstr>
      <vt:lpstr>Symbol</vt:lpstr>
      <vt:lpstr>Tahoma</vt:lpstr>
      <vt:lpstr>Times New Roman</vt:lpstr>
      <vt:lpstr>Trebuchet MS</vt:lpstr>
      <vt:lpstr>Verdana</vt:lpstr>
      <vt:lpstr>Tema di Office</vt:lpstr>
      <vt:lpstr>Equazione</vt:lpstr>
      <vt:lpstr>Equation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MR Imaging Spatial encoding</vt:lpstr>
      <vt:lpstr> Slice selection</vt:lpstr>
      <vt:lpstr> Slice position</vt:lpstr>
      <vt:lpstr> Slice orientation</vt:lpstr>
      <vt:lpstr>Slice orientation</vt:lpstr>
      <vt:lpstr> Slice orientation</vt:lpstr>
      <vt:lpstr> Slice orientation</vt:lpstr>
      <vt:lpstr> Slice orientation</vt:lpstr>
      <vt:lpstr> Slice orientation</vt:lpstr>
      <vt:lpstr> Slice thickness</vt:lpstr>
      <vt:lpstr> Slice thickness</vt:lpstr>
      <vt:lpstr>Phase encoding</vt:lpstr>
      <vt:lpstr> Phase encoding</vt:lpstr>
      <vt:lpstr> Phase encoding</vt:lpstr>
      <vt:lpstr> Frequency (read) encoding</vt:lpstr>
      <vt:lpstr>Frequency encoding</vt:lpstr>
      <vt:lpstr>Frequency encoding</vt:lpstr>
      <vt:lpstr> In plane encoding</vt:lpstr>
      <vt:lpstr>Pulse sequence</vt:lpstr>
      <vt:lpstr>Pulse sequence</vt:lpstr>
      <vt:lpstr>Pulse sequence</vt:lpstr>
      <vt:lpstr>Pulse sequence</vt:lpstr>
      <vt:lpstr>Pulse sequence</vt:lpstr>
      <vt:lpstr>Pulse sequence</vt:lpstr>
      <vt:lpstr>Pulse sequence</vt:lpstr>
      <vt:lpstr>Pulse sequence</vt:lpstr>
      <vt:lpstr>Pulse sequence</vt:lpstr>
      <vt:lpstr>Pulse sequence</vt:lpstr>
      <vt:lpstr>Pulse sequence</vt:lpstr>
      <vt:lpstr>Pulse sequence</vt:lpstr>
      <vt:lpstr>Pulse sequence</vt:lpstr>
      <vt:lpstr>Pulse sequence</vt:lpstr>
      <vt:lpstr>Pulse sequence</vt:lpstr>
      <vt:lpstr>Pulse sequence</vt:lpstr>
      <vt:lpstr>Pulse sequence</vt:lpstr>
      <vt:lpstr>Pulse sequence</vt:lpstr>
      <vt:lpstr>Pulse sequence</vt:lpstr>
      <vt:lpstr>Pulse sequence</vt:lpstr>
      <vt:lpstr>Pulse sequence</vt:lpstr>
      <vt:lpstr>Pulse sequence</vt:lpstr>
      <vt:lpstr>Pulse sequence</vt:lpstr>
      <vt:lpstr>Pulse sequence</vt:lpstr>
      <vt:lpstr>Pulse sequence</vt:lpstr>
      <vt:lpstr>Pulse sequence</vt:lpstr>
      <vt:lpstr>Pulse sequence</vt:lpstr>
      <vt:lpstr>Pulse sequence</vt:lpstr>
      <vt:lpstr>Pulse sequence</vt:lpstr>
      <vt:lpstr>Pulse sequence</vt:lpstr>
      <vt:lpstr>Pulse sequence</vt:lpstr>
      <vt:lpstr>Pulse sequence</vt:lpstr>
      <vt:lpstr>Pulse sequence</vt:lpstr>
      <vt:lpstr>Pulse sequence</vt:lpstr>
      <vt:lpstr>Pulse sequence</vt:lpstr>
      <vt:lpstr>Pulse sequence</vt:lpstr>
      <vt:lpstr>Pulse sequence</vt:lpstr>
      <vt:lpstr>Pulse sequence</vt:lpstr>
      <vt:lpstr>Pulse sequence</vt:lpstr>
      <vt:lpstr>Pulse sequence</vt:lpstr>
      <vt:lpstr>Pulse sequence</vt:lpstr>
      <vt:lpstr>Pulse sequence</vt:lpstr>
      <vt:lpstr>Presentazione standard di PowerPoint</vt:lpstr>
      <vt:lpstr>Presentazione standard di PowerPoint</vt:lpstr>
      <vt:lpstr>Contrast in Spin Echo</vt:lpstr>
      <vt:lpstr>Presentazione standard di PowerPoint</vt:lpstr>
      <vt:lpstr>Presentazione standard di PowerPoint</vt:lpstr>
      <vt:lpstr> Spin Echo Long TR, Short TE/Long TE</vt:lpstr>
      <vt:lpstr>Presentazione standard di PowerPoint</vt:lpstr>
      <vt:lpstr>Presentazione standard di PowerPoint</vt:lpstr>
      <vt:lpstr>Contrast in IR</vt:lpstr>
      <vt:lpstr>Inversion Recovery (= SE with prepulse)</vt:lpstr>
      <vt:lpstr>Inversion recovery  T1 relaxation after 180° pulse</vt:lpstr>
      <vt:lpstr>Inversion recovery  T1 relaxation after 180° pulse</vt:lpstr>
      <vt:lpstr>Inversion recovery  T1 relaxation after 180° pulse</vt:lpstr>
      <vt:lpstr>Inversion recovery  T1 relaxation after 180° pulse</vt:lpstr>
      <vt:lpstr>Inversion Recovery Phase sensitive detection</vt:lpstr>
      <vt:lpstr>Inversion Recovery Phase sensitive detection</vt:lpstr>
      <vt:lpstr>Inversion Recovery Phase sensitive detection</vt:lpstr>
      <vt:lpstr>Inversion Recovery Phase sensitive detection</vt:lpstr>
      <vt:lpstr>Inversion Recovery Phase sensitive detection</vt:lpstr>
      <vt:lpstr>Inversion Recovery Phase sensitive detection</vt:lpstr>
      <vt:lpstr>Inversion Recovery Phase sensitive detection</vt:lpstr>
      <vt:lpstr>Inversion Recovery Phase sensitive detection</vt:lpstr>
      <vt:lpstr>Fat Suppression: STIR</vt:lpstr>
      <vt:lpstr>Fluid Attenuation IR (FLAIR)</vt:lpstr>
      <vt:lpstr>Dual Inversion Recovery</vt:lpstr>
      <vt:lpstr>Grey matter only </vt:lpstr>
      <vt:lpstr>White matter only</vt:lpstr>
      <vt:lpstr> Fat Suppression (SPIR)</vt:lpstr>
      <vt:lpstr>Spectral fat suppression</vt:lpstr>
      <vt:lpstr>Presentazione standard di PowerPoint</vt:lpstr>
      <vt:lpstr>Presentazione standard di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Silvia Capuani</dc:creator>
  <cp:lastModifiedBy>Silvia Capuani</cp:lastModifiedBy>
  <cp:revision>91</cp:revision>
  <dcterms:created xsi:type="dcterms:W3CDTF">2012-03-14T11:54:56Z</dcterms:created>
  <dcterms:modified xsi:type="dcterms:W3CDTF">2018-02-06T11:18:15Z</dcterms:modified>
</cp:coreProperties>
</file>