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5" r:id="rId2"/>
    <p:sldId id="303" r:id="rId3"/>
    <p:sldId id="294" r:id="rId4"/>
    <p:sldId id="293" r:id="rId5"/>
    <p:sldId id="257" r:id="rId6"/>
    <p:sldId id="281" r:id="rId7"/>
    <p:sldId id="331" r:id="rId8"/>
    <p:sldId id="299" r:id="rId9"/>
    <p:sldId id="301" r:id="rId10"/>
    <p:sldId id="308" r:id="rId11"/>
    <p:sldId id="309" r:id="rId12"/>
    <p:sldId id="297" r:id="rId13"/>
    <p:sldId id="263" r:id="rId14"/>
    <p:sldId id="292" r:id="rId15"/>
    <p:sldId id="286" r:id="rId16"/>
    <p:sldId id="28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8" r:id="rId25"/>
    <p:sldId id="304" r:id="rId26"/>
    <p:sldId id="282" r:id="rId27"/>
    <p:sldId id="289" r:id="rId28"/>
    <p:sldId id="290" r:id="rId29"/>
    <p:sldId id="291" r:id="rId30"/>
    <p:sldId id="278" r:id="rId31"/>
    <p:sldId id="277" r:id="rId32"/>
    <p:sldId id="315" r:id="rId33"/>
    <p:sldId id="316" r:id="rId34"/>
    <p:sldId id="319" r:id="rId35"/>
    <p:sldId id="312" r:id="rId36"/>
    <p:sldId id="314" r:id="rId37"/>
    <p:sldId id="313" r:id="rId38"/>
    <p:sldId id="329" r:id="rId39"/>
    <p:sldId id="328" r:id="rId40"/>
    <p:sldId id="320" r:id="rId41"/>
    <p:sldId id="306" r:id="rId42"/>
    <p:sldId id="323" r:id="rId43"/>
    <p:sldId id="322" r:id="rId44"/>
    <p:sldId id="324" r:id="rId45"/>
    <p:sldId id="325" r:id="rId46"/>
    <p:sldId id="326" r:id="rId47"/>
    <p:sldId id="317" r:id="rId48"/>
    <p:sldId id="330" r:id="rId49"/>
    <p:sldId id="333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CA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3" autoAdjust="0"/>
    <p:restoredTop sz="94664" autoAdjust="0"/>
  </p:normalViewPr>
  <p:slideViewPr>
    <p:cSldViewPr>
      <p:cViewPr varScale="1">
        <p:scale>
          <a:sx n="102" d="100"/>
          <a:sy n="102" d="100"/>
        </p:scale>
        <p:origin x="19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60B3C-17F9-4EAA-ACED-A1787000B3F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4D2F7-6495-4FB0-BCF0-F6A0F749D6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B5EA-1340-4839-924A-85B023995E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AEB50-FA85-4746-8BD7-BA1DB29DE22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89003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9A7FC2-17F2-4D9F-A877-F59605924369}" type="slidenum">
              <a:rPr lang="it-IT" altLang="it-IT"/>
              <a:pPr eaLnBrk="1" hangingPunct="1"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658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B5EA-1340-4839-924A-85B023995E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B5EA-1340-4839-924A-85B023995E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B5EA-1340-4839-924A-85B023995E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protone Ha può avere due diversi orientamenti di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concorde o discorde al campo magnetico applicato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Beff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Così il campo magnetico sentito dal protone adiacente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sarà dato dal campo magnetico applicato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Beff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aumentato o diminuito del campo magnetico β prodotto dal protone Ha.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4D2F7-6495-4FB0-BCF0-F6A0F749D6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0F68E-2977-4E1C-9AB8-C3B2F445FCAC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52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BD2FD1-9A08-4D64-AAE4-610ED74006C0}" type="slidenum">
              <a:rPr lang="en-US" altLang="it-IT"/>
              <a:pPr/>
              <a:t>42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5533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segnale proveniente dalle lunghe catene di protoni del metilene (CH</a:t>
            </a:r>
            <a:r>
              <a:rPr lang="it-IT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it-IT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a 1.2 ppm nello spettro, mentre i protoni del metile CH</a:t>
            </a:r>
            <a:r>
              <a:rPr lang="it-IT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 presentano a 0.8 ppm. I protoni del vinile −HC=CH− degli acidi grassi insaturi mostrano il segnale intorno 5.6 ppm. Il segnale dei protoni del metilene con un gruppo vinilico =CH−CH</a:t>
            </a:r>
            <a:r>
              <a:rPr lang="it-IT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o con un legame estero CH</a:t>
            </a:r>
            <a:r>
              <a:rPr lang="it-IT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−O−CO−CH</a:t>
            </a:r>
            <a:r>
              <a:rPr lang="it-IT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visibile a circa 1.8 ppm.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4D2F7-6495-4FB0-BCF0-F6A0F749D6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9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2E0B-EECA-4257-AB6F-284DFF47BFCF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F3A6-B1A4-49D7-96CE-447ECF7EABB1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0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if"/><Relationship Id="rId2" Type="http://schemas.openxmlformats.org/officeDocument/2006/relationships/image" Target="../media/image92.t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jpeg"/><Relationship Id="rId3" Type="http://schemas.openxmlformats.org/officeDocument/2006/relationships/image" Target="../media/image105.jpe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jpeg"/><Relationship Id="rId15" Type="http://schemas.openxmlformats.org/officeDocument/2006/relationships/image" Target="../media/image116.jpeg"/><Relationship Id="rId10" Type="http://schemas.openxmlformats.org/officeDocument/2006/relationships/image" Target="../media/image111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Relationship Id="rId14" Type="http://schemas.openxmlformats.org/officeDocument/2006/relationships/image" Target="../media/image1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"/>
            <a:ext cx="9144000" cy="6851860"/>
          </a:xfrm>
          <a:prstGeom prst="rect">
            <a:avLst/>
          </a:prstGeom>
        </p:spPr>
      </p:pic>
      <p:pic>
        <p:nvPicPr>
          <p:cNvPr id="5" name="Immagine 4" descr="i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6341439"/>
            <a:ext cx="864097" cy="3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1907704" y="116632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2687470" y="6500834"/>
            <a:ext cx="4754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Principi: Magnetizzazione e suscettività magnetica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77817"/>
            <a:ext cx="5975796" cy="230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603062"/>
            <a:ext cx="5184576" cy="232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2117725" y="692150"/>
          <a:ext cx="29638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zione" r:id="rId6" imgW="1981080" imgH="444240" progId="Equation.3">
                  <p:embed/>
                </p:oleObj>
              </mc:Choice>
              <mc:Fallback>
                <p:oleObj name="Equazione" r:id="rId6" imgW="1981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692150"/>
                        <a:ext cx="29638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5580112" y="8367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Curie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1907704" y="116632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2687470" y="6500834"/>
            <a:ext cx="320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Principi: la suscettività magnetica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10" descr="magneticSusceptibility_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21042"/>
            <a:ext cx="8424936" cy="496919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148064" y="5877272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J.F. </a:t>
            </a:r>
            <a:r>
              <a:rPr lang="en-US" sz="1000" dirty="0" err="1" smtClean="0"/>
              <a:t>Schenck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"The role of magnetic susceptibility in magnetic resonance imaging: MRI magnetic compatibility of the first and second kind".</a:t>
            </a:r>
            <a:br>
              <a:rPr lang="en-US" sz="1000" dirty="0" smtClean="0"/>
            </a:br>
            <a:r>
              <a:rPr lang="en-US" sz="1000" dirty="0" smtClean="0"/>
              <a:t>Med. Phys. 23,815 (1996).</a:t>
            </a:r>
            <a:br>
              <a:rPr lang="en-US" sz="1000" dirty="0" smtClean="0"/>
            </a:br>
            <a:endParaRPr lang="en-US" sz="1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764704"/>
            <a:ext cx="4032448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Non </a:t>
            </a:r>
            <a:r>
              <a:rPr lang="en-US" sz="1200" dirty="0" err="1" smtClean="0"/>
              <a:t>dipende</a:t>
            </a:r>
            <a:r>
              <a:rPr lang="en-US" sz="1200" dirty="0" smtClean="0"/>
              <a:t> </a:t>
            </a:r>
            <a:r>
              <a:rPr lang="en-US" sz="1200" dirty="0" err="1" smtClean="0"/>
              <a:t>da</a:t>
            </a:r>
            <a:r>
              <a:rPr lang="en-US" sz="1200" dirty="0" smtClean="0"/>
              <a:t> H</a:t>
            </a:r>
            <a:endParaRPr lang="en-US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004048" y="764704"/>
            <a:ext cx="3744416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</a:t>
            </a:r>
            <a:r>
              <a:rPr lang="en-US" sz="1200" dirty="0" err="1" smtClean="0"/>
              <a:t>Dipende</a:t>
            </a:r>
            <a:r>
              <a:rPr lang="en-US" sz="1200" dirty="0" smtClean="0"/>
              <a:t> </a:t>
            </a:r>
            <a:r>
              <a:rPr lang="en-US" sz="1200" dirty="0" err="1" smtClean="0"/>
              <a:t>da</a:t>
            </a:r>
            <a:r>
              <a:rPr lang="en-US" sz="1200" dirty="0" smtClean="0"/>
              <a:t> H, </a:t>
            </a:r>
            <a:r>
              <a:rPr lang="en-US" sz="1200" b="1" dirty="0" smtClean="0"/>
              <a:t>NO</a:t>
            </a:r>
            <a:r>
              <a:rPr lang="en-US" sz="1200" dirty="0" smtClean="0"/>
              <a:t> NMR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71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358537" y="804862"/>
            <a:ext cx="7942500" cy="5428283"/>
            <a:chOff x="358537" y="804862"/>
            <a:chExt cx="7942500" cy="542828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962" y="804862"/>
              <a:ext cx="7458075" cy="52482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/>
                <p:cNvSpPr txBox="1"/>
                <p:nvPr/>
              </p:nvSpPr>
              <p:spPr>
                <a:xfrm>
                  <a:off x="5220072" y="3765197"/>
                  <a:ext cx="1656184" cy="6719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800" dirty="0" smtClean="0">
                      <a:solidFill>
                        <a:srgbClr val="FF0000"/>
                      </a:solidFill>
                    </a:rPr>
                    <a:t>ν</a:t>
                  </a:r>
                  <a:r>
                    <a:rPr lang="it-IT" sz="2800" dirty="0" smtClean="0">
                      <a:solidFill>
                        <a:srgbClr val="FF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 </m:t>
                          </m:r>
                        </m:den>
                      </m:f>
                    </m:oMath>
                  </a14:m>
                  <a:r>
                    <a:rPr lang="it-IT" sz="2800" dirty="0" smtClean="0">
                      <a:solidFill>
                        <a:srgbClr val="FF0000"/>
                      </a:solidFill>
                    </a:rPr>
                    <a:t>H</a:t>
                  </a:r>
                  <a:endParaRPr lang="it-IT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CasellaDiTes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3765197"/>
                  <a:ext cx="1656184" cy="6719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53" t="-909" b="-1181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537" y="3933056"/>
              <a:ext cx="2694027" cy="2300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6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1H_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20" y="1478450"/>
            <a:ext cx="5715000" cy="2363788"/>
          </a:xfrm>
          <a:prstGeom prst="rect">
            <a:avLst/>
          </a:prstGeom>
          <a:noFill/>
        </p:spPr>
      </p:pic>
      <p:pic>
        <p:nvPicPr>
          <p:cNvPr id="6" name="Picture 3" descr="spostament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620688"/>
            <a:ext cx="4541366" cy="518308"/>
          </a:xfrm>
          <a:prstGeom prst="rect">
            <a:avLst/>
          </a:prstGeom>
          <a:noFill/>
        </p:spPr>
      </p:pic>
      <p:grpSp>
        <p:nvGrpSpPr>
          <p:cNvPr id="14" name="Gruppo 13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8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9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TextBox 32"/>
            <p:cNvSpPr txBox="1"/>
            <p:nvPr/>
          </p:nvSpPr>
          <p:spPr>
            <a:xfrm>
              <a:off x="2687470" y="6500834"/>
              <a:ext cx="1471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Chemical shift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643010" y="4748879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Nella </a:t>
            </a:r>
            <a:r>
              <a:rPr lang="it-IT" sz="1200" dirty="0"/>
              <a:t>scala </a:t>
            </a:r>
            <a:r>
              <a:rPr lang="it-IT" sz="1200" dirty="0" smtClean="0"/>
              <a:t>del </a:t>
            </a:r>
            <a:r>
              <a:rPr lang="it-IT" sz="1200" dirty="0"/>
              <a:t>1H-NMR, i semplici protoni idrocarburici assorbono nella regione 0,9-1,7 </a:t>
            </a:r>
            <a:r>
              <a:rPr lang="it-IT" sz="1200" dirty="0" err="1"/>
              <a:t>ppm</a:t>
            </a:r>
            <a:r>
              <a:rPr lang="it-IT" sz="1200" dirty="0"/>
              <a:t>, i protoni sul carbonio adiacente al carbonile sono spostati a 2-3 </a:t>
            </a:r>
            <a:r>
              <a:rPr lang="it-IT" sz="1200" dirty="0" err="1"/>
              <a:t>ppm</a:t>
            </a:r>
            <a:r>
              <a:rPr lang="it-IT" sz="1200" dirty="0"/>
              <a:t>, i protoni sul carbonio al quale è legato un atomo elettronegativo (ossigeno, azoto, alogeni) sono spostati a 3-4 </a:t>
            </a:r>
            <a:r>
              <a:rPr lang="it-IT" sz="1200" dirty="0" err="1"/>
              <a:t>ppm</a:t>
            </a:r>
            <a:r>
              <a:rPr lang="it-IT" sz="1200" dirty="0"/>
              <a:t>, i protoni vinilici sono spostati a 5-6 </a:t>
            </a:r>
            <a:r>
              <a:rPr lang="it-IT" sz="1200" dirty="0" err="1"/>
              <a:t>ppm</a:t>
            </a:r>
            <a:r>
              <a:rPr lang="it-IT" sz="1200" dirty="0"/>
              <a:t>, i protoni aromatici a 7-8 </a:t>
            </a:r>
            <a:r>
              <a:rPr lang="it-IT" sz="1200" dirty="0" err="1"/>
              <a:t>ppm</a:t>
            </a:r>
            <a:r>
              <a:rPr lang="it-IT" sz="1200" dirty="0"/>
              <a:t>, i protoni aldeidici a 9-10 </a:t>
            </a:r>
            <a:r>
              <a:rPr lang="it-IT" sz="1200" dirty="0" err="1"/>
              <a:t>ppm</a:t>
            </a:r>
            <a:r>
              <a:rPr lang="it-IT" sz="1200" dirty="0"/>
              <a:t>, ed i protoni degli acidi carbossilici sono i più spostati e cadono nell’intervallo 10-12 </a:t>
            </a:r>
            <a:r>
              <a:rPr lang="it-IT" sz="1200" dirty="0" err="1"/>
              <a:t>ppm</a:t>
            </a:r>
            <a:r>
              <a:rPr lang="it-IT" sz="1200" dirty="0"/>
              <a:t>. La seguente tabella riassume gli spostamenti chimici delle principali molecole organiche.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643010" y="3922365"/>
            <a:ext cx="1920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H </a:t>
            </a:r>
            <a:r>
              <a:rPr lang="it-IT" sz="1400" dirty="0" err="1" smtClean="0"/>
              <a:t>deschermati</a:t>
            </a:r>
            <a:endParaRPr lang="it-IT" sz="1400" dirty="0" smtClean="0"/>
          </a:p>
          <a:p>
            <a:r>
              <a:rPr lang="it-IT" sz="1400" dirty="0" smtClean="0"/>
              <a:t>Sentono un campo magnetico </a:t>
            </a:r>
            <a:r>
              <a:rPr lang="it-IT" sz="1400" dirty="0" err="1" smtClean="0"/>
              <a:t>piu’</a:t>
            </a:r>
            <a:r>
              <a:rPr lang="it-IT" sz="1400" dirty="0" smtClean="0"/>
              <a:t> intenso</a:t>
            </a:r>
            <a:endParaRPr lang="it-IT" sz="1400" dirty="0"/>
          </a:p>
        </p:txBody>
      </p:sp>
      <p:sp>
        <p:nvSpPr>
          <p:cNvPr id="19" name="Rettangolo 18"/>
          <p:cNvSpPr/>
          <p:nvPr/>
        </p:nvSpPr>
        <p:spPr>
          <a:xfrm>
            <a:off x="5292080" y="3960189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H </a:t>
            </a:r>
            <a:r>
              <a:rPr lang="it-IT" sz="1400" dirty="0" err="1" smtClean="0"/>
              <a:t>piu’</a:t>
            </a:r>
            <a:r>
              <a:rPr lang="it-IT" sz="1400" dirty="0" smtClean="0"/>
              <a:t> schermati</a:t>
            </a:r>
            <a:endParaRPr lang="it-IT" sz="1400" dirty="0"/>
          </a:p>
          <a:p>
            <a:r>
              <a:rPr lang="it-IT" sz="1400" dirty="0"/>
              <a:t>Sentono un campo </a:t>
            </a:r>
            <a:endParaRPr lang="it-IT" sz="1400" dirty="0" smtClean="0"/>
          </a:p>
          <a:p>
            <a:r>
              <a:rPr lang="it-IT" sz="1400" dirty="0" smtClean="0"/>
              <a:t>magnetico meno intenso</a:t>
            </a:r>
            <a:endParaRPr lang="it-I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323528" y="915029"/>
                <a:ext cx="1656184" cy="6719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FF0000"/>
                    </a:solidFill>
                  </a:rPr>
                  <a:t>ν</a:t>
                </a:r>
                <a:r>
                  <a:rPr lang="it-IT" sz="28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it-IT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 </m:t>
                        </m:r>
                      </m:den>
                    </m:f>
                  </m:oMath>
                </a14:m>
                <a:r>
                  <a:rPr lang="it-IT" sz="2800" dirty="0" smtClean="0">
                    <a:solidFill>
                      <a:srgbClr val="FF0000"/>
                    </a:solidFill>
                  </a:rPr>
                  <a:t>H</a:t>
                </a:r>
                <a:endParaRPr lang="it-IT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15029"/>
                <a:ext cx="1656184" cy="671915"/>
              </a:xfrm>
              <a:prstGeom prst="rect">
                <a:avLst/>
              </a:prstGeom>
              <a:blipFill rotWithShape="0">
                <a:blip r:embed="rId4"/>
                <a:stretch>
                  <a:fillRect l="-7353" b="-1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/>
          <p:cNvSpPr txBox="1"/>
          <p:nvPr/>
        </p:nvSpPr>
        <p:spPr>
          <a:xfrm>
            <a:off x="206775" y="2231434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H=H</a:t>
            </a:r>
            <a:r>
              <a:rPr lang="it-IT" sz="2800" baseline="-25000" dirty="0" smtClean="0">
                <a:solidFill>
                  <a:srgbClr val="FF0000"/>
                </a:solidFill>
              </a:rPr>
              <a:t>0</a:t>
            </a:r>
            <a:r>
              <a:rPr lang="it-IT" sz="2800" dirty="0" smtClean="0">
                <a:solidFill>
                  <a:srgbClr val="FF0000"/>
                </a:solidFill>
              </a:rPr>
              <a:t>(1-</a:t>
            </a:r>
            <a:r>
              <a:rPr lang="el-GR" sz="2800" dirty="0" smtClean="0">
                <a:solidFill>
                  <a:srgbClr val="FF0000"/>
                </a:solidFill>
              </a:rPr>
              <a:t>σ</a:t>
            </a:r>
            <a:r>
              <a:rPr lang="it-IT" sz="2800" dirty="0" smtClean="0">
                <a:solidFill>
                  <a:srgbClr val="FF0000"/>
                </a:solidFill>
              </a:rPr>
              <a:t>)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C_C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2276872"/>
            <a:ext cx="5297016" cy="2448646"/>
          </a:xfrm>
          <a:noFill/>
        </p:spPr>
      </p:pic>
      <p:grpSp>
        <p:nvGrpSpPr>
          <p:cNvPr id="8" name="Gruppo 7"/>
          <p:cNvGrpSpPr/>
          <p:nvPr/>
        </p:nvGrpSpPr>
        <p:grpSpPr>
          <a:xfrm>
            <a:off x="683568" y="983696"/>
            <a:ext cx="7560840" cy="5021992"/>
            <a:chOff x="683568" y="983696"/>
            <a:chExt cx="7560840" cy="5021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sellaDiTesto 2"/>
                <p:cNvSpPr txBox="1"/>
                <p:nvPr/>
              </p:nvSpPr>
              <p:spPr>
                <a:xfrm>
                  <a:off x="683568" y="983696"/>
                  <a:ext cx="1656184" cy="6719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800" dirty="0" smtClean="0">
                      <a:solidFill>
                        <a:srgbClr val="FF0000"/>
                      </a:solidFill>
                    </a:rPr>
                    <a:t>ν</a:t>
                  </a:r>
                  <a:r>
                    <a:rPr lang="it-IT" sz="2800" dirty="0" smtClean="0">
                      <a:solidFill>
                        <a:srgbClr val="FF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 </m:t>
                          </m:r>
                        </m:den>
                      </m:f>
                    </m:oMath>
                  </a14:m>
                  <a:r>
                    <a:rPr lang="it-IT" sz="2800" dirty="0" smtClean="0">
                      <a:solidFill>
                        <a:srgbClr val="FF0000"/>
                      </a:solidFill>
                    </a:rPr>
                    <a:t>H</a:t>
                  </a:r>
                  <a:endParaRPr lang="it-IT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CasellaDiTes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983696"/>
                  <a:ext cx="1656184" cy="6719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53" b="-108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sellaDiTesto 4"/>
            <p:cNvSpPr txBox="1"/>
            <p:nvPr/>
          </p:nvSpPr>
          <p:spPr>
            <a:xfrm>
              <a:off x="2741567" y="989376"/>
              <a:ext cx="16561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H=H</a:t>
              </a:r>
              <a:r>
                <a:rPr lang="it-IT" sz="2800" baseline="-25000" dirty="0" smtClean="0">
                  <a:solidFill>
                    <a:srgbClr val="FF0000"/>
                  </a:solidFill>
                </a:rPr>
                <a:t>0</a:t>
              </a:r>
              <a:r>
                <a:rPr lang="it-IT" sz="2800" dirty="0" smtClean="0">
                  <a:solidFill>
                    <a:srgbClr val="FF0000"/>
                  </a:solidFill>
                </a:rPr>
                <a:t>(1-</a:t>
              </a:r>
              <a:r>
                <a:rPr lang="el-GR" sz="2800" dirty="0" smtClean="0">
                  <a:solidFill>
                    <a:srgbClr val="FF0000"/>
                  </a:solidFill>
                </a:rPr>
                <a:t>σ</a:t>
              </a:r>
              <a:r>
                <a:rPr lang="it-IT" sz="2800" dirty="0" smtClean="0">
                  <a:solidFill>
                    <a:srgbClr val="FF0000"/>
                  </a:solidFill>
                </a:rPr>
                <a:t>)</a:t>
              </a:r>
              <a:endParaRPr lang="it-IT" sz="2800" dirty="0">
                <a:solidFill>
                  <a:srgbClr val="FF0000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619672" y="5229200"/>
              <a:ext cx="19208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H </a:t>
              </a:r>
              <a:r>
                <a:rPr lang="it-IT" sz="1400" dirty="0" err="1" smtClean="0"/>
                <a:t>deschermati</a:t>
              </a:r>
              <a:endParaRPr lang="it-IT" sz="1400" dirty="0" smtClean="0"/>
            </a:p>
            <a:p>
              <a:r>
                <a:rPr lang="it-IT" sz="1400" dirty="0" smtClean="0"/>
                <a:t>Sentono un campo magnetico </a:t>
              </a:r>
              <a:r>
                <a:rPr lang="it-IT" sz="1400" dirty="0" err="1" smtClean="0"/>
                <a:t>piu’</a:t>
              </a:r>
              <a:r>
                <a:rPr lang="it-IT" sz="1400" dirty="0" smtClean="0"/>
                <a:t> intenso</a:t>
              </a:r>
              <a:endParaRPr lang="it-IT" sz="1400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5268742" y="5267024"/>
              <a:ext cx="23762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/>
                <a:t>H </a:t>
              </a:r>
              <a:r>
                <a:rPr lang="it-IT" sz="1400" dirty="0" err="1" smtClean="0"/>
                <a:t>piu’</a:t>
              </a:r>
              <a:r>
                <a:rPr lang="it-IT" sz="1400" dirty="0" smtClean="0"/>
                <a:t> schermati</a:t>
              </a:r>
              <a:endParaRPr lang="it-IT" sz="1400" dirty="0"/>
            </a:p>
            <a:p>
              <a:r>
                <a:rPr lang="it-IT" sz="1400" dirty="0"/>
                <a:t>Sentono un campo </a:t>
              </a:r>
              <a:endParaRPr lang="it-IT" sz="1400" dirty="0" smtClean="0"/>
            </a:p>
            <a:p>
              <a:r>
                <a:rPr lang="it-IT" sz="1400" dirty="0" smtClean="0"/>
                <a:t>magnetico meno intenso</a:t>
              </a:r>
              <a:endParaRPr lang="it-IT" sz="1400" dirty="0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7164288" y="458112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ppm</a:t>
              </a:r>
              <a:endParaRPr lang="it-IT" dirty="0"/>
            </a:p>
          </p:txBody>
        </p:sp>
      </p:grpSp>
      <p:grpSp>
        <p:nvGrpSpPr>
          <p:cNvPr id="9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10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7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9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0488"/>
            <a:ext cx="7787208" cy="580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880413" cy="572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7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9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it-IT" sz="3200" dirty="0" smtClean="0"/>
              <a:t>Esempio di spettro </a:t>
            </a:r>
            <a:r>
              <a:rPr lang="it-IT" sz="3200" baseline="30000" dirty="0" smtClean="0"/>
              <a:t>13</a:t>
            </a:r>
            <a:r>
              <a:rPr lang="it-IT" sz="3200" dirty="0" smtClean="0"/>
              <a:t>C NMR</a:t>
            </a:r>
            <a:endParaRPr lang="en-GB" sz="3200" dirty="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5913" y="2173288"/>
            <a:ext cx="9144000" cy="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5625" y="1155700"/>
            <a:ext cx="8032750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Spettro NMR della canfora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81" name="Picture 5" descr="CCAMP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1752600"/>
            <a:ext cx="7421562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grpSp>
          <p:nvGrpSpPr>
            <p:cNvPr id="7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9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TextBox 32"/>
            <p:cNvSpPr txBox="1"/>
            <p:nvPr/>
          </p:nvSpPr>
          <p:spPr>
            <a:xfrm>
              <a:off x="2195736" y="116632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4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6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57213" y="1066800"/>
            <a:ext cx="8032750" cy="23447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 spettro NMR di una sostanza pura è sufficientemente semplice da permettere l’assegnazione di tutti i segnali dello spettro, risolvendo così la struttura di un composto incognito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Diversa è, naturalmente, la situazione in un campione reale dove possono essere presenti decine o centinaia di sostanze diverse, ognuna delle quali può dare più segnali. In questo caso è necessario disporre di uno strumento ad alto campo magnetico, per permettere di evidenziare le differenze minime dei segnali da molecola a molecola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it-IT" sz="2800" dirty="0" smtClean="0"/>
              <a:t>Spettro NMR di un campione reale</a:t>
            </a:r>
            <a:endParaRPr lang="en-GB" sz="2800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560" y="3789040"/>
            <a:ext cx="3176587" cy="2308324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Spettro protonico dell’olio di oliva. Il numero elevato di composti organici presenti nell’olio rende lo spettro NMR di difficile interpretazione; è necessario isolare sezioni definite dello spettro e studiarne le caratteristiche da campione a campione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52825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27584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Esempio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8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10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6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8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7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ttangolo 21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mipro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036638"/>
            <a:ext cx="7316787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spect="1" noChangeArrowheads="1"/>
          </p:cNvSpPr>
          <p:nvPr/>
        </p:nvSpPr>
        <p:spPr bwMode="auto">
          <a:xfrm>
            <a:off x="2208213" y="152400"/>
            <a:ext cx="7316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spect="1" noChangeArrowheads="1"/>
          </p:cNvSpPr>
          <p:nvPr/>
        </p:nvSpPr>
        <p:spPr bwMode="auto">
          <a:xfrm>
            <a:off x="6040438" y="58737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olio di arachidi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37" name="Text Box 5"/>
          <p:cNvSpPr txBox="1">
            <a:spLocks noChangeAspect="1" noChangeArrowheads="1"/>
          </p:cNvSpPr>
          <p:nvPr/>
        </p:nvSpPr>
        <p:spPr bwMode="auto">
          <a:xfrm>
            <a:off x="6040438" y="3335338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olio di girasole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Regione dei CH</a:t>
            </a:r>
            <a:r>
              <a:rPr lang="en-US" baseline="-25000" smtClean="0"/>
              <a:t>3</a:t>
            </a:r>
            <a:endParaRPr lang="it-IT" smtClean="0"/>
          </a:p>
        </p:txBody>
      </p:sp>
      <p:sp>
        <p:nvSpPr>
          <p:cNvPr id="18439" name="Text Box 7"/>
          <p:cNvSpPr txBox="1">
            <a:spLocks noChangeAspect="1" noChangeArrowheads="1"/>
          </p:cNvSpPr>
          <p:nvPr/>
        </p:nvSpPr>
        <p:spPr bwMode="auto">
          <a:xfrm>
            <a:off x="6040438" y="164465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olio di oliva extravergine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40" name="Text Box 8"/>
          <p:cNvSpPr txBox="1">
            <a:spLocks noChangeAspect="1" noChangeArrowheads="1"/>
          </p:cNvSpPr>
          <p:nvPr/>
        </p:nvSpPr>
        <p:spPr bwMode="auto">
          <a:xfrm>
            <a:off x="6040438" y="24892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olio di oliva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41" name="Text Box 9"/>
          <p:cNvSpPr txBox="1">
            <a:spLocks noChangeAspect="1" noChangeArrowheads="1"/>
          </p:cNvSpPr>
          <p:nvPr/>
        </p:nvSpPr>
        <p:spPr bwMode="auto">
          <a:xfrm>
            <a:off x="6040438" y="5027613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olio di soia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42" name="Text Box 10"/>
          <p:cNvSpPr txBox="1">
            <a:spLocks noChangeAspect="1" noChangeArrowheads="1"/>
          </p:cNvSpPr>
          <p:nvPr/>
        </p:nvSpPr>
        <p:spPr bwMode="auto">
          <a:xfrm>
            <a:off x="6040438" y="4181475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olio di mais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43" name="Text Box 11"/>
          <p:cNvSpPr txBox="1">
            <a:spLocks noChangeAspect="1" noChangeArrowheads="1"/>
          </p:cNvSpPr>
          <p:nvPr/>
        </p:nvSpPr>
        <p:spPr bwMode="auto">
          <a:xfrm>
            <a:off x="3678238" y="1187450"/>
            <a:ext cx="1585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-sitosterolo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44" name="Text Box 12"/>
          <p:cNvSpPr txBox="1">
            <a:spLocks noChangeAspect="1" noChangeArrowheads="1"/>
          </p:cNvSpPr>
          <p:nvPr/>
        </p:nvSpPr>
        <p:spPr bwMode="auto">
          <a:xfrm>
            <a:off x="1177925" y="1035050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acido linolenico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37" name="Line 13"/>
          <p:cNvSpPr>
            <a:spLocks noChangeAspect="1" noChangeShapeType="1"/>
          </p:cNvSpPr>
          <p:nvPr/>
        </p:nvSpPr>
        <p:spPr bwMode="auto">
          <a:xfrm>
            <a:off x="4745038" y="1566863"/>
            <a:ext cx="854075" cy="32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Line 14"/>
          <p:cNvSpPr>
            <a:spLocks noChangeAspect="1" noChangeShapeType="1"/>
          </p:cNvSpPr>
          <p:nvPr/>
        </p:nvSpPr>
        <p:spPr bwMode="auto">
          <a:xfrm>
            <a:off x="5111750" y="5853113"/>
            <a:ext cx="0" cy="306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9" name="Line 15"/>
          <p:cNvSpPr>
            <a:spLocks noChangeAspect="1" noChangeShapeType="1"/>
          </p:cNvSpPr>
          <p:nvPr/>
        </p:nvSpPr>
        <p:spPr bwMode="auto">
          <a:xfrm>
            <a:off x="5356225" y="4938713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0" name="Line 16"/>
          <p:cNvSpPr>
            <a:spLocks noChangeAspect="1" noChangeShapeType="1"/>
          </p:cNvSpPr>
          <p:nvPr/>
        </p:nvSpPr>
        <p:spPr bwMode="auto">
          <a:xfrm>
            <a:off x="5356225" y="5853113"/>
            <a:ext cx="0" cy="306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1" name="Line 17"/>
          <p:cNvSpPr>
            <a:spLocks noChangeAspect="1" noChangeShapeType="1"/>
          </p:cNvSpPr>
          <p:nvPr/>
        </p:nvSpPr>
        <p:spPr bwMode="auto">
          <a:xfrm>
            <a:off x="5416550" y="3292475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2" name="Line 18"/>
          <p:cNvSpPr>
            <a:spLocks noChangeAspect="1" noChangeShapeType="1"/>
          </p:cNvSpPr>
          <p:nvPr/>
        </p:nvSpPr>
        <p:spPr bwMode="auto">
          <a:xfrm>
            <a:off x="5233988" y="3292475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3" name="Line 19"/>
          <p:cNvSpPr>
            <a:spLocks noChangeAspect="1" noChangeShapeType="1"/>
          </p:cNvSpPr>
          <p:nvPr/>
        </p:nvSpPr>
        <p:spPr bwMode="auto">
          <a:xfrm>
            <a:off x="5356225" y="414655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4" name="Line 20"/>
          <p:cNvSpPr>
            <a:spLocks noChangeAspect="1" noChangeShapeType="1"/>
          </p:cNvSpPr>
          <p:nvPr/>
        </p:nvSpPr>
        <p:spPr bwMode="auto">
          <a:xfrm>
            <a:off x="5965825" y="414655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5" name="Line 21"/>
          <p:cNvSpPr>
            <a:spLocks noChangeAspect="1" noChangeShapeType="1"/>
          </p:cNvSpPr>
          <p:nvPr/>
        </p:nvSpPr>
        <p:spPr bwMode="auto">
          <a:xfrm>
            <a:off x="1331913" y="4816475"/>
            <a:ext cx="4270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2078038" y="1371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4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2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835696" y="64886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Caratterizzazione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dell’olio</a:t>
            </a:r>
            <a:r>
              <a:rPr lang="en-US" dirty="0" smtClean="0">
                <a:solidFill>
                  <a:schemeClr val="bg1"/>
                </a:solidFill>
              </a:rPr>
              <a:t> doc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33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35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4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Rettangolo 38"/>
          <p:cNvSpPr/>
          <p:nvPr/>
        </p:nvSpPr>
        <p:spPr>
          <a:xfrm>
            <a:off x="1907704" y="116632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 olio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/>
          <p:nvPr/>
        </p:nvSpPr>
        <p:spPr>
          <a:xfrm>
            <a:off x="-32" y="71414"/>
            <a:ext cx="1643042" cy="4286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it-I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0"/>
          <p:cNvSpPr/>
          <p:nvPr/>
        </p:nvSpPr>
        <p:spPr>
          <a:xfrm>
            <a:off x="1714448" y="71414"/>
            <a:ext cx="7429520" cy="428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6"/>
          <p:cNvSpPr/>
          <p:nvPr/>
        </p:nvSpPr>
        <p:spPr>
          <a:xfrm>
            <a:off x="0" y="6545480"/>
            <a:ext cx="1643042" cy="267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7"/>
          <p:cNvSpPr/>
          <p:nvPr/>
        </p:nvSpPr>
        <p:spPr>
          <a:xfrm>
            <a:off x="1714480" y="6545480"/>
            <a:ext cx="7429520" cy="267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973752"/>
            <a:ext cx="2343494" cy="2028837"/>
          </a:xfrm>
          <a:prstGeom prst="rect">
            <a:avLst/>
          </a:prstGeom>
        </p:spPr>
      </p:pic>
      <p:grpSp>
        <p:nvGrpSpPr>
          <p:cNvPr id="46" name="Gruppo 45"/>
          <p:cNvGrpSpPr/>
          <p:nvPr/>
        </p:nvGrpSpPr>
        <p:grpSpPr>
          <a:xfrm>
            <a:off x="395536" y="836712"/>
            <a:ext cx="2369109" cy="3774008"/>
            <a:chOff x="395536" y="836712"/>
            <a:chExt cx="2369109" cy="377400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74" y="1628800"/>
              <a:ext cx="2243271" cy="298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395536" y="83671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Spettroscopia in alta risoluzione</a:t>
              </a:r>
              <a:endParaRPr lang="it-IT" dirty="0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5868144" y="820933"/>
            <a:ext cx="2645069" cy="2779311"/>
            <a:chOff x="5868144" y="820933"/>
            <a:chExt cx="2645069" cy="2779311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6280965" y="820933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Spettroscopia localizzata in vivo</a:t>
              </a:r>
              <a:endParaRPr lang="it-IT" dirty="0"/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1632744"/>
              <a:ext cx="2618346" cy="1967500"/>
            </a:xfrm>
            <a:prstGeom prst="rect">
              <a:avLst/>
            </a:prstGeom>
          </p:spPr>
        </p:pic>
      </p:grpSp>
      <p:sp>
        <p:nvSpPr>
          <p:cNvPr id="14" name="AutoShape 2" descr="Risultati immagini per NMR tub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987824" y="6428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Liquidi-macromolecole</a:t>
            </a:r>
            <a:endParaRPr lang="it-IT" sz="2000" dirty="0"/>
          </a:p>
        </p:txBody>
      </p:sp>
      <p:grpSp>
        <p:nvGrpSpPr>
          <p:cNvPr id="47" name="Gruppo 46"/>
          <p:cNvGrpSpPr/>
          <p:nvPr/>
        </p:nvGrpSpPr>
        <p:grpSpPr>
          <a:xfrm>
            <a:off x="1484392" y="2096852"/>
            <a:ext cx="1710718" cy="1331249"/>
            <a:chOff x="1484392" y="2096852"/>
            <a:chExt cx="1710718" cy="1331249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569" y="2113393"/>
              <a:ext cx="126541" cy="1314708"/>
            </a:xfrm>
            <a:prstGeom prst="rect">
              <a:avLst/>
            </a:prstGeom>
          </p:spPr>
        </p:pic>
        <p:cxnSp>
          <p:nvCxnSpPr>
            <p:cNvPr id="41" name="Connettore 7 40"/>
            <p:cNvCxnSpPr/>
            <p:nvPr/>
          </p:nvCxnSpPr>
          <p:spPr>
            <a:xfrm rot="16200000" flipH="1" flipV="1">
              <a:off x="2254110" y="1327134"/>
              <a:ext cx="108012" cy="1647447"/>
            </a:xfrm>
            <a:prstGeom prst="curvedConnector4">
              <a:avLst>
                <a:gd name="adj1" fmla="val -211643"/>
                <a:gd name="adj2" fmla="val 99715"/>
              </a:avLst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utoShape 4" descr="Risultati immagini per NMR 2D spectra"/>
          <p:cNvSpPr>
            <a:spLocks noChangeAspect="1" noChangeArrowheads="1"/>
          </p:cNvSpPr>
          <p:nvPr/>
        </p:nvSpPr>
        <p:spPr bwMode="auto">
          <a:xfrm>
            <a:off x="-756592" y="534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8" name="Gruppo 47"/>
          <p:cNvGrpSpPr/>
          <p:nvPr/>
        </p:nvGrpSpPr>
        <p:grpSpPr>
          <a:xfrm>
            <a:off x="290645" y="4190848"/>
            <a:ext cx="5289467" cy="2033575"/>
            <a:chOff x="290645" y="4190848"/>
            <a:chExt cx="5289467" cy="2033575"/>
          </a:xfrm>
        </p:grpSpPr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5" y="4897947"/>
              <a:ext cx="2951609" cy="1271462"/>
            </a:xfrm>
            <a:prstGeom prst="rect">
              <a:avLst/>
            </a:prstGeom>
          </p:spPr>
        </p:pic>
        <p:pic>
          <p:nvPicPr>
            <p:cNvPr id="45" name="Immagin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062" y="4190848"/>
              <a:ext cx="2160050" cy="20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9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371600"/>
            <a:ext cx="7772400" cy="4683125"/>
            <a:chOff x="432" y="912"/>
            <a:chExt cx="4896" cy="295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432" y="912"/>
            <a:ext cx="4896" cy="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4" name="CorelDRAW" r:id="rId3" imgW="8643240" imgH="5209200" progId="CorelDraw.Graphic.9">
                    <p:embed/>
                  </p:oleObj>
                </mc:Choice>
                <mc:Fallback>
                  <p:oleObj name="CorelDRAW" r:id="rId3" imgW="8643240" imgH="5209200" progId="CorelDraw.Graphic.9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912"/>
                          <a:ext cx="4896" cy="295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000"/>
                                </a:schemeClr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3744" y="1789"/>
              <a:ext cx="12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olio extravergine</a:t>
              </a: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3840" y="2845"/>
              <a:ext cx="8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olio rancido</a:t>
              </a:r>
            </a:p>
          </p:txBody>
        </p:sp>
        <p:sp>
          <p:nvSpPr>
            <p:cNvPr id="1032" name="Line 6"/>
            <p:cNvSpPr>
              <a:spLocks noChangeShapeType="1"/>
            </p:cNvSpPr>
            <p:nvPr/>
          </p:nvSpPr>
          <p:spPr bwMode="auto">
            <a:xfrm flipV="1">
              <a:off x="1008" y="2880"/>
              <a:ext cx="144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" name="Line 7"/>
            <p:cNvSpPr>
              <a:spLocks noChangeShapeType="1"/>
            </p:cNvSpPr>
            <p:nvPr/>
          </p:nvSpPr>
          <p:spPr bwMode="auto">
            <a:xfrm flipV="1">
              <a:off x="2400" y="2688"/>
              <a:ext cx="144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" name="Line 8"/>
            <p:cNvSpPr>
              <a:spLocks noChangeShapeType="1"/>
            </p:cNvSpPr>
            <p:nvPr/>
          </p:nvSpPr>
          <p:spPr bwMode="auto">
            <a:xfrm flipV="1">
              <a:off x="3264" y="2640"/>
              <a:ext cx="144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" y="381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it-IT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Olio rancido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1" name="Gruppo 10"/>
            <p:cNvGrpSpPr/>
            <p:nvPr/>
          </p:nvGrpSpPr>
          <p:grpSpPr>
            <a:xfrm>
              <a:off x="-32" y="71414"/>
              <a:ext cx="9144032" cy="6767974"/>
              <a:chOff x="-32" y="71414"/>
              <a:chExt cx="9144032" cy="6767974"/>
            </a:xfrm>
          </p:grpSpPr>
          <p:grpSp>
            <p:nvGrpSpPr>
              <p:cNvPr id="12" name="Gruppo 3"/>
              <p:cNvGrpSpPr/>
              <p:nvPr/>
            </p:nvGrpSpPr>
            <p:grpSpPr>
              <a:xfrm>
                <a:off x="-32" y="71414"/>
                <a:ext cx="9144032" cy="6741941"/>
                <a:chOff x="-32" y="71414"/>
                <a:chExt cx="9144032" cy="6741941"/>
              </a:xfrm>
            </p:grpSpPr>
            <p:sp>
              <p:nvSpPr>
                <p:cNvPr id="14" name="Rectangle 29"/>
                <p:cNvSpPr/>
                <p:nvPr/>
              </p:nvSpPr>
              <p:spPr>
                <a:xfrm>
                  <a:off x="-32" y="71414"/>
                  <a:ext cx="1643042" cy="42862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8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r>
                    <a:rPr lang="it-IT" sz="28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Rectangle 30"/>
                <p:cNvSpPr/>
                <p:nvPr/>
              </p:nvSpPr>
              <p:spPr>
                <a:xfrm>
                  <a:off x="1714448" y="71414"/>
                  <a:ext cx="7429520" cy="428629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Rectangle 36"/>
                <p:cNvSpPr/>
                <p:nvPr/>
              </p:nvSpPr>
              <p:spPr>
                <a:xfrm>
                  <a:off x="0" y="6545480"/>
                  <a:ext cx="1643042" cy="2678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ctangle 37"/>
                <p:cNvSpPr/>
                <p:nvPr/>
              </p:nvSpPr>
              <p:spPr>
                <a:xfrm>
                  <a:off x="1714480" y="6545480"/>
                  <a:ext cx="7429520" cy="267875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3" name="TextBox 32"/>
              <p:cNvSpPr txBox="1"/>
              <p:nvPr/>
            </p:nvSpPr>
            <p:spPr>
              <a:xfrm>
                <a:off x="2687470" y="6500834"/>
                <a:ext cx="184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Box 32"/>
            <p:cNvSpPr txBox="1"/>
            <p:nvPr/>
          </p:nvSpPr>
          <p:spPr>
            <a:xfrm>
              <a:off x="2339752" y="116632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21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23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ttangolo 26"/>
          <p:cNvSpPr/>
          <p:nvPr/>
        </p:nvSpPr>
        <p:spPr>
          <a:xfrm>
            <a:off x="1907704" y="116632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 olio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lioriscaldato2"/>
          <p:cNvPicPr>
            <a:picLocks noChangeAspect="1" noChangeArrowheads="1"/>
          </p:cNvPicPr>
          <p:nvPr/>
        </p:nvPicPr>
        <p:blipFill>
          <a:blip r:embed="rId2" cstate="print"/>
          <a:srcRect l="3108" t="38969" r="46628" b="11134"/>
          <a:stretch>
            <a:fillRect/>
          </a:stretch>
        </p:blipFill>
        <p:spPr bwMode="auto">
          <a:xfrm>
            <a:off x="533400" y="1219200"/>
            <a:ext cx="8077200" cy="506888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1773238"/>
            <a:ext cx="198913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olio extravergine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4135438"/>
            <a:ext cx="16811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olio riscaldato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Olio riscaldato</a:t>
            </a:r>
          </a:p>
        </p:txBody>
      </p:sp>
      <p:grpSp>
        <p:nvGrpSpPr>
          <p:cNvPr id="7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8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4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6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00" y="1628800"/>
            <a:ext cx="7239000" cy="2862263"/>
            <a:chOff x="528" y="1413"/>
            <a:chExt cx="4560" cy="1803"/>
          </a:xfrm>
        </p:grpSpPr>
        <p:pic>
          <p:nvPicPr>
            <p:cNvPr id="28676" name="Picture 3" descr="olisiciliani"/>
            <p:cNvPicPr>
              <a:picLocks noChangeAspect="1" noChangeArrowheads="1"/>
            </p:cNvPicPr>
            <p:nvPr/>
          </p:nvPicPr>
          <p:blipFill>
            <a:blip r:embed="rId2" cstate="print"/>
            <a:srcRect t="10858" b="53087"/>
            <a:stretch>
              <a:fillRect/>
            </a:stretch>
          </p:blipFill>
          <p:spPr bwMode="auto">
            <a:xfrm>
              <a:off x="528" y="1413"/>
              <a:ext cx="4560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1008" y="1602"/>
              <a:ext cx="9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olio siciliano</a:t>
              </a:r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3744" y="1650"/>
              <a:ext cx="8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olio umbro</a:t>
              </a:r>
            </a:p>
          </p:txBody>
        </p:sp>
        <p:sp>
          <p:nvSpPr>
            <p:cNvPr id="28679" name="Line 6"/>
            <p:cNvSpPr>
              <a:spLocks noChangeShapeType="1"/>
            </p:cNvSpPr>
            <p:nvPr/>
          </p:nvSpPr>
          <p:spPr bwMode="auto">
            <a:xfrm>
              <a:off x="1271" y="2448"/>
              <a:ext cx="0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0" name="Line 7"/>
            <p:cNvSpPr>
              <a:spLocks noChangeShapeType="1"/>
            </p:cNvSpPr>
            <p:nvPr/>
          </p:nvSpPr>
          <p:spPr bwMode="auto">
            <a:xfrm>
              <a:off x="1584" y="2421"/>
              <a:ext cx="0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dirty="0" smtClean="0"/>
              <a:t>Caratterizzazione geografica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grpSp>
          <p:nvGrpSpPr>
            <p:cNvPr id="10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2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TextBox 32"/>
            <p:cNvSpPr txBox="1"/>
            <p:nvPr/>
          </p:nvSpPr>
          <p:spPr>
            <a:xfrm>
              <a:off x="2267744" y="116632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4355976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Anna Laura Segre, CNR </a:t>
            </a:r>
            <a:r>
              <a:rPr lang="en-US" dirty="0" err="1" smtClean="0"/>
              <a:t>Montelibretti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835696" y="64886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Caratterizzazione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dell’olio</a:t>
            </a:r>
            <a:r>
              <a:rPr lang="en-US" dirty="0" smtClean="0">
                <a:solidFill>
                  <a:schemeClr val="bg1"/>
                </a:solidFill>
              </a:rPr>
              <a:t> doc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9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21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0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07704" y="607791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OLIO DOC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911452" cy="212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835696" y="9087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Accoppiamento</a:t>
            </a:r>
            <a:r>
              <a:rPr lang="en-US" b="1" dirty="0" smtClean="0"/>
              <a:t> J  (J-coupling)</a:t>
            </a:r>
            <a:endParaRPr lang="en-US" b="1" dirty="0"/>
          </a:p>
        </p:txBody>
      </p:sp>
      <p:pic>
        <p:nvPicPr>
          <p:cNvPr id="11" name="Picture 1" descr="doppietto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729038" cy="116205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95536" y="5085184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A</a:t>
            </a:r>
            <a:r>
              <a:rPr lang="it-IT" sz="1200" dirty="0"/>
              <a:t>: il protone Ha assume un orientamento di </a:t>
            </a:r>
            <a:r>
              <a:rPr lang="it-IT" sz="1200" i="1" dirty="0" err="1"/>
              <a:t>spin</a:t>
            </a:r>
            <a:r>
              <a:rPr lang="it-IT" sz="1200" dirty="0"/>
              <a:t> concorde a </a:t>
            </a:r>
            <a:r>
              <a:rPr lang="it-IT" sz="1200" dirty="0" err="1"/>
              <a:t>Beff</a:t>
            </a:r>
            <a:r>
              <a:rPr lang="it-IT" sz="1200" dirty="0"/>
              <a:t>. in questo caso il protone </a:t>
            </a:r>
            <a:r>
              <a:rPr lang="it-IT" sz="1200" dirty="0" err="1"/>
              <a:t>Hb</a:t>
            </a:r>
            <a:r>
              <a:rPr lang="it-IT" sz="1200" dirty="0"/>
              <a:t> sentirà un campo pari a Beff+β </a:t>
            </a:r>
            <a:r>
              <a:rPr lang="it-IT" sz="1200" b="1" dirty="0"/>
              <a:t>B</a:t>
            </a:r>
            <a:r>
              <a:rPr lang="it-IT" sz="1200" dirty="0"/>
              <a:t>: il </a:t>
            </a:r>
            <a:r>
              <a:rPr lang="it-IT" sz="1200" dirty="0" err="1"/>
              <a:t>protene</a:t>
            </a:r>
            <a:r>
              <a:rPr lang="it-IT" sz="1200" dirty="0"/>
              <a:t> Ha assume un orientamento di </a:t>
            </a:r>
            <a:r>
              <a:rPr lang="it-IT" sz="1200" i="1" dirty="0" err="1"/>
              <a:t>spin</a:t>
            </a:r>
            <a:r>
              <a:rPr lang="it-IT" sz="1200" dirty="0"/>
              <a:t> discorde rispetto a </a:t>
            </a:r>
            <a:r>
              <a:rPr lang="it-IT" sz="1200" dirty="0" err="1"/>
              <a:t>Beff</a:t>
            </a:r>
            <a:r>
              <a:rPr lang="it-IT" sz="1200" dirty="0"/>
              <a:t>. in questo caso il protone </a:t>
            </a:r>
            <a:r>
              <a:rPr lang="it-IT" sz="1200" dirty="0" err="1"/>
              <a:t>Hb</a:t>
            </a:r>
            <a:r>
              <a:rPr lang="it-IT" sz="1200" dirty="0"/>
              <a:t> sentirà un campo pari a </a:t>
            </a:r>
            <a:r>
              <a:rPr lang="it-IT" sz="1200" dirty="0" err="1"/>
              <a:t>Beff-β</a:t>
            </a:r>
            <a:endParaRPr lang="it-IT" sz="1200" dirty="0"/>
          </a:p>
          <a:p>
            <a:endParaRPr 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 descr="doppiet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1627188" cy="1954213"/>
          </a:xfrm>
          <a:prstGeom prst="rect">
            <a:avLst/>
          </a:prstGeom>
          <a:noFill/>
        </p:spPr>
      </p:pic>
      <p:sp>
        <p:nvSpPr>
          <p:cNvPr id="13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J-coupling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6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8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7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ttangolo 21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084840" cy="51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J-coupling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08720"/>
            <a:ext cx="4777333" cy="27959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8" y="3876314"/>
            <a:ext cx="3326506" cy="2497486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7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9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315318" y="4579514"/>
            <a:ext cx="81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S/N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5868144" y="4293096"/>
            <a:ext cx="172819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256261" y="2211903"/>
            <a:ext cx="68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2S+1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8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29168" cy="594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J-coupling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3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5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8799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74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J-coupling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3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5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74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902277" cy="546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J-coupling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3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5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74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797949" cy="502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J-coupling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3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5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3968" cy="11430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it-IT" altLang="it-IT" sz="3200" dirty="0" smtClean="0"/>
              <a:t>Schema di uno spettrometro NMR in alta risoluzione</a:t>
            </a:r>
            <a:endParaRPr lang="en-GB" altLang="it-IT" sz="3200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5913" y="2173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grpSp>
        <p:nvGrpSpPr>
          <p:cNvPr id="5" name="Gruppo 4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07704" y="116632"/>
              <a:ext cx="5224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Risonanza Magnetica Nucleare: spettroscopia</a:t>
              </a:r>
              <a:endPara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349880" y="1089708"/>
            <a:ext cx="7383506" cy="4715556"/>
            <a:chOff x="1349880" y="1074273"/>
            <a:chExt cx="7383506" cy="4715556"/>
          </a:xfrm>
        </p:grpSpPr>
        <p:grpSp>
          <p:nvGrpSpPr>
            <p:cNvPr id="30" name="Gruppo 29"/>
            <p:cNvGrpSpPr/>
            <p:nvPr/>
          </p:nvGrpSpPr>
          <p:grpSpPr>
            <a:xfrm>
              <a:off x="1349880" y="1074273"/>
              <a:ext cx="7383506" cy="4715556"/>
              <a:chOff x="1349880" y="1074273"/>
              <a:chExt cx="7383506" cy="4715556"/>
            </a:xfrm>
          </p:grpSpPr>
          <p:grpSp>
            <p:nvGrpSpPr>
              <p:cNvPr id="29" name="Gruppo 28"/>
              <p:cNvGrpSpPr/>
              <p:nvPr/>
            </p:nvGrpSpPr>
            <p:grpSpPr>
              <a:xfrm>
                <a:off x="1349880" y="1074273"/>
                <a:ext cx="7383506" cy="4715556"/>
                <a:chOff x="1185842" y="1169654"/>
                <a:chExt cx="7383506" cy="4715556"/>
              </a:xfrm>
            </p:grpSpPr>
            <p:grpSp>
              <p:nvGrpSpPr>
                <p:cNvPr id="20" name="Gruppo 19"/>
                <p:cNvGrpSpPr/>
                <p:nvPr/>
              </p:nvGrpSpPr>
              <p:grpSpPr>
                <a:xfrm>
                  <a:off x="1304948" y="1268760"/>
                  <a:ext cx="7264400" cy="4616450"/>
                  <a:chOff x="1422400" y="1214536"/>
                  <a:chExt cx="7264400" cy="4616450"/>
                </a:xfrm>
              </p:grpSpPr>
              <p:pic>
                <p:nvPicPr>
                  <p:cNvPr id="21508" name="Picture 4" descr="SPCTRMT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2400" y="1214536"/>
                    <a:ext cx="7264400" cy="4616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" name="CasellaDiTesto 17"/>
                  <p:cNvSpPr txBox="1"/>
                  <p:nvPr/>
                </p:nvSpPr>
                <p:spPr>
                  <a:xfrm>
                    <a:off x="2847811" y="2231147"/>
                    <a:ext cx="63596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 err="1" smtClean="0">
                        <a:solidFill>
                          <a:srgbClr val="6600FF"/>
                        </a:solidFill>
                      </a:rPr>
                      <a:t>shim</a:t>
                    </a:r>
                    <a:endParaRPr lang="it-IT" dirty="0">
                      <a:solidFill>
                        <a:srgbClr val="6600FF"/>
                      </a:solidFill>
                    </a:endParaRPr>
                  </a:p>
                </p:txBody>
              </p:sp>
              <p:sp>
                <p:nvSpPr>
                  <p:cNvPr id="23" name="CasellaDiTesto 22"/>
                  <p:cNvSpPr txBox="1"/>
                  <p:nvPr/>
                </p:nvSpPr>
                <p:spPr>
                  <a:xfrm>
                    <a:off x="4504367" y="2231148"/>
                    <a:ext cx="63596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 err="1" smtClean="0">
                        <a:solidFill>
                          <a:srgbClr val="6600FF"/>
                        </a:solidFill>
                      </a:rPr>
                      <a:t>shim</a:t>
                    </a:r>
                    <a:endParaRPr lang="it-IT" dirty="0">
                      <a:solidFill>
                        <a:srgbClr val="6600FF"/>
                      </a:solidFill>
                    </a:endParaRPr>
                  </a:p>
                </p:txBody>
              </p:sp>
            </p:grpSp>
            <p:grpSp>
              <p:nvGrpSpPr>
                <p:cNvPr id="26" name="Gruppo 25"/>
                <p:cNvGrpSpPr/>
                <p:nvPr/>
              </p:nvGrpSpPr>
              <p:grpSpPr>
                <a:xfrm>
                  <a:off x="1643010" y="1375315"/>
                  <a:ext cx="504056" cy="376777"/>
                  <a:chOff x="395536" y="1612063"/>
                  <a:chExt cx="504056" cy="376777"/>
                </a:xfrm>
              </p:grpSpPr>
              <p:sp>
                <p:nvSpPr>
                  <p:cNvPr id="22" name="Rettangolo 21"/>
                  <p:cNvSpPr/>
                  <p:nvPr/>
                </p:nvSpPr>
                <p:spPr>
                  <a:xfrm>
                    <a:off x="395536" y="1612063"/>
                    <a:ext cx="61664" cy="37677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7" name="Rettangolo 26"/>
                  <p:cNvSpPr/>
                  <p:nvPr/>
                </p:nvSpPr>
                <p:spPr>
                  <a:xfrm>
                    <a:off x="559017" y="1612063"/>
                    <a:ext cx="61664" cy="37677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25" name="Connettore 1 24"/>
                  <p:cNvCxnSpPr>
                    <a:stCxn id="22" idx="2"/>
                  </p:cNvCxnSpPr>
                  <p:nvPr/>
                </p:nvCxnSpPr>
                <p:spPr>
                  <a:xfrm>
                    <a:off x="426368" y="1988840"/>
                    <a:ext cx="47322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CasellaDiTesto 27"/>
                <p:cNvSpPr txBox="1"/>
                <p:nvPr/>
              </p:nvSpPr>
              <p:spPr>
                <a:xfrm>
                  <a:off x="1185842" y="1169654"/>
                  <a:ext cx="425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rgbClr val="FF0000"/>
                      </a:solidFill>
                    </a:rPr>
                    <a:t>B</a:t>
                  </a:r>
                  <a:r>
                    <a:rPr lang="it-IT" baseline="-25000" dirty="0" smtClean="0">
                      <a:solidFill>
                        <a:srgbClr val="FF0000"/>
                      </a:solidFill>
                    </a:rPr>
                    <a:t>1</a:t>
                  </a:r>
                  <a:endParaRPr lang="it-IT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/>
                  <p:cNvSpPr txBox="1"/>
                  <p:nvPr/>
                </p:nvSpPr>
                <p:spPr>
                  <a:xfrm>
                    <a:off x="2032193" y="2350525"/>
                    <a:ext cx="485304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t-IT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7" name="CasellaDiTes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2193" y="2350525"/>
                    <a:ext cx="485304" cy="40293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1896" y="2059715"/>
              <a:ext cx="874440" cy="749520"/>
            </a:xfrm>
            <a:prstGeom prst="rect">
              <a:avLst/>
            </a:prstGeom>
          </p:spPr>
        </p:pic>
      </p:grpSp>
      <p:grpSp>
        <p:nvGrpSpPr>
          <p:cNvPr id="16" name="Gruppo 15"/>
          <p:cNvGrpSpPr/>
          <p:nvPr/>
        </p:nvGrpSpPr>
        <p:grpSpPr>
          <a:xfrm>
            <a:off x="539552" y="3783320"/>
            <a:ext cx="3384376" cy="1705514"/>
            <a:chOff x="539552" y="3783320"/>
            <a:chExt cx="3384376" cy="1705514"/>
          </a:xfrm>
        </p:grpSpPr>
        <p:grpSp>
          <p:nvGrpSpPr>
            <p:cNvPr id="15" name="Gruppo 14"/>
            <p:cNvGrpSpPr/>
            <p:nvPr/>
          </p:nvGrpSpPr>
          <p:grpSpPr>
            <a:xfrm>
              <a:off x="539552" y="3783320"/>
              <a:ext cx="3384376" cy="1705514"/>
              <a:chOff x="539552" y="3783320"/>
              <a:chExt cx="3384376" cy="2053601"/>
            </a:xfrm>
          </p:grpSpPr>
          <p:cxnSp>
            <p:nvCxnSpPr>
              <p:cNvPr id="12" name="Connettore 2 11"/>
              <p:cNvCxnSpPr/>
              <p:nvPr/>
            </p:nvCxnSpPr>
            <p:spPr>
              <a:xfrm flipH="1">
                <a:off x="1643010" y="3783320"/>
                <a:ext cx="2280918" cy="1157848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sellaDiTesto 13"/>
              <p:cNvSpPr txBox="1"/>
              <p:nvPr/>
            </p:nvSpPr>
            <p:spPr>
              <a:xfrm>
                <a:off x="539552" y="4725144"/>
                <a:ext cx="1103458" cy="1111777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RLC</a:t>
                </a:r>
              </a:p>
              <a:p>
                <a:endParaRPr lang="it-IT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it-IT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4934115"/>
                </p:ext>
              </p:extLst>
            </p:nvPr>
          </p:nvGraphicFramePr>
          <p:xfrm>
            <a:off x="632722" y="4971803"/>
            <a:ext cx="917117" cy="480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3" name="Equazione" r:id="rId7" imgW="799920" imgH="419040" progId="Equation.3">
                    <p:embed/>
                  </p:oleObj>
                </mc:Choice>
                <mc:Fallback>
                  <p:oleObj name="Equazione" r:id="rId7" imgW="79992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722" y="4971803"/>
                          <a:ext cx="917117" cy="480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" name="Immagin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547" y="1561947"/>
            <a:ext cx="382373" cy="327748"/>
          </a:xfrm>
          <a:prstGeom prst="rect">
            <a:avLst/>
          </a:prstGeom>
        </p:spPr>
      </p:pic>
      <p:grpSp>
        <p:nvGrpSpPr>
          <p:cNvPr id="40" name="Gruppo 39"/>
          <p:cNvGrpSpPr/>
          <p:nvPr/>
        </p:nvGrpSpPr>
        <p:grpSpPr>
          <a:xfrm>
            <a:off x="4995733" y="1889695"/>
            <a:ext cx="2432180" cy="3553235"/>
            <a:chOff x="4995733" y="1889695"/>
            <a:chExt cx="2432180" cy="3553235"/>
          </a:xfrm>
        </p:grpSpPr>
        <p:cxnSp>
          <p:nvCxnSpPr>
            <p:cNvPr id="37" name="Connettore 2 36"/>
            <p:cNvCxnSpPr/>
            <p:nvPr/>
          </p:nvCxnSpPr>
          <p:spPr>
            <a:xfrm>
              <a:off x="4995733" y="1889695"/>
              <a:ext cx="1376467" cy="2968460"/>
            </a:xfrm>
            <a:prstGeom prst="straightConnector1">
              <a:avLst/>
            </a:prstGeom>
            <a:ln w="28575">
              <a:solidFill>
                <a:srgbClr val="4ABC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/>
            <p:cNvSpPr txBox="1"/>
            <p:nvPr/>
          </p:nvSpPr>
          <p:spPr>
            <a:xfrm>
              <a:off x="5580112" y="4858155"/>
              <a:ext cx="1847801" cy="584775"/>
            </a:xfrm>
            <a:prstGeom prst="rect">
              <a:avLst/>
            </a:prstGeom>
            <a:noFill/>
            <a:ln w="12700">
              <a:solidFill>
                <a:srgbClr val="4ABCA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Demodulated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signal</a:t>
              </a:r>
              <a:endParaRPr lang="it-IT" sz="1600" dirty="0" smtClean="0"/>
            </a:p>
            <a:p>
              <a:r>
                <a:rPr lang="it-IT" sz="1600" dirty="0" smtClean="0">
                  <a:sym typeface="Symbol" panose="05050102010706020507" pitchFamily="18" charset="2"/>
                </a:rPr>
                <a:t>            -</a:t>
              </a:r>
              <a:r>
                <a:rPr lang="el-GR" sz="1600" dirty="0" smtClean="0">
                  <a:sym typeface="Symbol" panose="05050102010706020507" pitchFamily="18" charset="2"/>
                </a:rPr>
                <a:t>ω</a:t>
              </a:r>
              <a:r>
                <a:rPr lang="it-IT" sz="1000" dirty="0" smtClean="0">
                  <a:sym typeface="Symbol" panose="05050102010706020507" pitchFamily="18" charset="2"/>
                </a:rPr>
                <a:t>0</a:t>
              </a:r>
              <a:endParaRPr lang="it-IT" sz="1000" dirty="0"/>
            </a:p>
          </p:txBody>
        </p:sp>
      </p:grp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5733" y="5522708"/>
            <a:ext cx="2624685" cy="102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88605" y="1605850"/>
                <a:ext cx="15749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solidFill>
                      <a:srgbClr val="FF0000"/>
                    </a:solidFill>
                  </a:rPr>
                  <a:t>Syntetizer 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ω</a:t>
                </a:r>
                <a:r>
                  <a:rPr lang="it-IT" sz="11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0</a:t>
                </a:r>
                <a:endParaRPr lang="it-IT" sz="11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it-IT" sz="1600" dirty="0">
                  <a:solidFill>
                    <a:srgbClr val="FF0000"/>
                  </a:solidFill>
                </a:endParaRPr>
              </a:p>
              <a:p>
                <a:r>
                  <a:rPr lang="it-IT" sz="1600" dirty="0" err="1" smtClean="0">
                    <a:solidFill>
                      <a:srgbClr val="FF0000"/>
                    </a:solidFill>
                  </a:rPr>
                  <a:t>Wave</a:t>
                </a:r>
                <a:r>
                  <a:rPr lang="it-IT" sz="1600" dirty="0" smtClean="0">
                    <a:solidFill>
                      <a:srgbClr val="FF0000"/>
                    </a:solidFill>
                  </a:rPr>
                  <a:t> generator</a:t>
                </a:r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5" y="1605850"/>
                <a:ext cx="1574993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2326" t="-2190" b="-80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6390018" y="229512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4ABCA9"/>
                </a:solidFill>
              </a:rPr>
              <a:t>FID</a:t>
            </a:r>
            <a:endParaRPr lang="it-IT" dirty="0">
              <a:solidFill>
                <a:srgbClr val="4ABCA9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8396" y="5158843"/>
            <a:ext cx="432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0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041278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13"/>
          <p:cNvGrpSpPr/>
          <p:nvPr/>
        </p:nvGrpSpPr>
        <p:grpSpPr>
          <a:xfrm>
            <a:off x="687710" y="1412776"/>
            <a:ext cx="2012082" cy="869454"/>
            <a:chOff x="590550" y="1924050"/>
            <a:chExt cx="3524250" cy="1733550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942975" y="2378075"/>
              <a:ext cx="4778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714500" y="1924050"/>
              <a:ext cx="5000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1352550" y="2247900"/>
              <a:ext cx="381000" cy="228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1409700" y="2838450"/>
              <a:ext cx="304800" cy="228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647700" y="2209800"/>
              <a:ext cx="304800" cy="228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590550" y="2857500"/>
              <a:ext cx="381000" cy="228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771775" y="3200399"/>
              <a:ext cx="1343025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</a:rPr>
                <a:t>12-15 Hz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1733550" y="2857500"/>
              <a:ext cx="5000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o 22"/>
          <p:cNvGrpSpPr/>
          <p:nvPr/>
        </p:nvGrpSpPr>
        <p:grpSpPr>
          <a:xfrm>
            <a:off x="593701" y="2564904"/>
            <a:ext cx="2322115" cy="1143625"/>
            <a:chOff x="4974704" y="1752600"/>
            <a:chExt cx="3267042" cy="1870523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096000" y="1752600"/>
              <a:ext cx="5000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5279504" y="1752600"/>
              <a:ext cx="5000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5279504" y="2514600"/>
              <a:ext cx="4778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6057900" y="2514600"/>
              <a:ext cx="4778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508104" y="2266950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6305550" y="2286000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5508104" y="3048000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6286500" y="3048000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974704" y="2819400"/>
              <a:ext cx="3048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5715000" y="2819400"/>
              <a:ext cx="3048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6515100" y="2819400"/>
              <a:ext cx="3048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7203521" y="3165923"/>
              <a:ext cx="10382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</a:rPr>
                <a:t>2-9 Hz</a:t>
              </a:r>
            </a:p>
          </p:txBody>
        </p:sp>
      </p:grpSp>
      <p:grpSp>
        <p:nvGrpSpPr>
          <p:cNvPr id="9" name="Gruppo 56"/>
          <p:cNvGrpSpPr/>
          <p:nvPr/>
        </p:nvGrpSpPr>
        <p:grpSpPr>
          <a:xfrm>
            <a:off x="547440" y="5157192"/>
            <a:ext cx="2296368" cy="1180341"/>
            <a:chOff x="4670103" y="4077072"/>
            <a:chExt cx="3854450" cy="1981200"/>
          </a:xfrm>
        </p:grpSpPr>
        <p:sp>
          <p:nvSpPr>
            <p:cNvPr id="37" name="Text Box 24"/>
            <p:cNvSpPr txBox="1">
              <a:spLocks noChangeArrowheads="1"/>
            </p:cNvSpPr>
            <p:nvPr/>
          </p:nvSpPr>
          <p:spPr bwMode="auto">
            <a:xfrm>
              <a:off x="6765603" y="4077072"/>
              <a:ext cx="5000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</a:rPr>
                <a:t>H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4974903" y="4077072"/>
              <a:ext cx="5000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4974903" y="4839072"/>
              <a:ext cx="4778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6727503" y="4839072"/>
              <a:ext cx="4778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5203503" y="4591422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6975153" y="4610472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>
              <a:off x="5203503" y="5372472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6956103" y="5372472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>
              <a:off x="4670103" y="5143872"/>
              <a:ext cx="3048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>
              <a:off x="6441753" y="5143872"/>
              <a:ext cx="3048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7184703" y="5143872"/>
              <a:ext cx="3048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7505378" y="5601072"/>
              <a:ext cx="10191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00"/>
                  </a:solidFill>
                </a:rPr>
                <a:t>~ 0 Hz</a:t>
              </a: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5698803" y="4839072"/>
              <a:ext cx="8953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</a:rPr>
                <a:t>(C)</a:t>
              </a:r>
              <a:r>
                <a:rPr lang="en-US" sz="3200" b="1" baseline="-25000">
                  <a:solidFill>
                    <a:schemeClr val="bg1"/>
                  </a:solidFill>
                </a:rPr>
                <a:t>n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0" name="Line 37"/>
            <p:cNvSpPr>
              <a:spLocks noChangeShapeType="1"/>
            </p:cNvSpPr>
            <p:nvPr/>
          </p:nvSpPr>
          <p:spPr bwMode="auto">
            <a:xfrm>
              <a:off x="5411466" y="5143872"/>
              <a:ext cx="3048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uppo 49"/>
          <p:cNvGrpSpPr/>
          <p:nvPr/>
        </p:nvGrpSpPr>
        <p:grpSpPr>
          <a:xfrm>
            <a:off x="539552" y="4005064"/>
            <a:ext cx="2808312" cy="991789"/>
            <a:chOff x="609600" y="4953000"/>
            <a:chExt cx="3505200" cy="1219200"/>
          </a:xfrm>
        </p:grpSpPr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609600" y="4953000"/>
              <a:ext cx="10620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CH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1562100" y="5257800"/>
              <a:ext cx="3048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2466975" y="5715000"/>
              <a:ext cx="1647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00"/>
                  </a:solidFill>
                </a:rPr>
                <a:t>6,5 - 7,5 Hz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1795463" y="4953000"/>
              <a:ext cx="106203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CH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2976563" y="4953000"/>
              <a:ext cx="68103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</a:rPr>
                <a:t>x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8" name="Gruppo 67"/>
          <p:cNvGrpSpPr/>
          <p:nvPr/>
        </p:nvGrpSpPr>
        <p:grpSpPr>
          <a:xfrm>
            <a:off x="5652120" y="1484784"/>
            <a:ext cx="1723582" cy="354264"/>
            <a:chOff x="5652120" y="1628800"/>
            <a:chExt cx="1723582" cy="354264"/>
          </a:xfrm>
        </p:grpSpPr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>
              <a:off x="5868144" y="1628800"/>
              <a:ext cx="339633" cy="354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6464615" y="1628800"/>
              <a:ext cx="339633" cy="354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>
              <a:off x="6228184" y="1772816"/>
              <a:ext cx="21664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>
              <a:off x="6228184" y="1844824"/>
              <a:ext cx="21664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6228184" y="1916832"/>
              <a:ext cx="21664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>
              <a:off x="5652120" y="1844824"/>
              <a:ext cx="21664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6804248" y="1844824"/>
              <a:ext cx="21664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2"/>
            <p:cNvSpPr txBox="1">
              <a:spLocks noChangeArrowheads="1"/>
            </p:cNvSpPr>
            <p:nvPr/>
          </p:nvSpPr>
          <p:spPr bwMode="auto">
            <a:xfrm>
              <a:off x="7020272" y="1628800"/>
              <a:ext cx="355430" cy="354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CasellaDiTesto 65"/>
          <p:cNvSpPr txBox="1"/>
          <p:nvPr/>
        </p:nvSpPr>
        <p:spPr>
          <a:xfrm>
            <a:off x="683568" y="7647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J </a:t>
            </a:r>
            <a:r>
              <a:rPr lang="en-US" sz="2400" b="1" dirty="0" err="1" smtClean="0">
                <a:solidFill>
                  <a:srgbClr val="FFFF00"/>
                </a:solidFill>
              </a:rPr>
              <a:t>omonucleare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5508104" y="8367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J </a:t>
            </a:r>
            <a:r>
              <a:rPr lang="en-US" sz="2400" b="1" dirty="0" err="1" smtClean="0">
                <a:solidFill>
                  <a:srgbClr val="FFFF00"/>
                </a:solidFill>
              </a:rPr>
              <a:t>eteronucleare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6893231" y="1800653"/>
            <a:ext cx="1596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120-150 </a:t>
            </a:r>
            <a:r>
              <a:rPr lang="en-US" sz="2400" b="1" dirty="0">
                <a:solidFill>
                  <a:srgbClr val="FFFF00"/>
                </a:solidFill>
              </a:rPr>
              <a:t>Hz</a:t>
            </a:r>
          </a:p>
        </p:txBody>
      </p:sp>
      <p:grpSp>
        <p:nvGrpSpPr>
          <p:cNvPr id="70" name="Gruppo 69"/>
          <p:cNvGrpSpPr/>
          <p:nvPr/>
        </p:nvGrpSpPr>
        <p:grpSpPr>
          <a:xfrm>
            <a:off x="5724128" y="2780930"/>
            <a:ext cx="1800200" cy="1080120"/>
            <a:chOff x="5652120" y="1628800"/>
            <a:chExt cx="1800200" cy="483087"/>
          </a:xfrm>
        </p:grpSpPr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5868144" y="1628800"/>
              <a:ext cx="339633" cy="354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 Box 14"/>
            <p:cNvSpPr txBox="1">
              <a:spLocks noChangeArrowheads="1"/>
            </p:cNvSpPr>
            <p:nvPr/>
          </p:nvSpPr>
          <p:spPr bwMode="auto">
            <a:xfrm>
              <a:off x="6464615" y="1628800"/>
              <a:ext cx="339633" cy="354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6228184" y="1772816"/>
              <a:ext cx="21664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6228184" y="1844824"/>
              <a:ext cx="21664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V="1">
              <a:off x="5652120" y="1844822"/>
              <a:ext cx="216643" cy="4162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6804248" y="1844822"/>
              <a:ext cx="288031" cy="7382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7096890" y="1757623"/>
              <a:ext cx="355430" cy="354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7164288" y="2492896"/>
            <a:ext cx="355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</a:rPr>
              <a:t>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0" name="Line 22"/>
          <p:cNvSpPr>
            <a:spLocks noChangeShapeType="1"/>
          </p:cNvSpPr>
          <p:nvPr/>
        </p:nvSpPr>
        <p:spPr bwMode="auto">
          <a:xfrm flipV="1">
            <a:off x="6876256" y="2924944"/>
            <a:ext cx="288032" cy="1440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>
            <a:off x="5724128" y="2996952"/>
            <a:ext cx="225027" cy="13134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7092280" y="3717032"/>
            <a:ext cx="1596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150-170 </a:t>
            </a:r>
            <a:r>
              <a:rPr lang="en-US" sz="2400" b="1" dirty="0">
                <a:solidFill>
                  <a:srgbClr val="FFFF00"/>
                </a:solidFill>
              </a:rPr>
              <a:t>Hz</a:t>
            </a:r>
          </a:p>
        </p:txBody>
      </p:sp>
      <p:grpSp>
        <p:nvGrpSpPr>
          <p:cNvPr id="87" name="Gruppo 86"/>
          <p:cNvGrpSpPr/>
          <p:nvPr/>
        </p:nvGrpSpPr>
        <p:grpSpPr>
          <a:xfrm>
            <a:off x="5944762" y="4581128"/>
            <a:ext cx="1075510" cy="1080120"/>
            <a:chOff x="5652120" y="4509120"/>
            <a:chExt cx="1075510" cy="1080120"/>
          </a:xfrm>
        </p:grpSpPr>
        <p:sp>
          <p:nvSpPr>
            <p:cNvPr id="83" name="Text Box 14"/>
            <p:cNvSpPr txBox="1">
              <a:spLocks noChangeArrowheads="1"/>
            </p:cNvSpPr>
            <p:nvPr/>
          </p:nvSpPr>
          <p:spPr bwMode="auto">
            <a:xfrm>
              <a:off x="5652120" y="4797152"/>
              <a:ext cx="33963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V="1">
              <a:off x="6012160" y="5013176"/>
              <a:ext cx="288032" cy="1440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2"/>
            <p:cNvSpPr txBox="1">
              <a:spLocks noChangeArrowheads="1"/>
            </p:cNvSpPr>
            <p:nvPr/>
          </p:nvSpPr>
          <p:spPr bwMode="auto">
            <a:xfrm>
              <a:off x="6372200" y="4509120"/>
              <a:ext cx="35543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7236296" y="5157192"/>
            <a:ext cx="1189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≈250 Hz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2267744" y="6488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Costanti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accoppiamento</a:t>
            </a:r>
            <a:r>
              <a:rPr lang="en-US" dirty="0" smtClean="0">
                <a:solidFill>
                  <a:schemeClr val="bg1"/>
                </a:solidFill>
              </a:rPr>
              <a:t> J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uppo 89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91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93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5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2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Rettangolo 96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323528" y="1196752"/>
            <a:ext cx="8208912" cy="5040560"/>
            <a:chOff x="1828800" y="1619250"/>
            <a:chExt cx="6858000" cy="4019550"/>
          </a:xfrm>
        </p:grpSpPr>
        <p:grpSp>
          <p:nvGrpSpPr>
            <p:cNvPr id="3" name="Group 2051"/>
            <p:cNvGrpSpPr>
              <a:grpSpLocks/>
            </p:cNvGrpSpPr>
            <p:nvPr/>
          </p:nvGrpSpPr>
          <p:grpSpPr bwMode="auto">
            <a:xfrm>
              <a:off x="1828800" y="1619250"/>
              <a:ext cx="6858000" cy="4019550"/>
              <a:chOff x="816" y="1344"/>
              <a:chExt cx="4320" cy="2532"/>
            </a:xfrm>
          </p:grpSpPr>
          <p:pic>
            <p:nvPicPr>
              <p:cNvPr id="8" name="Picture 2052" descr="C:\user\andreas\Freiburg\lac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" y="1344"/>
                <a:ext cx="4320" cy="2532"/>
              </a:xfrm>
              <a:prstGeom prst="rect">
                <a:avLst/>
              </a:prstGeom>
              <a:noFill/>
            </p:spPr>
          </p:pic>
          <p:grpSp>
            <p:nvGrpSpPr>
              <p:cNvPr id="4" name="Group 2053"/>
              <p:cNvGrpSpPr>
                <a:grpSpLocks/>
              </p:cNvGrpSpPr>
              <p:nvPr/>
            </p:nvGrpSpPr>
            <p:grpSpPr bwMode="auto">
              <a:xfrm>
                <a:off x="1056" y="1440"/>
                <a:ext cx="2208" cy="534"/>
                <a:chOff x="1824" y="3525"/>
                <a:chExt cx="2208" cy="534"/>
              </a:xfrm>
            </p:grpSpPr>
            <p:sp>
              <p:nvSpPr>
                <p:cNvPr id="10" name="Text Box 2054"/>
                <p:cNvSpPr txBox="1">
                  <a:spLocks noChangeArrowheads="1"/>
                </p:cNvSpPr>
                <p:nvPr/>
              </p:nvSpPr>
              <p:spPr bwMode="auto">
                <a:xfrm>
                  <a:off x="1824" y="3813"/>
                  <a:ext cx="62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en-US" sz="1800" b="1" dirty="0">
                      <a:solidFill>
                        <a:schemeClr val="bg1"/>
                      </a:solidFill>
                    </a:rPr>
                    <a:t>HO</a:t>
                  </a:r>
                  <a:endParaRPr lang="en-US" sz="1800" dirty="0"/>
                </a:p>
              </p:txBody>
            </p:sp>
            <p:sp>
              <p:nvSpPr>
                <p:cNvPr id="11" name="Line 2055"/>
                <p:cNvSpPr>
                  <a:spLocks noChangeShapeType="1"/>
                </p:cNvSpPr>
                <p:nvPr/>
              </p:nvSpPr>
              <p:spPr bwMode="auto">
                <a:xfrm>
                  <a:off x="2148" y="3917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Text Box 2056"/>
                <p:cNvSpPr txBox="1">
                  <a:spLocks noChangeArrowheads="1"/>
                </p:cNvSpPr>
                <p:nvPr/>
              </p:nvSpPr>
              <p:spPr bwMode="auto">
                <a:xfrm>
                  <a:off x="2316" y="3813"/>
                  <a:ext cx="51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bg1"/>
                      </a:solidFill>
                    </a:rPr>
                    <a:t>C</a:t>
                  </a:r>
                  <a:r>
                    <a:rPr lang="en-US" sz="1800" b="1">
                      <a:solidFill>
                        <a:srgbClr val="F21706"/>
                      </a:solidFill>
                    </a:rPr>
                    <a:t>H</a:t>
                  </a:r>
                  <a:endParaRPr lang="en-US" sz="1800"/>
                </a:p>
              </p:txBody>
            </p:sp>
            <p:sp>
              <p:nvSpPr>
                <p:cNvPr id="13" name="Text Box 2057"/>
                <p:cNvSpPr txBox="1">
                  <a:spLocks noChangeArrowheads="1"/>
                </p:cNvSpPr>
                <p:nvPr/>
              </p:nvSpPr>
              <p:spPr bwMode="auto">
                <a:xfrm>
                  <a:off x="2316" y="3525"/>
                  <a:ext cx="8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bg1"/>
                      </a:solidFill>
                    </a:rPr>
                    <a:t>COOH</a:t>
                  </a:r>
                  <a:endParaRPr lang="en-US" sz="1800"/>
                </a:p>
              </p:txBody>
            </p:sp>
            <p:sp>
              <p:nvSpPr>
                <p:cNvPr id="14" name="Line 2058"/>
                <p:cNvSpPr>
                  <a:spLocks noChangeShapeType="1"/>
                </p:cNvSpPr>
                <p:nvPr/>
              </p:nvSpPr>
              <p:spPr bwMode="auto">
                <a:xfrm>
                  <a:off x="2628" y="3936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059"/>
                <p:cNvSpPr>
                  <a:spLocks noChangeShapeType="1"/>
                </p:cNvSpPr>
                <p:nvPr/>
              </p:nvSpPr>
              <p:spPr bwMode="auto">
                <a:xfrm>
                  <a:off x="2436" y="3737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Text Box 2060"/>
                <p:cNvSpPr txBox="1">
                  <a:spLocks noChangeArrowheads="1"/>
                </p:cNvSpPr>
                <p:nvPr/>
              </p:nvSpPr>
              <p:spPr bwMode="auto">
                <a:xfrm>
                  <a:off x="2808" y="3828"/>
                  <a:ext cx="122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en-US" sz="1800" b="1" dirty="0">
                      <a:solidFill>
                        <a:schemeClr val="bg1"/>
                      </a:solidFill>
                    </a:rPr>
                    <a:t>C</a:t>
                  </a:r>
                  <a:r>
                    <a:rPr lang="en-US" sz="1800" b="1" dirty="0">
                      <a:solidFill>
                        <a:srgbClr val="F21706"/>
                      </a:solidFill>
                    </a:rPr>
                    <a:t>H</a:t>
                  </a:r>
                  <a:r>
                    <a:rPr lang="en-US" sz="1800" b="1" baseline="-25000" dirty="0">
                      <a:solidFill>
                        <a:srgbClr val="F21706"/>
                      </a:solidFill>
                    </a:rPr>
                    <a:t>3</a:t>
                  </a:r>
                  <a:endParaRPr lang="en-US" sz="2400" dirty="0"/>
                </a:p>
              </p:txBody>
            </p:sp>
          </p:grpSp>
        </p:grpSp>
        <p:sp>
          <p:nvSpPr>
            <p:cNvPr id="6" name="Line 2061"/>
            <p:cNvSpPr>
              <a:spLocks noChangeShapeType="1"/>
            </p:cNvSpPr>
            <p:nvPr/>
          </p:nvSpPr>
          <p:spPr bwMode="auto">
            <a:xfrm flipH="1">
              <a:off x="3181350" y="2571750"/>
              <a:ext cx="152400" cy="1524000"/>
            </a:xfrm>
            <a:prstGeom prst="line">
              <a:avLst/>
            </a:prstGeom>
            <a:noFill/>
            <a:ln w="9525">
              <a:solidFill>
                <a:srgbClr val="F2170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062"/>
            <p:cNvSpPr>
              <a:spLocks noChangeShapeType="1"/>
            </p:cNvSpPr>
            <p:nvPr/>
          </p:nvSpPr>
          <p:spPr bwMode="auto">
            <a:xfrm>
              <a:off x="4343400" y="2438400"/>
              <a:ext cx="2209800" cy="914400"/>
            </a:xfrm>
            <a:prstGeom prst="line">
              <a:avLst/>
            </a:prstGeom>
            <a:noFill/>
            <a:ln w="9525">
              <a:solidFill>
                <a:srgbClr val="F2170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63"/>
          <p:cNvGrpSpPr>
            <a:grpSpLocks/>
          </p:cNvGrpSpPr>
          <p:nvPr/>
        </p:nvGrpSpPr>
        <p:grpSpPr bwMode="auto">
          <a:xfrm>
            <a:off x="354360" y="1484784"/>
            <a:ext cx="2057400" cy="1766887"/>
            <a:chOff x="528" y="1620"/>
            <a:chExt cx="1296" cy="1113"/>
          </a:xfrm>
        </p:grpSpPr>
        <p:sp>
          <p:nvSpPr>
            <p:cNvPr id="18" name="Freeform 2064"/>
            <p:cNvSpPr>
              <a:spLocks/>
            </p:cNvSpPr>
            <p:nvPr/>
          </p:nvSpPr>
          <p:spPr bwMode="auto">
            <a:xfrm flipV="1">
              <a:off x="1179" y="1620"/>
              <a:ext cx="4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065"/>
            <p:cNvSpPr>
              <a:spLocks/>
            </p:cNvSpPr>
            <p:nvPr/>
          </p:nvSpPr>
          <p:spPr bwMode="auto">
            <a:xfrm flipV="1">
              <a:off x="1005" y="1813"/>
              <a:ext cx="17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110"/>
                </a:cxn>
              </a:cxnLst>
              <a:rect l="0" t="0" r="r" b="b"/>
              <a:pathLst>
                <a:path w="146" h="110">
                  <a:moveTo>
                    <a:pt x="0" y="0"/>
                  </a:moveTo>
                  <a:lnTo>
                    <a:pt x="146" y="11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2066"/>
            <p:cNvSpPr>
              <a:spLocks/>
            </p:cNvSpPr>
            <p:nvPr/>
          </p:nvSpPr>
          <p:spPr bwMode="auto">
            <a:xfrm flipV="1">
              <a:off x="1178" y="1813"/>
              <a:ext cx="168" cy="1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06"/>
                </a:cxn>
              </a:cxnLst>
              <a:rect l="0" t="0" r="r" b="b"/>
              <a:pathLst>
                <a:path w="144" h="106">
                  <a:moveTo>
                    <a:pt x="144" y="0"/>
                  </a:moveTo>
                  <a:lnTo>
                    <a:pt x="0" y="106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67"/>
            <p:cNvSpPr>
              <a:spLocks/>
            </p:cNvSpPr>
            <p:nvPr/>
          </p:nvSpPr>
          <p:spPr bwMode="auto">
            <a:xfrm flipV="1">
              <a:off x="1340" y="1914"/>
              <a:ext cx="4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068"/>
            <p:cNvSpPr>
              <a:spLocks/>
            </p:cNvSpPr>
            <p:nvPr/>
          </p:nvSpPr>
          <p:spPr bwMode="auto">
            <a:xfrm flipV="1">
              <a:off x="1166" y="2106"/>
              <a:ext cx="172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110"/>
                </a:cxn>
              </a:cxnLst>
              <a:rect l="0" t="0" r="r" b="b"/>
              <a:pathLst>
                <a:path w="146" h="110">
                  <a:moveTo>
                    <a:pt x="0" y="0"/>
                  </a:moveTo>
                  <a:lnTo>
                    <a:pt x="146" y="11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069"/>
            <p:cNvSpPr>
              <a:spLocks/>
            </p:cNvSpPr>
            <p:nvPr/>
          </p:nvSpPr>
          <p:spPr bwMode="auto">
            <a:xfrm flipV="1">
              <a:off x="1338" y="2106"/>
              <a:ext cx="169" cy="1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06"/>
                </a:cxn>
              </a:cxnLst>
              <a:rect l="0" t="0" r="r" b="b"/>
              <a:pathLst>
                <a:path w="144" h="106">
                  <a:moveTo>
                    <a:pt x="144" y="0"/>
                  </a:moveTo>
                  <a:lnTo>
                    <a:pt x="0" y="106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070"/>
            <p:cNvSpPr>
              <a:spLocks/>
            </p:cNvSpPr>
            <p:nvPr/>
          </p:nvSpPr>
          <p:spPr bwMode="auto">
            <a:xfrm flipV="1">
              <a:off x="1505" y="2214"/>
              <a:ext cx="3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071"/>
            <p:cNvSpPr>
              <a:spLocks/>
            </p:cNvSpPr>
            <p:nvPr/>
          </p:nvSpPr>
          <p:spPr bwMode="auto">
            <a:xfrm flipV="1">
              <a:off x="1333" y="2407"/>
              <a:ext cx="170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110"/>
                </a:cxn>
              </a:cxnLst>
              <a:rect l="0" t="0" r="r" b="b"/>
              <a:pathLst>
                <a:path w="146" h="110">
                  <a:moveTo>
                    <a:pt x="0" y="0"/>
                  </a:moveTo>
                  <a:lnTo>
                    <a:pt x="146" y="11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072"/>
            <p:cNvSpPr>
              <a:spLocks/>
            </p:cNvSpPr>
            <p:nvPr/>
          </p:nvSpPr>
          <p:spPr bwMode="auto">
            <a:xfrm flipV="1">
              <a:off x="1503" y="2407"/>
              <a:ext cx="169" cy="1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06"/>
                </a:cxn>
              </a:cxnLst>
              <a:rect l="0" t="0" r="r" b="b"/>
              <a:pathLst>
                <a:path w="144" h="106">
                  <a:moveTo>
                    <a:pt x="144" y="0"/>
                  </a:moveTo>
                  <a:lnTo>
                    <a:pt x="0" y="106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073"/>
            <p:cNvSpPr>
              <a:spLocks/>
            </p:cNvSpPr>
            <p:nvPr/>
          </p:nvSpPr>
          <p:spPr bwMode="auto">
            <a:xfrm flipV="1">
              <a:off x="1002" y="1914"/>
              <a:ext cx="2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074"/>
            <p:cNvSpPr>
              <a:spLocks/>
            </p:cNvSpPr>
            <p:nvPr/>
          </p:nvSpPr>
          <p:spPr bwMode="auto">
            <a:xfrm flipV="1">
              <a:off x="828" y="2106"/>
              <a:ext cx="173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110"/>
                </a:cxn>
              </a:cxnLst>
              <a:rect l="0" t="0" r="r" b="b"/>
              <a:pathLst>
                <a:path w="146" h="110">
                  <a:moveTo>
                    <a:pt x="0" y="0"/>
                  </a:moveTo>
                  <a:lnTo>
                    <a:pt x="146" y="11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075"/>
            <p:cNvSpPr>
              <a:spLocks/>
            </p:cNvSpPr>
            <p:nvPr/>
          </p:nvSpPr>
          <p:spPr bwMode="auto">
            <a:xfrm flipV="1">
              <a:off x="1001" y="2106"/>
              <a:ext cx="169" cy="1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06"/>
                </a:cxn>
              </a:cxnLst>
              <a:rect l="0" t="0" r="r" b="b"/>
              <a:pathLst>
                <a:path w="144" h="106">
                  <a:moveTo>
                    <a:pt x="144" y="0"/>
                  </a:moveTo>
                  <a:lnTo>
                    <a:pt x="0" y="106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076"/>
            <p:cNvSpPr>
              <a:spLocks/>
            </p:cNvSpPr>
            <p:nvPr/>
          </p:nvSpPr>
          <p:spPr bwMode="auto">
            <a:xfrm flipV="1">
              <a:off x="1167" y="2214"/>
              <a:ext cx="4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077"/>
            <p:cNvSpPr>
              <a:spLocks/>
            </p:cNvSpPr>
            <p:nvPr/>
          </p:nvSpPr>
          <p:spPr bwMode="auto">
            <a:xfrm flipV="1">
              <a:off x="993" y="2407"/>
              <a:ext cx="17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110"/>
                </a:cxn>
              </a:cxnLst>
              <a:rect l="0" t="0" r="r" b="b"/>
              <a:pathLst>
                <a:path w="146" h="110">
                  <a:moveTo>
                    <a:pt x="0" y="0"/>
                  </a:moveTo>
                  <a:lnTo>
                    <a:pt x="146" y="11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078"/>
            <p:cNvSpPr>
              <a:spLocks/>
            </p:cNvSpPr>
            <p:nvPr/>
          </p:nvSpPr>
          <p:spPr bwMode="auto">
            <a:xfrm flipV="1">
              <a:off x="1166" y="2407"/>
              <a:ext cx="168" cy="1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06"/>
                </a:cxn>
              </a:cxnLst>
              <a:rect l="0" t="0" r="r" b="b"/>
              <a:pathLst>
                <a:path w="144" h="106">
                  <a:moveTo>
                    <a:pt x="144" y="0"/>
                  </a:moveTo>
                  <a:lnTo>
                    <a:pt x="0" y="106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079"/>
            <p:cNvSpPr>
              <a:spLocks/>
            </p:cNvSpPr>
            <p:nvPr/>
          </p:nvSpPr>
          <p:spPr bwMode="auto">
            <a:xfrm flipV="1">
              <a:off x="830" y="2214"/>
              <a:ext cx="1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080"/>
            <p:cNvSpPr>
              <a:spLocks/>
            </p:cNvSpPr>
            <p:nvPr/>
          </p:nvSpPr>
          <p:spPr bwMode="auto">
            <a:xfrm flipV="1">
              <a:off x="656" y="2407"/>
              <a:ext cx="172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110"/>
                </a:cxn>
              </a:cxnLst>
              <a:rect l="0" t="0" r="r" b="b"/>
              <a:pathLst>
                <a:path w="146" h="110">
                  <a:moveTo>
                    <a:pt x="0" y="0"/>
                  </a:moveTo>
                  <a:lnTo>
                    <a:pt x="146" y="11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081"/>
            <p:cNvSpPr>
              <a:spLocks/>
            </p:cNvSpPr>
            <p:nvPr/>
          </p:nvSpPr>
          <p:spPr bwMode="auto">
            <a:xfrm flipV="1">
              <a:off x="828" y="2407"/>
              <a:ext cx="169" cy="1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06"/>
                </a:cxn>
              </a:cxnLst>
              <a:rect l="0" t="0" r="r" b="b"/>
              <a:pathLst>
                <a:path w="144" h="106">
                  <a:moveTo>
                    <a:pt x="144" y="0"/>
                  </a:moveTo>
                  <a:lnTo>
                    <a:pt x="0" y="106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2082"/>
            <p:cNvSpPr>
              <a:spLocks/>
            </p:cNvSpPr>
            <p:nvPr/>
          </p:nvSpPr>
          <p:spPr bwMode="auto">
            <a:xfrm flipV="1">
              <a:off x="1672" y="2516"/>
              <a:ext cx="1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083"/>
            <p:cNvSpPr>
              <a:spLocks/>
            </p:cNvSpPr>
            <p:nvPr/>
          </p:nvSpPr>
          <p:spPr bwMode="auto">
            <a:xfrm flipV="1">
              <a:off x="1332" y="2516"/>
              <a:ext cx="4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2084"/>
            <p:cNvSpPr>
              <a:spLocks/>
            </p:cNvSpPr>
            <p:nvPr/>
          </p:nvSpPr>
          <p:spPr bwMode="auto">
            <a:xfrm flipV="1">
              <a:off x="994" y="2516"/>
              <a:ext cx="2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085"/>
            <p:cNvSpPr>
              <a:spLocks/>
            </p:cNvSpPr>
            <p:nvPr/>
          </p:nvSpPr>
          <p:spPr bwMode="auto">
            <a:xfrm flipV="1">
              <a:off x="657" y="2516"/>
              <a:ext cx="1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08"/>
                </a:cxn>
              </a:cxnLst>
              <a:rect l="0" t="0" r="r" b="b"/>
              <a:pathLst>
                <a:path w="2" h="208">
                  <a:moveTo>
                    <a:pt x="0" y="0"/>
                  </a:moveTo>
                  <a:lnTo>
                    <a:pt x="2" y="208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086"/>
            <p:cNvSpPr>
              <a:spLocks noChangeShapeType="1"/>
            </p:cNvSpPr>
            <p:nvPr/>
          </p:nvSpPr>
          <p:spPr bwMode="auto">
            <a:xfrm>
              <a:off x="960" y="1948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087"/>
            <p:cNvSpPr>
              <a:spLocks noChangeShapeType="1"/>
            </p:cNvSpPr>
            <p:nvPr/>
          </p:nvSpPr>
          <p:spPr bwMode="auto">
            <a:xfrm flipV="1">
              <a:off x="1384" y="1948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088"/>
            <p:cNvSpPr>
              <a:spLocks noChangeShapeType="1"/>
            </p:cNvSpPr>
            <p:nvPr/>
          </p:nvSpPr>
          <p:spPr bwMode="auto">
            <a:xfrm>
              <a:off x="768" y="2268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089"/>
            <p:cNvSpPr>
              <a:spLocks noChangeShapeType="1"/>
            </p:cNvSpPr>
            <p:nvPr/>
          </p:nvSpPr>
          <p:spPr bwMode="auto">
            <a:xfrm>
              <a:off x="728" y="2268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090"/>
            <p:cNvSpPr>
              <a:spLocks noChangeShapeType="1"/>
            </p:cNvSpPr>
            <p:nvPr/>
          </p:nvSpPr>
          <p:spPr bwMode="auto">
            <a:xfrm>
              <a:off x="1056" y="2260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91"/>
            <p:cNvSpPr>
              <a:spLocks noChangeShapeType="1"/>
            </p:cNvSpPr>
            <p:nvPr/>
          </p:nvSpPr>
          <p:spPr bwMode="auto">
            <a:xfrm>
              <a:off x="1098" y="2329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092"/>
            <p:cNvSpPr>
              <a:spLocks noChangeShapeType="1"/>
            </p:cNvSpPr>
            <p:nvPr/>
          </p:nvSpPr>
          <p:spPr bwMode="auto">
            <a:xfrm>
              <a:off x="936" y="2599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093"/>
            <p:cNvSpPr>
              <a:spLocks noChangeShapeType="1"/>
            </p:cNvSpPr>
            <p:nvPr/>
          </p:nvSpPr>
          <p:spPr bwMode="auto">
            <a:xfrm>
              <a:off x="608" y="2556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094"/>
            <p:cNvSpPr>
              <a:spLocks noChangeShapeType="1"/>
            </p:cNvSpPr>
            <p:nvPr/>
          </p:nvSpPr>
          <p:spPr bwMode="auto">
            <a:xfrm flipV="1">
              <a:off x="1050" y="2329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095"/>
            <p:cNvSpPr>
              <a:spLocks noChangeShapeType="1"/>
            </p:cNvSpPr>
            <p:nvPr/>
          </p:nvSpPr>
          <p:spPr bwMode="auto">
            <a:xfrm flipV="1">
              <a:off x="1576" y="2220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096"/>
            <p:cNvSpPr>
              <a:spLocks noChangeShapeType="1"/>
            </p:cNvSpPr>
            <p:nvPr/>
          </p:nvSpPr>
          <p:spPr bwMode="auto">
            <a:xfrm flipV="1">
              <a:off x="1620" y="2220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097"/>
            <p:cNvSpPr>
              <a:spLocks noChangeShapeType="1"/>
            </p:cNvSpPr>
            <p:nvPr/>
          </p:nvSpPr>
          <p:spPr bwMode="auto">
            <a:xfrm flipV="1">
              <a:off x="1096" y="2260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098"/>
            <p:cNvSpPr>
              <a:spLocks noChangeShapeType="1"/>
            </p:cNvSpPr>
            <p:nvPr/>
          </p:nvSpPr>
          <p:spPr bwMode="auto">
            <a:xfrm>
              <a:off x="568" y="2556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099"/>
            <p:cNvSpPr>
              <a:spLocks noChangeShapeType="1"/>
            </p:cNvSpPr>
            <p:nvPr/>
          </p:nvSpPr>
          <p:spPr bwMode="auto">
            <a:xfrm>
              <a:off x="528" y="2556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100"/>
            <p:cNvSpPr>
              <a:spLocks noChangeShapeType="1"/>
            </p:cNvSpPr>
            <p:nvPr/>
          </p:nvSpPr>
          <p:spPr bwMode="auto">
            <a:xfrm>
              <a:off x="889" y="2532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101"/>
            <p:cNvSpPr>
              <a:spLocks noChangeShapeType="1"/>
            </p:cNvSpPr>
            <p:nvPr/>
          </p:nvSpPr>
          <p:spPr bwMode="auto">
            <a:xfrm>
              <a:off x="843" y="2532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102"/>
            <p:cNvSpPr>
              <a:spLocks noChangeShapeType="1"/>
            </p:cNvSpPr>
            <p:nvPr/>
          </p:nvSpPr>
          <p:spPr bwMode="auto">
            <a:xfrm>
              <a:off x="843" y="2599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103"/>
            <p:cNvSpPr>
              <a:spLocks noChangeShapeType="1"/>
            </p:cNvSpPr>
            <p:nvPr/>
          </p:nvSpPr>
          <p:spPr bwMode="auto">
            <a:xfrm>
              <a:off x="887" y="2671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104"/>
            <p:cNvSpPr>
              <a:spLocks noChangeShapeType="1"/>
            </p:cNvSpPr>
            <p:nvPr/>
          </p:nvSpPr>
          <p:spPr bwMode="auto">
            <a:xfrm flipV="1">
              <a:off x="843" y="2671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105"/>
            <p:cNvSpPr>
              <a:spLocks noChangeShapeType="1"/>
            </p:cNvSpPr>
            <p:nvPr/>
          </p:nvSpPr>
          <p:spPr bwMode="auto">
            <a:xfrm flipV="1">
              <a:off x="889" y="2599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106"/>
            <p:cNvSpPr>
              <a:spLocks noChangeShapeType="1"/>
            </p:cNvSpPr>
            <p:nvPr/>
          </p:nvSpPr>
          <p:spPr bwMode="auto">
            <a:xfrm>
              <a:off x="1204" y="2526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107"/>
            <p:cNvSpPr>
              <a:spLocks noChangeShapeType="1"/>
            </p:cNvSpPr>
            <p:nvPr/>
          </p:nvSpPr>
          <p:spPr bwMode="auto">
            <a:xfrm>
              <a:off x="1250" y="2600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108"/>
            <p:cNvSpPr>
              <a:spLocks noChangeShapeType="1"/>
            </p:cNvSpPr>
            <p:nvPr/>
          </p:nvSpPr>
          <p:spPr bwMode="auto">
            <a:xfrm flipV="1">
              <a:off x="1204" y="2600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109"/>
            <p:cNvSpPr>
              <a:spLocks noChangeShapeType="1"/>
            </p:cNvSpPr>
            <p:nvPr/>
          </p:nvSpPr>
          <p:spPr bwMode="auto">
            <a:xfrm flipV="1">
              <a:off x="1248" y="2526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110"/>
            <p:cNvSpPr>
              <a:spLocks noChangeShapeType="1"/>
            </p:cNvSpPr>
            <p:nvPr/>
          </p:nvSpPr>
          <p:spPr bwMode="auto">
            <a:xfrm flipV="1">
              <a:off x="1200" y="2677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11"/>
            <p:cNvSpPr>
              <a:spLocks noChangeShapeType="1"/>
            </p:cNvSpPr>
            <p:nvPr/>
          </p:nvSpPr>
          <p:spPr bwMode="auto">
            <a:xfrm flipV="1">
              <a:off x="1248" y="2677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112"/>
            <p:cNvSpPr>
              <a:spLocks noChangeShapeType="1"/>
            </p:cNvSpPr>
            <p:nvPr/>
          </p:nvSpPr>
          <p:spPr bwMode="auto">
            <a:xfrm flipV="1">
              <a:off x="1716" y="2543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113"/>
            <p:cNvSpPr>
              <a:spLocks noChangeShapeType="1"/>
            </p:cNvSpPr>
            <p:nvPr/>
          </p:nvSpPr>
          <p:spPr bwMode="auto">
            <a:xfrm flipV="1">
              <a:off x="1770" y="2543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114"/>
            <p:cNvSpPr>
              <a:spLocks noChangeShapeType="1"/>
            </p:cNvSpPr>
            <p:nvPr/>
          </p:nvSpPr>
          <p:spPr bwMode="auto">
            <a:xfrm>
              <a:off x="936" y="2671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115"/>
            <p:cNvSpPr>
              <a:spLocks noChangeShapeType="1"/>
            </p:cNvSpPr>
            <p:nvPr/>
          </p:nvSpPr>
          <p:spPr bwMode="auto">
            <a:xfrm flipV="1">
              <a:off x="936" y="2532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116"/>
            <p:cNvSpPr>
              <a:spLocks noChangeShapeType="1"/>
            </p:cNvSpPr>
            <p:nvPr/>
          </p:nvSpPr>
          <p:spPr bwMode="auto">
            <a:xfrm flipV="1">
              <a:off x="1296" y="2600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117"/>
            <p:cNvSpPr>
              <a:spLocks noChangeShapeType="1"/>
            </p:cNvSpPr>
            <p:nvPr/>
          </p:nvSpPr>
          <p:spPr bwMode="auto">
            <a:xfrm flipV="1">
              <a:off x="1292" y="2526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118"/>
            <p:cNvSpPr>
              <a:spLocks noChangeShapeType="1"/>
            </p:cNvSpPr>
            <p:nvPr/>
          </p:nvSpPr>
          <p:spPr bwMode="auto">
            <a:xfrm flipV="1">
              <a:off x="1824" y="2543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119"/>
            <p:cNvSpPr>
              <a:spLocks noChangeShapeType="1"/>
            </p:cNvSpPr>
            <p:nvPr/>
          </p:nvSpPr>
          <p:spPr bwMode="auto">
            <a:xfrm>
              <a:off x="1296" y="2677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CasellaDiTesto 73"/>
          <p:cNvSpPr txBox="1"/>
          <p:nvPr/>
        </p:nvSpPr>
        <p:spPr>
          <a:xfrm>
            <a:off x="1547664" y="62068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Interazione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dipolare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indiretta</a:t>
            </a:r>
            <a:r>
              <a:rPr lang="en-US" sz="2800" b="1" dirty="0" smtClean="0"/>
              <a:t> (J-coupling)</a:t>
            </a:r>
            <a:endParaRPr lang="en-US" sz="2800" b="1" dirty="0"/>
          </a:p>
        </p:txBody>
      </p:sp>
      <p:grpSp>
        <p:nvGrpSpPr>
          <p:cNvPr id="9" name="Gruppo 74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7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0" name="CasellaDiTesto 79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J-coupling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Gruppo 81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83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85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4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" name="Rettangolo 88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74500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FFFF00"/>
                </a:solidFill>
              </a:rPr>
              <a:t>			</a:t>
            </a:r>
            <a:r>
              <a:rPr lang="en-US" sz="2400" dirty="0" err="1" smtClean="0">
                <a:solidFill>
                  <a:srgbClr val="FFFF00"/>
                </a:solidFill>
              </a:rPr>
              <a:t>Sistemi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liquidi</a:t>
            </a:r>
            <a:endParaRPr lang="en-US" sz="2400" dirty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dirty="0">
                <a:solidFill>
                  <a:srgbClr val="FFFF00"/>
                </a:solidFill>
                <a:latin typeface="ZurichCalligraphic" charset="0"/>
              </a:rPr>
              <a:t>H</a:t>
            </a:r>
            <a:r>
              <a:rPr lang="en-US" dirty="0">
                <a:solidFill>
                  <a:srgbClr val="FFFF00"/>
                </a:solidFill>
              </a:rPr>
              <a:t> = H</a:t>
            </a:r>
            <a:r>
              <a:rPr lang="en-US" baseline="-25000" dirty="0">
                <a:solidFill>
                  <a:srgbClr val="FFFF00"/>
                </a:solidFill>
              </a:rPr>
              <a:t>z</a:t>
            </a:r>
            <a:r>
              <a:rPr lang="en-US" dirty="0">
                <a:solidFill>
                  <a:srgbClr val="FFFF00"/>
                </a:solidFill>
              </a:rPr>
              <a:t> + H</a:t>
            </a:r>
            <a:r>
              <a:rPr lang="en-US" baseline="-25000" dirty="0">
                <a:solidFill>
                  <a:srgbClr val="FFFF00"/>
                </a:solidFill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>
                <a:solidFill>
                  <a:srgbClr val="FFFF00"/>
                </a:solidFill>
                <a:latin typeface="Symbol" pitchFamily="18" charset="2"/>
              </a:rPr>
              <a:t></a:t>
            </a:r>
            <a:r>
              <a:rPr lang="en-US" baseline="-25000" dirty="0">
                <a:solidFill>
                  <a:srgbClr val="FFFF00"/>
                </a:solidFill>
              </a:rPr>
              <a:t>0,1 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baseline="-25000" dirty="0">
                <a:solidFill>
                  <a:srgbClr val="FFFF00"/>
                </a:solidFill>
              </a:rPr>
              <a:t>z,1 </a:t>
            </a:r>
            <a:r>
              <a:rPr lang="en-US" dirty="0">
                <a:solidFill>
                  <a:srgbClr val="FFFF00"/>
                </a:solidFill>
                <a:latin typeface="ZurichCalligraphic" charset="0"/>
              </a:rPr>
              <a:t>+ </a:t>
            </a:r>
            <a:r>
              <a:rPr lang="en-US" dirty="0">
                <a:solidFill>
                  <a:srgbClr val="FFFF00"/>
                </a:solidFill>
                <a:latin typeface="Symbol" pitchFamily="18" charset="2"/>
              </a:rPr>
              <a:t></a:t>
            </a:r>
            <a:r>
              <a:rPr lang="en-US" baseline="-25000" dirty="0">
                <a:solidFill>
                  <a:srgbClr val="FFFF00"/>
                </a:solidFill>
              </a:rPr>
              <a:t>0,2 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baseline="-25000" dirty="0">
                <a:solidFill>
                  <a:srgbClr val="FFFF00"/>
                </a:solidFill>
              </a:rPr>
              <a:t>z,2 </a:t>
            </a:r>
            <a:r>
              <a:rPr lang="en-US" dirty="0">
                <a:solidFill>
                  <a:srgbClr val="FFFF00"/>
                </a:solidFill>
                <a:latin typeface="ZurichCalligraphic" charset="0"/>
              </a:rPr>
              <a:t>+ </a:t>
            </a:r>
            <a:r>
              <a:rPr lang="en-US" dirty="0">
                <a:solidFill>
                  <a:srgbClr val="FFFF00"/>
                </a:solidFill>
              </a:rPr>
              <a:t>J</a:t>
            </a:r>
            <a:r>
              <a:rPr lang="en-US" baseline="-25000" dirty="0">
                <a:solidFill>
                  <a:srgbClr val="FFFF00"/>
                </a:solidFill>
              </a:rPr>
              <a:t>12</a:t>
            </a:r>
            <a:r>
              <a:rPr lang="en-US" dirty="0">
                <a:solidFill>
                  <a:srgbClr val="FFFF00"/>
                </a:solidFill>
              </a:rPr>
              <a:t> I</a:t>
            </a:r>
            <a:r>
              <a:rPr lang="en-US" baseline="-25000" dirty="0">
                <a:solidFill>
                  <a:srgbClr val="FFFF00"/>
                </a:solidFill>
              </a:rPr>
              <a:t>1 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	</a:t>
            </a:r>
          </a:p>
          <a:p>
            <a:pPr algn="ctr" eaLnBrk="0" hangingPunct="0"/>
            <a:endParaRPr lang="en-US" sz="3200" dirty="0">
              <a:solidFill>
                <a:srgbClr val="FFFF00"/>
              </a:solidFill>
            </a:endParaRPr>
          </a:p>
          <a:p>
            <a:pPr algn="ctr" eaLnBrk="0" hangingPunct="0"/>
            <a:endParaRPr lang="en-US" sz="2400" dirty="0">
              <a:solidFill>
                <a:srgbClr val="FFFF00"/>
              </a:solidFill>
            </a:endParaRPr>
          </a:p>
          <a:p>
            <a:pPr eaLnBrk="0" hangingPunct="0"/>
            <a:endParaRPr lang="en-US" sz="2400" dirty="0">
              <a:solidFill>
                <a:srgbClr val="FFFF00"/>
              </a:solidFill>
            </a:endParaRPr>
          </a:p>
          <a:p>
            <a:pPr eaLnBrk="0" hangingPunct="0"/>
            <a:endParaRPr lang="en-US" sz="2400" dirty="0"/>
          </a:p>
        </p:txBody>
      </p:sp>
      <p:pic>
        <p:nvPicPr>
          <p:cNvPr id="5" name="Picture 2050" descr="C:\user\andreas\Freiburg\Untitled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8" y="1412776"/>
            <a:ext cx="4623948" cy="2774369"/>
          </a:xfrm>
          <a:prstGeom prst="rect">
            <a:avLst/>
          </a:prstGeom>
          <a:noFill/>
        </p:spPr>
      </p:pic>
      <p:pic>
        <p:nvPicPr>
          <p:cNvPr id="6" name="Picture 2" descr="C:\user\andreas\Freiburg\la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861048"/>
            <a:ext cx="4318248" cy="2586026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16216" y="3717032"/>
            <a:ext cx="685800" cy="23762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44816" y="4077072"/>
            <a:ext cx="2399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FFFF00"/>
                </a:solidFill>
              </a:rPr>
              <a:t>TE = 2/J = 272 ms</a:t>
            </a:r>
            <a:endParaRPr lang="en-US" sz="12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76256" y="5157192"/>
            <a:ext cx="2447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FFFF00"/>
                </a:solidFill>
              </a:rPr>
              <a:t>TE = 1/J = 136 ms</a:t>
            </a:r>
            <a:endParaRPr lang="en-US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860032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Cos(2</a:t>
            </a:r>
            <a:r>
              <a:rPr lang="el-GR" dirty="0" smtClean="0">
                <a:solidFill>
                  <a:srgbClr val="FFFF00"/>
                </a:solidFill>
              </a:rPr>
              <a:t>π</a:t>
            </a:r>
            <a:r>
              <a:rPr lang="it-IT" dirty="0" smtClean="0">
                <a:solidFill>
                  <a:srgbClr val="FFFF00"/>
                </a:solidFill>
              </a:rPr>
              <a:t>J</a:t>
            </a:r>
            <a:r>
              <a:rPr lang="el-GR" dirty="0" smtClean="0">
                <a:solidFill>
                  <a:srgbClr val="FFFF00"/>
                </a:solidFill>
              </a:rPr>
              <a:t>τ</a:t>
            </a:r>
            <a:r>
              <a:rPr lang="it-IT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 Box 2054"/>
          <p:cNvSpPr txBox="1">
            <a:spLocks noChangeArrowheads="1"/>
          </p:cNvSpPr>
          <p:nvPr/>
        </p:nvSpPr>
        <p:spPr bwMode="auto">
          <a:xfrm rot="16219552">
            <a:off x="-321297" y="3070259"/>
            <a:ext cx="1233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Signal</a:t>
            </a:r>
          </a:p>
        </p:txBody>
      </p:sp>
      <p:sp>
        <p:nvSpPr>
          <p:cNvPr id="12" name="Text Box 2055"/>
          <p:cNvSpPr txBox="1">
            <a:spLocks noChangeArrowheads="1"/>
          </p:cNvSpPr>
          <p:nvPr/>
        </p:nvSpPr>
        <p:spPr bwMode="auto">
          <a:xfrm>
            <a:off x="4283968" y="3501008"/>
            <a:ext cx="410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FFFF00"/>
                </a:solidFill>
              </a:rPr>
              <a:t>TE</a:t>
            </a: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179512" y="4581128"/>
            <a:ext cx="3726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FF00"/>
                </a:solidFill>
                <a:latin typeface="ZurichCalligraphic" charset="0"/>
              </a:rPr>
              <a:t>H</a:t>
            </a:r>
            <a:r>
              <a:rPr lang="en-US" sz="1600" dirty="0" smtClean="0">
                <a:solidFill>
                  <a:srgbClr val="FFFF00"/>
                </a:solidFill>
              </a:rPr>
              <a:t> = H</a:t>
            </a:r>
            <a:r>
              <a:rPr lang="en-US" sz="1600" baseline="-25000" dirty="0" smtClean="0">
                <a:solidFill>
                  <a:srgbClr val="FFFF00"/>
                </a:solidFill>
              </a:rPr>
              <a:t>z</a:t>
            </a:r>
            <a:r>
              <a:rPr lang="en-US" sz="1600" dirty="0" smtClean="0">
                <a:solidFill>
                  <a:srgbClr val="FFFF00"/>
                </a:solidFill>
              </a:rPr>
              <a:t> + H</a:t>
            </a:r>
            <a:r>
              <a:rPr lang="en-US" sz="1600" baseline="-25000" dirty="0" smtClean="0">
                <a:solidFill>
                  <a:srgbClr val="FFFF00"/>
                </a:solidFill>
              </a:rPr>
              <a:t>J</a:t>
            </a:r>
            <a:r>
              <a:rPr lang="en-US" sz="1600" dirty="0" smtClean="0">
                <a:solidFill>
                  <a:srgbClr val="FFFF00"/>
                </a:solidFill>
              </a:rPr>
              <a:t> = 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</a:t>
            </a:r>
            <a:r>
              <a:rPr lang="en-US" sz="1600" baseline="-25000" dirty="0" smtClean="0">
                <a:solidFill>
                  <a:srgbClr val="FFFF00"/>
                </a:solidFill>
              </a:rPr>
              <a:t>0k </a:t>
            </a:r>
            <a:r>
              <a:rPr lang="en-US" sz="1600" dirty="0" err="1" smtClean="0">
                <a:solidFill>
                  <a:srgbClr val="FFFF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kz</a:t>
            </a:r>
            <a:r>
              <a:rPr lang="en-US" sz="1600" baseline="-250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ZurichCalligraphic" charset="0"/>
              </a:rPr>
              <a:t>+ </a:t>
            </a:r>
            <a:r>
              <a:rPr lang="en-US" sz="1600" dirty="0" smtClean="0">
                <a:solidFill>
                  <a:srgbClr val="FFFF00"/>
                </a:solidFill>
              </a:rPr>
              <a:t>2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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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J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kl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k</a:t>
            </a:r>
            <a:r>
              <a:rPr lang="en-US" sz="1600" baseline="-250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I</a:t>
            </a:r>
            <a:r>
              <a:rPr lang="en-US" sz="1600" baseline="-25000" dirty="0" smtClean="0">
                <a:solidFill>
                  <a:srgbClr val="FFFF00"/>
                </a:solidFill>
              </a:rPr>
              <a:t>l</a:t>
            </a:r>
            <a:endParaRPr lang="en-US" sz="1600" dirty="0" smtClean="0">
              <a:solidFill>
                <a:srgbClr val="FFFF00"/>
              </a:solidFill>
            </a:endParaRPr>
          </a:p>
          <a:p>
            <a:pPr eaLnBrk="0" hangingPunct="0"/>
            <a:endParaRPr lang="en-US" sz="1600" dirty="0" smtClean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1600" dirty="0" smtClean="0">
                <a:solidFill>
                  <a:srgbClr val="FFFF00"/>
                </a:solidFill>
              </a:rPr>
              <a:t>2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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| </a:t>
            </a:r>
            <a:r>
              <a:rPr lang="en-US" sz="1600" dirty="0" err="1" smtClean="0">
                <a:solidFill>
                  <a:srgbClr val="FFFF00"/>
                </a:solidFill>
              </a:rPr>
              <a:t>J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kl</a:t>
            </a:r>
            <a:r>
              <a:rPr lang="en-US" sz="1600" dirty="0" smtClean="0">
                <a:solidFill>
                  <a:srgbClr val="FFFF00"/>
                </a:solidFill>
              </a:rPr>
              <a:t> | &lt;&lt; | 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</a:t>
            </a:r>
            <a:r>
              <a:rPr lang="en-US" sz="1600" baseline="-25000" dirty="0" smtClean="0">
                <a:solidFill>
                  <a:srgbClr val="FFFF00"/>
                </a:solidFill>
              </a:rPr>
              <a:t>0k 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-</a:t>
            </a:r>
            <a:r>
              <a:rPr lang="en-US" sz="1600" baseline="-25000" dirty="0" smtClean="0">
                <a:solidFill>
                  <a:srgbClr val="FFFF00"/>
                </a:solidFill>
              </a:rPr>
              <a:t>0l</a:t>
            </a:r>
            <a:r>
              <a:rPr lang="en-US" sz="1600" dirty="0" smtClean="0">
                <a:solidFill>
                  <a:srgbClr val="FFFF00"/>
                </a:solidFill>
              </a:rPr>
              <a:t> |</a:t>
            </a:r>
          </a:p>
          <a:p>
            <a:pPr algn="ctr" eaLnBrk="0" hangingPunct="0"/>
            <a:endParaRPr lang="en-US" sz="1600" dirty="0" smtClean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1600" dirty="0" smtClean="0">
                <a:solidFill>
                  <a:srgbClr val="FFFF00"/>
                </a:solidFill>
                <a:latin typeface="ZurichCalligraphic" charset="0"/>
              </a:rPr>
              <a:t>H</a:t>
            </a:r>
            <a:r>
              <a:rPr lang="en-US" sz="1600" dirty="0" smtClean="0">
                <a:solidFill>
                  <a:srgbClr val="FFFF00"/>
                </a:solidFill>
              </a:rPr>
              <a:t> = H</a:t>
            </a:r>
            <a:r>
              <a:rPr lang="en-US" sz="1600" baseline="-25000" dirty="0" smtClean="0">
                <a:solidFill>
                  <a:srgbClr val="FFFF00"/>
                </a:solidFill>
              </a:rPr>
              <a:t>z</a:t>
            </a:r>
            <a:r>
              <a:rPr lang="en-US" sz="1600" dirty="0" smtClean="0">
                <a:solidFill>
                  <a:srgbClr val="FFFF00"/>
                </a:solidFill>
              </a:rPr>
              <a:t> + H</a:t>
            </a:r>
            <a:r>
              <a:rPr lang="en-US" sz="1600" baseline="-25000" dirty="0" smtClean="0">
                <a:solidFill>
                  <a:srgbClr val="FFFF00"/>
                </a:solidFill>
              </a:rPr>
              <a:t>J</a:t>
            </a:r>
            <a:r>
              <a:rPr lang="en-US" sz="1600" dirty="0" smtClean="0">
                <a:solidFill>
                  <a:srgbClr val="FFFF00"/>
                </a:solidFill>
              </a:rPr>
              <a:t> = 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</a:t>
            </a:r>
            <a:r>
              <a:rPr lang="en-US" sz="1600" baseline="-25000" dirty="0" smtClean="0">
                <a:solidFill>
                  <a:srgbClr val="FFFF00"/>
                </a:solidFill>
              </a:rPr>
              <a:t>0k </a:t>
            </a:r>
            <a:r>
              <a:rPr lang="en-US" sz="1600" dirty="0" err="1" smtClean="0">
                <a:solidFill>
                  <a:srgbClr val="FFFF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kz</a:t>
            </a:r>
            <a:r>
              <a:rPr lang="en-US" sz="1600" baseline="-250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ZurichCalligraphic" charset="0"/>
              </a:rPr>
              <a:t>+ </a:t>
            </a:r>
            <a:r>
              <a:rPr lang="en-US" sz="1600" dirty="0" smtClean="0">
                <a:solidFill>
                  <a:srgbClr val="FFFF00"/>
                </a:solidFill>
              </a:rPr>
              <a:t>2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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Symbol" pitchFamily="18" charset="2"/>
              </a:rPr>
              <a:t>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J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kl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kz</a:t>
            </a:r>
            <a:r>
              <a:rPr lang="en-US" sz="1600" baseline="-250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lz</a:t>
            </a:r>
            <a:endParaRPr lang="en-US" sz="1600" baseline="-25000" dirty="0" smtClean="0">
              <a:solidFill>
                <a:srgbClr val="FFFF00"/>
              </a:solidFill>
            </a:endParaRPr>
          </a:p>
          <a:p>
            <a:pPr algn="ctr" eaLnBrk="0" hangingPunct="0"/>
            <a:endParaRPr lang="en-US" sz="1600" dirty="0" smtClean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1600" dirty="0" smtClean="0">
                <a:solidFill>
                  <a:srgbClr val="FFFF00"/>
                </a:solidFill>
              </a:rPr>
              <a:t>[H</a:t>
            </a:r>
            <a:r>
              <a:rPr lang="en-US" sz="1600" baseline="-25000" dirty="0" smtClean="0">
                <a:solidFill>
                  <a:srgbClr val="FFFF00"/>
                </a:solidFill>
              </a:rPr>
              <a:t>z</a:t>
            </a:r>
            <a:r>
              <a:rPr lang="en-US" sz="1600" dirty="0" smtClean="0">
                <a:solidFill>
                  <a:srgbClr val="FFFF00"/>
                </a:solidFill>
              </a:rPr>
              <a:t> , H</a:t>
            </a:r>
            <a:r>
              <a:rPr lang="en-US" sz="1600" baseline="-25000" dirty="0" smtClean="0">
                <a:solidFill>
                  <a:srgbClr val="FFFF00"/>
                </a:solidFill>
              </a:rPr>
              <a:t>J</a:t>
            </a:r>
            <a:r>
              <a:rPr lang="en-US" sz="1600" dirty="0" smtClean="0">
                <a:solidFill>
                  <a:srgbClr val="FFFF00"/>
                </a:solidFill>
              </a:rPr>
              <a:t> ] = 0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2" name="Gruppo 14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1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J-coupling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372200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lattato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24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26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5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ttangolo 29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08104" y="156647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+dipolare (rilassamento)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BT\Besuch Trier\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635000"/>
            <a:ext cx="7543800" cy="5829300"/>
          </a:xfrm>
          <a:prstGeom prst="rect">
            <a:avLst/>
          </a:prstGeom>
          <a:noFill/>
        </p:spPr>
      </p:pic>
      <p:grpSp>
        <p:nvGrpSpPr>
          <p:cNvPr id="5" name="Gruppo 4"/>
          <p:cNvGrpSpPr/>
          <p:nvPr/>
        </p:nvGrpSpPr>
        <p:grpSpPr>
          <a:xfrm>
            <a:off x="1306513" y="1598613"/>
            <a:ext cx="1257300" cy="3524250"/>
            <a:chOff x="1306513" y="1598613"/>
            <a:chExt cx="1257300" cy="352425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306513" y="4818063"/>
              <a:ext cx="796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Taurine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06513" y="4348163"/>
              <a:ext cx="1063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i="1">
                  <a:solidFill>
                    <a:srgbClr val="FFFF00"/>
                  </a:solidFill>
                </a:rPr>
                <a:t>myo</a:t>
              </a:r>
              <a:r>
                <a:rPr lang="en-US" sz="1400" b="1">
                  <a:solidFill>
                    <a:srgbClr val="FFFF00"/>
                  </a:solidFill>
                </a:rPr>
                <a:t>Inositol</a:t>
              </a:r>
              <a:endParaRPr lang="en-US" sz="1400" b="1" i="1">
                <a:solidFill>
                  <a:srgbClr val="FFFF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06513" y="2055813"/>
              <a:ext cx="9350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FFFF00"/>
                  </a:solidFill>
                </a:rPr>
                <a:t>Aspartate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306513" y="3662363"/>
              <a:ext cx="7667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Glycine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306513" y="4119563"/>
              <a:ext cx="757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Lactate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306513" y="1827213"/>
              <a:ext cx="12573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solidFill>
                    <a:srgbClr val="FFFF00"/>
                  </a:solidFill>
                </a:rPr>
                <a:t>Ascorbic Acid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306513" y="3897313"/>
              <a:ext cx="10906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Glutathione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306513" y="3433763"/>
              <a:ext cx="9921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Glutamate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306513" y="3211513"/>
              <a:ext cx="9921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Glutamine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306513" y="2982913"/>
              <a:ext cx="787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Glucose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306513" y="2754313"/>
              <a:ext cx="698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GABA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306513" y="2519363"/>
              <a:ext cx="846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Creatine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306513" y="2290763"/>
              <a:ext cx="7762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Choline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306513" y="1598613"/>
              <a:ext cx="7762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FFFF00"/>
                  </a:solidFill>
                </a:rPr>
                <a:t>Alanine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306513" y="4557713"/>
              <a:ext cx="569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NAA</a:t>
              </a:r>
            </a:p>
          </p:txBody>
        </p:sp>
      </p:grpSp>
      <p:grpSp>
        <p:nvGrpSpPr>
          <p:cNvPr id="21" name="Gruppo 14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22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241176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metaboliti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29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31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0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ettangolo 34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80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50" y="495300"/>
            <a:ext cx="66167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5" name="Gruppo 45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8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TextBox 32"/>
            <p:cNvSpPr txBox="1"/>
            <p:nvPr/>
          </p:nvSpPr>
          <p:spPr>
            <a:xfrm>
              <a:off x="2687470" y="6500834"/>
              <a:ext cx="854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Principi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1907704" y="116632"/>
              <a:ext cx="6801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Risonanza Magnetica Nucleare: spettroscopia </a:t>
              </a:r>
              <a:r>
                <a:rPr lang="it-IT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eteronucleare</a:t>
              </a:r>
              <a:endPara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1475656" y="3284984"/>
            <a:ext cx="60486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403648" y="2132856"/>
            <a:ext cx="60486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5652120" y="62068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475656" y="4077072"/>
            <a:ext cx="604867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75656" y="4725144"/>
            <a:ext cx="60486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6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462088"/>
            <a:ext cx="81057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820" y="5589240"/>
            <a:ext cx="2755448" cy="25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7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dirty="0" smtClean="0"/>
                <a:t>        Spettroscopia</a:t>
              </a:r>
              <a:endParaRPr lang="it-IT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339752" y="6926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Fosforo</a:t>
            </a:r>
            <a:r>
              <a:rPr lang="en-US" b="1" dirty="0" smtClean="0">
                <a:solidFill>
                  <a:srgbClr val="FF0000"/>
                </a:solidFill>
              </a:rPr>
              <a:t>   31P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3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5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1907704" y="116632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eteronucleare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896063" cy="33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631" y="729913"/>
            <a:ext cx="3969964" cy="401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203851" cy="27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915816" y="7647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459951" y="7647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1H</a:t>
            </a:r>
            <a:endParaRPr lang="en-US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31840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19F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6687" y="4869160"/>
            <a:ext cx="2703263" cy="15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o 10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12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7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9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8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ttangolo 22"/>
          <p:cNvSpPr/>
          <p:nvPr/>
        </p:nvSpPr>
        <p:spPr>
          <a:xfrm>
            <a:off x="1907704" y="116632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eteronucleare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292080" y="501317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6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78" y="692696"/>
            <a:ext cx="42576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54348"/>
            <a:ext cx="2672358" cy="5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79459"/>
            <a:ext cx="1728192" cy="2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3429397" cy="118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65027"/>
            <a:ext cx="3896081" cy="218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11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dirty="0" smtClean="0"/>
                <a:t>        Spettroscopia</a:t>
              </a:r>
              <a:endParaRPr lang="it-IT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6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8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7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ttangolo 21"/>
          <p:cNvSpPr/>
          <p:nvPr/>
        </p:nvSpPr>
        <p:spPr>
          <a:xfrm>
            <a:off x="1907704" y="116632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eteronucleare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5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907704" y="116632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eteronucleare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5"/>
            <a:ext cx="3024336" cy="348394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940588"/>
            <a:ext cx="4827289" cy="335250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95536" y="452291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Reference </a:t>
            </a:r>
            <a:r>
              <a:rPr lang="it-IT" dirty="0" err="1" smtClean="0"/>
              <a:t>resonance</a:t>
            </a:r>
            <a:r>
              <a:rPr lang="it-IT" dirty="0" smtClean="0"/>
              <a:t>: CFCl</a:t>
            </a:r>
            <a:r>
              <a:rPr lang="it-IT" baseline="-25000" dirty="0" smtClean="0"/>
              <a:t>3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82" y="4437112"/>
            <a:ext cx="3703116" cy="1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5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907704" y="116632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eteronucleare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8" y="692696"/>
            <a:ext cx="5170655" cy="371687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3" y="5008774"/>
            <a:ext cx="5000625" cy="8572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075108"/>
            <a:ext cx="2971993" cy="292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907704" y="116632"/>
              <a:ext cx="5224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Risonanza Magnetica Nucleare: spettroscopia</a:t>
              </a:r>
              <a:endPara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" y="783755"/>
            <a:ext cx="3236572" cy="209282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635896" y="1124854"/>
            <a:ext cx="4968552" cy="3693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S(t)= A*[cos(</a:t>
            </a:r>
            <a:r>
              <a:rPr lang="it-IT" dirty="0" smtClean="0">
                <a:sym typeface="Symbol" panose="05050102010706020507" pitchFamily="18" charset="2"/>
              </a:rPr>
              <a:t>-</a:t>
            </a:r>
            <a:r>
              <a:rPr lang="el-GR" dirty="0" smtClean="0">
                <a:sym typeface="Symbol" panose="05050102010706020507" pitchFamily="18" charset="2"/>
              </a:rPr>
              <a:t>ω</a:t>
            </a:r>
            <a:r>
              <a:rPr lang="it-IT" baseline="-25000" dirty="0" smtClean="0">
                <a:sym typeface="Symbol" panose="05050102010706020507" pitchFamily="18" charset="2"/>
              </a:rPr>
              <a:t>0</a:t>
            </a:r>
            <a:r>
              <a:rPr lang="it-IT" dirty="0" smtClean="0">
                <a:sym typeface="Symbol" panose="05050102010706020507" pitchFamily="18" charset="2"/>
              </a:rPr>
              <a:t> )*t]*</a:t>
            </a:r>
            <a:r>
              <a:rPr lang="it-IT" dirty="0" err="1" smtClean="0">
                <a:sym typeface="Symbol" panose="05050102010706020507" pitchFamily="18" charset="2"/>
              </a:rPr>
              <a:t>exp</a:t>
            </a:r>
            <a:r>
              <a:rPr lang="it-IT" dirty="0" smtClean="0">
                <a:sym typeface="Symbol" panose="05050102010706020507" pitchFamily="18" charset="2"/>
              </a:rPr>
              <a:t>(-t/T2*)*[1-exp(-TR/T1)]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3372812" y="1446530"/>
            <a:ext cx="973022" cy="845518"/>
            <a:chOff x="1391729" y="4941168"/>
            <a:chExt cx="973022" cy="845518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391729" y="5417354"/>
              <a:ext cx="97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M</a:t>
              </a:r>
              <a:r>
                <a:rPr lang="it-IT" baseline="-25000" dirty="0" smtClean="0"/>
                <a:t>0</a:t>
              </a:r>
              <a:endParaRPr lang="it-IT" dirty="0"/>
            </a:p>
          </p:txBody>
        </p:sp>
        <p:cxnSp>
          <p:nvCxnSpPr>
            <p:cNvPr id="14" name="Connettore 2 13"/>
            <p:cNvCxnSpPr/>
            <p:nvPr/>
          </p:nvCxnSpPr>
          <p:spPr>
            <a:xfrm flipH="1">
              <a:off x="1714448" y="4941168"/>
              <a:ext cx="553296" cy="576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/>
          <p:cNvGrpSpPr/>
          <p:nvPr/>
        </p:nvGrpSpPr>
        <p:grpSpPr>
          <a:xfrm>
            <a:off x="3695531" y="1506130"/>
            <a:ext cx="2664295" cy="1102368"/>
            <a:chOff x="1714448" y="5000768"/>
            <a:chExt cx="2664295" cy="1102368"/>
          </a:xfrm>
        </p:grpSpPr>
        <p:sp>
          <p:nvSpPr>
            <p:cNvPr id="16" name="Freccia in giù 15"/>
            <p:cNvSpPr/>
            <p:nvPr/>
          </p:nvSpPr>
          <p:spPr>
            <a:xfrm>
              <a:off x="2898806" y="5000768"/>
              <a:ext cx="216024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714448" y="5518361"/>
              <a:ext cx="266429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32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Spettroscopia</a:t>
              </a:r>
              <a:endPara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333128" y="1506130"/>
            <a:ext cx="2664295" cy="1101239"/>
            <a:chOff x="4352045" y="5000768"/>
            <a:chExt cx="2664295" cy="1101239"/>
          </a:xfrm>
        </p:grpSpPr>
        <p:sp>
          <p:nvSpPr>
            <p:cNvPr id="19" name="Freccia in giù 18"/>
            <p:cNvSpPr/>
            <p:nvPr/>
          </p:nvSpPr>
          <p:spPr>
            <a:xfrm>
              <a:off x="4860032" y="5000768"/>
              <a:ext cx="288032" cy="446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352045" y="5517232"/>
              <a:ext cx="266429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32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</a:t>
              </a:r>
              <a:r>
                <a:rPr lang="it-IT" sz="32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ilassometria</a:t>
              </a:r>
              <a:endPara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986275" y="2934639"/>
            <a:ext cx="202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S(t)= </a:t>
            </a:r>
            <a:r>
              <a:rPr lang="it-IT" sz="1400" dirty="0" err="1" smtClean="0"/>
              <a:t>M</a:t>
            </a:r>
            <a:r>
              <a:rPr lang="it-IT" sz="1100" dirty="0" err="1" smtClean="0"/>
              <a:t>x,y</a:t>
            </a:r>
            <a:r>
              <a:rPr lang="it-IT" sz="1400" dirty="0" smtClean="0"/>
              <a:t> (t)</a:t>
            </a:r>
            <a:endParaRPr lang="it-IT" sz="1400" dirty="0"/>
          </a:p>
        </p:txBody>
      </p:sp>
      <p:grpSp>
        <p:nvGrpSpPr>
          <p:cNvPr id="35" name="Gruppo 34"/>
          <p:cNvGrpSpPr/>
          <p:nvPr/>
        </p:nvGrpSpPr>
        <p:grpSpPr>
          <a:xfrm>
            <a:off x="733972" y="2851510"/>
            <a:ext cx="8144060" cy="1648611"/>
            <a:chOff x="733972" y="2851510"/>
            <a:chExt cx="8144060" cy="1648611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972" y="3561087"/>
              <a:ext cx="2346335" cy="607859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6016" y="3603626"/>
              <a:ext cx="2526307" cy="590387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3549640" y="351546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FT</a:t>
              </a:r>
              <a:endParaRPr lang="it-IT" dirty="0"/>
            </a:p>
          </p:txBody>
        </p:sp>
        <p:sp>
          <p:nvSpPr>
            <p:cNvPr id="23" name="Freccia a destra 22"/>
            <p:cNvSpPr/>
            <p:nvPr/>
          </p:nvSpPr>
          <p:spPr>
            <a:xfrm>
              <a:off x="3491880" y="3859326"/>
              <a:ext cx="936104" cy="14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0588" y="2851510"/>
              <a:ext cx="1557444" cy="1648611"/>
            </a:xfrm>
            <a:prstGeom prst="rect">
              <a:avLst/>
            </a:prstGeom>
          </p:spPr>
        </p:pic>
      </p:grpSp>
      <p:grpSp>
        <p:nvGrpSpPr>
          <p:cNvPr id="29" name="Gruppo 28"/>
          <p:cNvGrpSpPr/>
          <p:nvPr/>
        </p:nvGrpSpPr>
        <p:grpSpPr>
          <a:xfrm>
            <a:off x="674617" y="4437112"/>
            <a:ext cx="8203415" cy="2049781"/>
            <a:chOff x="674617" y="4437112"/>
            <a:chExt cx="8203415" cy="2049781"/>
          </a:xfrm>
        </p:grpSpPr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617" y="4653136"/>
              <a:ext cx="2111001" cy="840968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0475" y="4757845"/>
              <a:ext cx="2358816" cy="540288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95914" y="4437112"/>
              <a:ext cx="3782118" cy="2049781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0307" y="5329547"/>
              <a:ext cx="1531643" cy="329113"/>
            </a:xfrm>
            <a:prstGeom prst="rect">
              <a:avLst/>
            </a:prstGeom>
          </p:spPr>
        </p:pic>
      </p:grpSp>
      <p:grpSp>
        <p:nvGrpSpPr>
          <p:cNvPr id="34" name="Gruppo 33"/>
          <p:cNvGrpSpPr/>
          <p:nvPr/>
        </p:nvGrpSpPr>
        <p:grpSpPr>
          <a:xfrm>
            <a:off x="395536" y="4869160"/>
            <a:ext cx="3927241" cy="1233428"/>
            <a:chOff x="395536" y="4869160"/>
            <a:chExt cx="3927241" cy="1233428"/>
          </a:xfrm>
        </p:grpSpPr>
        <p:sp>
          <p:nvSpPr>
            <p:cNvPr id="30" name="Freccia circolare a destra 29"/>
            <p:cNvSpPr/>
            <p:nvPr/>
          </p:nvSpPr>
          <p:spPr>
            <a:xfrm>
              <a:off x="395536" y="4869160"/>
              <a:ext cx="338436" cy="1152128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899592" y="5733256"/>
              <a:ext cx="265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 larghezza di riga è: </a:t>
              </a:r>
              <a:endParaRPr lang="it-IT" dirty="0"/>
            </a:p>
          </p:txBody>
        </p:sp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35206" y="5797731"/>
              <a:ext cx="501824" cy="2648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/>
                <p:cNvSpPr txBox="1"/>
                <p:nvPr/>
              </p:nvSpPr>
              <p:spPr>
                <a:xfrm>
                  <a:off x="3472929" y="5717602"/>
                  <a:ext cx="8498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>
                      <a:sym typeface="Symbol" panose="05050102010706020507" pitchFamily="18" charset="2"/>
                    </a:rPr>
                    <a:t>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1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it-IT" sz="1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</m:num>
                        <m:den>
                          <m:r>
                            <a:rPr lang="it-IT" sz="1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𝑇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3" name="CasellaDiTes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929" y="5717602"/>
                  <a:ext cx="84984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475" t="-14754" b="-1967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25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4149272" cy="4608512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6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8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1907704" y="116632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eteronucleare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62490" y="781878"/>
            <a:ext cx="38259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Chemical structures of  some  19F  molecular tracers:</a:t>
            </a:r>
            <a:endParaRPr lang="it-IT" sz="1400" dirty="0"/>
          </a:p>
          <a:p>
            <a:r>
              <a:rPr lang="en-US" sz="1400" dirty="0" err="1"/>
              <a:t>hexaﬂuorobenzene</a:t>
            </a:r>
            <a:r>
              <a:rPr lang="en-US" sz="1400" dirty="0"/>
              <a:t> (HFB), </a:t>
            </a:r>
            <a:r>
              <a:rPr lang="en-US" sz="1400" dirty="0" err="1"/>
              <a:t>perﬂuorodecalin</a:t>
            </a:r>
            <a:r>
              <a:rPr lang="en-US" sz="1400" dirty="0"/>
              <a:t> (PFD), </a:t>
            </a:r>
            <a:r>
              <a:rPr lang="en-US" sz="1400" dirty="0" err="1"/>
              <a:t>perﬂuorononane</a:t>
            </a:r>
            <a:r>
              <a:rPr lang="en-US" sz="1400" dirty="0"/>
              <a:t> (PFN),  </a:t>
            </a:r>
            <a:r>
              <a:rPr lang="en-US" sz="1400" dirty="0" err="1"/>
              <a:t>perﬂuoroctyl</a:t>
            </a:r>
            <a:r>
              <a:rPr lang="en-US" sz="1400" dirty="0"/>
              <a:t> bromide (PFOB), perﬂuoro-15-crown-5-ether (PFCE), and tetra(</a:t>
            </a:r>
            <a:r>
              <a:rPr lang="en-US" sz="1400" dirty="0" err="1"/>
              <a:t>perﬂuorotertbutyl</a:t>
            </a:r>
            <a:r>
              <a:rPr lang="en-US" sz="1400" dirty="0"/>
              <a:t>)</a:t>
            </a:r>
            <a:r>
              <a:rPr lang="en-US" sz="1400" dirty="0" err="1"/>
              <a:t>pentaerythritol</a:t>
            </a:r>
            <a:r>
              <a:rPr lang="en-US" sz="1400" dirty="0"/>
              <a:t> (PERFECTA).</a:t>
            </a:r>
            <a:endParaRPr lang="it-IT" sz="1400" dirty="0"/>
          </a:p>
          <a:p>
            <a:r>
              <a:rPr lang="en-US" sz="1400" dirty="0"/>
              <a:t> </a:t>
            </a:r>
            <a:endParaRPr lang="it-IT" sz="1400" dirty="0"/>
          </a:p>
          <a:p>
            <a:r>
              <a:rPr lang="en-US" sz="1400" dirty="0"/>
              <a:t>Thanks to its 20 chemically equivalent</a:t>
            </a:r>
            <a:endParaRPr lang="it-IT" sz="1400" dirty="0"/>
          </a:p>
          <a:p>
            <a:r>
              <a:rPr lang="en-US" sz="1400" dirty="0"/>
              <a:t>fluorine atoms that give one single 19FNMRsignal at −92.5 ppm,</a:t>
            </a:r>
            <a:endParaRPr lang="it-IT" sz="1400" dirty="0"/>
          </a:p>
          <a:p>
            <a:r>
              <a:rPr lang="en-US" sz="1400" dirty="0"/>
              <a:t>the 15.5 isomer (PFCE) has been widely investigated as 19F MRI</a:t>
            </a:r>
            <a:endParaRPr lang="it-IT" sz="1400" dirty="0"/>
          </a:p>
          <a:p>
            <a:r>
              <a:rPr lang="en-US" sz="1400" dirty="0"/>
              <a:t>contrast agent, in particular for cell tracking and targeted drug</a:t>
            </a:r>
            <a:endParaRPr lang="it-IT" sz="1400" dirty="0"/>
          </a:p>
          <a:p>
            <a:r>
              <a:rPr lang="it-IT" sz="1400" dirty="0"/>
              <a:t>delivery </a:t>
            </a:r>
            <a:r>
              <a:rPr lang="it-IT" sz="1400" dirty="0" err="1"/>
              <a:t>purposes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995936" y="4885905"/>
            <a:ext cx="49685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S/N </a:t>
            </a:r>
            <a:r>
              <a:rPr lang="it-IT" dirty="0" smtClean="0">
                <a:sym typeface="Symbol" panose="05050102010706020507" pitchFamily="18" charset="2"/>
              </a:rPr>
              <a:t> B</a:t>
            </a:r>
            <a:r>
              <a:rPr lang="it-IT" sz="1200" dirty="0" smtClean="0">
                <a:sym typeface="Symbol" panose="05050102010706020507" pitchFamily="18" charset="2"/>
              </a:rPr>
              <a:t>0, </a:t>
            </a:r>
            <a:r>
              <a:rPr lang="it-IT" dirty="0" smtClean="0">
                <a:sym typeface="Symbol" panose="05050102010706020507" pitchFamily="18" charset="2"/>
              </a:rPr>
              <a:t> N   ma identici !!!</a:t>
            </a:r>
          </a:p>
          <a:p>
            <a:r>
              <a:rPr lang="it-IT" baseline="30000" dirty="0" smtClean="0">
                <a:sym typeface="Symbol" panose="05050102010706020507" pitchFamily="18" charset="2"/>
              </a:rPr>
              <a:t>19</a:t>
            </a:r>
            <a:r>
              <a:rPr lang="it-IT" dirty="0" smtClean="0">
                <a:sym typeface="Symbol" panose="05050102010706020507" pitchFamily="18" charset="2"/>
              </a:rPr>
              <a:t>F più elettronegativo di </a:t>
            </a:r>
            <a:r>
              <a:rPr lang="it-IT" baseline="30000" dirty="0" smtClean="0">
                <a:sym typeface="Symbol" panose="05050102010706020507" pitchFamily="18" charset="2"/>
              </a:rPr>
              <a:t>1</a:t>
            </a:r>
            <a:r>
              <a:rPr lang="it-IT" dirty="0" smtClean="0">
                <a:sym typeface="Symbol" panose="05050102010706020507" pitchFamily="18" charset="2"/>
              </a:rPr>
              <a:t>H </a:t>
            </a:r>
            <a:r>
              <a:rPr lang="it-IT" dirty="0" smtClean="0">
                <a:sym typeface="Symbol" panose="05050102010706020507" pitchFamily="18" charset="2"/>
              </a:rPr>
              <a:t>quindi  &lt; r &gt; varia </a:t>
            </a:r>
            <a:r>
              <a:rPr lang="el-GR" dirty="0" smtClean="0"/>
              <a:t>γ</a:t>
            </a:r>
            <a:r>
              <a:rPr lang="it-IT" dirty="0" smtClean="0"/>
              <a:t> </a:t>
            </a:r>
            <a:r>
              <a:rPr lang="it-IT" dirty="0" smtClean="0"/>
              <a:t>(</a:t>
            </a:r>
            <a:r>
              <a:rPr lang="it-IT" sz="1600" baseline="30000" dirty="0" smtClean="0"/>
              <a:t>19</a:t>
            </a:r>
            <a:r>
              <a:rPr lang="it-IT" sz="1600" dirty="0" smtClean="0"/>
              <a:t>F) &lt; </a:t>
            </a:r>
            <a:r>
              <a:rPr lang="el-GR" sz="1600" dirty="0" smtClean="0"/>
              <a:t>γ</a:t>
            </a:r>
            <a:r>
              <a:rPr lang="it-IT" sz="1600" dirty="0" smtClean="0"/>
              <a:t>(</a:t>
            </a:r>
            <a:r>
              <a:rPr lang="it-IT" sz="1600" baseline="30000" dirty="0" smtClean="0"/>
              <a:t>1</a:t>
            </a:r>
            <a:r>
              <a:rPr lang="it-IT" sz="1600" dirty="0" smtClean="0"/>
              <a:t>H) quindi T1 (</a:t>
            </a:r>
            <a:r>
              <a:rPr lang="it-IT" sz="1600" baseline="30000" dirty="0" smtClean="0"/>
              <a:t>19</a:t>
            </a:r>
            <a:r>
              <a:rPr lang="it-IT" sz="1600" dirty="0" smtClean="0"/>
              <a:t>F) &gt; T1</a:t>
            </a:r>
            <a:r>
              <a:rPr lang="it-IT" sz="1600" dirty="0"/>
              <a:t> (</a:t>
            </a:r>
            <a:r>
              <a:rPr lang="it-IT" sz="1600" baseline="30000" dirty="0"/>
              <a:t>1</a:t>
            </a:r>
            <a:r>
              <a:rPr lang="it-IT" sz="1600" dirty="0"/>
              <a:t>H</a:t>
            </a:r>
            <a:r>
              <a:rPr lang="it-IT" sz="1600" dirty="0" smtClean="0"/>
              <a:t>) 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>
                <a:sym typeface="Symbol" panose="05050102010706020507" pitchFamily="18" charset="2"/>
              </a:rPr>
              <a:t>T</a:t>
            </a:r>
            <a:r>
              <a:rPr lang="it-IT" sz="1600" baseline="-25000" dirty="0" smtClean="0">
                <a:sym typeface="Symbol" panose="05050102010706020507" pitchFamily="18" charset="2"/>
              </a:rPr>
              <a:t>2</a:t>
            </a:r>
            <a:r>
              <a:rPr lang="it-IT" sz="1600" dirty="0" smtClean="0">
                <a:sym typeface="Symbol" panose="05050102010706020507" pitchFamily="18" charset="2"/>
              </a:rPr>
              <a:t> </a:t>
            </a:r>
            <a:r>
              <a:rPr lang="it-IT" sz="1600" dirty="0">
                <a:sym typeface="Symbol" panose="05050102010706020507" pitchFamily="18" charset="2"/>
              </a:rPr>
              <a:t>minore quindi riga </a:t>
            </a:r>
            <a:r>
              <a:rPr lang="it-IT" sz="1600" dirty="0" err="1">
                <a:sym typeface="Symbol" panose="05050102010706020507" pitchFamily="18" charset="2"/>
              </a:rPr>
              <a:t>piu’</a:t>
            </a:r>
            <a:r>
              <a:rPr lang="it-IT" sz="1600" dirty="0">
                <a:sym typeface="Symbol" panose="05050102010706020507" pitchFamily="18" charset="2"/>
              </a:rPr>
              <a:t> larga quindi </a:t>
            </a:r>
            <a:r>
              <a:rPr lang="it-IT" sz="1600" dirty="0"/>
              <a:t>S/N </a:t>
            </a:r>
            <a:r>
              <a:rPr lang="it-IT" sz="1600" dirty="0" smtClean="0"/>
              <a:t>minore</a:t>
            </a:r>
            <a:endParaRPr lang="it-IT" sz="1600" dirty="0"/>
          </a:p>
        </p:txBody>
      </p:sp>
      <p:sp>
        <p:nvSpPr>
          <p:cNvPr id="15" name="Mezza cornice 14"/>
          <p:cNvSpPr/>
          <p:nvPr/>
        </p:nvSpPr>
        <p:spPr>
          <a:xfrm>
            <a:off x="3851920" y="4653136"/>
            <a:ext cx="4982820" cy="432048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4689"/>
            <a:ext cx="7400925" cy="5200650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5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11" y="2276872"/>
            <a:ext cx="1726133" cy="129382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10" y="4053701"/>
            <a:ext cx="1726133" cy="129382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308304" y="2420888"/>
            <a:ext cx="1440160" cy="832672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8172400" y="4149080"/>
            <a:ext cx="288032" cy="909010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4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uppo 3"/>
          <p:cNvGrpSpPr>
            <a:grpSpLocks/>
          </p:cNvGrpSpPr>
          <p:nvPr/>
        </p:nvGrpSpPr>
        <p:grpSpPr bwMode="auto">
          <a:xfrm>
            <a:off x="0" y="71438"/>
            <a:ext cx="9144000" cy="6742112"/>
            <a:chOff x="-32" y="71414"/>
            <a:chExt cx="9144032" cy="6741941"/>
          </a:xfrm>
        </p:grpSpPr>
        <p:grpSp>
          <p:nvGrpSpPr>
            <p:cNvPr id="2060" name="Gruppo 3"/>
            <p:cNvGrpSpPr>
              <a:grpSpLocks/>
            </p:cNvGrpSpPr>
            <p:nvPr/>
          </p:nvGrpSpPr>
          <p:grpSpPr bwMode="auto"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-32" y="71414"/>
                <a:ext cx="1643069" cy="4286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30"/>
              <p:cNvSpPr/>
              <p:nvPr/>
            </p:nvSpPr>
            <p:spPr>
              <a:xfrm>
                <a:off x="1714474" y="71414"/>
                <a:ext cx="7429526" cy="42861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9" name="Rectangle 36"/>
              <p:cNvSpPr/>
              <p:nvPr/>
            </p:nvSpPr>
            <p:spPr>
              <a:xfrm>
                <a:off x="-32" y="6545075"/>
                <a:ext cx="1643069" cy="2682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0" name="Rectangle 37"/>
              <p:cNvSpPr/>
              <p:nvPr/>
            </p:nvSpPr>
            <p:spPr>
              <a:xfrm>
                <a:off x="1714474" y="6545075"/>
                <a:ext cx="7429526" cy="26828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dirty="0" err="1"/>
                  <a:t>Slice</a:t>
                </a:r>
                <a:r>
                  <a:rPr lang="it-IT" dirty="0"/>
                  <a:t> </a:t>
                </a:r>
                <a:r>
                  <a:rPr lang="it-IT" dirty="0" err="1"/>
                  <a:t>selection</a:t>
                </a:r>
                <a:r>
                  <a:rPr lang="it-IT" dirty="0"/>
                  <a:t>: Impulso “soft” selettivo </a:t>
                </a:r>
              </a:p>
            </p:txBody>
          </p:sp>
        </p:grpSp>
        <p:sp>
          <p:nvSpPr>
            <p:cNvPr id="2061" name="CasellaDiTesto 5"/>
            <p:cNvSpPr txBox="1">
              <a:spLocks noChangeArrowheads="1"/>
            </p:cNvSpPr>
            <p:nvPr/>
          </p:nvSpPr>
          <p:spPr bwMode="auto">
            <a:xfrm>
              <a:off x="1979712" y="116632"/>
              <a:ext cx="540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it-IT" dirty="0" err="1" smtClean="0">
                  <a:solidFill>
                    <a:schemeClr val="bg1"/>
                  </a:solidFill>
                </a:rPr>
                <a:t>Risonanza</a:t>
              </a:r>
              <a:r>
                <a:rPr lang="en-US" altLang="it-IT" dirty="0" smtClean="0">
                  <a:solidFill>
                    <a:schemeClr val="bg1"/>
                  </a:solidFill>
                </a:rPr>
                <a:t> </a:t>
              </a:r>
              <a:r>
                <a:rPr lang="en-US" altLang="it-IT" dirty="0" err="1" smtClean="0">
                  <a:solidFill>
                    <a:schemeClr val="bg1"/>
                  </a:solidFill>
                </a:rPr>
                <a:t>Magnetica</a:t>
              </a:r>
              <a:r>
                <a:rPr lang="en-US" altLang="it-IT" dirty="0" smtClean="0">
                  <a:solidFill>
                    <a:schemeClr val="bg1"/>
                  </a:solidFill>
                </a:rPr>
                <a:t> </a:t>
              </a:r>
              <a:r>
                <a:rPr lang="en-US" altLang="it-IT" dirty="0" err="1" smtClean="0">
                  <a:solidFill>
                    <a:schemeClr val="bg1"/>
                  </a:solidFill>
                </a:rPr>
                <a:t>Nucleare</a:t>
              </a:r>
              <a:r>
                <a:rPr lang="en-US" altLang="it-IT" dirty="0" smtClean="0">
                  <a:solidFill>
                    <a:schemeClr val="bg1"/>
                  </a:solidFill>
                </a:rPr>
                <a:t>: </a:t>
              </a:r>
              <a:r>
                <a:rPr lang="en-US" altLang="it-IT" dirty="0" err="1" smtClean="0">
                  <a:solidFill>
                    <a:schemeClr val="bg1"/>
                  </a:solidFill>
                </a:rPr>
                <a:t>spettroscopia</a:t>
              </a:r>
              <a:endParaRPr lang="en-US" altLang="it-IT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3" name="Picture 5" descr="fet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9580"/>
            <a:ext cx="39243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etta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1" y="2833187"/>
            <a:ext cx="4659312" cy="1792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it-IT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06253"/>
              </p:ext>
            </p:extLst>
          </p:nvPr>
        </p:nvGraphicFramePr>
        <p:xfrm>
          <a:off x="5652120" y="5173395"/>
          <a:ext cx="13874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zione" r:id="rId6" imgW="1002960" imgH="419040" progId="Equation.3">
                  <p:embed/>
                </p:oleObj>
              </mc:Choice>
              <mc:Fallback>
                <p:oleObj name="Equazione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173395"/>
                        <a:ext cx="138747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1520" y="66458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 panose="05050102010706020507" pitchFamily="18" charset="2"/>
              </a:rPr>
              <a:t>E · t ≥h/2</a:t>
            </a:r>
          </a:p>
          <a:p>
            <a:endParaRPr lang="it-IT" dirty="0" smtClean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E=h</a:t>
            </a:r>
            <a:r>
              <a:rPr lang="el-GR" dirty="0" smtClean="0">
                <a:sym typeface="Symbol" panose="05050102010706020507" pitchFamily="18" charset="2"/>
              </a:rPr>
              <a:t>ν</a:t>
            </a:r>
            <a:r>
              <a:rPr lang="it-IT" dirty="0" smtClean="0">
                <a:sym typeface="Symbol" panose="05050102010706020507" pitchFamily="18" charset="2"/>
              </a:rPr>
              <a:t>   da cui    h</a:t>
            </a:r>
            <a:r>
              <a:rPr lang="el-GR" dirty="0" smtClean="0">
                <a:sym typeface="Symbol" panose="05050102010706020507" pitchFamily="18" charset="2"/>
              </a:rPr>
              <a:t>ν</a:t>
            </a:r>
            <a:r>
              <a:rPr lang="it-IT" dirty="0" smtClean="0">
                <a:sym typeface="Symbol" panose="05050102010706020507" pitchFamily="18" charset="2"/>
              </a:rPr>
              <a:t>· t =h/2     </a:t>
            </a:r>
            <a:r>
              <a:rPr lang="el-GR" dirty="0" smtClean="0">
                <a:sym typeface="Symbol" panose="05050102010706020507" pitchFamily="18" charset="2"/>
              </a:rPr>
              <a:t>ν</a:t>
            </a:r>
            <a:r>
              <a:rPr lang="it-IT" dirty="0" smtClean="0">
                <a:sym typeface="Symbol" panose="05050102010706020507" pitchFamily="18" charset="2"/>
              </a:rPr>
              <a:t>· t =1/2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     </a:t>
            </a:r>
            <a:r>
              <a:rPr lang="el-GR" dirty="0" smtClean="0">
                <a:sym typeface="Symbol" panose="05050102010706020507" pitchFamily="18" charset="2"/>
              </a:rPr>
              <a:t>ω</a:t>
            </a:r>
            <a:r>
              <a:rPr lang="it-IT" dirty="0" smtClean="0">
                <a:sym typeface="Symbol" panose="05050102010706020507" pitchFamily="18" charset="2"/>
              </a:rPr>
              <a:t>· </a:t>
            </a:r>
            <a:r>
              <a:rPr lang="it-IT" dirty="0">
                <a:sym typeface="Symbol" panose="05050102010706020507" pitchFamily="18" charset="2"/>
              </a:rPr>
              <a:t>t =</a:t>
            </a:r>
            <a:r>
              <a:rPr lang="it-IT" dirty="0" smtClean="0">
                <a:sym typeface="Symbol" panose="05050102010706020507" pitchFamily="18" charset="2"/>
              </a:rPr>
              <a:t>1</a:t>
            </a:r>
          </a:p>
          <a:p>
            <a:r>
              <a:rPr lang="it-IT" dirty="0" smtClean="0">
                <a:sym typeface="Symbol" panose="05050102010706020507" pitchFamily="18" charset="2"/>
              </a:rPr>
              <a:t>              </a:t>
            </a:r>
          </a:p>
          <a:p>
            <a:r>
              <a:rPr lang="it-IT" dirty="0" smtClean="0">
                <a:sym typeface="Symbol" panose="05050102010706020507" pitchFamily="18" charset="2"/>
              </a:rPr>
              <a:t> </a:t>
            </a:r>
            <a:r>
              <a:rPr lang="el-GR" dirty="0" smtClean="0">
                <a:sym typeface="Symbol" panose="05050102010706020507" pitchFamily="18" charset="2"/>
              </a:rPr>
              <a:t>ω</a:t>
            </a:r>
            <a:r>
              <a:rPr lang="it-IT" dirty="0" smtClean="0">
                <a:sym typeface="Symbol" panose="05050102010706020507" pitchFamily="18" charset="2"/>
              </a:rPr>
              <a:t>=</a:t>
            </a:r>
            <a:r>
              <a:rPr lang="el-GR" dirty="0" smtClean="0">
                <a:sym typeface="Symbol" panose="05050102010706020507" pitchFamily="18" charset="2"/>
              </a:rPr>
              <a:t>γ</a:t>
            </a:r>
            <a:r>
              <a:rPr lang="it-IT" dirty="0" smtClean="0">
                <a:sym typeface="Symbol" panose="05050102010706020507" pitchFamily="18" charset="2"/>
              </a:rPr>
              <a:t>B     ma B=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(B/r)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·</a:t>
            </a:r>
            <a:r>
              <a:rPr lang="it-IT" dirty="0">
                <a:sym typeface="Symbol" panose="05050102010706020507" pitchFamily="18" charset="2"/>
              </a:rPr>
              <a:t> </a:t>
            </a:r>
            <a:r>
              <a:rPr lang="it-IT" dirty="0" smtClean="0">
                <a:sym typeface="Symbol" panose="05050102010706020507" pitchFamily="18" charset="2"/>
              </a:rPr>
              <a:t>r    ovvero </a:t>
            </a:r>
            <a:r>
              <a:rPr lang="it-IT" dirty="0">
                <a:sym typeface="Symbol" panose="05050102010706020507" pitchFamily="18" charset="2"/>
              </a:rPr>
              <a:t>B= </a:t>
            </a:r>
            <a:r>
              <a:rPr lang="it-IT" dirty="0" smtClean="0">
                <a:sym typeface="Symbol" panose="05050102010706020507" pitchFamily="18" charset="2"/>
              </a:rPr>
              <a:t>G· </a:t>
            </a:r>
            <a:r>
              <a:rPr lang="it-IT" dirty="0">
                <a:sym typeface="Symbol" panose="05050102010706020507" pitchFamily="18" charset="2"/>
              </a:rPr>
              <a:t>r</a:t>
            </a:r>
            <a:r>
              <a:rPr lang="it-IT" dirty="0" smtClean="0">
                <a:sym typeface="Symbol" panose="05050102010706020507" pitchFamily="18" charset="2"/>
              </a:rPr>
              <a:t>    quindi </a:t>
            </a:r>
            <a:r>
              <a:rPr lang="el-GR" dirty="0">
                <a:sym typeface="Symbol" panose="05050102010706020507" pitchFamily="18" charset="2"/>
              </a:rPr>
              <a:t>ω</a:t>
            </a:r>
            <a:r>
              <a:rPr lang="it-IT" dirty="0">
                <a:sym typeface="Symbol" panose="05050102010706020507" pitchFamily="18" charset="2"/>
              </a:rPr>
              <a:t>=</a:t>
            </a:r>
            <a:r>
              <a:rPr lang="el-GR" dirty="0" smtClean="0">
                <a:sym typeface="Symbol" panose="05050102010706020507" pitchFamily="18" charset="2"/>
              </a:rPr>
              <a:t>γ</a:t>
            </a:r>
            <a:r>
              <a:rPr lang="it-IT" dirty="0">
                <a:sym typeface="Symbol" panose="05050102010706020507" pitchFamily="18" charset="2"/>
              </a:rPr>
              <a:t> G· r</a:t>
            </a:r>
            <a:r>
              <a:rPr lang="it-IT" dirty="0" smtClean="0">
                <a:sym typeface="Symbol" panose="05050102010706020507" pitchFamily="18" charset="2"/>
              </a:rPr>
              <a:t>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04248" y="13407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γ</a:t>
            </a:r>
            <a:r>
              <a:rPr lang="it-IT" dirty="0">
                <a:sym typeface="Symbol" panose="05050102010706020507" pitchFamily="18" charset="2"/>
              </a:rPr>
              <a:t> G· </a:t>
            </a:r>
            <a:r>
              <a:rPr lang="it-IT" dirty="0" smtClean="0">
                <a:sym typeface="Symbol" panose="05050102010706020507" pitchFamily="18" charset="2"/>
              </a:rPr>
              <a:t>r</a:t>
            </a:r>
            <a:r>
              <a:rPr lang="it-IT" dirty="0">
                <a:sym typeface="Symbol" panose="05050102010706020507" pitchFamily="18" charset="2"/>
              </a:rPr>
              <a:t> · </a:t>
            </a:r>
            <a:r>
              <a:rPr lang="it-IT" dirty="0" smtClean="0">
                <a:sym typeface="Symbol" panose="05050102010706020507" pitchFamily="18" charset="2"/>
              </a:rPr>
              <a:t></a:t>
            </a:r>
            <a:r>
              <a:rPr lang="it-IT" dirty="0">
                <a:sym typeface="Symbol" panose="05050102010706020507" pitchFamily="18" charset="2"/>
              </a:rPr>
              <a:t>t =1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90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5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907704" y="11663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59" y="1708249"/>
            <a:ext cx="4667250" cy="362902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054707" y="803336"/>
            <a:ext cx="131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SVS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2961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01108" cy="2448272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6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8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1907704" y="116632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in vivo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2586186" cy="2647037"/>
          </a:xfrm>
          <a:prstGeom prst="rect">
            <a:avLst/>
          </a:prstGeom>
        </p:spPr>
      </p:pic>
      <p:pic>
        <p:nvPicPr>
          <p:cNvPr id="14" name="Picture 58" descr="calcagno_silv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881106"/>
            <a:ext cx="1975252" cy="1563640"/>
          </a:xfr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20" name="Gruppo 19"/>
          <p:cNvGrpSpPr/>
          <p:nvPr/>
        </p:nvGrpSpPr>
        <p:grpSpPr>
          <a:xfrm>
            <a:off x="5496459" y="3717032"/>
            <a:ext cx="3183899" cy="2414781"/>
            <a:chOff x="5496459" y="3717032"/>
            <a:chExt cx="3183899" cy="2414781"/>
          </a:xfrm>
        </p:grpSpPr>
        <p:sp>
          <p:nvSpPr>
            <p:cNvPr id="15" name="AutoShape 124"/>
            <p:cNvSpPr>
              <a:spLocks noChangeArrowheads="1"/>
            </p:cNvSpPr>
            <p:nvPr/>
          </p:nvSpPr>
          <p:spPr bwMode="auto">
            <a:xfrm>
              <a:off x="5637593" y="4514653"/>
              <a:ext cx="241350" cy="212869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 altLang="it-IT">
                <a:solidFill>
                  <a:srgbClr val="FFFFCC"/>
                </a:solidFill>
              </a:endParaRPr>
            </a:p>
          </p:txBody>
        </p:sp>
        <p:pic>
          <p:nvPicPr>
            <p:cNvPr id="16" name="Picture 129" descr="spettro_a_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672" y="3717032"/>
              <a:ext cx="2145686" cy="214118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9" name="Freccia circolare a destra 18"/>
            <p:cNvSpPr/>
            <p:nvPr/>
          </p:nvSpPr>
          <p:spPr>
            <a:xfrm rot="19022145">
              <a:off x="5496459" y="4663886"/>
              <a:ext cx="764969" cy="1467927"/>
            </a:xfrm>
            <a:prstGeom prst="curvedRightArrow">
              <a:avLst>
                <a:gd name="adj1" fmla="val 25000"/>
                <a:gd name="adj2" fmla="val 50000"/>
                <a:gd name="adj3" fmla="val 3454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5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5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907704" y="116632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in vivo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908720"/>
            <a:ext cx="3230962" cy="24700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8" y="573793"/>
            <a:ext cx="5537037" cy="393532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73608" y="4725144"/>
            <a:ext cx="581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Spettro ottenuto con acquisizione STEAM, TE=6 </a:t>
            </a:r>
            <a:r>
              <a:rPr lang="it-IT" sz="1400" dirty="0" err="1"/>
              <a:t>ms</a:t>
            </a:r>
            <a:r>
              <a:rPr lang="it-IT" sz="1400" dirty="0" smtClean="0"/>
              <a:t>, TR=3500ms,  </a:t>
            </a:r>
            <a:r>
              <a:rPr lang="it-IT" sz="1400" dirty="0"/>
              <a:t>128 medie del segnale e con sequenza di soppressione dell’acqua VAPOR sul caudato di un volontario sano di sesso maschile di età 18 anni. Campo magnetico 3T. </a:t>
            </a:r>
            <a:r>
              <a:rPr lang="it-IT" sz="1400" dirty="0" smtClean="0"/>
              <a:t>Dimensione </a:t>
            </a:r>
            <a:r>
              <a:rPr lang="it-IT" sz="1400" dirty="0" err="1"/>
              <a:t>voxel</a:t>
            </a:r>
            <a:r>
              <a:rPr lang="it-IT" sz="1400" dirty="0"/>
              <a:t>: 10x10x16 mm</a:t>
            </a:r>
            <a:r>
              <a:rPr lang="it-IT" sz="1400" baseline="30000" dirty="0"/>
              <a:t>3</a:t>
            </a:r>
          </a:p>
          <a:p>
            <a:r>
              <a:rPr lang="it-IT" sz="1400" dirty="0" smtClean="0"/>
              <a:t>In </a:t>
            </a:r>
            <a:r>
              <a:rPr lang="it-IT" sz="1400" dirty="0"/>
              <a:t>nero, il segnale acquisito, in rosso l’elaborazione ottenuta con </a:t>
            </a:r>
            <a:r>
              <a:rPr lang="it-IT" sz="1400" dirty="0" err="1"/>
              <a:t>LCmodel</a:t>
            </a:r>
            <a:r>
              <a:rPr lang="it-IT" sz="1400" dirty="0"/>
              <a:t> per la quantificazione dei metaboliti cerebrali, riportata nella tabella a destra.</a:t>
            </a:r>
          </a:p>
        </p:txBody>
      </p:sp>
    </p:spTree>
    <p:extLst>
      <p:ext uri="{BB962C8B-B14F-4D97-AF65-F5344CB8AC3E}">
        <p14:creationId xmlns:p14="http://schemas.microsoft.com/office/powerpoint/2010/main" val="10940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5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907704" y="116632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in vivo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5920"/>
            <a:ext cx="5052718" cy="359110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88008"/>
            <a:ext cx="4968552" cy="334568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93738" y="4191153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l’N-</a:t>
            </a:r>
            <a:r>
              <a:rPr lang="it-IT" sz="1400" dirty="0" err="1"/>
              <a:t>acetil</a:t>
            </a:r>
            <a:r>
              <a:rPr lang="it-IT" sz="1400" dirty="0"/>
              <a:t>-</a:t>
            </a:r>
            <a:r>
              <a:rPr lang="it-IT" sz="1400" dirty="0" err="1"/>
              <a:t>aspartato</a:t>
            </a:r>
            <a:r>
              <a:rPr lang="it-IT" sz="1400" dirty="0"/>
              <a:t> (NAA) cerebrale e il mio-inositolo, (</a:t>
            </a:r>
            <a:r>
              <a:rPr lang="it-IT" sz="1400" dirty="0" err="1"/>
              <a:t>mI</a:t>
            </a:r>
            <a:r>
              <a:rPr lang="it-IT" sz="1400" dirty="0"/>
              <a:t>) diminuiscono con </a:t>
            </a:r>
            <a:r>
              <a:rPr lang="it-IT" sz="1400" dirty="0" err="1"/>
              <a:t>l’eta’</a:t>
            </a:r>
            <a:r>
              <a:rPr lang="it-IT" sz="1400" dirty="0"/>
              <a:t>. Inoltre l’aumento di risonanze “larghe” nella zona dello spettro fra 1.6 e 0.8 </a:t>
            </a:r>
            <a:r>
              <a:rPr lang="it-IT" sz="1400" dirty="0" err="1"/>
              <a:t>ppm</a:t>
            </a:r>
            <a:r>
              <a:rPr lang="it-IT" sz="1400" dirty="0"/>
              <a:t> (zona delle risonanze di MM e </a:t>
            </a:r>
            <a:r>
              <a:rPr lang="it-IT" sz="1400" dirty="0" err="1"/>
              <a:t>Lip</a:t>
            </a:r>
            <a:r>
              <a:rPr lang="it-IT" sz="1400" dirty="0"/>
              <a:t>) con </a:t>
            </a:r>
            <a:r>
              <a:rPr lang="it-IT" sz="1400" dirty="0" err="1"/>
              <a:t>l’eta’</a:t>
            </a:r>
            <a:r>
              <a:rPr lang="it-IT" sz="1400" dirty="0"/>
              <a:t> si ritiene essere legato a stress ossidativo da “</a:t>
            </a:r>
            <a:r>
              <a:rPr lang="it-IT" sz="1400" dirty="0" err="1"/>
              <a:t>normal</a:t>
            </a:r>
            <a:r>
              <a:rPr lang="it-IT" sz="1400" dirty="0"/>
              <a:t> </a:t>
            </a:r>
            <a:r>
              <a:rPr lang="it-IT" sz="1400" dirty="0" err="1"/>
              <a:t>aging</a:t>
            </a:r>
            <a:r>
              <a:rPr lang="it-IT" sz="1400" dirty="0"/>
              <a:t>”. L’aumento dell’area delle risonanze fra 1.6 e 0.8 </a:t>
            </a:r>
            <a:r>
              <a:rPr lang="it-IT" sz="1400" dirty="0" err="1"/>
              <a:t>ppm</a:t>
            </a:r>
            <a:r>
              <a:rPr lang="it-IT" sz="1400" dirty="0"/>
              <a:t> è dovuto a residui di membrane cellulari di cellule del caudato degenerate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012160" y="9807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aging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5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2679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29196"/>
            <a:ext cx="15113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50580"/>
            <a:ext cx="25781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84984"/>
            <a:ext cx="22479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1334" y="764704"/>
            <a:ext cx="14710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2"/>
          <p:cNvSpPr txBox="1"/>
          <p:nvPr/>
        </p:nvSpPr>
        <p:spPr>
          <a:xfrm>
            <a:off x="2687470" y="6500834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15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17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1907704" y="116632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in vivo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8" descr="calcagno_sil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97" y="3952132"/>
            <a:ext cx="3131838" cy="18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" y="620688"/>
            <a:ext cx="3342330" cy="2193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po 4"/>
          <p:cNvGrpSpPr/>
          <p:nvPr/>
        </p:nvGrpSpPr>
        <p:grpSpPr>
          <a:xfrm>
            <a:off x="1574887" y="2924944"/>
            <a:ext cx="7173447" cy="3340869"/>
            <a:chOff x="562056" y="411511"/>
            <a:chExt cx="8240414" cy="3844925"/>
          </a:xfrm>
        </p:grpSpPr>
        <p:sp>
          <p:nvSpPr>
            <p:cNvPr id="6" name="AutoShape 124"/>
            <p:cNvSpPr>
              <a:spLocks noChangeArrowheads="1"/>
            </p:cNvSpPr>
            <p:nvPr/>
          </p:nvSpPr>
          <p:spPr bwMode="auto">
            <a:xfrm>
              <a:off x="562056" y="2653033"/>
              <a:ext cx="270030" cy="236775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800">
                <a:solidFill>
                  <a:srgbClr val="FFFFCC"/>
                </a:solidFill>
              </a:endParaRPr>
            </a:p>
          </p:txBody>
        </p:sp>
        <p:sp>
          <p:nvSpPr>
            <p:cNvPr id="7" name="Freccia in giù 6"/>
            <p:cNvSpPr/>
            <p:nvPr/>
          </p:nvSpPr>
          <p:spPr bwMode="auto">
            <a:xfrm rot="16200000">
              <a:off x="1659448" y="1871965"/>
              <a:ext cx="227856" cy="180782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" name="Gruppo 7"/>
            <p:cNvGrpSpPr/>
            <p:nvPr/>
          </p:nvGrpSpPr>
          <p:grpSpPr>
            <a:xfrm>
              <a:off x="2771800" y="411511"/>
              <a:ext cx="6030670" cy="3844925"/>
              <a:chOff x="2771800" y="411511"/>
              <a:chExt cx="6030670" cy="3844925"/>
            </a:xfrm>
          </p:grpSpPr>
          <p:pic>
            <p:nvPicPr>
              <p:cNvPr id="9" name="Immagine 8" descr="spettro_risultati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1800" y="411511"/>
                <a:ext cx="6030670" cy="3844925"/>
              </a:xfrm>
              <a:prstGeom prst="rect">
                <a:avLst/>
              </a:prstGeom>
              <a:ln w="38100" cap="sq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CasellaDiTesto 9"/>
              <p:cNvSpPr txBox="1"/>
              <p:nvPr/>
            </p:nvSpPr>
            <p:spPr>
              <a:xfrm>
                <a:off x="5562110" y="2706765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err="1" smtClean="0">
                    <a:latin typeface="+mn-lt"/>
                  </a:rPr>
                  <a:t>LCModel</a:t>
                </a:r>
                <a:r>
                  <a:rPr lang="en-US" sz="1200" i="1" dirty="0" smtClean="0">
                    <a:latin typeface="+mn-lt"/>
                  </a:rPr>
                  <a:t> (Version 6.3-1) Copyright: S.W. </a:t>
                </a:r>
                <a:r>
                  <a:rPr lang="en-US" sz="1200" i="1" dirty="0" err="1" smtClean="0">
                    <a:latin typeface="+mn-lt"/>
                  </a:rPr>
                  <a:t>Provencher</a:t>
                </a:r>
                <a:endParaRPr lang="en-US" sz="1200" dirty="0">
                  <a:latin typeface="+mn-lt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16905" y="1356615"/>
                <a:ext cx="4228250" cy="1383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ttangolo 11"/>
              <p:cNvSpPr/>
              <p:nvPr/>
            </p:nvSpPr>
            <p:spPr>
              <a:xfrm>
                <a:off x="2906815" y="546526"/>
                <a:ext cx="630070" cy="1316396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soli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ttangolo arrotondato 12"/>
              <p:cNvSpPr/>
              <p:nvPr/>
            </p:nvSpPr>
            <p:spPr>
              <a:xfrm>
                <a:off x="5112060" y="512771"/>
                <a:ext cx="360040" cy="540060"/>
              </a:xfrm>
              <a:prstGeom prst="roundRect">
                <a:avLst/>
              </a:prstGeom>
              <a:noFill/>
              <a:ln>
                <a:solidFill>
                  <a:srgbClr val="E36F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ttangolo arrotondato 13"/>
              <p:cNvSpPr/>
              <p:nvPr/>
            </p:nvSpPr>
            <p:spPr>
              <a:xfrm>
                <a:off x="5742130" y="512771"/>
                <a:ext cx="360040" cy="540060"/>
              </a:xfrm>
              <a:prstGeom prst="roundRect">
                <a:avLst/>
              </a:prstGeom>
              <a:noFill/>
              <a:ln>
                <a:solidFill>
                  <a:srgbClr val="E36F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31840" y="2808026"/>
                <a:ext cx="2196946" cy="928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CasellaDiTesto 15"/>
              <p:cNvSpPr txBox="1"/>
              <p:nvPr/>
            </p:nvSpPr>
            <p:spPr>
              <a:xfrm>
                <a:off x="8217405" y="816555"/>
                <a:ext cx="4500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>
                    <a:latin typeface="+mn-lt"/>
                  </a:rPr>
                  <a:t>L13</a:t>
                </a:r>
                <a:endParaRPr lang="en-US" sz="1300" b="1" dirty="0">
                  <a:latin typeface="+mn-lt"/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8262410" y="2751770"/>
                <a:ext cx="49505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>
                    <a:latin typeface="+mn-lt"/>
                  </a:rPr>
                  <a:t>L09</a:t>
                </a:r>
                <a:endParaRPr lang="en-US" sz="1300" b="1" dirty="0">
                  <a:latin typeface="+mn-lt"/>
                </a:endParaRPr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7403515" y="3021800"/>
                <a:ext cx="439544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00" b="1" dirty="0" smtClean="0">
                    <a:latin typeface="+mn-lt"/>
                  </a:rPr>
                  <a:t>L21</a:t>
                </a:r>
                <a:endParaRPr lang="en-US" sz="1300" b="1" dirty="0">
                  <a:latin typeface="+mn-lt"/>
                </a:endParaRPr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7231125" y="3201820"/>
                <a:ext cx="434671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00" b="1" dirty="0" smtClean="0">
                    <a:latin typeface="+mn-lt"/>
                  </a:rPr>
                  <a:t>L23</a:t>
                </a:r>
                <a:endParaRPr lang="en-US" sz="1300" b="1" dirty="0">
                  <a:latin typeface="+mn-lt"/>
                </a:endParaRPr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7075656" y="3471850"/>
                <a:ext cx="450764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00" b="1" dirty="0" smtClean="0">
                    <a:latin typeface="+mn-lt"/>
                  </a:rPr>
                  <a:t>L28</a:t>
                </a:r>
                <a:endParaRPr lang="en-US" sz="1300" b="1" dirty="0">
                  <a:latin typeface="+mn-lt"/>
                </a:endParaRPr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6489834" y="3201820"/>
                <a:ext cx="705642" cy="292388"/>
              </a:xfrm>
              <a:prstGeom prst="rect">
                <a:avLst/>
              </a:prstGeom>
              <a:ln w="12700">
                <a:solidFill>
                  <a:srgbClr val="E36FB4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300" b="1" dirty="0" smtClean="0">
                    <a:latin typeface="+mn-lt"/>
                  </a:rPr>
                  <a:t>L41L42</a:t>
                </a:r>
                <a:endParaRPr lang="en-US" sz="1300" b="1" dirty="0">
                  <a:latin typeface="+mn-lt"/>
                </a:endParaRPr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5382090" y="3404487"/>
                <a:ext cx="692818" cy="292388"/>
              </a:xfrm>
              <a:prstGeom prst="rect">
                <a:avLst/>
              </a:prstGeom>
              <a:ln w="127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300" b="1" dirty="0" smtClean="0">
                    <a:latin typeface="+mn-lt"/>
                  </a:rPr>
                  <a:t>L52L53</a:t>
                </a:r>
                <a:endParaRPr lang="en-US" sz="1300" b="1" dirty="0">
                  <a:latin typeface="+mn-lt"/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6372200" y="3471850"/>
                <a:ext cx="4500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>
                    <a:latin typeface="+mn-lt"/>
                  </a:rPr>
                  <a:t>W</a:t>
                </a:r>
                <a:endParaRPr lang="en-US" sz="1300" b="1" dirty="0">
                  <a:latin typeface="+mn-lt"/>
                </a:endParaRPr>
              </a:p>
            </p:txBody>
          </p:sp>
          <p:cxnSp>
            <p:nvCxnSpPr>
              <p:cNvPr id="24" name="Connettore 1 23"/>
              <p:cNvCxnSpPr>
                <a:stCxn id="22" idx="3"/>
              </p:cNvCxnSpPr>
              <p:nvPr/>
            </p:nvCxnSpPr>
            <p:spPr>
              <a:xfrm>
                <a:off x="6074908" y="3550681"/>
                <a:ext cx="117272" cy="111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>
                <a:stCxn id="21" idx="2"/>
              </p:cNvCxnSpPr>
              <p:nvPr/>
            </p:nvCxnSpPr>
            <p:spPr>
              <a:xfrm flipH="1">
                <a:off x="6777246" y="3494208"/>
                <a:ext cx="65409" cy="292677"/>
              </a:xfrm>
              <a:prstGeom prst="line">
                <a:avLst/>
              </a:prstGeom>
              <a:ln>
                <a:solidFill>
                  <a:srgbClr val="E36F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Immagine 28" descr="MeS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2410" y="719477"/>
            <a:ext cx="2817094" cy="1952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asellaDiTesto 29"/>
          <p:cNvSpPr txBox="1"/>
          <p:nvPr/>
        </p:nvSpPr>
        <p:spPr>
          <a:xfrm>
            <a:off x="539552" y="304225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Diagnosi precoce </a:t>
            </a:r>
          </a:p>
          <a:p>
            <a:r>
              <a:rPr lang="it-IT" dirty="0" smtClean="0"/>
              <a:t>       osteoporosi</a:t>
            </a:r>
            <a:endParaRPr lang="it-IT" dirty="0"/>
          </a:p>
        </p:txBody>
      </p:sp>
      <p:grpSp>
        <p:nvGrpSpPr>
          <p:cNvPr id="31" name="Gruppo 30"/>
          <p:cNvGrpSpPr/>
          <p:nvPr/>
        </p:nvGrpSpPr>
        <p:grpSpPr>
          <a:xfrm>
            <a:off x="-32" y="71414"/>
            <a:ext cx="9144032" cy="6767974"/>
            <a:chOff x="-32" y="71414"/>
            <a:chExt cx="9144032" cy="6767974"/>
          </a:xfrm>
        </p:grpSpPr>
        <p:grpSp>
          <p:nvGrpSpPr>
            <p:cNvPr id="32" name="Gruppo 3"/>
            <p:cNvGrpSpPr/>
            <p:nvPr/>
          </p:nvGrpSpPr>
          <p:grpSpPr>
            <a:xfrm>
              <a:off x="-32" y="71414"/>
              <a:ext cx="9144032" cy="6741941"/>
              <a:chOff x="-32" y="71414"/>
              <a:chExt cx="9144032" cy="6741941"/>
            </a:xfrm>
          </p:grpSpPr>
          <p:sp>
            <p:nvSpPr>
              <p:cNvPr id="34" name="Rectangle 29"/>
              <p:cNvSpPr/>
              <p:nvPr/>
            </p:nvSpPr>
            <p:spPr>
              <a:xfrm>
                <a:off x="-32" y="71414"/>
                <a:ext cx="1643042" cy="428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t-IT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0"/>
              <p:cNvSpPr/>
              <p:nvPr/>
            </p:nvSpPr>
            <p:spPr>
              <a:xfrm>
                <a:off x="1714448" y="71414"/>
                <a:ext cx="7429520" cy="42862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6"/>
              <p:cNvSpPr/>
              <p:nvPr/>
            </p:nvSpPr>
            <p:spPr>
              <a:xfrm>
                <a:off x="0" y="6545480"/>
                <a:ext cx="1643042" cy="2678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7"/>
              <p:cNvSpPr/>
              <p:nvPr/>
            </p:nvSpPr>
            <p:spPr>
              <a:xfrm>
                <a:off x="1714480" y="6545480"/>
                <a:ext cx="7429520" cy="2678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687470" y="6500834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Spettroscopia</a:t>
              </a:r>
              <a:endParaRPr lang="it-I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1907704" y="116632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 in vivo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2" y="-24"/>
            <a:chExt cx="9144032" cy="6858024"/>
          </a:xfrm>
        </p:grpSpPr>
        <p:sp>
          <p:nvSpPr>
            <p:cNvPr id="5" name="Rectangle 4"/>
            <p:cNvSpPr/>
            <p:nvPr/>
          </p:nvSpPr>
          <p:spPr>
            <a:xfrm>
              <a:off x="-32" y="-24"/>
              <a:ext cx="9144032" cy="571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0" y="6500834"/>
              <a:ext cx="9144000" cy="357166"/>
              <a:chOff x="0" y="6286496"/>
              <a:chExt cx="9144000" cy="5715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32" y="6286461"/>
                <a:ext cx="9144032" cy="571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32" y="6357586"/>
                <a:ext cx="1643069" cy="429289"/>
              </a:xfrm>
              <a:prstGeom prst="rect">
                <a:avLst/>
              </a:prstGeom>
              <a:solidFill>
                <a:srgbClr val="9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14474" y="6357586"/>
                <a:ext cx="7429526" cy="42928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</p:grpSp>
      <p:pic>
        <p:nvPicPr>
          <p:cNvPr id="17" name="Immagine 16" descr="logo_sapien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1992028" cy="666823"/>
          </a:xfrm>
          <a:prstGeom prst="rect">
            <a:avLst/>
          </a:prstGeom>
        </p:spPr>
      </p:pic>
      <p:pic>
        <p:nvPicPr>
          <p:cNvPr id="18" name="Immagine 17" descr="i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440160" cy="642373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>
          <a:xfrm>
            <a:off x="9470" y="908720"/>
            <a:ext cx="9134530" cy="720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4427984" y="4046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NMR Laboratory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33" name="Immagine 7" descr="corso_spettroscopia a r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976" y="72008"/>
            <a:ext cx="130152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sellaDiTesto 28"/>
          <p:cNvSpPr txBox="1"/>
          <p:nvPr/>
        </p:nvSpPr>
        <p:spPr>
          <a:xfrm>
            <a:off x="251520" y="1052735"/>
            <a:ext cx="3787883" cy="3108543"/>
          </a:xfrm>
          <a:prstGeom prst="rect">
            <a:avLst/>
          </a:prstGeom>
          <a:noFill/>
          <a:ln w="38100">
            <a:solidFill>
              <a:srgbClr val="9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NMR </a:t>
            </a:r>
            <a:r>
              <a:rPr lang="it-IT" b="1" i="1" dirty="0" err="1" smtClean="0"/>
              <a:t>laboratory</a:t>
            </a:r>
            <a:r>
              <a:rPr lang="it-IT" b="1" i="1" dirty="0" smtClean="0"/>
              <a:t> staff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Biomedicine:</a:t>
            </a:r>
          </a:p>
          <a:p>
            <a:r>
              <a:rPr lang="it-IT" dirty="0" smtClean="0"/>
              <a:t>  </a:t>
            </a:r>
            <a:r>
              <a:rPr lang="it-IT" dirty="0"/>
              <a:t> </a:t>
            </a:r>
            <a:r>
              <a:rPr lang="it-IT" sz="1600" dirty="0"/>
              <a:t>Maria Giovanna Di Trani </a:t>
            </a:r>
          </a:p>
          <a:p>
            <a:r>
              <a:rPr lang="it-IT" sz="1600" dirty="0"/>
              <a:t>       (</a:t>
            </a:r>
            <a:r>
              <a:rPr lang="it-IT" sz="1600" dirty="0" err="1"/>
              <a:t>PhD</a:t>
            </a:r>
            <a:r>
              <a:rPr lang="it-IT" sz="1600" dirty="0"/>
              <a:t> </a:t>
            </a:r>
            <a:r>
              <a:rPr lang="it-IT" sz="1600" dirty="0" err="1"/>
              <a:t>student</a:t>
            </a:r>
            <a:r>
              <a:rPr lang="it-IT" sz="1600" dirty="0" smtClean="0"/>
              <a:t>)</a:t>
            </a:r>
          </a:p>
          <a:p>
            <a:endParaRPr lang="it-IT" sz="1600" dirty="0"/>
          </a:p>
          <a:p>
            <a:r>
              <a:rPr lang="it-IT" dirty="0"/>
              <a:t>Michele </a:t>
            </a:r>
            <a:r>
              <a:rPr lang="it-IT" dirty="0" err="1"/>
              <a:t>Guerreri</a:t>
            </a:r>
            <a:r>
              <a:rPr lang="it-IT" dirty="0"/>
              <a:t> </a:t>
            </a:r>
          </a:p>
          <a:p>
            <a:r>
              <a:rPr lang="it-IT" dirty="0"/>
              <a:t>  (</a:t>
            </a:r>
            <a:r>
              <a:rPr lang="it-IT" dirty="0" err="1"/>
              <a:t>PhD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)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000" dirty="0" smtClean="0"/>
              <a:t>                           Riccardo De </a:t>
            </a:r>
            <a:r>
              <a:rPr lang="it-IT" sz="2000" dirty="0" err="1" smtClean="0"/>
              <a:t>Feo</a:t>
            </a:r>
            <a:endParaRPr lang="it-IT" dirty="0" smtClean="0"/>
          </a:p>
          <a:p>
            <a:endParaRPr lang="en-GB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51520" y="4555574"/>
            <a:ext cx="8568952" cy="1969770"/>
          </a:xfrm>
          <a:prstGeom prst="rect">
            <a:avLst/>
          </a:prstGeom>
          <a:noFill/>
          <a:ln w="38100">
            <a:solidFill>
              <a:srgbClr val="01572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it-IT" sz="1600" dirty="0" smtClean="0">
                <a:ln>
                  <a:solidFill>
                    <a:srgbClr val="015722"/>
                  </a:solidFill>
                </a:ln>
                <a:latin typeface="Trebuchet MS" pitchFamily="34" charset="0"/>
              </a:rPr>
              <a:t>		</a:t>
            </a:r>
          </a:p>
          <a:p>
            <a:pPr>
              <a:spcBef>
                <a:spcPts val="0"/>
              </a:spcBef>
            </a:pPr>
            <a:endParaRPr lang="it-IT" sz="1600" dirty="0" smtClean="0">
              <a:ln>
                <a:solidFill>
                  <a:srgbClr val="015722"/>
                </a:solidFill>
              </a:ln>
              <a:latin typeface="Trebuchet MS" pitchFamily="34" charset="0"/>
            </a:endParaRPr>
          </a:p>
          <a:p>
            <a:pPr>
              <a:spcBef>
                <a:spcPts val="0"/>
              </a:spcBef>
            </a:pPr>
            <a:endParaRPr lang="it-IT" dirty="0" smtClean="0">
              <a:ln>
                <a:solidFill>
                  <a:srgbClr val="015722"/>
                </a:solidFill>
              </a:ln>
            </a:endParaRPr>
          </a:p>
          <a:p>
            <a:endParaRPr lang="it-IT" dirty="0" smtClean="0">
              <a:ln>
                <a:solidFill>
                  <a:srgbClr val="015722"/>
                </a:solidFill>
              </a:ln>
            </a:endParaRPr>
          </a:p>
          <a:p>
            <a:endParaRPr lang="it-IT" dirty="0" smtClean="0">
              <a:ln>
                <a:solidFill>
                  <a:srgbClr val="015722"/>
                </a:solidFill>
              </a:ln>
            </a:endParaRPr>
          </a:p>
          <a:p>
            <a:endParaRPr lang="it-IT" dirty="0" smtClean="0">
              <a:ln>
                <a:solidFill>
                  <a:srgbClr val="015722"/>
                </a:solidFill>
              </a:ln>
            </a:endParaRPr>
          </a:p>
          <a:p>
            <a:endParaRPr lang="en-GB" dirty="0">
              <a:ln>
                <a:solidFill>
                  <a:srgbClr val="015722"/>
                </a:solidFill>
              </a:ln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21084" y="4621988"/>
            <a:ext cx="550516" cy="535204"/>
            <a:chOff x="119" y="176"/>
            <a:chExt cx="562" cy="597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119" y="176"/>
              <a:ext cx="562" cy="5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1186" t="12239" r="92162" b="78874"/>
            <a:stretch>
              <a:fillRect/>
            </a:stretch>
          </p:blipFill>
          <p:spPr bwMode="auto">
            <a:xfrm>
              <a:off x="155" y="204"/>
              <a:ext cx="511" cy="54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  <p:pic>
        <p:nvPicPr>
          <p:cNvPr id="40" name="Immagine 39" descr="TorVergata_logo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8392" y="5872026"/>
            <a:ext cx="1311280" cy="346003"/>
          </a:xfrm>
          <a:prstGeom prst="rect">
            <a:avLst/>
          </a:prstGeom>
        </p:spPr>
      </p:pic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971600" y="4452788"/>
            <a:ext cx="789861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Clinical</a:t>
            </a:r>
            <a:r>
              <a:rPr kumimoji="0" lang="it-IT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collaborators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Neuroimaging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Laboratory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Fondazione Santa Lucia IRCCS,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Rome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Italy.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it-IT" sz="1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Radiology</a:t>
            </a:r>
            <a:r>
              <a:rPr lang="it-IT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Dpt</a:t>
            </a:r>
            <a:r>
              <a:rPr lang="it-IT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., Policlinico Umberto I Sapienza </a:t>
            </a:r>
            <a:r>
              <a:rPr lang="it-IT" sz="1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Rome</a:t>
            </a:r>
            <a:r>
              <a:rPr lang="it-IT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Italy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1600" dirty="0" smtClean="0"/>
              <a:t>              </a:t>
            </a:r>
            <a:r>
              <a:rPr lang="en-US" sz="1400" dirty="0" smtClean="0"/>
              <a:t>Department of Diagnostic and Interventional Radiology, Molecular Imaging and Radiotherapy </a:t>
            </a:r>
            <a:r>
              <a:rPr lang="en-US" sz="1400" b="1" dirty="0" smtClean="0"/>
              <a:t>&amp;</a:t>
            </a:r>
          </a:p>
          <a:p>
            <a:r>
              <a:rPr lang="en-US" sz="1400" b="1" dirty="0" smtClean="0"/>
              <a:t>           </a:t>
            </a:r>
            <a:r>
              <a:rPr lang="en-US" sz="1400" dirty="0" smtClean="0"/>
              <a:t>Orthopedic and </a:t>
            </a:r>
            <a:r>
              <a:rPr lang="en-US" sz="1400" dirty="0" err="1" smtClean="0"/>
              <a:t>Traumatology</a:t>
            </a:r>
            <a:r>
              <a:rPr lang="en-US" sz="1400" dirty="0" smtClean="0"/>
              <a:t> Dip. PTV </a:t>
            </a:r>
            <a:r>
              <a:rPr lang="en-US" sz="1400" dirty="0" err="1" smtClean="0"/>
              <a:t>Foundation,”Tor</a:t>
            </a:r>
            <a:r>
              <a:rPr lang="en-US" sz="1400" dirty="0" smtClean="0"/>
              <a:t> </a:t>
            </a:r>
            <a:r>
              <a:rPr lang="en-US" sz="1400" dirty="0" err="1" smtClean="0"/>
              <a:t>Vergata</a:t>
            </a:r>
            <a:r>
              <a:rPr lang="en-US" sz="1400" dirty="0" smtClean="0"/>
              <a:t>” University of Rome,</a:t>
            </a:r>
          </a:p>
        </p:txBody>
      </p:sp>
      <p:pic>
        <p:nvPicPr>
          <p:cNvPr id="41" name="Picture 16" descr="mri1"/>
          <p:cNvPicPr>
            <a:picLocks noChangeAspect="1" noChangeArrowheads="1"/>
          </p:cNvPicPr>
          <p:nvPr/>
        </p:nvPicPr>
        <p:blipFill>
          <a:blip r:embed="rId8" cstate="print"/>
          <a:srcRect l="3584" t="7767" b="4141"/>
          <a:stretch>
            <a:fillRect/>
          </a:stretch>
        </p:blipFill>
        <p:spPr bwMode="auto">
          <a:xfrm>
            <a:off x="7596336" y="4649415"/>
            <a:ext cx="1008112" cy="11558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7826" name="Picture 2" descr="http://www.insalutenews.it/in-salute/wp-content/uploads/2015/07/logo-policlinico-umberto-I-de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301208"/>
            <a:ext cx="1443658" cy="492282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946061" y="1495866"/>
            <a:ext cx="732634" cy="9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6234" y="2276872"/>
            <a:ext cx="864096" cy="10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4460736" y="1081951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latin typeface="Comic Sans MS" pitchFamily="66" charset="0"/>
                <a:cs typeface="Arial" pitchFamily="34" charset="0"/>
              </a:rPr>
              <a:t>Edificio Fermi stanza 319, </a:t>
            </a:r>
          </a:p>
          <a:p>
            <a:r>
              <a:rPr lang="it-IT" sz="1600" b="1" i="1" dirty="0" smtClean="0">
                <a:latin typeface="Comic Sans MS" pitchFamily="66" charset="0"/>
                <a:cs typeface="Arial" pitchFamily="34" charset="0"/>
              </a:rPr>
              <a:t>Edificio </a:t>
            </a:r>
            <a:r>
              <a:rPr lang="it-IT" sz="1600" b="1" i="1" dirty="0" err="1" smtClean="0">
                <a:latin typeface="Comic Sans MS" pitchFamily="66" charset="0"/>
                <a:cs typeface="Arial" pitchFamily="34" charset="0"/>
              </a:rPr>
              <a:t>Segre</a:t>
            </a:r>
            <a:r>
              <a:rPr lang="it-IT" sz="1600" b="1" i="1" dirty="0" smtClean="0">
                <a:latin typeface="Comic Sans MS" pitchFamily="66" charset="0"/>
                <a:cs typeface="Arial" pitchFamily="34" charset="0"/>
              </a:rPr>
              <a:t>’ Laboratorio 5</a:t>
            </a:r>
          </a:p>
          <a:p>
            <a:r>
              <a:rPr lang="it-IT" sz="1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Silvia.Capuani@roma1.infn.it</a:t>
            </a:r>
            <a:endParaRPr lang="fi-FI" sz="16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grpSp>
        <p:nvGrpSpPr>
          <p:cNvPr id="9" name="Gruppo 8"/>
          <p:cNvGrpSpPr/>
          <p:nvPr/>
        </p:nvGrpSpPr>
        <p:grpSpPr>
          <a:xfrm>
            <a:off x="4572000" y="3168843"/>
            <a:ext cx="4248472" cy="1152000"/>
            <a:chOff x="4427984" y="2132992"/>
            <a:chExt cx="4248472" cy="1178712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4427984" y="2132992"/>
              <a:ext cx="4248472" cy="1178712"/>
            </a:xfrm>
            <a:prstGeom prst="rect">
              <a:avLst/>
            </a:prstGeom>
            <a:noFill/>
            <a:ln w="38100">
              <a:solidFill>
                <a:srgbClr val="0E12B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it-IT" sz="1600" dirty="0"/>
            </a:p>
            <a:p>
              <a:pPr algn="ctr"/>
              <a:endParaRPr lang="it-IT" sz="1600" dirty="0"/>
            </a:p>
            <a:p>
              <a:pPr algn="ctr"/>
              <a:endParaRPr lang="it-IT" sz="1600" dirty="0" smtClean="0"/>
            </a:p>
          </p:txBody>
        </p:sp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 flipV="1">
              <a:off x="4467641" y="2239932"/>
              <a:ext cx="653271" cy="74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5220072" y="2142821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Alessandra </a:t>
              </a:r>
              <a:r>
                <a:rPr lang="it-IT" sz="1600" dirty="0" smtClean="0"/>
                <a:t>Caporale</a:t>
              </a:r>
            </a:p>
            <a:p>
              <a:r>
                <a:rPr lang="it-IT" sz="1600" dirty="0"/>
                <a:t>Penn </a:t>
              </a:r>
              <a:r>
                <a:rPr lang="it-IT" sz="1600" dirty="0" err="1" smtClean="0"/>
                <a:t>University</a:t>
              </a:r>
              <a:r>
                <a:rPr lang="it-IT" sz="1600" dirty="0" smtClean="0"/>
                <a:t>  </a:t>
              </a:r>
              <a:r>
                <a:rPr lang="it-IT" sz="1600" dirty="0"/>
                <a:t>(USA</a:t>
              </a:r>
              <a:r>
                <a:rPr lang="it-IT" sz="1600" dirty="0" smtClean="0"/>
                <a:t>)</a:t>
              </a:r>
              <a:endParaRPr lang="it-IT" sz="1600" dirty="0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851" y="2235062"/>
              <a:ext cx="632589" cy="749735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6249275" y="2693893"/>
              <a:ext cx="1879054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Marco Palombo</a:t>
              </a:r>
            </a:p>
            <a:p>
              <a:r>
                <a:rPr lang="it-IT" sz="1600" dirty="0" smtClean="0"/>
                <a:t>       UCL (UK)</a:t>
              </a:r>
              <a:endParaRPr lang="it-IT" sz="1600" dirty="0"/>
            </a:p>
          </p:txBody>
        </p:sp>
      </p:grpSp>
      <p:cxnSp>
        <p:nvCxnSpPr>
          <p:cNvPr id="11" name="Connettore 2 10"/>
          <p:cNvCxnSpPr>
            <a:stCxn id="29" idx="3"/>
          </p:cNvCxnSpPr>
          <p:nvPr/>
        </p:nvCxnSpPr>
        <p:spPr>
          <a:xfrm>
            <a:off x="4039403" y="2607007"/>
            <a:ext cx="510585" cy="785264"/>
          </a:xfrm>
          <a:prstGeom prst="straightConnector1">
            <a:avLst/>
          </a:prstGeom>
          <a:ln w="38100">
            <a:solidFill>
              <a:srgbClr val="9F30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4061415" y="3338295"/>
            <a:ext cx="494832" cy="781837"/>
          </a:xfrm>
          <a:prstGeom prst="straightConnector1">
            <a:avLst/>
          </a:prstGeom>
          <a:ln w="38100">
            <a:solidFill>
              <a:srgbClr val="0A0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/>
          <p:cNvGrpSpPr/>
          <p:nvPr/>
        </p:nvGrpSpPr>
        <p:grpSpPr>
          <a:xfrm>
            <a:off x="4579449" y="2002910"/>
            <a:ext cx="3193286" cy="1354082"/>
            <a:chOff x="4499992" y="2060847"/>
            <a:chExt cx="2944878" cy="1093816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4499992" y="2060847"/>
              <a:ext cx="2736304" cy="83099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accent6">
                      <a:lumMod val="75000"/>
                    </a:schemeClr>
                  </a:solidFill>
                </a:rPr>
                <a:t>	Cultural </a:t>
              </a:r>
              <a:r>
                <a:rPr lang="it-IT" sz="1600" dirty="0" err="1" smtClean="0">
                  <a:solidFill>
                    <a:schemeClr val="accent6">
                      <a:lumMod val="75000"/>
                    </a:schemeClr>
                  </a:solidFill>
                </a:rPr>
                <a:t>heritage</a:t>
              </a:r>
              <a:endParaRPr lang="it-IT" sz="1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it-IT" sz="16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it-IT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893" y="2169975"/>
              <a:ext cx="630063" cy="630063"/>
            </a:xfrm>
            <a:prstGeom prst="rect">
              <a:avLst/>
            </a:prstGeom>
          </p:spPr>
        </p:pic>
        <p:sp>
          <p:nvSpPr>
            <p:cNvPr id="27" name="CasellaDiTesto 26"/>
            <p:cNvSpPr txBox="1"/>
            <p:nvPr/>
          </p:nvSpPr>
          <p:spPr>
            <a:xfrm>
              <a:off x="5341711" y="2323666"/>
              <a:ext cx="21031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Sveva Longo</a:t>
              </a:r>
            </a:p>
            <a:p>
              <a:r>
                <a:rPr lang="it-IT" sz="1600" dirty="0" smtClean="0"/>
                <a:t>(</a:t>
              </a:r>
              <a:r>
                <a:rPr lang="it-IT" sz="1600" dirty="0" err="1" smtClean="0"/>
                <a:t>PhD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student</a:t>
              </a:r>
              <a:r>
                <a:rPr lang="it-IT" sz="1600" dirty="0" smtClean="0"/>
                <a:t> 50%)</a:t>
              </a:r>
            </a:p>
            <a:p>
              <a:endParaRPr lang="it-IT" sz="1600" dirty="0"/>
            </a:p>
          </p:txBody>
        </p:sp>
      </p:grpSp>
      <p:pic>
        <p:nvPicPr>
          <p:cNvPr id="36" name="Immagine 35" descr="Avance_400_new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72735" y="1475905"/>
            <a:ext cx="991259" cy="136028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711" y="3168842"/>
            <a:ext cx="811663" cy="9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5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1907704" y="116632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Nucleare:spettroscopia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2687470" y="6500834"/>
            <a:ext cx="202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542374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6948264" y="201126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Chemical shift </a:t>
            </a:r>
            <a:endParaRPr lang="en-US" sz="1600" b="1" dirty="0">
              <a:latin typeface="+mj-lt"/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3568" y="3789040"/>
            <a:ext cx="7283450" cy="2254250"/>
          </a:xfrm>
          <a:noFill/>
        </p:spPr>
      </p:pic>
      <p:sp>
        <p:nvSpPr>
          <p:cNvPr id="15" name="CasellaDiTesto 14"/>
          <p:cNvSpPr txBox="1"/>
          <p:nvPr/>
        </p:nvSpPr>
        <p:spPr>
          <a:xfrm>
            <a:off x="3995936" y="38610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Chemical shift + J-coupling (o </a:t>
            </a:r>
            <a:r>
              <a:rPr lang="en-US" sz="1600" b="1" dirty="0" err="1" smtClean="0">
                <a:latin typeface="+mj-lt"/>
              </a:rPr>
              <a:t>accoppiamento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dipolare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indiretto</a:t>
            </a:r>
            <a:r>
              <a:rPr lang="en-US" sz="1600" b="1" dirty="0" smtClean="0">
                <a:latin typeface="+mj-lt"/>
              </a:rPr>
              <a:t>)  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6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extBox 32"/>
          <p:cNvSpPr txBox="1"/>
          <p:nvPr/>
        </p:nvSpPr>
        <p:spPr>
          <a:xfrm>
            <a:off x="2339752" y="11663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Spettroscopia</a:t>
            </a:r>
            <a:endParaRPr lang="it-IT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860" y="75095"/>
            <a:ext cx="9144032" cy="6741941"/>
            <a:chOff x="-32" y="71414"/>
            <a:chExt cx="9144032" cy="6741941"/>
          </a:xfrm>
        </p:grpSpPr>
        <p:sp>
          <p:nvSpPr>
            <p:cNvPr id="12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907704" y="116632"/>
              <a:ext cx="5224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Risonanza Magnetica Nucleare: spettroscopia</a:t>
              </a:r>
              <a:endPara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9" y="548942"/>
            <a:ext cx="8229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T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980728"/>
            <a:ext cx="5666110" cy="5118307"/>
          </a:xfrm>
          <a:noFill/>
        </p:spPr>
      </p:pic>
      <p:sp>
        <p:nvSpPr>
          <p:cNvPr id="5" name="Rectangle 29"/>
          <p:cNvSpPr/>
          <p:nvPr/>
        </p:nvSpPr>
        <p:spPr>
          <a:xfrm>
            <a:off x="7860" y="75095"/>
            <a:ext cx="1643042" cy="4286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it-I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0"/>
          <p:cNvSpPr/>
          <p:nvPr/>
        </p:nvSpPr>
        <p:spPr>
          <a:xfrm>
            <a:off x="1722340" y="75095"/>
            <a:ext cx="7429520" cy="428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915596" y="120313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7892" y="6549161"/>
            <a:ext cx="1643042" cy="267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7"/>
          <p:cNvSpPr/>
          <p:nvPr/>
        </p:nvSpPr>
        <p:spPr>
          <a:xfrm>
            <a:off x="1722372" y="6549161"/>
            <a:ext cx="7429520" cy="267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9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57213" y="1219200"/>
            <a:ext cx="8032750" cy="146526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L’ambiente elettronico attorno ad un determinato nucleo tende a formare un campo magnetico che si oppone come uno </a:t>
            </a:r>
            <a:r>
              <a:rPr lang="it-IT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schermo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 campo applicato esternamente, influenzando così l’esatta energia di transizione di spin in quanto il campo esterno deve essere leggermente incrementato per permettere la transizione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it-IT" sz="2000" b="1" dirty="0" smtClean="0">
                <a:solidFill>
                  <a:srgbClr val="FF0000"/>
                </a:solidFill>
              </a:rPr>
              <a:t>Schermo elettronico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risposta diamagnetica della nube elettronica attorno allo </a:t>
            </a:r>
            <a:r>
              <a:rPr lang="it-IT" sz="2000" dirty="0" err="1" smtClean="0"/>
              <a:t>spin</a:t>
            </a:r>
            <a:r>
              <a:rPr lang="it-IT" sz="2000" dirty="0" smtClean="0"/>
              <a:t> nucleare</a:t>
            </a:r>
            <a:endParaRPr lang="en-GB" sz="2000" dirty="0" smtClean="0"/>
          </a:p>
        </p:txBody>
      </p:sp>
      <p:pic>
        <p:nvPicPr>
          <p:cNvPr id="22532" name="Picture 4" descr="SHIEL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971800"/>
            <a:ext cx="26860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62513" y="3305175"/>
            <a:ext cx="3727450" cy="2563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conseguenza di ciò, nuclei posti in situazione elettroniche diverse daranno segnali di assorbimento NMR (o </a:t>
            </a:r>
            <a:r>
              <a:rPr lang="it-IT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risonanza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diversi e questa è la base per poter riconoscere parti diverse all’interno di una molecola, permettendo di determinarne la struttura</a:t>
            </a:r>
          </a:p>
        </p:txBody>
      </p:sp>
      <p:grpSp>
        <p:nvGrpSpPr>
          <p:cNvPr id="6" name="Gruppo 3"/>
          <p:cNvGrpSpPr/>
          <p:nvPr/>
        </p:nvGrpSpPr>
        <p:grpSpPr>
          <a:xfrm>
            <a:off x="-32" y="71414"/>
            <a:ext cx="9144032" cy="6741941"/>
            <a:chOff x="-32" y="71414"/>
            <a:chExt cx="9144032" cy="6741941"/>
          </a:xfrm>
        </p:grpSpPr>
        <p:sp>
          <p:nvSpPr>
            <p:cNvPr id="7" name="Rectangle 29"/>
            <p:cNvSpPr/>
            <p:nvPr/>
          </p:nvSpPr>
          <p:spPr>
            <a:xfrm>
              <a:off x="-32" y="71414"/>
              <a:ext cx="1643042" cy="428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it-IT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30"/>
            <p:cNvSpPr/>
            <p:nvPr/>
          </p:nvSpPr>
          <p:spPr>
            <a:xfrm>
              <a:off x="1714448" y="71414"/>
              <a:ext cx="7429520" cy="428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36"/>
            <p:cNvSpPr/>
            <p:nvPr/>
          </p:nvSpPr>
          <p:spPr>
            <a:xfrm>
              <a:off x="0" y="6545480"/>
              <a:ext cx="1643042" cy="267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37"/>
            <p:cNvSpPr/>
            <p:nvPr/>
          </p:nvSpPr>
          <p:spPr>
            <a:xfrm>
              <a:off x="1714480" y="6545480"/>
              <a:ext cx="7429520" cy="267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1959746" y="8997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891002" y="268446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l-G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ω</a:t>
            </a:r>
            <a:r>
              <a:rPr lang="it-IT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=</a:t>
            </a:r>
            <a:r>
              <a:rPr lang="el-G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γ</a:t>
            </a:r>
            <a:r>
              <a:rPr lang="it-IT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1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581923" cy="4969484"/>
          </a:xfrm>
          <a:prstGeom prst="rect">
            <a:avLst/>
          </a:prstGeom>
        </p:spPr>
      </p:pic>
      <p:sp>
        <p:nvSpPr>
          <p:cNvPr id="4" name="Rectangle 29"/>
          <p:cNvSpPr/>
          <p:nvPr/>
        </p:nvSpPr>
        <p:spPr>
          <a:xfrm>
            <a:off x="-32" y="71414"/>
            <a:ext cx="1643042" cy="4286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0"/>
          <p:cNvSpPr/>
          <p:nvPr/>
        </p:nvSpPr>
        <p:spPr>
          <a:xfrm>
            <a:off x="1714448" y="71414"/>
            <a:ext cx="7429520" cy="428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6"/>
          <p:cNvSpPr/>
          <p:nvPr/>
        </p:nvSpPr>
        <p:spPr>
          <a:xfrm>
            <a:off x="0" y="6545480"/>
            <a:ext cx="1643042" cy="267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37"/>
          <p:cNvSpPr/>
          <p:nvPr/>
        </p:nvSpPr>
        <p:spPr>
          <a:xfrm>
            <a:off x="1714480" y="6545480"/>
            <a:ext cx="7429520" cy="267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959746" y="8997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Risonanza Magnetica Nucleare: spettroscopia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1767</Words>
  <Application>Microsoft Office PowerPoint</Application>
  <PresentationFormat>Presentazione su schermo (4:3)</PresentationFormat>
  <Paragraphs>421</Paragraphs>
  <Slides>49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49</vt:i4>
      </vt:variant>
    </vt:vector>
  </HeadingPairs>
  <TitlesOfParts>
    <vt:vector size="60" baseType="lpstr">
      <vt:lpstr>Arial</vt:lpstr>
      <vt:lpstr>Calibri</vt:lpstr>
      <vt:lpstr>Cambria Math</vt:lpstr>
      <vt:lpstr>Comic Sans MS</vt:lpstr>
      <vt:lpstr>Symbol</vt:lpstr>
      <vt:lpstr>Times New Roman</vt:lpstr>
      <vt:lpstr>Trebuchet MS</vt:lpstr>
      <vt:lpstr>ZurichCalligraphic</vt:lpstr>
      <vt:lpstr>Tema di Office</vt:lpstr>
      <vt:lpstr>Equazione</vt:lpstr>
      <vt:lpstr>CorelDRAW</vt:lpstr>
      <vt:lpstr>Presentazione standard di PowerPoint</vt:lpstr>
      <vt:lpstr>Presentazione standard di PowerPoint</vt:lpstr>
      <vt:lpstr>Schema di uno spettrometro NMR in alta risoluzione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Schermo elettronico risposta diamagnetica della nube elettronica attorno allo spin nucleare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 di spettro 13C NMR</vt:lpstr>
      <vt:lpstr>Spettro NMR di un campione reale</vt:lpstr>
      <vt:lpstr>Regione dei CH3</vt:lpstr>
      <vt:lpstr>Olio rancido</vt:lpstr>
      <vt:lpstr>Olio riscaldato</vt:lpstr>
      <vt:lpstr>Caratterizzazione geografica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Capuani</dc:creator>
  <cp:lastModifiedBy>Silvia Capuani</cp:lastModifiedBy>
  <cp:revision>123</cp:revision>
  <dcterms:created xsi:type="dcterms:W3CDTF">2012-03-15T11:11:46Z</dcterms:created>
  <dcterms:modified xsi:type="dcterms:W3CDTF">2018-01-31T11:55:08Z</dcterms:modified>
</cp:coreProperties>
</file>