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_AND_BOD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400"/>
              <a:buNone/>
              <a:defRPr/>
            </a:lvl1pPr>
            <a:lvl2pPr lvl="1">
              <a:spcBef>
                <a:spcPts val="0"/>
              </a:spcBef>
              <a:buSzPts val="1400"/>
              <a:buNone/>
              <a:defRPr/>
            </a:lvl2pPr>
            <a:lvl3pPr lvl="2">
              <a:spcBef>
                <a:spcPts val="0"/>
              </a:spcBef>
              <a:buSzPts val="1400"/>
              <a:buNone/>
              <a:defRPr/>
            </a:lvl3pPr>
            <a:lvl4pPr lvl="3">
              <a:spcBef>
                <a:spcPts val="0"/>
              </a:spcBef>
              <a:buSzPts val="1400"/>
              <a:buNone/>
              <a:defRPr/>
            </a:lvl4pPr>
            <a:lvl5pPr lvl="4">
              <a:spcBef>
                <a:spcPts val="0"/>
              </a:spcBef>
              <a:buSzPts val="1400"/>
              <a:buNone/>
              <a:defRPr/>
            </a:lvl5pPr>
            <a:lvl6pPr lvl="5">
              <a:spcBef>
                <a:spcPts val="0"/>
              </a:spcBef>
              <a:buSzPts val="1400"/>
              <a:buNone/>
              <a:defRPr/>
            </a:lvl6pPr>
            <a:lvl7pPr lvl="6">
              <a:spcBef>
                <a:spcPts val="0"/>
              </a:spcBef>
              <a:buSzPts val="1400"/>
              <a:buNone/>
              <a:defRPr/>
            </a:lvl7pPr>
            <a:lvl8pPr lvl="7">
              <a:spcBef>
                <a:spcPts val="0"/>
              </a:spcBef>
              <a:buSzPts val="1400"/>
              <a:buNone/>
              <a:defRPr/>
            </a:lvl8pPr>
            <a:lvl9pPr lvl="8">
              <a:spcBef>
                <a:spcPts val="0"/>
              </a:spcBef>
              <a:buSzPts val="1400"/>
              <a:buNone/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200"/>
              <a:buChar char="•"/>
              <a:defRPr/>
            </a:lvl1pPr>
            <a:lvl2pPr lvl="1">
              <a:spcBef>
                <a:spcPts val="0"/>
              </a:spcBef>
              <a:buSzPts val="2800"/>
              <a:buChar char="–"/>
              <a:defRPr/>
            </a:lvl2pPr>
            <a:lvl3pPr lvl="2">
              <a:spcBef>
                <a:spcPts val="0"/>
              </a:spcBef>
              <a:buSzPts val="2400"/>
              <a:buChar char="•"/>
              <a:defRPr/>
            </a:lvl3pPr>
            <a:lvl4pPr lvl="3">
              <a:spcBef>
                <a:spcPts val="0"/>
              </a:spcBef>
              <a:buSzPts val="2000"/>
              <a:buChar char="–"/>
              <a:defRPr/>
            </a:lvl4pPr>
            <a:lvl5pPr lvl="4">
              <a:spcBef>
                <a:spcPts val="0"/>
              </a:spcBef>
              <a:buSzPts val="2000"/>
              <a:buChar char="»"/>
              <a:defRPr/>
            </a:lvl5pPr>
            <a:lvl6pPr lvl="5">
              <a:spcBef>
                <a:spcPts val="0"/>
              </a:spcBef>
              <a:buSzPts val="2000"/>
              <a:buChar char="•"/>
              <a:defRPr/>
            </a:lvl6pPr>
            <a:lvl7pPr lvl="6">
              <a:spcBef>
                <a:spcPts val="0"/>
              </a:spcBef>
              <a:buSzPts val="2000"/>
              <a:buChar char="•"/>
              <a:defRPr/>
            </a:lvl7pPr>
            <a:lvl8pPr lvl="7">
              <a:spcBef>
                <a:spcPts val="0"/>
              </a:spcBef>
              <a:buSzPts val="2000"/>
              <a:buChar char="•"/>
              <a:defRPr/>
            </a:lvl8pPr>
            <a:lvl9pPr lvl="8">
              <a:spcBef>
                <a:spcPts val="0"/>
              </a:spcBef>
              <a:buSzPts val="2000"/>
              <a:buChar char="•"/>
              <a:defRPr/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8" y="6217622"/>
            <a:ext cx="548700" cy="5248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Vuo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722313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4645025" y="1535113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0"/>
            <a:ext cx="5111700" cy="58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SzPts val="1400"/>
              <a:buNone/>
              <a:defRPr sz="1800"/>
            </a:lvl2pPr>
            <a:lvl3pPr indent="0" lvl="2">
              <a:spcBef>
                <a:spcPts val="0"/>
              </a:spcBef>
              <a:buSzPts val="1400"/>
              <a:buNone/>
              <a:defRPr sz="1800"/>
            </a:lvl3pPr>
            <a:lvl4pPr indent="0" lvl="3">
              <a:spcBef>
                <a:spcPts val="0"/>
              </a:spcBef>
              <a:buSzPts val="1400"/>
              <a:buNone/>
              <a:defRPr sz="1800"/>
            </a:lvl4pPr>
            <a:lvl5pPr indent="0" lvl="4">
              <a:spcBef>
                <a:spcPts val="0"/>
              </a:spcBef>
              <a:buSzPts val="1400"/>
              <a:buNone/>
              <a:defRPr sz="1800"/>
            </a:lvl5pPr>
            <a:lvl6pPr indent="0" lvl="5">
              <a:spcBef>
                <a:spcPts val="0"/>
              </a:spcBef>
              <a:buSzPts val="1400"/>
              <a:buNone/>
              <a:defRPr sz="1800"/>
            </a:lvl6pPr>
            <a:lvl7pPr indent="0" lvl="6">
              <a:spcBef>
                <a:spcPts val="0"/>
              </a:spcBef>
              <a:buSzPts val="1400"/>
              <a:buNone/>
              <a:defRPr sz="1800"/>
            </a:lvl7pPr>
            <a:lvl8pPr indent="0" lvl="7">
              <a:spcBef>
                <a:spcPts val="0"/>
              </a:spcBef>
              <a:buSzPts val="1400"/>
              <a:buNone/>
              <a:defRPr sz="1800"/>
            </a:lvl8pPr>
            <a:lvl9pPr indent="0" lvl="8">
              <a:spcBef>
                <a:spcPts val="0"/>
              </a:spcBef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ctrTitle"/>
          </p:nvPr>
        </p:nvSpPr>
        <p:spPr>
          <a:xfrm>
            <a:off x="698250" y="1387000"/>
            <a:ext cx="77724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42900" lvl="0" marL="0" marR="0" rtl="0" algn="ctr">
              <a:spcBef>
                <a:spcPts val="0"/>
              </a:spcBef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Integrazione clinica: esperienza sul primo paziente e prospettive sul trial clinico</a:t>
            </a:r>
          </a:p>
        </p:txBody>
      </p:sp>
      <p:pic>
        <p:nvPicPr>
          <p:cNvPr descr="INSIDElogoE.png" id="95" name="Shape 95"/>
          <p:cNvPicPr preferRelativeResize="0"/>
          <p:nvPr/>
        </p:nvPicPr>
        <p:blipFill rotWithShape="1">
          <a:blip r:embed="rId3">
            <a:alphaModFix/>
          </a:blip>
          <a:srcRect b="-2445" l="0" r="0" t="0"/>
          <a:stretch/>
        </p:blipFill>
        <p:spPr>
          <a:xfrm>
            <a:off x="7046350" y="302250"/>
            <a:ext cx="1600201" cy="60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Protocollo di Acquisizione</a:t>
            </a:r>
          </a:p>
        </p:txBody>
      </p:sp>
      <p:sp>
        <p:nvSpPr>
          <p:cNvPr id="196" name="Shape 196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97" name="Shape 197"/>
          <p:cNvSpPr txBox="1"/>
          <p:nvPr/>
        </p:nvSpPr>
        <p:spPr>
          <a:xfrm flipH="1">
            <a:off x="381300" y="911825"/>
            <a:ext cx="8381400" cy="57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20 pazienti trattati in SALA 1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circa 4 pazienti nuovi ogni settimana</a:t>
            </a:r>
          </a:p>
          <a:p>
            <a:pPr indent="-355600" lvl="0" marL="457200" rtl="0">
              <a:spcBef>
                <a:spcPts val="0"/>
              </a:spcBef>
              <a:buSzPts val="2000"/>
              <a:buFont typeface="Calibri"/>
              <a:buChar char="-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durata prima fase trial clinico: minimo 3 mesi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settimana prima dell’irraggiamento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piani di trattamento e CT di simulazione disponibili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 MC a priori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venerdì pomeriggio prima dell’irraggiamento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prova in sala per verificare la fattibilità del monitoraggio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ogni singolo paziente e campo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prova in sala per verificare la possibilità di eseguire correttamente le manovre di sicurezza per ogni singolo paziente e campo</a:t>
            </a:r>
          </a:p>
          <a:p>
            <a:pPr indent="-355600" lvl="0" marL="457200" rtl="0">
              <a:spcBef>
                <a:spcPts val="0"/>
              </a:spcBef>
              <a:buSzPts val="2000"/>
              <a:buFont typeface="Calibri"/>
              <a:buChar char="-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il trattamento: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pazienti saranno monitorati tutti giorni durante la prima e l’ultima settimana di trattamento e una volta a settimana nelle settimane intermedie (proposta)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 online dei dati acquisiti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simulazioni MC a posteriori (con dati del DDS) dopo ogni seduta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Criticità</a:t>
            </a: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04" name="Shape 204"/>
          <p:cNvSpPr txBox="1"/>
          <p:nvPr/>
        </p:nvSpPr>
        <p:spPr>
          <a:xfrm flipH="1">
            <a:off x="532125" y="977775"/>
            <a:ext cx="821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Raggi X ripetuti ad ogni campo durante la prima settimana di irraggiamento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Consenso informato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Stratificazione dei pazienti selezionati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Programmazione di controlli periodici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(riproducibilità del posizionamento in sala, calibrazione PET con sorgente radioattiva (Ge),..)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Visualizzazione del medico delle immagini e valutazione della significatività del risultato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Room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Sviluppi Futuri</a:t>
            </a:r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11" name="Shape 211"/>
          <p:cNvSpPr txBox="1"/>
          <p:nvPr/>
        </p:nvSpPr>
        <p:spPr>
          <a:xfrm flipH="1">
            <a:off x="532125" y="977775"/>
            <a:ext cx="821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CONTROLLO STRUMENTI ACQUISIZIONE: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attualmente sono 2 vi e 1 eseguibile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non ci sono intoppi, la procedura è sempre le stessa ma richiede diversi passaggi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automatizzare l'accensione (LabView)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necessario semplificare per poter gestire l’acquisizione in 2 persone (+1 TSRM?)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Sviluppi Futuri</a:t>
            </a:r>
          </a:p>
        </p:txBody>
      </p:sp>
      <p:sp>
        <p:nvSpPr>
          <p:cNvPr id="217" name="Shape 217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18" name="Shape 218"/>
          <p:cNvSpPr txBox="1"/>
          <p:nvPr/>
        </p:nvSpPr>
        <p:spPr>
          <a:xfrm flipH="1">
            <a:off x="532125" y="977775"/>
            <a:ext cx="821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SIMULAZIONE: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validata per protoni, paziente e carbonio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gira in parallelo su un server a INFN To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semplificare la procedura di caricamento della CT e del piano per avere uno strumento utilizzabile in clinica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ottenere immagini DICOM compatibili con il visualizzatore del medico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girare su cloud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Sviluppi Futuri</a:t>
            </a:r>
          </a:p>
        </p:txBody>
      </p:sp>
      <p:sp>
        <p:nvSpPr>
          <p:cNvPr id="224" name="Shape 224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25" name="Shape 225"/>
          <p:cNvSpPr txBox="1"/>
          <p:nvPr/>
        </p:nvSpPr>
        <p:spPr>
          <a:xfrm flipH="1">
            <a:off x="532125" y="977775"/>
            <a:ext cx="821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ALISI DATI: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validato confronto quantitativo tra le immagini 4D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DAQsw permette di dividere online le coincidenze in-interspill e ricostruire le immagini con un ritardo di 6s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integrare analisi con acquisizione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 per analisi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ottenere immagini DICOM compatibili con il visualizzatore del medico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introdurre il TOF nella ricostruzione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Sviluppi Futuri</a:t>
            </a:r>
          </a:p>
        </p:txBody>
      </p:sp>
      <p:sp>
        <p:nvSpPr>
          <p:cNvPr id="231" name="Shape 231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32" name="Shape 232"/>
          <p:cNvSpPr txBox="1"/>
          <p:nvPr/>
        </p:nvSpPr>
        <p:spPr>
          <a:xfrm flipH="1">
            <a:off x="532125" y="977775"/>
            <a:ext cx="821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ASSURANCE (QA):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qualche canale morto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TOFPET è molto sensibile alla temperatura e al rate → rate di fondo non affidabile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tentativi di valutazione con corrente di fondo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studiare il danno da radiazione (simulazioni MC e analisi dati)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parametri osservare? in che condizioni?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previste conseguenze durante il trial? Nel caso, come modificarlo?</a:t>
            </a:r>
          </a:p>
          <a:p>
            <a: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possibilità di recovery?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protocollo di QA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Sviluppi Futuri</a:t>
            </a:r>
          </a:p>
        </p:txBody>
      </p:sp>
      <p:sp>
        <p:nvSpPr>
          <p:cNvPr id="238" name="Shape 238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239" name="Shape 239"/>
          <p:cNvSpPr txBox="1"/>
          <p:nvPr/>
        </p:nvSpPr>
        <p:spPr>
          <a:xfrm flipH="1">
            <a:off x="532125" y="977775"/>
            <a:ext cx="82146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CONDIVISO: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dati (coincidenze), immagini DICOM e simulazione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stessi campi per tutte le acquisizioni di tutti i pazienti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Font typeface="Calibri"/>
              <a:buChar char="-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 su paziente (anonimizzazione?), PT e eventuale ripianificazione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Shape 101"/>
          <p:cNvGrpSpPr/>
          <p:nvPr/>
        </p:nvGrpSpPr>
        <p:grpSpPr>
          <a:xfrm>
            <a:off x="1791777" y="3018093"/>
            <a:ext cx="5560447" cy="3737351"/>
            <a:chOff x="1719225" y="1937525"/>
            <a:chExt cx="5689601" cy="4074295"/>
          </a:xfrm>
        </p:grpSpPr>
        <p:pic>
          <p:nvPicPr>
            <p:cNvPr descr="paziente.png" id="102" name="Shape 1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9225" y="1937525"/>
              <a:ext cx="5689601" cy="4074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 txBox="1"/>
            <p:nvPr/>
          </p:nvSpPr>
          <p:spPr>
            <a:xfrm>
              <a:off x="1781725" y="2089925"/>
              <a:ext cx="3000000" cy="30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Shape 104"/>
          <p:cNvGrpSpPr/>
          <p:nvPr/>
        </p:nvGrpSpPr>
        <p:grpSpPr>
          <a:xfrm>
            <a:off x="466860" y="885405"/>
            <a:ext cx="6448764" cy="2076821"/>
            <a:chOff x="539460" y="1636171"/>
            <a:chExt cx="8064988" cy="2664641"/>
          </a:xfrm>
        </p:grpSpPr>
        <p:pic>
          <p:nvPicPr>
            <p:cNvPr id="105" name="Shape 10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20126" y="1636171"/>
              <a:ext cx="2706018" cy="2664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Shape 1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98429" y="1636171"/>
              <a:ext cx="2706019" cy="2664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Shape 10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39460" y="1636171"/>
              <a:ext cx="2706018" cy="26646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Shape 108"/>
          <p:cNvSpPr/>
          <p:nvPr/>
        </p:nvSpPr>
        <p:spPr>
          <a:xfrm>
            <a:off x="6935900" y="994850"/>
            <a:ext cx="19803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rIns="35700" wrap="square" tIns="3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2016, 1-2 December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Carcinoma of 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lacrimal gland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3.7 10</a:t>
            </a:r>
            <a:r>
              <a:rPr baseline="30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[66.3, 144.4] MeV/u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(28-29)/30 fractions, 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2.2 GyE</a:t>
            </a:r>
          </a:p>
          <a:p>
            <a:pPr indent="0" lvl="0" marL="0" marR="0" rtl="0" algn="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Vertex field</a:t>
            </a:r>
          </a:p>
        </p:txBody>
      </p:sp>
      <p:sp>
        <p:nvSpPr>
          <p:cNvPr id="109" name="Shape 109"/>
          <p:cNvSpPr txBox="1"/>
          <p:nvPr>
            <p:ph idx="4294967295"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First Clinical Test @ CNAO</a:t>
            </a:r>
          </a:p>
        </p:txBody>
      </p:sp>
      <p:sp>
        <p:nvSpPr>
          <p:cNvPr id="110" name="Shape 110"/>
          <p:cNvSpPr txBox="1"/>
          <p:nvPr>
            <p:ph idx="4294967295"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914400"/>
            <a:ext cx="8839201" cy="505861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6220200" y="5776650"/>
            <a:ext cx="30000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b="1" lang="en-US">
                <a:solidFill>
                  <a:srgbClr val="FF0000"/>
                </a:solidFill>
              </a:rPr>
              <a:t>End of treatment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18" name="Shape 118"/>
          <p:cNvCxnSpPr/>
          <p:nvPr/>
        </p:nvCxnSpPr>
        <p:spPr>
          <a:xfrm flipH="1">
            <a:off x="7653325" y="926375"/>
            <a:ext cx="12900" cy="5162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19" name="Shape 119"/>
          <p:cNvSpPr txBox="1"/>
          <p:nvPr/>
        </p:nvSpPr>
        <p:spPr>
          <a:xfrm>
            <a:off x="0" y="6575450"/>
            <a:ext cx="7037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">
                <a:solidFill>
                  <a:schemeClr val="dk1"/>
                </a:solidFill>
              </a:rPr>
              <a:t>Comparison analysis  of the experimental data acquired in the two consecutive days: Ferrero V., Fiorina E., Morrocchi M., Pennazio F. et al, Online proton therapy monitoring: clinical test of a Silicon-photodetector-based in-beam PET, submitted to Scientific Report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20" name="Shape 120"/>
          <p:cNvSpPr txBox="1"/>
          <p:nvPr>
            <p:ph idx="4294967295"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First Clinical Test @ CNAO</a:t>
            </a:r>
          </a:p>
        </p:txBody>
      </p:sp>
      <p:sp>
        <p:nvSpPr>
          <p:cNvPr id="121" name="Shape 121"/>
          <p:cNvSpPr txBox="1"/>
          <p:nvPr>
            <p:ph idx="4294967295"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1_pcc_masked_comparison.png" id="126" name="Shape 126"/>
          <p:cNvPicPr preferRelativeResize="0"/>
          <p:nvPr/>
        </p:nvPicPr>
        <p:blipFill rotWithShape="1">
          <a:blip r:embed="rId3">
            <a:alphaModFix/>
          </a:blip>
          <a:srcRect b="0" l="0" r="8999" t="7227"/>
          <a:stretch/>
        </p:blipFill>
        <p:spPr>
          <a:xfrm>
            <a:off x="152400" y="2448200"/>
            <a:ext cx="3135324" cy="207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1545400" y="2337350"/>
            <a:ext cx="1791300" cy="22731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Quantitative Analysis</a:t>
            </a:r>
          </a:p>
        </p:txBody>
      </p:sp>
      <p:sp>
        <p:nvSpPr>
          <p:cNvPr id="129" name="Shape 129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98450" y="1988050"/>
            <a:ext cx="38058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Pearson’s Correlation Coefficient</a:t>
            </a:r>
          </a:p>
        </p:txBody>
      </p:sp>
      <p:cxnSp>
        <p:nvCxnSpPr>
          <p:cNvPr id="131" name="Shape 131"/>
          <p:cNvCxnSpPr>
            <a:stCxn id="127" idx="3"/>
          </p:cNvCxnSpPr>
          <p:nvPr/>
        </p:nvCxnSpPr>
        <p:spPr>
          <a:xfrm flipH="1" rot="10800000">
            <a:off x="3336700" y="2222000"/>
            <a:ext cx="539400" cy="12519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32" name="Shape 132"/>
          <p:cNvCxnSpPr>
            <a:stCxn id="127" idx="3"/>
          </p:cNvCxnSpPr>
          <p:nvPr/>
        </p:nvCxnSpPr>
        <p:spPr>
          <a:xfrm>
            <a:off x="3336700" y="3473900"/>
            <a:ext cx="571800" cy="1226400"/>
          </a:xfrm>
          <a:prstGeom prst="straightConnector1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33" name="Shape 133"/>
          <p:cNvSpPr txBox="1"/>
          <p:nvPr/>
        </p:nvSpPr>
        <p:spPr>
          <a:xfrm>
            <a:off x="4668725" y="946100"/>
            <a:ext cx="38058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Beam’s Eye View Analysis (BEV)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668725" y="3689300"/>
            <a:ext cx="38058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Overall View Analysis (OV)</a:t>
            </a:r>
          </a:p>
        </p:txBody>
      </p:sp>
      <p:pic>
        <p:nvPicPr>
          <p:cNvPr descr="002_avg_range_diff.png" id="135" name="Shape 135"/>
          <p:cNvPicPr preferRelativeResize="0"/>
          <p:nvPr/>
        </p:nvPicPr>
        <p:blipFill rotWithShape="1">
          <a:blip r:embed="rId4">
            <a:alphaModFix/>
          </a:blip>
          <a:srcRect b="0" l="0" r="8999" t="8416"/>
          <a:stretch/>
        </p:blipFill>
        <p:spPr>
          <a:xfrm>
            <a:off x="3908500" y="1465691"/>
            <a:ext cx="2520577" cy="16434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3_fwhm_range_diff.png" id="136" name="Shape 136"/>
          <p:cNvPicPr preferRelativeResize="0"/>
          <p:nvPr/>
        </p:nvPicPr>
        <p:blipFill rotWithShape="1">
          <a:blip r:embed="rId5">
            <a:alphaModFix/>
          </a:blip>
          <a:srcRect b="0" l="0" r="8991" t="6933"/>
          <a:stretch/>
        </p:blipFill>
        <p:spPr>
          <a:xfrm>
            <a:off x="6571508" y="1453450"/>
            <a:ext cx="2520567" cy="1731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4_avg_contour_diff.png" id="137" name="Shape 137"/>
          <p:cNvPicPr preferRelativeResize="0"/>
          <p:nvPr/>
        </p:nvPicPr>
        <p:blipFill rotWithShape="1">
          <a:blip r:embed="rId6">
            <a:alphaModFix/>
          </a:blip>
          <a:srcRect b="0" l="0" r="8164" t="8020"/>
          <a:stretch/>
        </p:blipFill>
        <p:spPr>
          <a:xfrm>
            <a:off x="3927850" y="4124600"/>
            <a:ext cx="2595085" cy="17389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5_fwhm_contour_diff.png" id="138" name="Shape 138"/>
          <p:cNvPicPr preferRelativeResize="0"/>
          <p:nvPr/>
        </p:nvPicPr>
        <p:blipFill rotWithShape="1">
          <a:blip r:embed="rId7">
            <a:alphaModFix/>
          </a:blip>
          <a:srcRect b="0" l="0" r="8941" t="7028"/>
          <a:stretch/>
        </p:blipFill>
        <p:spPr>
          <a:xfrm>
            <a:off x="6500252" y="4146358"/>
            <a:ext cx="2552997" cy="173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2017: In-beam PET</a:t>
            </a:r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851050" y="808306"/>
            <a:ext cx="48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Double field analysis 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Ferrero V., oral presentation, IEEE NSS/MIC 2017)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100" y="1642400"/>
            <a:ext cx="2825600" cy="15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49163" l="15297" r="23681" t="0"/>
          <a:stretch/>
        </p:blipFill>
        <p:spPr>
          <a:xfrm>
            <a:off x="4749250" y="1468667"/>
            <a:ext cx="2825600" cy="2108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05475" y="3462700"/>
            <a:ext cx="87330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Characterization with carbon ion beams and MC simulation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</a:rPr>
              <a:t>(Pennazio F.)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202075" y="5824900"/>
            <a:ext cx="6575700" cy="10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</a:rPr>
              <a:t>Collaboration with Caterina Cuccagna for fast decaying isotopes analysis (Boron 8)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1200" y="4163600"/>
            <a:ext cx="3001562" cy="164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2017: Dose Profiler</a:t>
            </a:r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3826" y="2289349"/>
            <a:ext cx="3265324" cy="435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228600" y="4110030"/>
            <a:ext cx="52578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irst combined acquisition INSIDE in-beam PET – Dose Profiler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710550" y="1113025"/>
            <a:ext cx="77229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 Profiler calibration and characterization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(Sarti A.)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13/09/2017: 1a riunione clinica</a:t>
            </a:r>
          </a:p>
        </p:txBody>
      </p:sp>
      <p:sp>
        <p:nvSpPr>
          <p:cNvPr id="165" name="Shape 165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66" name="Shape 166"/>
          <p:cNvSpPr txBox="1"/>
          <p:nvPr/>
        </p:nvSpPr>
        <p:spPr>
          <a:xfrm flipH="1">
            <a:off x="1598850" y="1130175"/>
            <a:ext cx="5946300" cy="4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 PREPARAZIONE AL TRIAL CLINICO DEL 2018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scelte le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patologie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da monitorare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discusse le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modalità di utilizzo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di INSIDE</a:t>
            </a:r>
          </a:p>
          <a:p>
            <a:pPr indent="-381000" lvl="0" marL="457200" rtl="0">
              <a:spcBef>
                <a:spcPts val="0"/>
              </a:spcBef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abbozzato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protocollo di acquisizione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dott.ssa Viviana Vitolo: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https://agenda.infn.it/conferenceDisplay.py?confId=14231 </a:t>
            </a:r>
          </a:p>
        </p:txBody>
      </p:sp>
      <p:grpSp>
        <p:nvGrpSpPr>
          <p:cNvPr id="167" name="Shape 167"/>
          <p:cNvGrpSpPr/>
          <p:nvPr/>
        </p:nvGrpSpPr>
        <p:grpSpPr>
          <a:xfrm>
            <a:off x="2127600" y="3735500"/>
            <a:ext cx="5116500" cy="2970100"/>
            <a:chOff x="2127600" y="3735500"/>
            <a:chExt cx="5116500" cy="2970100"/>
          </a:xfrm>
        </p:grpSpPr>
        <p:pic>
          <p:nvPicPr>
            <p:cNvPr descr="S:\Area Clinica\Vitolo\IMMAGINI X PRESENTAZIONI\CTV60 lo piccolo TC pianificaz.jpg" id="168" name="Shape 168"/>
            <p:cNvPicPr preferRelativeResize="0"/>
            <p:nvPr/>
          </p:nvPicPr>
          <p:blipFill rotWithShape="1">
            <a:blip r:embed="rId3">
              <a:alphaModFix/>
            </a:blip>
            <a:srcRect b="0" l="0" r="0" t="3947"/>
            <a:stretch/>
          </p:blipFill>
          <p:spPr>
            <a:xfrm>
              <a:off x="2253700" y="4377650"/>
              <a:ext cx="1655500" cy="232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:\Area Clinica\Vitolo\IMMAGINI X PRESENTAZIONI\CTV60 lo piccoloTC rivalutaz.jpg" id="169" name="Shape 1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9325" y="4377640"/>
              <a:ext cx="1559000" cy="2327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Shape 170"/>
            <p:cNvSpPr txBox="1"/>
            <p:nvPr/>
          </p:nvSpPr>
          <p:spPr>
            <a:xfrm>
              <a:off x="2127600" y="3735500"/>
              <a:ext cx="5116500" cy="9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800">
                  <a:latin typeface="Trebuchet MS"/>
                  <a:ea typeface="Trebuchet MS"/>
                  <a:cs typeface="Trebuchet MS"/>
                  <a:sym typeface="Trebuchet MS"/>
                </a:rPr>
                <a:t>ES.: Rabdomiosarcoma ai seni paranasali</a:t>
              </a:r>
            </a:p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800">
                  <a:latin typeface="Trebuchet MS"/>
                  <a:ea typeface="Trebuchet MS"/>
                  <a:cs typeface="Trebuchet MS"/>
                  <a:sym typeface="Trebuchet MS"/>
                </a:rPr>
                <a:t>CT di simulazione		    CT di verifica</a:t>
              </a: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buNone/>
              </a:pPr>
              <a:r>
                <a:t/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188350" y="1994050"/>
            <a:ext cx="8664600" cy="1168500"/>
          </a:xfrm>
          <a:prstGeom prst="rect">
            <a:avLst/>
          </a:prstGeom>
          <a:solidFill>
            <a:srgbClr val="CFE2F3"/>
          </a:solidFill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Patologie</a:t>
            </a:r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sp>
        <p:nvSpPr>
          <p:cNvPr id="178" name="Shape 178"/>
          <p:cNvSpPr txBox="1"/>
          <p:nvPr/>
        </p:nvSpPr>
        <p:spPr>
          <a:xfrm flipH="1">
            <a:off x="1727300" y="1086575"/>
            <a:ext cx="5946300" cy="6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ts val="2400"/>
              <a:buFont typeface="Calibri"/>
              <a:buChar char="-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distretto testa-collo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188350" y="1724350"/>
            <a:ext cx="8664600" cy="1965000"/>
          </a:xfrm>
          <a:prstGeom prst="rect">
            <a:avLst/>
          </a:prstGeom>
          <a:noFill/>
          <a:ln cap="flat" cmpd="sng" w="28575">
            <a:solidFill>
              <a:srgbClr val="3D85C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Patologia										Particella			Risposta precoce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CARCINOMA ADENOIDEO CISTICO (ACC) 			C				Si’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CORDOMA BASE CRANIO(CLIVUS) 			 		C				No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CARCINOMA SQUAMOCELLULARE RINOFARINGE		p				SI’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MENINGIOMA* 					 			p				No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*Per i meningiomi e’ possibile avere anche uno studio clinico con risonanza magnetica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-US"/>
              <a:t>Modalità di Utilizzo</a:t>
            </a: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0" y="-20667"/>
            <a:ext cx="9144000" cy="83700"/>
          </a:xfrm>
          <a:prstGeom prst="rect">
            <a:avLst/>
          </a:prstGeom>
          <a:solidFill>
            <a:srgbClr val="CCCCCC"/>
          </a:solidFill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35043" l="0" r="0" t="0"/>
          <a:stretch/>
        </p:blipFill>
        <p:spPr>
          <a:xfrm>
            <a:off x="1371600" y="772500"/>
            <a:ext cx="7183474" cy="23996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Shape 187"/>
          <p:cNvGrpSpPr/>
          <p:nvPr/>
        </p:nvGrpSpPr>
        <p:grpSpPr>
          <a:xfrm>
            <a:off x="127950" y="2278300"/>
            <a:ext cx="8427125" cy="4256275"/>
            <a:chOff x="88325" y="2278300"/>
            <a:chExt cx="8427125" cy="4256275"/>
          </a:xfrm>
        </p:grpSpPr>
        <p:sp>
          <p:nvSpPr>
            <p:cNvPr id="188" name="Shape 188"/>
            <p:cNvSpPr txBox="1"/>
            <p:nvPr/>
          </p:nvSpPr>
          <p:spPr>
            <a:xfrm flipH="1">
              <a:off x="88450" y="2963375"/>
              <a:ext cx="8427000" cy="357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Il paziente entra e viene posizionato con la maschera</a:t>
              </a:r>
            </a:p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effettuano i raggi X con il lettino a 0° (verde)</a:t>
              </a:r>
            </a:p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effettua l’allineamento fine</a:t>
              </a:r>
            </a:p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inserisce INSIDE nella posizione di monitoraggio senza spostare il paziente</a:t>
              </a:r>
            </a:p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trattano tutti i campi</a:t>
              </a:r>
            </a:p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alza il tracciatore se non è compatibile con la posizione del paziente.</a:t>
              </a:r>
            </a:p>
            <a:p>
              <a:pPr indent="-368300" lvl="0" marL="457200" rtl="0">
                <a:spcBef>
                  <a:spcPts val="0"/>
                </a:spcBef>
                <a:spcAft>
                  <a:spcPts val="0"/>
                </a:spcAft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porta il paziente in una posizione finale che consenta la rimozione di INSIDE o nella posizione iniziale dei raggi X</a:t>
              </a:r>
            </a:p>
            <a:p>
              <a:pPr indent="-368300" lvl="0" marL="457200" rtl="0">
                <a:spcBef>
                  <a:spcPts val="0"/>
                </a:spcBef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Si rimuove INSIDE e lo si posiziona nel parcheggio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 flipH="1">
              <a:off x="88325" y="2278300"/>
              <a:ext cx="6140400" cy="8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-368300" lvl="0" marL="457200" rtl="0">
                <a:spcBef>
                  <a:spcPts val="0"/>
                </a:spcBef>
                <a:buSzPts val="2200"/>
                <a:buFont typeface="Calibri"/>
                <a:buChar char="-"/>
              </a:pPr>
              <a:r>
                <a:rPr lang="en-US" sz="2200">
                  <a:latin typeface="Calibri"/>
                  <a:ea typeface="Calibri"/>
                  <a:cs typeface="Calibri"/>
                  <a:sym typeface="Calibri"/>
                </a:rPr>
                <a:t>Il sistema viene acceso e posizionato nel parcheggio </a:t>
              </a: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prima dell’arrivo dei pazienti</a:t>
              </a:r>
            </a:p>
          </p:txBody>
        </p:sp>
      </p:grpSp>
      <p:sp>
        <p:nvSpPr>
          <p:cNvPr id="190" name="Shape 190"/>
          <p:cNvSpPr/>
          <p:nvPr/>
        </p:nvSpPr>
        <p:spPr>
          <a:xfrm>
            <a:off x="7204750" y="2594225"/>
            <a:ext cx="577800" cy="1413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