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74"/>
  </p:normalViewPr>
  <p:slideViewPr>
    <p:cSldViewPr snapToGrid="0" snapToObjects="1">
      <p:cViewPr varScale="1">
        <p:scale>
          <a:sx n="180" d="100"/>
          <a:sy n="180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ADD08-A8F6-8A48-9AE9-D5153097A2EA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E863C-FB76-364D-BA42-DE0ECBB57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39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100" dirty="0"/>
              <a:t>based on the combination of a in-beam PET scanner and a tracking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686BC-412A-BE44-AD7A-6FFA1E2024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3E863C-FB76-364D-BA42-DE0ECBB577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9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0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0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0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4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6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851C-DCE4-B248-98B7-E8690FB170A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05EB-7E43-904E-BBD2-283FCE6A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Sperimentazione</a:t>
            </a:r>
            <a:r>
              <a:rPr lang="en-US" b="1" dirty="0" smtClean="0"/>
              <a:t> </a:t>
            </a:r>
            <a:r>
              <a:rPr lang="en-US" b="1" dirty="0" err="1" smtClean="0"/>
              <a:t>clinica</a:t>
            </a:r>
            <a:r>
              <a:rPr lang="en-US" b="1" dirty="0" smtClean="0"/>
              <a:t> di INSIDE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G. </a:t>
            </a:r>
            <a:r>
              <a:rPr lang="en-US" dirty="0" err="1" smtClean="0"/>
              <a:t>Bisogni</a:t>
            </a:r>
            <a:endParaRPr lang="en-US" dirty="0" smtClean="0"/>
          </a:p>
          <a:p>
            <a:r>
              <a:rPr lang="en-US" dirty="0" smtClean="0"/>
              <a:t>Pisa 12/12/2017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12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72" y="632432"/>
            <a:ext cx="9163740" cy="6177889"/>
          </a:xfrm>
          <a:prstGeom prst="rect">
            <a:avLst/>
          </a:prstGeom>
        </p:spPr>
      </p:pic>
      <p:sp>
        <p:nvSpPr>
          <p:cNvPr id="23" name="CustomShape 4"/>
          <p:cNvSpPr/>
          <p:nvPr/>
        </p:nvSpPr>
        <p:spPr>
          <a:xfrm>
            <a:off x="1981267" y="0"/>
            <a:ext cx="8229267" cy="761760"/>
          </a:xfrm>
          <a:prstGeom prst="rect">
            <a:avLst/>
          </a:prstGeom>
          <a:noFill/>
          <a:ln>
            <a:noFill/>
          </a:ln>
        </p:spPr>
        <p:txBody>
          <a:bodyPr lIns="84131" tIns="42066" rIns="84131" bIns="42066" anchor="ctr"/>
          <a:lstStyle/>
          <a:p>
            <a:pPr algn="ctr">
              <a:lnSpc>
                <a:spcPct val="100000"/>
              </a:lnSpc>
            </a:pPr>
            <a:r>
              <a:rPr lang="en-US" sz="3700" dirty="0">
                <a:solidFill>
                  <a:srgbClr val="000000"/>
                </a:solidFill>
                <a:latin typeface="Calibri"/>
              </a:rPr>
              <a:t>The                     Project</a:t>
            </a:r>
            <a:endParaRPr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062" y="98940"/>
            <a:ext cx="1711646" cy="58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524001" y="1348708"/>
            <a:ext cx="3168115" cy="1546892"/>
          </a:xfrm>
          <a:prstGeom prst="rect">
            <a:avLst/>
          </a:prstGeom>
          <a:solidFill>
            <a:srgbClr val="ED7D31"/>
          </a:solidFill>
        </p:spPr>
        <p:txBody>
          <a:bodyPr wrap="square" lIns="84131" tIns="42066" rIns="84131" bIns="42066">
            <a:spAutoFit/>
          </a:bodyPr>
          <a:lstStyle/>
          <a:p>
            <a:pPr marL="315493" indent="-315493">
              <a:buSzPct val="70000"/>
            </a:pPr>
            <a:r>
              <a:rPr lang="en-US" sz="1900" dirty="0"/>
              <a:t>Goals: </a:t>
            </a:r>
          </a:p>
          <a:p>
            <a:pPr marL="315493" indent="-315493">
              <a:buSzPct val="70000"/>
              <a:buFont typeface="Wingdings" charset="2"/>
              <a:buChar char="q"/>
            </a:pPr>
            <a:r>
              <a:rPr lang="en-US" sz="1900" dirty="0"/>
              <a:t>integrated in the nozzle (in-situ)</a:t>
            </a:r>
          </a:p>
          <a:p>
            <a:pPr marL="315493" indent="-315493">
              <a:buSzPct val="70000"/>
              <a:buFont typeface="Wingdings" charset="2"/>
              <a:buChar char="q"/>
            </a:pPr>
            <a:r>
              <a:rPr lang="en-US" sz="1900" dirty="0"/>
              <a:t>operated </a:t>
            </a:r>
            <a:r>
              <a:rPr lang="en-US" sz="1900" i="1" dirty="0"/>
              <a:t>beam-on</a:t>
            </a:r>
          </a:p>
          <a:p>
            <a:pPr marL="315493" indent="-315493">
              <a:buSzPct val="70000"/>
              <a:buFont typeface="Wingdings" charset="2"/>
              <a:buChar char="q"/>
            </a:pPr>
            <a:r>
              <a:rPr lang="en-US" sz="1900" b="1" i="1" dirty="0"/>
              <a:t>on-line</a:t>
            </a:r>
            <a:r>
              <a:rPr lang="en-US" sz="1900" b="1" dirty="0"/>
              <a:t> particle range</a:t>
            </a:r>
            <a:endParaRPr lang="en-US" sz="1900" b="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 descr="LogoCNAO_nero-ross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57308" y="6346901"/>
            <a:ext cx="1177292" cy="23610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H="1">
            <a:off x="5334001" y="1447800"/>
            <a:ext cx="1752601" cy="1744348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10058408" y="6791451"/>
            <a:ext cx="468923" cy="4194"/>
          </a:xfrm>
          <a:prstGeom prst="line">
            <a:avLst/>
          </a:prstGeom>
          <a:ln w="9525" cap="rnd">
            <a:solidFill>
              <a:srgbClr val="AD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magine 2"/>
          <p:cNvPicPr/>
          <p:nvPr/>
        </p:nvPicPr>
        <p:blipFill>
          <a:blip r:embed="rId6"/>
          <a:stretch>
            <a:fillRect/>
          </a:stretch>
        </p:blipFill>
        <p:spPr>
          <a:xfrm>
            <a:off x="1766943" y="6285916"/>
            <a:ext cx="854656" cy="535273"/>
          </a:xfrm>
          <a:prstGeom prst="rect">
            <a:avLst/>
          </a:prstGeom>
          <a:ln>
            <a:noFill/>
          </a:ln>
        </p:spPr>
      </p:pic>
      <p:pic>
        <p:nvPicPr>
          <p:cNvPr id="21" name="Immagine 3"/>
          <p:cNvPicPr/>
          <p:nvPr/>
        </p:nvPicPr>
        <p:blipFill>
          <a:blip r:embed="rId7"/>
          <a:stretch>
            <a:fillRect/>
          </a:stretch>
        </p:blipFill>
        <p:spPr>
          <a:xfrm>
            <a:off x="2590800" y="6284316"/>
            <a:ext cx="1370908" cy="421285"/>
          </a:xfrm>
          <a:prstGeom prst="rect">
            <a:avLst/>
          </a:prstGeom>
          <a:ln>
            <a:noFill/>
          </a:ln>
        </p:spPr>
      </p:pic>
      <p:pic>
        <p:nvPicPr>
          <p:cNvPr id="22" name="Immagine 4"/>
          <p:cNvPicPr/>
          <p:nvPr/>
        </p:nvPicPr>
        <p:blipFill>
          <a:blip r:embed="rId8"/>
          <a:stretch>
            <a:fillRect/>
          </a:stretch>
        </p:blipFill>
        <p:spPr>
          <a:xfrm>
            <a:off x="3948618" y="6271458"/>
            <a:ext cx="1354135" cy="586542"/>
          </a:xfrm>
          <a:prstGeom prst="rect">
            <a:avLst/>
          </a:prstGeom>
          <a:ln>
            <a:noFill/>
          </a:ln>
        </p:spPr>
      </p:pic>
      <p:pic>
        <p:nvPicPr>
          <p:cNvPr id="24" name="Immagine 5"/>
          <p:cNvPicPr/>
          <p:nvPr/>
        </p:nvPicPr>
        <p:blipFill>
          <a:blip r:embed="rId9"/>
          <a:stretch>
            <a:fillRect/>
          </a:stretch>
        </p:blipFill>
        <p:spPr>
          <a:xfrm>
            <a:off x="5287513" y="6272246"/>
            <a:ext cx="1373057" cy="591631"/>
          </a:xfrm>
          <a:prstGeom prst="rect">
            <a:avLst/>
          </a:prstGeom>
          <a:ln>
            <a:noFill/>
          </a:ln>
        </p:spPr>
      </p:pic>
      <p:pic>
        <p:nvPicPr>
          <p:cNvPr id="30" name="Picture 2"/>
          <p:cNvPicPr/>
          <p:nvPr/>
        </p:nvPicPr>
        <p:blipFill>
          <a:blip r:embed="rId10"/>
          <a:stretch>
            <a:fillRect/>
          </a:stretch>
        </p:blipFill>
        <p:spPr>
          <a:xfrm>
            <a:off x="6534452" y="6252706"/>
            <a:ext cx="628349" cy="58145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5" name="Picture 34" descr="prin_miur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67" y="3951495"/>
            <a:ext cx="772837" cy="837240"/>
          </a:xfrm>
          <a:prstGeom prst="rect">
            <a:avLst/>
          </a:prstGeom>
        </p:spPr>
      </p:pic>
      <p:sp>
        <p:nvSpPr>
          <p:cNvPr id="38" name="CustomShape 3"/>
          <p:cNvSpPr/>
          <p:nvPr/>
        </p:nvSpPr>
        <p:spPr>
          <a:xfrm>
            <a:off x="2621599" y="4905256"/>
            <a:ext cx="2138773" cy="704033"/>
          </a:xfrm>
          <a:prstGeom prst="rect">
            <a:avLst/>
          </a:prstGeom>
          <a:noFill/>
          <a:ln>
            <a:noFill/>
          </a:ln>
        </p:spPr>
        <p:txBody>
          <a:bodyPr lIns="81638" tIns="42452" rIns="81638" bIns="42452"/>
          <a:lstStyle/>
          <a:p>
            <a:pPr>
              <a:lnSpc>
                <a:spcPct val="93000"/>
              </a:lnSpc>
            </a:pPr>
            <a:r>
              <a:rPr lang="it-IT" sz="1633" b="1" dirty="0">
                <a:solidFill>
                  <a:schemeClr val="accent6">
                    <a:lumMod val="75000"/>
                  </a:schemeClr>
                </a:solidFill>
                <a:latin typeface="Arial"/>
                <a:ea typeface="Microsoft YaHei"/>
              </a:rPr>
              <a:t>PRIN MIUR 2010-2011 - 2010P98A75</a:t>
            </a:r>
            <a:endParaRPr sz="1633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101308" y="2284765"/>
            <a:ext cx="1744078" cy="538572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101308" y="2309840"/>
            <a:ext cx="1710640" cy="1764616"/>
          </a:xfrm>
          <a:prstGeom prst="straightConnector1">
            <a:avLst/>
          </a:prstGeom>
          <a:ln w="5080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image1.jpg" descr="Logo_CF_def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162800" y="6204230"/>
            <a:ext cx="1738724" cy="794688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75305" y="5520407"/>
            <a:ext cx="267175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Dal 2017 </a:t>
            </a:r>
            <a:r>
              <a:rPr lang="en-US" dirty="0" err="1" smtClean="0"/>
              <a:t>progetto</a:t>
            </a:r>
            <a:r>
              <a:rPr lang="en-US" dirty="0" smtClean="0"/>
              <a:t> INSIDE2</a:t>
            </a:r>
          </a:p>
          <a:p>
            <a:r>
              <a:rPr lang="en-US" dirty="0" err="1" smtClean="0"/>
              <a:t>Finanziato</a:t>
            </a:r>
            <a:r>
              <a:rPr lang="en-US" dirty="0" smtClean="0"/>
              <a:t> dal CNAO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INSIDE 2 </a:t>
            </a:r>
            <a:r>
              <a:rPr lang="it-IT" b="1" dirty="0" err="1" smtClean="0"/>
              <a:t>Attivita</a:t>
            </a:r>
            <a:r>
              <a:rPr lang="it-IT" b="1" dirty="0" err="1"/>
              <a:t>’</a:t>
            </a:r>
            <a:r>
              <a:rPr lang="it-IT" b="1" dirty="0"/>
              <a:t> </a:t>
            </a:r>
            <a:r>
              <a:rPr lang="it-IT" b="1" dirty="0" smtClean="0"/>
              <a:t>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sz="4000" dirty="0"/>
              <a:t>Ridefinizione completa della struttura meccanica</a:t>
            </a:r>
            <a:endParaRPr lang="en-GB" sz="4000" dirty="0"/>
          </a:p>
          <a:p>
            <a:pPr lvl="1"/>
            <a:r>
              <a:rPr lang="it-IT" sz="4000" dirty="0" smtClean="0"/>
              <a:t>Acquisizione </a:t>
            </a:r>
            <a:r>
              <a:rPr lang="it-IT" sz="4000" dirty="0"/>
              <a:t>di dati con fasci di </a:t>
            </a:r>
            <a:r>
              <a:rPr lang="it-IT" sz="4000" dirty="0" smtClean="0"/>
              <a:t>carbonio</a:t>
            </a:r>
            <a:endParaRPr lang="en-GB" sz="4000" dirty="0"/>
          </a:p>
          <a:p>
            <a:pPr lvl="1"/>
            <a:r>
              <a:rPr lang="en-US" sz="4000" dirty="0"/>
              <a:t>Test del </a:t>
            </a:r>
            <a:r>
              <a:rPr lang="en-US" sz="4000" dirty="0" err="1"/>
              <a:t>tracciatore</a:t>
            </a:r>
            <a:endParaRPr lang="en-GB" sz="4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4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INSIDE2 </a:t>
            </a:r>
            <a:r>
              <a:rPr lang="en-US" b="1" dirty="0" err="1" smtClean="0"/>
              <a:t>Attivita</a:t>
            </a:r>
            <a:r>
              <a:rPr lang="en-US" b="1" dirty="0" smtClean="0"/>
              <a:t>’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OO1) Nuova meccanica di supporto </a:t>
            </a:r>
            <a:endParaRPr lang="en-GB" dirty="0"/>
          </a:p>
          <a:p>
            <a:r>
              <a:rPr lang="it-IT" i="1" dirty="0"/>
              <a:t>OO2) </a:t>
            </a:r>
            <a:r>
              <a:rPr lang="it-IT" i="1" dirty="0" err="1"/>
              <a:t>commissioning</a:t>
            </a:r>
            <a:r>
              <a:rPr lang="it-IT" i="1" dirty="0"/>
              <a:t> dose </a:t>
            </a:r>
            <a:r>
              <a:rPr lang="it-IT" i="1" dirty="0" err="1"/>
              <a:t>profiler</a:t>
            </a:r>
            <a:r>
              <a:rPr lang="it-IT" i="1" dirty="0"/>
              <a:t> </a:t>
            </a:r>
            <a:endParaRPr lang="en-GB" dirty="0"/>
          </a:p>
          <a:p>
            <a:r>
              <a:rPr lang="it-IT" i="1" dirty="0"/>
              <a:t>OO3) integrazione e qualifica del sistema bimodale </a:t>
            </a:r>
            <a:endParaRPr lang="en-GB" dirty="0"/>
          </a:p>
          <a:p>
            <a:r>
              <a:rPr lang="it-IT" i="1" dirty="0"/>
              <a:t>OO4) validazione clinica del sistema </a:t>
            </a:r>
            <a:r>
              <a:rPr lang="it-IT" i="1" dirty="0" smtClean="0"/>
              <a:t>bimodale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06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OO1) Nuova meccanica di supporto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Task1.1</a:t>
            </a:r>
            <a:r>
              <a:rPr lang="it-IT" dirty="0"/>
              <a:t>) costruzione del nuovo carrello, test di stabilità meccanica e posizionamento carrello</a:t>
            </a:r>
            <a:endParaRPr lang="en-GB" dirty="0"/>
          </a:p>
          <a:p>
            <a:r>
              <a:rPr lang="it-IT" dirty="0"/>
              <a:t>Task 1.2) installazione del sistema fisso di posizionamento in sala di trattamento</a:t>
            </a:r>
            <a:endParaRPr lang="en-GB" dirty="0"/>
          </a:p>
          <a:p>
            <a:r>
              <a:rPr lang="it-IT" dirty="0"/>
              <a:t>Task1.3) installazione al CNAO: test di calibrazione e qualificazione con laser </a:t>
            </a:r>
            <a:r>
              <a:rPr lang="it-IT" dirty="0" err="1"/>
              <a:t>tracker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71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OO2) </a:t>
            </a:r>
            <a:r>
              <a:rPr lang="it-IT" i="1" dirty="0" err="1"/>
              <a:t>C</a:t>
            </a:r>
            <a:r>
              <a:rPr lang="it-IT" i="1" dirty="0" err="1" smtClean="0"/>
              <a:t>ommissioning</a:t>
            </a:r>
            <a:r>
              <a:rPr lang="it-IT" i="1" dirty="0" smtClean="0"/>
              <a:t> dose </a:t>
            </a:r>
            <a:r>
              <a:rPr lang="it-IT" i="1" dirty="0" err="1" smtClean="0"/>
              <a:t>profiler</a:t>
            </a:r>
            <a:r>
              <a:rPr lang="it-IT" i="1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Task2.1</a:t>
            </a:r>
            <a:r>
              <a:rPr lang="it-IT" dirty="0"/>
              <a:t>) modifiche </a:t>
            </a:r>
            <a:r>
              <a:rPr lang="it-IT" dirty="0" smtClean="0"/>
              <a:t>software e del </a:t>
            </a:r>
            <a:r>
              <a:rPr lang="it-IT" dirty="0"/>
              <a:t>rivelatore. </a:t>
            </a:r>
            <a:endParaRPr lang="en-GB" dirty="0"/>
          </a:p>
          <a:p>
            <a:pPr marL="0" indent="0">
              <a:buNone/>
            </a:pPr>
            <a:r>
              <a:rPr lang="it-IT" dirty="0" smtClean="0"/>
              <a:t>         mirate </a:t>
            </a:r>
            <a:r>
              <a:rPr lang="it-IT" dirty="0"/>
              <a:t>alla riduzione significativa del tempo di lettura e del 	</a:t>
            </a:r>
            <a:r>
              <a:rPr lang="it-IT" dirty="0" smtClean="0"/>
              <a:t>relativo </a:t>
            </a:r>
            <a:r>
              <a:rPr lang="it-IT" dirty="0"/>
              <a:t>tempo morto indotto nell’acquisizione</a:t>
            </a:r>
            <a:endParaRPr lang="en-GB" dirty="0"/>
          </a:p>
          <a:p>
            <a:r>
              <a:rPr lang="it-IT" dirty="0"/>
              <a:t>Task 2.2) Sviluppo dei modelli di predizione della produzione di frammenti </a:t>
            </a:r>
            <a:r>
              <a:rPr lang="it-IT" dirty="0" smtClean="0"/>
              <a:t>carichi.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it-IT" dirty="0" smtClean="0"/>
              <a:t>necessari </a:t>
            </a:r>
            <a:r>
              <a:rPr lang="it-IT" dirty="0"/>
              <a:t>per il </a:t>
            </a:r>
            <a:r>
              <a:rPr lang="it-IT" dirty="0" err="1"/>
              <a:t>tuning</a:t>
            </a:r>
            <a:r>
              <a:rPr lang="it-IT" dirty="0"/>
              <a:t> del fast MC utilizzato per la correzione </a:t>
            </a:r>
            <a:r>
              <a:rPr lang="it-IT" dirty="0" smtClean="0"/>
              <a:t>     	dell’effetto </a:t>
            </a:r>
            <a:r>
              <a:rPr lang="it-IT" dirty="0"/>
              <a:t>materia.</a:t>
            </a:r>
            <a:endParaRPr lang="en-GB" dirty="0"/>
          </a:p>
          <a:p>
            <a:r>
              <a:rPr lang="it-IT" dirty="0"/>
              <a:t>Task2.3 ) sviluppo del software per feedback online sulla posizione del </a:t>
            </a:r>
            <a:r>
              <a:rPr lang="it-IT" dirty="0" err="1"/>
              <a:t>Bragg</a:t>
            </a:r>
            <a:r>
              <a:rPr lang="it-IT" dirty="0"/>
              <a:t> </a:t>
            </a:r>
            <a:r>
              <a:rPr lang="it-IT" dirty="0" err="1"/>
              <a:t>Peak</a:t>
            </a:r>
            <a:r>
              <a:rPr lang="it-IT" dirty="0"/>
              <a:t> (BP) durante un trattamento.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37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OO3) integrazione e qualifica del sistema bimodale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Task3.1) istallazione su carrello, qualificazione con laser </a:t>
            </a:r>
            <a:r>
              <a:rPr lang="it-IT" dirty="0" err="1"/>
              <a:t>tracker</a:t>
            </a:r>
            <a:r>
              <a:rPr lang="it-IT" dirty="0"/>
              <a:t> e collaudo sistema PET</a:t>
            </a:r>
            <a:endParaRPr lang="en-GB" dirty="0"/>
          </a:p>
          <a:p>
            <a:r>
              <a:rPr lang="it-IT" dirty="0"/>
              <a:t>Task3.2) istallazione su carrello, qualificazione con laser </a:t>
            </a:r>
            <a:r>
              <a:rPr lang="it-IT" dirty="0" err="1"/>
              <a:t>tracker</a:t>
            </a:r>
            <a:r>
              <a:rPr lang="it-IT" dirty="0"/>
              <a:t> Dose Profiler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6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OO4) validazione clinica del sistema bimodale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Task4.1) Preparazione dei test clinici </a:t>
            </a:r>
            <a:endParaRPr lang="en-GB" dirty="0"/>
          </a:p>
          <a:p>
            <a:pPr marL="457200" lvl="1" indent="0">
              <a:buNone/>
            </a:pPr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stretta collaborazione con il personale CNAO, </a:t>
            </a:r>
            <a:r>
              <a:rPr lang="it-IT" dirty="0" smtClean="0"/>
              <a:t>selezionato </a:t>
            </a:r>
            <a:r>
              <a:rPr lang="it-IT" dirty="0"/>
              <a:t>un set di pazienti affetti da patologie tumorali del distretto testa-collo. In questa fase verranno simulati i piani di trattamento dei pazienti selezionati. </a:t>
            </a:r>
            <a:r>
              <a:rPr lang="it-IT" dirty="0" err="1"/>
              <a:t>Verra’</a:t>
            </a:r>
            <a:r>
              <a:rPr lang="it-IT" dirty="0"/>
              <a:t> inoltre approntata la documentazione necessaria allo svolgimento dei test (richiesta al comitato etico, consenso informato, </a:t>
            </a:r>
            <a:r>
              <a:rPr lang="it-IT" dirty="0" smtClean="0"/>
              <a:t>database, etc</a:t>
            </a:r>
            <a:r>
              <a:rPr lang="it-IT" dirty="0"/>
              <a:t>.).</a:t>
            </a:r>
            <a:endParaRPr lang="en-GB" dirty="0"/>
          </a:p>
          <a:p>
            <a:r>
              <a:rPr lang="it-IT" dirty="0"/>
              <a:t>Task4.2) Trial clinico </a:t>
            </a:r>
            <a:endParaRPr lang="en-GB" dirty="0"/>
          </a:p>
          <a:p>
            <a:pPr marL="457200" lvl="1" indent="0">
              <a:buNone/>
            </a:pPr>
            <a:r>
              <a:rPr lang="it-IT" dirty="0" smtClean="0"/>
              <a:t>eseguite </a:t>
            </a:r>
            <a:r>
              <a:rPr lang="it-IT" dirty="0"/>
              <a:t>le acquisizioni dei pazienti con il sistema bimodale. In una prima fase </a:t>
            </a:r>
            <a:r>
              <a:rPr lang="it-IT" dirty="0" err="1"/>
              <a:t>verra’</a:t>
            </a:r>
            <a:r>
              <a:rPr lang="it-IT" dirty="0"/>
              <a:t> utilizzato solo il sistema PET e successivamente il sistema bimodale integrato. </a:t>
            </a:r>
            <a:r>
              <a:rPr lang="it-IT" dirty="0" err="1"/>
              <a:t>Verra’</a:t>
            </a:r>
            <a:r>
              <a:rPr lang="it-IT" dirty="0"/>
              <a:t> inoltre condotta l’analisi dei dati dei singoli pazienti. </a:t>
            </a:r>
            <a:endParaRPr lang="en-GB" dirty="0"/>
          </a:p>
          <a:p>
            <a:r>
              <a:rPr lang="it-IT" dirty="0"/>
              <a:t>Task4.3) Valutazione dell’impatto clinico 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A</a:t>
            </a:r>
            <a:r>
              <a:rPr lang="it-IT" dirty="0" err="1" smtClean="0"/>
              <a:t>nalisi</a:t>
            </a:r>
            <a:r>
              <a:rPr lang="it-IT" dirty="0" smtClean="0"/>
              <a:t> statistica </a:t>
            </a:r>
            <a:r>
              <a:rPr lang="it-IT" dirty="0"/>
              <a:t>dei risultati dei test clinici. Essa consentirà di valutare l’impatto della misura in vivo del </a:t>
            </a:r>
            <a:r>
              <a:rPr lang="it-IT" dirty="0" err="1"/>
              <a:t>range</a:t>
            </a:r>
            <a:r>
              <a:rPr lang="it-IT" dirty="0"/>
              <a:t> sulla qualità dei trattamenti e fornirà le indicazioni per l’integrazione del sistema INSIDE nel </a:t>
            </a:r>
            <a:r>
              <a:rPr lang="it-IT" dirty="0" err="1"/>
              <a:t>workflow</a:t>
            </a:r>
            <a:r>
              <a:rPr lang="it-IT" dirty="0"/>
              <a:t> clinico del CNAO.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Cronoprogramma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6609" y="1612161"/>
            <a:ext cx="4860852" cy="4334170"/>
          </a:xfrm>
        </p:spPr>
        <p:txBody>
          <a:bodyPr/>
          <a:lstStyle/>
          <a:p>
            <a:r>
              <a:rPr lang="it-IT" i="1" dirty="0" err="1" smtClean="0"/>
              <a:t>Milestone</a:t>
            </a:r>
            <a:r>
              <a:rPr lang="it-IT" i="1" dirty="0" smtClean="0"/>
              <a:t> </a:t>
            </a:r>
            <a:r>
              <a:rPr lang="it-IT" i="1" dirty="0"/>
              <a:t>1 (M3) : nuova struttura meccanica e sistema PET operativo in sala 1</a:t>
            </a:r>
            <a:endParaRPr lang="en-GB" dirty="0"/>
          </a:p>
          <a:p>
            <a:r>
              <a:rPr lang="it-IT" i="1" dirty="0" err="1"/>
              <a:t>Milestone</a:t>
            </a:r>
            <a:r>
              <a:rPr lang="it-IT" i="1" dirty="0"/>
              <a:t> 2 (M8): sistema bimodale operativo in sala 1</a:t>
            </a:r>
            <a:endParaRPr lang="en-GB" dirty="0"/>
          </a:p>
          <a:p>
            <a:r>
              <a:rPr lang="it-IT" i="1" dirty="0" err="1"/>
              <a:t>Milestone</a:t>
            </a:r>
            <a:r>
              <a:rPr lang="it-IT" i="1" dirty="0"/>
              <a:t> 2 (M12): risultati trial clinico e analisi di impatto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92372" y="1612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457570"/>
              </p:ext>
            </p:extLst>
          </p:nvPr>
        </p:nvGraphicFramePr>
        <p:xfrm>
          <a:off x="992372" y="1612161"/>
          <a:ext cx="5524500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5524500" imgH="4838700" progId="Excel.Sheet.12">
                  <p:embed/>
                </p:oleObj>
              </mc:Choice>
              <mc:Fallback>
                <p:oleObj name="Worksheet" r:id="rId3" imgW="5524500" imgH="48387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372" y="1612161"/>
                        <a:ext cx="5524500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28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407</Words>
  <Application>Microsoft Macintosh PowerPoint</Application>
  <PresentationFormat>Widescreen</PresentationFormat>
  <Paragraphs>47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Calibri Light</vt:lpstr>
      <vt:lpstr>Microsoft YaHei</vt:lpstr>
      <vt:lpstr>Wingdings</vt:lpstr>
      <vt:lpstr>Arial</vt:lpstr>
      <vt:lpstr>Office Theme</vt:lpstr>
      <vt:lpstr>Microsoft Excel Worksheet</vt:lpstr>
      <vt:lpstr>Sperimentazione clinica di INSIDE </vt:lpstr>
      <vt:lpstr>PowerPoint Presentation</vt:lpstr>
      <vt:lpstr>INSIDE 2 Attivita’ 2017 </vt:lpstr>
      <vt:lpstr>INSIDE2 Attivita’ 2018</vt:lpstr>
      <vt:lpstr>OO1) Nuova meccanica di supporto </vt:lpstr>
      <vt:lpstr>OO2) Commissioning dose profiler  </vt:lpstr>
      <vt:lpstr>OO3) integrazione e qualifica del sistema bimodale </vt:lpstr>
      <vt:lpstr>OO4) validazione clinica del sistema bimodale</vt:lpstr>
      <vt:lpstr>Cronoprogramma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Sperimentazione clinica di INSIDE </dc:title>
  <dc:creator>Microsoft Office User</dc:creator>
  <cp:lastModifiedBy>Microsoft Office User</cp:lastModifiedBy>
  <cp:revision>5</cp:revision>
  <dcterms:created xsi:type="dcterms:W3CDTF">2017-12-12T07:57:56Z</dcterms:created>
  <dcterms:modified xsi:type="dcterms:W3CDTF">2017-12-12T09:14:28Z</dcterms:modified>
</cp:coreProperties>
</file>