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22"/>
  </p:notesMasterIdLst>
  <p:sldIdLst>
    <p:sldId id="277" r:id="rId2"/>
    <p:sldId id="279" r:id="rId3"/>
    <p:sldId id="306" r:id="rId4"/>
    <p:sldId id="281" r:id="rId5"/>
    <p:sldId id="307" r:id="rId6"/>
    <p:sldId id="308" r:id="rId7"/>
    <p:sldId id="309" r:id="rId8"/>
    <p:sldId id="311" r:id="rId9"/>
    <p:sldId id="310" r:id="rId10"/>
    <p:sldId id="288" r:id="rId11"/>
    <p:sldId id="313" r:id="rId12"/>
    <p:sldId id="312" r:id="rId13"/>
    <p:sldId id="319" r:id="rId14"/>
    <p:sldId id="314" r:id="rId15"/>
    <p:sldId id="315" r:id="rId16"/>
    <p:sldId id="292" r:id="rId17"/>
    <p:sldId id="293" r:id="rId18"/>
    <p:sldId id="298" r:id="rId19"/>
    <p:sldId id="316" r:id="rId20"/>
    <p:sldId id="31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B6BBEF7-9717-4733-A929-535518E6EBF6}">
          <p14:sldIdLst>
            <p14:sldId id="277"/>
            <p14:sldId id="279"/>
            <p14:sldId id="306"/>
            <p14:sldId id="281"/>
            <p14:sldId id="307"/>
            <p14:sldId id="308"/>
            <p14:sldId id="309"/>
            <p14:sldId id="311"/>
            <p14:sldId id="310"/>
            <p14:sldId id="288"/>
            <p14:sldId id="313"/>
            <p14:sldId id="312"/>
            <p14:sldId id="319"/>
            <p14:sldId id="314"/>
            <p14:sldId id="315"/>
            <p14:sldId id="292"/>
            <p14:sldId id="293"/>
            <p14:sldId id="298"/>
            <p14:sldId id="316"/>
            <p14:sldId id="31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0AA4C"/>
    <a:srgbClr val="FF40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04" autoAdjust="0"/>
    <p:restoredTop sz="95673" autoAdjust="0"/>
  </p:normalViewPr>
  <p:slideViewPr>
    <p:cSldViewPr>
      <p:cViewPr>
        <p:scale>
          <a:sx n="103" d="100"/>
          <a:sy n="103" d="100"/>
        </p:scale>
        <p:origin x="144" y="176"/>
      </p:cViewPr>
      <p:guideLst>
        <p:guide orient="horz" pos="2160"/>
        <p:guide pos="3840"/>
      </p:guideLst>
    </p:cSldViewPr>
  </p:slideViewPr>
  <p:outlineViewPr>
    <p:cViewPr>
      <p:scale>
        <a:sx n="33" d="100"/>
        <a:sy n="33" d="100"/>
      </p:scale>
      <p:origin x="0" y="198"/>
    </p:cViewPr>
  </p:outlineViewPr>
  <p:notesTextViewPr>
    <p:cViewPr>
      <p:scale>
        <a:sx n="1" d="1"/>
        <a:sy n="1" d="1"/>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F830A1-3891-4B82-A120-081866556DA0}" type="datetimeFigureOut">
              <a:rPr lang="en-US" smtClean="0"/>
              <a:pPr/>
              <a:t>11/28/17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CC9574-A819-4FE4-99A7-1E27AD09ADC2}" type="slidenum">
              <a:rPr lang="en-US" smtClean="0"/>
              <a:pPr/>
              <a:t>‹#›</a:t>
            </a:fld>
            <a:endParaRPr lang="en-US" dirty="0"/>
          </a:p>
        </p:txBody>
      </p:sp>
    </p:spTree>
    <p:extLst>
      <p:ext uri="{BB962C8B-B14F-4D97-AF65-F5344CB8AC3E}">
        <p14:creationId xmlns:p14="http://schemas.microsoft.com/office/powerpoint/2010/main" val="3264173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presentation demonstrates the new capabilities of PowerPoint and it is best viewed in Slide Show. These slides are designed to give you great ideas for the presentations you’ll create in PowerPoint 2011!</a:t>
            </a:r>
          </a:p>
          <a:p>
            <a:endParaRPr lang="en-US" dirty="0" smtClean="0"/>
          </a:p>
          <a:p>
            <a:r>
              <a:rPr lang="en-US" sz="1200" kern="1200" dirty="0" smtClean="0">
                <a:solidFill>
                  <a:schemeClr val="tx1"/>
                </a:solidFill>
                <a:effectLst/>
                <a:latin typeface="+mn-lt"/>
                <a:ea typeface="+mn-ea"/>
                <a:cs typeface="+mn-cs"/>
              </a:rPr>
              <a:t>For more sample templates, click the File menu, and then click New From Template.  Under Templates, click Presentations.</a:t>
            </a:r>
            <a:endParaRPr lang="en-US" dirty="0" smtClean="0"/>
          </a:p>
        </p:txBody>
      </p:sp>
      <p:sp>
        <p:nvSpPr>
          <p:cNvPr id="4" name="Slide Number Placeholder 3"/>
          <p:cNvSpPr>
            <a:spLocks noGrp="1"/>
          </p:cNvSpPr>
          <p:nvPr>
            <p:ph type="sldNum" sz="quarter" idx="10"/>
          </p:nvPr>
        </p:nvSpPr>
        <p:spPr/>
        <p:txBody>
          <a:bodyPr/>
          <a:lstStyle/>
          <a:p>
            <a:fld id="{58CC9574-A819-4FE4-99A7-1E27AD09ADC2}" type="slidenum">
              <a:rPr lang="en-US" smtClean="0"/>
              <a:pPr/>
              <a:t>1</a:t>
            </a:fld>
            <a:endParaRPr lang="en-US" dirty="0"/>
          </a:p>
        </p:txBody>
      </p:sp>
    </p:spTree>
    <p:extLst>
      <p:ext uri="{BB962C8B-B14F-4D97-AF65-F5344CB8AC3E}">
        <p14:creationId xmlns:p14="http://schemas.microsoft.com/office/powerpoint/2010/main" val="71103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8CC9574-A819-4FE4-99A7-1E27AD09ADC2}" type="slidenum">
              <a:rPr lang="en-US" smtClean="0"/>
              <a:pPr/>
              <a:t>20</a:t>
            </a:fld>
            <a:endParaRPr lang="en-US" dirty="0"/>
          </a:p>
        </p:txBody>
      </p:sp>
    </p:spTree>
    <p:extLst>
      <p:ext uri="{BB962C8B-B14F-4D97-AF65-F5344CB8AC3E}">
        <p14:creationId xmlns:p14="http://schemas.microsoft.com/office/powerpoint/2010/main" val="1904651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3.jpeg"/><Relationship Id="rId7" Type="http://schemas.openxmlformats.org/officeDocument/2006/relationships/image" Target="../media/image24.jpeg"/><Relationship Id="rId8" Type="http://schemas.openxmlformats.org/officeDocument/2006/relationships/image" Target="../media/image25.jpeg"/><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7398" y="20548"/>
            <a:ext cx="4664703" cy="2825393"/>
          </a:xfrm>
          <a:prstGeom prst="rect">
            <a:avLst/>
          </a:prstGeom>
        </p:spPr>
      </p:pic>
      <p:pic>
        <p:nvPicPr>
          <p:cNvPr id="8" name="Picture 7"/>
          <p:cNvPicPr>
            <a:picLocks noChangeAspect="1"/>
          </p:cNvPicPr>
          <p:nvPr userDrawn="1"/>
        </p:nvPicPr>
        <p:blipFill>
          <a:blip r:embed="rId3" cstate="print"/>
          <a:stretch>
            <a:fillRect/>
          </a:stretch>
        </p:blipFill>
        <p:spPr>
          <a:xfrm>
            <a:off x="4671315" y="20548"/>
            <a:ext cx="7499224" cy="2825496"/>
          </a:xfrm>
          <a:prstGeom prst="rect">
            <a:avLst/>
          </a:prstGeom>
        </p:spPr>
      </p:pic>
      <p:pic>
        <p:nvPicPr>
          <p:cNvPr id="9" name="Picture 8"/>
          <p:cNvPicPr>
            <a:picLocks noChangeAspect="1"/>
          </p:cNvPicPr>
          <p:nvPr userDrawn="1"/>
        </p:nvPicPr>
        <p:blipFill>
          <a:blip r:embed="rId4" cstate="print"/>
          <a:stretch>
            <a:fillRect/>
          </a:stretch>
        </p:blipFill>
        <p:spPr>
          <a:xfrm>
            <a:off x="27898" y="2818500"/>
            <a:ext cx="10225325" cy="2296266"/>
          </a:xfrm>
          <a:prstGeom prst="rect">
            <a:avLst/>
          </a:prstGeom>
        </p:spPr>
      </p:pic>
      <p:pic>
        <p:nvPicPr>
          <p:cNvPr id="10" name="Picture 9"/>
          <p:cNvPicPr>
            <a:picLocks noChangeAspect="1"/>
          </p:cNvPicPr>
          <p:nvPr userDrawn="1"/>
        </p:nvPicPr>
        <p:blipFill>
          <a:blip r:embed="rId5" cstate="print"/>
          <a:stretch>
            <a:fillRect/>
          </a:stretch>
        </p:blipFill>
        <p:spPr>
          <a:xfrm>
            <a:off x="10216159" y="2819400"/>
            <a:ext cx="1948444" cy="2293850"/>
          </a:xfrm>
          <a:prstGeom prst="rect">
            <a:avLst/>
          </a:prstGeom>
        </p:spPr>
      </p:pic>
      <p:pic>
        <p:nvPicPr>
          <p:cNvPr id="11" name="Picture 10"/>
          <p:cNvPicPr>
            <a:picLocks/>
          </p:cNvPicPr>
          <p:nvPr userDrawn="1"/>
        </p:nvPicPr>
        <p:blipFill>
          <a:blip r:embed="rId6" cstate="print"/>
          <a:stretch>
            <a:fillRect/>
          </a:stretch>
        </p:blipFill>
        <p:spPr>
          <a:xfrm>
            <a:off x="27397" y="5089818"/>
            <a:ext cx="12131040" cy="1737360"/>
          </a:xfrm>
          <a:prstGeom prst="rect">
            <a:avLst/>
          </a:prstGeom>
        </p:spPr>
      </p:pic>
      <p:sp>
        <p:nvSpPr>
          <p:cNvPr id="14" name="Rectangle 13"/>
          <p:cNvSpPr/>
          <p:nvPr userDrawn="1"/>
        </p:nvSpPr>
        <p:spPr>
          <a:xfrm>
            <a:off x="11673640" y="2469776"/>
            <a:ext cx="4064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47F28"/>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smtClean="0"/>
              <a:t>M. Doro - MAGIC - Scineghe 2016</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15" name="Text Placeholder 15"/>
          <p:cNvSpPr>
            <a:spLocks noGrp="1"/>
          </p:cNvSpPr>
          <p:nvPr>
            <p:ph type="body" sz="quarter" idx="14" hasCustomPrompt="1"/>
          </p:nvPr>
        </p:nvSpPr>
        <p:spPr>
          <a:xfrm>
            <a:off x="4775200" y="1295400"/>
            <a:ext cx="6807200" cy="1416269"/>
          </a:xfrm>
        </p:spPr>
        <p:txBody>
          <a:bodyPr anchor="b">
            <a:normAutofit/>
          </a:bodyPr>
          <a:lstStyle>
            <a:lvl1pPr algn="r">
              <a:buNone/>
              <a:defRPr lang="en-US" sz="2200" kern="1200" dirty="0" smtClean="0">
                <a:solidFill>
                  <a:schemeClr val="tx1">
                    <a:lumMod val="75000"/>
                    <a:lumOff val="25000"/>
                  </a:schemeClr>
                </a:solidFill>
                <a:latin typeface="Calibri" pitchFamily="34" charset="0"/>
                <a:ea typeface="+mn-ea"/>
                <a:cs typeface="+mn-cs"/>
              </a:defRPr>
            </a:lvl1pPr>
          </a:lstStyle>
          <a:p>
            <a:pPr lvl="0"/>
            <a:r>
              <a:rPr lang="en-US" dirty="0" smtClean="0"/>
              <a:t>Click to edit Master subtitle style</a:t>
            </a:r>
            <a:endParaRPr lang="en-US" dirty="0"/>
          </a:p>
        </p:txBody>
      </p:sp>
      <p:sp>
        <p:nvSpPr>
          <p:cNvPr id="2" name="Title 1"/>
          <p:cNvSpPr>
            <a:spLocks noGrp="1"/>
          </p:cNvSpPr>
          <p:nvPr>
            <p:ph type="title"/>
          </p:nvPr>
        </p:nvSpPr>
        <p:spPr>
          <a:xfrm>
            <a:off x="141792" y="4114800"/>
            <a:ext cx="9753600" cy="914400"/>
          </a:xfrm>
        </p:spPr>
        <p:txBody>
          <a:bodyPr anchor="b" anchorCtr="0">
            <a:normAutofit/>
          </a:bodyPr>
          <a:lstStyle>
            <a:lvl1pPr marL="0" indent="0">
              <a:defRPr lang="en-US" sz="3600" b="1" kern="1200" baseline="0">
                <a:solidFill>
                  <a:schemeClr val="bg1"/>
                </a:solidFill>
                <a:latin typeface="Arial" pitchFamily="34" charset="0"/>
                <a:ea typeface="+mn-ea"/>
                <a:cs typeface="Arial" pitchFamily="34" charset="0"/>
              </a:defRPr>
            </a:lvl1pPr>
          </a:lstStyle>
          <a:p>
            <a:pPr marL="342900" lvl="0" indent="-342900" algn="l" defTabSz="914400" rtl="0" eaLnBrk="1" latinLnBrk="0" hangingPunct="1">
              <a:spcBef>
                <a:spcPct val="20000"/>
              </a:spcBef>
              <a:buFont typeface="Arial" pitchFamily="34" charset="0"/>
              <a:buNone/>
            </a:pPr>
            <a:r>
              <a:rPr lang="en-US"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dia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t>M. Doro - MAGIC - Scineghe 2016</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6" name="Rectangle 5"/>
          <p:cNvSpPr/>
          <p:nvPr userDrawn="1"/>
        </p:nvSpPr>
        <p:spPr>
          <a:xfrm>
            <a:off x="793684" y="4800600"/>
            <a:ext cx="6498336"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Georgia" pitchFamily="18" charset="0"/>
            </a:endParaRPr>
          </a:p>
        </p:txBody>
      </p:sp>
      <p:sp>
        <p:nvSpPr>
          <p:cNvPr id="7" name="Title 1"/>
          <p:cNvSpPr>
            <a:spLocks noGrp="1"/>
          </p:cNvSpPr>
          <p:nvPr>
            <p:ph type="title"/>
          </p:nvPr>
        </p:nvSpPr>
        <p:spPr>
          <a:xfrm>
            <a:off x="808736" y="4800600"/>
            <a:ext cx="6412325"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9" name="Media Placeholder 8"/>
          <p:cNvSpPr>
            <a:spLocks noGrp="1"/>
          </p:cNvSpPr>
          <p:nvPr>
            <p:ph type="media" sz="quarter" idx="13"/>
          </p:nvPr>
        </p:nvSpPr>
        <p:spPr>
          <a:xfrm>
            <a:off x="782696" y="838200"/>
            <a:ext cx="6498336" cy="3812822"/>
          </a:xfrm>
        </p:spPr>
        <p:txBody>
          <a:bodyPr/>
          <a:lstStyle>
            <a:lvl1pPr>
              <a:buNone/>
              <a:defRPr/>
            </a:lvl1pPr>
          </a:lstStyle>
          <a:p>
            <a:r>
              <a:rPr lang="en-US" smtClean="0"/>
              <a:t>Click icon to add media</a:t>
            </a:r>
            <a:endParaRPr lang="en-US" dirty="0"/>
          </a:p>
        </p:txBody>
      </p:sp>
      <p:sp>
        <p:nvSpPr>
          <p:cNvPr id="11" name="Text Placeholder 10"/>
          <p:cNvSpPr>
            <a:spLocks noGrp="1"/>
          </p:cNvSpPr>
          <p:nvPr>
            <p:ph type="body" sz="quarter" idx="14"/>
          </p:nvPr>
        </p:nvSpPr>
        <p:spPr>
          <a:xfrm>
            <a:off x="7702484" y="838201"/>
            <a:ext cx="3759200" cy="4636911"/>
          </a:xfrm>
        </p:spPr>
        <p:txBody>
          <a:bodyPr>
            <a:normAutofit/>
          </a:bodyPr>
          <a:lstStyle>
            <a:lvl1pPr marL="0" indent="0" algn="l">
              <a:buNone/>
              <a:defRPr sz="2400">
                <a:solidFill>
                  <a:schemeClr val="bg1"/>
                </a:solidFill>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2390400" y="4800600"/>
            <a:ext cx="7334400" cy="685800"/>
          </a:xfrm>
          <a:prstGeom prst="rect">
            <a:avLst/>
          </a:prstGeom>
          <a:solidFill>
            <a:schemeClr val="tx1">
              <a:lumMod val="95000"/>
              <a:lumOff val="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Georgia" pitchFamily="18" charset="0"/>
            </a:endParaRPr>
          </a:p>
        </p:txBody>
      </p:sp>
      <p:sp>
        <p:nvSpPr>
          <p:cNvPr id="2" name="Title 1"/>
          <p:cNvSpPr>
            <a:spLocks noGrp="1"/>
          </p:cNvSpPr>
          <p:nvPr>
            <p:ph type="title"/>
          </p:nvPr>
        </p:nvSpPr>
        <p:spPr>
          <a:xfrm>
            <a:off x="2389717" y="4800600"/>
            <a:ext cx="7315200" cy="566738"/>
          </a:xfrm>
        </p:spPr>
        <p:txBody>
          <a:bodyPr anchor="b">
            <a:normAutofit/>
          </a:bodyPr>
          <a:lstStyle>
            <a:lvl1pPr algn="ctr">
              <a:defRPr sz="1800" b="0" i="1">
                <a:solidFill>
                  <a:schemeClr val="bg1">
                    <a:lumMod val="85000"/>
                  </a:schemeClr>
                </a:solidFill>
                <a:latin typeface="Georgia" pitchFamily="18"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2389717" y="5562600"/>
            <a:ext cx="7315200" cy="60960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smtClean="0"/>
              <a:t>M. Doro - MAGIC - Scineghe 2016</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M. Doro - MAGIC - Scineghe 2016</a:t>
            </a:r>
            <a:endParaRPr lang="en-US" dirty="0"/>
          </a:p>
        </p:txBody>
      </p:sp>
      <p:sp>
        <p:nvSpPr>
          <p:cNvPr id="6" name="Slide Number Placeholder 5"/>
          <p:cNvSpPr>
            <a:spLocks noGrp="1"/>
          </p:cNvSpPr>
          <p:nvPr>
            <p:ph type="sldNum" sz="quarter" idx="12"/>
          </p:nvPr>
        </p:nvSpPr>
        <p:spPr/>
        <p:txBody>
          <a:bodyPr/>
          <a:lstStyle/>
          <a:p>
            <a:fld id="{240D5ECE-8B49-45CD-BE81-EF81920D1969}" type="slidenum">
              <a:rPr lang="en-US" smtClean="0"/>
              <a:pPr/>
              <a:t>‹#›</a:t>
            </a:fld>
            <a:endParaRPr lang="en-US" dirty="0"/>
          </a:p>
        </p:txBody>
      </p:sp>
      <p:sp>
        <p:nvSpPr>
          <p:cNvPr id="14" name="Title 1"/>
          <p:cNvSpPr>
            <a:spLocks noGrp="1"/>
          </p:cNvSpPr>
          <p:nvPr>
            <p:ph type="title" hasCustomPrompt="1"/>
          </p:nvPr>
        </p:nvSpPr>
        <p:spPr>
          <a:xfrm>
            <a:off x="0" y="414867"/>
            <a:ext cx="6705600" cy="457200"/>
          </a:xfrm>
          <a:solidFill>
            <a:schemeClr val="tx1">
              <a:lumMod val="50000"/>
              <a:lumOff val="50000"/>
            </a:schemeClr>
          </a:solidFill>
        </p:spPr>
        <p:txBody>
          <a:bodyPr>
            <a:normAutofit/>
          </a:bodyPr>
          <a:lstStyle>
            <a:lvl1pPr algn="l">
              <a:defRPr lang="en-US" sz="2800" b="1" kern="1200" baseline="0" dirty="0">
                <a:solidFill>
                  <a:schemeClr val="bg1"/>
                </a:solidFill>
                <a:latin typeface="+mn-lt"/>
                <a:ea typeface="+mn-ea"/>
                <a:cs typeface="+mn-cs"/>
              </a:defRPr>
            </a:lvl1pPr>
          </a:lstStyle>
          <a:p>
            <a:r>
              <a:rPr lang="en-US" dirty="0" smtClean="0"/>
              <a:t>    Click to edit Master title style</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274639"/>
            <a:ext cx="27432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6807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lumMod val="85000"/>
                    <a:lumOff val="15000"/>
                  </a:schemeClr>
                </a:solidFill>
              </a:defRPr>
            </a:lvl1pPr>
          </a:lstStyle>
          <a:p>
            <a:endParaRPr lang="en-US" dirty="0"/>
          </a:p>
        </p:txBody>
      </p:sp>
      <p:sp>
        <p:nvSpPr>
          <p:cNvPr id="5" name="Footer Placeholder 4"/>
          <p:cNvSpPr>
            <a:spLocks noGrp="1"/>
          </p:cNvSpPr>
          <p:nvPr>
            <p:ph type="ftr" sz="quarter" idx="11"/>
          </p:nvPr>
        </p:nvSpPr>
        <p:spPr/>
        <p:txBody>
          <a:bodyPr/>
          <a:lstStyle/>
          <a:p>
            <a:r>
              <a:rPr lang="en-US" smtClean="0"/>
              <a:t>M. Doro - MAGIC - Scineghe 2016</a:t>
            </a:r>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Standard 1">
    <p:spTree>
      <p:nvGrpSpPr>
        <p:cNvPr id="1" name=""/>
        <p:cNvGrpSpPr/>
        <p:nvPr/>
      </p:nvGrpSpPr>
      <p:grpSpPr>
        <a:xfrm>
          <a:off x="0" y="0"/>
          <a:ext cx="0" cy="0"/>
          <a:chOff x="0" y="0"/>
          <a:chExt cx="0" cy="0"/>
        </a:xfrm>
      </p:grpSpPr>
      <p:sp>
        <p:nvSpPr>
          <p:cNvPr id="68" name="Shape 68"/>
          <p:cNvSpPr/>
          <p:nvPr/>
        </p:nvSpPr>
        <p:spPr>
          <a:xfrm>
            <a:off x="1012032" y="491324"/>
            <a:ext cx="11207596" cy="62125"/>
          </a:xfrm>
          <a:prstGeom prst="rect">
            <a:avLst/>
          </a:prstGeom>
          <a:solidFill>
            <a:srgbClr val="B4B9B8"/>
          </a:solidFill>
          <a:ln w="12700">
            <a:miter lim="400000"/>
          </a:ln>
        </p:spPr>
        <p:txBody>
          <a:bodyPr lIns="35719" tIns="35719" rIns="35719" bIns="35719" anchor="ctr"/>
          <a:lstStyle/>
          <a:p>
            <a:pPr algn="ctr">
              <a:defRPr sz="2400">
                <a:solidFill>
                  <a:srgbClr val="FFFFFF"/>
                </a:solidFill>
                <a:latin typeface="+mn-lt"/>
                <a:ea typeface="+mn-ea"/>
                <a:cs typeface="+mn-cs"/>
                <a:sym typeface="Helvetica Light"/>
              </a:defRPr>
            </a:pPr>
            <a:endParaRPr sz="1687"/>
          </a:p>
        </p:txBody>
      </p:sp>
      <p:pic>
        <p:nvPicPr>
          <p:cNvPr id="69" name="pasted-image.pdf"/>
          <p:cNvPicPr>
            <a:picLocks noChangeAspect="1"/>
          </p:cNvPicPr>
          <p:nvPr/>
        </p:nvPicPr>
        <p:blipFill>
          <a:blip r:embed="rId2">
            <a:extLst/>
          </a:blip>
          <a:stretch>
            <a:fillRect/>
          </a:stretch>
        </p:blipFill>
        <p:spPr>
          <a:xfrm>
            <a:off x="-9665" y="6537617"/>
            <a:ext cx="12211330" cy="352251"/>
          </a:xfrm>
          <a:prstGeom prst="rect">
            <a:avLst/>
          </a:prstGeom>
          <a:ln w="12700">
            <a:miter lim="400000"/>
          </a:ln>
        </p:spPr>
      </p:pic>
      <p:sp>
        <p:nvSpPr>
          <p:cNvPr id="70" name="Shape 70"/>
          <p:cNvSpPr/>
          <p:nvPr/>
        </p:nvSpPr>
        <p:spPr>
          <a:xfrm>
            <a:off x="0" y="6490877"/>
            <a:ext cx="12192001" cy="62125"/>
          </a:xfrm>
          <a:prstGeom prst="rect">
            <a:avLst/>
          </a:prstGeom>
          <a:solidFill>
            <a:srgbClr val="A6AAA9"/>
          </a:solidFill>
          <a:ln w="12700">
            <a:miter lim="400000"/>
          </a:ln>
        </p:spPr>
        <p:txBody>
          <a:bodyPr lIns="35719" tIns="35719" rIns="35719" bIns="35719" anchor="ctr"/>
          <a:lstStyle/>
          <a:p>
            <a:pPr algn="ctr">
              <a:defRPr sz="2400">
                <a:solidFill>
                  <a:srgbClr val="FFFFFF"/>
                </a:solidFill>
                <a:latin typeface="+mn-lt"/>
                <a:ea typeface="+mn-ea"/>
                <a:cs typeface="+mn-cs"/>
                <a:sym typeface="Helvetica Light"/>
              </a:defRPr>
            </a:pPr>
            <a:endParaRPr sz="1687"/>
          </a:p>
        </p:txBody>
      </p:sp>
      <p:sp>
        <p:nvSpPr>
          <p:cNvPr id="71" name="Shape 71"/>
          <p:cNvSpPr/>
          <p:nvPr/>
        </p:nvSpPr>
        <p:spPr>
          <a:xfrm>
            <a:off x="0" y="6427516"/>
            <a:ext cx="12192000" cy="62125"/>
          </a:xfrm>
          <a:prstGeom prst="rect">
            <a:avLst/>
          </a:prstGeom>
          <a:blipFill>
            <a:blip r:embed="rId3"/>
          </a:blipFill>
          <a:ln w="12700">
            <a:miter lim="400000"/>
          </a:ln>
        </p:spPr>
        <p:txBody>
          <a:bodyPr lIns="35719" tIns="35719" rIns="35719" bIns="35719" anchor="ctr"/>
          <a:lstStyle/>
          <a:p>
            <a:pPr algn="ctr">
              <a:defRPr sz="2400">
                <a:solidFill>
                  <a:srgbClr val="FFFFFF"/>
                </a:solidFill>
                <a:latin typeface="+mn-lt"/>
                <a:ea typeface="+mn-ea"/>
                <a:cs typeface="+mn-cs"/>
                <a:sym typeface="Helvetica Light"/>
              </a:defRPr>
            </a:pPr>
            <a:endParaRPr sz="1687"/>
          </a:p>
        </p:txBody>
      </p:sp>
      <p:sp>
        <p:nvSpPr>
          <p:cNvPr id="72" name="Shape 72"/>
          <p:cNvSpPr>
            <a:spLocks noGrp="1"/>
          </p:cNvSpPr>
          <p:nvPr>
            <p:ph type="title"/>
          </p:nvPr>
        </p:nvSpPr>
        <p:spPr>
          <a:xfrm>
            <a:off x="2363949" y="495062"/>
            <a:ext cx="9267058" cy="752060"/>
          </a:xfrm>
          <a:prstGeom prst="rect">
            <a:avLst/>
          </a:prstGeom>
        </p:spPr>
        <p:txBody>
          <a:bodyPr/>
          <a:lstStyle>
            <a:lvl1pPr algn="r">
              <a:defRPr>
                <a:solidFill>
                  <a:srgbClr val="009193"/>
                </a:solidFill>
                <a:latin typeface="Gill Sans"/>
                <a:ea typeface="Gill Sans"/>
                <a:cs typeface="Gill Sans"/>
                <a:sym typeface="Gill Sans"/>
              </a:defRPr>
            </a:lvl1pPr>
          </a:lstStyle>
          <a:p>
            <a:r>
              <a:t>Title Text</a:t>
            </a:r>
          </a:p>
        </p:txBody>
      </p:sp>
      <p:pic>
        <p:nvPicPr>
          <p:cNvPr id="73" name="pasted-image.pdf"/>
          <p:cNvPicPr>
            <a:picLocks noChangeAspect="1"/>
          </p:cNvPicPr>
          <p:nvPr/>
        </p:nvPicPr>
        <p:blipFill>
          <a:blip r:embed="rId4">
            <a:extLst/>
          </a:blip>
          <a:stretch>
            <a:fillRect/>
          </a:stretch>
        </p:blipFill>
        <p:spPr>
          <a:xfrm>
            <a:off x="428625" y="272355"/>
            <a:ext cx="1309688" cy="642938"/>
          </a:xfrm>
          <a:prstGeom prst="rect">
            <a:avLst/>
          </a:prstGeom>
          <a:ln w="12700">
            <a:miter lim="400000"/>
          </a:ln>
        </p:spPr>
      </p:pic>
      <p:pic>
        <p:nvPicPr>
          <p:cNvPr id="74" name="pasted-image.pdf"/>
          <p:cNvPicPr>
            <a:picLocks noChangeAspect="1"/>
          </p:cNvPicPr>
          <p:nvPr/>
        </p:nvPicPr>
        <p:blipFill>
          <a:blip r:embed="rId5">
            <a:extLst/>
          </a:blip>
          <a:stretch>
            <a:fillRect/>
          </a:stretch>
        </p:blipFill>
        <p:spPr>
          <a:xfrm>
            <a:off x="666750" y="625078"/>
            <a:ext cx="1309688" cy="634008"/>
          </a:xfrm>
          <a:prstGeom prst="rect">
            <a:avLst/>
          </a:prstGeom>
          <a:ln w="12700">
            <a:miter lim="400000"/>
          </a:ln>
        </p:spPr>
      </p:pic>
      <p:pic>
        <p:nvPicPr>
          <p:cNvPr id="75" name="MAGICLaPalmaLogo.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1541275" y="4653"/>
            <a:ext cx="628736" cy="482808"/>
          </a:xfrm>
          <a:prstGeom prst="rect">
            <a:avLst/>
          </a:prstGeom>
          <a:ln w="12700">
            <a:miter lim="400000"/>
          </a:ln>
        </p:spPr>
      </p:pic>
      <p:pic>
        <p:nvPicPr>
          <p:cNvPr id="76" name="IFA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94341" y="4465"/>
            <a:ext cx="2152425" cy="482200"/>
          </a:xfrm>
          <a:prstGeom prst="rect">
            <a:avLst/>
          </a:prstGeom>
          <a:ln w="12700">
            <a:miter lim="400000"/>
          </a:ln>
        </p:spPr>
      </p:pic>
      <p:pic>
        <p:nvPicPr>
          <p:cNvPr id="77" name="SO_BIST.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4061" y="4465"/>
            <a:ext cx="2499050" cy="482200"/>
          </a:xfrm>
          <a:prstGeom prst="rect">
            <a:avLst/>
          </a:prstGeom>
          <a:ln w="12700">
            <a:miter lim="400000"/>
          </a:ln>
        </p:spPr>
      </p:pic>
      <p:sp>
        <p:nvSpPr>
          <p:cNvPr id="78" name="Shape 78"/>
          <p:cNvSpPr/>
          <p:nvPr/>
        </p:nvSpPr>
        <p:spPr>
          <a:xfrm>
            <a:off x="285870" y="6596498"/>
            <a:ext cx="806311" cy="23448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1500">
                <a:solidFill>
                  <a:srgbClr val="81C6CA"/>
                </a:solidFill>
              </a:defRPr>
            </a:lvl1pPr>
          </a:lstStyle>
          <a:p>
            <a:r>
              <a:rPr sz="1055"/>
              <a:t>Gamma 2016</a:t>
            </a:r>
          </a:p>
        </p:txBody>
      </p:sp>
      <p:sp>
        <p:nvSpPr>
          <p:cNvPr id="79" name="Shape 79"/>
          <p:cNvSpPr/>
          <p:nvPr/>
        </p:nvSpPr>
        <p:spPr>
          <a:xfrm>
            <a:off x="3069508" y="6596498"/>
            <a:ext cx="4177427" cy="23448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1500">
                <a:solidFill>
                  <a:srgbClr val="81C6CA"/>
                </a:solidFill>
              </a:defRPr>
            </a:lvl1pPr>
          </a:lstStyle>
          <a:p>
            <a:r>
              <a:rPr sz="1055"/>
              <a:t>J. Rico - Review of Fundamental Physics results with the MAGIC telescopes </a:t>
            </a:r>
          </a:p>
        </p:txBody>
      </p:sp>
      <p:sp>
        <p:nvSpPr>
          <p:cNvPr id="80" name="Shape 80"/>
          <p:cNvSpPr/>
          <p:nvPr/>
        </p:nvSpPr>
        <p:spPr>
          <a:xfrm>
            <a:off x="10031784" y="6596498"/>
            <a:ext cx="1449116" cy="23448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1500">
                <a:solidFill>
                  <a:srgbClr val="81C6CA"/>
                </a:solidFill>
              </a:defRPr>
            </a:lvl1pPr>
          </a:lstStyle>
          <a:p>
            <a:r>
              <a:rPr sz="1055"/>
              <a:t>Heidelberg, July 14, 2016</a:t>
            </a:r>
          </a:p>
        </p:txBody>
      </p:sp>
      <p:sp>
        <p:nvSpPr>
          <p:cNvPr id="81" name="Shape 8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536913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tandard body 1">
    <p:spTree>
      <p:nvGrpSpPr>
        <p:cNvPr id="1" name=""/>
        <p:cNvGrpSpPr/>
        <p:nvPr/>
      </p:nvGrpSpPr>
      <p:grpSpPr>
        <a:xfrm>
          <a:off x="0" y="0"/>
          <a:ext cx="0" cy="0"/>
          <a:chOff x="0" y="0"/>
          <a:chExt cx="0" cy="0"/>
        </a:xfrm>
      </p:grpSpPr>
      <p:sp>
        <p:nvSpPr>
          <p:cNvPr id="27" name="Shape 27"/>
          <p:cNvSpPr/>
          <p:nvPr/>
        </p:nvSpPr>
        <p:spPr>
          <a:xfrm>
            <a:off x="1012032" y="491324"/>
            <a:ext cx="11207596" cy="62125"/>
          </a:xfrm>
          <a:prstGeom prst="rect">
            <a:avLst/>
          </a:prstGeom>
          <a:solidFill>
            <a:srgbClr val="B4B9B8"/>
          </a:solidFill>
          <a:ln w="12700">
            <a:miter lim="400000"/>
          </a:ln>
        </p:spPr>
        <p:txBody>
          <a:bodyPr lIns="35719" tIns="35719" rIns="35719" bIns="35719" anchor="ctr"/>
          <a:lstStyle/>
          <a:p>
            <a:pPr algn="ctr">
              <a:defRPr sz="2400">
                <a:solidFill>
                  <a:srgbClr val="FFFFFF"/>
                </a:solidFill>
                <a:latin typeface="+mn-lt"/>
                <a:ea typeface="+mn-ea"/>
                <a:cs typeface="+mn-cs"/>
                <a:sym typeface="Helvetica Light"/>
              </a:defRPr>
            </a:pPr>
            <a:endParaRPr sz="1687"/>
          </a:p>
        </p:txBody>
      </p:sp>
      <p:pic>
        <p:nvPicPr>
          <p:cNvPr id="28" name="pasted-image.pdf"/>
          <p:cNvPicPr>
            <a:picLocks noChangeAspect="1"/>
          </p:cNvPicPr>
          <p:nvPr/>
        </p:nvPicPr>
        <p:blipFill>
          <a:blip r:embed="rId2">
            <a:extLst/>
          </a:blip>
          <a:stretch>
            <a:fillRect/>
          </a:stretch>
        </p:blipFill>
        <p:spPr>
          <a:xfrm>
            <a:off x="428625" y="272355"/>
            <a:ext cx="1309688" cy="642938"/>
          </a:xfrm>
          <a:prstGeom prst="rect">
            <a:avLst/>
          </a:prstGeom>
          <a:ln w="12700">
            <a:miter lim="400000"/>
          </a:ln>
        </p:spPr>
      </p:pic>
      <p:pic>
        <p:nvPicPr>
          <p:cNvPr id="29" name="pasted-image.pdf"/>
          <p:cNvPicPr>
            <a:picLocks noChangeAspect="1"/>
          </p:cNvPicPr>
          <p:nvPr/>
        </p:nvPicPr>
        <p:blipFill>
          <a:blip r:embed="rId3">
            <a:extLst/>
          </a:blip>
          <a:stretch>
            <a:fillRect/>
          </a:stretch>
        </p:blipFill>
        <p:spPr>
          <a:xfrm>
            <a:off x="666750" y="625078"/>
            <a:ext cx="1309688" cy="634008"/>
          </a:xfrm>
          <a:prstGeom prst="rect">
            <a:avLst/>
          </a:prstGeom>
          <a:ln w="12700">
            <a:miter lim="400000"/>
          </a:ln>
        </p:spPr>
      </p:pic>
      <p:pic>
        <p:nvPicPr>
          <p:cNvPr id="30" name="pasted-image.pdf"/>
          <p:cNvPicPr>
            <a:picLocks noChangeAspect="1"/>
          </p:cNvPicPr>
          <p:nvPr/>
        </p:nvPicPr>
        <p:blipFill>
          <a:blip r:embed="rId4">
            <a:extLst/>
          </a:blip>
          <a:stretch>
            <a:fillRect/>
          </a:stretch>
        </p:blipFill>
        <p:spPr>
          <a:xfrm>
            <a:off x="-9665" y="6537617"/>
            <a:ext cx="12211330" cy="352251"/>
          </a:xfrm>
          <a:prstGeom prst="rect">
            <a:avLst/>
          </a:prstGeom>
          <a:ln w="12700">
            <a:miter lim="400000"/>
          </a:ln>
        </p:spPr>
      </p:pic>
      <p:sp>
        <p:nvSpPr>
          <p:cNvPr id="31" name="Shape 31"/>
          <p:cNvSpPr/>
          <p:nvPr/>
        </p:nvSpPr>
        <p:spPr>
          <a:xfrm>
            <a:off x="0" y="6490877"/>
            <a:ext cx="12192001" cy="62125"/>
          </a:xfrm>
          <a:prstGeom prst="rect">
            <a:avLst/>
          </a:prstGeom>
          <a:solidFill>
            <a:srgbClr val="A6AAA9"/>
          </a:solidFill>
          <a:ln w="12700">
            <a:miter lim="400000"/>
          </a:ln>
        </p:spPr>
        <p:txBody>
          <a:bodyPr lIns="35719" tIns="35719" rIns="35719" bIns="35719" anchor="ctr"/>
          <a:lstStyle/>
          <a:p>
            <a:pPr algn="ctr">
              <a:defRPr sz="2400">
                <a:solidFill>
                  <a:srgbClr val="FFFFFF"/>
                </a:solidFill>
                <a:latin typeface="+mn-lt"/>
                <a:ea typeface="+mn-ea"/>
                <a:cs typeface="+mn-cs"/>
                <a:sym typeface="Helvetica Light"/>
              </a:defRPr>
            </a:pPr>
            <a:endParaRPr sz="1687"/>
          </a:p>
        </p:txBody>
      </p:sp>
      <p:sp>
        <p:nvSpPr>
          <p:cNvPr id="32" name="Shape 32"/>
          <p:cNvSpPr/>
          <p:nvPr/>
        </p:nvSpPr>
        <p:spPr>
          <a:xfrm>
            <a:off x="0" y="6427516"/>
            <a:ext cx="12192000" cy="62125"/>
          </a:xfrm>
          <a:prstGeom prst="rect">
            <a:avLst/>
          </a:prstGeom>
          <a:blipFill>
            <a:blip r:embed="rId5"/>
          </a:blipFill>
          <a:ln w="12700">
            <a:miter lim="400000"/>
          </a:ln>
        </p:spPr>
        <p:txBody>
          <a:bodyPr lIns="35719" tIns="35719" rIns="35719" bIns="35719" anchor="ctr"/>
          <a:lstStyle/>
          <a:p>
            <a:pPr algn="ctr">
              <a:defRPr sz="2400">
                <a:solidFill>
                  <a:srgbClr val="FFFFFF"/>
                </a:solidFill>
                <a:latin typeface="+mn-lt"/>
                <a:ea typeface="+mn-ea"/>
                <a:cs typeface="+mn-cs"/>
                <a:sym typeface="Helvetica Light"/>
              </a:defRPr>
            </a:pPr>
            <a:endParaRPr sz="1687"/>
          </a:p>
        </p:txBody>
      </p:sp>
      <p:sp>
        <p:nvSpPr>
          <p:cNvPr id="33" name="Shape 33"/>
          <p:cNvSpPr>
            <a:spLocks noGrp="1"/>
          </p:cNvSpPr>
          <p:nvPr>
            <p:ph type="title"/>
          </p:nvPr>
        </p:nvSpPr>
        <p:spPr>
          <a:xfrm>
            <a:off x="2292976" y="495062"/>
            <a:ext cx="9338031" cy="752060"/>
          </a:xfrm>
          <a:prstGeom prst="rect">
            <a:avLst/>
          </a:prstGeom>
        </p:spPr>
        <p:txBody>
          <a:bodyPr/>
          <a:lstStyle>
            <a:lvl1pPr algn="r">
              <a:defRPr>
                <a:solidFill>
                  <a:srgbClr val="009193"/>
                </a:solidFill>
                <a:latin typeface="Gill Sans"/>
                <a:ea typeface="Gill Sans"/>
                <a:cs typeface="Gill Sans"/>
                <a:sym typeface="Gill Sans"/>
              </a:defRPr>
            </a:lvl1pPr>
          </a:lstStyle>
          <a:p>
            <a:r>
              <a:t>Title Text</a:t>
            </a:r>
          </a:p>
        </p:txBody>
      </p:sp>
      <p:sp>
        <p:nvSpPr>
          <p:cNvPr id="34" name="Shape 34"/>
          <p:cNvSpPr>
            <a:spLocks noGrp="1"/>
          </p:cNvSpPr>
          <p:nvPr>
            <p:ph type="body" idx="1"/>
          </p:nvPr>
        </p:nvSpPr>
        <p:spPr>
          <a:xfrm>
            <a:off x="680897" y="1447348"/>
            <a:ext cx="10830206" cy="4836466"/>
          </a:xfrm>
          <a:prstGeom prst="rect">
            <a:avLst/>
          </a:prstGeom>
        </p:spPr>
        <p:txBody>
          <a:bodyPr anchor="t"/>
          <a:lstStyle>
            <a:lvl1pPr>
              <a:spcBef>
                <a:spcPts val="1687"/>
              </a:spcBef>
              <a:buClr>
                <a:srgbClr val="20B4B9"/>
              </a:buClr>
              <a:buSzPct val="60000"/>
              <a:buChar char="★"/>
              <a:defRPr>
                <a:latin typeface="Arial"/>
                <a:ea typeface="Arial"/>
                <a:cs typeface="Arial"/>
                <a:sym typeface="Arial"/>
              </a:defRPr>
            </a:lvl1pPr>
            <a:lvl2pPr marL="535762" indent="-312528">
              <a:spcBef>
                <a:spcPts val="1547"/>
              </a:spcBef>
              <a:buClr>
                <a:srgbClr val="3196BF"/>
              </a:buClr>
              <a:buSzPct val="60000"/>
              <a:buChar char="✦"/>
              <a:defRPr sz="2250">
                <a:latin typeface="Arial"/>
                <a:ea typeface="Arial"/>
                <a:cs typeface="Arial"/>
                <a:sym typeface="Arial"/>
              </a:defRPr>
            </a:lvl2pPr>
            <a:lvl3pPr marL="937584" indent="-312528">
              <a:spcBef>
                <a:spcPts val="1406"/>
              </a:spcBef>
              <a:buChar char="✤"/>
              <a:defRPr sz="1969">
                <a:latin typeface="Arial"/>
                <a:ea typeface="Arial"/>
                <a:cs typeface="Arial"/>
                <a:sym typeface="Arial"/>
              </a:defRPr>
            </a:lvl3pPr>
            <a:lvl4pPr>
              <a:spcBef>
                <a:spcPts val="1266"/>
              </a:spcBef>
              <a:buChar char="✴"/>
              <a:defRPr sz="1687">
                <a:latin typeface="Arial"/>
                <a:ea typeface="Arial"/>
                <a:cs typeface="Arial"/>
                <a:sym typeface="Arial"/>
              </a:defRPr>
            </a:lvl4pPr>
            <a:lvl5pPr>
              <a:spcBef>
                <a:spcPts val="1125"/>
              </a:spcBef>
              <a:defRPr sz="1406">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 name="Shape 35"/>
          <p:cNvSpPr/>
          <p:nvPr/>
        </p:nvSpPr>
        <p:spPr>
          <a:xfrm>
            <a:off x="285870" y="6596498"/>
            <a:ext cx="806311" cy="23448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1500">
                <a:solidFill>
                  <a:srgbClr val="81C6CA"/>
                </a:solidFill>
              </a:defRPr>
            </a:lvl1pPr>
          </a:lstStyle>
          <a:p>
            <a:r>
              <a:rPr sz="1055"/>
              <a:t>Gamma 2016</a:t>
            </a:r>
          </a:p>
        </p:txBody>
      </p:sp>
      <p:sp>
        <p:nvSpPr>
          <p:cNvPr id="36" name="Shape 36"/>
          <p:cNvSpPr/>
          <p:nvPr/>
        </p:nvSpPr>
        <p:spPr>
          <a:xfrm>
            <a:off x="10031784" y="6596498"/>
            <a:ext cx="1449116" cy="23448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1500">
                <a:solidFill>
                  <a:srgbClr val="81C6CA"/>
                </a:solidFill>
              </a:defRPr>
            </a:lvl1pPr>
          </a:lstStyle>
          <a:p>
            <a:r>
              <a:rPr sz="1055"/>
              <a:t>Heidelberg, July 14, 2016</a:t>
            </a:r>
          </a:p>
        </p:txBody>
      </p:sp>
      <p:sp>
        <p:nvSpPr>
          <p:cNvPr id="37" name="Shape 37"/>
          <p:cNvSpPr/>
          <p:nvPr/>
        </p:nvSpPr>
        <p:spPr>
          <a:xfrm>
            <a:off x="3069508" y="6596498"/>
            <a:ext cx="4177427" cy="23448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1500">
                <a:solidFill>
                  <a:srgbClr val="81C6CA"/>
                </a:solidFill>
              </a:defRPr>
            </a:lvl1pPr>
          </a:lstStyle>
          <a:p>
            <a:r>
              <a:rPr sz="1055"/>
              <a:t>J. Rico - Review of Fundamental Physics results with the MAGIC telescopes </a:t>
            </a:r>
          </a:p>
        </p:txBody>
      </p:sp>
      <p:pic>
        <p:nvPicPr>
          <p:cNvPr id="38" name="MAGICLaPalmaLogo.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1541275" y="4653"/>
            <a:ext cx="628736" cy="482808"/>
          </a:xfrm>
          <a:prstGeom prst="rect">
            <a:avLst/>
          </a:prstGeom>
          <a:ln w="12700">
            <a:miter lim="400000"/>
          </a:ln>
        </p:spPr>
      </p:pic>
      <p:pic>
        <p:nvPicPr>
          <p:cNvPr id="39" name="IFAE.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94341" y="4465"/>
            <a:ext cx="2152425" cy="482200"/>
          </a:xfrm>
          <a:prstGeom prst="rect">
            <a:avLst/>
          </a:prstGeom>
          <a:ln w="12700">
            <a:miter lim="400000"/>
          </a:ln>
        </p:spPr>
      </p:pic>
      <p:pic>
        <p:nvPicPr>
          <p:cNvPr id="40" name="SO_BIST.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44061" y="4465"/>
            <a:ext cx="2499050" cy="482200"/>
          </a:xfrm>
          <a:prstGeom prst="rect">
            <a:avLst/>
          </a:prstGeom>
          <a:ln w="12700">
            <a:miter lim="400000"/>
          </a:ln>
        </p:spPr>
      </p:pic>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618164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2400" y="1992354"/>
            <a:ext cx="7823200" cy="1970046"/>
          </a:xfrm>
        </p:spPr>
        <p:txBody>
          <a:bodyPr anchor="ctr">
            <a:normAutofit/>
          </a:bodyPr>
          <a:lstStyle>
            <a:lvl1pPr algn="l">
              <a:defRPr sz="3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508001" y="5105401"/>
            <a:ext cx="10972801" cy="375787"/>
          </a:xfrm>
        </p:spPr>
        <p:txBody>
          <a:bodyPr anchor="b">
            <a:normAutofit/>
          </a:bodyPr>
          <a:lstStyle>
            <a:lvl1pPr marL="0" indent="0" algn="r">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lvl1pPr>
              <a:defRPr>
                <a:solidFill>
                  <a:schemeClr val="tx1">
                    <a:lumMod val="85000"/>
                    <a:lumOff val="15000"/>
                  </a:schemeClr>
                </a:solidFill>
              </a:defRPr>
            </a:lvl1pPr>
          </a:lstStyle>
          <a:p>
            <a:r>
              <a:rPr lang="en-US" smtClean="0"/>
              <a:t>M. Doro - MAGIC - Scineghe 2016</a:t>
            </a:r>
            <a:endParaRPr lang="en-US" dirty="0"/>
          </a:p>
        </p:txBody>
      </p:sp>
      <p:sp>
        <p:nvSpPr>
          <p:cNvPr id="6" name="Slide Number Placeholder 5"/>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7" name="Oval 6"/>
          <p:cNvSpPr/>
          <p:nvPr userDrawn="1"/>
        </p:nvSpPr>
        <p:spPr>
          <a:xfrm>
            <a:off x="1016000" y="1946209"/>
            <a:ext cx="2743200" cy="2057400"/>
          </a:xfrm>
          <a:prstGeom prst="ellipse">
            <a:avLst/>
          </a:prstGeom>
          <a:gradFill flip="none" rotWithShape="1">
            <a:gsLst>
              <a:gs pos="0">
                <a:srgbClr val="F39C29"/>
              </a:gs>
              <a:gs pos="50000">
                <a:srgbClr val="F7931D"/>
              </a:gs>
              <a:gs pos="100000">
                <a:srgbClr val="FF6600"/>
              </a:gs>
            </a:gsLst>
            <a:path path="circle">
              <a:fillToRect l="50000" t="50000" r="50000" b="50000"/>
            </a:path>
            <a:tileRect/>
          </a:gradFill>
          <a:ln w="82550">
            <a:noFill/>
          </a:ln>
          <a:effectLst>
            <a:outerShdw blurRad="152400" dist="165100" dir="5400000" sx="90000" sy="-19000"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             </a:t>
            </a:r>
            <a:endParaRPr lang="en-US" sz="1800" dirty="0"/>
          </a:p>
        </p:txBody>
      </p:sp>
      <p:sp>
        <p:nvSpPr>
          <p:cNvPr id="8" name="Rectangle 7"/>
          <p:cNvSpPr/>
          <p:nvPr userDrawn="1"/>
        </p:nvSpPr>
        <p:spPr>
          <a:xfrm>
            <a:off x="11582400" y="5265376"/>
            <a:ext cx="609600" cy="966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solidFill>
                  <a:srgbClr val="FF6600"/>
                </a:solidFill>
              </a:rPr>
              <a:t>           </a:t>
            </a:r>
            <a:endParaRPr lang="en-US" sz="1800" dirty="0">
              <a:solidFill>
                <a:srgbClr val="FF6600"/>
              </a:solidFill>
            </a:endParaRPr>
          </a:p>
        </p:txBody>
      </p:sp>
      <p:sp>
        <p:nvSpPr>
          <p:cNvPr id="9" name="Oval 8"/>
          <p:cNvSpPr/>
          <p:nvPr userDrawn="1"/>
        </p:nvSpPr>
        <p:spPr>
          <a:xfrm>
            <a:off x="1343104" y="1992354"/>
            <a:ext cx="2111296" cy="1295400"/>
          </a:xfrm>
          <a:prstGeom prst="ellipse">
            <a:avLst/>
          </a:prstGeom>
          <a:gradFill flip="none" rotWithShape="1">
            <a:gsLst>
              <a:gs pos="63000">
                <a:schemeClr val="bg1">
                  <a:alpha val="7000"/>
                </a:schemeClr>
              </a:gs>
              <a:gs pos="72000">
                <a:schemeClr val="bg1">
                  <a:alpha val="15000"/>
                </a:schemeClr>
              </a:gs>
              <a:gs pos="91000">
                <a:schemeClr val="bg1">
                  <a:alpha val="28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       </a:t>
            </a:r>
            <a:endParaRPr lang="en-US" sz="1800"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573" y="76200"/>
            <a:ext cx="11204027" cy="685800"/>
          </a:xfrm>
        </p:spPr>
        <p:txBody>
          <a:bodyPr anchor="ctr" anchorCtr="0">
            <a:normAutofit/>
          </a:bodyPr>
          <a:lstStyle>
            <a:lvl1pPr algn="l">
              <a:defRPr sz="3600" b="1">
                <a:solidFill>
                  <a:schemeClr val="tx1">
                    <a:lumMod val="85000"/>
                    <a:lumOff val="1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03200" y="1066801"/>
            <a:ext cx="11785600" cy="5333999"/>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a:xfrm rot="16200000">
            <a:off x="10883900" y="5727700"/>
            <a:ext cx="2387600" cy="228600"/>
          </a:xfrm>
        </p:spPr>
        <p:txBody>
          <a:bodyPr/>
          <a:lstStyle>
            <a:lvl1pPr>
              <a:defRPr>
                <a:solidFill>
                  <a:schemeClr val="tx1">
                    <a:lumMod val="85000"/>
                    <a:lumOff val="15000"/>
                  </a:schemeClr>
                </a:solidFill>
              </a:defRPr>
            </a:lvl1pPr>
          </a:lstStyle>
          <a:p>
            <a:pPr algn="r"/>
            <a:r>
              <a:rPr lang="en-US" dirty="0" smtClean="0"/>
              <a:t>M. Doro - MAGIC - </a:t>
            </a:r>
            <a:r>
              <a:rPr lang="en-US" dirty="0" err="1" smtClean="0"/>
              <a:t>Scineghe</a:t>
            </a:r>
            <a:r>
              <a:rPr lang="en-US" dirty="0" smtClean="0"/>
              <a:t> 2016</a:t>
            </a:r>
            <a:endParaRPr lang="en-US" dirty="0"/>
          </a:p>
        </p:txBody>
      </p:sp>
      <p:sp>
        <p:nvSpPr>
          <p:cNvPr id="6" name="Slide Number Placeholder 5"/>
          <p:cNvSpPr>
            <a:spLocks noGrp="1"/>
          </p:cNvSpPr>
          <p:nvPr>
            <p:ph type="sldNum" sz="quarter" idx="12"/>
          </p:nvPr>
        </p:nvSpPr>
        <p:spPr>
          <a:xfrm>
            <a:off x="-139700" y="6553200"/>
            <a:ext cx="685800" cy="304800"/>
          </a:xfrm>
        </p:spPr>
        <p:txBody>
          <a:bodyPr/>
          <a:lstStyle>
            <a:lvl1pPr>
              <a:defRPr sz="1600">
                <a:solidFill>
                  <a:schemeClr val="tx1">
                    <a:lumMod val="85000"/>
                    <a:lumOff val="15000"/>
                  </a:schemeClr>
                </a:solidFill>
              </a:defRPr>
            </a:lvl1pPr>
          </a:lstStyle>
          <a:p>
            <a:fld id="{240D5ECE-8B49-45CD-BE81-EF81920D1969}"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chemeClr val="tx1">
                    <a:lumMod val="85000"/>
                    <a:lumOff val="15000"/>
                  </a:schemeClr>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tx1">
                    <a:lumMod val="85000"/>
                    <a:lumOff val="15000"/>
                  </a:schemeClr>
                </a:solidFill>
              </a:defRPr>
            </a:lvl1pPr>
          </a:lstStyle>
          <a:p>
            <a:r>
              <a:rPr lang="en-US" smtClean="0"/>
              <a:t>M. Doro - MAGIC - Scineghe 2016</a:t>
            </a:r>
            <a:endParaRPr lang="en-US" dirty="0"/>
          </a:p>
        </p:txBody>
      </p:sp>
      <p:sp>
        <p:nvSpPr>
          <p:cNvPr id="5" name="Slide Number Placeholder 4"/>
          <p:cNvSpPr>
            <a:spLocks noGrp="1"/>
          </p:cNvSpPr>
          <p:nvPr>
            <p:ph type="sldNum" sz="quarter" idx="12"/>
          </p:nvPr>
        </p:nvSpPr>
        <p:spPr/>
        <p:txBody>
          <a:bodyPr/>
          <a:lstStyle>
            <a:lvl1pPr>
              <a:defRPr>
                <a:solidFill>
                  <a:schemeClr val="tx1">
                    <a:lumMod val="85000"/>
                    <a:lumOff val="15000"/>
                  </a:schemeClr>
                </a:solidFill>
              </a:defRPr>
            </a:lvl1pPr>
          </a:lstStyle>
          <a:p>
            <a:fld id="{240D5ECE-8B49-45CD-BE81-EF81920D1969}" type="slidenum">
              <a:rPr lang="en-US" smtClean="0"/>
              <a:pPr/>
              <a:t>‹#›</a:t>
            </a:fld>
            <a:endParaRPr lang="en-US" dirty="0"/>
          </a:p>
        </p:txBody>
      </p:sp>
      <p:sp>
        <p:nvSpPr>
          <p:cNvPr id="6" name="Content Placeholder 2"/>
          <p:cNvSpPr>
            <a:spLocks noGrp="1"/>
          </p:cNvSpPr>
          <p:nvPr>
            <p:ph idx="1"/>
          </p:nvPr>
        </p:nvSpPr>
        <p:spPr>
          <a:xfrm>
            <a:off x="609600" y="1600201"/>
            <a:ext cx="10972800" cy="452596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7999" y="1"/>
            <a:ext cx="9424020" cy="838200"/>
          </a:xfrm>
        </p:spPr>
        <p:txBody>
          <a:bodyPr anchor="b">
            <a:normAutofit/>
          </a:bodyPr>
          <a:lstStyle>
            <a:lvl1pPr algn="l">
              <a:defRPr sz="28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676402"/>
            <a:ext cx="5384800" cy="3971455"/>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76400"/>
            <a:ext cx="5384800" cy="3971454"/>
          </a:xfrm>
        </p:spPr>
        <p:txBody>
          <a:bodyPr/>
          <a:lstStyle>
            <a:lvl1pPr>
              <a:defRPr sz="280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800">
                <a:solidFill>
                  <a:schemeClr val="tx1">
                    <a:lumMod val="85000"/>
                    <a:lumOff val="15000"/>
                  </a:schemeClr>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M. Doro - MAGIC - Scineghe 2016</a:t>
            </a:r>
            <a:endParaRPr lang="en-US" dirty="0"/>
          </a:p>
        </p:txBody>
      </p:sp>
      <p:sp>
        <p:nvSpPr>
          <p:cNvPr id="7" name="Slide Number Placeholder 6"/>
          <p:cNvSpPr>
            <a:spLocks noGrp="1"/>
          </p:cNvSpPr>
          <p:nvPr>
            <p:ph type="sldNum" sz="quarter" idx="12"/>
          </p:nvPr>
        </p:nvSpPr>
        <p:spPr/>
        <p:txBody>
          <a:body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t>M. Doro - MAGIC - Scineghe 2016</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pic>
        <p:nvPicPr>
          <p:cNvPr id="6" name="Picture 5"/>
          <p:cNvPicPr>
            <a:picLocks noChangeAspect="1"/>
          </p:cNvPicPr>
          <p:nvPr userDrawn="1"/>
        </p:nvPicPr>
        <p:blipFill>
          <a:blip r:embed="rId3" cstate="print"/>
          <a:stretch>
            <a:fillRect/>
          </a:stretch>
        </p:blipFill>
        <p:spPr>
          <a:xfrm>
            <a:off x="0" y="762000"/>
            <a:ext cx="3260651" cy="2286000"/>
          </a:xfrm>
          <a:prstGeom prst="rect">
            <a:avLst/>
          </a:prstGeom>
        </p:spPr>
      </p:pic>
      <p:sp>
        <p:nvSpPr>
          <p:cNvPr id="2" name="Title 1"/>
          <p:cNvSpPr>
            <a:spLocks noGrp="1"/>
          </p:cNvSpPr>
          <p:nvPr>
            <p:ph type="title"/>
          </p:nvPr>
        </p:nvSpPr>
        <p:spPr>
          <a:xfrm>
            <a:off x="1499200" y="2077200"/>
            <a:ext cx="9347200" cy="1143000"/>
          </a:xfrm>
        </p:spPr>
        <p:txBody>
          <a:bodyPr/>
          <a:lstStyle>
            <a:lvl1pPr algn="l">
              <a:defRPr/>
            </a:lvl1pPr>
          </a:lstStyle>
          <a:p>
            <a:r>
              <a:rPr lang="en-US"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Emphasi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smtClean="0"/>
              <a:t>M. Doro - MAGIC - Scineghe 2016</a:t>
            </a:r>
            <a:endParaRPr lang="en-US" dirty="0"/>
          </a:p>
        </p:txBody>
      </p:sp>
      <p:sp>
        <p:nvSpPr>
          <p:cNvPr id="4" name="Slide Number Placeholder 3"/>
          <p:cNvSpPr>
            <a:spLocks noGrp="1"/>
          </p:cNvSpPr>
          <p:nvPr>
            <p:ph type="sldNum" sz="quarter" idx="12"/>
          </p:nvPr>
        </p:nvSpPr>
        <p:spPr/>
        <p:txBody>
          <a:bodyPr/>
          <a:lstStyle/>
          <a:p>
            <a:fld id="{240D5ECE-8B49-45CD-BE81-EF81920D1969}" type="slidenum">
              <a:rPr lang="en-US" smtClean="0"/>
              <a:pPr/>
              <a:t>‹#›</a:t>
            </a:fld>
            <a:endParaRPr lang="en-US" dirty="0"/>
          </a:p>
        </p:txBody>
      </p:sp>
      <p:sp>
        <p:nvSpPr>
          <p:cNvPr id="6" name="Title 1"/>
          <p:cNvSpPr>
            <a:spLocks noGrp="1"/>
          </p:cNvSpPr>
          <p:nvPr>
            <p:ph type="title" hasCustomPrompt="1"/>
          </p:nvPr>
        </p:nvSpPr>
        <p:spPr>
          <a:xfrm>
            <a:off x="387200" y="3081000"/>
            <a:ext cx="11582400" cy="1095600"/>
          </a:xfrm>
        </p:spPr>
        <p:txBody>
          <a:bodyPr>
            <a:normAutofit/>
          </a:bodyPr>
          <a:lstStyle>
            <a:lvl1pPr algn="ctr">
              <a:defRPr lang="en-US" sz="4600" b="1" kern="1200" spc="-150" baseline="0" dirty="0" smtClean="0">
                <a:ln>
                  <a:gradFill>
                    <a:gsLst>
                      <a:gs pos="0">
                        <a:schemeClr val="bg1"/>
                      </a:gs>
                      <a:gs pos="50000">
                        <a:schemeClr val="bg1">
                          <a:lumMod val="75000"/>
                        </a:schemeClr>
                      </a:gs>
                    </a:gsLst>
                    <a:lin ang="5400000" scaled="0"/>
                  </a:gradFill>
                </a:ln>
                <a:gradFill>
                  <a:gsLst>
                    <a:gs pos="11000">
                      <a:schemeClr val="bg1">
                        <a:lumMod val="75000"/>
                      </a:schemeClr>
                    </a:gs>
                    <a:gs pos="91000">
                      <a:schemeClr val="bg1"/>
                    </a:gs>
                  </a:gsLst>
                  <a:lin ang="16200000" scaled="1"/>
                </a:gradFill>
                <a:effectLst>
                  <a:outerShdw blurRad="38100" algn="ctr" rotWithShape="0">
                    <a:prstClr val="black">
                      <a:alpha val="25000"/>
                    </a:prstClr>
                  </a:outerShdw>
                  <a:reflection blurRad="6350" stA="60000" endA="900" endPos="58000" dir="5400000" sy="-100000" algn="bl" rotWithShape="0"/>
                </a:effectLst>
                <a:latin typeface="+mn-lt"/>
                <a:ea typeface="+mn-ea"/>
                <a:cs typeface="+mn-cs"/>
              </a:defRPr>
            </a:lvl1pPr>
          </a:lstStyle>
          <a:p>
            <a:r>
              <a:rPr lang="en-US" dirty="0" smtClean="0"/>
              <a:t>Click to edit Master Title Style</a:t>
            </a:r>
            <a:endParaRPr lang="en-US" dirty="0"/>
          </a:p>
        </p:txBody>
      </p:sp>
      <p:sp>
        <p:nvSpPr>
          <p:cNvPr id="7" name="Text Placeholder 2"/>
          <p:cNvSpPr>
            <a:spLocks noGrp="1"/>
          </p:cNvSpPr>
          <p:nvPr>
            <p:ph type="body" idx="1"/>
          </p:nvPr>
        </p:nvSpPr>
        <p:spPr>
          <a:xfrm>
            <a:off x="378603" y="2424752"/>
            <a:ext cx="11592000" cy="639762"/>
          </a:xfrm>
        </p:spPr>
        <p:txBody>
          <a:bodyPr anchor="b">
            <a:normAutofit/>
          </a:bodyPr>
          <a:lstStyle>
            <a:lvl1pPr marL="0" indent="0" algn="ctr">
              <a:buNone/>
              <a:defRPr lang="en-US" sz="2800" kern="1200" dirty="0" smtClean="0">
                <a:solidFill>
                  <a:srgbClr val="2E507A">
                    <a:alpha val="81000"/>
                  </a:srgb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Text ">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solidFill>
              </a:defRPr>
            </a:lvl1pPr>
          </a:lstStyle>
          <a:p>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t>M. Doro - MAGIC - Scineghe 2016</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
        <p:nvSpPr>
          <p:cNvPr id="7" name="Rectangle 6"/>
          <p:cNvSpPr/>
          <p:nvPr userDrawn="1"/>
        </p:nvSpPr>
        <p:spPr>
          <a:xfrm>
            <a:off x="0" y="2895600"/>
            <a:ext cx="10058400" cy="2133600"/>
          </a:xfrm>
          <a:prstGeom prst="rect">
            <a:avLst/>
          </a:prstGeom>
          <a:gradFill flip="none" rotWithShape="1">
            <a:gsLst>
              <a:gs pos="63000">
                <a:schemeClr val="tx1">
                  <a:lumMod val="85000"/>
                  <a:lumOff val="15000"/>
                  <a:alpha val="49000"/>
                </a:schemeClr>
              </a:gs>
              <a:gs pos="100000">
                <a:schemeClr val="tx1">
                  <a:lumMod val="95000"/>
                  <a:lumOff val="5000"/>
                  <a:alpha val="56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itle 1"/>
          <p:cNvSpPr>
            <a:spLocks noGrp="1"/>
          </p:cNvSpPr>
          <p:nvPr>
            <p:ph type="title"/>
          </p:nvPr>
        </p:nvSpPr>
        <p:spPr>
          <a:xfrm>
            <a:off x="553156" y="3200400"/>
            <a:ext cx="9347200" cy="1676400"/>
          </a:xfrm>
        </p:spPr>
        <p:txBody>
          <a:bodyPr>
            <a:normAutofit/>
          </a:bodyPr>
          <a:lstStyle>
            <a:lvl1pPr marL="0" algn="l" defTabSz="914400" rtl="0" eaLnBrk="1" latinLnBrk="0" hangingPunct="1">
              <a:defRPr lang="en-US" sz="4000" kern="1200" dirty="0">
                <a:solidFill>
                  <a:schemeClr val="bg1"/>
                </a:solidFill>
                <a:latin typeface="+mn-lt"/>
                <a:ea typeface="+mn-ea"/>
                <a:cs typeface="+mn-cs"/>
              </a:defRPr>
            </a:lvl1pPr>
          </a:lstStyle>
          <a:p>
            <a:r>
              <a:rPr lang="en-US" smtClean="0"/>
              <a:t>Click to edit Master title style</a:t>
            </a:r>
            <a:endParaRPr lang="en-US" dirty="0"/>
          </a:p>
        </p:txBody>
      </p:sp>
      <p:sp>
        <p:nvSpPr>
          <p:cNvPr id="10" name="Text Placeholder 15"/>
          <p:cNvSpPr>
            <a:spLocks noGrp="1"/>
          </p:cNvSpPr>
          <p:nvPr>
            <p:ph type="body" sz="quarter" idx="14" hasCustomPrompt="1"/>
          </p:nvPr>
        </p:nvSpPr>
        <p:spPr>
          <a:xfrm>
            <a:off x="6197600" y="664780"/>
            <a:ext cx="5588000" cy="381000"/>
          </a:xfrm>
        </p:spPr>
        <p:txBody>
          <a:bodyPr>
            <a:normAutofit/>
          </a:bodyPr>
          <a:lstStyle>
            <a:lvl1pPr algn="r">
              <a:buNone/>
              <a:defRPr lang="en-US" sz="1800" b="1" kern="1200" dirty="0" smtClean="0">
                <a:solidFill>
                  <a:schemeClr val="bg1">
                    <a:lumMod val="65000"/>
                  </a:schemeClr>
                </a:solidFill>
                <a:latin typeface="Calibri" pitchFamily="34" charset="0"/>
                <a:ea typeface="+mn-ea"/>
                <a:cs typeface="+mn-cs"/>
              </a:defRPr>
            </a:lvl1pPr>
          </a:lstStyle>
          <a:p>
            <a:pPr lvl="0"/>
            <a:r>
              <a:rPr lang="en-US" dirty="0"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utoUpdateAnimBg="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1" y="609600"/>
            <a:ext cx="4011084" cy="82550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5071533" y="609600"/>
            <a:ext cx="6815667" cy="5334000"/>
          </a:xfrm>
        </p:spPr>
        <p:txBody>
          <a:bodyPr/>
          <a:lstStyle>
            <a:lvl1pPr>
              <a:defRPr sz="28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4801" y="1435102"/>
            <a:ext cx="4011084" cy="3822699"/>
          </a:xfrm>
        </p:spPr>
        <p:txBody>
          <a:bodyPr/>
          <a:lstStyle>
            <a:lvl1pPr marL="0" indent="0">
              <a:buNone/>
              <a:defRPr sz="1400">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smtClean="0"/>
              <a:t>M. Doro - MAGIC - Scineghe 2016</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240D5ECE-8B49-45CD-BE81-EF81920D1969}" type="slidenum">
              <a:rPr lang="en-US" smtClean="0"/>
              <a:pPr/>
              <a:t>‹#›</a:t>
            </a:fld>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4707" y="5867400"/>
            <a:ext cx="12192000" cy="1053694"/>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 Doro - MAGIC - Scineghe 2016</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0D5ECE-8B49-45CD-BE81-EF81920D1969}" type="slidenum">
              <a:rPr lang="en-US" smtClean="0"/>
              <a:pPr/>
              <a:t>‹#›</a:t>
            </a:fld>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61" r:id="rId4"/>
    <p:sldLayoutId id="2147483652" r:id="rId5"/>
    <p:sldLayoutId id="2147483654" r:id="rId6"/>
    <p:sldLayoutId id="2147483655" r:id="rId7"/>
    <p:sldLayoutId id="2147483660" r:id="rId8"/>
    <p:sldLayoutId id="2147483656" r:id="rId9"/>
    <p:sldLayoutId id="2147483676" r:id="rId10"/>
    <p:sldLayoutId id="2147483657" r:id="rId11"/>
    <p:sldLayoutId id="2147483658" r:id="rId12"/>
    <p:sldLayoutId id="2147483659" r:id="rId13"/>
    <p:sldLayoutId id="2147483677" r:id="rId14"/>
    <p:sldLayoutId id="2147483678" r:id="rId1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3.png"/><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 Id="rId3" Type="http://schemas.openxmlformats.org/officeDocument/2006/relationships/hyperlink" Target="http://bboneblack.pd.infn.it:6110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tiff"/><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www.infn.it/thesis/PDF/getfile.php?filename=10735-Amoruso-triennale.pdf" TargetMode="External"/><Relationship Id="rId4" Type="http://schemas.openxmlformats.org/officeDocument/2006/relationships/hyperlink" Target="http://quarknet.fnal.gov/" TargetMode="External"/><Relationship Id="rId5" Type="http://schemas.openxmlformats.org/officeDocument/2006/relationships/hyperlink" Target="https://icd.desy.de/"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tiff"/><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8599" y="228600"/>
            <a:ext cx="7077753" cy="4724400"/>
          </a:xfrm>
          <a:prstGeom prst="rect">
            <a:avLst/>
          </a:prstGeom>
        </p:spPr>
      </p:pic>
      <p:sp>
        <p:nvSpPr>
          <p:cNvPr id="8" name="Rectangle 7"/>
          <p:cNvSpPr/>
          <p:nvPr/>
        </p:nvSpPr>
        <p:spPr>
          <a:xfrm>
            <a:off x="7391400" y="100805"/>
            <a:ext cx="4343401" cy="3170099"/>
          </a:xfrm>
          <a:prstGeom prst="rect">
            <a:avLst/>
          </a:prstGeom>
          <a:solidFill>
            <a:schemeClr val="lt1">
              <a:alpha val="33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5400" b="1" dirty="0" err="1" smtClean="0">
                <a:solidFill>
                  <a:srgbClr val="0070C0"/>
                </a:solidFill>
              </a:rPr>
              <a:t>Misure</a:t>
            </a:r>
            <a:r>
              <a:rPr lang="en-US" sz="5400" b="1" dirty="0" smtClean="0">
                <a:solidFill>
                  <a:srgbClr val="0070C0"/>
                </a:solidFill>
              </a:rPr>
              <a:t> di </a:t>
            </a:r>
            <a:r>
              <a:rPr lang="en-US" sz="5400" b="1" dirty="0" err="1" smtClean="0">
                <a:solidFill>
                  <a:srgbClr val="0070C0"/>
                </a:solidFill>
              </a:rPr>
              <a:t>raggi</a:t>
            </a:r>
            <a:r>
              <a:rPr lang="en-US" sz="5400" b="1" dirty="0" smtClean="0">
                <a:solidFill>
                  <a:srgbClr val="0070C0"/>
                </a:solidFill>
              </a:rPr>
              <a:t> </a:t>
            </a:r>
            <a:r>
              <a:rPr lang="en-US" sz="5400" b="1" dirty="0" err="1" smtClean="0">
                <a:solidFill>
                  <a:srgbClr val="0070C0"/>
                </a:solidFill>
              </a:rPr>
              <a:t>cosmici</a:t>
            </a:r>
            <a:r>
              <a:rPr lang="en-US" sz="5400" dirty="0" smtClean="0">
                <a:solidFill>
                  <a:srgbClr val="0070C0"/>
                </a:solidFill>
              </a:rPr>
              <a:t/>
            </a:r>
            <a:br>
              <a:rPr lang="en-US" sz="5400" dirty="0" smtClean="0">
                <a:solidFill>
                  <a:srgbClr val="0070C0"/>
                </a:solidFill>
              </a:rPr>
            </a:br>
            <a:r>
              <a:rPr lang="en-US" sz="2800" b="1" dirty="0" smtClean="0">
                <a:solidFill>
                  <a:srgbClr val="0070C0"/>
                </a:solidFill>
              </a:rPr>
              <a:t>Michele Doro e </a:t>
            </a:r>
            <a:r>
              <a:rPr lang="en-US" sz="2800" b="1" dirty="0" smtClean="0">
                <a:solidFill>
                  <a:srgbClr val="0070C0"/>
                </a:solidFill>
              </a:rPr>
              <a:t>Elisa Prandini </a:t>
            </a:r>
            <a:r>
              <a:rPr lang="en-US" sz="2800" b="1" dirty="0" smtClean="0">
                <a:solidFill>
                  <a:srgbClr val="0070C0"/>
                </a:solidFill>
              </a:rPr>
              <a:t/>
            </a:r>
            <a:br>
              <a:rPr lang="en-US" sz="2800" b="1" dirty="0" smtClean="0">
                <a:solidFill>
                  <a:srgbClr val="0070C0"/>
                </a:solidFill>
              </a:rPr>
            </a:br>
            <a:r>
              <a:rPr lang="en-US" b="1" dirty="0" smtClean="0">
                <a:solidFill>
                  <a:srgbClr val="0070C0"/>
                </a:solidFill>
              </a:rPr>
              <a:t>*University and INFN </a:t>
            </a:r>
            <a:r>
              <a:rPr lang="en-US" b="1" dirty="0" err="1" smtClean="0">
                <a:solidFill>
                  <a:srgbClr val="0070C0"/>
                </a:solidFill>
              </a:rPr>
              <a:t>Padova</a:t>
            </a:r>
            <a:r>
              <a:rPr lang="en-US" b="1" dirty="0" smtClean="0">
                <a:solidFill>
                  <a:srgbClr val="0070C0"/>
                </a:solidFill>
              </a:rPr>
              <a:t>  </a:t>
            </a:r>
            <a:r>
              <a:rPr lang="en-US" b="1" dirty="0" err="1" smtClean="0">
                <a:solidFill>
                  <a:srgbClr val="0070C0"/>
                </a:solidFill>
              </a:rPr>
              <a:t>michele.doro@pd.infn.it</a:t>
            </a:r>
            <a:endParaRPr lang="en-US" b="1" dirty="0">
              <a:solidFill>
                <a:srgbClr val="0070C0"/>
              </a:solidFill>
            </a:endParaRPr>
          </a:p>
        </p:txBody>
      </p:sp>
      <p:pic>
        <p:nvPicPr>
          <p:cNvPr id="2" name="Picture 1"/>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10812127" y="4841167"/>
            <a:ext cx="1107264" cy="747837"/>
          </a:xfrm>
          <a:prstGeom prst="rect">
            <a:avLst/>
          </a:prstGeom>
        </p:spPr>
      </p:pic>
      <p:pic>
        <p:nvPicPr>
          <p:cNvPr id="3" name="Picture 2"/>
          <p:cNvPicPr>
            <a:picLocks noChangeAspect="1"/>
          </p:cNvPicPr>
          <p:nvPr/>
        </p:nvPicPr>
        <p:blipFill>
          <a:blip r:embed="rId5" cstate="screen">
            <a:alphaModFix amt="70000"/>
            <a:extLst>
              <a:ext uri="{28A0092B-C50C-407E-A947-70E740481C1C}">
                <a14:useLocalDpi xmlns:a14="http://schemas.microsoft.com/office/drawing/2010/main"/>
              </a:ext>
            </a:extLst>
          </a:blip>
          <a:stretch>
            <a:fillRect/>
          </a:stretch>
        </p:blipFill>
        <p:spPr>
          <a:xfrm>
            <a:off x="8424271" y="4800600"/>
            <a:ext cx="626657" cy="794784"/>
          </a:xfrm>
          <a:prstGeom prst="rect">
            <a:avLst/>
          </a:prstGeom>
        </p:spPr>
      </p:pic>
      <p:pic>
        <p:nvPicPr>
          <p:cNvPr id="9" name="Picture 8"/>
          <p:cNvPicPr>
            <a:picLocks noChangeAspect="1"/>
          </p:cNvPicPr>
          <p:nvPr/>
        </p:nvPicPr>
        <p:blipFill>
          <a:blip r:embed="rId6" cstate="screen">
            <a:alphaModFix amt="70000"/>
            <a:extLst>
              <a:ext uri="{28A0092B-C50C-407E-A947-70E740481C1C}">
                <a14:useLocalDpi xmlns:a14="http://schemas.microsoft.com/office/drawing/2010/main"/>
              </a:ext>
            </a:extLst>
          </a:blip>
          <a:stretch>
            <a:fillRect/>
          </a:stretch>
        </p:blipFill>
        <p:spPr>
          <a:xfrm>
            <a:off x="9094976" y="4841168"/>
            <a:ext cx="1673103" cy="744223"/>
          </a:xfrm>
          <a:prstGeom prst="rect">
            <a:avLst/>
          </a:prstGeom>
        </p:spPr>
      </p:pic>
      <p:sp>
        <p:nvSpPr>
          <p:cNvPr id="11" name="Slide Number Placeholder 10"/>
          <p:cNvSpPr>
            <a:spLocks noGrp="1"/>
          </p:cNvSpPr>
          <p:nvPr>
            <p:ph type="sldNum" sz="quarter" idx="12"/>
          </p:nvPr>
        </p:nvSpPr>
        <p:spPr/>
        <p:txBody>
          <a:bodyPr/>
          <a:lstStyle/>
          <a:p>
            <a:fld id="{240D5ECE-8B49-45CD-BE81-EF81920D1969}" type="slidenum">
              <a:rPr lang="en-US" smtClean="0"/>
              <a:pPr/>
              <a:t>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Setup</a:t>
            </a:r>
            <a:endParaRPr lang="en-GB" dirty="0"/>
          </a:p>
        </p:txBody>
      </p:sp>
      <p:sp>
        <p:nvSpPr>
          <p:cNvPr id="3" name="Content Placeholder 2"/>
          <p:cNvSpPr>
            <a:spLocks noGrp="1"/>
          </p:cNvSpPr>
          <p:nvPr>
            <p:ph idx="1"/>
          </p:nvPr>
        </p:nvSpPr>
        <p:spPr>
          <a:xfrm>
            <a:off x="5257800" y="1066801"/>
            <a:ext cx="6731000" cy="5333999"/>
          </a:xfrm>
        </p:spPr>
        <p:txBody>
          <a:bodyPr>
            <a:normAutofit/>
          </a:bodyPr>
          <a:lstStyle/>
          <a:p>
            <a:r>
              <a:rPr lang="en-GB" dirty="0" err="1" smtClean="0"/>
              <a:t>Abbiamo</a:t>
            </a:r>
            <a:r>
              <a:rPr lang="en-GB" dirty="0" smtClean="0"/>
              <a:t> </a:t>
            </a:r>
          </a:p>
          <a:p>
            <a:pPr lvl="1"/>
            <a:r>
              <a:rPr lang="en-GB" dirty="0" smtClean="0"/>
              <a:t>due </a:t>
            </a:r>
            <a:r>
              <a:rPr lang="en-GB" dirty="0" err="1" smtClean="0"/>
              <a:t>scintillatori</a:t>
            </a:r>
            <a:r>
              <a:rPr lang="en-GB" dirty="0" smtClean="0"/>
              <a:t> a </a:t>
            </a:r>
            <a:r>
              <a:rPr lang="en-GB" dirty="0" err="1" smtClean="0"/>
              <a:t>distanza</a:t>
            </a:r>
            <a:r>
              <a:rPr lang="en-GB" dirty="0" smtClean="0"/>
              <a:t> 72 cm </a:t>
            </a:r>
          </a:p>
          <a:p>
            <a:pPr lvl="1"/>
            <a:r>
              <a:rPr lang="en-GB" dirty="0" smtClean="0"/>
              <a:t>due </a:t>
            </a:r>
            <a:r>
              <a:rPr lang="en-GB" dirty="0" err="1" smtClean="0"/>
              <a:t>sensori</a:t>
            </a:r>
            <a:r>
              <a:rPr lang="en-GB" dirty="0" smtClean="0"/>
              <a:t> di </a:t>
            </a:r>
            <a:r>
              <a:rPr lang="en-GB" dirty="0" err="1" smtClean="0"/>
              <a:t>luce</a:t>
            </a:r>
            <a:r>
              <a:rPr lang="en-GB" dirty="0" smtClean="0"/>
              <a:t> in </a:t>
            </a:r>
            <a:r>
              <a:rPr lang="en-GB" dirty="0" err="1" smtClean="0"/>
              <a:t>ciascuna</a:t>
            </a:r>
            <a:r>
              <a:rPr lang="en-GB" dirty="0" smtClean="0"/>
              <a:t> </a:t>
            </a:r>
            <a:r>
              <a:rPr lang="en-GB" dirty="0" err="1" smtClean="0"/>
              <a:t>lastra</a:t>
            </a:r>
            <a:endParaRPr lang="en-GB" dirty="0" smtClean="0"/>
          </a:p>
          <a:p>
            <a:pPr lvl="1"/>
            <a:endParaRPr lang="en-GB" dirty="0"/>
          </a:p>
          <a:p>
            <a:r>
              <a:rPr lang="en-GB" dirty="0" err="1" smtClean="0"/>
              <a:t>Domanda</a:t>
            </a:r>
            <a:r>
              <a:rPr lang="en-GB" dirty="0" smtClean="0"/>
              <a:t>: non </a:t>
            </a:r>
            <a:r>
              <a:rPr lang="en-GB" dirty="0" err="1" smtClean="0"/>
              <a:t>bastava</a:t>
            </a:r>
            <a:r>
              <a:rPr lang="en-GB" dirty="0" smtClean="0"/>
              <a:t> un solo </a:t>
            </a:r>
            <a:r>
              <a:rPr lang="en-GB" dirty="0" err="1" smtClean="0"/>
              <a:t>sensore</a:t>
            </a:r>
            <a:r>
              <a:rPr lang="en-GB" dirty="0" smtClean="0"/>
              <a:t> e </a:t>
            </a:r>
            <a:r>
              <a:rPr lang="en-GB" dirty="0" err="1" smtClean="0"/>
              <a:t>una</a:t>
            </a:r>
            <a:r>
              <a:rPr lang="en-GB" dirty="0" smtClean="0"/>
              <a:t> sola </a:t>
            </a:r>
            <a:r>
              <a:rPr lang="en-GB" dirty="0" err="1" smtClean="0"/>
              <a:t>lastra</a:t>
            </a:r>
            <a:r>
              <a:rPr lang="en-GB" dirty="0" smtClean="0"/>
              <a:t>?</a:t>
            </a:r>
          </a:p>
        </p:txBody>
      </p:sp>
      <p:sp>
        <p:nvSpPr>
          <p:cNvPr id="5" name="Slide Number Placeholder 4"/>
          <p:cNvSpPr>
            <a:spLocks noGrp="1"/>
          </p:cNvSpPr>
          <p:nvPr>
            <p:ph type="sldNum" sz="quarter" idx="12"/>
          </p:nvPr>
        </p:nvSpPr>
        <p:spPr/>
        <p:txBody>
          <a:bodyPr/>
          <a:lstStyle/>
          <a:p>
            <a:fld id="{240D5ECE-8B49-45CD-BE81-EF81920D1969}" type="slidenum">
              <a:rPr lang="en-US" smtClean="0"/>
              <a:pPr/>
              <a:t>10</a:t>
            </a:fld>
            <a:endParaRPr lang="en-US" dirty="0"/>
          </a:p>
        </p:txBody>
      </p:sp>
      <p:pic>
        <p:nvPicPr>
          <p:cNvPr id="7" name="Picture 6"/>
          <p:cNvPicPr>
            <a:picLocks noChangeAspect="1"/>
          </p:cNvPicPr>
          <p:nvPr/>
        </p:nvPicPr>
        <p:blipFill>
          <a:blip r:embed="rId2"/>
          <a:stretch>
            <a:fillRect/>
          </a:stretch>
        </p:blipFill>
        <p:spPr>
          <a:xfrm>
            <a:off x="203200" y="1219200"/>
            <a:ext cx="4729273" cy="3810000"/>
          </a:xfrm>
          <a:prstGeom prst="rect">
            <a:avLst/>
          </a:prstGeom>
        </p:spPr>
      </p:pic>
    </p:spTree>
    <p:extLst>
      <p:ext uri="{BB962C8B-B14F-4D97-AF65-F5344CB8AC3E}">
        <p14:creationId xmlns:p14="http://schemas.microsoft.com/office/powerpoint/2010/main" val="92995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 Con due </a:t>
            </a:r>
            <a:r>
              <a:rPr lang="en-GB" dirty="0" err="1" smtClean="0"/>
              <a:t>lastre</a:t>
            </a:r>
            <a:r>
              <a:rPr lang="en-GB" dirty="0" smtClean="0"/>
              <a:t> </a:t>
            </a:r>
            <a:r>
              <a:rPr lang="en-GB" dirty="0" err="1" smtClean="0"/>
              <a:t>facciamo</a:t>
            </a:r>
            <a:r>
              <a:rPr lang="en-GB" dirty="0" smtClean="0"/>
              <a:t> un </a:t>
            </a:r>
            <a:r>
              <a:rPr lang="en-GB" dirty="0" err="1" smtClean="0"/>
              <a:t>telescopio</a:t>
            </a:r>
            <a:endParaRPr lang="en-GB" dirty="0"/>
          </a:p>
        </p:txBody>
      </p:sp>
      <p:sp>
        <p:nvSpPr>
          <p:cNvPr id="3" name="Content Placeholder 2"/>
          <p:cNvSpPr>
            <a:spLocks noGrp="1"/>
          </p:cNvSpPr>
          <p:nvPr>
            <p:ph idx="1"/>
          </p:nvPr>
        </p:nvSpPr>
        <p:spPr>
          <a:xfrm>
            <a:off x="5334000" y="1066801"/>
            <a:ext cx="6654800" cy="5333999"/>
          </a:xfrm>
        </p:spPr>
        <p:txBody>
          <a:bodyPr/>
          <a:lstStyle/>
          <a:p>
            <a:r>
              <a:rPr lang="en-GB" dirty="0" err="1" smtClean="0"/>
              <a:t>Accettiamo</a:t>
            </a:r>
            <a:r>
              <a:rPr lang="en-GB" dirty="0" smtClean="0"/>
              <a:t> solo </a:t>
            </a:r>
            <a:r>
              <a:rPr lang="en-GB" dirty="0" err="1" smtClean="0"/>
              <a:t>segnali</a:t>
            </a:r>
            <a:r>
              <a:rPr lang="en-GB" dirty="0" smtClean="0"/>
              <a:t> </a:t>
            </a:r>
            <a:r>
              <a:rPr lang="en-GB" dirty="0" err="1" smtClean="0"/>
              <a:t>che</a:t>
            </a:r>
            <a:r>
              <a:rPr lang="en-GB" dirty="0" smtClean="0"/>
              <a:t> </a:t>
            </a:r>
            <a:r>
              <a:rPr lang="en-GB" dirty="0" err="1" smtClean="0"/>
              <a:t>passano</a:t>
            </a:r>
            <a:r>
              <a:rPr lang="en-GB" dirty="0" smtClean="0"/>
              <a:t> ENTRAMBI </a:t>
            </a:r>
            <a:r>
              <a:rPr lang="en-GB" dirty="0" err="1" smtClean="0"/>
              <a:t>gli</a:t>
            </a:r>
            <a:r>
              <a:rPr lang="en-GB" dirty="0" smtClean="0"/>
              <a:t> </a:t>
            </a:r>
            <a:r>
              <a:rPr lang="en-GB" dirty="0" err="1" smtClean="0"/>
              <a:t>scintillatori</a:t>
            </a:r>
            <a:endParaRPr lang="en-GB" dirty="0" smtClean="0"/>
          </a:p>
          <a:p>
            <a:r>
              <a:rPr lang="en-GB" dirty="0" smtClean="0"/>
              <a:t>In </a:t>
            </a:r>
            <a:r>
              <a:rPr lang="en-GB" dirty="0" err="1" smtClean="0"/>
              <a:t>questo</a:t>
            </a:r>
            <a:r>
              <a:rPr lang="en-GB" dirty="0" smtClean="0"/>
              <a:t> </a:t>
            </a:r>
            <a:r>
              <a:rPr lang="en-GB" dirty="0" err="1" smtClean="0"/>
              <a:t>modo</a:t>
            </a:r>
            <a:r>
              <a:rPr lang="en-GB" dirty="0" smtClean="0"/>
              <a:t>, </a:t>
            </a:r>
            <a:r>
              <a:rPr lang="en-GB" dirty="0" err="1" smtClean="0"/>
              <a:t>selezioniamo</a:t>
            </a:r>
            <a:r>
              <a:rPr lang="en-GB" dirty="0" smtClean="0"/>
              <a:t> la </a:t>
            </a:r>
            <a:r>
              <a:rPr lang="en-GB" dirty="0" err="1" smtClean="0"/>
              <a:t>direzione</a:t>
            </a:r>
            <a:r>
              <a:rPr lang="en-GB" dirty="0" smtClean="0"/>
              <a:t> di </a:t>
            </a:r>
            <a:r>
              <a:rPr lang="en-GB" dirty="0" err="1" smtClean="0"/>
              <a:t>provenienza</a:t>
            </a:r>
            <a:r>
              <a:rPr lang="en-GB" dirty="0" smtClean="0"/>
              <a:t>: ci </a:t>
            </a:r>
            <a:r>
              <a:rPr lang="en-GB" dirty="0" err="1" smtClean="0"/>
              <a:t>servira</a:t>
            </a:r>
            <a:r>
              <a:rPr lang="en-GB" dirty="0" smtClean="0"/>
              <a:t>’ per </a:t>
            </a:r>
            <a:r>
              <a:rPr lang="en-GB" dirty="0" err="1" smtClean="0"/>
              <a:t>capire</a:t>
            </a:r>
            <a:r>
              <a:rPr lang="en-GB" dirty="0" smtClean="0"/>
              <a:t> </a:t>
            </a:r>
            <a:r>
              <a:rPr lang="en-GB" dirty="0" err="1" smtClean="0"/>
              <a:t>che</a:t>
            </a:r>
            <a:r>
              <a:rPr lang="en-GB" dirty="0" smtClean="0"/>
              <a:t> </a:t>
            </a:r>
            <a:r>
              <a:rPr lang="en-GB" dirty="0" err="1" smtClean="0"/>
              <a:t>vengono</a:t>
            </a:r>
            <a:r>
              <a:rPr lang="en-GB" dirty="0" smtClean="0"/>
              <a:t> da </a:t>
            </a:r>
            <a:r>
              <a:rPr lang="en-GB" dirty="0" err="1" smtClean="0"/>
              <a:t>fuori</a:t>
            </a:r>
            <a:r>
              <a:rPr lang="en-GB" dirty="0" smtClean="0"/>
              <a:t> </a:t>
            </a:r>
            <a:r>
              <a:rPr lang="en-GB" dirty="0" err="1" smtClean="0"/>
              <a:t>dell’atmosfera</a:t>
            </a:r>
            <a:endParaRPr lang="en-GB"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11</a:t>
            </a:fld>
            <a:endParaRPr lang="en-US" dirty="0"/>
          </a:p>
        </p:txBody>
      </p:sp>
      <p:pic>
        <p:nvPicPr>
          <p:cNvPr id="6" name="Picture 5"/>
          <p:cNvPicPr>
            <a:picLocks noChangeAspect="1"/>
          </p:cNvPicPr>
          <p:nvPr/>
        </p:nvPicPr>
        <p:blipFill>
          <a:blip r:embed="rId2"/>
          <a:stretch>
            <a:fillRect/>
          </a:stretch>
        </p:blipFill>
        <p:spPr>
          <a:xfrm>
            <a:off x="203200" y="1219200"/>
            <a:ext cx="4729273" cy="3810000"/>
          </a:xfrm>
          <a:prstGeom prst="rect">
            <a:avLst/>
          </a:prstGeom>
        </p:spPr>
      </p:pic>
    </p:spTree>
    <p:extLst>
      <p:ext uri="{BB962C8B-B14F-4D97-AF65-F5344CB8AC3E}">
        <p14:creationId xmlns:p14="http://schemas.microsoft.com/office/powerpoint/2010/main" val="141150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2. </a:t>
            </a:r>
            <a:r>
              <a:rPr lang="en-GB" dirty="0" err="1" smtClean="0"/>
              <a:t>Perche</a:t>
            </a:r>
            <a:r>
              <a:rPr lang="en-GB" dirty="0" smtClean="0"/>
              <a:t> 4 </a:t>
            </a:r>
            <a:r>
              <a:rPr lang="en-GB" dirty="0" err="1" smtClean="0"/>
              <a:t>sensori</a:t>
            </a:r>
            <a:r>
              <a:rPr lang="en-GB" dirty="0" smtClean="0"/>
              <a:t>?</a:t>
            </a:r>
            <a:endParaRPr lang="en-GB" dirty="0"/>
          </a:p>
        </p:txBody>
      </p:sp>
      <p:sp>
        <p:nvSpPr>
          <p:cNvPr id="3" name="Content Placeholder 2"/>
          <p:cNvSpPr>
            <a:spLocks noGrp="1"/>
          </p:cNvSpPr>
          <p:nvPr>
            <p:ph idx="1"/>
          </p:nvPr>
        </p:nvSpPr>
        <p:spPr>
          <a:xfrm>
            <a:off x="5943600" y="1066801"/>
            <a:ext cx="6045200" cy="5333999"/>
          </a:xfrm>
        </p:spPr>
        <p:txBody>
          <a:bodyPr>
            <a:normAutofit lnSpcReduction="10000"/>
          </a:bodyPr>
          <a:lstStyle/>
          <a:p>
            <a:r>
              <a:rPr lang="en-GB" dirty="0" smtClean="0"/>
              <a:t>Se </a:t>
            </a:r>
            <a:r>
              <a:rPr lang="en-GB" dirty="0" err="1" smtClean="0"/>
              <a:t>accendiamo</a:t>
            </a:r>
            <a:r>
              <a:rPr lang="en-GB" dirty="0" smtClean="0"/>
              <a:t> un solo </a:t>
            </a:r>
            <a:r>
              <a:rPr lang="en-GB" dirty="0" err="1" smtClean="0"/>
              <a:t>sensore</a:t>
            </a:r>
            <a:r>
              <a:rPr lang="en-GB" dirty="0" smtClean="0"/>
              <a:t>, </a:t>
            </a:r>
            <a:r>
              <a:rPr lang="en-GB" dirty="0" err="1" smtClean="0"/>
              <a:t>scopriamo</a:t>
            </a:r>
            <a:r>
              <a:rPr lang="en-GB" dirty="0" smtClean="0"/>
              <a:t> </a:t>
            </a:r>
            <a:r>
              <a:rPr lang="en-GB" dirty="0" err="1" smtClean="0"/>
              <a:t>che</a:t>
            </a:r>
            <a:r>
              <a:rPr lang="en-GB" dirty="0" smtClean="0"/>
              <a:t> da </a:t>
            </a:r>
            <a:r>
              <a:rPr lang="en-GB" dirty="0" err="1" smtClean="0"/>
              <a:t>segnale</a:t>
            </a:r>
            <a:r>
              <a:rPr lang="en-GB" dirty="0" smtClean="0"/>
              <a:t> non solo </a:t>
            </a:r>
            <a:r>
              <a:rPr lang="en-GB" dirty="0" err="1" smtClean="0"/>
              <a:t>quando</a:t>
            </a:r>
            <a:r>
              <a:rPr lang="en-GB" dirty="0" smtClean="0"/>
              <a:t> </a:t>
            </a:r>
            <a:r>
              <a:rPr lang="en-GB" dirty="0" err="1" smtClean="0"/>
              <a:t>passa</a:t>
            </a:r>
            <a:r>
              <a:rPr lang="en-GB" dirty="0" smtClean="0"/>
              <a:t> un </a:t>
            </a:r>
            <a:r>
              <a:rPr lang="en-GB" dirty="0" err="1" smtClean="0"/>
              <a:t>muone</a:t>
            </a:r>
            <a:r>
              <a:rPr lang="en-GB" dirty="0" smtClean="0"/>
              <a:t> </a:t>
            </a:r>
            <a:r>
              <a:rPr lang="en-GB" dirty="0" err="1" smtClean="0"/>
              <a:t>cosmico</a:t>
            </a:r>
            <a:r>
              <a:rPr lang="en-GB" dirty="0" smtClean="0"/>
              <a:t>:</a:t>
            </a:r>
          </a:p>
          <a:p>
            <a:pPr lvl="1"/>
            <a:r>
              <a:rPr lang="en-GB" dirty="0" err="1" smtClean="0"/>
              <a:t>Rumore</a:t>
            </a:r>
            <a:r>
              <a:rPr lang="en-GB" dirty="0" smtClean="0"/>
              <a:t> </a:t>
            </a:r>
            <a:r>
              <a:rPr lang="en-GB" dirty="0" err="1" smtClean="0"/>
              <a:t>elettronico</a:t>
            </a:r>
            <a:endParaRPr lang="en-GB" dirty="0" smtClean="0"/>
          </a:p>
          <a:p>
            <a:pPr lvl="1"/>
            <a:r>
              <a:rPr lang="en-GB" dirty="0" err="1" smtClean="0"/>
              <a:t>Segnali</a:t>
            </a:r>
            <a:r>
              <a:rPr lang="en-GB" dirty="0" smtClean="0"/>
              <a:t> da </a:t>
            </a:r>
            <a:r>
              <a:rPr lang="en-GB" dirty="0" err="1" smtClean="0"/>
              <a:t>radiazione</a:t>
            </a:r>
            <a:r>
              <a:rPr lang="en-GB" dirty="0" smtClean="0"/>
              <a:t> </a:t>
            </a:r>
            <a:r>
              <a:rPr lang="en-GB" dirty="0" err="1" smtClean="0"/>
              <a:t>dell’ambiente</a:t>
            </a:r>
            <a:r>
              <a:rPr lang="en-GB" dirty="0" smtClean="0"/>
              <a:t> </a:t>
            </a:r>
            <a:r>
              <a:rPr lang="en-GB" dirty="0" err="1" smtClean="0"/>
              <a:t>circostante</a:t>
            </a:r>
            <a:r>
              <a:rPr lang="en-GB" dirty="0" smtClean="0"/>
              <a:t> (</a:t>
            </a:r>
            <a:r>
              <a:rPr lang="en-GB" dirty="0" err="1" smtClean="0"/>
              <a:t>bassa</a:t>
            </a:r>
            <a:r>
              <a:rPr lang="en-GB" dirty="0" smtClean="0"/>
              <a:t> ma </a:t>
            </a:r>
            <a:r>
              <a:rPr lang="en-GB" dirty="0" err="1" smtClean="0"/>
              <a:t>sempre</a:t>
            </a:r>
            <a:r>
              <a:rPr lang="en-GB" dirty="0" smtClean="0"/>
              <a:t> </a:t>
            </a:r>
            <a:r>
              <a:rPr lang="en-GB" dirty="0" err="1" smtClean="0"/>
              <a:t>presente</a:t>
            </a:r>
            <a:r>
              <a:rPr lang="en-GB" dirty="0" smtClean="0"/>
              <a:t> e non </a:t>
            </a:r>
            <a:r>
              <a:rPr lang="en-GB" dirty="0" err="1" smtClean="0"/>
              <a:t>dannosa</a:t>
            </a:r>
            <a:r>
              <a:rPr lang="en-GB" dirty="0" smtClean="0"/>
              <a:t>) </a:t>
            </a:r>
          </a:p>
          <a:p>
            <a:r>
              <a:rPr lang="en-GB" dirty="0" err="1" smtClean="0"/>
              <a:t>Faremo</a:t>
            </a:r>
            <a:r>
              <a:rPr lang="en-GB" dirty="0" smtClean="0"/>
              <a:t> </a:t>
            </a:r>
            <a:r>
              <a:rPr lang="en-GB" b="1" dirty="0" smtClean="0"/>
              <a:t>COINCIDENZE DI 3 SEGNALI DA QUALSIASI DEI 4 FOTO-SENSORI</a:t>
            </a:r>
            <a:endParaRPr lang="en-GB" b="1"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12</a:t>
            </a:fld>
            <a:endParaRPr lang="en-US" dirty="0"/>
          </a:p>
        </p:txBody>
      </p:sp>
      <p:pic>
        <p:nvPicPr>
          <p:cNvPr id="7" name="Picture 6"/>
          <p:cNvPicPr>
            <a:picLocks noChangeAspect="1"/>
          </p:cNvPicPr>
          <p:nvPr/>
        </p:nvPicPr>
        <p:blipFill>
          <a:blip r:embed="rId2"/>
          <a:stretch>
            <a:fillRect/>
          </a:stretch>
        </p:blipFill>
        <p:spPr>
          <a:xfrm>
            <a:off x="203200" y="1219200"/>
            <a:ext cx="4729273" cy="3810000"/>
          </a:xfrm>
          <a:prstGeom prst="rect">
            <a:avLst/>
          </a:prstGeom>
        </p:spPr>
      </p:pic>
      <p:grpSp>
        <p:nvGrpSpPr>
          <p:cNvPr id="15" name="Group 14"/>
          <p:cNvGrpSpPr/>
          <p:nvPr/>
        </p:nvGrpSpPr>
        <p:grpSpPr>
          <a:xfrm>
            <a:off x="269938" y="918520"/>
            <a:ext cx="5327525" cy="5791199"/>
            <a:chOff x="269938" y="918520"/>
            <a:chExt cx="5327525" cy="5791199"/>
          </a:xfrm>
        </p:grpSpPr>
        <p:pic>
          <p:nvPicPr>
            <p:cNvPr id="10" name="Picture 9"/>
            <p:cNvPicPr>
              <a:picLocks noChangeAspect="1"/>
            </p:cNvPicPr>
            <p:nvPr/>
          </p:nvPicPr>
          <p:blipFill>
            <a:blip r:embed="rId3"/>
            <a:stretch>
              <a:fillRect/>
            </a:stretch>
          </p:blipFill>
          <p:spPr>
            <a:xfrm>
              <a:off x="269938" y="918520"/>
              <a:ext cx="5327525" cy="5791199"/>
            </a:xfrm>
            <a:prstGeom prst="rect">
              <a:avLst/>
            </a:prstGeom>
          </p:spPr>
        </p:pic>
        <p:sp>
          <p:nvSpPr>
            <p:cNvPr id="11" name="TextBox 10"/>
            <p:cNvSpPr txBox="1"/>
            <p:nvPr/>
          </p:nvSpPr>
          <p:spPr>
            <a:xfrm>
              <a:off x="2286000" y="1219200"/>
              <a:ext cx="175272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b="1" dirty="0" smtClean="0">
                  <a:solidFill>
                    <a:schemeClr val="tx1"/>
                  </a:solidFill>
                </a:rPr>
                <a:t>FOTOSENSORE 1</a:t>
              </a:r>
              <a:endParaRPr lang="en-GB" b="1" dirty="0">
                <a:solidFill>
                  <a:schemeClr val="tx1"/>
                </a:solidFill>
              </a:endParaRPr>
            </a:p>
          </p:txBody>
        </p:sp>
        <p:sp>
          <p:nvSpPr>
            <p:cNvPr id="12" name="TextBox 11"/>
            <p:cNvSpPr txBox="1"/>
            <p:nvPr/>
          </p:nvSpPr>
          <p:spPr>
            <a:xfrm>
              <a:off x="2286000" y="2939534"/>
              <a:ext cx="175272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b="1" dirty="0" smtClean="0">
                  <a:solidFill>
                    <a:schemeClr val="tx1"/>
                  </a:solidFill>
                </a:rPr>
                <a:t>FOTOSENSORE 2</a:t>
              </a:r>
              <a:endParaRPr lang="en-GB" b="1" dirty="0">
                <a:solidFill>
                  <a:schemeClr val="tx1"/>
                </a:solidFill>
              </a:endParaRPr>
            </a:p>
          </p:txBody>
        </p:sp>
        <p:sp>
          <p:nvSpPr>
            <p:cNvPr id="13" name="TextBox 12"/>
            <p:cNvSpPr txBox="1"/>
            <p:nvPr/>
          </p:nvSpPr>
          <p:spPr>
            <a:xfrm>
              <a:off x="2257784" y="4549343"/>
              <a:ext cx="175272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b="1" dirty="0" smtClean="0">
                  <a:solidFill>
                    <a:schemeClr val="tx1"/>
                  </a:solidFill>
                </a:rPr>
                <a:t>FOTOSENSORE 3</a:t>
              </a:r>
              <a:endParaRPr lang="en-GB" b="1" dirty="0">
                <a:solidFill>
                  <a:schemeClr val="tx1"/>
                </a:solidFill>
              </a:endParaRPr>
            </a:p>
          </p:txBody>
        </p:sp>
        <p:sp>
          <p:nvSpPr>
            <p:cNvPr id="14" name="TextBox 13"/>
            <p:cNvSpPr txBox="1"/>
            <p:nvPr/>
          </p:nvSpPr>
          <p:spPr>
            <a:xfrm>
              <a:off x="2257784" y="5974486"/>
              <a:ext cx="175272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b="1" dirty="0" smtClean="0">
                  <a:solidFill>
                    <a:schemeClr val="tx1"/>
                  </a:solidFill>
                </a:rPr>
                <a:t>FOTOSENSORE 4</a:t>
              </a:r>
              <a:endParaRPr lang="en-GB" b="1" dirty="0">
                <a:solidFill>
                  <a:schemeClr val="tx1"/>
                </a:solidFill>
              </a:endParaRPr>
            </a:p>
          </p:txBody>
        </p:sp>
      </p:grpSp>
    </p:spTree>
    <p:extLst>
      <p:ext uri="{BB962C8B-B14F-4D97-AF65-F5344CB8AC3E}">
        <p14:creationId xmlns:p14="http://schemas.microsoft.com/office/powerpoint/2010/main" val="445765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Togliere</a:t>
            </a:r>
            <a:r>
              <a:rPr lang="en-GB" dirty="0" smtClean="0"/>
              <a:t> </a:t>
            </a:r>
            <a:r>
              <a:rPr lang="en-GB" dirty="0" err="1" smtClean="0"/>
              <a:t>rumore</a:t>
            </a:r>
            <a:r>
              <a:rPr lang="en-GB" dirty="0" smtClean="0"/>
              <a:t> </a:t>
            </a:r>
            <a:r>
              <a:rPr lang="en-GB" dirty="0" err="1" smtClean="0"/>
              <a:t>elettronico</a:t>
            </a:r>
            <a:r>
              <a:rPr lang="en-GB" dirty="0" smtClean="0"/>
              <a:t> e </a:t>
            </a:r>
            <a:r>
              <a:rPr lang="en-GB" dirty="0" err="1" smtClean="0"/>
              <a:t>ottimizzare</a:t>
            </a:r>
            <a:r>
              <a:rPr lang="en-GB" dirty="0" smtClean="0"/>
              <a:t> </a:t>
            </a:r>
            <a:r>
              <a:rPr lang="en-GB" dirty="0" err="1" smtClean="0"/>
              <a:t>segnale</a:t>
            </a:r>
            <a:endParaRPr lang="en-GB" dirty="0"/>
          </a:p>
        </p:txBody>
      </p:sp>
      <p:sp>
        <p:nvSpPr>
          <p:cNvPr id="3" name="Content Placeholder 2"/>
          <p:cNvSpPr>
            <a:spLocks noGrp="1"/>
          </p:cNvSpPr>
          <p:nvPr>
            <p:ph idx="1"/>
          </p:nvPr>
        </p:nvSpPr>
        <p:spPr>
          <a:xfrm>
            <a:off x="6400800" y="1066801"/>
            <a:ext cx="5588000" cy="5333999"/>
          </a:xfrm>
        </p:spPr>
        <p:txBody>
          <a:bodyPr/>
          <a:lstStyle/>
          <a:p>
            <a:r>
              <a:rPr lang="en-GB" dirty="0" smtClean="0"/>
              <a:t>Il </a:t>
            </a:r>
            <a:r>
              <a:rPr lang="en-GB" dirty="0" err="1" smtClean="0"/>
              <a:t>segnale</a:t>
            </a:r>
            <a:r>
              <a:rPr lang="en-GB" dirty="0" smtClean="0"/>
              <a:t> </a:t>
            </a:r>
            <a:r>
              <a:rPr lang="en-GB" dirty="0" err="1" smtClean="0"/>
              <a:t>che</a:t>
            </a:r>
            <a:r>
              <a:rPr lang="en-GB" dirty="0" smtClean="0"/>
              <a:t> </a:t>
            </a:r>
            <a:r>
              <a:rPr lang="en-GB" dirty="0" err="1" smtClean="0"/>
              <a:t>esce</a:t>
            </a:r>
            <a:r>
              <a:rPr lang="en-GB" dirty="0" smtClean="0"/>
              <a:t> dal SIPM (</a:t>
            </a:r>
            <a:r>
              <a:rPr lang="en-GB" dirty="0" err="1" smtClean="0"/>
              <a:t>fotomoltiplicatore</a:t>
            </a:r>
            <a:r>
              <a:rPr lang="en-GB" dirty="0" smtClean="0"/>
              <a:t> al </a:t>
            </a:r>
            <a:r>
              <a:rPr lang="en-GB" dirty="0" err="1" smtClean="0"/>
              <a:t>silicio</a:t>
            </a:r>
            <a:r>
              <a:rPr lang="en-GB" dirty="0" smtClean="0"/>
              <a:t>)</a:t>
            </a:r>
            <a:r>
              <a:rPr lang="en-GB" dirty="0"/>
              <a:t> </a:t>
            </a:r>
            <a:r>
              <a:rPr lang="en-GB" dirty="0" smtClean="0"/>
              <a:t>e’ un </a:t>
            </a:r>
            <a:r>
              <a:rPr lang="en-GB" dirty="0" err="1" smtClean="0"/>
              <a:t>segnale</a:t>
            </a:r>
            <a:r>
              <a:rPr lang="en-GB" dirty="0" smtClean="0"/>
              <a:t> di </a:t>
            </a:r>
            <a:r>
              <a:rPr lang="en-GB" dirty="0" err="1" smtClean="0"/>
              <a:t>corrente</a:t>
            </a:r>
            <a:endParaRPr lang="en-GB" dirty="0" smtClean="0"/>
          </a:p>
          <a:p>
            <a:r>
              <a:rPr lang="en-GB" dirty="0" smtClean="0"/>
              <a:t>Per “</a:t>
            </a:r>
            <a:r>
              <a:rPr lang="en-GB" dirty="0" err="1" smtClean="0"/>
              <a:t>usarlo</a:t>
            </a:r>
            <a:r>
              <a:rPr lang="en-GB" dirty="0" smtClean="0"/>
              <a:t>” devo </a:t>
            </a:r>
            <a:r>
              <a:rPr lang="en-GB" dirty="0" err="1" smtClean="0"/>
              <a:t>definire</a:t>
            </a:r>
            <a:r>
              <a:rPr lang="en-GB" dirty="0" smtClean="0"/>
              <a:t> </a:t>
            </a:r>
            <a:r>
              <a:rPr lang="en-GB" dirty="0" err="1" smtClean="0"/>
              <a:t>soglia</a:t>
            </a:r>
            <a:endParaRPr lang="en-GB" dirty="0" smtClean="0"/>
          </a:p>
          <a:p>
            <a:r>
              <a:rPr lang="en-GB" dirty="0" err="1" smtClean="0"/>
              <a:t>Soglia</a:t>
            </a:r>
            <a:endParaRPr lang="en-GB" dirty="0" smtClean="0"/>
          </a:p>
          <a:p>
            <a:pPr lvl="1"/>
            <a:r>
              <a:rPr lang="en-GB" dirty="0" smtClean="0"/>
              <a:t>Se </a:t>
            </a:r>
            <a:r>
              <a:rPr lang="en-GB" dirty="0" err="1" smtClean="0"/>
              <a:t>troppo</a:t>
            </a:r>
            <a:r>
              <a:rPr lang="en-GB" dirty="0" smtClean="0"/>
              <a:t> </a:t>
            </a:r>
            <a:r>
              <a:rPr lang="en-GB" dirty="0" err="1" smtClean="0"/>
              <a:t>alta</a:t>
            </a:r>
            <a:r>
              <a:rPr lang="en-GB" dirty="0" smtClean="0"/>
              <a:t> PERDO </a:t>
            </a:r>
            <a:r>
              <a:rPr lang="en-GB" dirty="0" err="1" smtClean="0"/>
              <a:t>segnali</a:t>
            </a:r>
            <a:endParaRPr lang="en-GB" dirty="0" smtClean="0"/>
          </a:p>
          <a:p>
            <a:pPr lvl="1"/>
            <a:r>
              <a:rPr lang="en-GB" dirty="0" smtClean="0"/>
              <a:t>Se </a:t>
            </a:r>
            <a:r>
              <a:rPr lang="en-GB" dirty="0" err="1" smtClean="0"/>
              <a:t>troppo</a:t>
            </a:r>
            <a:r>
              <a:rPr lang="en-GB" dirty="0" smtClean="0"/>
              <a:t> </a:t>
            </a:r>
            <a:r>
              <a:rPr lang="en-GB" dirty="0" err="1" smtClean="0"/>
              <a:t>bassa</a:t>
            </a:r>
            <a:r>
              <a:rPr lang="en-GB" dirty="0" smtClean="0"/>
              <a:t> </a:t>
            </a:r>
            <a:r>
              <a:rPr lang="en-GB" dirty="0" err="1" smtClean="0"/>
              <a:t>entro</a:t>
            </a:r>
            <a:r>
              <a:rPr lang="en-GB" dirty="0" smtClean="0"/>
              <a:t> </a:t>
            </a:r>
            <a:r>
              <a:rPr lang="en-GB" dirty="0" err="1" smtClean="0"/>
              <a:t>nel</a:t>
            </a:r>
            <a:r>
              <a:rPr lang="en-GB" dirty="0" smtClean="0"/>
              <a:t> regime del “</a:t>
            </a:r>
            <a:r>
              <a:rPr lang="en-GB" dirty="0" err="1" smtClean="0"/>
              <a:t>rumore</a:t>
            </a:r>
            <a:r>
              <a:rPr lang="en-GB" dirty="0" smtClean="0"/>
              <a:t> </a:t>
            </a:r>
            <a:r>
              <a:rPr lang="en-GB" dirty="0" err="1" smtClean="0"/>
              <a:t>elettronico</a:t>
            </a:r>
            <a:r>
              <a:rPr lang="en-GB" dirty="0" smtClean="0"/>
              <a:t>”</a:t>
            </a:r>
          </a:p>
        </p:txBody>
      </p:sp>
      <p:sp>
        <p:nvSpPr>
          <p:cNvPr id="4" name="Footer Placeholder 3"/>
          <p:cNvSpPr>
            <a:spLocks noGrp="1"/>
          </p:cNvSpPr>
          <p:nvPr>
            <p:ph type="ftr" sz="quarter" idx="11"/>
          </p:nvPr>
        </p:nvSpPr>
        <p:spPr/>
        <p:txBody>
          <a:bodyPr/>
          <a:lstStyle/>
          <a:p>
            <a:pPr algn="r"/>
            <a:r>
              <a:rPr lang="en-US" smtClean="0"/>
              <a:t>M. Doro - MAGIC - Scineghe 2016</a:t>
            </a:r>
            <a:endParaRPr lang="en-US"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13</a:t>
            </a:fld>
            <a:endParaRPr lang="en-US" dirty="0"/>
          </a:p>
        </p:txBody>
      </p:sp>
      <p:pic>
        <p:nvPicPr>
          <p:cNvPr id="6" name="Picture 5"/>
          <p:cNvPicPr>
            <a:picLocks noChangeAspect="1"/>
          </p:cNvPicPr>
          <p:nvPr/>
        </p:nvPicPr>
        <p:blipFill>
          <a:blip r:embed="rId2"/>
          <a:stretch>
            <a:fillRect/>
          </a:stretch>
        </p:blipFill>
        <p:spPr>
          <a:xfrm flipV="1">
            <a:off x="381000" y="1066801"/>
            <a:ext cx="5816600" cy="2476500"/>
          </a:xfrm>
          <a:prstGeom prst="rect">
            <a:avLst/>
          </a:prstGeom>
        </p:spPr>
      </p:pic>
      <p:cxnSp>
        <p:nvCxnSpPr>
          <p:cNvPr id="8" name="Straight Connector 7"/>
          <p:cNvCxnSpPr/>
          <p:nvPr/>
        </p:nvCxnSpPr>
        <p:spPr>
          <a:xfrm>
            <a:off x="685800" y="1905000"/>
            <a:ext cx="2057400" cy="0"/>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85800" y="2743200"/>
            <a:ext cx="2057400" cy="0"/>
          </a:xfrm>
          <a:prstGeom prst="line">
            <a:avLst/>
          </a:prstGeom>
          <a:ln w="7302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 y="2971800"/>
            <a:ext cx="2057400" cy="0"/>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312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3. Il </a:t>
            </a:r>
            <a:r>
              <a:rPr lang="en-GB" dirty="0" err="1" smtClean="0"/>
              <a:t>nostro</a:t>
            </a:r>
            <a:r>
              <a:rPr lang="en-GB" dirty="0" smtClean="0"/>
              <a:t> </a:t>
            </a:r>
            <a:r>
              <a:rPr lang="en-GB" dirty="0" err="1" smtClean="0"/>
              <a:t>telescopio</a:t>
            </a:r>
            <a:r>
              <a:rPr lang="en-GB" dirty="0" smtClean="0"/>
              <a:t> e’ </a:t>
            </a:r>
            <a:r>
              <a:rPr lang="en-GB" dirty="0" err="1" smtClean="0"/>
              <a:t>orientabile</a:t>
            </a:r>
            <a:endParaRPr lang="en-GB" dirty="0"/>
          </a:p>
        </p:txBody>
      </p:sp>
      <p:sp>
        <p:nvSpPr>
          <p:cNvPr id="3" name="Content Placeholder 2"/>
          <p:cNvSpPr>
            <a:spLocks noGrp="1"/>
          </p:cNvSpPr>
          <p:nvPr>
            <p:ph idx="1"/>
          </p:nvPr>
        </p:nvSpPr>
        <p:spPr>
          <a:xfrm>
            <a:off x="5715000" y="1066801"/>
            <a:ext cx="6273800" cy="5333999"/>
          </a:xfrm>
        </p:spPr>
        <p:txBody>
          <a:bodyPr/>
          <a:lstStyle/>
          <a:p>
            <a:r>
              <a:rPr lang="en-GB" dirty="0" err="1" smtClean="0"/>
              <a:t>Ruotando</a:t>
            </a:r>
            <a:r>
              <a:rPr lang="en-GB" dirty="0" smtClean="0"/>
              <a:t> </a:t>
            </a:r>
            <a:r>
              <a:rPr lang="en-GB" dirty="0" err="1" smtClean="0"/>
              <a:t>il</a:t>
            </a:r>
            <a:r>
              <a:rPr lang="en-GB" dirty="0" smtClean="0"/>
              <a:t> </a:t>
            </a:r>
            <a:r>
              <a:rPr lang="en-GB" dirty="0" err="1" smtClean="0"/>
              <a:t>telescopio</a:t>
            </a:r>
            <a:r>
              <a:rPr lang="en-GB" dirty="0" smtClean="0"/>
              <a:t>, </a:t>
            </a:r>
            <a:r>
              <a:rPr lang="en-GB" dirty="0" err="1" smtClean="0"/>
              <a:t>andremo</a:t>
            </a:r>
            <a:r>
              <a:rPr lang="en-GB" dirty="0" smtClean="0"/>
              <a:t> ad </a:t>
            </a:r>
            <a:r>
              <a:rPr lang="en-GB" dirty="0" err="1" smtClean="0"/>
              <a:t>osservare</a:t>
            </a:r>
            <a:r>
              <a:rPr lang="en-GB" dirty="0" smtClean="0"/>
              <a:t> zone diverse di </a:t>
            </a:r>
            <a:r>
              <a:rPr lang="en-GB" dirty="0" err="1" smtClean="0"/>
              <a:t>direzione</a:t>
            </a:r>
            <a:r>
              <a:rPr lang="en-GB" dirty="0" smtClean="0"/>
              <a:t> </a:t>
            </a:r>
            <a:r>
              <a:rPr lang="en-GB" dirty="0" err="1" smtClean="0"/>
              <a:t>dei</a:t>
            </a:r>
            <a:r>
              <a:rPr lang="en-GB" dirty="0" smtClean="0"/>
              <a:t> </a:t>
            </a:r>
            <a:r>
              <a:rPr lang="en-GB" dirty="0" err="1" smtClean="0"/>
              <a:t>muoni</a:t>
            </a:r>
            <a:endParaRPr lang="en-GB" dirty="0" smtClean="0"/>
          </a:p>
          <a:p>
            <a:r>
              <a:rPr lang="en-GB" dirty="0" smtClean="0"/>
              <a:t>Se </a:t>
            </a:r>
            <a:r>
              <a:rPr lang="en-GB" dirty="0" err="1" smtClean="0"/>
              <a:t>sono</a:t>
            </a:r>
            <a:r>
              <a:rPr lang="en-GB" dirty="0" smtClean="0"/>
              <a:t> </a:t>
            </a:r>
            <a:r>
              <a:rPr lang="en-GB" dirty="0" err="1" smtClean="0"/>
              <a:t>cosmici</a:t>
            </a:r>
            <a:r>
              <a:rPr lang="en-GB" dirty="0" smtClean="0"/>
              <a:t>, </a:t>
            </a:r>
            <a:r>
              <a:rPr lang="en-GB" dirty="0" err="1" smtClean="0"/>
              <a:t>cosa</a:t>
            </a:r>
            <a:r>
              <a:rPr lang="en-GB" dirty="0" smtClean="0"/>
              <a:t> ci </a:t>
            </a:r>
            <a:r>
              <a:rPr lang="en-GB" dirty="0" err="1" smtClean="0"/>
              <a:t>aspettiamo</a:t>
            </a:r>
            <a:r>
              <a:rPr lang="en-GB" dirty="0" smtClean="0"/>
              <a:t>?</a:t>
            </a:r>
            <a:endParaRPr lang="en-GB"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14</a:t>
            </a:fld>
            <a:endParaRPr lang="en-US" dirty="0"/>
          </a:p>
        </p:txBody>
      </p:sp>
      <p:pic>
        <p:nvPicPr>
          <p:cNvPr id="6" name="Picture 5"/>
          <p:cNvPicPr>
            <a:picLocks noChangeAspect="1"/>
          </p:cNvPicPr>
          <p:nvPr/>
        </p:nvPicPr>
        <p:blipFill>
          <a:blip r:embed="rId2"/>
          <a:stretch>
            <a:fillRect/>
          </a:stretch>
        </p:blipFill>
        <p:spPr>
          <a:xfrm>
            <a:off x="190843" y="1066800"/>
            <a:ext cx="5200737" cy="5257799"/>
          </a:xfrm>
          <a:prstGeom prst="rect">
            <a:avLst/>
          </a:prstGeom>
        </p:spPr>
      </p:pic>
    </p:spTree>
    <p:extLst>
      <p:ext uri="{BB962C8B-B14F-4D97-AF65-F5344CB8AC3E}">
        <p14:creationId xmlns:p14="http://schemas.microsoft.com/office/powerpoint/2010/main" val="780460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609600" y="1524000"/>
            <a:ext cx="5181600" cy="5257800"/>
          </a:xfrm>
          <a:prstGeom prst="ellipse">
            <a:avLst/>
          </a:prstGeom>
          <a:solidFill>
            <a:schemeClr val="accent4">
              <a:lumMod val="20000"/>
              <a:lumOff val="80000"/>
              <a:alpha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562600" y="1066801"/>
            <a:ext cx="6426200" cy="5333999"/>
          </a:xfrm>
        </p:spPr>
        <p:txBody>
          <a:bodyPr/>
          <a:lstStyle/>
          <a:p>
            <a:r>
              <a:rPr lang="it-IT" dirty="0" smtClean="0"/>
              <a:t>Abbiamo visto che I muoni vivono 2microsecondi: il numero di muoni diminuisce quando più spessore di materia viene attraversato:</a:t>
            </a:r>
          </a:p>
          <a:p>
            <a:r>
              <a:rPr lang="it-IT" dirty="0" smtClean="0"/>
              <a:t>SE IL NUMERO DI MUONI DIMINUISCE ALL’AUMENTARE DELL’ANGOLO ZENITALE, ALLORA VENGONO “DA FUORI” (SONO COSMICI) </a:t>
            </a:r>
            <a:endParaRPr lang="it-IT"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15</a:t>
            </a:fld>
            <a:endParaRPr lang="en-US" dirty="0"/>
          </a:p>
        </p:txBody>
      </p:sp>
      <p:sp>
        <p:nvSpPr>
          <p:cNvPr id="6" name="Oval 5"/>
          <p:cNvSpPr/>
          <p:nvPr/>
        </p:nvSpPr>
        <p:spPr>
          <a:xfrm>
            <a:off x="381000" y="2743200"/>
            <a:ext cx="3200400" cy="3048000"/>
          </a:xfrm>
          <a:prstGeom prst="ellipse">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Arrow Connector 8"/>
          <p:cNvCxnSpPr/>
          <p:nvPr/>
        </p:nvCxnSpPr>
        <p:spPr>
          <a:xfrm>
            <a:off x="1902941" y="1272746"/>
            <a:ext cx="2059" cy="147045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1905000" y="1334530"/>
            <a:ext cx="566351" cy="140867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905000" y="1532238"/>
            <a:ext cx="1283043" cy="121096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81200" y="1853514"/>
            <a:ext cx="1861751" cy="88968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919151" y="1532238"/>
            <a:ext cx="362600" cy="461665"/>
          </a:xfrm>
          <a:prstGeom prst="rect">
            <a:avLst/>
          </a:prstGeom>
          <a:noFill/>
        </p:spPr>
        <p:txBody>
          <a:bodyPr wrap="none" rtlCol="0">
            <a:spAutoFit/>
          </a:bodyPr>
          <a:lstStyle/>
          <a:p>
            <a:r>
              <a:rPr lang="en-GB" sz="2400" b="1" dirty="0" smtClean="0">
                <a:latin typeface="Symbol" charset="2"/>
                <a:ea typeface="Symbol" charset="2"/>
                <a:cs typeface="Symbol" charset="2"/>
              </a:rPr>
              <a:t>m</a:t>
            </a:r>
            <a:endParaRPr lang="en-GB" sz="2400" b="1" dirty="0">
              <a:latin typeface="Symbol" charset="2"/>
              <a:ea typeface="Symbol" charset="2"/>
              <a:cs typeface="Symbol" charset="2"/>
            </a:endParaRPr>
          </a:p>
        </p:txBody>
      </p:sp>
      <p:sp>
        <p:nvSpPr>
          <p:cNvPr id="22" name="TextBox 21"/>
          <p:cNvSpPr txBox="1"/>
          <p:nvPr/>
        </p:nvSpPr>
        <p:spPr>
          <a:xfrm>
            <a:off x="3188043" y="1190021"/>
            <a:ext cx="362600" cy="461665"/>
          </a:xfrm>
          <a:prstGeom prst="rect">
            <a:avLst/>
          </a:prstGeom>
          <a:noFill/>
        </p:spPr>
        <p:txBody>
          <a:bodyPr wrap="none" rtlCol="0">
            <a:spAutoFit/>
          </a:bodyPr>
          <a:lstStyle/>
          <a:p>
            <a:r>
              <a:rPr lang="en-GB" sz="2400" b="1" dirty="0" smtClean="0">
                <a:latin typeface="Symbol" charset="2"/>
                <a:ea typeface="Symbol" charset="2"/>
                <a:cs typeface="Symbol" charset="2"/>
              </a:rPr>
              <a:t>m</a:t>
            </a:r>
            <a:endParaRPr lang="en-GB" sz="2400" b="1" dirty="0">
              <a:latin typeface="Symbol" charset="2"/>
              <a:ea typeface="Symbol" charset="2"/>
              <a:cs typeface="Symbol" charset="2"/>
            </a:endParaRPr>
          </a:p>
        </p:txBody>
      </p:sp>
      <p:sp>
        <p:nvSpPr>
          <p:cNvPr id="23" name="TextBox 22"/>
          <p:cNvSpPr txBox="1"/>
          <p:nvPr/>
        </p:nvSpPr>
        <p:spPr>
          <a:xfrm>
            <a:off x="2396732" y="895345"/>
            <a:ext cx="362600" cy="461665"/>
          </a:xfrm>
          <a:prstGeom prst="rect">
            <a:avLst/>
          </a:prstGeom>
          <a:noFill/>
        </p:spPr>
        <p:txBody>
          <a:bodyPr wrap="none" rtlCol="0">
            <a:spAutoFit/>
          </a:bodyPr>
          <a:lstStyle/>
          <a:p>
            <a:r>
              <a:rPr lang="en-GB" sz="2400" b="1" dirty="0" smtClean="0">
                <a:latin typeface="Symbol" charset="2"/>
                <a:ea typeface="Symbol" charset="2"/>
                <a:cs typeface="Symbol" charset="2"/>
              </a:rPr>
              <a:t>m</a:t>
            </a:r>
            <a:endParaRPr lang="en-GB" sz="2400" b="1" dirty="0">
              <a:latin typeface="Symbol" charset="2"/>
              <a:ea typeface="Symbol" charset="2"/>
              <a:cs typeface="Symbol" charset="2"/>
            </a:endParaRPr>
          </a:p>
        </p:txBody>
      </p:sp>
      <p:sp>
        <p:nvSpPr>
          <p:cNvPr id="24" name="TextBox 23"/>
          <p:cNvSpPr txBox="1"/>
          <p:nvPr/>
        </p:nvSpPr>
        <p:spPr>
          <a:xfrm>
            <a:off x="1682443" y="833053"/>
            <a:ext cx="362600" cy="461665"/>
          </a:xfrm>
          <a:prstGeom prst="rect">
            <a:avLst/>
          </a:prstGeom>
          <a:noFill/>
        </p:spPr>
        <p:txBody>
          <a:bodyPr wrap="none" rtlCol="0">
            <a:spAutoFit/>
          </a:bodyPr>
          <a:lstStyle/>
          <a:p>
            <a:r>
              <a:rPr lang="en-GB" sz="2400" b="1" dirty="0" smtClean="0">
                <a:latin typeface="Symbol" charset="2"/>
                <a:ea typeface="Symbol" charset="2"/>
                <a:cs typeface="Symbol" charset="2"/>
              </a:rPr>
              <a:t>m</a:t>
            </a:r>
            <a:endParaRPr lang="en-GB" sz="2400" b="1" dirty="0">
              <a:latin typeface="Symbol" charset="2"/>
              <a:ea typeface="Symbol" charset="2"/>
              <a:cs typeface="Symbol" charset="2"/>
            </a:endParaRPr>
          </a:p>
        </p:txBody>
      </p:sp>
    </p:spTree>
    <p:extLst>
      <p:ext uri="{BB962C8B-B14F-4D97-AF65-F5344CB8AC3E}">
        <p14:creationId xmlns:p14="http://schemas.microsoft.com/office/powerpoint/2010/main" val="1191514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24400" y="76200"/>
            <a:ext cx="7363597" cy="6903372"/>
          </a:xfrm>
          <a:prstGeom prst="rect">
            <a:avLst/>
          </a:prstGeom>
        </p:spPr>
      </p:pic>
      <p:sp>
        <p:nvSpPr>
          <p:cNvPr id="2" name="Title 1"/>
          <p:cNvSpPr>
            <a:spLocks noGrp="1"/>
          </p:cNvSpPr>
          <p:nvPr>
            <p:ph type="title"/>
          </p:nvPr>
        </p:nvSpPr>
        <p:spPr/>
        <p:txBody>
          <a:bodyPr/>
          <a:lstStyle/>
          <a:p>
            <a:r>
              <a:rPr lang="en-GB" dirty="0" err="1" smtClean="0"/>
              <a:t>Pagina</a:t>
            </a:r>
            <a:r>
              <a:rPr lang="en-GB" dirty="0" smtClean="0"/>
              <a:t> web</a:t>
            </a:r>
            <a:endParaRPr lang="en-GB" dirty="0"/>
          </a:p>
        </p:txBody>
      </p:sp>
      <p:sp>
        <p:nvSpPr>
          <p:cNvPr id="3" name="Content Placeholder 2"/>
          <p:cNvSpPr>
            <a:spLocks noGrp="1"/>
          </p:cNvSpPr>
          <p:nvPr>
            <p:ph idx="1"/>
          </p:nvPr>
        </p:nvSpPr>
        <p:spPr>
          <a:xfrm>
            <a:off x="546100" y="3124200"/>
            <a:ext cx="6464300" cy="3311611"/>
          </a:xfrm>
        </p:spPr>
        <p:txBody>
          <a:bodyPr>
            <a:normAutofit fontScale="92500" lnSpcReduction="10000"/>
          </a:bodyPr>
          <a:lstStyle/>
          <a:p>
            <a:r>
              <a:rPr lang="en-GB" dirty="0" err="1" smtClean="0"/>
              <a:t>Accessibile</a:t>
            </a:r>
            <a:r>
              <a:rPr lang="en-GB" dirty="0" smtClean="0"/>
              <a:t> con </a:t>
            </a:r>
            <a:r>
              <a:rPr lang="en-GB" dirty="0" err="1" smtClean="0"/>
              <a:t>il</a:t>
            </a:r>
            <a:r>
              <a:rPr lang="en-GB" dirty="0" smtClean="0"/>
              <a:t> </a:t>
            </a:r>
            <a:r>
              <a:rPr lang="en-GB" dirty="0" err="1" smtClean="0"/>
              <a:t>cellulare</a:t>
            </a:r>
            <a:r>
              <a:rPr lang="en-GB" dirty="0"/>
              <a:t>: </a:t>
            </a:r>
            <a:r>
              <a:rPr lang="en-GB" dirty="0">
                <a:hlinkClick r:id="rId3"/>
              </a:rPr>
              <a:t>http://</a:t>
            </a:r>
            <a:r>
              <a:rPr lang="en-GB" dirty="0" smtClean="0">
                <a:hlinkClick r:id="rId3"/>
              </a:rPr>
              <a:t>bboneblack.pd.infn.it:61100</a:t>
            </a:r>
            <a:r>
              <a:rPr lang="en-GB" dirty="0" smtClean="0"/>
              <a:t> </a:t>
            </a:r>
          </a:p>
          <a:p>
            <a:r>
              <a:rPr lang="en-GB" dirty="0" err="1" smtClean="0"/>
              <a:t>Conteggio</a:t>
            </a:r>
            <a:r>
              <a:rPr lang="en-GB" dirty="0" smtClean="0"/>
              <a:t> e </a:t>
            </a:r>
            <a:r>
              <a:rPr lang="en-GB" dirty="0" err="1" smtClean="0"/>
              <a:t>frequenza</a:t>
            </a:r>
            <a:endParaRPr lang="en-GB" dirty="0" smtClean="0"/>
          </a:p>
          <a:p>
            <a:pPr lvl="1"/>
            <a:r>
              <a:rPr lang="en-GB" dirty="0" err="1" smtClean="0"/>
              <a:t>singoli</a:t>
            </a:r>
            <a:r>
              <a:rPr lang="en-GB" dirty="0" smtClean="0"/>
              <a:t> SIPM</a:t>
            </a:r>
          </a:p>
          <a:p>
            <a:pPr lvl="1"/>
            <a:r>
              <a:rPr lang="en-GB" dirty="0" err="1" smtClean="0"/>
              <a:t>Coincidenza</a:t>
            </a:r>
            <a:r>
              <a:rPr lang="en-GB" dirty="0" smtClean="0"/>
              <a:t> </a:t>
            </a:r>
            <a:r>
              <a:rPr lang="en-GB" dirty="0" err="1" smtClean="0"/>
              <a:t>che</a:t>
            </a:r>
            <a:r>
              <a:rPr lang="en-GB" dirty="0" smtClean="0"/>
              <a:t> </a:t>
            </a:r>
            <a:r>
              <a:rPr lang="en-GB" dirty="0" err="1" smtClean="0"/>
              <a:t>ho</a:t>
            </a:r>
            <a:r>
              <a:rPr lang="en-GB" dirty="0" smtClean="0"/>
              <a:t> </a:t>
            </a:r>
            <a:r>
              <a:rPr lang="en-GB" dirty="0" err="1" smtClean="0"/>
              <a:t>fissato</a:t>
            </a:r>
            <a:endParaRPr lang="en-GB" dirty="0" smtClean="0"/>
          </a:p>
          <a:p>
            <a:r>
              <a:rPr lang="en-GB" dirty="0" err="1" smtClean="0"/>
              <a:t>Intervallo</a:t>
            </a:r>
            <a:r>
              <a:rPr lang="en-GB" dirty="0" smtClean="0"/>
              <a:t> di </a:t>
            </a:r>
            <a:r>
              <a:rPr lang="en-GB" dirty="0" err="1" smtClean="0"/>
              <a:t>lettura</a:t>
            </a:r>
            <a:r>
              <a:rPr lang="en-GB" dirty="0" smtClean="0"/>
              <a:t> </a:t>
            </a:r>
            <a:r>
              <a:rPr lang="en-GB" dirty="0" err="1" smtClean="0"/>
              <a:t>su</a:t>
            </a:r>
            <a:r>
              <a:rPr lang="en-GB" dirty="0" smtClean="0"/>
              <a:t> cui </a:t>
            </a:r>
            <a:r>
              <a:rPr lang="en-GB" dirty="0" err="1" smtClean="0"/>
              <a:t>calcolare</a:t>
            </a:r>
            <a:r>
              <a:rPr lang="en-GB" dirty="0" smtClean="0"/>
              <a:t> </a:t>
            </a:r>
            <a:r>
              <a:rPr lang="en-GB" dirty="0" err="1" smtClean="0"/>
              <a:t>i</a:t>
            </a:r>
            <a:r>
              <a:rPr lang="en-GB" dirty="0" smtClean="0"/>
              <a:t> </a:t>
            </a:r>
            <a:r>
              <a:rPr lang="en-GB" dirty="0" err="1" smtClean="0"/>
              <a:t>conteggi</a:t>
            </a:r>
            <a:endParaRPr lang="en-GB"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16</a:t>
            </a:fld>
            <a:endParaRPr lang="en-US" dirty="0"/>
          </a:p>
        </p:txBody>
      </p:sp>
    </p:spTree>
    <p:extLst>
      <p:ext uri="{BB962C8B-B14F-4D97-AF65-F5344CB8AC3E}">
        <p14:creationId xmlns:p14="http://schemas.microsoft.com/office/powerpoint/2010/main" val="1590369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40D5ECE-8B49-45CD-BE81-EF81920D1969}" type="slidenum">
              <a:rPr lang="en-US" smtClean="0"/>
              <a:pPr/>
              <a:t>17</a:t>
            </a:fld>
            <a:endParaRPr lang="en-US" dirty="0"/>
          </a:p>
        </p:txBody>
      </p:sp>
      <p:sp>
        <p:nvSpPr>
          <p:cNvPr id="6" name="Title 5"/>
          <p:cNvSpPr>
            <a:spLocks noGrp="1"/>
          </p:cNvSpPr>
          <p:nvPr>
            <p:ph type="title"/>
          </p:nvPr>
        </p:nvSpPr>
        <p:spPr/>
        <p:txBody>
          <a:bodyPr/>
          <a:lstStyle/>
          <a:p>
            <a:r>
              <a:rPr lang="en-GB" dirty="0" smtClean="0"/>
              <a:t>FACCIAMO LA MISURA!</a:t>
            </a:r>
            <a:endParaRPr lang="en-GB" dirty="0"/>
          </a:p>
        </p:txBody>
      </p:sp>
    </p:spTree>
    <p:extLst>
      <p:ext uri="{BB962C8B-B14F-4D97-AF65-F5344CB8AC3E}">
        <p14:creationId xmlns:p14="http://schemas.microsoft.com/office/powerpoint/2010/main" val="799511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5. </a:t>
            </a:r>
            <a:r>
              <a:rPr lang="en-GB" dirty="0" err="1" smtClean="0"/>
              <a:t>Conteggi</a:t>
            </a:r>
            <a:r>
              <a:rPr lang="en-GB" dirty="0" smtClean="0"/>
              <a:t> </a:t>
            </a:r>
            <a:r>
              <a:rPr lang="en-GB" dirty="0" err="1" smtClean="0"/>
              <a:t>variando</a:t>
            </a:r>
            <a:r>
              <a:rPr lang="en-GB" dirty="0" smtClean="0"/>
              <a:t> </a:t>
            </a:r>
            <a:r>
              <a:rPr lang="en-GB" dirty="0" err="1" smtClean="0"/>
              <a:t>angolo</a:t>
            </a:r>
            <a:endParaRPr lang="en-GB" dirty="0"/>
          </a:p>
        </p:txBody>
      </p:sp>
      <p:sp>
        <p:nvSpPr>
          <p:cNvPr id="3" name="Content Placeholder 2"/>
          <p:cNvSpPr>
            <a:spLocks noGrp="1"/>
          </p:cNvSpPr>
          <p:nvPr>
            <p:ph idx="1"/>
          </p:nvPr>
        </p:nvSpPr>
        <p:spPr>
          <a:xfrm>
            <a:off x="6172200" y="1066801"/>
            <a:ext cx="5816600" cy="5333999"/>
          </a:xfrm>
        </p:spPr>
        <p:txBody>
          <a:bodyPr>
            <a:normAutofit/>
          </a:bodyPr>
          <a:lstStyle/>
          <a:p>
            <a:r>
              <a:rPr lang="en-GB" dirty="0" err="1" smtClean="0"/>
              <a:t>Conteremo</a:t>
            </a:r>
            <a:r>
              <a:rPr lang="en-GB" dirty="0" smtClean="0"/>
              <a:t> </a:t>
            </a:r>
            <a:r>
              <a:rPr lang="en-GB" dirty="0" err="1" smtClean="0"/>
              <a:t>il</a:t>
            </a:r>
            <a:r>
              <a:rPr lang="en-GB" dirty="0" smtClean="0"/>
              <a:t> </a:t>
            </a:r>
            <a:r>
              <a:rPr lang="en-GB" dirty="0" err="1" smtClean="0"/>
              <a:t>tasso</a:t>
            </a:r>
            <a:r>
              <a:rPr lang="en-GB" dirty="0" smtClean="0"/>
              <a:t> di </a:t>
            </a:r>
            <a:r>
              <a:rPr lang="en-GB" dirty="0" err="1" smtClean="0"/>
              <a:t>conteggi</a:t>
            </a:r>
            <a:r>
              <a:rPr lang="en-GB" dirty="0" smtClean="0"/>
              <a:t> (</a:t>
            </a:r>
            <a:r>
              <a:rPr lang="en-GB" dirty="0" err="1" smtClean="0"/>
              <a:t>normalizzato</a:t>
            </a:r>
            <a:r>
              <a:rPr lang="en-GB" dirty="0" smtClean="0"/>
              <a:t>) al </a:t>
            </a:r>
            <a:r>
              <a:rPr lang="en-GB" dirty="0" err="1" smtClean="0"/>
              <a:t>variare</a:t>
            </a:r>
            <a:r>
              <a:rPr lang="en-GB" dirty="0" smtClean="0"/>
              <a:t> </a:t>
            </a:r>
            <a:r>
              <a:rPr lang="en-GB" dirty="0" err="1" smtClean="0"/>
              <a:t>dell’angolo</a:t>
            </a:r>
            <a:r>
              <a:rPr lang="en-GB" dirty="0" smtClean="0"/>
              <a:t> di </a:t>
            </a:r>
            <a:r>
              <a:rPr lang="en-GB" dirty="0" err="1" smtClean="0"/>
              <a:t>inclinazione</a:t>
            </a:r>
            <a:r>
              <a:rPr lang="en-GB" dirty="0" smtClean="0"/>
              <a:t> (</a:t>
            </a:r>
            <a:r>
              <a:rPr lang="en-GB" dirty="0" err="1" smtClean="0"/>
              <a:t>ogni</a:t>
            </a:r>
            <a:r>
              <a:rPr lang="en-GB" dirty="0" smtClean="0"/>
              <a:t> 10 </a:t>
            </a:r>
            <a:r>
              <a:rPr lang="en-GB" dirty="0" err="1" smtClean="0"/>
              <a:t>gradi</a:t>
            </a:r>
            <a:r>
              <a:rPr lang="en-GB" dirty="0" smtClean="0"/>
              <a:t>)</a:t>
            </a:r>
          </a:p>
        </p:txBody>
      </p:sp>
      <p:sp>
        <p:nvSpPr>
          <p:cNvPr id="5" name="Slide Number Placeholder 4"/>
          <p:cNvSpPr>
            <a:spLocks noGrp="1"/>
          </p:cNvSpPr>
          <p:nvPr>
            <p:ph type="sldNum" sz="quarter" idx="12"/>
          </p:nvPr>
        </p:nvSpPr>
        <p:spPr/>
        <p:txBody>
          <a:bodyPr/>
          <a:lstStyle/>
          <a:p>
            <a:fld id="{240D5ECE-8B49-45CD-BE81-EF81920D1969}" type="slidenum">
              <a:rPr lang="en-US" smtClean="0"/>
              <a:pPr/>
              <a:t>18</a:t>
            </a:fld>
            <a:endParaRPr lang="en-US" dirty="0"/>
          </a:p>
        </p:txBody>
      </p:sp>
      <p:pic>
        <p:nvPicPr>
          <p:cNvPr id="7" name="Picture 6"/>
          <p:cNvPicPr>
            <a:picLocks noChangeAspect="1"/>
          </p:cNvPicPr>
          <p:nvPr/>
        </p:nvPicPr>
        <p:blipFill>
          <a:blip r:embed="rId2"/>
          <a:stretch>
            <a:fillRect/>
          </a:stretch>
        </p:blipFill>
        <p:spPr>
          <a:xfrm>
            <a:off x="277405" y="1035909"/>
            <a:ext cx="5773282" cy="5593491"/>
          </a:xfrm>
          <a:prstGeom prst="rect">
            <a:avLst/>
          </a:prstGeom>
        </p:spPr>
      </p:pic>
    </p:spTree>
    <p:extLst>
      <p:ext uri="{BB962C8B-B14F-4D97-AF65-F5344CB8AC3E}">
        <p14:creationId xmlns:p14="http://schemas.microsoft.com/office/powerpoint/2010/main" val="869431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Misure</a:t>
            </a:r>
            <a:r>
              <a:rPr lang="en-GB" dirty="0" smtClean="0"/>
              <a:t> </a:t>
            </a:r>
            <a:r>
              <a:rPr lang="en-GB" dirty="0" err="1" smtClean="0"/>
              <a:t>prese</a:t>
            </a:r>
            <a:r>
              <a:rPr lang="en-GB" dirty="0" smtClean="0"/>
              <a:t> da </a:t>
            </a:r>
            <a:r>
              <a:rPr lang="en-GB" dirty="0" err="1" smtClean="0"/>
              <a:t>noi</a:t>
            </a:r>
            <a:endParaRPr lang="en-GB"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19</a:t>
            </a:fld>
            <a:endParaRPr lang="en-US" dirty="0"/>
          </a:p>
        </p:txBody>
      </p:sp>
      <p:pic>
        <p:nvPicPr>
          <p:cNvPr id="6" name="Picture 5"/>
          <p:cNvPicPr>
            <a:picLocks noChangeAspect="1"/>
          </p:cNvPicPr>
          <p:nvPr/>
        </p:nvPicPr>
        <p:blipFill>
          <a:blip r:embed="rId2"/>
          <a:stretch>
            <a:fillRect/>
          </a:stretch>
        </p:blipFill>
        <p:spPr>
          <a:xfrm>
            <a:off x="203200" y="1015314"/>
            <a:ext cx="5839918" cy="5715000"/>
          </a:xfrm>
          <a:prstGeom prst="rect">
            <a:avLst/>
          </a:prstGeom>
        </p:spPr>
      </p:pic>
      <p:pic>
        <p:nvPicPr>
          <p:cNvPr id="7" name="Picture 6"/>
          <p:cNvPicPr>
            <a:picLocks noChangeAspect="1"/>
          </p:cNvPicPr>
          <p:nvPr/>
        </p:nvPicPr>
        <p:blipFill>
          <a:blip r:embed="rId3"/>
          <a:stretch>
            <a:fillRect/>
          </a:stretch>
        </p:blipFill>
        <p:spPr>
          <a:xfrm>
            <a:off x="6043118" y="1015314"/>
            <a:ext cx="5806848" cy="5715000"/>
          </a:xfrm>
          <a:prstGeom prst="rect">
            <a:avLst/>
          </a:prstGeom>
        </p:spPr>
      </p:pic>
    </p:spTree>
    <p:extLst>
      <p:ext uri="{BB962C8B-B14F-4D97-AF65-F5344CB8AC3E}">
        <p14:creationId xmlns:p14="http://schemas.microsoft.com/office/powerpoint/2010/main" val="247608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40D5ECE-8B49-45CD-BE81-EF81920D1969}" type="slidenum">
              <a:rPr lang="en-US" smtClean="0"/>
              <a:pPr/>
              <a:t>2</a:t>
            </a:fld>
            <a:endParaRPr lang="en-US" dirty="0"/>
          </a:p>
        </p:txBody>
      </p:sp>
      <p:sp>
        <p:nvSpPr>
          <p:cNvPr id="6" name="Title 5"/>
          <p:cNvSpPr>
            <a:spLocks noGrp="1"/>
          </p:cNvSpPr>
          <p:nvPr>
            <p:ph type="title"/>
          </p:nvPr>
        </p:nvSpPr>
        <p:spPr/>
        <p:txBody>
          <a:bodyPr>
            <a:normAutofit/>
          </a:bodyPr>
          <a:lstStyle/>
          <a:p>
            <a:r>
              <a:rPr lang="en-GB" dirty="0" smtClean="0"/>
              <a:t>#1 Cosa </a:t>
            </a:r>
            <a:r>
              <a:rPr lang="en-GB" dirty="0" err="1" smtClean="0"/>
              <a:t>vogliamo</a:t>
            </a:r>
            <a:r>
              <a:rPr lang="en-GB" dirty="0" smtClean="0"/>
              <a:t> </a:t>
            </a:r>
            <a:r>
              <a:rPr lang="en-GB" dirty="0" err="1" smtClean="0"/>
              <a:t>misurare</a:t>
            </a:r>
            <a:r>
              <a:rPr lang="en-GB" dirty="0" smtClean="0"/>
              <a:t>?</a:t>
            </a:r>
            <a:endParaRPr lang="en-GB" dirty="0"/>
          </a:p>
        </p:txBody>
      </p:sp>
    </p:spTree>
    <p:extLst>
      <p:ext uri="{BB962C8B-B14F-4D97-AF65-F5344CB8AC3E}">
        <p14:creationId xmlns:p14="http://schemas.microsoft.com/office/powerpoint/2010/main" val="1471537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Links</a:t>
            </a:r>
            <a:endParaRPr lang="en-GB" dirty="0"/>
          </a:p>
        </p:txBody>
      </p:sp>
      <p:sp>
        <p:nvSpPr>
          <p:cNvPr id="3" name="Content Placeholder 2"/>
          <p:cNvSpPr>
            <a:spLocks noGrp="1"/>
          </p:cNvSpPr>
          <p:nvPr>
            <p:ph idx="1"/>
          </p:nvPr>
        </p:nvSpPr>
        <p:spPr/>
        <p:txBody>
          <a:bodyPr/>
          <a:lstStyle/>
          <a:p>
            <a:r>
              <a:rPr lang="en-GB" dirty="0" err="1" smtClean="0"/>
              <a:t>Tesi</a:t>
            </a:r>
            <a:r>
              <a:rPr lang="en-GB" dirty="0" smtClean="0"/>
              <a:t> </a:t>
            </a:r>
            <a:r>
              <a:rPr lang="en-GB" dirty="0" err="1" smtClean="0"/>
              <a:t>triennale</a:t>
            </a:r>
            <a:r>
              <a:rPr lang="en-GB" dirty="0"/>
              <a:t> </a:t>
            </a:r>
            <a:r>
              <a:rPr lang="en-GB" dirty="0" smtClean="0"/>
              <a:t>in </a:t>
            </a:r>
            <a:r>
              <a:rPr lang="en-GB" dirty="0" err="1" smtClean="0"/>
              <a:t>italiano</a:t>
            </a:r>
            <a:r>
              <a:rPr lang="en-GB" dirty="0" smtClean="0"/>
              <a:t> con </a:t>
            </a:r>
            <a:r>
              <a:rPr lang="en-GB" dirty="0" err="1" smtClean="0"/>
              <a:t>molti</a:t>
            </a:r>
            <a:r>
              <a:rPr lang="en-GB" dirty="0" smtClean="0"/>
              <a:t> </a:t>
            </a:r>
            <a:r>
              <a:rPr lang="en-GB" dirty="0" err="1" smtClean="0"/>
              <a:t>spunti</a:t>
            </a:r>
            <a:r>
              <a:rPr lang="en-GB" dirty="0" smtClean="0"/>
              <a:t> di </a:t>
            </a:r>
            <a:r>
              <a:rPr lang="en-GB" dirty="0" err="1" smtClean="0"/>
              <a:t>approfondimento</a:t>
            </a:r>
            <a:r>
              <a:rPr lang="en-GB" dirty="0"/>
              <a:t>: </a:t>
            </a:r>
            <a:r>
              <a:rPr lang="en-GB" dirty="0">
                <a:hlinkClick r:id="rId3"/>
              </a:rPr>
              <a:t>http://</a:t>
            </a:r>
            <a:r>
              <a:rPr lang="en-GB" dirty="0" smtClean="0">
                <a:hlinkClick r:id="rId3"/>
              </a:rPr>
              <a:t>www.infn.it/thesis/PDF/getfile.php?filename=10735-Amoruso-triennale.pdf</a:t>
            </a:r>
            <a:r>
              <a:rPr lang="en-GB" dirty="0" smtClean="0"/>
              <a:t> </a:t>
            </a:r>
          </a:p>
          <a:p>
            <a:r>
              <a:rPr lang="en-GB" dirty="0" err="1"/>
              <a:t>Quarknet</a:t>
            </a:r>
            <a:r>
              <a:rPr lang="en-GB" dirty="0"/>
              <a:t>: </a:t>
            </a:r>
            <a:r>
              <a:rPr lang="en-GB" dirty="0">
                <a:hlinkClick r:id="rId4"/>
              </a:rPr>
              <a:t>http://</a:t>
            </a:r>
            <a:r>
              <a:rPr lang="en-GB" dirty="0" smtClean="0">
                <a:hlinkClick r:id="rId4"/>
              </a:rPr>
              <a:t>quarknet.fnal.gov</a:t>
            </a:r>
            <a:r>
              <a:rPr lang="en-GB" dirty="0" smtClean="0"/>
              <a:t> </a:t>
            </a:r>
          </a:p>
          <a:p>
            <a:r>
              <a:rPr lang="en-GB" dirty="0"/>
              <a:t>Homepage </a:t>
            </a:r>
            <a:r>
              <a:rPr lang="en-GB" dirty="0" err="1"/>
              <a:t>evento</a:t>
            </a:r>
            <a:r>
              <a:rPr lang="en-GB" dirty="0"/>
              <a:t>: </a:t>
            </a:r>
            <a:r>
              <a:rPr lang="en-GB" dirty="0">
                <a:hlinkClick r:id="rId5"/>
              </a:rPr>
              <a:t>https://</a:t>
            </a:r>
            <a:r>
              <a:rPr lang="en-GB" dirty="0" smtClean="0">
                <a:hlinkClick r:id="rId5"/>
              </a:rPr>
              <a:t>icd.desy.de</a:t>
            </a:r>
            <a:r>
              <a:rPr lang="en-GB" dirty="0" smtClean="0"/>
              <a:t> </a:t>
            </a:r>
          </a:p>
          <a:p>
            <a:endParaRPr lang="en-GB"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20</a:t>
            </a:fld>
            <a:endParaRPr lang="en-US" dirty="0"/>
          </a:p>
        </p:txBody>
      </p:sp>
    </p:spTree>
    <p:extLst>
      <p:ext uri="{BB962C8B-B14F-4D97-AF65-F5344CB8AC3E}">
        <p14:creationId xmlns:p14="http://schemas.microsoft.com/office/powerpoint/2010/main" val="1177849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Cascate</a:t>
            </a:r>
            <a:r>
              <a:rPr lang="en-GB" dirty="0" smtClean="0"/>
              <a:t> di </a:t>
            </a:r>
            <a:r>
              <a:rPr lang="en-GB" dirty="0" err="1" smtClean="0"/>
              <a:t>particelle</a:t>
            </a:r>
            <a:endParaRPr lang="en-GB" dirty="0"/>
          </a:p>
        </p:txBody>
      </p:sp>
      <p:sp>
        <p:nvSpPr>
          <p:cNvPr id="3" name="Content Placeholder 2"/>
          <p:cNvSpPr>
            <a:spLocks noGrp="1"/>
          </p:cNvSpPr>
          <p:nvPr>
            <p:ph idx="1"/>
          </p:nvPr>
        </p:nvSpPr>
        <p:spPr>
          <a:xfrm>
            <a:off x="203200" y="1066801"/>
            <a:ext cx="5283200" cy="5333999"/>
          </a:xfrm>
        </p:spPr>
        <p:txBody>
          <a:bodyPr>
            <a:normAutofit lnSpcReduction="10000"/>
          </a:bodyPr>
          <a:lstStyle/>
          <a:p>
            <a:r>
              <a:rPr lang="en-GB" dirty="0" smtClean="0"/>
              <a:t>In </a:t>
            </a:r>
            <a:r>
              <a:rPr lang="en-GB" dirty="0" err="1" smtClean="0"/>
              <a:t>ogni</a:t>
            </a:r>
            <a:r>
              <a:rPr lang="en-GB" dirty="0" smtClean="0"/>
              <a:t> </a:t>
            </a:r>
            <a:r>
              <a:rPr lang="en-GB" dirty="0" err="1" smtClean="0"/>
              <a:t>momento</a:t>
            </a:r>
            <a:r>
              <a:rPr lang="en-GB" dirty="0" smtClean="0"/>
              <a:t>, </a:t>
            </a:r>
            <a:r>
              <a:rPr lang="en-GB" dirty="0" err="1" smtClean="0"/>
              <a:t>sopra</a:t>
            </a:r>
            <a:r>
              <a:rPr lang="en-GB" dirty="0" smtClean="0"/>
              <a:t> la nostra </a:t>
            </a:r>
            <a:r>
              <a:rPr lang="en-GB" dirty="0" err="1" smtClean="0"/>
              <a:t>testa</a:t>
            </a:r>
            <a:r>
              <a:rPr lang="en-GB" dirty="0" smtClean="0"/>
              <a:t> </a:t>
            </a:r>
            <a:r>
              <a:rPr lang="en-GB" dirty="0" err="1" smtClean="0"/>
              <a:t>si</a:t>
            </a:r>
            <a:r>
              <a:rPr lang="en-GB" dirty="0" smtClean="0"/>
              <a:t> </a:t>
            </a:r>
            <a:r>
              <a:rPr lang="en-GB" dirty="0" err="1" smtClean="0"/>
              <a:t>creano</a:t>
            </a:r>
            <a:r>
              <a:rPr lang="en-GB" dirty="0" smtClean="0"/>
              <a:t> </a:t>
            </a:r>
            <a:r>
              <a:rPr lang="en-GB" dirty="0" err="1" smtClean="0"/>
              <a:t>cascate</a:t>
            </a:r>
            <a:r>
              <a:rPr lang="en-GB" dirty="0" smtClean="0"/>
              <a:t> di </a:t>
            </a:r>
            <a:r>
              <a:rPr lang="en-GB" dirty="0" err="1" smtClean="0"/>
              <a:t>particelle</a:t>
            </a:r>
            <a:endParaRPr lang="en-GB" dirty="0" smtClean="0"/>
          </a:p>
          <a:p>
            <a:r>
              <a:rPr lang="en-GB" dirty="0" smtClean="0"/>
              <a:t>Il </a:t>
            </a:r>
            <a:r>
              <a:rPr lang="en-GB" dirty="0" err="1" smtClean="0"/>
              <a:t>processo</a:t>
            </a:r>
            <a:r>
              <a:rPr lang="en-GB" dirty="0" smtClean="0"/>
              <a:t> </a:t>
            </a:r>
            <a:r>
              <a:rPr lang="en-GB" dirty="0" err="1" smtClean="0"/>
              <a:t>che</a:t>
            </a:r>
            <a:r>
              <a:rPr lang="en-GB" dirty="0" smtClean="0"/>
              <a:t> </a:t>
            </a:r>
            <a:r>
              <a:rPr lang="en-GB" dirty="0" err="1" smtClean="0"/>
              <a:t>avviene</a:t>
            </a:r>
            <a:r>
              <a:rPr lang="en-GB" dirty="0" smtClean="0"/>
              <a:t> </a:t>
            </a:r>
            <a:r>
              <a:rPr lang="en-GB" dirty="0" err="1" smtClean="0"/>
              <a:t>piu</a:t>
            </a:r>
            <a:r>
              <a:rPr lang="en-GB" dirty="0" smtClean="0"/>
              <a:t> </a:t>
            </a:r>
            <a:r>
              <a:rPr lang="en-GB" dirty="0" err="1" smtClean="0"/>
              <a:t>spesso</a:t>
            </a:r>
            <a:r>
              <a:rPr lang="en-GB" dirty="0" smtClean="0"/>
              <a:t> e:</a:t>
            </a:r>
          </a:p>
          <a:p>
            <a:pPr lvl="1"/>
            <a:r>
              <a:rPr lang="en-GB" dirty="0" err="1" smtClean="0"/>
              <a:t>Protone</a:t>
            </a:r>
            <a:r>
              <a:rPr lang="en-GB" dirty="0" err="1" smtClean="0">
                <a:sym typeface="Wingdings"/>
              </a:rPr>
              <a:t>pione</a:t>
            </a:r>
            <a:r>
              <a:rPr lang="en-GB" b="1" dirty="0" err="1" smtClean="0">
                <a:sym typeface="Wingdings"/>
              </a:rPr>
              <a:t>muone</a:t>
            </a:r>
            <a:endParaRPr lang="en-GB" b="1" dirty="0" smtClean="0">
              <a:sym typeface="Wingdings"/>
            </a:endParaRPr>
          </a:p>
          <a:p>
            <a:r>
              <a:rPr lang="en-GB" dirty="0" err="1" smtClean="0">
                <a:sym typeface="Wingdings"/>
              </a:rPr>
              <a:t>Piu</a:t>
            </a:r>
            <a:r>
              <a:rPr lang="en-GB" dirty="0" smtClean="0">
                <a:sym typeface="Wingdings"/>
              </a:rPr>
              <a:t> </a:t>
            </a:r>
            <a:r>
              <a:rPr lang="en-GB" dirty="0" err="1" smtClean="0">
                <a:sym typeface="Wingdings"/>
              </a:rPr>
              <a:t>tardi</a:t>
            </a:r>
            <a:r>
              <a:rPr lang="en-GB" dirty="0" smtClean="0">
                <a:sym typeface="Wingdings"/>
              </a:rPr>
              <a:t> </a:t>
            </a:r>
            <a:r>
              <a:rPr lang="en-GB" dirty="0" err="1" smtClean="0">
                <a:sym typeface="Wingdings"/>
              </a:rPr>
              <a:t>misureremo</a:t>
            </a:r>
            <a:r>
              <a:rPr lang="en-GB" dirty="0" smtClean="0">
                <a:sym typeface="Wingdings"/>
              </a:rPr>
              <a:t> </a:t>
            </a:r>
            <a:r>
              <a:rPr lang="en-GB" dirty="0" err="1" smtClean="0">
                <a:sym typeface="Wingdings"/>
              </a:rPr>
              <a:t>muoni</a:t>
            </a:r>
            <a:r>
              <a:rPr lang="en-GB" dirty="0" smtClean="0">
                <a:sym typeface="Wingdings"/>
              </a:rPr>
              <a:t>:</a:t>
            </a:r>
          </a:p>
          <a:p>
            <a:pPr lvl="1"/>
            <a:r>
              <a:rPr lang="en-GB" dirty="0" err="1" smtClean="0">
                <a:sym typeface="Wingdings"/>
              </a:rPr>
              <a:t>Pesa</a:t>
            </a:r>
            <a:r>
              <a:rPr lang="en-GB" dirty="0" smtClean="0">
                <a:sym typeface="Wingdings"/>
              </a:rPr>
              <a:t> circa come 200 </a:t>
            </a:r>
            <a:r>
              <a:rPr lang="en-GB" dirty="0" err="1" smtClean="0">
                <a:sym typeface="Wingdings"/>
              </a:rPr>
              <a:t>elettroni</a:t>
            </a:r>
            <a:endParaRPr lang="en-GB" dirty="0" smtClean="0">
              <a:sym typeface="Wingdings"/>
            </a:endParaRPr>
          </a:p>
          <a:p>
            <a:pPr lvl="1"/>
            <a:r>
              <a:rPr lang="en-GB" dirty="0" smtClean="0">
                <a:sym typeface="Wingdings"/>
              </a:rPr>
              <a:t>Vive </a:t>
            </a:r>
            <a:r>
              <a:rPr lang="en-GB" dirty="0" err="1" smtClean="0">
                <a:sym typeface="Wingdings"/>
              </a:rPr>
              <a:t>moolto</a:t>
            </a:r>
            <a:r>
              <a:rPr lang="en-GB" dirty="0" smtClean="0">
                <a:sym typeface="Wingdings"/>
              </a:rPr>
              <a:t> a </a:t>
            </a:r>
            <a:r>
              <a:rPr lang="en-GB" dirty="0" err="1" smtClean="0">
                <a:sym typeface="Wingdings"/>
              </a:rPr>
              <a:t>lungo</a:t>
            </a:r>
            <a:r>
              <a:rPr lang="en-GB" dirty="0" smtClean="0">
                <a:sym typeface="Wingdings"/>
              </a:rPr>
              <a:t>: circa 2.2 </a:t>
            </a:r>
            <a:r>
              <a:rPr lang="en-GB" dirty="0" err="1" smtClean="0">
                <a:latin typeface="Symbol" charset="2"/>
                <a:ea typeface="Symbol" charset="2"/>
                <a:cs typeface="Symbol" charset="2"/>
                <a:sym typeface="Wingdings"/>
              </a:rPr>
              <a:t>m</a:t>
            </a:r>
            <a:r>
              <a:rPr lang="en-GB" dirty="0" err="1" smtClean="0">
                <a:sym typeface="Wingdings"/>
              </a:rPr>
              <a:t>s</a:t>
            </a:r>
            <a:r>
              <a:rPr lang="en-GB" dirty="0" smtClean="0">
                <a:sym typeface="Wingdings"/>
              </a:rPr>
              <a:t> (2.2 </a:t>
            </a:r>
            <a:r>
              <a:rPr lang="en-GB" dirty="0" err="1" smtClean="0">
                <a:sym typeface="Wingdings"/>
              </a:rPr>
              <a:t>milionesimi</a:t>
            </a:r>
            <a:r>
              <a:rPr lang="en-GB" dirty="0" smtClean="0">
                <a:sym typeface="Wingdings"/>
              </a:rPr>
              <a:t> di secondo)</a:t>
            </a:r>
            <a:endParaRPr lang="en-GB" dirty="0" smtClean="0"/>
          </a:p>
        </p:txBody>
      </p:sp>
      <p:sp>
        <p:nvSpPr>
          <p:cNvPr id="4" name="Slide Number Placeholder 3"/>
          <p:cNvSpPr>
            <a:spLocks noGrp="1"/>
          </p:cNvSpPr>
          <p:nvPr>
            <p:ph type="sldNum" sz="quarter" idx="12"/>
          </p:nvPr>
        </p:nvSpPr>
        <p:spPr/>
        <p:txBody>
          <a:bodyPr/>
          <a:lstStyle/>
          <a:p>
            <a:fld id="{240D5ECE-8B49-45CD-BE81-EF81920D1969}" type="slidenum">
              <a:rPr lang="en-US" smtClean="0"/>
              <a:pPr/>
              <a:t>3</a:t>
            </a:fld>
            <a:endParaRPr lang="en-US" dirty="0"/>
          </a:p>
        </p:txBody>
      </p:sp>
      <p:pic>
        <p:nvPicPr>
          <p:cNvPr id="5" name="Picture 4"/>
          <p:cNvPicPr>
            <a:picLocks noChangeAspect="1"/>
          </p:cNvPicPr>
          <p:nvPr/>
        </p:nvPicPr>
        <p:blipFill>
          <a:blip r:embed="rId2"/>
          <a:stretch>
            <a:fillRect/>
          </a:stretch>
        </p:blipFill>
        <p:spPr>
          <a:xfrm>
            <a:off x="6096000" y="76199"/>
            <a:ext cx="6089822" cy="9254323"/>
          </a:xfrm>
          <a:prstGeom prst="rect">
            <a:avLst/>
          </a:prstGeom>
        </p:spPr>
      </p:pic>
    </p:spTree>
    <p:extLst>
      <p:ext uri="{BB962C8B-B14F-4D97-AF65-F5344CB8AC3E}">
        <p14:creationId xmlns:p14="http://schemas.microsoft.com/office/powerpoint/2010/main" val="898634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40D5ECE-8B49-45CD-BE81-EF81920D1969}" type="slidenum">
              <a:rPr lang="en-US" smtClean="0"/>
              <a:pPr/>
              <a:t>4</a:t>
            </a:fld>
            <a:endParaRPr lang="en-US" dirty="0"/>
          </a:p>
        </p:txBody>
      </p:sp>
      <p:sp>
        <p:nvSpPr>
          <p:cNvPr id="4" name="Title 3"/>
          <p:cNvSpPr>
            <a:spLocks noGrp="1"/>
          </p:cNvSpPr>
          <p:nvPr>
            <p:ph type="title"/>
          </p:nvPr>
        </p:nvSpPr>
        <p:spPr/>
        <p:txBody>
          <a:bodyPr>
            <a:normAutofit/>
          </a:bodyPr>
          <a:lstStyle/>
          <a:p>
            <a:r>
              <a:rPr lang="en-GB" dirty="0" smtClean="0"/>
              <a:t>#2</a:t>
            </a:r>
            <a:r>
              <a:rPr lang="en-GB" dirty="0"/>
              <a:t>. </a:t>
            </a:r>
            <a:r>
              <a:rPr lang="en-GB" dirty="0" err="1"/>
              <a:t>Che</a:t>
            </a:r>
            <a:r>
              <a:rPr lang="en-GB" dirty="0"/>
              <a:t> </a:t>
            </a:r>
            <a:r>
              <a:rPr lang="en-GB" dirty="0" err="1"/>
              <a:t>strumenti</a:t>
            </a:r>
            <a:r>
              <a:rPr lang="en-GB" dirty="0"/>
              <a:t> ci </a:t>
            </a:r>
            <a:r>
              <a:rPr lang="en-GB" dirty="0" err="1"/>
              <a:t>servono</a:t>
            </a:r>
            <a:r>
              <a:rPr lang="en-GB" dirty="0" smtClean="0"/>
              <a:t>?</a:t>
            </a:r>
            <a:endParaRPr lang="en-GB" dirty="0"/>
          </a:p>
        </p:txBody>
      </p:sp>
    </p:spTree>
    <p:extLst>
      <p:ext uri="{BB962C8B-B14F-4D97-AF65-F5344CB8AC3E}">
        <p14:creationId xmlns:p14="http://schemas.microsoft.com/office/powerpoint/2010/main" val="1611687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1</a:t>
            </a:r>
            <a:r>
              <a:rPr lang="en-GB" smtClean="0"/>
              <a:t>. </a:t>
            </a:r>
            <a:r>
              <a:rPr lang="en-GB" dirty="0" err="1" smtClean="0"/>
              <a:t>Scintillatore</a:t>
            </a:r>
            <a:endParaRPr lang="en-GB" dirty="0"/>
          </a:p>
        </p:txBody>
      </p:sp>
      <p:sp>
        <p:nvSpPr>
          <p:cNvPr id="3" name="Content Placeholder 2"/>
          <p:cNvSpPr>
            <a:spLocks noGrp="1"/>
          </p:cNvSpPr>
          <p:nvPr>
            <p:ph idx="1"/>
          </p:nvPr>
        </p:nvSpPr>
        <p:spPr>
          <a:xfrm>
            <a:off x="203200" y="1210964"/>
            <a:ext cx="6578600" cy="5333999"/>
          </a:xfrm>
        </p:spPr>
        <p:txBody>
          <a:bodyPr>
            <a:normAutofit/>
          </a:bodyPr>
          <a:lstStyle/>
          <a:p>
            <a:r>
              <a:rPr lang="en-GB" dirty="0" smtClean="0"/>
              <a:t>Ci </a:t>
            </a:r>
            <a:r>
              <a:rPr lang="en-GB" dirty="0" err="1" smtClean="0"/>
              <a:t>sono</a:t>
            </a:r>
            <a:r>
              <a:rPr lang="en-GB" dirty="0" smtClean="0"/>
              <a:t> </a:t>
            </a:r>
            <a:r>
              <a:rPr lang="en-GB" dirty="0" err="1" smtClean="0"/>
              <a:t>alcuni</a:t>
            </a:r>
            <a:r>
              <a:rPr lang="en-GB" dirty="0" smtClean="0"/>
              <a:t> </a:t>
            </a:r>
            <a:r>
              <a:rPr lang="en-GB" dirty="0" err="1" smtClean="0"/>
              <a:t>materiali</a:t>
            </a:r>
            <a:r>
              <a:rPr lang="en-GB" dirty="0" smtClean="0"/>
              <a:t> </a:t>
            </a:r>
            <a:r>
              <a:rPr lang="en-GB" dirty="0" err="1" smtClean="0"/>
              <a:t>detti</a:t>
            </a:r>
            <a:r>
              <a:rPr lang="en-GB" dirty="0" smtClean="0"/>
              <a:t> SCINTILLATORI PLASTICI, </a:t>
            </a:r>
            <a:r>
              <a:rPr lang="en-GB" dirty="0" err="1" smtClean="0"/>
              <a:t>che</a:t>
            </a:r>
            <a:r>
              <a:rPr lang="en-GB" dirty="0" smtClean="0"/>
              <a:t> </a:t>
            </a:r>
          </a:p>
          <a:p>
            <a:pPr lvl="1"/>
            <a:r>
              <a:rPr lang="en-GB" dirty="0" smtClean="0"/>
              <a:t>A: </a:t>
            </a:r>
            <a:r>
              <a:rPr lang="en-GB" b="1" dirty="0" err="1" smtClean="0"/>
              <a:t>emettono</a:t>
            </a:r>
            <a:r>
              <a:rPr lang="en-GB" b="1" dirty="0" smtClean="0"/>
              <a:t> </a:t>
            </a:r>
            <a:r>
              <a:rPr lang="en-GB" b="1" dirty="0" err="1" smtClean="0"/>
              <a:t>luce</a:t>
            </a:r>
            <a:r>
              <a:rPr lang="en-GB" b="1" dirty="0" smtClean="0"/>
              <a:t> </a:t>
            </a:r>
            <a:r>
              <a:rPr lang="en-GB" dirty="0" smtClean="0"/>
              <a:t>al </a:t>
            </a:r>
            <a:r>
              <a:rPr lang="en-GB" dirty="0" err="1" smtClean="0"/>
              <a:t>passaggio</a:t>
            </a:r>
            <a:r>
              <a:rPr lang="en-GB" dirty="0" smtClean="0"/>
              <a:t> di </a:t>
            </a:r>
            <a:r>
              <a:rPr lang="en-GB" dirty="0" err="1" smtClean="0"/>
              <a:t>particelle</a:t>
            </a:r>
            <a:r>
              <a:rPr lang="en-GB" dirty="0" smtClean="0"/>
              <a:t> </a:t>
            </a:r>
            <a:r>
              <a:rPr lang="en-GB" dirty="0" err="1" smtClean="0"/>
              <a:t>energetiche</a:t>
            </a:r>
            <a:r>
              <a:rPr lang="en-GB" dirty="0"/>
              <a:t> </a:t>
            </a:r>
            <a:r>
              <a:rPr lang="en-GB" dirty="0" smtClean="0"/>
              <a:t>+ </a:t>
            </a:r>
          </a:p>
          <a:p>
            <a:pPr lvl="1"/>
            <a:r>
              <a:rPr lang="en-GB" dirty="0" smtClean="0"/>
              <a:t>B: </a:t>
            </a:r>
            <a:r>
              <a:rPr lang="en-GB" b="1" dirty="0" err="1" smtClean="0"/>
              <a:t>sono</a:t>
            </a:r>
            <a:r>
              <a:rPr lang="en-GB" b="1" dirty="0" smtClean="0"/>
              <a:t> </a:t>
            </a:r>
            <a:r>
              <a:rPr lang="en-GB" b="1" dirty="0" err="1" smtClean="0"/>
              <a:t>trasparenti</a:t>
            </a:r>
            <a:r>
              <a:rPr lang="en-GB" b="1" dirty="0" smtClean="0"/>
              <a:t> </a:t>
            </a:r>
            <a:r>
              <a:rPr lang="en-GB" b="1" dirty="0" err="1" smtClean="0"/>
              <a:t>alla</a:t>
            </a:r>
            <a:r>
              <a:rPr lang="en-GB" b="1" dirty="0" smtClean="0"/>
              <a:t> </a:t>
            </a:r>
            <a:r>
              <a:rPr lang="en-GB" b="1" dirty="0" err="1" smtClean="0"/>
              <a:t>luce</a:t>
            </a:r>
            <a:r>
              <a:rPr lang="en-GB" b="1" dirty="0" smtClean="0"/>
              <a:t> </a:t>
            </a:r>
            <a:r>
              <a:rPr lang="en-GB" b="1" dirty="0" err="1" smtClean="0"/>
              <a:t>che</a:t>
            </a:r>
            <a:r>
              <a:rPr lang="en-GB" b="1" dirty="0" smtClean="0"/>
              <a:t> </a:t>
            </a:r>
            <a:r>
              <a:rPr lang="en-GB" b="1" dirty="0" err="1" smtClean="0"/>
              <a:t>loro</a:t>
            </a:r>
            <a:r>
              <a:rPr lang="en-GB" b="1" dirty="0" smtClean="0"/>
              <a:t> </a:t>
            </a:r>
            <a:r>
              <a:rPr lang="en-GB" b="1" dirty="0" err="1" smtClean="0"/>
              <a:t>stessi</a:t>
            </a:r>
            <a:r>
              <a:rPr lang="en-GB" b="1" dirty="0" smtClean="0"/>
              <a:t> </a:t>
            </a:r>
            <a:r>
              <a:rPr lang="en-GB" b="1" dirty="0" err="1" smtClean="0"/>
              <a:t>emettono</a:t>
            </a:r>
            <a:endParaRPr lang="en-GB" b="1" dirty="0" smtClean="0"/>
          </a:p>
          <a:p>
            <a:pPr lvl="1"/>
            <a:endParaRPr lang="en-GB" dirty="0"/>
          </a:p>
          <a:p>
            <a:r>
              <a:rPr lang="en-GB" dirty="0" smtClean="0"/>
              <a:t>PRIMA CONVERSIONE: </a:t>
            </a:r>
            <a:r>
              <a:rPr lang="en-GB" dirty="0" smtClean="0">
                <a:solidFill>
                  <a:srgbClr val="FF0000"/>
                </a:solidFill>
              </a:rPr>
              <a:t>DA PARTICELLA A LUCE</a:t>
            </a:r>
          </a:p>
        </p:txBody>
      </p:sp>
      <p:sp>
        <p:nvSpPr>
          <p:cNvPr id="5" name="Slide Number Placeholder 4"/>
          <p:cNvSpPr>
            <a:spLocks noGrp="1"/>
          </p:cNvSpPr>
          <p:nvPr>
            <p:ph type="sldNum" sz="quarter" idx="12"/>
          </p:nvPr>
        </p:nvSpPr>
        <p:spPr/>
        <p:txBody>
          <a:bodyPr/>
          <a:lstStyle/>
          <a:p>
            <a:fld id="{240D5ECE-8B49-45CD-BE81-EF81920D1969}" type="slidenum">
              <a:rPr lang="en-US" smtClean="0"/>
              <a:pPr/>
              <a:t>5</a:t>
            </a:fld>
            <a:endParaRPr lang="en-US" dirty="0"/>
          </a:p>
        </p:txBody>
      </p:sp>
      <p:pic>
        <p:nvPicPr>
          <p:cNvPr id="6" name="Picture 5"/>
          <p:cNvPicPr>
            <a:picLocks noChangeAspect="1"/>
          </p:cNvPicPr>
          <p:nvPr/>
        </p:nvPicPr>
        <p:blipFill>
          <a:blip r:embed="rId2"/>
          <a:stretch>
            <a:fillRect/>
          </a:stretch>
        </p:blipFill>
        <p:spPr>
          <a:xfrm>
            <a:off x="8556024" y="144505"/>
            <a:ext cx="3332017" cy="2819399"/>
          </a:xfrm>
          <a:prstGeom prst="rect">
            <a:avLst/>
          </a:prstGeom>
        </p:spPr>
      </p:pic>
      <p:grpSp>
        <p:nvGrpSpPr>
          <p:cNvPr id="13" name="Group 12"/>
          <p:cNvGrpSpPr/>
          <p:nvPr/>
        </p:nvGrpSpPr>
        <p:grpSpPr>
          <a:xfrm>
            <a:off x="7664450" y="3205204"/>
            <a:ext cx="3416300" cy="3323282"/>
            <a:chOff x="7664450" y="3205204"/>
            <a:chExt cx="3416300" cy="3323282"/>
          </a:xfrm>
        </p:grpSpPr>
        <p:grpSp>
          <p:nvGrpSpPr>
            <p:cNvPr id="10" name="Group 9"/>
            <p:cNvGrpSpPr/>
            <p:nvPr/>
          </p:nvGrpSpPr>
          <p:grpSpPr>
            <a:xfrm>
              <a:off x="7664450" y="3264586"/>
              <a:ext cx="3416300" cy="3263900"/>
              <a:chOff x="7664450" y="3264586"/>
              <a:chExt cx="3416300" cy="3263900"/>
            </a:xfrm>
          </p:grpSpPr>
          <p:pic>
            <p:nvPicPr>
              <p:cNvPr id="8" name="Picture 7"/>
              <p:cNvPicPr>
                <a:picLocks noChangeAspect="1"/>
              </p:cNvPicPr>
              <p:nvPr/>
            </p:nvPicPr>
            <p:blipFill>
              <a:blip r:embed="rId3"/>
              <a:stretch>
                <a:fillRect/>
              </a:stretch>
            </p:blipFill>
            <p:spPr>
              <a:xfrm>
                <a:off x="7664450" y="3264586"/>
                <a:ext cx="3416300" cy="3263900"/>
              </a:xfrm>
              <a:prstGeom prst="rect">
                <a:avLst/>
              </a:prstGeom>
            </p:spPr>
          </p:pic>
          <p:pic>
            <p:nvPicPr>
              <p:cNvPr id="9" name="Picture 8"/>
              <p:cNvPicPr>
                <a:picLocks noChangeAspect="1"/>
              </p:cNvPicPr>
              <p:nvPr/>
            </p:nvPicPr>
            <p:blipFill>
              <a:blip r:embed="rId4"/>
              <a:stretch>
                <a:fillRect/>
              </a:stretch>
            </p:blipFill>
            <p:spPr>
              <a:xfrm>
                <a:off x="8001000" y="5365749"/>
                <a:ext cx="1371600" cy="952500"/>
              </a:xfrm>
              <a:prstGeom prst="rect">
                <a:avLst/>
              </a:prstGeom>
            </p:spPr>
          </p:pic>
        </p:grpSp>
        <p:pic>
          <p:nvPicPr>
            <p:cNvPr id="11" name="Picture 10"/>
            <p:cNvPicPr>
              <a:picLocks noChangeAspect="1"/>
            </p:cNvPicPr>
            <p:nvPr/>
          </p:nvPicPr>
          <p:blipFill>
            <a:blip r:embed="rId4"/>
            <a:stretch>
              <a:fillRect/>
            </a:stretch>
          </p:blipFill>
          <p:spPr>
            <a:xfrm>
              <a:off x="7870224" y="3205204"/>
              <a:ext cx="1371600" cy="952500"/>
            </a:xfrm>
            <a:prstGeom prst="rect">
              <a:avLst/>
            </a:prstGeom>
          </p:spPr>
        </p:pic>
        <p:sp>
          <p:nvSpPr>
            <p:cNvPr id="12" name="TextBox 11"/>
            <p:cNvSpPr txBox="1"/>
            <p:nvPr/>
          </p:nvSpPr>
          <p:spPr>
            <a:xfrm>
              <a:off x="8229600" y="3638206"/>
              <a:ext cx="1024639" cy="461665"/>
            </a:xfrm>
            <a:prstGeom prst="rect">
              <a:avLst/>
            </a:prstGeom>
            <a:noFill/>
          </p:spPr>
          <p:txBody>
            <a:bodyPr wrap="none" rtlCol="0">
              <a:spAutoFit/>
            </a:bodyPr>
            <a:lstStyle/>
            <a:p>
              <a:r>
                <a:rPr lang="en-GB" sz="2400" b="1" dirty="0" err="1" smtClean="0"/>
                <a:t>Muoni</a:t>
              </a:r>
              <a:endParaRPr lang="en-GB" sz="2400" b="1" dirty="0"/>
            </a:p>
          </p:txBody>
        </p:sp>
      </p:grpSp>
    </p:spTree>
    <p:extLst>
      <p:ext uri="{BB962C8B-B14F-4D97-AF65-F5344CB8AC3E}">
        <p14:creationId xmlns:p14="http://schemas.microsoft.com/office/powerpoint/2010/main" val="161977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Preparazione</a:t>
            </a:r>
            <a:r>
              <a:rPr lang="en-GB" dirty="0" smtClean="0"/>
              <a:t> </a:t>
            </a:r>
            <a:r>
              <a:rPr lang="en-GB" dirty="0" err="1" smtClean="0"/>
              <a:t>scintillatore</a:t>
            </a:r>
            <a:endParaRPr lang="en-GB"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6</a:t>
            </a:fld>
            <a:endParaRPr lang="en-US" dirty="0"/>
          </a:p>
        </p:txBody>
      </p:sp>
      <p:pic>
        <p:nvPicPr>
          <p:cNvPr id="6" name="Picture 5"/>
          <p:cNvPicPr>
            <a:picLocks noChangeAspect="1"/>
          </p:cNvPicPr>
          <p:nvPr/>
        </p:nvPicPr>
        <p:blipFill>
          <a:blip r:embed="rId2"/>
          <a:stretch>
            <a:fillRect/>
          </a:stretch>
        </p:blipFill>
        <p:spPr>
          <a:xfrm>
            <a:off x="203200" y="1066799"/>
            <a:ext cx="3660178" cy="3443417"/>
          </a:xfrm>
          <a:prstGeom prst="rect">
            <a:avLst/>
          </a:prstGeom>
        </p:spPr>
      </p:pic>
      <p:pic>
        <p:nvPicPr>
          <p:cNvPr id="7" name="Picture 6"/>
          <p:cNvPicPr>
            <a:picLocks noChangeAspect="1"/>
          </p:cNvPicPr>
          <p:nvPr/>
        </p:nvPicPr>
        <p:blipFill>
          <a:blip r:embed="rId3"/>
          <a:stretch>
            <a:fillRect/>
          </a:stretch>
        </p:blipFill>
        <p:spPr>
          <a:xfrm>
            <a:off x="3962400" y="1066799"/>
            <a:ext cx="3851189" cy="3443417"/>
          </a:xfrm>
          <a:prstGeom prst="rect">
            <a:avLst/>
          </a:prstGeom>
        </p:spPr>
      </p:pic>
      <p:pic>
        <p:nvPicPr>
          <p:cNvPr id="8" name="Picture 7"/>
          <p:cNvPicPr>
            <a:picLocks noChangeAspect="1"/>
          </p:cNvPicPr>
          <p:nvPr/>
        </p:nvPicPr>
        <p:blipFill>
          <a:blip r:embed="rId4"/>
          <a:stretch>
            <a:fillRect/>
          </a:stretch>
        </p:blipFill>
        <p:spPr>
          <a:xfrm>
            <a:off x="7912610" y="1066798"/>
            <a:ext cx="4165089" cy="3443417"/>
          </a:xfrm>
          <a:prstGeom prst="rect">
            <a:avLst/>
          </a:prstGeom>
        </p:spPr>
      </p:pic>
      <p:sp>
        <p:nvSpPr>
          <p:cNvPr id="9" name="TextBox 8"/>
          <p:cNvSpPr txBox="1"/>
          <p:nvPr/>
        </p:nvSpPr>
        <p:spPr>
          <a:xfrm>
            <a:off x="781055" y="4654374"/>
            <a:ext cx="2504468" cy="1200329"/>
          </a:xfrm>
          <a:prstGeom prst="rect">
            <a:avLst/>
          </a:prstGeom>
          <a:noFill/>
        </p:spPr>
        <p:txBody>
          <a:bodyPr wrap="none" rtlCol="0">
            <a:spAutoFit/>
          </a:bodyPr>
          <a:lstStyle/>
          <a:p>
            <a:r>
              <a:rPr lang="en-GB" sz="2400" dirty="0" err="1" smtClean="0"/>
              <a:t>Guida</a:t>
            </a:r>
            <a:r>
              <a:rPr lang="en-GB" sz="2400" dirty="0" smtClean="0"/>
              <a:t> di </a:t>
            </a:r>
            <a:r>
              <a:rPr lang="en-GB" sz="2400" dirty="0" err="1" smtClean="0"/>
              <a:t>luce</a:t>
            </a:r>
            <a:r>
              <a:rPr lang="en-GB" sz="2400" dirty="0" smtClean="0"/>
              <a:t> per </a:t>
            </a:r>
          </a:p>
          <a:p>
            <a:r>
              <a:rPr lang="en-GB" sz="2400" dirty="0" err="1"/>
              <a:t>r</a:t>
            </a:r>
            <a:r>
              <a:rPr lang="en-GB" sz="2400" dirty="0" err="1" smtClean="0"/>
              <a:t>accogleire</a:t>
            </a:r>
            <a:r>
              <a:rPr lang="en-GB" sz="2400" dirty="0" smtClean="0"/>
              <a:t> </a:t>
            </a:r>
            <a:r>
              <a:rPr lang="en-GB" sz="2400" dirty="0" err="1" smtClean="0"/>
              <a:t>luce</a:t>
            </a:r>
            <a:r>
              <a:rPr lang="en-GB" sz="2400" dirty="0" smtClean="0"/>
              <a:t> di </a:t>
            </a:r>
          </a:p>
          <a:p>
            <a:r>
              <a:rPr lang="en-GB" sz="2400" dirty="0" err="1"/>
              <a:t>s</a:t>
            </a:r>
            <a:r>
              <a:rPr lang="en-GB" sz="2400" dirty="0" err="1" smtClean="0"/>
              <a:t>cintillazione</a:t>
            </a:r>
            <a:r>
              <a:rPr lang="en-GB" sz="2400" dirty="0" smtClean="0"/>
              <a:t> </a:t>
            </a:r>
            <a:endParaRPr lang="en-GB" sz="2400" dirty="0"/>
          </a:p>
        </p:txBody>
      </p:sp>
      <p:sp>
        <p:nvSpPr>
          <p:cNvPr id="10" name="TextBox 9"/>
          <p:cNvSpPr txBox="1"/>
          <p:nvPr/>
        </p:nvSpPr>
        <p:spPr>
          <a:xfrm>
            <a:off x="4267200" y="4644079"/>
            <a:ext cx="2773439" cy="1569660"/>
          </a:xfrm>
          <a:prstGeom prst="rect">
            <a:avLst/>
          </a:prstGeom>
          <a:noFill/>
        </p:spPr>
        <p:txBody>
          <a:bodyPr wrap="square" rtlCol="0">
            <a:spAutoFit/>
          </a:bodyPr>
          <a:lstStyle/>
          <a:p>
            <a:r>
              <a:rPr lang="en-GB" sz="2400" dirty="0" err="1" smtClean="0"/>
              <a:t>Avvolgere</a:t>
            </a:r>
            <a:r>
              <a:rPr lang="en-GB" sz="2400" dirty="0" smtClean="0"/>
              <a:t> in </a:t>
            </a:r>
            <a:r>
              <a:rPr lang="en-GB" sz="2400" dirty="0" err="1" smtClean="0"/>
              <a:t>alluminio</a:t>
            </a:r>
            <a:r>
              <a:rPr lang="en-GB" sz="2400" dirty="0" smtClean="0"/>
              <a:t> per </a:t>
            </a:r>
            <a:r>
              <a:rPr lang="en-GB" sz="2400" dirty="0" err="1" smtClean="0"/>
              <a:t>aumentare</a:t>
            </a:r>
            <a:r>
              <a:rPr lang="en-GB" sz="2400" dirty="0" smtClean="0"/>
              <a:t> </a:t>
            </a:r>
            <a:r>
              <a:rPr lang="en-GB" sz="2400" dirty="0" err="1" smtClean="0"/>
              <a:t>riflessione</a:t>
            </a:r>
            <a:r>
              <a:rPr lang="en-GB" sz="2400" dirty="0" smtClean="0"/>
              <a:t> </a:t>
            </a:r>
            <a:r>
              <a:rPr lang="en-GB" sz="2400" dirty="0" err="1" smtClean="0"/>
              <a:t>interna</a:t>
            </a:r>
            <a:endParaRPr lang="en-GB" sz="2400" dirty="0"/>
          </a:p>
        </p:txBody>
      </p:sp>
      <p:sp>
        <p:nvSpPr>
          <p:cNvPr id="11" name="TextBox 10"/>
          <p:cNvSpPr txBox="1"/>
          <p:nvPr/>
        </p:nvSpPr>
        <p:spPr>
          <a:xfrm>
            <a:off x="8839200" y="4642020"/>
            <a:ext cx="2773439" cy="1200329"/>
          </a:xfrm>
          <a:prstGeom prst="rect">
            <a:avLst/>
          </a:prstGeom>
          <a:noFill/>
        </p:spPr>
        <p:txBody>
          <a:bodyPr wrap="square" rtlCol="0">
            <a:spAutoFit/>
          </a:bodyPr>
          <a:lstStyle/>
          <a:p>
            <a:r>
              <a:rPr lang="en-GB" sz="2400" dirty="0" err="1" smtClean="0"/>
              <a:t>Avvolgere</a:t>
            </a:r>
            <a:r>
              <a:rPr lang="en-GB" sz="2400" dirty="0" smtClean="0"/>
              <a:t> in </a:t>
            </a:r>
            <a:r>
              <a:rPr lang="en-GB" sz="2400" dirty="0" err="1" smtClean="0"/>
              <a:t>cartone</a:t>
            </a:r>
            <a:r>
              <a:rPr lang="en-GB" sz="2400" dirty="0" smtClean="0"/>
              <a:t> </a:t>
            </a:r>
            <a:r>
              <a:rPr lang="en-GB" sz="2400" dirty="0" err="1" smtClean="0"/>
              <a:t>nero</a:t>
            </a:r>
            <a:r>
              <a:rPr lang="en-GB" sz="2400" dirty="0" smtClean="0"/>
              <a:t> </a:t>
            </a:r>
            <a:r>
              <a:rPr lang="en-GB" sz="2400" dirty="0" err="1" smtClean="0"/>
              <a:t>grosso</a:t>
            </a:r>
            <a:r>
              <a:rPr lang="en-GB" sz="2400" dirty="0" smtClean="0"/>
              <a:t> per </a:t>
            </a:r>
            <a:r>
              <a:rPr lang="en-GB" sz="2400" dirty="0" err="1" smtClean="0"/>
              <a:t>evitare</a:t>
            </a:r>
            <a:r>
              <a:rPr lang="en-GB" sz="2400" dirty="0" smtClean="0"/>
              <a:t> </a:t>
            </a:r>
            <a:r>
              <a:rPr lang="en-GB" sz="2400" dirty="0" err="1" smtClean="0"/>
              <a:t>luce</a:t>
            </a:r>
            <a:r>
              <a:rPr lang="en-GB" sz="2400" dirty="0" smtClean="0"/>
              <a:t> </a:t>
            </a:r>
            <a:r>
              <a:rPr lang="en-GB" sz="2400" dirty="0" err="1" smtClean="0"/>
              <a:t>esterna</a:t>
            </a:r>
            <a:endParaRPr lang="en-GB" sz="2400" dirty="0"/>
          </a:p>
        </p:txBody>
      </p:sp>
    </p:spTree>
    <p:extLst>
      <p:ext uri="{BB962C8B-B14F-4D97-AF65-F5344CB8AC3E}">
        <p14:creationId xmlns:p14="http://schemas.microsoft.com/office/powerpoint/2010/main" val="926576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5257800" y="1219200"/>
            <a:ext cx="6731000" cy="1676400"/>
          </a:xfrm>
        </p:spPr>
        <p:txBody>
          <a:bodyPr/>
          <a:lstStyle/>
          <a:p>
            <a:r>
              <a:rPr lang="en-GB" dirty="0" err="1" smtClean="0"/>
              <a:t>All’uscita</a:t>
            </a:r>
            <a:r>
              <a:rPr lang="en-GB" dirty="0" smtClean="0"/>
              <a:t> </a:t>
            </a:r>
            <a:r>
              <a:rPr lang="en-GB" dirty="0" err="1" smtClean="0"/>
              <a:t>della</a:t>
            </a:r>
            <a:r>
              <a:rPr lang="en-GB" dirty="0" smtClean="0"/>
              <a:t> </a:t>
            </a:r>
            <a:r>
              <a:rPr lang="en-GB" dirty="0" err="1" smtClean="0"/>
              <a:t>guida</a:t>
            </a:r>
            <a:r>
              <a:rPr lang="en-GB" dirty="0" smtClean="0"/>
              <a:t> di </a:t>
            </a:r>
            <a:r>
              <a:rPr lang="en-GB" dirty="0" err="1" smtClean="0"/>
              <a:t>luce</a:t>
            </a:r>
            <a:r>
              <a:rPr lang="en-GB" dirty="0" smtClean="0"/>
              <a:t> </a:t>
            </a:r>
            <a:r>
              <a:rPr lang="en-GB" dirty="0" err="1" smtClean="0"/>
              <a:t>si</a:t>
            </a:r>
            <a:r>
              <a:rPr lang="en-GB" dirty="0" smtClean="0"/>
              <a:t> </a:t>
            </a:r>
            <a:r>
              <a:rPr lang="en-GB" dirty="0" err="1" smtClean="0"/>
              <a:t>incolla</a:t>
            </a:r>
            <a:r>
              <a:rPr lang="en-GB" dirty="0" smtClean="0"/>
              <a:t> un </a:t>
            </a:r>
            <a:r>
              <a:rPr lang="en-GB" dirty="0" err="1" smtClean="0"/>
              <a:t>sensore</a:t>
            </a:r>
            <a:r>
              <a:rPr lang="en-GB" dirty="0" smtClean="0"/>
              <a:t> di </a:t>
            </a:r>
            <a:r>
              <a:rPr lang="en-GB" dirty="0" err="1" smtClean="0"/>
              <a:t>luce</a:t>
            </a:r>
            <a:r>
              <a:rPr lang="en-GB" dirty="0" smtClean="0"/>
              <a:t> </a:t>
            </a:r>
            <a:r>
              <a:rPr lang="en-GB" dirty="0" err="1" smtClean="0"/>
              <a:t>detto</a:t>
            </a:r>
            <a:r>
              <a:rPr lang="en-GB" dirty="0" smtClean="0"/>
              <a:t> FOTOMOLTIPLICATORE AL SILICIO</a:t>
            </a:r>
            <a:endParaRPr lang="en-GB"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7</a:t>
            </a:fld>
            <a:endParaRPr lang="en-US" dirty="0"/>
          </a:p>
        </p:txBody>
      </p:sp>
      <p:pic>
        <p:nvPicPr>
          <p:cNvPr id="6" name="Picture 5"/>
          <p:cNvPicPr>
            <a:picLocks noChangeAspect="1"/>
          </p:cNvPicPr>
          <p:nvPr/>
        </p:nvPicPr>
        <p:blipFill>
          <a:blip r:embed="rId2"/>
          <a:stretch>
            <a:fillRect/>
          </a:stretch>
        </p:blipFill>
        <p:spPr>
          <a:xfrm>
            <a:off x="152400" y="1219200"/>
            <a:ext cx="4864100" cy="1767325"/>
          </a:xfrm>
          <a:prstGeom prst="rect">
            <a:avLst/>
          </a:prstGeom>
        </p:spPr>
      </p:pic>
      <p:pic>
        <p:nvPicPr>
          <p:cNvPr id="7" name="Picture 6"/>
          <p:cNvPicPr>
            <a:picLocks noChangeAspect="1"/>
          </p:cNvPicPr>
          <p:nvPr/>
        </p:nvPicPr>
        <p:blipFill>
          <a:blip r:embed="rId3"/>
          <a:stretch>
            <a:fillRect/>
          </a:stretch>
        </p:blipFill>
        <p:spPr>
          <a:xfrm>
            <a:off x="185351" y="3124200"/>
            <a:ext cx="4027958" cy="3276600"/>
          </a:xfrm>
          <a:prstGeom prst="rect">
            <a:avLst/>
          </a:prstGeom>
        </p:spPr>
      </p:pic>
      <p:pic>
        <p:nvPicPr>
          <p:cNvPr id="8" name="Picture 7"/>
          <p:cNvPicPr>
            <a:picLocks noChangeAspect="1"/>
          </p:cNvPicPr>
          <p:nvPr/>
        </p:nvPicPr>
        <p:blipFill>
          <a:blip r:embed="rId4"/>
          <a:stretch>
            <a:fillRect/>
          </a:stretch>
        </p:blipFill>
        <p:spPr>
          <a:xfrm rot="10800000">
            <a:off x="4454609" y="3138615"/>
            <a:ext cx="7810286" cy="3249828"/>
          </a:xfrm>
          <a:prstGeom prst="rect">
            <a:avLst/>
          </a:prstGeom>
        </p:spPr>
      </p:pic>
    </p:spTree>
    <p:extLst>
      <p:ext uri="{BB962C8B-B14F-4D97-AF65-F5344CB8AC3E}">
        <p14:creationId xmlns:p14="http://schemas.microsoft.com/office/powerpoint/2010/main" val="1769886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Fotomoltiplicatore</a:t>
            </a:r>
            <a:r>
              <a:rPr lang="en-GB" dirty="0" smtClean="0"/>
              <a:t> al </a:t>
            </a:r>
            <a:r>
              <a:rPr lang="en-GB" dirty="0" err="1" smtClean="0"/>
              <a:t>silicio</a:t>
            </a:r>
            <a:endParaRPr lang="en-GB" dirty="0"/>
          </a:p>
        </p:txBody>
      </p:sp>
      <p:sp>
        <p:nvSpPr>
          <p:cNvPr id="3" name="Content Placeholder 2"/>
          <p:cNvSpPr>
            <a:spLocks noGrp="1"/>
          </p:cNvSpPr>
          <p:nvPr>
            <p:ph idx="1"/>
          </p:nvPr>
        </p:nvSpPr>
        <p:spPr>
          <a:xfrm>
            <a:off x="4038600" y="1066802"/>
            <a:ext cx="7950200" cy="3581398"/>
          </a:xfrm>
        </p:spPr>
        <p:txBody>
          <a:bodyPr>
            <a:normAutofit fontScale="92500" lnSpcReduction="10000"/>
          </a:bodyPr>
          <a:lstStyle/>
          <a:p>
            <a:r>
              <a:rPr lang="en-GB" dirty="0" err="1" smtClean="0"/>
              <a:t>Raccogliere</a:t>
            </a:r>
            <a:r>
              <a:rPr lang="en-GB" dirty="0" smtClean="0"/>
              <a:t> la </a:t>
            </a:r>
            <a:r>
              <a:rPr lang="en-GB" dirty="0" err="1" smtClean="0"/>
              <a:t>luce</a:t>
            </a:r>
            <a:r>
              <a:rPr lang="en-GB" dirty="0" smtClean="0"/>
              <a:t> </a:t>
            </a:r>
            <a:r>
              <a:rPr lang="en-GB" dirty="0" err="1" smtClean="0"/>
              <a:t>si</a:t>
            </a:r>
            <a:r>
              <a:rPr lang="en-GB" dirty="0" smtClean="0"/>
              <a:t> </a:t>
            </a:r>
            <a:r>
              <a:rPr lang="en-GB" dirty="0" err="1" smtClean="0"/>
              <a:t>puo</a:t>
            </a:r>
            <a:r>
              <a:rPr lang="en-GB" dirty="0" smtClean="0"/>
              <a:t>’ fare con </a:t>
            </a:r>
            <a:r>
              <a:rPr lang="en-GB" dirty="0" err="1" smtClean="0"/>
              <a:t>vari</a:t>
            </a:r>
            <a:r>
              <a:rPr lang="en-GB" dirty="0" smtClean="0"/>
              <a:t> </a:t>
            </a:r>
            <a:r>
              <a:rPr lang="en-GB" dirty="0" err="1" smtClean="0"/>
              <a:t>sensori</a:t>
            </a:r>
            <a:r>
              <a:rPr lang="en-GB" dirty="0" smtClean="0"/>
              <a:t>, </a:t>
            </a:r>
            <a:r>
              <a:rPr lang="en-GB" dirty="0" err="1" smtClean="0"/>
              <a:t>noi</a:t>
            </a:r>
            <a:r>
              <a:rPr lang="en-GB" dirty="0" smtClean="0"/>
              <a:t> </a:t>
            </a:r>
            <a:r>
              <a:rPr lang="en-GB" dirty="0" err="1" smtClean="0"/>
              <a:t>scegliamo</a:t>
            </a:r>
            <a:r>
              <a:rPr lang="en-GB" dirty="0" smtClean="0"/>
              <a:t> </a:t>
            </a:r>
            <a:r>
              <a:rPr lang="en-GB" dirty="0" err="1" smtClean="0"/>
              <a:t>dei</a:t>
            </a:r>
            <a:r>
              <a:rPr lang="en-GB" dirty="0" smtClean="0"/>
              <a:t> </a:t>
            </a:r>
            <a:r>
              <a:rPr lang="en-GB" dirty="0" err="1" smtClean="0"/>
              <a:t>fotomoltiplicatori</a:t>
            </a:r>
            <a:r>
              <a:rPr lang="en-GB" dirty="0" smtClean="0"/>
              <a:t> al </a:t>
            </a:r>
            <a:r>
              <a:rPr lang="en-GB" dirty="0" err="1" smtClean="0"/>
              <a:t>Silicio</a:t>
            </a:r>
            <a:r>
              <a:rPr lang="en-GB" dirty="0" smtClean="0"/>
              <a:t> (SIPM) </a:t>
            </a:r>
            <a:r>
              <a:rPr lang="en-GB" dirty="0" err="1" smtClean="0"/>
              <a:t>perchè</a:t>
            </a:r>
            <a:r>
              <a:rPr lang="en-GB" dirty="0" smtClean="0"/>
              <a:t> </a:t>
            </a:r>
            <a:r>
              <a:rPr lang="en-GB" dirty="0" err="1" smtClean="0"/>
              <a:t>sono</a:t>
            </a:r>
            <a:r>
              <a:rPr lang="en-GB" dirty="0" smtClean="0"/>
              <a:t> </a:t>
            </a:r>
            <a:r>
              <a:rPr lang="en-GB" b="1" dirty="0" err="1" smtClean="0"/>
              <a:t>velocissimi</a:t>
            </a:r>
            <a:r>
              <a:rPr lang="en-GB" dirty="0" smtClean="0"/>
              <a:t> (non </a:t>
            </a:r>
            <a:r>
              <a:rPr lang="en-GB" dirty="0" err="1" smtClean="0"/>
              <a:t>integrano</a:t>
            </a:r>
            <a:r>
              <a:rPr lang="en-GB" dirty="0" smtClean="0"/>
              <a:t> la </a:t>
            </a:r>
            <a:r>
              <a:rPr lang="en-GB" dirty="0" err="1" smtClean="0"/>
              <a:t>luce</a:t>
            </a:r>
            <a:r>
              <a:rPr lang="en-GB" dirty="0" smtClean="0"/>
              <a:t> come </a:t>
            </a:r>
            <a:r>
              <a:rPr lang="en-GB" dirty="0" err="1" smtClean="0"/>
              <a:t>i</a:t>
            </a:r>
            <a:r>
              <a:rPr lang="en-GB" dirty="0" smtClean="0"/>
              <a:t> </a:t>
            </a:r>
            <a:r>
              <a:rPr lang="en-GB" dirty="0" err="1" smtClean="0"/>
              <a:t>sensori</a:t>
            </a:r>
            <a:r>
              <a:rPr lang="en-GB" dirty="0" smtClean="0"/>
              <a:t> </a:t>
            </a:r>
            <a:r>
              <a:rPr lang="en-GB" dirty="0" err="1" smtClean="0"/>
              <a:t>della</a:t>
            </a:r>
            <a:r>
              <a:rPr lang="en-GB" dirty="0" smtClean="0"/>
              <a:t> </a:t>
            </a:r>
            <a:r>
              <a:rPr lang="en-GB" dirty="0" err="1" smtClean="0"/>
              <a:t>macchine</a:t>
            </a:r>
            <a:r>
              <a:rPr lang="en-GB" dirty="0" smtClean="0"/>
              <a:t> </a:t>
            </a:r>
            <a:r>
              <a:rPr lang="en-GB" dirty="0" err="1" smtClean="0"/>
              <a:t>fotografiche</a:t>
            </a:r>
            <a:r>
              <a:rPr lang="en-GB" dirty="0" smtClean="0"/>
              <a:t> </a:t>
            </a:r>
            <a:r>
              <a:rPr lang="en-GB" dirty="0" err="1" smtClean="0"/>
              <a:t>digitali</a:t>
            </a:r>
            <a:r>
              <a:rPr lang="en-GB" dirty="0" smtClean="0"/>
              <a:t>) e </a:t>
            </a:r>
            <a:r>
              <a:rPr lang="en-GB" b="1" dirty="0" err="1" smtClean="0"/>
              <a:t>sensibili</a:t>
            </a:r>
            <a:endParaRPr lang="en-GB" b="1" dirty="0" smtClean="0"/>
          </a:p>
          <a:p>
            <a:pPr lvl="1"/>
            <a:endParaRPr lang="en-GB" dirty="0"/>
          </a:p>
          <a:p>
            <a:r>
              <a:rPr lang="en-GB" b="1" dirty="0" smtClean="0">
                <a:solidFill>
                  <a:srgbClr val="0070C0"/>
                </a:solidFill>
              </a:rPr>
              <a:t>2a CONVERSIONE: DA LUCE A IMPULSO ELETTRICO</a:t>
            </a:r>
          </a:p>
          <a:p>
            <a:endParaRPr lang="en-GB"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8</a:t>
            </a:fld>
            <a:endParaRPr lang="en-US" dirty="0"/>
          </a:p>
        </p:txBody>
      </p:sp>
      <p:pic>
        <p:nvPicPr>
          <p:cNvPr id="8" name="Picture 7"/>
          <p:cNvPicPr>
            <a:picLocks noChangeAspect="1"/>
          </p:cNvPicPr>
          <p:nvPr/>
        </p:nvPicPr>
        <p:blipFill>
          <a:blip r:embed="rId2"/>
          <a:stretch>
            <a:fillRect/>
          </a:stretch>
        </p:blipFill>
        <p:spPr>
          <a:xfrm>
            <a:off x="234091" y="1010165"/>
            <a:ext cx="4030873" cy="3638034"/>
          </a:xfrm>
          <a:prstGeom prst="rect">
            <a:avLst/>
          </a:prstGeom>
        </p:spPr>
      </p:pic>
      <p:sp>
        <p:nvSpPr>
          <p:cNvPr id="9" name="TextBox 8"/>
          <p:cNvSpPr txBox="1"/>
          <p:nvPr/>
        </p:nvSpPr>
        <p:spPr>
          <a:xfrm>
            <a:off x="760723" y="5580389"/>
            <a:ext cx="10845726" cy="523220"/>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GB" sz="2800" dirty="0" smtClean="0"/>
              <a:t>Di </a:t>
            </a:r>
            <a:r>
              <a:rPr lang="en-GB" sz="2800" dirty="0" err="1" smtClean="0"/>
              <a:t>questi</a:t>
            </a:r>
            <a:r>
              <a:rPr lang="en-GB" sz="2800" dirty="0" smtClean="0"/>
              <a:t> </a:t>
            </a:r>
            <a:r>
              <a:rPr lang="en-GB" sz="2800" dirty="0" err="1" smtClean="0"/>
              <a:t>sensori</a:t>
            </a:r>
            <a:r>
              <a:rPr lang="en-GB" sz="2800" dirty="0" smtClean="0"/>
              <a:t>, ne </a:t>
            </a:r>
            <a:r>
              <a:rPr lang="en-GB" sz="2800" dirty="0" err="1" smtClean="0"/>
              <a:t>mettiamo</a:t>
            </a:r>
            <a:r>
              <a:rPr lang="en-GB" sz="2800" dirty="0" smtClean="0"/>
              <a:t> </a:t>
            </a:r>
            <a:r>
              <a:rPr lang="en-GB" sz="2800" dirty="0" err="1" smtClean="0"/>
              <a:t>quattro</a:t>
            </a:r>
            <a:r>
              <a:rPr lang="en-GB" sz="2800" dirty="0" smtClean="0"/>
              <a:t>: due per </a:t>
            </a:r>
            <a:r>
              <a:rPr lang="en-GB" sz="2800" dirty="0" err="1" smtClean="0"/>
              <a:t>ogni</a:t>
            </a:r>
            <a:r>
              <a:rPr lang="en-GB" sz="2800" dirty="0" smtClean="0"/>
              <a:t> </a:t>
            </a:r>
            <a:r>
              <a:rPr lang="en-GB" sz="2800" dirty="0" err="1" smtClean="0"/>
              <a:t>lastra</a:t>
            </a:r>
            <a:r>
              <a:rPr lang="en-GB" sz="2800" dirty="0" smtClean="0"/>
              <a:t> di </a:t>
            </a:r>
            <a:r>
              <a:rPr lang="en-GB" sz="2800" dirty="0" err="1" smtClean="0"/>
              <a:t>scintillatore</a:t>
            </a:r>
            <a:endParaRPr lang="en-GB" sz="2800" dirty="0"/>
          </a:p>
        </p:txBody>
      </p:sp>
    </p:spTree>
    <p:extLst>
      <p:ext uri="{BB962C8B-B14F-4D97-AF65-F5344CB8AC3E}">
        <p14:creationId xmlns:p14="http://schemas.microsoft.com/office/powerpoint/2010/main" val="966338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Scheda</a:t>
            </a:r>
            <a:r>
              <a:rPr lang="en-GB" dirty="0" smtClean="0"/>
              <a:t> di </a:t>
            </a:r>
            <a:r>
              <a:rPr lang="en-GB" dirty="0" err="1" smtClean="0"/>
              <a:t>controllo</a:t>
            </a:r>
            <a:r>
              <a:rPr lang="en-GB" dirty="0" smtClean="0"/>
              <a:t> + computer</a:t>
            </a:r>
            <a:endParaRPr lang="en-GB" dirty="0"/>
          </a:p>
        </p:txBody>
      </p:sp>
      <p:sp>
        <p:nvSpPr>
          <p:cNvPr id="3" name="Content Placeholder 2"/>
          <p:cNvSpPr>
            <a:spLocks noGrp="1"/>
          </p:cNvSpPr>
          <p:nvPr>
            <p:ph idx="1"/>
          </p:nvPr>
        </p:nvSpPr>
        <p:spPr>
          <a:xfrm>
            <a:off x="304800" y="1066801"/>
            <a:ext cx="7010400" cy="2590800"/>
          </a:xfrm>
        </p:spPr>
        <p:txBody>
          <a:bodyPr>
            <a:normAutofit fontScale="92500"/>
          </a:bodyPr>
          <a:lstStyle/>
          <a:p>
            <a:r>
              <a:rPr lang="en-GB" dirty="0" err="1" smtClean="0"/>
              <a:t>Abbiamo</a:t>
            </a:r>
            <a:r>
              <a:rPr lang="en-GB" dirty="0" smtClean="0"/>
              <a:t> </a:t>
            </a:r>
            <a:r>
              <a:rPr lang="en-GB" dirty="0" err="1" smtClean="0"/>
              <a:t>una</a:t>
            </a:r>
            <a:r>
              <a:rPr lang="en-GB" dirty="0" smtClean="0"/>
              <a:t> </a:t>
            </a:r>
            <a:r>
              <a:rPr lang="en-GB" dirty="0" err="1" smtClean="0"/>
              <a:t>scheda</a:t>
            </a:r>
            <a:r>
              <a:rPr lang="en-GB" dirty="0" smtClean="0"/>
              <a:t> di </a:t>
            </a:r>
            <a:r>
              <a:rPr lang="en-GB" dirty="0" err="1" smtClean="0"/>
              <a:t>controllo</a:t>
            </a:r>
            <a:r>
              <a:rPr lang="en-GB" dirty="0" smtClean="0"/>
              <a:t> </a:t>
            </a:r>
            <a:r>
              <a:rPr lang="en-GB" dirty="0" err="1" smtClean="0"/>
              <a:t>che</a:t>
            </a:r>
            <a:endParaRPr lang="en-GB" dirty="0" smtClean="0"/>
          </a:p>
          <a:p>
            <a:pPr lvl="1"/>
            <a:r>
              <a:rPr lang="en-GB" dirty="0" smtClean="0"/>
              <a:t>Manda </a:t>
            </a:r>
            <a:r>
              <a:rPr lang="en-GB" dirty="0" err="1" smtClean="0"/>
              <a:t>settaggi</a:t>
            </a:r>
            <a:r>
              <a:rPr lang="en-GB" dirty="0" smtClean="0"/>
              <a:t> </a:t>
            </a:r>
            <a:r>
              <a:rPr lang="en-GB" dirty="0" err="1" smtClean="0"/>
              <a:t>ai</a:t>
            </a:r>
            <a:r>
              <a:rPr lang="en-GB" dirty="0" smtClean="0"/>
              <a:t> </a:t>
            </a:r>
            <a:r>
              <a:rPr lang="en-GB" dirty="0" err="1" smtClean="0"/>
              <a:t>fotomoltiplicatori</a:t>
            </a:r>
            <a:endParaRPr lang="en-GB" dirty="0" smtClean="0"/>
          </a:p>
          <a:p>
            <a:pPr lvl="1"/>
            <a:r>
              <a:rPr lang="en-GB" dirty="0" err="1" smtClean="0"/>
              <a:t>Legge</a:t>
            </a:r>
            <a:r>
              <a:rPr lang="en-GB" dirty="0" smtClean="0"/>
              <a:t> </a:t>
            </a:r>
            <a:r>
              <a:rPr lang="en-GB" dirty="0" err="1" smtClean="0"/>
              <a:t>il</a:t>
            </a:r>
            <a:r>
              <a:rPr lang="en-GB" dirty="0" smtClean="0"/>
              <a:t> </a:t>
            </a:r>
            <a:r>
              <a:rPr lang="en-GB" dirty="0" err="1" smtClean="0"/>
              <a:t>segnale</a:t>
            </a:r>
            <a:r>
              <a:rPr lang="en-GB" dirty="0" smtClean="0"/>
              <a:t> </a:t>
            </a:r>
            <a:r>
              <a:rPr lang="en-GB" dirty="0" err="1" smtClean="0"/>
              <a:t>che</a:t>
            </a:r>
            <a:r>
              <a:rPr lang="en-GB" dirty="0" smtClean="0"/>
              <a:t> </a:t>
            </a:r>
            <a:r>
              <a:rPr lang="en-GB" dirty="0" err="1" smtClean="0"/>
              <a:t>esce</a:t>
            </a:r>
            <a:r>
              <a:rPr lang="en-GB" dirty="0" smtClean="0"/>
              <a:t> </a:t>
            </a:r>
            <a:r>
              <a:rPr lang="en-GB" dirty="0" err="1" smtClean="0"/>
              <a:t>dai</a:t>
            </a:r>
            <a:r>
              <a:rPr lang="en-GB" dirty="0" smtClean="0"/>
              <a:t> </a:t>
            </a:r>
            <a:r>
              <a:rPr lang="en-GB" dirty="0" err="1" smtClean="0"/>
              <a:t>fotomoltiplicatori</a:t>
            </a:r>
            <a:endParaRPr lang="en-GB" dirty="0" smtClean="0"/>
          </a:p>
          <a:p>
            <a:r>
              <a:rPr lang="en-GB" dirty="0" smtClean="0"/>
              <a:t>Computer </a:t>
            </a:r>
            <a:r>
              <a:rPr lang="en-GB" dirty="0" err="1" smtClean="0"/>
              <a:t>linux</a:t>
            </a:r>
            <a:r>
              <a:rPr lang="en-GB" dirty="0" smtClean="0"/>
              <a:t> per </a:t>
            </a:r>
            <a:r>
              <a:rPr lang="en-GB" dirty="0" err="1" smtClean="0"/>
              <a:t>controllare</a:t>
            </a:r>
            <a:r>
              <a:rPr lang="en-GB" dirty="0" smtClean="0"/>
              <a:t> la </a:t>
            </a:r>
            <a:r>
              <a:rPr lang="en-GB" dirty="0" err="1" smtClean="0"/>
              <a:t>scheda</a:t>
            </a:r>
            <a:endParaRPr lang="en-GB" dirty="0"/>
          </a:p>
        </p:txBody>
      </p:sp>
      <p:sp>
        <p:nvSpPr>
          <p:cNvPr id="5" name="Slide Number Placeholder 4"/>
          <p:cNvSpPr>
            <a:spLocks noGrp="1"/>
          </p:cNvSpPr>
          <p:nvPr>
            <p:ph type="sldNum" sz="quarter" idx="12"/>
          </p:nvPr>
        </p:nvSpPr>
        <p:spPr/>
        <p:txBody>
          <a:bodyPr/>
          <a:lstStyle/>
          <a:p>
            <a:fld id="{240D5ECE-8B49-45CD-BE81-EF81920D1969}" type="slidenum">
              <a:rPr lang="en-US" smtClean="0"/>
              <a:pPr/>
              <a:t>9</a:t>
            </a:fld>
            <a:endParaRPr lang="en-US" dirty="0"/>
          </a:p>
        </p:txBody>
      </p:sp>
      <p:pic>
        <p:nvPicPr>
          <p:cNvPr id="6" name="Picture 5"/>
          <p:cNvPicPr>
            <a:picLocks noChangeAspect="1"/>
          </p:cNvPicPr>
          <p:nvPr/>
        </p:nvPicPr>
        <p:blipFill>
          <a:blip r:embed="rId2"/>
          <a:stretch>
            <a:fillRect/>
          </a:stretch>
        </p:blipFill>
        <p:spPr>
          <a:xfrm rot="16200000">
            <a:off x="6468846" y="1363446"/>
            <a:ext cx="6739564" cy="4249544"/>
          </a:xfrm>
          <a:prstGeom prst="rect">
            <a:avLst/>
          </a:prstGeom>
        </p:spPr>
      </p:pic>
      <p:pic>
        <p:nvPicPr>
          <p:cNvPr id="7" name="Picture 6"/>
          <p:cNvPicPr>
            <a:picLocks noChangeAspect="1"/>
          </p:cNvPicPr>
          <p:nvPr/>
        </p:nvPicPr>
        <p:blipFill>
          <a:blip r:embed="rId3"/>
          <a:stretch>
            <a:fillRect/>
          </a:stretch>
        </p:blipFill>
        <p:spPr>
          <a:xfrm>
            <a:off x="1684322" y="3736391"/>
            <a:ext cx="4251355" cy="2948614"/>
          </a:xfrm>
          <a:prstGeom prst="rect">
            <a:avLst/>
          </a:prstGeom>
        </p:spPr>
      </p:pic>
    </p:spTree>
    <p:extLst>
      <p:ext uri="{BB962C8B-B14F-4D97-AF65-F5344CB8AC3E}">
        <p14:creationId xmlns:p14="http://schemas.microsoft.com/office/powerpoint/2010/main" val="22450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ntroducing PowerPoint 2011">
  <a:themeElements>
    <a:clrScheme name="Fresh">
      <a:dk1>
        <a:srgbClr val="262626"/>
      </a:dk1>
      <a:lt1>
        <a:sysClr val="window" lastClr="FFFFFF"/>
      </a:lt1>
      <a:dk2>
        <a:srgbClr val="595959"/>
      </a:dk2>
      <a:lt2>
        <a:srgbClr val="EEECE1"/>
      </a:lt2>
      <a:accent1>
        <a:srgbClr val="F4891E"/>
      </a:accent1>
      <a:accent2>
        <a:srgbClr val="7BCF27"/>
      </a:accent2>
      <a:accent3>
        <a:srgbClr val="9BBB59"/>
      </a:accent3>
      <a:accent4>
        <a:srgbClr val="00B0F0"/>
      </a:accent4>
      <a:accent5>
        <a:srgbClr val="4BACC6"/>
      </a:accent5>
      <a:accent6>
        <a:srgbClr val="F79646"/>
      </a:accent6>
      <a:hlink>
        <a:srgbClr val="00B0F0"/>
      </a:hlink>
      <a:folHlink>
        <a:srgbClr val="F4891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Introducing PowerPoint 2011.potx</Template>
  <TotalTime>0</TotalTime>
  <Words>656</Words>
  <Application>Microsoft Macintosh PowerPoint</Application>
  <PresentationFormat>Widescreen</PresentationFormat>
  <Paragraphs>107</Paragraphs>
  <Slides>20</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Calibri</vt:lpstr>
      <vt:lpstr>Georgia</vt:lpstr>
      <vt:lpstr>Gill Sans</vt:lpstr>
      <vt:lpstr>Helvetica Light</vt:lpstr>
      <vt:lpstr>Symbol</vt:lpstr>
      <vt:lpstr>Wingdings</vt:lpstr>
      <vt:lpstr>Arial</vt:lpstr>
      <vt:lpstr>Introducing PowerPoint 2011</vt:lpstr>
      <vt:lpstr>PowerPoint Presentation</vt:lpstr>
      <vt:lpstr>#1 Cosa vogliamo misurare?</vt:lpstr>
      <vt:lpstr>Cascate di particelle</vt:lpstr>
      <vt:lpstr>#2. Che strumenti ci servono?</vt:lpstr>
      <vt:lpstr>1. Scintillatore</vt:lpstr>
      <vt:lpstr>Preparazione scintillatore</vt:lpstr>
      <vt:lpstr>PowerPoint Presentation</vt:lpstr>
      <vt:lpstr>Fotomoltiplicatore al silicio</vt:lpstr>
      <vt:lpstr>Scheda di controllo + computer</vt:lpstr>
      <vt:lpstr>Setup</vt:lpstr>
      <vt:lpstr>1. Con due lastre facciamo un telescopio</vt:lpstr>
      <vt:lpstr>2. Perche 4 sensori?</vt:lpstr>
      <vt:lpstr>Togliere rumore elettronico e ottimizzare segnale</vt:lpstr>
      <vt:lpstr>3. Il nostro telescopio e’ orientabile</vt:lpstr>
      <vt:lpstr>PowerPoint Presentation</vt:lpstr>
      <vt:lpstr>Pagina web</vt:lpstr>
      <vt:lpstr>FACCIAMO LA MISURA!</vt:lpstr>
      <vt:lpstr>5. Conteggi variando angolo</vt:lpstr>
      <vt:lpstr>Misure prese da noi</vt:lpstr>
      <vt:lpstr>Links</vt:lpstr>
    </vt:vector>
  </TitlesOfParts>
  <Manager/>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cp:lastPrinted>2016-10-11T13:44:50Z</cp:lastPrinted>
  <dcterms:created xsi:type="dcterms:W3CDTF">2010-05-03T20:57:59Z</dcterms:created>
  <dcterms:modified xsi:type="dcterms:W3CDTF">2017-11-28T19:15:09Z</dcterms:modified>
</cp:coreProperties>
</file>