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72"/>
  </p:notesMasterIdLst>
  <p:handoutMasterIdLst>
    <p:handoutMasterId r:id="rId73"/>
  </p:handoutMasterIdLst>
  <p:sldIdLst>
    <p:sldId id="375" r:id="rId2"/>
    <p:sldId id="640" r:id="rId3"/>
    <p:sldId id="705" r:id="rId4"/>
    <p:sldId id="616" r:id="rId5"/>
    <p:sldId id="610" r:id="rId6"/>
    <p:sldId id="685" r:id="rId7"/>
    <p:sldId id="611" r:id="rId8"/>
    <p:sldId id="725" r:id="rId9"/>
    <p:sldId id="739" r:id="rId10"/>
    <p:sldId id="726" r:id="rId11"/>
    <p:sldId id="615" r:id="rId12"/>
    <p:sldId id="612" r:id="rId13"/>
    <p:sldId id="679" r:id="rId14"/>
    <p:sldId id="523" r:id="rId15"/>
    <p:sldId id="668" r:id="rId16"/>
    <p:sldId id="663" r:id="rId17"/>
    <p:sldId id="526" r:id="rId18"/>
    <p:sldId id="613" r:id="rId19"/>
    <p:sldId id="664" r:id="rId20"/>
    <p:sldId id="686" r:id="rId21"/>
    <p:sldId id="687" r:id="rId22"/>
    <p:sldId id="629" r:id="rId23"/>
    <p:sldId id="688" r:id="rId24"/>
    <p:sldId id="630" r:id="rId25"/>
    <p:sldId id="631" r:id="rId26"/>
    <p:sldId id="690" r:id="rId27"/>
    <p:sldId id="618" r:id="rId28"/>
    <p:sldId id="656" r:id="rId29"/>
    <p:sldId id="743" r:id="rId30"/>
    <p:sldId id="573" r:id="rId31"/>
    <p:sldId id="707" r:id="rId32"/>
    <p:sldId id="619" r:id="rId33"/>
    <p:sldId id="638" r:id="rId34"/>
    <p:sldId id="639" r:id="rId35"/>
    <p:sldId id="633" r:id="rId36"/>
    <p:sldId id="692" r:id="rId37"/>
    <p:sldId id="693" r:id="rId38"/>
    <p:sldId id="634" r:id="rId39"/>
    <p:sldId id="697" r:id="rId40"/>
    <p:sldId id="735" r:id="rId41"/>
    <p:sldId id="738" r:id="rId42"/>
    <p:sldId id="736" r:id="rId43"/>
    <p:sldId id="737" r:id="rId44"/>
    <p:sldId id="636" r:id="rId45"/>
    <p:sldId id="701" r:id="rId46"/>
    <p:sldId id="702" r:id="rId47"/>
    <p:sldId id="744" r:id="rId48"/>
    <p:sldId id="713" r:id="rId49"/>
    <p:sldId id="652" r:id="rId50"/>
    <p:sldId id="659" r:id="rId51"/>
    <p:sldId id="518" r:id="rId52"/>
    <p:sldId id="603" r:id="rId53"/>
    <p:sldId id="745" r:id="rId54"/>
    <p:sldId id="527" r:id="rId55"/>
    <p:sldId id="704" r:id="rId56"/>
    <p:sldId id="584" r:id="rId57"/>
    <p:sldId id="749" r:id="rId58"/>
    <p:sldId id="748" r:id="rId59"/>
    <p:sldId id="746" r:id="rId60"/>
    <p:sldId id="747" r:id="rId61"/>
    <p:sldId id="590" r:id="rId62"/>
    <p:sldId id="578" r:id="rId63"/>
    <p:sldId id="599" r:id="rId64"/>
    <p:sldId id="654" r:id="rId65"/>
    <p:sldId id="637" r:id="rId66"/>
    <p:sldId id="716" r:id="rId67"/>
    <p:sldId id="646" r:id="rId68"/>
    <p:sldId id="648" r:id="rId69"/>
    <p:sldId id="750" r:id="rId70"/>
    <p:sldId id="614"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CFFCD"/>
    <a:srgbClr val="C67897"/>
    <a:srgbClr val="F94848"/>
    <a:srgbClr val="6606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1" autoAdjust="0"/>
    <p:restoredTop sz="97807" autoAdjust="0"/>
  </p:normalViewPr>
  <p:slideViewPr>
    <p:cSldViewPr snapToGrid="0" snapToObjects="1">
      <p:cViewPr>
        <p:scale>
          <a:sx n="75" d="100"/>
          <a:sy n="75" d="100"/>
        </p:scale>
        <p:origin x="-1208" y="-5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7B5BDB-61F4-F842-836E-371160E0A9B1}" type="datetimeFigureOut">
              <a:rPr lang="en-US" smtClean="0"/>
              <a:pPr/>
              <a:t>27/11/17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8CEC6B-11D2-AE47-A895-534493F13E11}" type="slidenum">
              <a:rPr lang="en-US" smtClean="0"/>
              <a:pPr/>
              <a:t>‹#›</a:t>
            </a:fld>
            <a:endParaRPr lang="en-US" dirty="0"/>
          </a:p>
        </p:txBody>
      </p:sp>
    </p:spTree>
    <p:extLst>
      <p:ext uri="{BB962C8B-B14F-4D97-AF65-F5344CB8AC3E}">
        <p14:creationId xmlns:p14="http://schemas.microsoft.com/office/powerpoint/2010/main" val="18918122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3CE651-C5BB-E543-8294-7D944FCBCB81}" type="datetimeFigureOut">
              <a:rPr lang="en-US" smtClean="0"/>
              <a:pPr/>
              <a:t>27/11/17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4A254F-9F57-114D-86BE-FFC886BA4761}" type="slidenum">
              <a:rPr lang="en-US" smtClean="0"/>
              <a:pPr/>
              <a:t>‹#›</a:t>
            </a:fld>
            <a:endParaRPr lang="en-US" dirty="0"/>
          </a:p>
        </p:txBody>
      </p:sp>
    </p:spTree>
    <p:extLst>
      <p:ext uri="{BB962C8B-B14F-4D97-AF65-F5344CB8AC3E}">
        <p14:creationId xmlns:p14="http://schemas.microsoft.com/office/powerpoint/2010/main" val="38414566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1B1D2E8-C028-B141-B70B-64B8A55589E0}" type="slidenum">
              <a:rPr lang="en-US"/>
              <a:pPr/>
              <a:t>5</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rPr>
              <a:t>There is a global interest in pursuing discovery science via CLFV. This table summarizes for you’re the current limits from a variety of CLFV processes and future</a:t>
            </a:r>
            <a:r>
              <a:rPr lang="en-US" baseline="0" dirty="0" smtClean="0">
                <a:latin typeface="Times New Roman" charset="0"/>
              </a:rPr>
              <a:t> sensitivities. Among these various experiments, the most promising utilize muons – and among those the best sensitivity comes from muon-to-electron conversion.</a:t>
            </a:r>
            <a:endParaRPr lang="en-US" dirty="0" smtClean="0">
              <a:latin typeface="Times New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Times New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rPr>
              <a:t>We are not alone in pursuing discovery science via charged lepton flavor violation…  Why?  Well,</a:t>
            </a:r>
            <a:r>
              <a:rPr lang="en-US" baseline="0" dirty="0" smtClean="0">
                <a:latin typeface="Times New Roman" charset="0"/>
              </a:rPr>
              <a:t> we know quarks mix, we know neutrinos mix, so – to me (and many others) – it would be surprising if charged leptons didn’t mix.  It’s a question then of “at what level” do they mix.  These are FCNC, you have to work hard to suppress them.  It turns out that in most BSM models CLFV effects are present at rates that some next generation experiments will be sensitive to.  And in that regard the </a:t>
            </a:r>
            <a:r>
              <a:rPr lang="en-US" baseline="0" dirty="0" err="1" smtClean="0">
                <a:latin typeface="Times New Roman" charset="0"/>
              </a:rPr>
              <a:t>muon</a:t>
            </a:r>
            <a:r>
              <a:rPr lang="en-US" baseline="0" dirty="0" smtClean="0">
                <a:latin typeface="Times New Roman" charset="0"/>
              </a:rPr>
              <a:t> experiments really shine - MEG and </a:t>
            </a:r>
            <a:r>
              <a:rPr lang="en-US" baseline="0" dirty="0" err="1" smtClean="0">
                <a:latin typeface="Times New Roman" charset="0"/>
              </a:rPr>
              <a:t>muon</a:t>
            </a:r>
            <a:r>
              <a:rPr lang="en-US" baseline="0" dirty="0" smtClean="0">
                <a:latin typeface="Times New Roman" charset="0"/>
              </a:rPr>
              <a:t>-to-electron conversion in particular.  MEG is searching for a </a:t>
            </a:r>
            <a:r>
              <a:rPr lang="en-US" baseline="0" dirty="0" err="1" smtClean="0">
                <a:latin typeface="Times New Roman" charset="0"/>
              </a:rPr>
              <a:t>muon</a:t>
            </a:r>
            <a:r>
              <a:rPr lang="en-US" baseline="0" dirty="0" smtClean="0">
                <a:latin typeface="Times New Roman" charset="0"/>
              </a:rPr>
              <a:t> decaying to </a:t>
            </a:r>
            <a:r>
              <a:rPr lang="en-US" baseline="0" dirty="0" err="1" smtClean="0">
                <a:latin typeface="Times New Roman" charset="0"/>
              </a:rPr>
              <a:t>e</a:t>
            </a:r>
            <a:r>
              <a:rPr lang="en-US" baseline="0" dirty="0" smtClean="0">
                <a:latin typeface="Times New Roman" charset="0"/>
              </a:rPr>
              <a:t>/gamma, released a new result last year, and is in the middle of an upgrade to improve another order of magnitude in the next few years.  </a:t>
            </a:r>
            <a:r>
              <a:rPr lang="en-US" baseline="0" dirty="0" err="1" smtClean="0">
                <a:latin typeface="Times New Roman" charset="0"/>
              </a:rPr>
              <a:t>Muon</a:t>
            </a:r>
            <a:r>
              <a:rPr lang="en-US" baseline="0" dirty="0" smtClean="0">
                <a:latin typeface="Times New Roman" charset="0"/>
              </a:rPr>
              <a:t> conversion is being pursued by Mu2e here at Fermilab and a very similar experiment called COMET at JPARC in Japan.</a:t>
            </a:r>
            <a:endParaRPr lang="en-US" dirty="0" smtClean="0">
              <a:latin typeface="Times New Roman" charset="0"/>
            </a:endParaRPr>
          </a:p>
          <a:p>
            <a:endParaRPr lang="en-US" dirty="0"/>
          </a:p>
        </p:txBody>
      </p:sp>
    </p:spTree>
    <p:extLst>
      <p:ext uri="{BB962C8B-B14F-4D97-AF65-F5344CB8AC3E}">
        <p14:creationId xmlns:p14="http://schemas.microsoft.com/office/powerpoint/2010/main" val="1263870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A4A2846-D72E-984F-9C1A-51AC8D74134A}" type="slidenum">
              <a:rPr lang="en-US"/>
              <a:pPr/>
              <a:t>22</a:t>
            </a:fld>
            <a:endParaRPr lang="en-US"/>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4382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Ansaldo</a:t>
            </a:r>
            <a:r>
              <a:rPr lang="en-US" baseline="0" dirty="0" smtClean="0"/>
              <a:t> Superconductor Genova</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35</a:t>
            </a:fld>
            <a:endParaRPr lang="en-US"/>
          </a:p>
        </p:txBody>
      </p:sp>
    </p:spTree>
    <p:extLst>
      <p:ext uri="{BB962C8B-B14F-4D97-AF65-F5344CB8AC3E}">
        <p14:creationId xmlns:p14="http://schemas.microsoft.com/office/powerpoint/2010/main" val="222460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38</a:t>
            </a:fld>
            <a:endParaRPr lang="en-US"/>
          </a:p>
        </p:txBody>
      </p:sp>
    </p:spTree>
    <p:extLst>
      <p:ext uri="{BB962C8B-B14F-4D97-AF65-F5344CB8AC3E}">
        <p14:creationId xmlns:p14="http://schemas.microsoft.com/office/powerpoint/2010/main" val="200106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39</a:t>
            </a:fld>
            <a:endParaRPr lang="en-US"/>
          </a:p>
        </p:txBody>
      </p:sp>
    </p:spTree>
    <p:extLst>
      <p:ext uri="{BB962C8B-B14F-4D97-AF65-F5344CB8AC3E}">
        <p14:creationId xmlns:p14="http://schemas.microsoft.com/office/powerpoint/2010/main" val="2001068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11/10/2017</a:t>
            </a:r>
            <a:endParaRPr lang="en-US" dirty="0"/>
          </a:p>
        </p:txBody>
      </p:sp>
      <p:sp>
        <p:nvSpPr>
          <p:cNvPr id="6" name="Footer Placeholder 5"/>
          <p:cNvSpPr>
            <a:spLocks noGrp="1"/>
          </p:cNvSpPr>
          <p:nvPr>
            <p:ph type="ftr" sz="quarter" idx="11"/>
          </p:nvPr>
        </p:nvSpPr>
        <p:spPr/>
        <p:txBody>
          <a:bodyPr/>
          <a:lstStyle/>
          <a:p>
            <a:r>
              <a:rPr lang="en-US" smtClean="0"/>
              <a:t>S.Miscetti @ LNF Theory Meeting - Frascati</a:t>
            </a:r>
            <a:endParaRPr lang="en-US" dirty="0"/>
          </a:p>
        </p:txBody>
      </p:sp>
      <p:sp>
        <p:nvSpPr>
          <p:cNvPr id="7" name="Slide Number Placeholder 6"/>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11/10/2017</a:t>
            </a:r>
            <a:endParaRPr lang="en-US" dirty="0"/>
          </a:p>
        </p:txBody>
      </p:sp>
      <p:sp>
        <p:nvSpPr>
          <p:cNvPr id="8" name="Footer Placeholder 7"/>
          <p:cNvSpPr>
            <a:spLocks noGrp="1"/>
          </p:cNvSpPr>
          <p:nvPr>
            <p:ph type="ftr" sz="quarter" idx="11"/>
          </p:nvPr>
        </p:nvSpPr>
        <p:spPr/>
        <p:txBody>
          <a:bodyPr/>
          <a:lstStyle/>
          <a:p>
            <a:r>
              <a:rPr lang="en-US" smtClean="0"/>
              <a:t>S.Miscetti @ LNF Theory Meeting - Frascati</a:t>
            </a:r>
            <a:endParaRPr lang="en-US" dirty="0"/>
          </a:p>
        </p:txBody>
      </p:sp>
      <p:sp>
        <p:nvSpPr>
          <p:cNvPr id="9" name="Slide Number Placeholder 8"/>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11/10/2017</a:t>
            </a:r>
            <a:endParaRPr lang="en-US" dirty="0"/>
          </a:p>
        </p:txBody>
      </p:sp>
      <p:sp>
        <p:nvSpPr>
          <p:cNvPr id="4" name="Footer Placeholder 3"/>
          <p:cNvSpPr>
            <a:spLocks noGrp="1"/>
          </p:cNvSpPr>
          <p:nvPr>
            <p:ph type="ftr" sz="quarter" idx="11"/>
          </p:nvPr>
        </p:nvSpPr>
        <p:spPr/>
        <p:txBody>
          <a:bodyPr/>
          <a:lstStyle/>
          <a:p>
            <a:r>
              <a:rPr lang="en-US" smtClean="0"/>
              <a:t>S.Miscetti @ LNF Theory Meeting - Frascati</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11/10/2017</a:t>
            </a:r>
            <a:endParaRPr lang="en-US" dirty="0"/>
          </a:p>
        </p:txBody>
      </p:sp>
      <p:sp>
        <p:nvSpPr>
          <p:cNvPr id="3" name="Footer Placeholder 2"/>
          <p:cNvSpPr>
            <a:spLocks noGrp="1"/>
          </p:cNvSpPr>
          <p:nvPr>
            <p:ph type="ftr" sz="quarter" idx="11"/>
          </p:nvPr>
        </p:nvSpPr>
        <p:spPr/>
        <p:txBody>
          <a:bodyPr/>
          <a:lstStyle/>
          <a:p>
            <a:r>
              <a:rPr lang="en-US" smtClean="0"/>
              <a:t>S.Miscetti @ LNF Theory Meeting - Frascati</a:t>
            </a:r>
            <a:endParaRPr lang="en-US" dirty="0"/>
          </a:p>
        </p:txBody>
      </p:sp>
      <p:sp>
        <p:nvSpPr>
          <p:cNvPr id="4" name="Slide Number Placeholder 3"/>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11/10/2017</a:t>
            </a:r>
            <a:endParaRPr lang="en-US" dirty="0"/>
          </a:p>
        </p:txBody>
      </p:sp>
      <p:sp>
        <p:nvSpPr>
          <p:cNvPr id="6" name="Footer Placeholder 5"/>
          <p:cNvSpPr>
            <a:spLocks noGrp="1"/>
          </p:cNvSpPr>
          <p:nvPr>
            <p:ph type="ftr" sz="quarter" idx="11"/>
          </p:nvPr>
        </p:nvSpPr>
        <p:spPr/>
        <p:txBody>
          <a:bodyPr/>
          <a:lstStyle/>
          <a:p>
            <a:r>
              <a:rPr lang="en-US" smtClean="0"/>
              <a:t>S.Miscetti @ LNF Theory Meeting - Frascati</a:t>
            </a:r>
            <a:endParaRPr lang="en-US" dirty="0"/>
          </a:p>
        </p:txBody>
      </p:sp>
      <p:sp>
        <p:nvSpPr>
          <p:cNvPr id="7" name="Slide Number Placeholder 6"/>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11/10/2017</a:t>
            </a:r>
            <a:endParaRPr lang="en-US" dirty="0"/>
          </a:p>
        </p:txBody>
      </p:sp>
      <p:sp>
        <p:nvSpPr>
          <p:cNvPr id="6" name="Footer Placeholder 5"/>
          <p:cNvSpPr>
            <a:spLocks noGrp="1"/>
          </p:cNvSpPr>
          <p:nvPr>
            <p:ph type="ftr" sz="quarter" idx="11"/>
          </p:nvPr>
        </p:nvSpPr>
        <p:spPr/>
        <p:txBody>
          <a:bodyPr/>
          <a:lstStyle/>
          <a:p>
            <a:r>
              <a:rPr lang="en-US" smtClean="0"/>
              <a:t>S.Miscetti @ LNF Theory Meeting - Frascati</a:t>
            </a:r>
            <a:endParaRPr lang="en-US" dirty="0"/>
          </a:p>
        </p:txBody>
      </p:sp>
      <p:sp>
        <p:nvSpPr>
          <p:cNvPr id="7" name="Slide Number Placeholder 6"/>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2932" y="274638"/>
            <a:ext cx="6752835" cy="3349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02405"/>
            <a:ext cx="8229600" cy="527455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54000" y="6485467"/>
            <a:ext cx="1329267" cy="236008"/>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11/10/2017</a:t>
            </a:r>
            <a:endParaRPr lang="en-US" dirty="0" smtClean="0"/>
          </a:p>
        </p:txBody>
      </p:sp>
      <p:sp>
        <p:nvSpPr>
          <p:cNvPr id="5" name="Footer Placeholder 4"/>
          <p:cNvSpPr>
            <a:spLocks noGrp="1"/>
          </p:cNvSpPr>
          <p:nvPr>
            <p:ph type="ftr" sz="quarter" idx="3"/>
          </p:nvPr>
        </p:nvSpPr>
        <p:spPr>
          <a:xfrm>
            <a:off x="2590800" y="6485467"/>
            <a:ext cx="3962399" cy="23600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S.Miscetti @ LNF Theory Meeting - Frascati</a:t>
            </a:r>
            <a:endParaRPr lang="en-US" dirty="0"/>
          </a:p>
        </p:txBody>
      </p:sp>
      <p:sp>
        <p:nvSpPr>
          <p:cNvPr id="6" name="Slide Number Placeholder 5"/>
          <p:cNvSpPr>
            <a:spLocks noGrp="1"/>
          </p:cNvSpPr>
          <p:nvPr>
            <p:ph type="sldNum" sz="quarter" idx="4"/>
          </p:nvPr>
        </p:nvSpPr>
        <p:spPr>
          <a:xfrm>
            <a:off x="6891866" y="6485467"/>
            <a:ext cx="1794933" cy="236008"/>
          </a:xfrm>
          <a:prstGeom prst="rect">
            <a:avLst/>
          </a:prstGeom>
        </p:spPr>
        <p:txBody>
          <a:bodyPr vert="horz" lIns="91440" tIns="45720" rIns="91440" bIns="45720" rtlCol="0" anchor="ctr"/>
          <a:lstStyle>
            <a:lvl1pPr algn="r">
              <a:defRPr sz="1200">
                <a:solidFill>
                  <a:schemeClr val="tx1">
                    <a:tint val="75000"/>
                  </a:schemeClr>
                </a:solidFill>
              </a:defRPr>
            </a:lvl1pPr>
          </a:lstStyle>
          <a:p>
            <a:fld id="{AB3C1F1C-F708-3F4B-8ECB-6D467F0718B5}" type="slidenum">
              <a:rPr lang="en-US" smtClean="0"/>
              <a:pPr/>
              <a:t>‹#›</a:t>
            </a:fld>
            <a:endParaRPr lang="en-US" dirty="0"/>
          </a:p>
        </p:txBody>
      </p:sp>
      <p:cxnSp>
        <p:nvCxnSpPr>
          <p:cNvPr id="8" name="Straight Connector 7"/>
          <p:cNvCxnSpPr/>
          <p:nvPr userDrawn="1"/>
        </p:nvCxnSpPr>
        <p:spPr>
          <a:xfrm>
            <a:off x="1583267" y="667305"/>
            <a:ext cx="6086475" cy="1588"/>
          </a:xfrm>
          <a:prstGeom prst="line">
            <a:avLst/>
          </a:prstGeom>
          <a:ln w="12700">
            <a:solidFill>
              <a:srgbClr val="008000"/>
            </a:solidFill>
          </a:ln>
        </p:spPr>
        <p:style>
          <a:lnRef idx="2">
            <a:schemeClr val="accent1"/>
          </a:lnRef>
          <a:fillRef idx="0">
            <a:schemeClr val="accent1"/>
          </a:fillRef>
          <a:effectRef idx="1">
            <a:schemeClr val="accent1"/>
          </a:effectRef>
          <a:fontRef idx="minor">
            <a:schemeClr val="tx1"/>
          </a:fontRef>
        </p:style>
      </p:cxnSp>
      <p:pic>
        <p:nvPicPr>
          <p:cNvPr id="9" name="Picture 6"/>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7958666" y="53472"/>
            <a:ext cx="1046301" cy="600806"/>
          </a:xfrm>
          <a:prstGeom prst="rect">
            <a:avLst/>
          </a:prstGeom>
          <a:noFill/>
          <a:ln w="25400">
            <a:noFill/>
            <a:miter lim="800000"/>
            <a:headEnd/>
            <a:tailEnd/>
          </a:ln>
        </p:spPr>
      </p:pic>
      <p:pic>
        <p:nvPicPr>
          <p:cNvPr id="11" name="Picture 10" descr="infnlogo.gif"/>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44451" y="84229"/>
            <a:ext cx="988482" cy="6276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3600" kern="1200">
          <a:solidFill>
            <a:schemeClr val="tx1"/>
          </a:solidFill>
          <a:latin typeface="Arial"/>
          <a:ea typeface="+mj-ea"/>
          <a:cs typeface="Arial"/>
        </a:defRPr>
      </a:lvl1pPr>
    </p:titleStyle>
    <p:body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5" Type="http://schemas.openxmlformats.org/officeDocument/2006/relationships/image" Target="../media/image41.tiff"/><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tiff"/><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tiff"/><Relationship Id="rId5" Type="http://schemas.openxmlformats.org/officeDocument/2006/relationships/image" Target="../media/image72.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tiff"/><Relationship Id="rId3"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8.tiff"/><Relationship Id="rId4" Type="http://schemas.openxmlformats.org/officeDocument/2006/relationships/image" Target="../media/image79.tiff"/><Relationship Id="rId1" Type="http://schemas.openxmlformats.org/officeDocument/2006/relationships/slideLayout" Target="../slideLayouts/slideLayout2.xml"/><Relationship Id="rId2" Type="http://schemas.openxmlformats.org/officeDocument/2006/relationships/image" Target="../media/image77.tiff"/></Relationships>
</file>

<file path=ppt/slides/_rels/slide43.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 Id="rId3" Type="http://schemas.openxmlformats.org/officeDocument/2006/relationships/image" Target="../media/image87.jpe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246724"/>
            <a:ext cx="9217407" cy="6035547"/>
          </a:xfrm>
          <a:prstGeom prst="rect">
            <a:avLst/>
          </a:prstGeom>
        </p:spPr>
      </p:pic>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0</a:t>
            </a:fld>
            <a:endParaRPr lang="en-US" dirty="0"/>
          </a:p>
        </p:txBody>
      </p:sp>
      <p:sp>
        <p:nvSpPr>
          <p:cNvPr id="7" name="TextBox 6"/>
          <p:cNvSpPr txBox="1"/>
          <p:nvPr/>
        </p:nvSpPr>
        <p:spPr>
          <a:xfrm>
            <a:off x="-5207" y="5317069"/>
            <a:ext cx="9188747" cy="1846659"/>
          </a:xfrm>
          <a:prstGeom prst="rect">
            <a:avLst/>
          </a:prstGeom>
          <a:solidFill>
            <a:schemeClr val="accent5">
              <a:lumMod val="20000"/>
              <a:lumOff val="80000"/>
            </a:schemeClr>
          </a:solidFill>
        </p:spPr>
        <p:txBody>
          <a:bodyPr wrap="square" rtlCol="0">
            <a:spAutoFit/>
          </a:bodyPr>
          <a:lstStyle/>
          <a:p>
            <a:pPr algn="ctr"/>
            <a:r>
              <a:rPr lang="en-US" sz="2400" b="1" dirty="0" smtClean="0">
                <a:solidFill>
                  <a:srgbClr val="800000"/>
                </a:solidFill>
              </a:rPr>
              <a:t>S. Miscetti</a:t>
            </a:r>
          </a:p>
          <a:p>
            <a:pPr algn="ctr"/>
            <a:r>
              <a:rPr lang="en-US" sz="2400" dirty="0" err="1" smtClean="0">
                <a:solidFill>
                  <a:srgbClr val="800000"/>
                </a:solidFill>
              </a:rPr>
              <a:t>Laboratori</a:t>
            </a:r>
            <a:r>
              <a:rPr lang="en-US" sz="2400" dirty="0" smtClean="0">
                <a:solidFill>
                  <a:srgbClr val="800000"/>
                </a:solidFill>
              </a:rPr>
              <a:t> </a:t>
            </a:r>
            <a:r>
              <a:rPr lang="en-US" sz="2400" dirty="0" err="1" smtClean="0">
                <a:solidFill>
                  <a:srgbClr val="800000"/>
                </a:solidFill>
              </a:rPr>
              <a:t>Nazionali</a:t>
            </a:r>
            <a:r>
              <a:rPr lang="en-US" sz="2400" dirty="0" smtClean="0">
                <a:solidFill>
                  <a:srgbClr val="800000"/>
                </a:solidFill>
              </a:rPr>
              <a:t> di </a:t>
            </a:r>
            <a:r>
              <a:rPr lang="en-US" sz="2400" dirty="0" err="1" smtClean="0">
                <a:solidFill>
                  <a:srgbClr val="800000"/>
                </a:solidFill>
              </a:rPr>
              <a:t>Frascati</a:t>
            </a:r>
            <a:endParaRPr lang="en-US" sz="2400" dirty="0" smtClean="0">
              <a:solidFill>
                <a:srgbClr val="800000"/>
              </a:solidFill>
            </a:endParaRPr>
          </a:p>
          <a:p>
            <a:pPr algn="ctr"/>
            <a:r>
              <a:rPr lang="en-US" sz="2400" dirty="0">
                <a:solidFill>
                  <a:srgbClr val="3366FF"/>
                </a:solidFill>
              </a:rPr>
              <a:t>o</a:t>
            </a:r>
            <a:r>
              <a:rPr lang="en-US" sz="2400" dirty="0" smtClean="0">
                <a:solidFill>
                  <a:srgbClr val="3366FF"/>
                </a:solidFill>
              </a:rPr>
              <a:t>n behalf of the Mu2e Collaboration</a:t>
            </a:r>
          </a:p>
          <a:p>
            <a:pPr algn="ctr"/>
            <a:r>
              <a:rPr lang="en-US" sz="2400" dirty="0" smtClean="0">
                <a:solidFill>
                  <a:srgbClr val="3366FF"/>
                </a:solidFill>
              </a:rPr>
              <a:t>LNF Theory Seminars </a:t>
            </a:r>
            <a:r>
              <a:rPr lang="mr-IN" sz="2400" dirty="0" smtClean="0">
                <a:solidFill>
                  <a:srgbClr val="3366FF"/>
                </a:solidFill>
              </a:rPr>
              <a:t>–</a:t>
            </a:r>
            <a:r>
              <a:rPr lang="en-US" sz="2400" dirty="0" smtClean="0">
                <a:solidFill>
                  <a:srgbClr val="3366FF"/>
                </a:solidFill>
              </a:rPr>
              <a:t> 28 November 2017</a:t>
            </a:r>
          </a:p>
          <a:p>
            <a:pPr algn="ctr"/>
            <a:endParaRPr lang="en-US" dirty="0" smtClean="0">
              <a:solidFill>
                <a:srgbClr val="800000"/>
              </a:solidFill>
            </a:endParaRPr>
          </a:p>
        </p:txBody>
      </p:sp>
      <p:sp>
        <p:nvSpPr>
          <p:cNvPr id="3" name="TextBox 2"/>
          <p:cNvSpPr txBox="1"/>
          <p:nvPr/>
        </p:nvSpPr>
        <p:spPr>
          <a:xfrm>
            <a:off x="-5206" y="0"/>
            <a:ext cx="9205680" cy="1200329"/>
          </a:xfrm>
          <a:prstGeom prst="rect">
            <a:avLst/>
          </a:prstGeom>
          <a:solidFill>
            <a:srgbClr val="CCFFCC"/>
          </a:solidFill>
        </p:spPr>
        <p:txBody>
          <a:bodyPr wrap="square" rtlCol="0">
            <a:spAutoFit/>
          </a:bodyPr>
          <a:lstStyle/>
          <a:p>
            <a:pPr algn="ctr"/>
            <a:r>
              <a:rPr lang="en-US" sz="3600" b="1" dirty="0" smtClean="0">
                <a:solidFill>
                  <a:srgbClr val="000090"/>
                </a:solidFill>
              </a:rPr>
              <a:t>Searching for </a:t>
            </a:r>
            <a:r>
              <a:rPr lang="en-US" sz="3600" b="1" dirty="0" err="1" smtClean="0">
                <a:solidFill>
                  <a:srgbClr val="000090"/>
                </a:solidFill>
              </a:rPr>
              <a:t>muon</a:t>
            </a:r>
            <a:r>
              <a:rPr lang="en-US" sz="3600" b="1" dirty="0" smtClean="0">
                <a:solidFill>
                  <a:srgbClr val="000090"/>
                </a:solidFill>
              </a:rPr>
              <a:t> to electron conversion:</a:t>
            </a:r>
          </a:p>
          <a:p>
            <a:pPr algn="ctr"/>
            <a:r>
              <a:rPr lang="en-US" sz="3600" b="1" dirty="0">
                <a:solidFill>
                  <a:srgbClr val="000090"/>
                </a:solidFill>
              </a:rPr>
              <a:t>t</a:t>
            </a:r>
            <a:r>
              <a:rPr lang="en-US" sz="3600" b="1" dirty="0" smtClean="0">
                <a:solidFill>
                  <a:srgbClr val="000090"/>
                </a:solidFill>
              </a:rPr>
              <a:t>he Mu2e experiment at FERMILAB</a:t>
            </a:r>
            <a:endParaRPr lang="en-US" sz="3600" b="1" dirty="0">
              <a:solidFill>
                <a:srgbClr val="000090"/>
              </a:solidFill>
            </a:endParaRPr>
          </a:p>
        </p:txBody>
      </p:sp>
    </p:spTree>
    <p:extLst>
      <p:ext uri="{BB962C8B-B14F-4D97-AF65-F5344CB8AC3E}">
        <p14:creationId xmlns:p14="http://schemas.microsoft.com/office/powerpoint/2010/main" val="38444210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00000"/>
                </a:solidFill>
              </a:rPr>
              <a:t>Lambda-k plane for CLFV in </a:t>
            </a:r>
            <a:r>
              <a:rPr lang="en-US" sz="2800" dirty="0" err="1" smtClean="0">
                <a:solidFill>
                  <a:srgbClr val="800000"/>
                </a:solidFill>
              </a:rPr>
              <a:t>muon</a:t>
            </a:r>
            <a:r>
              <a:rPr lang="en-US" sz="2800" dirty="0" smtClean="0">
                <a:solidFill>
                  <a:srgbClr val="800000"/>
                </a:solidFill>
              </a:rPr>
              <a:t> sector</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9</a:t>
            </a:fld>
            <a:endParaRPr lang="en-US" dirty="0"/>
          </a:p>
        </p:txBody>
      </p:sp>
      <p:sp>
        <p:nvSpPr>
          <p:cNvPr id="7" name="TextBox 6"/>
          <p:cNvSpPr txBox="1"/>
          <p:nvPr/>
        </p:nvSpPr>
        <p:spPr>
          <a:xfrm>
            <a:off x="617549" y="628189"/>
            <a:ext cx="2599784" cy="338554"/>
          </a:xfrm>
          <a:prstGeom prst="rect">
            <a:avLst/>
          </a:prstGeom>
          <a:noFill/>
        </p:spPr>
        <p:txBody>
          <a:bodyPr wrap="square" rtlCol="0">
            <a:spAutoFit/>
          </a:bodyPr>
          <a:lstStyle/>
          <a:p>
            <a:pPr algn="ctr"/>
            <a:r>
              <a:rPr lang="en-US" sz="1600" b="1" dirty="0" smtClean="0">
                <a:solidFill>
                  <a:srgbClr val="0000FF"/>
                </a:solidFill>
                <a:latin typeface="Arial" charset="0"/>
                <a:ea typeface="Arial" charset="0"/>
                <a:cs typeface="Arial" charset="0"/>
              </a:rPr>
              <a:t>𝜅 &lt;&lt;1: </a:t>
            </a:r>
            <a:r>
              <a:rPr lang="en-US" sz="1200" b="1" dirty="0" smtClean="0">
                <a:solidFill>
                  <a:srgbClr val="0000FF"/>
                </a:solidFill>
                <a:latin typeface="Arial" charset="0"/>
                <a:ea typeface="Arial" charset="0"/>
                <a:cs typeface="Arial" charset="0"/>
              </a:rPr>
              <a:t>LOOP DOMINATED</a:t>
            </a:r>
            <a:endParaRPr lang="en-US" sz="1200" b="1" dirty="0">
              <a:solidFill>
                <a:srgbClr val="0000FF"/>
              </a:solidFill>
              <a:latin typeface="Arial" charset="0"/>
              <a:ea typeface="Arial" charset="0"/>
              <a:cs typeface="Arial" charset="0"/>
            </a:endParaRPr>
          </a:p>
        </p:txBody>
      </p:sp>
      <p:sp>
        <p:nvSpPr>
          <p:cNvPr id="8" name="TextBox 7"/>
          <p:cNvSpPr txBox="1"/>
          <p:nvPr/>
        </p:nvSpPr>
        <p:spPr>
          <a:xfrm>
            <a:off x="2156710" y="624081"/>
            <a:ext cx="4244105" cy="338554"/>
          </a:xfrm>
          <a:prstGeom prst="rect">
            <a:avLst/>
          </a:prstGeom>
          <a:noFill/>
        </p:spPr>
        <p:txBody>
          <a:bodyPr wrap="square" rtlCol="0">
            <a:spAutoFit/>
          </a:bodyPr>
          <a:lstStyle/>
          <a:p>
            <a:pPr algn="ctr"/>
            <a:r>
              <a:rPr lang="en-US" sz="1600" b="1" dirty="0">
                <a:solidFill>
                  <a:srgbClr val="0000FF"/>
                </a:solidFill>
                <a:latin typeface="Arial" charset="0"/>
                <a:ea typeface="Arial" charset="0"/>
                <a:cs typeface="Arial" charset="0"/>
              </a:rPr>
              <a:t>𝜅 </a:t>
            </a:r>
            <a:r>
              <a:rPr lang="en-US" sz="1600" b="1" dirty="0" smtClean="0">
                <a:solidFill>
                  <a:srgbClr val="0000FF"/>
                </a:solidFill>
                <a:latin typeface="Arial" charset="0"/>
                <a:ea typeface="Arial" charset="0"/>
                <a:cs typeface="Arial" charset="0"/>
              </a:rPr>
              <a:t>&gt;&gt;1: </a:t>
            </a:r>
            <a:r>
              <a:rPr lang="en-US" sz="1600" b="1" dirty="0" err="1" smtClean="0">
                <a:solidFill>
                  <a:srgbClr val="0000FF"/>
                </a:solidFill>
                <a:latin typeface="Arial" charset="0"/>
                <a:ea typeface="Arial" charset="0"/>
                <a:cs typeface="Arial" charset="0"/>
              </a:rPr>
              <a:t>c</a:t>
            </a:r>
            <a:r>
              <a:rPr lang="en-US" sz="1200" b="1" dirty="0" err="1" smtClean="0">
                <a:solidFill>
                  <a:srgbClr val="0000FF"/>
                </a:solidFill>
                <a:latin typeface="Arial" charset="0"/>
                <a:ea typeface="Arial" charset="0"/>
                <a:cs typeface="Arial" charset="0"/>
              </a:rPr>
              <a:t>ONTACT</a:t>
            </a:r>
            <a:r>
              <a:rPr lang="en-US" sz="1200" b="1" dirty="0" smtClean="0">
                <a:solidFill>
                  <a:srgbClr val="0000FF"/>
                </a:solidFill>
                <a:latin typeface="Arial" charset="0"/>
                <a:ea typeface="Arial" charset="0"/>
                <a:cs typeface="Arial" charset="0"/>
              </a:rPr>
              <a:t> DOMINATED</a:t>
            </a:r>
            <a:endParaRPr lang="en-US" sz="1200" b="1" dirty="0">
              <a:solidFill>
                <a:srgbClr val="0000FF"/>
              </a:solidFill>
              <a:latin typeface="Arial" charset="0"/>
              <a:ea typeface="Arial" charset="0"/>
              <a:cs typeface="Arial" charset="0"/>
            </a:endParaRPr>
          </a:p>
        </p:txBody>
      </p:sp>
      <p:sp>
        <p:nvSpPr>
          <p:cNvPr id="9" name="Rectangle 8" descr=" 8"/>
          <p:cNvSpPr/>
          <p:nvPr/>
        </p:nvSpPr>
        <p:spPr>
          <a:xfrm>
            <a:off x="5665707" y="1115493"/>
            <a:ext cx="2609483" cy="1200329"/>
          </a:xfrm>
          <a:prstGeom prst="rect">
            <a:avLst/>
          </a:prstGeom>
          <a:ln w="57150" cmpd="thickThin">
            <a:solidFill>
              <a:srgbClr val="2F5897"/>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ysClr val="windowText" lastClr="000000"/>
                </a:solidFill>
                <a:latin typeface="Arial" charset="0"/>
                <a:ea typeface="Arial" charset="0"/>
                <a:cs typeface="Arial" charset="0"/>
              </a:rPr>
              <a:t>M</a:t>
            </a:r>
            <a:r>
              <a:rPr kumimoji="0" lang="en-US" b="0" i="0" u="none" strike="noStrike" kern="0" cap="none" spc="0" normalizeH="0" baseline="0" noProof="0" dirty="0" smtClean="0">
                <a:ln>
                  <a:noFill/>
                </a:ln>
                <a:solidFill>
                  <a:sysClr val="windowText" lastClr="000000"/>
                </a:solidFill>
                <a:effectLst/>
                <a:uLnTx/>
                <a:uFillTx/>
                <a:latin typeface="Arial" charset="0"/>
                <a:ea typeface="Arial" charset="0"/>
                <a:cs typeface="Arial" charset="0"/>
              </a:rPr>
              <a:t>ass scale</a:t>
            </a:r>
            <a:r>
              <a:rPr kumimoji="0" lang="en-US" b="0" i="0" u="none" strike="noStrike" kern="0" cap="none" spc="0" normalizeH="0" noProof="0" dirty="0" smtClean="0">
                <a:ln>
                  <a:noFill/>
                </a:ln>
                <a:solidFill>
                  <a:sysClr val="windowText" lastClr="000000"/>
                </a:solidFill>
                <a:effectLst/>
                <a:uLnTx/>
                <a:uFillTx/>
                <a:latin typeface="Arial" charset="0"/>
                <a:ea typeface="Arial" charset="0"/>
                <a:cs typeface="Arial" charset="0"/>
              </a:rPr>
              <a:t> discovery</a:t>
            </a:r>
            <a:endParaRPr kumimoji="0" lang="en-US" b="0" i="0" u="none" strike="noStrike" kern="0" cap="none" spc="0" normalizeH="0" baseline="0" noProof="0" dirty="0" smtClean="0">
              <a:ln>
                <a:noFill/>
              </a:ln>
              <a:solidFill>
                <a:sysClr val="windowText" lastClr="000000"/>
              </a:solidFill>
              <a:effectLst/>
              <a:uLnTx/>
              <a:uFillTx/>
              <a:latin typeface="Arial" charset="0"/>
              <a:ea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latin typeface="Arial" charset="0"/>
                <a:ea typeface="Arial" charset="0"/>
                <a:cs typeface="Arial" charset="0"/>
                <a:sym typeface="Symbol"/>
              </a:rPr>
              <a:t> </a:t>
            </a:r>
            <a:r>
              <a:rPr lang="en-US" kern="0" dirty="0" smtClean="0">
                <a:solidFill>
                  <a:sysClr val="windowText" lastClr="000000"/>
                </a:solidFill>
                <a:latin typeface="Arial" charset="0"/>
                <a:ea typeface="Arial" charset="0"/>
                <a:cs typeface="Arial" charset="0"/>
                <a:sym typeface="Symbol"/>
              </a:rPr>
              <a:t>up to ∼</a:t>
            </a:r>
            <a:r>
              <a:rPr kumimoji="0" lang="en-US" b="0" i="0" u="none" strike="noStrike" kern="0" cap="none" spc="0" normalizeH="0" baseline="0" noProof="0" dirty="0" smtClean="0">
                <a:ln>
                  <a:noFill/>
                </a:ln>
                <a:solidFill>
                  <a:sysClr val="windowText" lastClr="000000"/>
                </a:solidFill>
                <a:effectLst/>
                <a:uLnTx/>
                <a:uFillTx/>
                <a:latin typeface="Arial" charset="0"/>
                <a:ea typeface="Arial" charset="0"/>
                <a:cs typeface="Arial" charset="0"/>
              </a:rPr>
              <a:t>10k </a:t>
            </a:r>
            <a:r>
              <a:rPr kumimoji="0" lang="en-US"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TeV</a:t>
            </a:r>
            <a:r>
              <a:rPr kumimoji="0" lang="en-US" b="0" i="0" u="none" strike="noStrike" kern="0" cap="none" spc="0" normalizeH="0" baseline="0" noProof="0" dirty="0">
                <a:ln>
                  <a:noFill/>
                </a:ln>
                <a:solidFill>
                  <a:sysClr val="windowText" lastClr="000000"/>
                </a:solidFill>
                <a:effectLst/>
                <a:uLnTx/>
                <a:uFillTx/>
                <a:latin typeface="Arial" charset="0"/>
                <a:ea typeface="Arial" charset="0"/>
                <a:cs typeface="Arial" charset="0"/>
              </a:rPr>
              <a:t>, </a:t>
            </a:r>
            <a:r>
              <a:rPr kumimoji="0" lang="en-US" b="0" i="0" u="none" strike="noStrike" kern="0" cap="none" spc="0" normalizeH="0" baseline="0" noProof="0" dirty="0" smtClean="0">
                <a:ln>
                  <a:noFill/>
                </a:ln>
                <a:solidFill>
                  <a:sysClr val="windowText" lastClr="000000"/>
                </a:solidFill>
                <a:effectLst/>
                <a:uLnTx/>
                <a:uFillTx/>
                <a:latin typeface="Arial" charset="0"/>
                <a:ea typeface="Arial" charset="0"/>
                <a:cs typeface="Arial" charset="0"/>
              </a:rPr>
              <a:t/>
            </a:r>
            <a:br>
              <a:rPr kumimoji="0" lang="en-US" b="0" i="0" u="none" strike="noStrike" kern="0" cap="none" spc="0" normalizeH="0" baseline="0" noProof="0" dirty="0" smtClean="0">
                <a:ln>
                  <a:noFill/>
                </a:ln>
                <a:solidFill>
                  <a:sysClr val="windowText" lastClr="000000"/>
                </a:solidFill>
                <a:effectLst/>
                <a:uLnTx/>
                <a:uFillTx/>
                <a:latin typeface="Arial" charset="0"/>
                <a:ea typeface="Arial" charset="0"/>
                <a:cs typeface="Arial" charset="0"/>
              </a:rPr>
            </a:br>
            <a:r>
              <a:rPr kumimoji="0" lang="en-US" b="0" i="0" u="none" strike="noStrike" kern="0" cap="none" spc="0" normalizeH="0" baseline="0" noProof="0" dirty="0" smtClean="0">
                <a:ln>
                  <a:noFill/>
                </a:ln>
                <a:solidFill>
                  <a:sysClr val="windowText" lastClr="000000"/>
                </a:solidFill>
                <a:effectLst/>
                <a:uLnTx/>
                <a:uFillTx/>
                <a:latin typeface="Arial" charset="0"/>
                <a:ea typeface="Arial" charset="0"/>
                <a:cs typeface="Arial" charset="0"/>
              </a:rPr>
              <a:t>significantly </a:t>
            </a:r>
            <a:r>
              <a:rPr kumimoji="0" lang="en-US" b="0" i="0" u="none" strike="noStrike" kern="0" cap="none" spc="0" normalizeH="0" baseline="0" noProof="0" dirty="0">
                <a:ln>
                  <a:noFill/>
                </a:ln>
                <a:solidFill>
                  <a:sysClr val="windowText" lastClr="000000"/>
                </a:solidFill>
                <a:effectLst/>
                <a:uLnTx/>
                <a:uFillTx/>
                <a:latin typeface="Arial" charset="0"/>
                <a:ea typeface="Arial" charset="0"/>
                <a:cs typeface="Arial" charset="0"/>
              </a:rPr>
              <a:t>above the direct reach </a:t>
            </a:r>
            <a:r>
              <a:rPr kumimoji="0" lang="en-US" b="0" i="0" u="none" strike="noStrike" kern="0" cap="none" spc="0" normalizeH="0" baseline="0" noProof="0" dirty="0" smtClean="0">
                <a:ln>
                  <a:noFill/>
                </a:ln>
                <a:solidFill>
                  <a:sysClr val="windowText" lastClr="000000"/>
                </a:solidFill>
                <a:effectLst/>
                <a:uLnTx/>
                <a:uFillTx/>
                <a:latin typeface="Arial" charset="0"/>
                <a:ea typeface="Arial" charset="0"/>
                <a:cs typeface="Arial" charset="0"/>
              </a:rPr>
              <a:t>of</a:t>
            </a:r>
            <a:r>
              <a:rPr kumimoji="0" lang="en-US" b="0" i="0" u="none" strike="noStrike" kern="0" cap="none" spc="0" normalizeH="0" noProof="0" dirty="0" smtClean="0">
                <a:ln>
                  <a:noFill/>
                </a:ln>
                <a:solidFill>
                  <a:sysClr val="windowText" lastClr="000000"/>
                </a:solidFill>
                <a:effectLst/>
                <a:uLnTx/>
                <a:uFillTx/>
                <a:latin typeface="Arial" charset="0"/>
                <a:ea typeface="Arial" charset="0"/>
                <a:cs typeface="Arial" charset="0"/>
              </a:rPr>
              <a:t> </a:t>
            </a:r>
            <a:r>
              <a:rPr kumimoji="0" lang="en-US" b="0" i="0" u="none" strike="noStrike" kern="0" cap="none" spc="0" normalizeH="0" baseline="0" noProof="0" dirty="0" smtClean="0">
                <a:ln>
                  <a:noFill/>
                </a:ln>
                <a:solidFill>
                  <a:sysClr val="windowText" lastClr="000000"/>
                </a:solidFill>
                <a:effectLst/>
                <a:uLnTx/>
                <a:uFillTx/>
                <a:latin typeface="Arial" charset="0"/>
                <a:ea typeface="Arial" charset="0"/>
                <a:cs typeface="Arial" charset="0"/>
              </a:rPr>
              <a:t>LHC</a:t>
            </a:r>
            <a:endParaRPr kumimoji="0" lang="en-US"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134" y="959980"/>
            <a:ext cx="4600998" cy="4839248"/>
          </a:xfrm>
          <a:prstGeom prst="rect">
            <a:avLst/>
          </a:prstGeom>
        </p:spPr>
      </p:pic>
      <p:sp>
        <p:nvSpPr>
          <p:cNvPr id="11" name="TextBox 10"/>
          <p:cNvSpPr txBox="1"/>
          <p:nvPr/>
        </p:nvSpPr>
        <p:spPr>
          <a:xfrm>
            <a:off x="4318303" y="2472003"/>
            <a:ext cx="604653" cy="307777"/>
          </a:xfrm>
          <a:prstGeom prst="rect">
            <a:avLst/>
          </a:prstGeom>
          <a:noFill/>
        </p:spPr>
        <p:txBody>
          <a:bodyPr wrap="none" rtlCol="0">
            <a:spAutoFit/>
          </a:bodyPr>
          <a:lstStyle/>
          <a:p>
            <a:r>
              <a:rPr lang="en-GB" sz="1400" smtClean="0">
                <a:solidFill>
                  <a:srgbClr val="3B5191"/>
                </a:solidFill>
                <a:latin typeface="Times New Roman" charset="0"/>
                <a:ea typeface="Times New Roman" charset="0"/>
                <a:cs typeface="Times New Roman" charset="0"/>
              </a:rPr>
              <a:t>Mu2e</a:t>
            </a:r>
            <a:endParaRPr lang="en-GB" sz="1400">
              <a:solidFill>
                <a:srgbClr val="3B5191"/>
              </a:solidFill>
              <a:latin typeface="Times New Roman" charset="0"/>
              <a:ea typeface="Times New Roman" charset="0"/>
              <a:cs typeface="Times New Roman" charset="0"/>
            </a:endParaRPr>
          </a:p>
        </p:txBody>
      </p:sp>
      <p:sp>
        <p:nvSpPr>
          <p:cNvPr id="12" name="TextBox 11"/>
          <p:cNvSpPr txBox="1"/>
          <p:nvPr/>
        </p:nvSpPr>
        <p:spPr>
          <a:xfrm>
            <a:off x="4165545" y="2006823"/>
            <a:ext cx="782587" cy="307777"/>
          </a:xfrm>
          <a:prstGeom prst="rect">
            <a:avLst/>
          </a:prstGeom>
          <a:noFill/>
        </p:spPr>
        <p:txBody>
          <a:bodyPr wrap="none" rtlCol="0">
            <a:spAutoFit/>
          </a:bodyPr>
          <a:lstStyle/>
          <a:p>
            <a:r>
              <a:rPr lang="en-GB" sz="1400" smtClean="0">
                <a:solidFill>
                  <a:srgbClr val="3B5191"/>
                </a:solidFill>
                <a:latin typeface="Times New Roman" charset="0"/>
                <a:ea typeface="Times New Roman" charset="0"/>
                <a:cs typeface="Times New Roman" charset="0"/>
              </a:rPr>
              <a:t>Mu2e-II</a:t>
            </a:r>
            <a:endParaRPr lang="en-GB" sz="1400">
              <a:solidFill>
                <a:srgbClr val="3B5191"/>
              </a:solidFill>
              <a:latin typeface="Times New Roman" charset="0"/>
              <a:ea typeface="Times New Roman" charset="0"/>
              <a:cs typeface="Times New Roman" charset="0"/>
            </a:endParaRPr>
          </a:p>
        </p:txBody>
      </p:sp>
      <p:sp>
        <p:nvSpPr>
          <p:cNvPr id="13" name="Rectangle 12" descr=" 8"/>
          <p:cNvSpPr/>
          <p:nvPr/>
        </p:nvSpPr>
        <p:spPr>
          <a:xfrm>
            <a:off x="5678407" y="2655972"/>
            <a:ext cx="2609483" cy="923330"/>
          </a:xfrm>
          <a:prstGeom prst="rect">
            <a:avLst/>
          </a:prstGeom>
          <a:ln w="57150" cmpd="thickThin">
            <a:solidFill>
              <a:srgbClr val="2F5897"/>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ysClr val="windowText" lastClr="000000"/>
                </a:solidFill>
                <a:latin typeface="Arial" charset="0"/>
                <a:ea typeface="Arial" charset="0"/>
                <a:cs typeface="Arial" charset="0"/>
              </a:rPr>
              <a:t>Slightly better than MEG upgrade in loop-dominated physics</a:t>
            </a:r>
            <a:endParaRPr kumimoji="0" lang="en-US"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p:txBody>
      </p:sp>
      <p:sp>
        <p:nvSpPr>
          <p:cNvPr id="14" name="Rectangle 13" descr=" 8"/>
          <p:cNvSpPr/>
          <p:nvPr/>
        </p:nvSpPr>
        <p:spPr>
          <a:xfrm>
            <a:off x="5225328" y="3976143"/>
            <a:ext cx="3918672" cy="1477328"/>
          </a:xfrm>
          <a:prstGeom prst="rect">
            <a:avLst/>
          </a:prstGeom>
          <a:ln w="57150" cmpd="thickThin">
            <a:solidFill>
              <a:srgbClr val="FF0000"/>
            </a:solidFill>
          </a:ln>
        </p:spPr>
        <p:txBody>
          <a:bodyPr wrap="square">
            <a:spAutoFit/>
          </a:bodyPr>
          <a:lstStyle/>
          <a:p>
            <a:r>
              <a:rPr lang="en-US" dirty="0">
                <a:solidFill>
                  <a:srgbClr val="000000"/>
                </a:solidFill>
                <a:latin typeface="Arial" charset="0"/>
                <a:ea typeface="Arial" charset="0"/>
                <a:cs typeface="Arial" charset="0"/>
                <a:sym typeface="Helvetica" charset="0"/>
              </a:rPr>
              <a:t>If SUSY seen at LHC → rate ~10</a:t>
            </a:r>
            <a:r>
              <a:rPr lang="en-US" baseline="30000" dirty="0">
                <a:solidFill>
                  <a:srgbClr val="000000"/>
                </a:solidFill>
                <a:latin typeface="Arial" charset="0"/>
                <a:ea typeface="Arial" charset="0"/>
                <a:cs typeface="Arial" charset="0"/>
                <a:sym typeface="Helvetica" charset="0"/>
              </a:rPr>
              <a:t>-15</a:t>
            </a:r>
            <a:r>
              <a:rPr lang="en-US" dirty="0">
                <a:solidFill>
                  <a:srgbClr val="000000"/>
                </a:solidFill>
                <a:latin typeface="Arial" charset="0"/>
                <a:ea typeface="Arial" charset="0"/>
                <a:cs typeface="Arial" charset="0"/>
                <a:sym typeface="Helvetica" charset="0"/>
              </a:rPr>
              <a:t> </a:t>
            </a:r>
            <a:endParaRPr lang="en-US" baseline="30000" dirty="0">
              <a:solidFill>
                <a:srgbClr val="000000"/>
              </a:solidFill>
              <a:latin typeface="Arial" charset="0"/>
              <a:ea typeface="Arial" charset="0"/>
              <a:cs typeface="Arial" charset="0"/>
              <a:sym typeface="Helvetica" charset="0"/>
            </a:endParaRPr>
          </a:p>
          <a:p>
            <a:endParaRPr lang="en-US" dirty="0">
              <a:solidFill>
                <a:srgbClr val="000000"/>
              </a:solidFill>
              <a:latin typeface="Arial" charset="0"/>
              <a:ea typeface="Arial" charset="0"/>
              <a:cs typeface="Arial" charset="0"/>
              <a:sym typeface="Helvetica" charset="0"/>
            </a:endParaRPr>
          </a:p>
          <a:p>
            <a:r>
              <a:rPr lang="en-US" dirty="0">
                <a:solidFill>
                  <a:srgbClr val="000000"/>
                </a:solidFill>
                <a:latin typeface="Arial" charset="0"/>
                <a:ea typeface="Arial" charset="0"/>
                <a:cs typeface="Arial" charset="0"/>
                <a:sym typeface="Helvetica" charset="0"/>
              </a:rPr>
              <a:t>Implies </a:t>
            </a:r>
            <a:r>
              <a:rPr lang="en-US" dirty="0">
                <a:solidFill>
                  <a:srgbClr val="FF0000"/>
                </a:solidFill>
                <a:latin typeface="Arial" charset="0"/>
                <a:ea typeface="Arial" charset="0"/>
                <a:cs typeface="Arial" charset="0"/>
                <a:sym typeface="Helvetica" charset="0"/>
              </a:rPr>
              <a:t>O(40) reconstructed signal events </a:t>
            </a:r>
            <a:r>
              <a:rPr lang="en-US" dirty="0">
                <a:solidFill>
                  <a:srgbClr val="000000"/>
                </a:solidFill>
                <a:latin typeface="Arial" charset="0"/>
                <a:ea typeface="Arial" charset="0"/>
                <a:cs typeface="Arial" charset="0"/>
                <a:sym typeface="Helvetica" charset="0"/>
              </a:rPr>
              <a:t>with </a:t>
            </a:r>
            <a:r>
              <a:rPr lang="en-US" dirty="0">
                <a:solidFill>
                  <a:srgbClr val="FF0000"/>
                </a:solidFill>
                <a:latin typeface="Arial" charset="0"/>
                <a:ea typeface="Arial" charset="0"/>
                <a:cs typeface="Arial" charset="0"/>
                <a:sym typeface="Helvetica" charset="0"/>
              </a:rPr>
              <a:t>negligible background </a:t>
            </a:r>
            <a:r>
              <a:rPr lang="en-US" dirty="0">
                <a:solidFill>
                  <a:srgbClr val="000000"/>
                </a:solidFill>
                <a:latin typeface="Arial" charset="0"/>
                <a:ea typeface="Arial" charset="0"/>
                <a:cs typeface="Arial" charset="0"/>
                <a:sym typeface="Helvetica" charset="0"/>
              </a:rPr>
              <a:t>in Mu2e for many SUSY models.   </a:t>
            </a:r>
          </a:p>
        </p:txBody>
      </p:sp>
      <p:grpSp>
        <p:nvGrpSpPr>
          <p:cNvPr id="15" name="Group 14"/>
          <p:cNvGrpSpPr/>
          <p:nvPr/>
        </p:nvGrpSpPr>
        <p:grpSpPr>
          <a:xfrm>
            <a:off x="1536704" y="5841122"/>
            <a:ext cx="7070272" cy="957174"/>
            <a:chOff x="330200" y="7353300"/>
            <a:chExt cx="12776200" cy="1930400"/>
          </a:xfrm>
        </p:grpSpPr>
        <p:sp>
          <p:nvSpPr>
            <p:cNvPr id="16" name="Rectangle 2"/>
            <p:cNvSpPr>
              <a:spLocks/>
            </p:cNvSpPr>
            <p:nvPr/>
          </p:nvSpPr>
          <p:spPr bwMode="auto">
            <a:xfrm>
              <a:off x="330200" y="7353300"/>
              <a:ext cx="12344400" cy="1409700"/>
            </a:xfrm>
            <a:prstGeom prst="rect">
              <a:avLst/>
            </a:prstGeom>
            <a:gradFill rotWithShape="0">
              <a:gsLst>
                <a:gs pos="0">
                  <a:srgbClr val="CCCCCC"/>
                </a:gs>
                <a:gs pos="100000">
                  <a:srgbClr val="FF7F00"/>
                </a:gs>
              </a:gsLst>
              <a:lin ang="4920000" scaled="1"/>
            </a:gradFill>
            <a:ln>
              <a:noFill/>
            </a:ln>
            <a:effectLst>
              <a:outerShdw blurRad="127000" dist="76200" dir="21540039" algn="ctr" rotWithShape="0">
                <a:schemeClr val="bg2">
                  <a:alpha val="75000"/>
                </a:schemeClr>
              </a:outerShdw>
            </a:effectLst>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defRPr/>
              </a:pPr>
              <a:endParaRPr lang="en-US"/>
            </a:p>
          </p:txBody>
        </p:sp>
        <p:pic>
          <p:nvPicPr>
            <p:cNvPr id="1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586" y="7579503"/>
              <a:ext cx="119110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 name="Rectangle 27"/>
            <p:cNvSpPr>
              <a:spLocks/>
            </p:cNvSpPr>
            <p:nvPr/>
          </p:nvSpPr>
          <p:spPr bwMode="auto">
            <a:xfrm>
              <a:off x="495300" y="8763000"/>
              <a:ext cx="12611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25400" tIns="25400" rIns="25400" bIns="25400"/>
            <a:lstStyle/>
            <a:p>
              <a:pPr algn="l">
                <a:spcBef>
                  <a:spcPts val="3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700" dirty="0">
                <a:solidFill>
                  <a:schemeClr val="tx1"/>
                </a:solidFill>
                <a:ea typeface="ＭＳ Ｐゴシック" charset="0"/>
                <a:cs typeface="ＭＳ Ｐゴシック" charset="0"/>
              </a:endParaRPr>
            </a:p>
          </p:txBody>
        </p:sp>
      </p:grpSp>
      <p:sp>
        <p:nvSpPr>
          <p:cNvPr id="3" name="TextBox 2"/>
          <p:cNvSpPr txBox="1"/>
          <p:nvPr/>
        </p:nvSpPr>
        <p:spPr>
          <a:xfrm>
            <a:off x="6282265" y="5970216"/>
            <a:ext cx="640326" cy="369332"/>
          </a:xfrm>
          <a:prstGeom prst="rect">
            <a:avLst/>
          </a:prstGeom>
          <a:noFill/>
        </p:spPr>
        <p:txBody>
          <a:bodyPr wrap="square" rtlCol="0">
            <a:spAutoFit/>
          </a:bodyPr>
          <a:lstStyle/>
          <a:p>
            <a:r>
              <a:rPr lang="en-US" dirty="0" smtClean="0">
                <a:solidFill>
                  <a:srgbClr val="FF0000"/>
                </a:solidFill>
              </a:rPr>
              <a:t>8</a:t>
            </a:r>
            <a:endParaRPr lang="en-US" dirty="0">
              <a:solidFill>
                <a:srgbClr val="FF0000"/>
              </a:solidFill>
            </a:endParaRPr>
          </a:p>
        </p:txBody>
      </p:sp>
    </p:spTree>
    <p:extLst>
      <p:ext uri="{BB962C8B-B14F-4D97-AF65-F5344CB8AC3E}">
        <p14:creationId xmlns:p14="http://schemas.microsoft.com/office/powerpoint/2010/main" val="24526496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41023"/>
            <a:ext cx="6752835" cy="334962"/>
          </a:xfrm>
        </p:spPr>
        <p:txBody>
          <a:bodyPr>
            <a:noAutofit/>
          </a:bodyPr>
          <a:lstStyle/>
          <a:p>
            <a:r>
              <a:rPr lang="en-US" sz="2800" dirty="0" smtClean="0">
                <a:solidFill>
                  <a:srgbClr val="800000"/>
                </a:solidFill>
              </a:rPr>
              <a:t>Are CLFV processes relevant ?</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10</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7528" y="762000"/>
            <a:ext cx="5328644" cy="5486400"/>
          </a:xfrm>
          <a:prstGeom prst="rect">
            <a:avLst/>
          </a:prstGeom>
        </p:spPr>
      </p:pic>
    </p:spTree>
    <p:extLst>
      <p:ext uri="{BB962C8B-B14F-4D97-AF65-F5344CB8AC3E}">
        <p14:creationId xmlns:p14="http://schemas.microsoft.com/office/powerpoint/2010/main" val="8081443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74889"/>
            <a:ext cx="6752835" cy="334962"/>
          </a:xfrm>
        </p:spPr>
        <p:txBody>
          <a:bodyPr>
            <a:noAutofit/>
          </a:bodyPr>
          <a:lstStyle/>
          <a:p>
            <a:r>
              <a:rPr lang="en-US" sz="2800" dirty="0" smtClean="0">
                <a:solidFill>
                  <a:srgbClr val="800000"/>
                </a:solidFill>
              </a:rPr>
              <a:t>Specific Example: SUSY</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11</a:t>
            </a:fld>
            <a:endParaRPr lang="en-US" dirty="0"/>
          </a:p>
        </p:txBody>
      </p:sp>
      <p:sp>
        <p:nvSpPr>
          <p:cNvPr id="7" name="Rectangle 6"/>
          <p:cNvSpPr/>
          <p:nvPr/>
        </p:nvSpPr>
        <p:spPr>
          <a:xfrm>
            <a:off x="373749" y="1087881"/>
            <a:ext cx="3661216" cy="4062651"/>
          </a:xfrm>
          <a:prstGeom prst="rect">
            <a:avLst/>
          </a:prstGeom>
          <a:ln>
            <a:solidFill>
              <a:srgbClr val="000000"/>
            </a:solidFill>
          </a:ln>
        </p:spPr>
        <p:txBody>
          <a:bodyPr wrap="square">
            <a:spAutoFit/>
          </a:bodyPr>
          <a:lstStyle/>
          <a:p>
            <a:pPr algn="ctr"/>
            <a:r>
              <a:rPr lang="en-US" sz="1600" b="1" dirty="0">
                <a:solidFill>
                  <a:srgbClr val="000000"/>
                </a:solidFill>
                <a:latin typeface="Arial"/>
                <a:cs typeface="Arial"/>
                <a:sym typeface="Helvetica" charset="0"/>
              </a:rPr>
              <a:t>Probe SUSY through loops</a:t>
            </a:r>
          </a:p>
          <a:p>
            <a:endParaRPr lang="en-US" sz="1600" dirty="0" smtClean="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smtClean="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smtClean="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smtClean="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smtClean="0">
              <a:solidFill>
                <a:srgbClr val="000000"/>
              </a:solidFill>
              <a:latin typeface="Arial" pitchFamily="34" charset="0"/>
              <a:cs typeface="Arial" pitchFamily="34" charset="0"/>
              <a:sym typeface="Helvetica" charset="0"/>
            </a:endParaRPr>
          </a:p>
          <a:p>
            <a:r>
              <a:rPr lang="en-US" sz="1600" b="1" dirty="0" smtClean="0">
                <a:solidFill>
                  <a:srgbClr val="000000"/>
                </a:solidFill>
                <a:latin typeface="Arial"/>
                <a:cs typeface="Arial"/>
                <a:sym typeface="Helvetica" charset="0"/>
              </a:rPr>
              <a:t>If SUSY seen at LHC → rate </a:t>
            </a:r>
            <a:r>
              <a:rPr lang="en-US" sz="1600" b="1" dirty="0" smtClean="0">
                <a:solidFill>
                  <a:srgbClr val="000000"/>
                </a:solidFill>
                <a:latin typeface="Comic Sans MS" pitchFamily="66" charset="0"/>
                <a:cs typeface="Arial" pitchFamily="34" charset="0"/>
                <a:sym typeface="Helvetica" charset="0"/>
              </a:rPr>
              <a:t>~10</a:t>
            </a:r>
            <a:r>
              <a:rPr lang="en-US" sz="1600" b="1" baseline="30000" dirty="0" smtClean="0">
                <a:solidFill>
                  <a:srgbClr val="000000"/>
                </a:solidFill>
                <a:latin typeface="Comic Sans MS" pitchFamily="66" charset="0"/>
                <a:cs typeface="Arial" pitchFamily="34" charset="0"/>
                <a:sym typeface="Helvetica" charset="0"/>
              </a:rPr>
              <a:t>-15</a:t>
            </a:r>
            <a:r>
              <a:rPr lang="en-US" sz="1600" b="1" dirty="0" smtClean="0">
                <a:solidFill>
                  <a:srgbClr val="000000"/>
                </a:solidFill>
                <a:latin typeface="Comic Sans MS" pitchFamily="66" charset="0"/>
                <a:cs typeface="Arial" pitchFamily="34" charset="0"/>
                <a:sym typeface="Helvetica" charset="0"/>
              </a:rPr>
              <a:t> </a:t>
            </a:r>
            <a:endParaRPr lang="en-US" sz="1600" b="1" baseline="30000" dirty="0" smtClean="0">
              <a:solidFill>
                <a:srgbClr val="000000"/>
              </a:solidFill>
              <a:latin typeface="Comic Sans MS" pitchFamily="66" charset="0"/>
              <a:cs typeface="Arial" pitchFamily="34" charset="0"/>
              <a:sym typeface="Helvetica" charset="0"/>
            </a:endParaRPr>
          </a:p>
          <a:p>
            <a:endParaRPr lang="en-US" sz="1600" dirty="0" smtClean="0">
              <a:solidFill>
                <a:srgbClr val="000000"/>
              </a:solidFill>
              <a:latin typeface="Comic Sans MS" pitchFamily="66" charset="0"/>
              <a:cs typeface="Arial" pitchFamily="34" charset="0"/>
              <a:sym typeface="Helvetica" charset="0"/>
            </a:endParaRPr>
          </a:p>
          <a:p>
            <a:r>
              <a:rPr lang="en-US" sz="1600" dirty="0" smtClean="0">
                <a:solidFill>
                  <a:srgbClr val="000000"/>
                </a:solidFill>
                <a:latin typeface="Arial"/>
                <a:cs typeface="Arial"/>
                <a:sym typeface="Helvetica" charset="0"/>
              </a:rPr>
              <a:t>Implies </a:t>
            </a:r>
            <a:r>
              <a:rPr lang="en-US" sz="1600" b="1" dirty="0" smtClean="0">
                <a:solidFill>
                  <a:schemeClr val="accent2"/>
                </a:solidFill>
                <a:latin typeface="Arial"/>
                <a:cs typeface="Arial"/>
                <a:sym typeface="Helvetica" charset="0"/>
              </a:rPr>
              <a:t>~ 40-50 signal events </a:t>
            </a:r>
            <a:r>
              <a:rPr lang="en-US" sz="1600" b="1" dirty="0" smtClean="0">
                <a:solidFill>
                  <a:srgbClr val="000000"/>
                </a:solidFill>
                <a:latin typeface="Arial"/>
                <a:cs typeface="Arial"/>
                <a:sym typeface="Helvetica" charset="0"/>
              </a:rPr>
              <a:t>with </a:t>
            </a:r>
            <a:r>
              <a:rPr lang="en-US" sz="1600" b="1" dirty="0" smtClean="0">
                <a:solidFill>
                  <a:schemeClr val="accent2"/>
                </a:solidFill>
                <a:latin typeface="Arial"/>
                <a:cs typeface="Arial"/>
                <a:sym typeface="Helvetica" charset="0"/>
              </a:rPr>
              <a:t>negligible background </a:t>
            </a:r>
            <a:r>
              <a:rPr lang="en-US" sz="1600" dirty="0" smtClean="0">
                <a:solidFill>
                  <a:srgbClr val="000000"/>
                </a:solidFill>
                <a:latin typeface="Arial"/>
                <a:cs typeface="Arial"/>
                <a:sym typeface="Helvetica" charset="0"/>
              </a:rPr>
              <a:t>in Mu2e for many SUSY models.</a:t>
            </a:r>
            <a:r>
              <a:rPr lang="en-US" dirty="0" smtClean="0">
                <a:solidFill>
                  <a:srgbClr val="000000"/>
                </a:solidFill>
                <a:latin typeface="Arial"/>
                <a:cs typeface="Arial"/>
                <a:sym typeface="Helvetica" charset="0"/>
              </a:rPr>
              <a:t>   </a:t>
            </a:r>
            <a:endParaRPr lang="en-US" dirty="0">
              <a:solidFill>
                <a:srgbClr val="000000"/>
              </a:solidFill>
              <a:latin typeface="Arial"/>
              <a:cs typeface="Arial"/>
              <a:sym typeface="Helvetica" charset="0"/>
            </a:endParaRPr>
          </a:p>
        </p:txBody>
      </p:sp>
      <p:grpSp>
        <p:nvGrpSpPr>
          <p:cNvPr id="8" name="Group 7"/>
          <p:cNvGrpSpPr/>
          <p:nvPr/>
        </p:nvGrpSpPr>
        <p:grpSpPr>
          <a:xfrm>
            <a:off x="484461" y="1661526"/>
            <a:ext cx="3193063" cy="1652377"/>
            <a:chOff x="507059" y="1691956"/>
            <a:chExt cx="3400378" cy="1754325"/>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7553722">
              <a:off x="1981664" y="2855268"/>
              <a:ext cx="411766" cy="276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171961" y="2799546"/>
              <a:ext cx="228685" cy="295536"/>
            </a:xfrm>
            <a:prstGeom prst="rect">
              <a:avLst/>
            </a:prstGeom>
          </p:spPr>
          <p:txBody>
            <a:bodyPr wrap="none">
              <a:spAutoFit/>
            </a:bodyPr>
            <a:lstStyle/>
            <a:p>
              <a:r>
                <a:rPr lang="en-US" b="1" i="1" dirty="0" smtClean="0">
                  <a:latin typeface="Symbol" pitchFamily="18" charset="2"/>
                  <a:cs typeface="Times New Roman" pitchFamily="18" charset="0"/>
                </a:rPr>
                <a:t>g</a:t>
              </a:r>
              <a:endParaRPr lang="en-US" b="1" i="1" dirty="0">
                <a:latin typeface="Symbol" pitchFamily="18" charset="2"/>
                <a:cs typeface="Times New Roman" pitchFamily="18" charset="0"/>
              </a:endParaRPr>
            </a:p>
          </p:txBody>
        </p:sp>
        <p:grpSp>
          <p:nvGrpSpPr>
            <p:cNvPr id="11" name="Group 10"/>
            <p:cNvGrpSpPr/>
            <p:nvPr/>
          </p:nvGrpSpPr>
          <p:grpSpPr>
            <a:xfrm>
              <a:off x="2039899" y="1691956"/>
              <a:ext cx="506870" cy="437273"/>
              <a:chOff x="5514979" y="5817715"/>
              <a:chExt cx="859385" cy="808711"/>
            </a:xfrm>
          </p:grpSpPr>
          <p:sp>
            <p:nvSpPr>
              <p:cNvPr id="34" name="TextBox 33"/>
              <p:cNvSpPr txBox="1"/>
              <p:nvPr/>
            </p:nvSpPr>
            <p:spPr>
              <a:xfrm>
                <a:off x="5514979" y="5886446"/>
                <a:ext cx="859385" cy="739980"/>
              </a:xfrm>
              <a:prstGeom prst="rect">
                <a:avLst/>
              </a:prstGeom>
              <a:noFill/>
            </p:spPr>
            <p:txBody>
              <a:bodyPr wrap="none" rtlCol="0">
                <a:spAutoFit/>
              </a:bodyPr>
              <a:lstStyle/>
              <a:p>
                <a:r>
                  <a:rPr lang="en-US" sz="2000" b="1" i="1" dirty="0" smtClean="0">
                    <a:latin typeface="Symbol" pitchFamily="18" charset="2"/>
                  </a:rPr>
                  <a:t>c</a:t>
                </a:r>
                <a:r>
                  <a:rPr lang="en-US" sz="1000" b="1" i="1" dirty="0" smtClean="0">
                    <a:latin typeface="Symbol" pitchFamily="18" charset="2"/>
                  </a:rPr>
                  <a:t> </a:t>
                </a:r>
                <a:r>
                  <a:rPr lang="en-US" sz="2000" b="1" i="1" baseline="30000" dirty="0" smtClean="0">
                    <a:latin typeface="Arial" pitchFamily="34" charset="0"/>
                    <a:cs typeface="Arial" pitchFamily="34" charset="0"/>
                  </a:rPr>
                  <a:t>0 </a:t>
                </a:r>
                <a:endParaRPr lang="en-US" sz="2000" b="1" i="1" baseline="30000" dirty="0">
                  <a:latin typeface="Arial" pitchFamily="34" charset="0"/>
                  <a:cs typeface="Arial" pitchFamily="34" charset="0"/>
                </a:endParaRPr>
              </a:p>
            </p:txBody>
          </p:sp>
          <p:sp>
            <p:nvSpPr>
              <p:cNvPr id="35" name="TextBox 34"/>
              <p:cNvSpPr txBox="1"/>
              <p:nvPr/>
            </p:nvSpPr>
            <p:spPr>
              <a:xfrm>
                <a:off x="5567821" y="5817715"/>
                <a:ext cx="688159" cy="683058"/>
              </a:xfrm>
              <a:prstGeom prst="rect">
                <a:avLst/>
              </a:prstGeom>
              <a:noFill/>
            </p:spPr>
            <p:txBody>
              <a:bodyPr wrap="none" rtlCol="0">
                <a:spAutoFit/>
              </a:bodyPr>
              <a:lstStyle/>
              <a:p>
                <a:r>
                  <a:rPr lang="en-US" dirty="0" smtClean="0"/>
                  <a:t>~  </a:t>
                </a:r>
                <a:endParaRPr lang="en-US" dirty="0"/>
              </a:p>
            </p:txBody>
          </p:sp>
        </p:grpSp>
        <p:grpSp>
          <p:nvGrpSpPr>
            <p:cNvPr id="12" name="Group 11"/>
            <p:cNvGrpSpPr/>
            <p:nvPr/>
          </p:nvGrpSpPr>
          <p:grpSpPr>
            <a:xfrm>
              <a:off x="1693743" y="2324802"/>
              <a:ext cx="405990" cy="653847"/>
              <a:chOff x="9171145" y="1556933"/>
              <a:chExt cx="466726" cy="1209256"/>
            </a:xfrm>
          </p:grpSpPr>
          <p:sp>
            <p:nvSpPr>
              <p:cNvPr id="32" name="TextBox 31"/>
              <p:cNvSpPr txBox="1"/>
              <p:nvPr/>
            </p:nvSpPr>
            <p:spPr>
              <a:xfrm>
                <a:off x="9171145" y="1741598"/>
                <a:ext cx="466726" cy="1024591"/>
              </a:xfrm>
              <a:prstGeom prst="rect">
                <a:avLst/>
              </a:prstGeom>
              <a:noFill/>
            </p:spPr>
            <p:txBody>
              <a:bodyPr wrap="square" rtlCol="0">
                <a:spAutoFit/>
              </a:bodyPr>
              <a:lstStyle/>
              <a:p>
                <a:r>
                  <a:rPr lang="en-US" b="1" i="1" dirty="0" smtClean="0">
                    <a:latin typeface="Times New Roman" pitchFamily="18" charset="0"/>
                    <a:cs typeface="Times New Roman" pitchFamily="18" charset="0"/>
                  </a:rPr>
                  <a:t>l</a:t>
                </a:r>
                <a:r>
                  <a:rPr lang="en-US" b="1" i="1" baseline="-25000" dirty="0" smtClean="0">
                    <a:latin typeface="Arial" pitchFamily="34" charset="0"/>
                    <a:cs typeface="Arial" pitchFamily="34" charset="0"/>
                  </a:rPr>
                  <a:t>i</a:t>
                </a:r>
                <a:endParaRPr lang="en-US" b="1" i="1" baseline="-25000" dirty="0">
                  <a:latin typeface="Arial" pitchFamily="34" charset="0"/>
                  <a:cs typeface="Arial" pitchFamily="34" charset="0"/>
                </a:endParaRPr>
              </a:p>
            </p:txBody>
          </p:sp>
          <p:sp>
            <p:nvSpPr>
              <p:cNvPr id="33" name="Rectangle 32"/>
              <p:cNvSpPr/>
              <p:nvPr/>
            </p:nvSpPr>
            <p:spPr>
              <a:xfrm>
                <a:off x="9171145" y="1556933"/>
                <a:ext cx="300082" cy="369331"/>
              </a:xfrm>
              <a:prstGeom prst="rect">
                <a:avLst/>
              </a:prstGeom>
            </p:spPr>
            <p:txBody>
              <a:bodyPr wrap="none">
                <a:spAutoFit/>
              </a:bodyPr>
              <a:lstStyle/>
              <a:p>
                <a:r>
                  <a:rPr lang="en-US" dirty="0"/>
                  <a:t>~</a:t>
                </a:r>
              </a:p>
            </p:txBody>
          </p:sp>
        </p:grpSp>
        <p:cxnSp>
          <p:nvCxnSpPr>
            <p:cNvPr id="13" name="Straight Arrow Connector 12"/>
            <p:cNvCxnSpPr/>
            <p:nvPr/>
          </p:nvCxnSpPr>
          <p:spPr>
            <a:xfrm>
              <a:off x="514860" y="2787755"/>
              <a:ext cx="998459" cy="0"/>
            </a:xfrm>
            <a:prstGeom prst="straightConnector1">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a:off x="1505518" y="2129230"/>
              <a:ext cx="1347919" cy="1317051"/>
            </a:xfrm>
            <a:prstGeom prst="arc">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rot="16200000">
              <a:off x="1540154" y="2113796"/>
              <a:ext cx="1317051" cy="1347919"/>
            </a:xfrm>
            <a:prstGeom prst="arc">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2853437" y="2787755"/>
              <a:ext cx="998459" cy="0"/>
            </a:xfrm>
            <a:prstGeom prst="straightConnector1">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24719" y="2787755"/>
              <a:ext cx="1347919" cy="1"/>
            </a:xfrm>
            <a:prstGeom prst="straightConnector1">
              <a:avLst/>
            </a:prstGeom>
            <a:ln w="2857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37840" y="2787755"/>
              <a:ext cx="1762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64543" y="2787755"/>
              <a:ext cx="1762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1478" y="2373573"/>
              <a:ext cx="332142" cy="400110"/>
            </a:xfrm>
            <a:prstGeom prst="rect">
              <a:avLst/>
            </a:prstGeom>
            <a:noFill/>
          </p:spPr>
          <p:txBody>
            <a:bodyPr wrap="none" rtlCol="0">
              <a:spAutoFit/>
            </a:bodyPr>
            <a:lstStyle/>
            <a:p>
              <a:r>
                <a:rPr lang="en-US" sz="2000" i="1" dirty="0" smtClean="0">
                  <a:latin typeface="Symbol" pitchFamily="18" charset="2"/>
                </a:rPr>
                <a:t>m</a:t>
              </a:r>
              <a:endParaRPr lang="en-US" sz="2400" i="1" dirty="0">
                <a:latin typeface="Symbol" pitchFamily="18" charset="2"/>
              </a:endParaRPr>
            </a:p>
          </p:txBody>
        </p:sp>
        <p:sp>
          <p:nvSpPr>
            <p:cNvPr id="21" name="TextBox 20"/>
            <p:cNvSpPr txBox="1"/>
            <p:nvPr/>
          </p:nvSpPr>
          <p:spPr>
            <a:xfrm>
              <a:off x="3504269" y="2396313"/>
              <a:ext cx="298480" cy="400110"/>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e</a:t>
              </a:r>
              <a:endParaRPr lang="en-US" b="1" i="1" dirty="0">
                <a:latin typeface="Times New Roman" pitchFamily="18" charset="0"/>
                <a:cs typeface="Times New Roman" pitchFamily="18" charset="0"/>
              </a:endParaRPr>
            </a:p>
          </p:txBody>
        </p:sp>
        <p:grpSp>
          <p:nvGrpSpPr>
            <p:cNvPr id="22" name="Group 21"/>
            <p:cNvGrpSpPr/>
            <p:nvPr/>
          </p:nvGrpSpPr>
          <p:grpSpPr>
            <a:xfrm>
              <a:off x="2338622" y="2298100"/>
              <a:ext cx="416295" cy="649214"/>
              <a:chOff x="11532788" y="1778356"/>
              <a:chExt cx="466726" cy="1200689"/>
            </a:xfrm>
          </p:grpSpPr>
          <p:sp>
            <p:nvSpPr>
              <p:cNvPr id="30" name="TextBox 29"/>
              <p:cNvSpPr txBox="1"/>
              <p:nvPr/>
            </p:nvSpPr>
            <p:spPr>
              <a:xfrm>
                <a:off x="11532788" y="1954453"/>
                <a:ext cx="466726" cy="1024592"/>
              </a:xfrm>
              <a:prstGeom prst="rect">
                <a:avLst/>
              </a:prstGeom>
              <a:noFill/>
            </p:spPr>
            <p:txBody>
              <a:bodyPr wrap="square" rtlCol="0">
                <a:spAutoFit/>
              </a:bodyPr>
              <a:lstStyle/>
              <a:p>
                <a:r>
                  <a:rPr lang="en-US" b="1" i="1" dirty="0" err="1" smtClean="0">
                    <a:latin typeface="Times New Roman" pitchFamily="18" charset="0"/>
                    <a:cs typeface="Times New Roman" pitchFamily="18" charset="0"/>
                  </a:rPr>
                  <a:t>l</a:t>
                </a:r>
                <a:r>
                  <a:rPr lang="en-US" b="1" i="1" baseline="-25000" dirty="0" err="1" smtClean="0">
                    <a:latin typeface="Arial" pitchFamily="34" charset="0"/>
                    <a:cs typeface="Arial" pitchFamily="34" charset="0"/>
                  </a:rPr>
                  <a:t>j</a:t>
                </a:r>
                <a:endParaRPr lang="en-US" b="1" i="1" baseline="-25000" dirty="0">
                  <a:latin typeface="Arial" pitchFamily="34" charset="0"/>
                  <a:cs typeface="Arial" pitchFamily="34" charset="0"/>
                </a:endParaRPr>
              </a:p>
            </p:txBody>
          </p:sp>
          <p:sp>
            <p:nvSpPr>
              <p:cNvPr id="31" name="Rectangle 30"/>
              <p:cNvSpPr/>
              <p:nvPr/>
            </p:nvSpPr>
            <p:spPr>
              <a:xfrm>
                <a:off x="11549128" y="1778356"/>
                <a:ext cx="300082" cy="369332"/>
              </a:xfrm>
              <a:prstGeom prst="rect">
                <a:avLst/>
              </a:prstGeom>
            </p:spPr>
            <p:txBody>
              <a:bodyPr wrap="none">
                <a:spAutoFit/>
              </a:bodyPr>
              <a:lstStyle/>
              <a:p>
                <a:r>
                  <a:rPr lang="en-US" dirty="0" smtClean="0"/>
                  <a:t>~</a:t>
                </a:r>
                <a:endParaRPr lang="en-US" dirty="0"/>
              </a:p>
            </p:txBody>
          </p:sp>
        </p:grpSp>
        <p:cxnSp>
          <p:nvCxnSpPr>
            <p:cNvPr id="23" name="Straight Arrow Connector 22"/>
            <p:cNvCxnSpPr/>
            <p:nvPr/>
          </p:nvCxnSpPr>
          <p:spPr>
            <a:xfrm>
              <a:off x="507059" y="3232304"/>
              <a:ext cx="3344837" cy="0"/>
            </a:xfrm>
            <a:prstGeom prst="straightConnector1">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4809" y="2851825"/>
              <a:ext cx="276089" cy="410882"/>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q</a:t>
              </a:r>
              <a:endParaRPr lang="en-US" b="1" i="1" dirty="0">
                <a:latin typeface="Times New Roman" pitchFamily="18" charset="0"/>
                <a:cs typeface="Times New Roman" pitchFamily="18" charset="0"/>
              </a:endParaRPr>
            </a:p>
          </p:txBody>
        </p:sp>
        <p:sp>
          <p:nvSpPr>
            <p:cNvPr id="25" name="TextBox 24"/>
            <p:cNvSpPr txBox="1"/>
            <p:nvPr/>
          </p:nvSpPr>
          <p:spPr>
            <a:xfrm>
              <a:off x="3492807" y="2845773"/>
              <a:ext cx="414630" cy="410882"/>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q</a:t>
              </a:r>
              <a:endParaRPr lang="en-US" b="1" i="1" dirty="0">
                <a:latin typeface="Times New Roman" pitchFamily="18" charset="0"/>
                <a:cs typeface="Times New Roman" pitchFamily="18" charset="0"/>
              </a:endParaRPr>
            </a:p>
          </p:txBody>
        </p:sp>
        <p:cxnSp>
          <p:nvCxnSpPr>
            <p:cNvPr id="26" name="Straight Arrow Connector 25"/>
            <p:cNvCxnSpPr/>
            <p:nvPr/>
          </p:nvCxnSpPr>
          <p:spPr>
            <a:xfrm>
              <a:off x="913684" y="3232304"/>
              <a:ext cx="1762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64543" y="3232304"/>
              <a:ext cx="1762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468204" y="2724590"/>
              <a:ext cx="113030" cy="12481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796922" y="2724590"/>
              <a:ext cx="113030" cy="12481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4400472" y="1544307"/>
            <a:ext cx="4544827" cy="3539192"/>
            <a:chOff x="4395566" y="1611455"/>
            <a:chExt cx="4544827" cy="3539192"/>
          </a:xfrm>
        </p:grpSpPr>
        <p:pic>
          <p:nvPicPr>
            <p:cNvPr id="37" name="Picture 36" descr="::Screen shot 2012-05-17 at 11.01.37 AM   May 17.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395566" y="1611455"/>
              <a:ext cx="4544827" cy="3529251"/>
            </a:xfrm>
            <a:prstGeom prst="rect">
              <a:avLst/>
            </a:prstGeom>
            <a:noFill/>
            <a:ln w="9525">
              <a:noFill/>
              <a:miter lim="800000"/>
              <a:headEnd/>
              <a:tailEnd/>
            </a:ln>
          </p:spPr>
        </p:pic>
        <p:cxnSp>
          <p:nvCxnSpPr>
            <p:cNvPr id="38" name="Straight Connector 37"/>
            <p:cNvCxnSpPr/>
            <p:nvPr/>
          </p:nvCxnSpPr>
          <p:spPr>
            <a:xfrm>
              <a:off x="5106137" y="3952784"/>
              <a:ext cx="381465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106137" y="2658637"/>
              <a:ext cx="3814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8271088" y="3739061"/>
              <a:ext cx="572611" cy="1419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8172101" y="3685419"/>
              <a:ext cx="671599" cy="307777"/>
            </a:xfrm>
            <a:prstGeom prst="rect">
              <a:avLst/>
            </a:prstGeom>
            <a:noFill/>
          </p:spPr>
          <p:txBody>
            <a:bodyPr wrap="square" rtlCol="0">
              <a:spAutoFit/>
            </a:bodyPr>
            <a:lstStyle/>
            <a:p>
              <a:r>
                <a:rPr lang="en-US" sz="1400" dirty="0" smtClean="0">
                  <a:solidFill>
                    <a:schemeClr val="accent6"/>
                  </a:solidFill>
                  <a:latin typeface="Comic Sans MS" pitchFamily="66" charset="0"/>
                </a:rPr>
                <a:t>Mu2e</a:t>
              </a:r>
              <a:endParaRPr lang="en-US" sz="1600" dirty="0">
                <a:solidFill>
                  <a:schemeClr val="accent6"/>
                </a:solidFill>
                <a:latin typeface="Comic Sans MS" pitchFamily="66" charset="0"/>
              </a:endParaRPr>
            </a:p>
          </p:txBody>
        </p:sp>
        <p:sp>
          <p:nvSpPr>
            <p:cNvPr id="42" name="Rounded Rectangle 41"/>
            <p:cNvSpPr/>
            <p:nvPr/>
          </p:nvSpPr>
          <p:spPr>
            <a:xfrm>
              <a:off x="7864181" y="2433993"/>
              <a:ext cx="979519" cy="1419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8105365" y="2634944"/>
              <a:ext cx="835028" cy="291954"/>
            </a:xfrm>
            <a:prstGeom prst="rect">
              <a:avLst/>
            </a:prstGeom>
            <a:noFill/>
          </p:spPr>
          <p:txBody>
            <a:bodyPr wrap="square" rtlCol="0">
              <a:spAutoFit/>
            </a:bodyPr>
            <a:lstStyle/>
            <a:p>
              <a:r>
                <a:rPr lang="en-US" sz="1400" dirty="0" smtClean="0">
                  <a:latin typeface="Comic Sans MS" pitchFamily="66" charset="0"/>
                </a:rPr>
                <a:t>current</a:t>
              </a:r>
              <a:endParaRPr lang="en-US" sz="1600" dirty="0">
                <a:latin typeface="Comic Sans MS" pitchFamily="66" charset="0"/>
              </a:endParaRPr>
            </a:p>
          </p:txBody>
        </p:sp>
        <p:cxnSp>
          <p:nvCxnSpPr>
            <p:cNvPr id="44" name="Straight Connector 43"/>
            <p:cNvCxnSpPr/>
            <p:nvPr/>
          </p:nvCxnSpPr>
          <p:spPr>
            <a:xfrm>
              <a:off x="5119946" y="4505664"/>
              <a:ext cx="381465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106137" y="4207247"/>
              <a:ext cx="654020" cy="307777"/>
            </a:xfrm>
            <a:prstGeom prst="rect">
              <a:avLst/>
            </a:prstGeom>
            <a:noFill/>
          </p:spPr>
          <p:txBody>
            <a:bodyPr wrap="none" rtlCol="0">
              <a:spAutoFit/>
            </a:bodyPr>
            <a:lstStyle/>
            <a:p>
              <a:r>
                <a:rPr lang="en-US" sz="1400" dirty="0" smtClean="0">
                  <a:solidFill>
                    <a:schemeClr val="tx2"/>
                  </a:solidFill>
                  <a:latin typeface="Comic Sans MS" pitchFamily="66" charset="0"/>
                </a:rPr>
                <a:t>PIP-2</a:t>
              </a:r>
              <a:endParaRPr lang="en-US" sz="1400" dirty="0">
                <a:solidFill>
                  <a:schemeClr val="tx2"/>
                </a:solidFill>
                <a:latin typeface="Comic Sans MS" pitchFamily="66" charset="0"/>
              </a:endParaRPr>
            </a:p>
          </p:txBody>
        </p:sp>
        <p:sp>
          <p:nvSpPr>
            <p:cNvPr id="46" name="TextBox 45"/>
            <p:cNvSpPr txBox="1"/>
            <p:nvPr/>
          </p:nvSpPr>
          <p:spPr>
            <a:xfrm>
              <a:off x="6416289" y="4786732"/>
              <a:ext cx="1251781" cy="363915"/>
            </a:xfrm>
            <a:prstGeom prst="rect">
              <a:avLst/>
            </a:prstGeom>
            <a:solidFill>
              <a:schemeClr val="bg1"/>
            </a:solidFill>
          </p:spPr>
          <p:txBody>
            <a:bodyPr wrap="none" rtlCol="0">
              <a:spAutoFit/>
            </a:bodyPr>
            <a:lstStyle/>
            <a:p>
              <a:r>
                <a:rPr lang="en-US" sz="1600" i="1" dirty="0" smtClean="0">
                  <a:latin typeface="Arial" pitchFamily="34" charset="0"/>
                  <a:cs typeface="Arial" pitchFamily="34" charset="0"/>
                </a:rPr>
                <a:t>M</a:t>
              </a:r>
              <a:r>
                <a:rPr lang="en-US" sz="1600" i="1" baseline="-25000" dirty="0" smtClean="0">
                  <a:latin typeface="Arial" pitchFamily="34" charset="0"/>
                  <a:cs typeface="Arial" pitchFamily="34" charset="0"/>
                </a:rPr>
                <a:t>1/2</a:t>
              </a:r>
              <a:r>
                <a:rPr lang="en-US" sz="1600" i="1" dirty="0" smtClean="0">
                  <a:latin typeface="Arial" pitchFamily="34" charset="0"/>
                  <a:cs typeface="Arial" pitchFamily="34" charset="0"/>
                </a:rPr>
                <a:t> (</a:t>
              </a:r>
              <a:r>
                <a:rPr lang="en-US" sz="1600" i="1" dirty="0" err="1" smtClean="0">
                  <a:latin typeface="Arial" pitchFamily="34" charset="0"/>
                  <a:cs typeface="Arial" pitchFamily="34" charset="0"/>
                </a:rPr>
                <a:t>GeV</a:t>
              </a:r>
              <a:r>
                <a:rPr lang="en-US" sz="1600" i="1" dirty="0" smtClean="0">
                  <a:latin typeface="Arial" pitchFamily="34" charset="0"/>
                  <a:cs typeface="Arial" pitchFamily="34" charset="0"/>
                </a:rPr>
                <a:t>)</a:t>
              </a:r>
              <a:endParaRPr lang="en-US" sz="1600" i="1" dirty="0">
                <a:latin typeface="Arial" pitchFamily="34" charset="0"/>
                <a:cs typeface="Arial" pitchFamily="34" charset="0"/>
              </a:endParaRPr>
            </a:p>
          </p:txBody>
        </p:sp>
        <p:sp>
          <p:nvSpPr>
            <p:cNvPr id="47" name="TextBox 46"/>
            <p:cNvSpPr txBox="1"/>
            <p:nvPr/>
          </p:nvSpPr>
          <p:spPr>
            <a:xfrm rot="16200000">
              <a:off x="3668301" y="3010200"/>
              <a:ext cx="1856105" cy="401574"/>
            </a:xfrm>
            <a:prstGeom prst="rect">
              <a:avLst/>
            </a:prstGeom>
            <a:solidFill>
              <a:schemeClr val="bg1"/>
            </a:solidFill>
          </p:spPr>
          <p:txBody>
            <a:bodyPr wrap="none" rtlCol="0">
              <a:spAutoFit/>
            </a:bodyPr>
            <a:lstStyle/>
            <a:p>
              <a:r>
                <a:rPr lang="en-US" dirty="0" smtClean="0"/>
                <a:t>CR(</a:t>
              </a:r>
              <a:r>
                <a:rPr lang="en-US" i="1" dirty="0" smtClean="0">
                  <a:latin typeface="Symbol" pitchFamily="18" charset="2"/>
                  <a:cs typeface="Arial" pitchFamily="34" charset="0"/>
                </a:rPr>
                <a:t>m</a:t>
              </a:r>
              <a:r>
                <a:rPr lang="en-US" i="1" dirty="0" smtClean="0">
                  <a:latin typeface="Arial"/>
                  <a:cs typeface="Arial"/>
                </a:rPr>
                <a:t>→</a:t>
              </a:r>
              <a:r>
                <a:rPr lang="en-US" i="1" dirty="0" smtClean="0">
                  <a:latin typeface="Arial" pitchFamily="34" charset="0"/>
                  <a:cs typeface="Arial" pitchFamily="34" charset="0"/>
                </a:rPr>
                <a:t> e</a:t>
              </a:r>
              <a:r>
                <a:rPr lang="en-US" dirty="0" smtClean="0"/>
                <a:t>) x 10</a:t>
              </a:r>
              <a:r>
                <a:rPr lang="en-US" baseline="30000" dirty="0" smtClean="0"/>
                <a:t>12</a:t>
              </a:r>
              <a:endParaRPr lang="en-US" baseline="30000" dirty="0"/>
            </a:p>
          </p:txBody>
        </p:sp>
        <p:sp>
          <p:nvSpPr>
            <p:cNvPr id="48" name="TextBox 47"/>
            <p:cNvSpPr txBox="1"/>
            <p:nvPr/>
          </p:nvSpPr>
          <p:spPr>
            <a:xfrm>
              <a:off x="6025505" y="1674587"/>
              <a:ext cx="2042547" cy="307777"/>
            </a:xfrm>
            <a:prstGeom prst="rect">
              <a:avLst/>
            </a:prstGeom>
            <a:solidFill>
              <a:schemeClr val="bg1"/>
            </a:solidFill>
            <a:ln>
              <a:solidFill>
                <a:schemeClr val="bg1"/>
              </a:solidFill>
            </a:ln>
          </p:spPr>
          <p:txBody>
            <a:bodyPr wrap="none" rtlCol="0">
              <a:spAutoFit/>
            </a:bodyPr>
            <a:lstStyle/>
            <a:p>
              <a:r>
                <a:rPr lang="en-US" sz="1400" i="1" dirty="0" err="1" smtClean="0">
                  <a:latin typeface="Symbol" pitchFamily="18" charset="2"/>
                  <a:cs typeface="Arial" pitchFamily="34" charset="0"/>
                </a:rPr>
                <a:t>m</a:t>
              </a:r>
              <a:r>
                <a:rPr lang="en-US" sz="1400" i="1" dirty="0" err="1" smtClean="0">
                  <a:latin typeface="Arial" pitchFamily="34" charset="0"/>
                  <a:cs typeface="Arial" pitchFamily="34" charset="0"/>
                </a:rPr>
                <a:t>N</a:t>
              </a:r>
              <a:r>
                <a:rPr lang="en-US" sz="1400" i="1" dirty="0" smtClean="0">
                  <a:latin typeface="Arial" pitchFamily="34" charset="0"/>
                  <a:cs typeface="Arial" pitchFamily="34" charset="0"/>
                </a:rPr>
                <a:t> </a:t>
              </a:r>
              <a:r>
                <a:rPr lang="en-US" sz="1400" i="1" dirty="0">
                  <a:latin typeface="Arial"/>
                  <a:cs typeface="Arial"/>
                </a:rPr>
                <a:t>→</a:t>
              </a:r>
              <a:r>
                <a:rPr lang="en-US" sz="1400" i="1" dirty="0">
                  <a:latin typeface="Arial" pitchFamily="34" charset="0"/>
                  <a:cs typeface="Arial" pitchFamily="34" charset="0"/>
                </a:rPr>
                <a:t> </a:t>
              </a:r>
              <a:r>
                <a:rPr lang="en-US" sz="1400" i="1" dirty="0" err="1">
                  <a:latin typeface="Arial" pitchFamily="34" charset="0"/>
                  <a:cs typeface="Arial" pitchFamily="34" charset="0"/>
                </a:rPr>
                <a:t>eN</a:t>
              </a:r>
              <a:r>
                <a:rPr lang="en-US" sz="1400" i="1" dirty="0">
                  <a:latin typeface="Arial" pitchFamily="34" charset="0"/>
                  <a:cs typeface="Arial" pitchFamily="34" charset="0"/>
                </a:rPr>
                <a:t>     </a:t>
              </a:r>
              <a:r>
                <a:rPr lang="en-US" sz="1400" dirty="0" smtClean="0">
                  <a:latin typeface="Arial" pitchFamily="34" charset="0"/>
                  <a:cs typeface="Arial" pitchFamily="34" charset="0"/>
                </a:rPr>
                <a:t>(</a:t>
              </a:r>
              <a:r>
                <a:rPr lang="en-US" sz="1400" dirty="0" err="1" smtClean="0">
                  <a:latin typeface="Arial" pitchFamily="34" charset="0"/>
                  <a:cs typeface="Arial" pitchFamily="34" charset="0"/>
                </a:rPr>
                <a:t>tan</a:t>
              </a:r>
              <a:r>
                <a:rPr lang="en-US" sz="1400" dirty="0" err="1" smtClean="0">
                  <a:latin typeface="Symbol" pitchFamily="18" charset="2"/>
                  <a:cs typeface="Arial" pitchFamily="34" charset="0"/>
                </a:rPr>
                <a:t>b</a:t>
              </a:r>
              <a:r>
                <a:rPr lang="en-US" sz="1400" dirty="0" smtClean="0">
                  <a:latin typeface="Arial" pitchFamily="34" charset="0"/>
                  <a:cs typeface="Arial" pitchFamily="34" charset="0"/>
                </a:rPr>
                <a:t> = 10)</a:t>
              </a:r>
              <a:endParaRPr lang="en-US" sz="1400" dirty="0">
                <a:latin typeface="Arial" pitchFamily="34" charset="0"/>
                <a:cs typeface="Arial" pitchFamily="34" charset="0"/>
              </a:endParaRPr>
            </a:p>
          </p:txBody>
        </p:sp>
        <p:sp>
          <p:nvSpPr>
            <p:cNvPr id="49" name="Rectangle 48"/>
            <p:cNvSpPr/>
            <p:nvPr/>
          </p:nvSpPr>
          <p:spPr>
            <a:xfrm>
              <a:off x="6585220" y="2071109"/>
              <a:ext cx="2165700" cy="430887"/>
            </a:xfrm>
            <a:prstGeom prst="rect">
              <a:avLst/>
            </a:prstGeom>
            <a:solidFill>
              <a:schemeClr val="bg1"/>
            </a:solidFill>
          </p:spPr>
          <p:txBody>
            <a:bodyPr wrap="square">
              <a:spAutoFit/>
            </a:bodyPr>
            <a:lstStyle/>
            <a:p>
              <a:pPr>
                <a:tabLst>
                  <a:tab pos="279400" algn="l"/>
                  <a:tab pos="558800" algn="l"/>
                  <a:tab pos="838200" algn="l"/>
                  <a:tab pos="1117600" algn="l"/>
                  <a:tab pos="1384300" algn="l"/>
                  <a:tab pos="1663700" algn="l"/>
                  <a:tab pos="1943100" algn="l"/>
                  <a:tab pos="2222500" algn="l"/>
                  <a:tab pos="2501900" algn="l"/>
                  <a:tab pos="2781300" algn="l"/>
                  <a:tab pos="3060700" algn="l"/>
                  <a:tab pos="3340100" algn="l"/>
                </a:tabLst>
              </a:pPr>
              <a:r>
                <a:rPr lang="en-US" sz="1100" dirty="0">
                  <a:solidFill>
                    <a:srgbClr val="00B050"/>
                  </a:solidFill>
                  <a:latin typeface="Comic Sans MS" pitchFamily="66" charset="0"/>
                  <a:cs typeface="Arial" charset="0"/>
                  <a:sym typeface="Arial" charset="0"/>
                </a:rPr>
                <a:t>Neutrino-Matrix Like (PMNS)</a:t>
              </a:r>
            </a:p>
            <a:p>
              <a:pPr>
                <a:tabLst>
                  <a:tab pos="279400" algn="l"/>
                  <a:tab pos="558800" algn="l"/>
                  <a:tab pos="838200" algn="l"/>
                  <a:tab pos="1117600" algn="l"/>
                  <a:tab pos="1384300" algn="l"/>
                  <a:tab pos="1663700" algn="l"/>
                  <a:tab pos="1943100" algn="l"/>
                  <a:tab pos="2222500" algn="l"/>
                  <a:tab pos="2501900" algn="l"/>
                  <a:tab pos="2781300" algn="l"/>
                  <a:tab pos="3060700" algn="l"/>
                  <a:tab pos="3340100" algn="l"/>
                </a:tabLst>
              </a:pPr>
              <a:r>
                <a:rPr lang="en-US" sz="1100" dirty="0" smtClean="0">
                  <a:solidFill>
                    <a:srgbClr val="C00000"/>
                  </a:solidFill>
                  <a:latin typeface="Comic Sans MS" pitchFamily="66" charset="0"/>
                  <a:cs typeface="Arial" charset="0"/>
                  <a:sym typeface="Arial" charset="0"/>
                </a:rPr>
                <a:t>Minimal Flavor Violation (CKM)   </a:t>
              </a:r>
            </a:p>
          </p:txBody>
        </p:sp>
      </p:grpSp>
      <p:sp>
        <p:nvSpPr>
          <p:cNvPr id="50" name="Content Placeholder 49"/>
          <p:cNvSpPr>
            <a:spLocks noGrp="1"/>
          </p:cNvSpPr>
          <p:nvPr>
            <p:ph idx="1"/>
          </p:nvPr>
        </p:nvSpPr>
        <p:spPr>
          <a:xfrm>
            <a:off x="1288020" y="5580604"/>
            <a:ext cx="6888987" cy="904863"/>
          </a:xfrm>
          <a:prstGeom prst="rect">
            <a:avLst/>
          </a:prstGeom>
          <a:solidFill>
            <a:srgbClr val="CCFFCC"/>
          </a:solidFill>
          <a:ln>
            <a:solidFill>
              <a:srgbClr val="0000FF"/>
            </a:solidFill>
          </a:ln>
        </p:spPr>
        <p:txBody>
          <a:bodyPr wrap="square">
            <a:spAutoFit/>
          </a:bodyPr>
          <a:lstStyle/>
          <a:p>
            <a:pPr marL="0" indent="0" algn="ctr">
              <a:buNone/>
            </a:pPr>
            <a:r>
              <a:rPr lang="en-US" b="1" dirty="0" smtClean="0"/>
              <a:t> Complementary </a:t>
            </a:r>
            <a:r>
              <a:rPr lang="en-US" b="1" dirty="0"/>
              <a:t>with the LHC experiments </a:t>
            </a:r>
          </a:p>
          <a:p>
            <a:pPr marL="0" indent="0" algn="ctr">
              <a:buNone/>
            </a:pPr>
            <a:r>
              <a:rPr lang="en-US" b="1" dirty="0"/>
              <a:t>w</a:t>
            </a:r>
            <a:r>
              <a:rPr lang="en-US" b="1" dirty="0" smtClean="0"/>
              <a:t>hile providing models’ </a:t>
            </a:r>
            <a:r>
              <a:rPr lang="en-US" b="1" dirty="0"/>
              <a:t>discrimination</a:t>
            </a:r>
          </a:p>
        </p:txBody>
      </p:sp>
      <p:sp>
        <p:nvSpPr>
          <p:cNvPr id="51" name="Rectangle 50"/>
          <p:cNvSpPr/>
          <p:nvPr/>
        </p:nvSpPr>
        <p:spPr>
          <a:xfrm>
            <a:off x="5159919" y="5099733"/>
            <a:ext cx="3463893" cy="338554"/>
          </a:xfrm>
          <a:prstGeom prst="rect">
            <a:avLst/>
          </a:prstGeom>
        </p:spPr>
        <p:txBody>
          <a:bodyPr wrap="square">
            <a:spAutoFit/>
          </a:bodyPr>
          <a:lstStyle/>
          <a:p>
            <a:pPr algn="r">
              <a:tabLst>
                <a:tab pos="279400" algn="l"/>
                <a:tab pos="558800" algn="l"/>
                <a:tab pos="838200" algn="l"/>
                <a:tab pos="1117600" algn="l"/>
                <a:tab pos="1384300" algn="l"/>
                <a:tab pos="1663700" algn="l"/>
                <a:tab pos="1943100" algn="l"/>
                <a:tab pos="2222500" algn="l"/>
                <a:tab pos="2501900" algn="l"/>
                <a:tab pos="2781300" algn="l"/>
                <a:tab pos="3060700" algn="l"/>
                <a:tab pos="3340100" algn="l"/>
              </a:tabLst>
            </a:pPr>
            <a:r>
              <a:rPr lang="en-US" sz="1600" b="1" dirty="0">
                <a:solidFill>
                  <a:srgbClr val="800000"/>
                </a:solidFill>
                <a:latin typeface="Arial" charset="0"/>
                <a:cs typeface="Arial" charset="0"/>
                <a:sym typeface="Arial" charset="0"/>
              </a:rPr>
              <a:t>L. </a:t>
            </a:r>
            <a:r>
              <a:rPr lang="en-US" sz="1600" b="1" dirty="0" err="1" smtClean="0">
                <a:solidFill>
                  <a:srgbClr val="800000"/>
                </a:solidFill>
                <a:latin typeface="Arial" charset="0"/>
                <a:cs typeface="Arial" charset="0"/>
                <a:sym typeface="Arial" charset="0"/>
              </a:rPr>
              <a:t>Calibbi</a:t>
            </a:r>
            <a:r>
              <a:rPr lang="en-US" sz="1600" b="1" dirty="0" smtClean="0">
                <a:solidFill>
                  <a:srgbClr val="800000"/>
                </a:solidFill>
                <a:latin typeface="Arial" charset="0"/>
                <a:cs typeface="Arial" charset="0"/>
                <a:sym typeface="Arial" charset="0"/>
              </a:rPr>
              <a:t> et al., </a:t>
            </a:r>
            <a:r>
              <a:rPr lang="en-US" sz="1600" b="1" dirty="0" err="1" smtClean="0">
                <a:solidFill>
                  <a:srgbClr val="800000"/>
                </a:solidFill>
                <a:latin typeface="Arial" charset="0"/>
                <a:cs typeface="Arial" charset="0"/>
                <a:sym typeface="Arial" charset="0"/>
              </a:rPr>
              <a:t>hep-ph</a:t>
            </a:r>
            <a:r>
              <a:rPr lang="en-US" sz="1600" b="1" dirty="0" smtClean="0">
                <a:solidFill>
                  <a:srgbClr val="800000"/>
                </a:solidFill>
                <a:latin typeface="Arial" charset="0"/>
                <a:cs typeface="Arial" charset="0"/>
                <a:sym typeface="Arial" charset="0"/>
              </a:rPr>
              <a:t>/0605139</a:t>
            </a:r>
            <a:endParaRPr lang="en-US" sz="1600" b="1" dirty="0">
              <a:solidFill>
                <a:srgbClr val="800000"/>
              </a:solidFill>
              <a:latin typeface="Arial" charset="0"/>
              <a:cs typeface="Arial" charset="0"/>
              <a:sym typeface="Arial" charset="0"/>
            </a:endParaRPr>
          </a:p>
        </p:txBody>
      </p:sp>
      <p:sp>
        <p:nvSpPr>
          <p:cNvPr id="52" name="Rectangle 51"/>
          <p:cNvSpPr/>
          <p:nvPr/>
        </p:nvSpPr>
        <p:spPr>
          <a:xfrm>
            <a:off x="4957994" y="852532"/>
            <a:ext cx="3511731" cy="754907"/>
          </a:xfrm>
          <a:prstGeom prst="rect">
            <a:avLst/>
          </a:prstGeom>
          <a:solidFill>
            <a:schemeClr val="bg1"/>
          </a:solidFill>
          <a:ln>
            <a:solidFill>
              <a:schemeClr val="bg1"/>
            </a:solidFill>
          </a:ln>
        </p:spPr>
        <p:txBody>
          <a:bodyPr wrap="square">
            <a:spAutoFit/>
          </a:bodyPr>
          <a:lstStyle/>
          <a:p>
            <a:pPr algn="ctr">
              <a:lnSpc>
                <a:spcPts val="2600"/>
              </a:lnSpc>
              <a:tabLst>
                <a:tab pos="279400" algn="l"/>
                <a:tab pos="558800" algn="l"/>
                <a:tab pos="838200" algn="l"/>
                <a:tab pos="1117600" algn="l"/>
                <a:tab pos="1384300" algn="l"/>
                <a:tab pos="1663700" algn="l"/>
                <a:tab pos="1943100" algn="l"/>
                <a:tab pos="2222500" algn="l"/>
                <a:tab pos="2501900" algn="l"/>
                <a:tab pos="2781300" algn="l"/>
                <a:tab pos="3060700" algn="l"/>
                <a:tab pos="3340100" algn="l"/>
              </a:tabLst>
            </a:pPr>
            <a:r>
              <a:rPr lang="en-US" sz="2000" dirty="0" smtClean="0">
                <a:latin typeface="Arial"/>
                <a:cs typeface="Arial"/>
                <a:sym typeface="Arial" charset="0"/>
              </a:rPr>
              <a:t>SUSY GUT in </a:t>
            </a:r>
            <a:r>
              <a:rPr lang="en-US" sz="2000" dirty="0">
                <a:latin typeface="Arial"/>
                <a:cs typeface="Arial"/>
                <a:sym typeface="Arial" charset="0"/>
              </a:rPr>
              <a:t>an SO(10) </a:t>
            </a:r>
            <a:r>
              <a:rPr lang="en-US" sz="2000" dirty="0" smtClean="0">
                <a:latin typeface="Arial"/>
                <a:cs typeface="Arial"/>
                <a:sym typeface="Arial" charset="0"/>
              </a:rPr>
              <a:t>framework</a:t>
            </a:r>
            <a:endParaRPr lang="en-US" sz="2000" dirty="0">
              <a:latin typeface="Arial"/>
              <a:cs typeface="Arial"/>
              <a:sym typeface="Arial" charset="0"/>
            </a:endParaRPr>
          </a:p>
        </p:txBody>
      </p:sp>
    </p:spTree>
    <p:extLst>
      <p:ext uri="{BB962C8B-B14F-4D97-AF65-F5344CB8AC3E}">
        <p14:creationId xmlns:p14="http://schemas.microsoft.com/office/powerpoint/2010/main" val="42037229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23839"/>
            <a:ext cx="6752835" cy="334962"/>
          </a:xfrm>
        </p:spPr>
        <p:txBody>
          <a:bodyPr>
            <a:normAutofit fontScale="90000"/>
          </a:bodyPr>
          <a:lstStyle/>
          <a:p>
            <a:r>
              <a:rPr lang="en-US" dirty="0" smtClean="0">
                <a:solidFill>
                  <a:srgbClr val="800000"/>
                </a:solidFill>
              </a:rPr>
              <a:t>SUSY benchmark points </a:t>
            </a:r>
            <a:r>
              <a:rPr lang="en-US" dirty="0" err="1" smtClean="0">
                <a:solidFill>
                  <a:srgbClr val="800000"/>
                </a:solidFill>
              </a:rPr>
              <a:t>vs</a:t>
            </a:r>
            <a:r>
              <a:rPr lang="en-US" dirty="0" smtClean="0">
                <a:solidFill>
                  <a:srgbClr val="800000"/>
                </a:solidFill>
              </a:rPr>
              <a:t> LHC</a:t>
            </a:r>
            <a:endParaRPr lang="en-US"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12</a:t>
            </a:fld>
            <a:endParaRPr lang="en-US" dirty="0"/>
          </a:p>
        </p:txBody>
      </p:sp>
      <p:sp>
        <p:nvSpPr>
          <p:cNvPr id="7" name="Content Placeholder 2"/>
          <p:cNvSpPr txBox="1">
            <a:spLocks/>
          </p:cNvSpPr>
          <p:nvPr/>
        </p:nvSpPr>
        <p:spPr>
          <a:xfrm>
            <a:off x="254000" y="3863976"/>
            <a:ext cx="8750297" cy="2133600"/>
          </a:xfrm>
          <a:prstGeom prst="rect">
            <a:avLst/>
          </a:prstGeom>
          <a:ln w="38100" cmpd="sng">
            <a:solidFill>
              <a:schemeClr val="tx1"/>
            </a:solidFill>
          </a:ln>
        </p:spPr>
        <p:txBody>
          <a:bodyPr vert="horz" lIns="91440" tIns="45720" rIns="91440" bIns="45720" rtlCol="0">
            <a:normAutofit fontScale="92500" lnSpcReduction="20000"/>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These are </a:t>
            </a:r>
            <a:r>
              <a:rPr lang="en-US" dirty="0" err="1" smtClean="0"/>
              <a:t>SuSy</a:t>
            </a:r>
            <a:r>
              <a:rPr lang="en-US" dirty="0" smtClean="0"/>
              <a:t> benchmark points for which LHC has discovery sensitivity</a:t>
            </a:r>
          </a:p>
          <a:p>
            <a:endParaRPr lang="en-US" dirty="0" smtClean="0"/>
          </a:p>
          <a:p>
            <a:r>
              <a:rPr lang="en-US" dirty="0" smtClean="0">
                <a:solidFill>
                  <a:srgbClr val="0000FF"/>
                </a:solidFill>
              </a:rPr>
              <a:t>Some of these will be observable by MEG-upgrade/Belle-2</a:t>
            </a:r>
          </a:p>
          <a:p>
            <a:endParaRPr lang="en-US" dirty="0" smtClean="0">
              <a:solidFill>
                <a:srgbClr val="0000FF"/>
              </a:solidFill>
            </a:endParaRPr>
          </a:p>
          <a:p>
            <a:r>
              <a:rPr lang="en-US" b="1" dirty="0" smtClean="0">
                <a:solidFill>
                  <a:srgbClr val="800000"/>
                </a:solidFill>
              </a:rPr>
              <a:t>All of these will be clearly observable by Mu2e</a:t>
            </a:r>
          </a:p>
        </p:txBody>
      </p:sp>
      <p:grpSp>
        <p:nvGrpSpPr>
          <p:cNvPr id="3" name="Group 2"/>
          <p:cNvGrpSpPr/>
          <p:nvPr/>
        </p:nvGrpSpPr>
        <p:grpSpPr>
          <a:xfrm>
            <a:off x="21168" y="1066800"/>
            <a:ext cx="9144000" cy="2759075"/>
            <a:chOff x="21168" y="1066800"/>
            <a:chExt cx="9144000" cy="2759075"/>
          </a:xfrm>
        </p:grpSpPr>
        <p:pic>
          <p:nvPicPr>
            <p:cNvPr id="8" name="Picture 5" descr="CalibbiTable.jpg"/>
            <p:cNvPicPr>
              <a:picLocks noChangeAspect="1"/>
            </p:cNvPicPr>
            <p:nvPr/>
          </p:nvPicPr>
          <p:blipFill>
            <a:blip r:embed="rId2"/>
            <a:srcRect/>
            <a:stretch>
              <a:fillRect/>
            </a:stretch>
          </p:blipFill>
          <p:spPr bwMode="auto">
            <a:xfrm>
              <a:off x="21168" y="1066800"/>
              <a:ext cx="9144000" cy="2759075"/>
            </a:xfrm>
            <a:prstGeom prst="rect">
              <a:avLst/>
            </a:prstGeom>
            <a:noFill/>
            <a:ln w="9525">
              <a:noFill/>
              <a:miter lim="800000"/>
              <a:headEnd/>
              <a:tailEnd/>
            </a:ln>
          </p:spPr>
        </p:pic>
        <p:sp>
          <p:nvSpPr>
            <p:cNvPr id="9" name="Rectangle 6"/>
            <p:cNvSpPr>
              <a:spLocks noChangeArrowheads="1"/>
            </p:cNvSpPr>
            <p:nvPr/>
          </p:nvSpPr>
          <p:spPr bwMode="auto">
            <a:xfrm>
              <a:off x="253999" y="2633134"/>
              <a:ext cx="8619067" cy="228600"/>
            </a:xfrm>
            <a:prstGeom prst="rect">
              <a:avLst/>
            </a:prstGeom>
            <a:solidFill>
              <a:schemeClr val="accent1">
                <a:alpha val="32156"/>
              </a:schemeClr>
            </a:solidFill>
            <a:ln w="9525">
              <a:noFill/>
              <a:round/>
              <a:headEnd/>
              <a:tailEnd/>
            </a:ln>
          </p:spPr>
          <p:txBody>
            <a:bodyPr>
              <a:prstTxWarp prst="textNoShape">
                <a:avLst/>
              </a:prstTxWarp>
            </a:bodyPr>
            <a:lstStyle/>
            <a:p>
              <a:endParaRPr lang="en-US"/>
            </a:p>
          </p:txBody>
        </p:sp>
      </p:grpSp>
    </p:spTree>
    <p:extLst>
      <p:ext uri="{BB962C8B-B14F-4D97-AF65-F5344CB8AC3E}">
        <p14:creationId xmlns:p14="http://schemas.microsoft.com/office/powerpoint/2010/main" val="20031159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11/10/2017</a:t>
            </a:r>
            <a:endParaRPr lang="en-US" dirty="0"/>
          </a:p>
        </p:txBody>
      </p:sp>
      <p:sp>
        <p:nvSpPr>
          <p:cNvPr id="3" name="Footer Placeholder 2"/>
          <p:cNvSpPr>
            <a:spLocks noGrp="1"/>
          </p:cNvSpPr>
          <p:nvPr>
            <p:ph type="ftr" sz="quarter" idx="11"/>
          </p:nvPr>
        </p:nvSpPr>
        <p:spPr/>
        <p:txBody>
          <a:bodyPr/>
          <a:lstStyle/>
          <a:p>
            <a:r>
              <a:rPr lang="en-US" smtClean="0"/>
              <a:t>S.Miscetti @ LNF Theory Meeting - Frascati</a:t>
            </a:r>
            <a:endParaRPr lang="en-US" dirty="0"/>
          </a:p>
        </p:txBody>
      </p:sp>
      <p:sp>
        <p:nvSpPr>
          <p:cNvPr id="4" name="Slide Number Placeholder 3"/>
          <p:cNvSpPr>
            <a:spLocks noGrp="1"/>
          </p:cNvSpPr>
          <p:nvPr>
            <p:ph type="sldNum" sz="quarter" idx="12"/>
          </p:nvPr>
        </p:nvSpPr>
        <p:spPr/>
        <p:txBody>
          <a:bodyPr/>
          <a:lstStyle/>
          <a:p>
            <a:fld id="{AB3C1F1C-F708-3F4B-8ECB-6D467F0718B5}" type="slidenum">
              <a:rPr lang="en-US" smtClean="0"/>
              <a:pPr/>
              <a:t>13</a:t>
            </a:fld>
            <a:endParaRPr lang="en-US" dirty="0"/>
          </a:p>
        </p:txBody>
      </p:sp>
      <p:sp>
        <p:nvSpPr>
          <p:cNvPr id="5" name="Rectangle 2"/>
          <p:cNvSpPr txBox="1">
            <a:spLocks noChangeArrowheads="1"/>
          </p:cNvSpPr>
          <p:nvPr/>
        </p:nvSpPr>
        <p:spPr>
          <a:xfrm>
            <a:off x="1143009" y="63740"/>
            <a:ext cx="6858000" cy="579727"/>
          </a:xfrm>
          <a:prstGeom prst="rect">
            <a:avLst/>
          </a:prstGeom>
        </p:spPr>
        <p:txBody>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2800" dirty="0" smtClean="0">
                <a:solidFill>
                  <a:srgbClr val="800000"/>
                </a:solidFill>
              </a:rPr>
              <a:t>Other CLFV Predictions</a:t>
            </a:r>
            <a:endParaRPr lang="en-US" sz="2800" dirty="0">
              <a:solidFill>
                <a:srgbClr val="800000"/>
              </a:solidFill>
            </a:endParaRPr>
          </a:p>
        </p:txBody>
      </p:sp>
      <p:sp>
        <p:nvSpPr>
          <p:cNvPr id="6" name="Rectangle 3"/>
          <p:cNvSpPr txBox="1">
            <a:spLocks noChangeArrowheads="1"/>
          </p:cNvSpPr>
          <p:nvPr/>
        </p:nvSpPr>
        <p:spPr>
          <a:xfrm>
            <a:off x="254000" y="5571067"/>
            <a:ext cx="8432799" cy="914400"/>
          </a:xfrm>
          <a:prstGeom prst="rect">
            <a:avLst/>
          </a:prstGeom>
        </p:spPr>
        <p:txBody>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smtClean="0">
                <a:solidFill>
                  <a:srgbClr val="0000FF"/>
                </a:solidFill>
              </a:rPr>
              <a:t>Relative rates Conversions/MEG/mu3e are model dependent</a:t>
            </a:r>
          </a:p>
          <a:p>
            <a:pPr algn="ctr"/>
            <a:r>
              <a:rPr lang="en-US" sz="2000" b="1" dirty="0" smtClean="0">
                <a:solidFill>
                  <a:srgbClr val="F94848"/>
                </a:solidFill>
              </a:rPr>
              <a:t>Measure ratios will pin-down theory details</a:t>
            </a:r>
          </a:p>
        </p:txBody>
      </p:sp>
      <p:pic>
        <p:nvPicPr>
          <p:cNvPr id="7" name="Picture 6" descr="BlankeBurasRatios-2009.jpg"/>
          <p:cNvPicPr>
            <a:picLocks noChangeAspect="1"/>
          </p:cNvPicPr>
          <p:nvPr/>
        </p:nvPicPr>
        <p:blipFill>
          <a:blip r:embed="rId2"/>
          <a:stretch>
            <a:fillRect/>
          </a:stretch>
        </p:blipFill>
        <p:spPr>
          <a:xfrm>
            <a:off x="999065" y="796981"/>
            <a:ext cx="6620933" cy="4695769"/>
          </a:xfrm>
          <a:prstGeom prst="rect">
            <a:avLst/>
          </a:prstGeom>
        </p:spPr>
      </p:pic>
      <p:sp>
        <p:nvSpPr>
          <p:cNvPr id="8" name="TextBox 7"/>
          <p:cNvSpPr txBox="1"/>
          <p:nvPr/>
        </p:nvSpPr>
        <p:spPr>
          <a:xfrm>
            <a:off x="1607897" y="1014331"/>
            <a:ext cx="5934696" cy="276999"/>
          </a:xfrm>
          <a:prstGeom prst="rect">
            <a:avLst/>
          </a:prstGeom>
          <a:noFill/>
        </p:spPr>
        <p:txBody>
          <a:bodyPr wrap="square" rtlCol="0">
            <a:spAutoFit/>
          </a:bodyPr>
          <a:lstStyle/>
          <a:p>
            <a:pPr algn="ctr"/>
            <a:r>
              <a:rPr lang="en-US" sz="1200" dirty="0" err="1" smtClean="0"/>
              <a:t>M.Blanke</a:t>
            </a:r>
            <a:r>
              <a:rPr lang="en-US" sz="1200" dirty="0" smtClean="0"/>
              <a:t>, </a:t>
            </a:r>
            <a:r>
              <a:rPr lang="en-US" sz="1200" dirty="0" err="1" smtClean="0"/>
              <a:t>A.J.Buras</a:t>
            </a:r>
            <a:r>
              <a:rPr lang="en-US" sz="1200" dirty="0" smtClean="0"/>
              <a:t>, </a:t>
            </a:r>
            <a:r>
              <a:rPr lang="en-US" sz="1200" dirty="0" err="1" smtClean="0"/>
              <a:t>B.Duling</a:t>
            </a:r>
            <a:r>
              <a:rPr lang="en-US" sz="1200" dirty="0" smtClean="0"/>
              <a:t>, </a:t>
            </a:r>
            <a:r>
              <a:rPr lang="en-US" sz="1200" dirty="0" err="1" smtClean="0"/>
              <a:t>S.Recksiegel</a:t>
            </a:r>
            <a:r>
              <a:rPr lang="en-US" sz="1200" dirty="0" smtClean="0"/>
              <a:t>, </a:t>
            </a:r>
            <a:r>
              <a:rPr lang="en-US" sz="1200" dirty="0" err="1" smtClean="0"/>
              <a:t>C.Tarantino</a:t>
            </a:r>
            <a:endParaRPr lang="en-US" sz="1200" dirty="0"/>
          </a:p>
        </p:txBody>
      </p:sp>
      <p:sp>
        <p:nvSpPr>
          <p:cNvPr id="9" name="Text Box 352"/>
          <p:cNvSpPr txBox="1">
            <a:spLocks noChangeArrowheads="1"/>
          </p:cNvSpPr>
          <p:nvPr/>
        </p:nvSpPr>
        <p:spPr bwMode="auto">
          <a:xfrm rot="5400000">
            <a:off x="6056360" y="3417161"/>
            <a:ext cx="2032678" cy="276999"/>
          </a:xfrm>
          <a:prstGeom prst="rect">
            <a:avLst/>
          </a:prstGeom>
          <a:noFill/>
          <a:ln w="9525">
            <a:noFill/>
            <a:miter lim="800000"/>
            <a:headEnd/>
            <a:tailEnd/>
          </a:ln>
        </p:spPr>
        <p:txBody>
          <a:bodyPr wrap="none">
            <a:prstTxWarp prst="textNoShape">
              <a:avLst/>
            </a:prstTxWarp>
            <a:spAutoFit/>
          </a:bodyPr>
          <a:lstStyle/>
          <a:p>
            <a:r>
              <a:rPr lang="en-US" sz="1200" dirty="0" smtClean="0"/>
              <a:t>arXiv:0909.5454v2[hep-ph]</a:t>
            </a:r>
            <a:endParaRPr lang="en-US" sz="1200" dirty="0"/>
          </a:p>
        </p:txBody>
      </p:sp>
      <p:sp>
        <p:nvSpPr>
          <p:cNvPr id="10" name="Oval 9"/>
          <p:cNvSpPr/>
          <p:nvPr/>
        </p:nvSpPr>
        <p:spPr>
          <a:xfrm>
            <a:off x="1199098" y="4233334"/>
            <a:ext cx="6012101" cy="524934"/>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00000"/>
              </a:solidFill>
            </a:endParaRPr>
          </a:p>
        </p:txBody>
      </p:sp>
      <p:sp>
        <p:nvSpPr>
          <p:cNvPr id="11" name="Oval 10"/>
          <p:cNvSpPr/>
          <p:nvPr/>
        </p:nvSpPr>
        <p:spPr>
          <a:xfrm>
            <a:off x="1199098" y="1608668"/>
            <a:ext cx="6012101" cy="524934"/>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90"/>
              </a:solidFill>
            </a:endParaRPr>
          </a:p>
        </p:txBody>
      </p:sp>
    </p:spTree>
    <p:extLst>
      <p:ext uri="{BB962C8B-B14F-4D97-AF65-F5344CB8AC3E}">
        <p14:creationId xmlns:p14="http://schemas.microsoft.com/office/powerpoint/2010/main" val="25662599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14</a:t>
            </a:fld>
            <a:endParaRPr lang="en-US" dirty="0"/>
          </a:p>
        </p:txBody>
      </p:sp>
      <p:pic>
        <p:nvPicPr>
          <p:cNvPr id="7" name="Content Placeholder 5"/>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51567" t="2239" r="-287" b="39120"/>
          <a:stretch/>
        </p:blipFill>
        <p:spPr>
          <a:xfrm>
            <a:off x="567066" y="880534"/>
            <a:ext cx="8052000" cy="3809716"/>
          </a:xfrm>
        </p:spPr>
      </p:pic>
      <p:sp>
        <p:nvSpPr>
          <p:cNvPr id="8" name="Title 1"/>
          <p:cNvSpPr txBox="1">
            <a:spLocks/>
          </p:cNvSpPr>
          <p:nvPr/>
        </p:nvSpPr>
        <p:spPr>
          <a:xfrm>
            <a:off x="1032932" y="257705"/>
            <a:ext cx="6752835" cy="3349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2800" dirty="0" smtClean="0">
                <a:solidFill>
                  <a:srgbClr val="800000"/>
                </a:solidFill>
              </a:rPr>
              <a:t>Specific example: </a:t>
            </a:r>
            <a:r>
              <a:rPr lang="en-US" sz="2800" dirty="0" err="1" smtClean="0">
                <a:solidFill>
                  <a:srgbClr val="800000"/>
                </a:solidFill>
              </a:rPr>
              <a:t>Leptoquarks</a:t>
            </a:r>
            <a:endParaRPr lang="en-US" sz="2800" dirty="0">
              <a:solidFill>
                <a:srgbClr val="800000"/>
              </a:solidFill>
            </a:endParaRPr>
          </a:p>
        </p:txBody>
      </p:sp>
    </p:spTree>
    <p:extLst>
      <p:ext uri="{BB962C8B-B14F-4D97-AF65-F5344CB8AC3E}">
        <p14:creationId xmlns:p14="http://schemas.microsoft.com/office/powerpoint/2010/main" val="15714220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11/10/2017</a:t>
            </a:r>
            <a:endParaRPr lang="en-US" dirty="0"/>
          </a:p>
        </p:txBody>
      </p:sp>
      <p:sp>
        <p:nvSpPr>
          <p:cNvPr id="3" name="Footer Placeholder 2"/>
          <p:cNvSpPr>
            <a:spLocks noGrp="1"/>
          </p:cNvSpPr>
          <p:nvPr>
            <p:ph type="ftr" sz="quarter" idx="11"/>
          </p:nvPr>
        </p:nvSpPr>
        <p:spPr/>
        <p:txBody>
          <a:bodyPr/>
          <a:lstStyle/>
          <a:p>
            <a:r>
              <a:rPr lang="en-US" smtClean="0"/>
              <a:t>S.Miscetti @ LNF Theory Meeting - Frascati</a:t>
            </a:r>
            <a:endParaRPr lang="en-US" dirty="0"/>
          </a:p>
        </p:txBody>
      </p:sp>
      <p:sp>
        <p:nvSpPr>
          <p:cNvPr id="4" name="Slide Number Placeholder 3"/>
          <p:cNvSpPr>
            <a:spLocks noGrp="1"/>
          </p:cNvSpPr>
          <p:nvPr>
            <p:ph type="sldNum" sz="quarter" idx="12"/>
          </p:nvPr>
        </p:nvSpPr>
        <p:spPr/>
        <p:txBody>
          <a:bodyPr/>
          <a:lstStyle/>
          <a:p>
            <a:fld id="{AB3C1F1C-F708-3F4B-8ECB-6D467F0718B5}" type="slidenum">
              <a:rPr lang="en-US" smtClean="0"/>
              <a:pPr/>
              <a:t>15</a:t>
            </a:fld>
            <a:endParaRPr lang="en-US" dirty="0"/>
          </a:p>
        </p:txBody>
      </p:sp>
      <p:sp>
        <p:nvSpPr>
          <p:cNvPr id="5" name="TextBox 4"/>
          <p:cNvSpPr txBox="1"/>
          <p:nvPr/>
        </p:nvSpPr>
        <p:spPr>
          <a:xfrm>
            <a:off x="270934" y="1147699"/>
            <a:ext cx="2319866" cy="369332"/>
          </a:xfrm>
          <a:prstGeom prst="rect">
            <a:avLst/>
          </a:prstGeom>
          <a:noFill/>
        </p:spPr>
        <p:txBody>
          <a:bodyPr wrap="none" rtlCol="0">
            <a:spAutoFit/>
          </a:bodyPr>
          <a:lstStyle/>
          <a:p>
            <a:r>
              <a:rPr lang="en-US" b="1" dirty="0" smtClean="0">
                <a:solidFill>
                  <a:schemeClr val="tx2"/>
                </a:solidFill>
                <a:latin typeface="Comic Sans MS" pitchFamily="66" charset="0"/>
              </a:rPr>
              <a:t>Higgs triplet model</a:t>
            </a:r>
            <a:endParaRPr lang="en-US" b="1" dirty="0">
              <a:solidFill>
                <a:schemeClr val="tx2"/>
              </a:solidFill>
              <a:latin typeface="Comic Sans MS" pitchFamily="66" charset="0"/>
            </a:endParaRPr>
          </a:p>
        </p:txBody>
      </p:sp>
      <p:sp>
        <p:nvSpPr>
          <p:cNvPr id="6" name="TextBox 5"/>
          <p:cNvSpPr txBox="1"/>
          <p:nvPr/>
        </p:nvSpPr>
        <p:spPr>
          <a:xfrm>
            <a:off x="236720" y="4950299"/>
            <a:ext cx="3332964" cy="369332"/>
          </a:xfrm>
          <a:prstGeom prst="rect">
            <a:avLst/>
          </a:prstGeom>
          <a:noFill/>
        </p:spPr>
        <p:txBody>
          <a:bodyPr wrap="none" rtlCol="0">
            <a:spAutoFit/>
          </a:bodyPr>
          <a:lstStyle/>
          <a:p>
            <a:r>
              <a:rPr lang="en-US" b="1" dirty="0" smtClean="0">
                <a:solidFill>
                  <a:schemeClr val="tx2"/>
                </a:solidFill>
                <a:latin typeface="Comic Sans MS" pitchFamily="66" charset="0"/>
              </a:rPr>
              <a:t>Littlest Higgs with T-parity</a:t>
            </a:r>
            <a:endParaRPr lang="en-US" b="1" dirty="0">
              <a:solidFill>
                <a:schemeClr val="tx2"/>
              </a:solidFill>
              <a:latin typeface="Comic Sans MS" pitchFamily="66" charset="0"/>
            </a:endParaRPr>
          </a:p>
        </p:txBody>
      </p:sp>
      <p:sp>
        <p:nvSpPr>
          <p:cNvPr id="7" name="Rectangle 6"/>
          <p:cNvSpPr/>
          <p:nvPr/>
        </p:nvSpPr>
        <p:spPr>
          <a:xfrm>
            <a:off x="270934" y="1713487"/>
            <a:ext cx="1833651" cy="830997"/>
          </a:xfrm>
          <a:prstGeom prst="rect">
            <a:avLst/>
          </a:prstGeom>
        </p:spPr>
        <p:txBody>
          <a:bodyPr wrap="square">
            <a:spAutoFit/>
          </a:bodyPr>
          <a:lstStyle/>
          <a:p>
            <a:pPr algn="ctr"/>
            <a:r>
              <a:rPr lang="en-US" sz="1600" dirty="0">
                <a:latin typeface="Comic Sans MS" pitchFamily="66" charset="0"/>
              </a:rPr>
              <a:t>Dependence on neutrino mass </a:t>
            </a:r>
            <a:r>
              <a:rPr lang="en-US" sz="1600" dirty="0" smtClean="0">
                <a:latin typeface="Comic Sans MS" pitchFamily="66" charset="0"/>
              </a:rPr>
              <a:t>hierarchy and </a:t>
            </a:r>
            <a:r>
              <a:rPr lang="el-GR" sz="1600" dirty="0">
                <a:latin typeface="Comic Sans MS" pitchFamily="66" charset="0"/>
              </a:rPr>
              <a:t>θ</a:t>
            </a:r>
            <a:r>
              <a:rPr lang="el-GR" sz="1600" baseline="-25000" dirty="0">
                <a:latin typeface="Comic Sans MS" pitchFamily="66" charset="0"/>
              </a:rPr>
              <a:t>13</a:t>
            </a:r>
            <a:endParaRPr lang="en-US" sz="1600" baseline="-25000" dirty="0">
              <a:latin typeface="Comic Sans MS" pitchFamily="66" charset="0"/>
            </a:endParaRPr>
          </a:p>
        </p:txBody>
      </p:sp>
      <p:grpSp>
        <p:nvGrpSpPr>
          <p:cNvPr id="8" name="Group 7"/>
          <p:cNvGrpSpPr/>
          <p:nvPr/>
        </p:nvGrpSpPr>
        <p:grpSpPr>
          <a:xfrm>
            <a:off x="3335041" y="1217751"/>
            <a:ext cx="5679943" cy="2386235"/>
            <a:chOff x="273181" y="1203458"/>
            <a:chExt cx="6521599" cy="2699375"/>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181" y="1416370"/>
              <a:ext cx="3051638" cy="248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0262" y="1448104"/>
              <a:ext cx="3220534" cy="245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142037" y="1806802"/>
              <a:ext cx="652743" cy="338554"/>
            </a:xfrm>
            <a:prstGeom prst="rect">
              <a:avLst/>
            </a:prstGeom>
            <a:noFill/>
          </p:spPr>
          <p:txBody>
            <a:bodyPr wrap="none" rtlCol="0">
              <a:spAutoFit/>
            </a:bodyPr>
            <a:lstStyle/>
            <a:p>
              <a:r>
                <a:rPr lang="en-US" sz="1600" dirty="0" smtClean="0">
                  <a:solidFill>
                    <a:srgbClr val="00B050"/>
                  </a:solidFill>
                  <a:latin typeface="Arial" pitchFamily="34" charset="0"/>
                  <a:cs typeface="Arial" pitchFamily="34" charset="0"/>
                </a:rPr>
                <a:t>MEG</a:t>
              </a:r>
              <a:endParaRPr lang="en-US" sz="1600" dirty="0">
                <a:solidFill>
                  <a:srgbClr val="00B050"/>
                </a:solidFill>
                <a:latin typeface="Arial" pitchFamily="34" charset="0"/>
                <a:cs typeface="Arial" pitchFamily="34" charset="0"/>
              </a:endParaRPr>
            </a:p>
          </p:txBody>
        </p:sp>
        <p:sp>
          <p:nvSpPr>
            <p:cNvPr id="12" name="Rectangle 11"/>
            <p:cNvSpPr/>
            <p:nvPr/>
          </p:nvSpPr>
          <p:spPr>
            <a:xfrm>
              <a:off x="3769983" y="2746529"/>
              <a:ext cx="937201" cy="382982"/>
            </a:xfrm>
            <a:prstGeom prst="rect">
              <a:avLst/>
            </a:prstGeom>
          </p:spPr>
          <p:txBody>
            <a:bodyPr wrap="none">
              <a:spAutoFit/>
            </a:bodyPr>
            <a:lstStyle/>
            <a:p>
              <a:r>
                <a:rPr lang="it-IT" sz="1600" i="1" dirty="0">
                  <a:solidFill>
                    <a:srgbClr val="00B050"/>
                  </a:solidFill>
                  <a:latin typeface="Symbol" pitchFamily="18" charset="2"/>
                  <a:cs typeface="Arial" pitchFamily="34" charset="0"/>
                </a:rPr>
                <a:t>m </a:t>
              </a:r>
              <a:r>
                <a:rPr lang="el-GR" sz="1600" i="1" dirty="0">
                  <a:solidFill>
                    <a:srgbClr val="00B050"/>
                  </a:solidFill>
                  <a:latin typeface="Arial" pitchFamily="34" charset="0"/>
                  <a:cs typeface="Arial" pitchFamily="34" charset="0"/>
                </a:rPr>
                <a:t>→ </a:t>
              </a:r>
              <a:r>
                <a:rPr lang="en-US" sz="1600" i="1" dirty="0" err="1">
                  <a:solidFill>
                    <a:srgbClr val="00B050"/>
                  </a:solidFill>
                  <a:latin typeface="Arial" pitchFamily="34" charset="0"/>
                  <a:cs typeface="Arial" pitchFamily="34" charset="0"/>
                </a:rPr>
                <a:t>e</a:t>
              </a:r>
              <a:r>
                <a:rPr lang="en-US" sz="1600" i="1" dirty="0" err="1">
                  <a:solidFill>
                    <a:srgbClr val="00B050"/>
                  </a:solidFill>
                  <a:latin typeface="Symbol" pitchFamily="18" charset="2"/>
                  <a:cs typeface="Arial" pitchFamily="34" charset="0"/>
                </a:rPr>
                <a:t>g</a:t>
              </a:r>
              <a:endParaRPr lang="el-GR" sz="1600" i="1" dirty="0">
                <a:solidFill>
                  <a:srgbClr val="00B050"/>
                </a:solidFill>
                <a:latin typeface="Arial" pitchFamily="34" charset="0"/>
                <a:cs typeface="Arial" pitchFamily="34" charset="0"/>
              </a:endParaRPr>
            </a:p>
          </p:txBody>
        </p:sp>
        <p:sp>
          <p:nvSpPr>
            <p:cNvPr id="13" name="Rectangle 12"/>
            <p:cNvSpPr/>
            <p:nvPr/>
          </p:nvSpPr>
          <p:spPr>
            <a:xfrm>
              <a:off x="3789256" y="2145355"/>
              <a:ext cx="1042113" cy="348166"/>
            </a:xfrm>
            <a:prstGeom prst="rect">
              <a:avLst/>
            </a:prstGeom>
          </p:spPr>
          <p:txBody>
            <a:bodyPr wrap="none">
              <a:spAutoFit/>
            </a:bodyPr>
            <a:lstStyle/>
            <a:p>
              <a:pPr algn="ctr"/>
              <a:r>
                <a:rPr lang="en-US" sz="1400" i="1" dirty="0" err="1">
                  <a:solidFill>
                    <a:schemeClr val="tx2"/>
                  </a:solidFill>
                  <a:latin typeface="Symbol" pitchFamily="18" charset="2"/>
                </a:rPr>
                <a:t>m</a:t>
              </a:r>
              <a:r>
                <a:rPr lang="en-US" sz="1400" i="1" dirty="0" err="1">
                  <a:solidFill>
                    <a:schemeClr val="tx2"/>
                  </a:solidFill>
                  <a:latin typeface="Arial" pitchFamily="34" charset="0"/>
                  <a:cs typeface="Arial" pitchFamily="34" charset="0"/>
                </a:rPr>
                <a:t>N</a:t>
              </a:r>
              <a:r>
                <a:rPr lang="en-US" sz="1400" i="1" dirty="0">
                  <a:solidFill>
                    <a:schemeClr val="tx2"/>
                  </a:solidFill>
                </a:rPr>
                <a:t> </a:t>
              </a:r>
              <a:r>
                <a:rPr lang="el-GR" sz="1400" i="1" dirty="0">
                  <a:solidFill>
                    <a:schemeClr val="tx2"/>
                  </a:solidFill>
                  <a:latin typeface="Arial" pitchFamily="34" charset="0"/>
                  <a:cs typeface="Arial" pitchFamily="34" charset="0"/>
                </a:rPr>
                <a:t>→</a:t>
              </a:r>
              <a:r>
                <a:rPr lang="en-US" sz="1400" i="1" dirty="0">
                  <a:solidFill>
                    <a:schemeClr val="tx2"/>
                  </a:solidFill>
                </a:rPr>
                <a:t> </a:t>
              </a:r>
              <a:r>
                <a:rPr lang="en-US" sz="1400" i="1" dirty="0" err="1">
                  <a:solidFill>
                    <a:schemeClr val="tx2"/>
                  </a:solidFill>
                  <a:latin typeface="Arial" pitchFamily="34" charset="0"/>
                  <a:cs typeface="Arial" pitchFamily="34" charset="0"/>
                </a:rPr>
                <a:t>eN</a:t>
              </a:r>
              <a:endParaRPr lang="en-US" sz="1400" i="1" dirty="0">
                <a:solidFill>
                  <a:schemeClr val="tx2"/>
                </a:solidFill>
                <a:latin typeface="Arial" pitchFamily="34" charset="0"/>
                <a:cs typeface="Arial" pitchFamily="34" charset="0"/>
              </a:endParaRPr>
            </a:p>
          </p:txBody>
        </p:sp>
        <p:sp>
          <p:nvSpPr>
            <p:cNvPr id="14" name="Rectangle 13"/>
            <p:cNvSpPr/>
            <p:nvPr/>
          </p:nvSpPr>
          <p:spPr>
            <a:xfrm>
              <a:off x="5089663" y="2078382"/>
              <a:ext cx="1045794" cy="348166"/>
            </a:xfrm>
            <a:prstGeom prst="rect">
              <a:avLst/>
            </a:prstGeom>
          </p:spPr>
          <p:txBody>
            <a:bodyPr wrap="none">
              <a:spAutoFit/>
            </a:bodyPr>
            <a:lstStyle/>
            <a:p>
              <a:r>
                <a:rPr lang="it-IT" sz="1400" dirty="0">
                  <a:latin typeface="Symbol" pitchFamily="18" charset="2"/>
                  <a:cs typeface="Arial" pitchFamily="34" charset="0"/>
                </a:rPr>
                <a:t> m</a:t>
              </a:r>
              <a:r>
                <a:rPr lang="el-GR" sz="1400" dirty="0">
                  <a:latin typeface="Arial" pitchFamily="34" charset="0"/>
                  <a:cs typeface="Arial" pitchFamily="34" charset="0"/>
                </a:rPr>
                <a:t> → </a:t>
              </a:r>
              <a:r>
                <a:rPr lang="en-US" sz="1400" dirty="0" err="1">
                  <a:latin typeface="Arial" pitchFamily="34" charset="0"/>
                  <a:cs typeface="Arial" pitchFamily="34" charset="0"/>
                </a:rPr>
                <a:t>eee</a:t>
              </a:r>
              <a:endParaRPr lang="en-US" sz="1400" dirty="0"/>
            </a:p>
          </p:txBody>
        </p:sp>
        <p:sp>
          <p:nvSpPr>
            <p:cNvPr id="15" name="TextBox 14"/>
            <p:cNvSpPr txBox="1"/>
            <p:nvPr/>
          </p:nvSpPr>
          <p:spPr>
            <a:xfrm>
              <a:off x="6091661" y="2988891"/>
              <a:ext cx="697627" cy="338554"/>
            </a:xfrm>
            <a:prstGeom prst="rect">
              <a:avLst/>
            </a:prstGeom>
            <a:noFill/>
          </p:spPr>
          <p:txBody>
            <a:bodyPr wrap="none" rtlCol="0">
              <a:spAutoFit/>
            </a:bodyPr>
            <a:lstStyle/>
            <a:p>
              <a:r>
                <a:rPr lang="en-US" sz="1600" dirty="0" smtClean="0">
                  <a:latin typeface="Arial" pitchFamily="34" charset="0"/>
                  <a:cs typeface="Arial" pitchFamily="34" charset="0"/>
                </a:rPr>
                <a:t>Mu3e</a:t>
              </a:r>
              <a:endParaRPr lang="en-US" dirty="0">
                <a:latin typeface="Arial" pitchFamily="34" charset="0"/>
                <a:cs typeface="Arial" pitchFamily="34" charset="0"/>
              </a:endParaRPr>
            </a:p>
          </p:txBody>
        </p:sp>
        <p:cxnSp>
          <p:nvCxnSpPr>
            <p:cNvPr id="16" name="Straight Connector 15"/>
            <p:cNvCxnSpPr/>
            <p:nvPr/>
          </p:nvCxnSpPr>
          <p:spPr>
            <a:xfrm>
              <a:off x="3788747" y="3346656"/>
              <a:ext cx="233522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097153" y="3248417"/>
              <a:ext cx="697627" cy="338554"/>
            </a:xfrm>
            <a:prstGeom prst="rect">
              <a:avLst/>
            </a:prstGeom>
          </p:spPr>
          <p:txBody>
            <a:bodyPr wrap="none">
              <a:spAutoFit/>
            </a:bodyPr>
            <a:lstStyle/>
            <a:p>
              <a:r>
                <a:rPr lang="en-US" sz="1600" dirty="0" smtClean="0">
                  <a:solidFill>
                    <a:schemeClr val="tx2"/>
                  </a:solidFill>
                  <a:latin typeface="Arial" pitchFamily="34" charset="0"/>
                  <a:cs typeface="Arial" pitchFamily="34" charset="0"/>
                </a:rPr>
                <a:t>Mu2e</a:t>
              </a:r>
              <a:endParaRPr lang="en-US" dirty="0">
                <a:solidFill>
                  <a:schemeClr val="tx2"/>
                </a:solidFill>
                <a:latin typeface="Arial" pitchFamily="34" charset="0"/>
                <a:cs typeface="Arial" pitchFamily="34" charset="0"/>
              </a:endParaRPr>
            </a:p>
          </p:txBody>
        </p:sp>
        <p:sp>
          <p:nvSpPr>
            <p:cNvPr id="18" name="TextBox 17"/>
            <p:cNvSpPr txBox="1"/>
            <p:nvPr/>
          </p:nvSpPr>
          <p:spPr>
            <a:xfrm>
              <a:off x="991842" y="1203458"/>
              <a:ext cx="1861407" cy="338554"/>
            </a:xfrm>
            <a:prstGeom prst="rect">
              <a:avLst/>
            </a:prstGeom>
            <a:noFill/>
          </p:spPr>
          <p:txBody>
            <a:bodyPr wrap="none" rtlCol="0">
              <a:spAutoFit/>
            </a:bodyPr>
            <a:lstStyle/>
            <a:p>
              <a:r>
                <a:rPr lang="en-US" sz="1600" dirty="0" smtClean="0">
                  <a:latin typeface="Comic Sans MS" pitchFamily="66" charset="0"/>
                  <a:cs typeface="Arial" pitchFamily="34" charset="0"/>
                </a:rPr>
                <a:t>Normal hierarchy</a:t>
              </a:r>
              <a:endParaRPr lang="en-US" sz="1600" dirty="0">
                <a:latin typeface="Comic Sans MS" pitchFamily="66" charset="0"/>
                <a:cs typeface="Arial" pitchFamily="34" charset="0"/>
              </a:endParaRPr>
            </a:p>
          </p:txBody>
        </p:sp>
        <p:sp>
          <p:nvSpPr>
            <p:cNvPr id="19" name="TextBox 18"/>
            <p:cNvSpPr txBox="1"/>
            <p:nvPr/>
          </p:nvSpPr>
          <p:spPr>
            <a:xfrm>
              <a:off x="3941498" y="1203458"/>
              <a:ext cx="2029723" cy="338554"/>
            </a:xfrm>
            <a:prstGeom prst="rect">
              <a:avLst/>
            </a:prstGeom>
            <a:noFill/>
          </p:spPr>
          <p:txBody>
            <a:bodyPr wrap="none" rtlCol="0">
              <a:spAutoFit/>
            </a:bodyPr>
            <a:lstStyle/>
            <a:p>
              <a:r>
                <a:rPr lang="en-US" sz="1600" dirty="0" smtClean="0">
                  <a:latin typeface="Comic Sans MS" pitchFamily="66" charset="0"/>
                  <a:cs typeface="Arial" pitchFamily="34" charset="0"/>
                </a:rPr>
                <a:t>Inverted hierarchy</a:t>
              </a:r>
              <a:endParaRPr lang="en-US" sz="1600" dirty="0">
                <a:latin typeface="Comic Sans MS" pitchFamily="66" charset="0"/>
                <a:cs typeface="Arial" pitchFamily="34" charset="0"/>
              </a:endParaRPr>
            </a:p>
          </p:txBody>
        </p:sp>
        <p:cxnSp>
          <p:nvCxnSpPr>
            <p:cNvPr id="20" name="Straight Connector 19"/>
            <p:cNvCxnSpPr/>
            <p:nvPr/>
          </p:nvCxnSpPr>
          <p:spPr>
            <a:xfrm>
              <a:off x="803919" y="3324973"/>
              <a:ext cx="2335225"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262463" y="2640292"/>
            <a:ext cx="2076759" cy="584776"/>
          </a:xfrm>
          <a:prstGeom prst="rect">
            <a:avLst/>
          </a:prstGeom>
        </p:spPr>
        <p:txBody>
          <a:bodyPr wrap="square">
            <a:spAutoFit/>
          </a:bodyPr>
          <a:lstStyle/>
          <a:p>
            <a:r>
              <a:rPr lang="en-US" sz="1600" b="1" dirty="0">
                <a:solidFill>
                  <a:srgbClr val="800000"/>
                </a:solidFill>
                <a:latin typeface="Arial" pitchFamily="34" charset="0"/>
                <a:cs typeface="Arial" pitchFamily="34" charset="0"/>
              </a:rPr>
              <a:t>M. </a:t>
            </a:r>
            <a:r>
              <a:rPr lang="en-US" sz="1600" b="1" dirty="0" err="1" smtClean="0">
                <a:solidFill>
                  <a:srgbClr val="800000"/>
                </a:solidFill>
                <a:latin typeface="Arial" pitchFamily="34" charset="0"/>
                <a:cs typeface="Arial" pitchFamily="34" charset="0"/>
              </a:rPr>
              <a:t>Kakizaki</a:t>
            </a:r>
            <a:r>
              <a:rPr lang="en-US" sz="1600" b="1" dirty="0" smtClean="0">
                <a:solidFill>
                  <a:srgbClr val="800000"/>
                </a:solidFill>
                <a:latin typeface="Arial" pitchFamily="34" charset="0"/>
                <a:cs typeface="Arial" pitchFamily="34" charset="0"/>
              </a:rPr>
              <a:t> et al.,</a:t>
            </a:r>
          </a:p>
          <a:p>
            <a:r>
              <a:rPr lang="en-US" sz="1600" b="1" dirty="0" smtClean="0">
                <a:solidFill>
                  <a:srgbClr val="800000"/>
                </a:solidFill>
                <a:latin typeface="Arial" pitchFamily="34" charset="0"/>
                <a:cs typeface="Arial" pitchFamily="34" charset="0"/>
              </a:rPr>
              <a:t> PLB566 </a:t>
            </a:r>
            <a:r>
              <a:rPr lang="en-US" sz="1600" b="1" dirty="0">
                <a:solidFill>
                  <a:srgbClr val="800000"/>
                </a:solidFill>
                <a:latin typeface="Arial" pitchFamily="34" charset="0"/>
                <a:cs typeface="Arial" pitchFamily="34" charset="0"/>
              </a:rPr>
              <a:t>(2003) </a:t>
            </a:r>
            <a:r>
              <a:rPr lang="en-US" sz="1600" b="1" dirty="0" smtClean="0">
                <a:solidFill>
                  <a:srgbClr val="800000"/>
                </a:solidFill>
                <a:latin typeface="Arial" pitchFamily="34" charset="0"/>
                <a:cs typeface="Arial" pitchFamily="34" charset="0"/>
              </a:rPr>
              <a:t>210</a:t>
            </a:r>
            <a:endParaRPr lang="en-US" sz="1600" b="1" dirty="0">
              <a:solidFill>
                <a:srgbClr val="800000"/>
              </a:solidFill>
              <a:latin typeface="Arial" pitchFamily="34" charset="0"/>
              <a:cs typeface="Arial" pitchFamily="34" charset="0"/>
            </a:endParaRPr>
          </a:p>
        </p:txBody>
      </p:sp>
      <p:pic>
        <p:nvPicPr>
          <p:cNvPr id="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8689" y="3950026"/>
            <a:ext cx="3300993" cy="244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rot="16200000">
            <a:off x="3646957" y="4813402"/>
            <a:ext cx="841325" cy="273793"/>
          </a:xfrm>
          <a:prstGeom prst="rect">
            <a:avLst/>
          </a:prstGeom>
          <a:solidFill>
            <a:schemeClr val="bg1"/>
          </a:solidFill>
          <a:ln>
            <a:solidFill>
              <a:schemeClr val="bg1"/>
            </a:solidFill>
          </a:ln>
        </p:spPr>
        <p:txBody>
          <a:bodyPr wrap="none" rtlCol="0">
            <a:spAutoFit/>
          </a:bodyPr>
          <a:lstStyle/>
          <a:p>
            <a:r>
              <a:rPr lang="en-US" sz="1400" dirty="0" err="1" smtClean="0">
                <a:latin typeface="Arial" pitchFamily="34" charset="0"/>
                <a:cs typeface="Arial" pitchFamily="34" charset="0"/>
              </a:rPr>
              <a:t>R</a:t>
            </a:r>
            <a:r>
              <a:rPr lang="en-US" sz="1400" dirty="0" err="1" smtClean="0">
                <a:latin typeface="Symbol" pitchFamily="18" charset="2"/>
                <a:cs typeface="Arial" pitchFamily="34" charset="0"/>
              </a:rPr>
              <a:t>m</a:t>
            </a:r>
            <a:r>
              <a:rPr lang="en-US" sz="1400" dirty="0" err="1" smtClean="0">
                <a:latin typeface="Arial" pitchFamily="34" charset="0"/>
                <a:cs typeface="Arial" pitchFamily="34" charset="0"/>
              </a:rPr>
              <a:t>e</a:t>
            </a:r>
            <a:r>
              <a:rPr lang="en-US" sz="1400" dirty="0" smtClean="0">
                <a:latin typeface="Arial" pitchFamily="34" charset="0"/>
                <a:cs typeface="Arial" pitchFamily="34" charset="0"/>
              </a:rPr>
              <a:t> in </a:t>
            </a:r>
            <a:r>
              <a:rPr lang="en-US" sz="1400" dirty="0" err="1" smtClean="0">
                <a:latin typeface="Arial" pitchFamily="34" charset="0"/>
                <a:cs typeface="Arial" pitchFamily="34" charset="0"/>
              </a:rPr>
              <a:t>Tl</a:t>
            </a:r>
            <a:endParaRPr lang="en-US" sz="1400" dirty="0">
              <a:latin typeface="Arial" pitchFamily="34" charset="0"/>
              <a:cs typeface="Arial" pitchFamily="34" charset="0"/>
            </a:endParaRPr>
          </a:p>
        </p:txBody>
      </p:sp>
      <p:sp>
        <p:nvSpPr>
          <p:cNvPr id="24" name="TextBox 23"/>
          <p:cNvSpPr txBox="1"/>
          <p:nvPr/>
        </p:nvSpPr>
        <p:spPr>
          <a:xfrm>
            <a:off x="5357990" y="4129617"/>
            <a:ext cx="1702713" cy="1921798"/>
          </a:xfrm>
          <a:prstGeom prst="rect">
            <a:avLst/>
          </a:prstGeom>
          <a:solidFill>
            <a:schemeClr val="accent1">
              <a:lumMod val="40000"/>
              <a:lumOff val="60000"/>
            </a:schemeClr>
          </a:solidFill>
        </p:spPr>
        <p:txBody>
          <a:bodyPr wrap="square" rtlCol="0">
            <a:spAutoFit/>
          </a:bodyPr>
          <a:lstStyle/>
          <a:p>
            <a:endParaRPr lang="en-US" dirty="0" smtClean="0"/>
          </a:p>
          <a:p>
            <a:endParaRPr lang="en-US" dirty="0"/>
          </a:p>
          <a:p>
            <a:endParaRPr lang="en-US" dirty="0" smtClean="0"/>
          </a:p>
          <a:p>
            <a:pPr algn="ctr"/>
            <a:r>
              <a:rPr lang="en-US" sz="2000" dirty="0" smtClean="0">
                <a:latin typeface="Comic Sans MS" pitchFamily="66" charset="0"/>
              </a:rPr>
              <a:t>MEG</a:t>
            </a:r>
          </a:p>
          <a:p>
            <a:endParaRPr lang="en-US" dirty="0" smtClean="0"/>
          </a:p>
          <a:p>
            <a:endParaRPr lang="en-US" dirty="0"/>
          </a:p>
          <a:p>
            <a:endParaRPr lang="en-US" dirty="0"/>
          </a:p>
        </p:txBody>
      </p:sp>
      <p:sp>
        <p:nvSpPr>
          <p:cNvPr id="25" name="TextBox 24"/>
          <p:cNvSpPr txBox="1"/>
          <p:nvPr/>
        </p:nvSpPr>
        <p:spPr>
          <a:xfrm>
            <a:off x="4454825" y="4129617"/>
            <a:ext cx="2605878" cy="1892826"/>
          </a:xfrm>
          <a:prstGeom prst="rect">
            <a:avLst/>
          </a:prstGeom>
          <a:solidFill>
            <a:schemeClr val="accent1">
              <a:lumMod val="75000"/>
            </a:schemeClr>
          </a:solidFill>
        </p:spPr>
        <p:txBody>
          <a:bodyPr wrap="square" rtlCol="0">
            <a:spAutoFit/>
          </a:bodyPr>
          <a:lstStyle/>
          <a:p>
            <a:endParaRPr lang="en-US" dirty="0" smtClean="0"/>
          </a:p>
          <a:p>
            <a:endParaRPr lang="en-US" dirty="0"/>
          </a:p>
          <a:p>
            <a:endParaRPr lang="en-US" dirty="0" smtClean="0"/>
          </a:p>
          <a:p>
            <a:r>
              <a:rPr lang="en-US" sz="2000" dirty="0">
                <a:latin typeface="Comic Sans MS" pitchFamily="66" charset="0"/>
              </a:rPr>
              <a:t> </a:t>
            </a:r>
            <a:r>
              <a:rPr lang="en-US" sz="2000" dirty="0" smtClean="0">
                <a:latin typeface="Comic Sans MS" pitchFamily="66" charset="0"/>
              </a:rPr>
              <a:t>           Mu2e</a:t>
            </a:r>
          </a:p>
          <a:p>
            <a:endParaRPr lang="en-US" sz="900" dirty="0"/>
          </a:p>
          <a:p>
            <a:r>
              <a:rPr lang="en-US" dirty="0" smtClean="0"/>
              <a:t> </a:t>
            </a:r>
            <a:endParaRPr lang="en-US" dirty="0"/>
          </a:p>
          <a:p>
            <a:endParaRPr lang="en-US" sz="1600" dirty="0"/>
          </a:p>
        </p:txBody>
      </p:sp>
      <p:sp>
        <p:nvSpPr>
          <p:cNvPr id="26" name="Rectangle 25"/>
          <p:cNvSpPr/>
          <p:nvPr/>
        </p:nvSpPr>
        <p:spPr>
          <a:xfrm>
            <a:off x="5089404" y="6242527"/>
            <a:ext cx="1053494" cy="307777"/>
          </a:xfrm>
          <a:prstGeom prst="rect">
            <a:avLst/>
          </a:prstGeom>
          <a:solidFill>
            <a:schemeClr val="bg1"/>
          </a:solidFill>
          <a:ln>
            <a:solidFill>
              <a:schemeClr val="bg1"/>
            </a:solidFill>
          </a:ln>
        </p:spPr>
        <p:txBody>
          <a:bodyPr wrap="none">
            <a:spAutoFit/>
          </a:bodyPr>
          <a:lstStyle/>
          <a:p>
            <a:r>
              <a:rPr lang="en-US" sz="1400" b="1" dirty="0"/>
              <a:t>BR(</a:t>
            </a:r>
            <a:r>
              <a:rPr lang="it-IT" sz="1400" b="1" dirty="0" smtClean="0">
                <a:latin typeface="Symbol" pitchFamily="18" charset="2"/>
                <a:cs typeface="Arial" pitchFamily="34" charset="0"/>
              </a:rPr>
              <a:t>m </a:t>
            </a:r>
            <a:r>
              <a:rPr lang="it-IT" sz="1400" dirty="0" smtClean="0">
                <a:latin typeface="Arial"/>
                <a:cs typeface="Arial"/>
              </a:rPr>
              <a:t>→</a:t>
            </a:r>
            <a:r>
              <a:rPr lang="el-GR" sz="1400" b="1" dirty="0" smtClean="0">
                <a:latin typeface="Arial" pitchFamily="34" charset="0"/>
                <a:cs typeface="Arial" pitchFamily="34" charset="0"/>
              </a:rPr>
              <a:t> </a:t>
            </a:r>
            <a:r>
              <a:rPr lang="en-US" sz="1400" b="1" dirty="0" err="1">
                <a:latin typeface="Arial" pitchFamily="34" charset="0"/>
                <a:cs typeface="Arial" pitchFamily="34" charset="0"/>
              </a:rPr>
              <a:t>e</a:t>
            </a:r>
            <a:r>
              <a:rPr lang="en-US" sz="1400" b="1" dirty="0" err="1">
                <a:latin typeface="Symbol" pitchFamily="18" charset="2"/>
                <a:cs typeface="Arial" pitchFamily="34" charset="0"/>
              </a:rPr>
              <a:t>g</a:t>
            </a:r>
            <a:r>
              <a:rPr lang="en-US" sz="1400" b="1" dirty="0">
                <a:latin typeface="Symbol" pitchFamily="18" charset="2"/>
                <a:cs typeface="Arial" pitchFamily="34" charset="0"/>
              </a:rPr>
              <a:t>)</a:t>
            </a:r>
          </a:p>
        </p:txBody>
      </p:sp>
      <p:sp>
        <p:nvSpPr>
          <p:cNvPr id="27" name="Rectangle 26"/>
          <p:cNvSpPr/>
          <p:nvPr/>
        </p:nvSpPr>
        <p:spPr>
          <a:xfrm>
            <a:off x="236720" y="5406672"/>
            <a:ext cx="3161242" cy="584776"/>
          </a:xfrm>
          <a:prstGeom prst="rect">
            <a:avLst/>
          </a:prstGeom>
          <a:noFill/>
          <a:ln>
            <a:noFill/>
          </a:ln>
        </p:spPr>
        <p:txBody>
          <a:bodyPr wrap="none">
            <a:spAutoFit/>
          </a:bodyPr>
          <a:lstStyle/>
          <a:p>
            <a:pPr lvl="0"/>
            <a:r>
              <a:rPr lang="en-US" sz="1600" b="1" dirty="0">
                <a:solidFill>
                  <a:srgbClr val="800000"/>
                </a:solidFill>
                <a:latin typeface="Arial" pitchFamily="34" charset="0"/>
                <a:cs typeface="Arial" pitchFamily="34" charset="0"/>
              </a:rPr>
              <a:t>M. </a:t>
            </a:r>
            <a:r>
              <a:rPr lang="en-US" sz="1600" b="1" dirty="0" err="1">
                <a:solidFill>
                  <a:srgbClr val="800000"/>
                </a:solidFill>
                <a:latin typeface="Arial" pitchFamily="34" charset="0"/>
                <a:cs typeface="Arial" pitchFamily="34" charset="0"/>
              </a:rPr>
              <a:t>Blanke</a:t>
            </a:r>
            <a:r>
              <a:rPr lang="en-US" sz="1600" b="1" dirty="0">
                <a:solidFill>
                  <a:srgbClr val="800000"/>
                </a:solidFill>
                <a:latin typeface="Arial" pitchFamily="34" charset="0"/>
                <a:cs typeface="Arial" pitchFamily="34" charset="0"/>
              </a:rPr>
              <a:t> et al., </a:t>
            </a:r>
            <a:endParaRPr lang="en-US" sz="1600" b="1" dirty="0" smtClean="0">
              <a:solidFill>
                <a:srgbClr val="800000"/>
              </a:solidFill>
              <a:latin typeface="Arial" pitchFamily="34" charset="0"/>
              <a:cs typeface="Arial" pitchFamily="34" charset="0"/>
            </a:endParaRPr>
          </a:p>
          <a:p>
            <a:pPr lvl="0"/>
            <a:r>
              <a:rPr lang="en-US" sz="1600" b="1" dirty="0" err="1" smtClean="0">
                <a:solidFill>
                  <a:srgbClr val="800000"/>
                </a:solidFill>
                <a:latin typeface="Arial" pitchFamily="34" charset="0"/>
                <a:cs typeface="Arial" pitchFamily="34" charset="0"/>
              </a:rPr>
              <a:t>Acta</a:t>
            </a:r>
            <a:r>
              <a:rPr lang="en-US" sz="1600" b="1" dirty="0" smtClean="0">
                <a:solidFill>
                  <a:srgbClr val="800000"/>
                </a:solidFill>
                <a:latin typeface="Arial" pitchFamily="34" charset="0"/>
                <a:cs typeface="Arial" pitchFamily="34" charset="0"/>
              </a:rPr>
              <a:t> </a:t>
            </a:r>
            <a:r>
              <a:rPr lang="en-US" sz="1600" b="1" dirty="0">
                <a:solidFill>
                  <a:srgbClr val="800000"/>
                </a:solidFill>
                <a:latin typeface="Arial" pitchFamily="34" charset="0"/>
                <a:cs typeface="Arial" pitchFamily="34" charset="0"/>
              </a:rPr>
              <a:t>Phys.Polon.B41:657,2010</a:t>
            </a:r>
          </a:p>
        </p:txBody>
      </p:sp>
      <p:sp>
        <p:nvSpPr>
          <p:cNvPr id="28" name="TextBox 27"/>
          <p:cNvSpPr txBox="1"/>
          <p:nvPr/>
        </p:nvSpPr>
        <p:spPr>
          <a:xfrm>
            <a:off x="4546963" y="3450097"/>
            <a:ext cx="449162" cy="307777"/>
          </a:xfrm>
          <a:prstGeom prst="rect">
            <a:avLst/>
          </a:prstGeom>
          <a:solidFill>
            <a:schemeClr val="bg1"/>
          </a:solidFill>
          <a:ln>
            <a:solidFill>
              <a:schemeClr val="bg1"/>
            </a:solidFill>
          </a:ln>
        </p:spPr>
        <p:txBody>
          <a:bodyPr wrap="none" rtlCol="0">
            <a:spAutoFit/>
          </a:bodyPr>
          <a:lstStyle/>
          <a:p>
            <a:r>
              <a:rPr lang="en-US" sz="1400" dirty="0" smtClean="0">
                <a:latin typeface="Arial" pitchFamily="34" charset="0"/>
                <a:cs typeface="Arial" pitchFamily="34" charset="0"/>
              </a:rPr>
              <a:t>U</a:t>
            </a:r>
            <a:r>
              <a:rPr lang="en-US" sz="1400" baseline="-25000" dirty="0" smtClean="0">
                <a:latin typeface="Arial" pitchFamily="34" charset="0"/>
                <a:cs typeface="Arial" pitchFamily="34" charset="0"/>
              </a:rPr>
              <a:t>e3</a:t>
            </a:r>
            <a:endParaRPr lang="en-US" sz="1400" baseline="-25000" dirty="0">
              <a:latin typeface="Arial" pitchFamily="34" charset="0"/>
              <a:cs typeface="Arial" pitchFamily="34" charset="0"/>
            </a:endParaRPr>
          </a:p>
        </p:txBody>
      </p:sp>
      <p:sp>
        <p:nvSpPr>
          <p:cNvPr id="29" name="TextBox 28"/>
          <p:cNvSpPr txBox="1"/>
          <p:nvPr/>
        </p:nvSpPr>
        <p:spPr>
          <a:xfrm>
            <a:off x="7241256" y="3467031"/>
            <a:ext cx="449162" cy="307777"/>
          </a:xfrm>
          <a:prstGeom prst="rect">
            <a:avLst/>
          </a:prstGeom>
          <a:solidFill>
            <a:schemeClr val="bg1"/>
          </a:solidFill>
          <a:ln>
            <a:solidFill>
              <a:schemeClr val="bg1"/>
            </a:solidFill>
          </a:ln>
        </p:spPr>
        <p:txBody>
          <a:bodyPr wrap="none" rtlCol="0">
            <a:spAutoFit/>
          </a:bodyPr>
          <a:lstStyle/>
          <a:p>
            <a:r>
              <a:rPr lang="en-US" sz="1400" dirty="0" smtClean="0">
                <a:latin typeface="Arial" pitchFamily="34" charset="0"/>
                <a:cs typeface="Arial" pitchFamily="34" charset="0"/>
              </a:rPr>
              <a:t>U</a:t>
            </a:r>
            <a:r>
              <a:rPr lang="en-US" sz="1400" baseline="-25000" dirty="0" smtClean="0">
                <a:latin typeface="Arial" pitchFamily="34" charset="0"/>
                <a:cs typeface="Arial" pitchFamily="34" charset="0"/>
              </a:rPr>
              <a:t>e3</a:t>
            </a:r>
            <a:endParaRPr lang="en-US" sz="1400" baseline="-25000" dirty="0">
              <a:latin typeface="Arial" pitchFamily="34" charset="0"/>
              <a:cs typeface="Arial" pitchFamily="34" charset="0"/>
            </a:endParaRPr>
          </a:p>
        </p:txBody>
      </p:sp>
      <p:sp>
        <p:nvSpPr>
          <p:cNvPr id="30" name="TextBox 29"/>
          <p:cNvSpPr txBox="1"/>
          <p:nvPr/>
        </p:nvSpPr>
        <p:spPr>
          <a:xfrm rot="16200000">
            <a:off x="3195863" y="2174695"/>
            <a:ext cx="431801" cy="307777"/>
          </a:xfrm>
          <a:prstGeom prst="rect">
            <a:avLst/>
          </a:prstGeom>
          <a:solidFill>
            <a:schemeClr val="bg1"/>
          </a:solidFill>
        </p:spPr>
        <p:txBody>
          <a:bodyPr wrap="square" rtlCol="0">
            <a:spAutoFit/>
          </a:bodyPr>
          <a:lstStyle/>
          <a:p>
            <a:r>
              <a:rPr lang="en-US" sz="1400" dirty="0" smtClean="0">
                <a:latin typeface="Arial" pitchFamily="34" charset="0"/>
                <a:cs typeface="Arial" pitchFamily="34" charset="0"/>
              </a:rPr>
              <a:t>BR</a:t>
            </a:r>
            <a:endParaRPr lang="en-US" sz="1400" dirty="0">
              <a:latin typeface="Arial" pitchFamily="34" charset="0"/>
              <a:cs typeface="Arial" pitchFamily="34" charset="0"/>
            </a:endParaRPr>
          </a:p>
        </p:txBody>
      </p:sp>
      <p:sp>
        <p:nvSpPr>
          <p:cNvPr id="31" name="Title 1"/>
          <p:cNvSpPr txBox="1">
            <a:spLocks/>
          </p:cNvSpPr>
          <p:nvPr/>
        </p:nvSpPr>
        <p:spPr>
          <a:xfrm>
            <a:off x="1032932" y="122241"/>
            <a:ext cx="6752835" cy="334962"/>
          </a:xfrm>
          <a:prstGeom prst="rect">
            <a:avLst/>
          </a:prstGeom>
        </p:spPr>
        <p:txBody>
          <a:bodyP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2800" dirty="0" smtClean="0">
                <a:solidFill>
                  <a:srgbClr val="800000"/>
                </a:solidFill>
              </a:rPr>
              <a:t>Specific example: </a:t>
            </a:r>
            <a:r>
              <a:rPr lang="en-US" sz="2800" smtClean="0">
                <a:solidFill>
                  <a:srgbClr val="800000"/>
                </a:solidFill>
              </a:rPr>
              <a:t>Higgs Triplet e LHT </a:t>
            </a:r>
            <a:endParaRPr lang="en-US" sz="2800" dirty="0">
              <a:solidFill>
                <a:srgbClr val="800000"/>
              </a:solidFill>
            </a:endParaRPr>
          </a:p>
        </p:txBody>
      </p:sp>
    </p:spTree>
    <p:extLst>
      <p:ext uri="{BB962C8B-B14F-4D97-AF65-F5344CB8AC3E}">
        <p14:creationId xmlns:p14="http://schemas.microsoft.com/office/powerpoint/2010/main" val="754052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999" y="0"/>
            <a:ext cx="6908801" cy="724428"/>
          </a:xfrm>
        </p:spPr>
        <p:txBody>
          <a:bodyPr>
            <a:noAutofit/>
          </a:bodyPr>
          <a:lstStyle/>
          <a:p>
            <a:r>
              <a:rPr lang="en-US" sz="2800" dirty="0" err="1" smtClean="0">
                <a:solidFill>
                  <a:srgbClr val="800000"/>
                </a:solidFill>
              </a:rPr>
              <a:t>Muon</a:t>
            </a:r>
            <a:r>
              <a:rPr lang="en-US" sz="2800" dirty="0" smtClean="0">
                <a:solidFill>
                  <a:srgbClr val="800000"/>
                </a:solidFill>
              </a:rPr>
              <a:t> to electron conversion is unique</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16</a:t>
            </a:fld>
            <a:endParaRPr lang="en-US" dirty="0"/>
          </a:p>
        </p:txBody>
      </p:sp>
      <p:sp>
        <p:nvSpPr>
          <p:cNvPr id="7" name="TextBox 6"/>
          <p:cNvSpPr txBox="1"/>
          <p:nvPr/>
        </p:nvSpPr>
        <p:spPr>
          <a:xfrm>
            <a:off x="101603" y="1024158"/>
            <a:ext cx="9144000" cy="4801315"/>
          </a:xfrm>
          <a:prstGeom prst="rect">
            <a:avLst/>
          </a:prstGeom>
          <a:noFill/>
        </p:spPr>
        <p:txBody>
          <a:bodyPr wrap="square" rtlCol="0">
            <a:spAutoFit/>
          </a:bodyPr>
          <a:lstStyle/>
          <a:p>
            <a:r>
              <a:rPr lang="en-US" b="1" dirty="0" err="1" smtClean="0">
                <a:latin typeface="Arial"/>
                <a:cs typeface="Arial"/>
              </a:rPr>
              <a:t>Muon</a:t>
            </a:r>
            <a:r>
              <a:rPr lang="en-US" b="1" dirty="0" smtClean="0">
                <a:latin typeface="Arial"/>
                <a:cs typeface="Arial"/>
              </a:rPr>
              <a:t> to electron conversion is a unique probe for BSM:</a:t>
            </a:r>
          </a:p>
          <a:p>
            <a:endParaRPr lang="en-US" b="1" dirty="0" smtClean="0">
              <a:solidFill>
                <a:srgbClr val="800000"/>
              </a:solidFill>
              <a:latin typeface="Arial"/>
              <a:cs typeface="Arial"/>
            </a:endParaRPr>
          </a:p>
          <a:p>
            <a:pPr marL="285750" indent="-285750">
              <a:buFont typeface="Wingdings" charset="2"/>
              <a:buChar char="u"/>
            </a:pPr>
            <a:r>
              <a:rPr lang="en-US" b="1" dirty="0" smtClean="0">
                <a:solidFill>
                  <a:srgbClr val="800000"/>
                </a:solidFill>
                <a:latin typeface="Arial"/>
                <a:cs typeface="Arial"/>
              </a:rPr>
              <a:t> Broad discovery sensitivity across all models:</a:t>
            </a:r>
          </a:p>
          <a:p>
            <a:pPr marL="285750" indent="-285750">
              <a:buFont typeface="Wingdings" charset="2"/>
              <a:buChar char="u"/>
            </a:pPr>
            <a:endParaRPr lang="en-US" dirty="0" smtClean="0">
              <a:latin typeface="Arial"/>
              <a:cs typeface="Arial"/>
            </a:endParaRPr>
          </a:p>
          <a:p>
            <a:r>
              <a:rPr lang="en-US" dirty="0">
                <a:latin typeface="Arial"/>
                <a:cs typeface="Arial"/>
              </a:rPr>
              <a:t> </a:t>
            </a:r>
            <a:r>
              <a:rPr lang="en-US" dirty="0" smtClean="0">
                <a:latin typeface="Arial"/>
                <a:cs typeface="Arial"/>
              </a:rPr>
              <a:t>      </a:t>
            </a:r>
            <a:r>
              <a:rPr lang="en-US" dirty="0" smtClean="0">
                <a:latin typeface="Arial"/>
                <a:cs typeface="Arial"/>
                <a:sym typeface="Wingdings"/>
              </a:rPr>
              <a:t> Sensitivity to the same physics of MEG/Mu3e but with better mass reach</a:t>
            </a:r>
          </a:p>
          <a:p>
            <a:endParaRPr lang="en-US" dirty="0" smtClean="0">
              <a:latin typeface="Arial"/>
              <a:cs typeface="Arial"/>
              <a:sym typeface="Wingdings"/>
            </a:endParaRPr>
          </a:p>
          <a:p>
            <a:r>
              <a:rPr lang="en-US" dirty="0">
                <a:latin typeface="Arial"/>
                <a:cs typeface="Arial"/>
                <a:sym typeface="Wingdings"/>
              </a:rPr>
              <a:t> </a:t>
            </a:r>
            <a:r>
              <a:rPr lang="en-US" dirty="0" smtClean="0">
                <a:latin typeface="Arial"/>
                <a:cs typeface="Arial"/>
                <a:sym typeface="Wingdings"/>
              </a:rPr>
              <a:t>       Sensitivity to physics that MEG/Mu3e are not</a:t>
            </a:r>
          </a:p>
          <a:p>
            <a:endParaRPr lang="en-US" dirty="0" smtClean="0">
              <a:latin typeface="Arial"/>
              <a:cs typeface="Arial"/>
              <a:sym typeface="Wingdings"/>
            </a:endParaRPr>
          </a:p>
          <a:p>
            <a:r>
              <a:rPr lang="en-US" dirty="0">
                <a:latin typeface="Arial"/>
                <a:cs typeface="Arial"/>
                <a:sym typeface="Wingdings"/>
              </a:rPr>
              <a:t> </a:t>
            </a:r>
            <a:r>
              <a:rPr lang="en-US" dirty="0" smtClean="0">
                <a:latin typeface="Arial"/>
                <a:cs typeface="Arial"/>
                <a:sym typeface="Wingdings"/>
              </a:rPr>
              <a:t>       I</a:t>
            </a:r>
            <a:r>
              <a:rPr lang="en-US" dirty="0" smtClean="0">
                <a:latin typeface="Arial"/>
                <a:cs typeface="Arial"/>
              </a:rPr>
              <a:t>f MEG/Mu3e observe a signal, Mu2e/COMET do it with improved statistics.</a:t>
            </a:r>
          </a:p>
          <a:p>
            <a:r>
              <a:rPr lang="en-US" dirty="0">
                <a:latin typeface="Arial"/>
                <a:cs typeface="Arial"/>
              </a:rPr>
              <a:t> </a:t>
            </a:r>
            <a:r>
              <a:rPr lang="en-US" dirty="0" smtClean="0">
                <a:latin typeface="Arial"/>
                <a:cs typeface="Arial"/>
              </a:rPr>
              <a:t>       </a:t>
            </a:r>
            <a:r>
              <a:rPr lang="en-US" b="1" dirty="0" smtClean="0">
                <a:solidFill>
                  <a:srgbClr val="FF0000"/>
                </a:solidFill>
                <a:latin typeface="Arial"/>
                <a:cs typeface="Arial"/>
              </a:rPr>
              <a:t>     Ratio of the BR allows to pin-down physics model</a:t>
            </a:r>
          </a:p>
          <a:p>
            <a:endParaRPr lang="en-US" dirty="0" smtClean="0">
              <a:latin typeface="Arial"/>
              <a:cs typeface="Arial"/>
            </a:endParaRPr>
          </a:p>
          <a:p>
            <a:r>
              <a:rPr lang="en-US" dirty="0">
                <a:latin typeface="Arial"/>
                <a:cs typeface="Arial"/>
              </a:rPr>
              <a:t> </a:t>
            </a:r>
            <a:r>
              <a:rPr lang="en-US" dirty="0" smtClean="0">
                <a:latin typeface="Arial"/>
                <a:cs typeface="Arial"/>
              </a:rPr>
              <a:t>      </a:t>
            </a:r>
            <a:r>
              <a:rPr lang="en-US" dirty="0" smtClean="0">
                <a:latin typeface="Arial"/>
                <a:cs typeface="Arial"/>
                <a:sym typeface="Wingdings"/>
              </a:rPr>
              <a:t> </a:t>
            </a:r>
            <a:r>
              <a:rPr lang="en-US" dirty="0" smtClean="0">
                <a:latin typeface="Arial"/>
                <a:cs typeface="Arial"/>
              </a:rPr>
              <a:t>If MEG/Mu3e do not observe a signal, Mu2e/COMET have still a reach to do so.</a:t>
            </a:r>
          </a:p>
          <a:p>
            <a:r>
              <a:rPr lang="en-US" dirty="0">
                <a:latin typeface="Arial"/>
                <a:cs typeface="Arial"/>
              </a:rPr>
              <a:t> </a:t>
            </a:r>
            <a:r>
              <a:rPr lang="en-US" dirty="0" smtClean="0">
                <a:latin typeface="Arial"/>
                <a:cs typeface="Arial"/>
              </a:rPr>
              <a:t>           </a:t>
            </a:r>
            <a:r>
              <a:rPr lang="en-US" b="1" dirty="0" smtClean="0">
                <a:latin typeface="Arial"/>
                <a:cs typeface="Arial"/>
              </a:rPr>
              <a:t>In a long run, it can also improve further ( Mu2e-II) with the proton</a:t>
            </a:r>
          </a:p>
          <a:p>
            <a:r>
              <a:rPr lang="en-US" b="1" dirty="0">
                <a:latin typeface="Arial"/>
                <a:cs typeface="Arial"/>
              </a:rPr>
              <a:t> </a:t>
            </a:r>
            <a:r>
              <a:rPr lang="en-US" b="1" dirty="0" smtClean="0">
                <a:latin typeface="Arial"/>
                <a:cs typeface="Arial"/>
              </a:rPr>
              <a:t>           improvement plan (PIP-2) </a:t>
            </a:r>
            <a:endParaRPr lang="en-US" b="1" dirty="0">
              <a:latin typeface="Arial"/>
              <a:cs typeface="Arial"/>
            </a:endParaRPr>
          </a:p>
          <a:p>
            <a:endParaRPr lang="en-US" dirty="0" smtClean="0">
              <a:latin typeface="Arial"/>
              <a:cs typeface="Arial"/>
            </a:endParaRPr>
          </a:p>
          <a:p>
            <a:pPr marL="285750" indent="-285750">
              <a:buFont typeface="Wingdings" charset="2"/>
              <a:buChar char="u"/>
            </a:pPr>
            <a:r>
              <a:rPr lang="en-US" b="1" dirty="0" smtClean="0">
                <a:solidFill>
                  <a:srgbClr val="800000"/>
                </a:solidFill>
                <a:latin typeface="Arial"/>
                <a:cs typeface="Arial"/>
              </a:rPr>
              <a:t>Sensitivity to </a:t>
            </a:r>
            <a:r>
              <a:rPr lang="en-US" b="1" dirty="0" err="1" smtClean="0">
                <a:solidFill>
                  <a:srgbClr val="800000"/>
                </a:solidFill>
                <a:latin typeface="Arial"/>
                <a:cs typeface="Arial"/>
              </a:rPr>
              <a:t>Λ</a:t>
            </a:r>
            <a:r>
              <a:rPr lang="en-US" b="1" dirty="0" smtClean="0">
                <a:solidFill>
                  <a:srgbClr val="800000"/>
                </a:solidFill>
                <a:latin typeface="Arial"/>
                <a:cs typeface="Arial"/>
              </a:rPr>
              <a:t> (mass scale) up to thousands of </a:t>
            </a:r>
            <a:r>
              <a:rPr lang="en-US" b="1" dirty="0" err="1" smtClean="0">
                <a:solidFill>
                  <a:srgbClr val="800000"/>
                </a:solidFill>
                <a:latin typeface="Arial"/>
                <a:cs typeface="Arial"/>
              </a:rPr>
              <a:t>TeV</a:t>
            </a:r>
            <a:r>
              <a:rPr lang="en-US" b="1" dirty="0" smtClean="0">
                <a:solidFill>
                  <a:srgbClr val="800000"/>
                </a:solidFill>
                <a:latin typeface="Arial"/>
                <a:cs typeface="Arial"/>
              </a:rPr>
              <a:t> beyond any current </a:t>
            </a:r>
          </a:p>
          <a:p>
            <a:r>
              <a:rPr lang="en-US" b="1" dirty="0">
                <a:solidFill>
                  <a:srgbClr val="800000"/>
                </a:solidFill>
                <a:latin typeface="Arial"/>
                <a:cs typeface="Arial"/>
              </a:rPr>
              <a:t> </a:t>
            </a:r>
            <a:r>
              <a:rPr lang="en-US" b="1" dirty="0" smtClean="0">
                <a:solidFill>
                  <a:srgbClr val="800000"/>
                </a:solidFill>
                <a:latin typeface="Arial"/>
                <a:cs typeface="Arial"/>
              </a:rPr>
              <a:t>   existing accelerator</a:t>
            </a:r>
          </a:p>
        </p:txBody>
      </p:sp>
    </p:spTree>
    <p:extLst>
      <p:ext uri="{BB962C8B-B14F-4D97-AF65-F5344CB8AC3E}">
        <p14:creationId xmlns:p14="http://schemas.microsoft.com/office/powerpoint/2010/main" val="4935399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17</a:t>
            </a:fld>
            <a:endParaRPr lang="en-US" dirty="0"/>
          </a:p>
        </p:txBody>
      </p:sp>
      <p:sp>
        <p:nvSpPr>
          <p:cNvPr id="8" name="Content Placeholder 2"/>
          <p:cNvSpPr txBox="1">
            <a:spLocks/>
          </p:cNvSpPr>
          <p:nvPr/>
        </p:nvSpPr>
        <p:spPr>
          <a:xfrm rot="20472036">
            <a:off x="1836566" y="2229094"/>
            <a:ext cx="6393734" cy="2630479"/>
          </a:xfrm>
          <a:prstGeom prst="rect">
            <a:avLst/>
          </a:prstGeom>
          <a:solidFill>
            <a:srgbClr val="CCFFCC"/>
          </a:solidFill>
          <a:ln w="28575" cmpd="sng">
            <a:solidFill>
              <a:srgbClr val="000000"/>
            </a:solidFill>
          </a:ln>
        </p:spPr>
        <p:txBody>
          <a:bodyPr vert="horz" lIns="91440" tIns="45720" rIns="91440" bIns="45720" rtlCol="0">
            <a:noAutofit/>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Primer of processes</a:t>
            </a:r>
          </a:p>
          <a:p>
            <a:pPr marL="0" indent="0" algn="ctr">
              <a:buFont typeface="Arial"/>
              <a:buNone/>
            </a:pPr>
            <a:r>
              <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nd experimental</a:t>
            </a:r>
          </a:p>
          <a:p>
            <a:pPr marL="0" indent="0" algn="ctr">
              <a:buFont typeface="Arial"/>
              <a:buNone/>
            </a:pP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technique</a:t>
            </a:r>
            <a:endPar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560813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29" y="206906"/>
            <a:ext cx="6752835" cy="334962"/>
          </a:xfrm>
        </p:spPr>
        <p:txBody>
          <a:bodyPr>
            <a:noAutofit/>
          </a:bodyPr>
          <a:lstStyle/>
          <a:p>
            <a:r>
              <a:rPr lang="en-US" sz="2800" dirty="0" smtClean="0">
                <a:solidFill>
                  <a:srgbClr val="800000"/>
                </a:solidFill>
              </a:rPr>
              <a:t>Experimental Technique</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a:xfrm>
            <a:off x="2590800" y="6468531"/>
            <a:ext cx="3962399" cy="236008"/>
          </a:xfrm>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18</a:t>
            </a:fld>
            <a:endParaRPr lang="en-US" dirty="0"/>
          </a:p>
        </p:txBody>
      </p:sp>
      <p:sp>
        <p:nvSpPr>
          <p:cNvPr id="13" name="TextBox 12"/>
          <p:cNvSpPr txBox="1"/>
          <p:nvPr/>
        </p:nvSpPr>
        <p:spPr>
          <a:xfrm>
            <a:off x="1134527" y="5639475"/>
            <a:ext cx="7210136" cy="646331"/>
          </a:xfrm>
          <a:prstGeom prst="rect">
            <a:avLst/>
          </a:prstGeom>
          <a:noFill/>
          <a:ln w="28575" cmpd="sng">
            <a:solidFill>
              <a:schemeClr val="tx1"/>
            </a:solidFill>
          </a:ln>
        </p:spPr>
        <p:txBody>
          <a:bodyPr wrap="square" rtlCol="0">
            <a:spAutoFit/>
          </a:bodyPr>
          <a:lstStyle/>
          <a:p>
            <a:pPr algn="ctr"/>
            <a:r>
              <a:rPr lang="en-US" b="1" dirty="0" smtClean="0">
                <a:solidFill>
                  <a:srgbClr val="800000"/>
                </a:solidFill>
              </a:rPr>
              <a:t>The conversion process results in a   clear signature of a single electron,</a:t>
            </a:r>
          </a:p>
          <a:p>
            <a:pPr algn="ctr"/>
            <a:r>
              <a:rPr lang="en-US" b="1" dirty="0" smtClean="0">
                <a:solidFill>
                  <a:srgbClr val="800000"/>
                </a:solidFill>
              </a:rPr>
              <a:t> CE, with a mono-energetic spectrum close  to the </a:t>
            </a:r>
            <a:r>
              <a:rPr lang="en-US" b="1" dirty="0" err="1" smtClean="0">
                <a:solidFill>
                  <a:srgbClr val="800000"/>
                </a:solidFill>
              </a:rPr>
              <a:t>muon</a:t>
            </a:r>
            <a:r>
              <a:rPr lang="en-US" b="1" dirty="0" smtClean="0">
                <a:solidFill>
                  <a:srgbClr val="800000"/>
                </a:solidFill>
              </a:rPr>
              <a:t> rest mass</a:t>
            </a:r>
            <a:endParaRPr lang="en-US" b="1" dirty="0">
              <a:solidFill>
                <a:srgbClr val="800000"/>
              </a:solidFill>
            </a:endParaRP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83996" y="3025016"/>
            <a:ext cx="3729989" cy="2256012"/>
          </a:xfrm>
          <a:prstGeom prst="rect">
            <a:avLst/>
          </a:prstGeom>
        </p:spPr>
      </p:pic>
      <p:sp>
        <p:nvSpPr>
          <p:cNvPr id="17" name="Content Placeholder 16"/>
          <p:cNvSpPr txBox="1">
            <a:spLocks noGrp="1"/>
          </p:cNvSpPr>
          <p:nvPr>
            <p:ph idx="1"/>
          </p:nvPr>
        </p:nvSpPr>
        <p:spPr>
          <a:xfrm>
            <a:off x="431829" y="886451"/>
            <a:ext cx="5355640" cy="1698927"/>
          </a:xfrm>
          <a:prstGeom prst="rect">
            <a:avLst/>
          </a:prstGeom>
          <a:noFill/>
          <a:ln w="28575" cmpd="sng">
            <a:solidFill>
              <a:srgbClr val="4F81BD"/>
            </a:solidFill>
          </a:ln>
        </p:spPr>
        <p:txBody>
          <a:bodyPr wrap="square" rtlCol="0">
            <a:spAutoFit/>
          </a:bodyPr>
          <a:lstStyle/>
          <a:p>
            <a:pPr marL="285750" indent="-285750">
              <a:buFont typeface="Wingdings" charset="2"/>
              <a:buChar char="q"/>
            </a:pPr>
            <a:r>
              <a:rPr lang="en-US" sz="1800" dirty="0" smtClean="0"/>
              <a:t>Low momentum μ beam (&lt; 100 MeV/c)  </a:t>
            </a:r>
          </a:p>
          <a:p>
            <a:pPr marL="285750" indent="-285750">
              <a:buFont typeface="Wingdings" charset="2"/>
              <a:buChar char="q"/>
            </a:pPr>
            <a:r>
              <a:rPr lang="en-US" sz="1800" dirty="0" smtClean="0"/>
              <a:t>High intensity “pulsed” rate </a:t>
            </a:r>
          </a:p>
          <a:p>
            <a:pPr marL="0" indent="0">
              <a:buNone/>
            </a:pPr>
            <a:r>
              <a:rPr lang="en-US" sz="1800" dirty="0"/>
              <a:t>	</a:t>
            </a:r>
            <a:r>
              <a:rPr lang="en-US" sz="1800" dirty="0" smtClean="0"/>
              <a:t>  </a:t>
            </a:r>
            <a:r>
              <a:rPr lang="en-US" sz="1800" dirty="0" smtClean="0">
                <a:sym typeface="Wingdings"/>
              </a:rPr>
              <a:t>   </a:t>
            </a:r>
            <a:r>
              <a:rPr lang="en-US" sz="1800" dirty="0" smtClean="0"/>
              <a:t>10</a:t>
            </a:r>
            <a:r>
              <a:rPr lang="en-US" sz="1800" baseline="30000" dirty="0" smtClean="0"/>
              <a:t>10</a:t>
            </a:r>
            <a:r>
              <a:rPr lang="en-US" sz="1800" dirty="0" smtClean="0"/>
              <a:t>/s  </a:t>
            </a:r>
            <a:r>
              <a:rPr lang="en-US" sz="1800" dirty="0" err="1" smtClean="0"/>
              <a:t>muon</a:t>
            </a:r>
            <a:r>
              <a:rPr lang="en-US" sz="1800" dirty="0"/>
              <a:t> </a:t>
            </a:r>
            <a:r>
              <a:rPr lang="en-US" sz="1800" dirty="0" smtClean="0"/>
              <a:t>stop on  Al. target </a:t>
            </a:r>
          </a:p>
          <a:p>
            <a:pPr marL="0" indent="0">
              <a:buNone/>
            </a:pPr>
            <a:r>
              <a:rPr lang="en-US" sz="1800" dirty="0"/>
              <a:t>	</a:t>
            </a:r>
            <a:r>
              <a:rPr lang="en-US" sz="1800" dirty="0" smtClean="0"/>
              <a:t>   </a:t>
            </a:r>
            <a:r>
              <a:rPr lang="en-US" sz="1800" dirty="0" smtClean="0">
                <a:sym typeface="Wingdings"/>
              </a:rPr>
              <a:t> </a:t>
            </a:r>
            <a:r>
              <a:rPr lang="en-US" sz="1800" dirty="0" smtClean="0"/>
              <a:t> 1.7 </a:t>
            </a:r>
            <a:r>
              <a:rPr lang="en-US" sz="1800" dirty="0" err="1" smtClean="0"/>
              <a:t>μsec</a:t>
            </a:r>
            <a:r>
              <a:rPr lang="en-US" sz="1800" dirty="0" smtClean="0"/>
              <a:t> micro-bunch</a:t>
            </a:r>
          </a:p>
          <a:p>
            <a:pPr marL="285750" indent="-285750">
              <a:buFont typeface="Wingdings" charset="2"/>
              <a:buChar char="q"/>
            </a:pPr>
            <a:r>
              <a:rPr lang="en-US" sz="1800" dirty="0" smtClean="0"/>
              <a:t>Formation of </a:t>
            </a:r>
            <a:r>
              <a:rPr lang="en-US" sz="1800" dirty="0" err="1"/>
              <a:t>m</a:t>
            </a:r>
            <a:r>
              <a:rPr lang="en-US" sz="1800" dirty="0" err="1" smtClean="0"/>
              <a:t>uonic</a:t>
            </a:r>
            <a:r>
              <a:rPr lang="en-US" sz="1800" dirty="0" smtClean="0"/>
              <a:t> atoms that can make a: </a:t>
            </a:r>
            <a:endParaRPr lang="en-US" sz="1800" dirty="0"/>
          </a:p>
        </p:txBody>
      </p:sp>
      <p:pic>
        <p:nvPicPr>
          <p:cNvPr id="16" name="Picture 15"/>
          <p:cNvPicPr>
            <a:picLocks noChangeAspect="1"/>
          </p:cNvPicPr>
          <p:nvPr/>
        </p:nvPicPr>
        <p:blipFill>
          <a:blip r:embed="rId3"/>
          <a:stretch>
            <a:fillRect/>
          </a:stretch>
        </p:blipFill>
        <p:spPr>
          <a:xfrm>
            <a:off x="95453" y="3474489"/>
            <a:ext cx="2495348" cy="1510716"/>
          </a:xfrm>
          <a:prstGeom prst="rect">
            <a:avLst/>
          </a:prstGeom>
        </p:spPr>
      </p:pic>
      <p:pic>
        <p:nvPicPr>
          <p:cNvPr id="18" name="Picture 17"/>
          <p:cNvPicPr>
            <a:picLocks noChangeAspect="1"/>
          </p:cNvPicPr>
          <p:nvPr/>
        </p:nvPicPr>
        <p:blipFill>
          <a:blip r:embed="rId4"/>
          <a:stretch>
            <a:fillRect/>
          </a:stretch>
        </p:blipFill>
        <p:spPr>
          <a:xfrm>
            <a:off x="2940149" y="3474489"/>
            <a:ext cx="2443847" cy="1504663"/>
          </a:xfrm>
          <a:prstGeom prst="rect">
            <a:avLst/>
          </a:prstGeom>
        </p:spPr>
      </p:pic>
      <p:sp>
        <p:nvSpPr>
          <p:cNvPr id="19" name="TextBox 18"/>
          <p:cNvSpPr txBox="1"/>
          <p:nvPr/>
        </p:nvSpPr>
        <p:spPr>
          <a:xfrm>
            <a:off x="62222" y="5233652"/>
            <a:ext cx="2416046" cy="369332"/>
          </a:xfrm>
          <a:prstGeom prst="rect">
            <a:avLst/>
          </a:prstGeom>
          <a:noFill/>
        </p:spPr>
        <p:txBody>
          <a:bodyPr wrap="none" rtlCol="0">
            <a:spAutoFit/>
          </a:bodyPr>
          <a:lstStyle/>
          <a:p>
            <a:r>
              <a:rPr lang="en-GB" b="1" smtClean="0">
                <a:solidFill>
                  <a:schemeClr val="bg1"/>
                </a:solidFill>
                <a:latin typeface="Arial" charset="0"/>
                <a:ea typeface="Arial" charset="0"/>
                <a:cs typeface="Arial" charset="0"/>
              </a:rPr>
              <a:t>Normalization factor</a:t>
            </a:r>
            <a:endParaRPr lang="en-GB" b="1">
              <a:solidFill>
                <a:schemeClr val="bg1"/>
              </a:solidFill>
              <a:latin typeface="Arial" charset="0"/>
              <a:ea typeface="Arial" charset="0"/>
              <a:cs typeface="Arial" charset="0"/>
            </a:endParaRPr>
          </a:p>
        </p:txBody>
      </p:sp>
      <p:sp>
        <p:nvSpPr>
          <p:cNvPr id="20" name="TextBox 19"/>
          <p:cNvSpPr txBox="1"/>
          <p:nvPr/>
        </p:nvSpPr>
        <p:spPr>
          <a:xfrm>
            <a:off x="3109649" y="5238470"/>
            <a:ext cx="1851789" cy="369332"/>
          </a:xfrm>
          <a:prstGeom prst="rect">
            <a:avLst/>
          </a:prstGeom>
          <a:noFill/>
        </p:spPr>
        <p:txBody>
          <a:bodyPr wrap="none" rtlCol="0">
            <a:spAutoFit/>
          </a:bodyPr>
          <a:lstStyle/>
          <a:p>
            <a:r>
              <a:rPr lang="en-GB" b="1" dirty="0" smtClean="0">
                <a:solidFill>
                  <a:schemeClr val="bg1"/>
                </a:solidFill>
                <a:latin typeface="Arial" charset="0"/>
                <a:ea typeface="Arial" charset="0"/>
                <a:cs typeface="Arial" charset="0"/>
              </a:rPr>
              <a:t>Dominant </a:t>
            </a:r>
            <a:r>
              <a:rPr lang="en-GB" b="1" dirty="0" err="1" smtClean="0">
                <a:solidFill>
                  <a:schemeClr val="bg1"/>
                </a:solidFill>
                <a:latin typeface="Arial" charset="0"/>
                <a:ea typeface="Arial" charset="0"/>
                <a:cs typeface="Arial" charset="0"/>
              </a:rPr>
              <a:t>bckg</a:t>
            </a:r>
            <a:endParaRPr lang="en-GB" b="1" dirty="0">
              <a:solidFill>
                <a:schemeClr val="bg1"/>
              </a:solidFill>
              <a:latin typeface="Arial" charset="0"/>
              <a:ea typeface="Arial" charset="0"/>
              <a:cs typeface="Arial" charset="0"/>
            </a:endParaRPr>
          </a:p>
        </p:txBody>
      </p:sp>
      <p:sp>
        <p:nvSpPr>
          <p:cNvPr id="21" name="TextBox 20"/>
          <p:cNvSpPr txBox="1"/>
          <p:nvPr/>
        </p:nvSpPr>
        <p:spPr>
          <a:xfrm>
            <a:off x="28356" y="2823879"/>
            <a:ext cx="2610010" cy="369332"/>
          </a:xfrm>
          <a:prstGeom prst="rect">
            <a:avLst/>
          </a:prstGeom>
          <a:noFill/>
        </p:spPr>
        <p:txBody>
          <a:bodyPr wrap="none" rtlCol="0">
            <a:spAutoFit/>
          </a:bodyPr>
          <a:lstStyle/>
          <a:p>
            <a:r>
              <a:rPr lang="en-GB" dirty="0" smtClean="0">
                <a:solidFill>
                  <a:srgbClr val="0432FF"/>
                </a:solidFill>
                <a:latin typeface="Comic Sans MS" charset="0"/>
                <a:ea typeface="Comic Sans MS" charset="0"/>
                <a:cs typeface="Comic Sans MS" charset="0"/>
              </a:rPr>
              <a:t>Nuclear capture ∼ 61%</a:t>
            </a:r>
            <a:endParaRPr lang="en-GB" dirty="0">
              <a:solidFill>
                <a:srgbClr val="0432FF"/>
              </a:solidFill>
              <a:latin typeface="Comic Sans MS" charset="0"/>
              <a:ea typeface="Comic Sans MS" charset="0"/>
              <a:cs typeface="Comic Sans MS" charset="0"/>
            </a:endParaRPr>
          </a:p>
        </p:txBody>
      </p:sp>
      <p:sp>
        <p:nvSpPr>
          <p:cNvPr id="22" name="TextBox 21"/>
          <p:cNvSpPr txBox="1"/>
          <p:nvPr/>
        </p:nvSpPr>
        <p:spPr>
          <a:xfrm>
            <a:off x="2879435" y="2705348"/>
            <a:ext cx="2540103" cy="646331"/>
          </a:xfrm>
          <a:prstGeom prst="rect">
            <a:avLst/>
          </a:prstGeom>
          <a:noFill/>
        </p:spPr>
        <p:txBody>
          <a:bodyPr wrap="none" rtlCol="0">
            <a:spAutoFit/>
          </a:bodyPr>
          <a:lstStyle/>
          <a:p>
            <a:r>
              <a:rPr lang="en-GB" dirty="0" smtClean="0">
                <a:solidFill>
                  <a:srgbClr val="0432FF"/>
                </a:solidFill>
                <a:latin typeface="Comic Sans MS" charset="0"/>
                <a:ea typeface="Comic Sans MS" charset="0"/>
                <a:cs typeface="Comic Sans MS" charset="0"/>
              </a:rPr>
              <a:t>Decay In Orbit (DIO)</a:t>
            </a:r>
          </a:p>
          <a:p>
            <a:r>
              <a:rPr lang="en-GB" dirty="0">
                <a:solidFill>
                  <a:srgbClr val="0432FF"/>
                </a:solidFill>
                <a:latin typeface="Comic Sans MS" charset="0"/>
                <a:ea typeface="Comic Sans MS" charset="0"/>
                <a:cs typeface="Comic Sans MS" charset="0"/>
              </a:rPr>
              <a:t> </a:t>
            </a:r>
            <a:r>
              <a:rPr lang="en-GB" dirty="0" smtClean="0">
                <a:solidFill>
                  <a:srgbClr val="0432FF"/>
                </a:solidFill>
                <a:latin typeface="Comic Sans MS" charset="0"/>
                <a:ea typeface="Comic Sans MS" charset="0"/>
                <a:cs typeface="Comic Sans MS" charset="0"/>
              </a:rPr>
              <a:t>          ∼ 39%</a:t>
            </a:r>
            <a:endParaRPr lang="en-GB" dirty="0">
              <a:solidFill>
                <a:srgbClr val="0432FF"/>
              </a:solidFill>
              <a:latin typeface="Comic Sans MS" charset="0"/>
              <a:ea typeface="Comic Sans MS" charset="0"/>
              <a:cs typeface="Comic Sans MS" charset="0"/>
            </a:endParaRPr>
          </a:p>
        </p:txBody>
      </p:sp>
      <p:sp>
        <p:nvSpPr>
          <p:cNvPr id="23" name="TextBox 22"/>
          <p:cNvSpPr txBox="1"/>
          <p:nvPr/>
        </p:nvSpPr>
        <p:spPr>
          <a:xfrm>
            <a:off x="6011276" y="2585378"/>
            <a:ext cx="2226090" cy="369332"/>
          </a:xfrm>
          <a:prstGeom prst="rect">
            <a:avLst/>
          </a:prstGeom>
          <a:noFill/>
        </p:spPr>
        <p:txBody>
          <a:bodyPr wrap="none" rtlCol="0">
            <a:spAutoFit/>
          </a:bodyPr>
          <a:lstStyle/>
          <a:p>
            <a:r>
              <a:rPr lang="en-GB" dirty="0" smtClean="0">
                <a:solidFill>
                  <a:srgbClr val="0432FF"/>
                </a:solidFill>
                <a:latin typeface="Comic Sans MS" charset="0"/>
                <a:ea typeface="Comic Sans MS" charset="0"/>
                <a:cs typeface="Comic Sans MS" charset="0"/>
              </a:rPr>
              <a:t>Conversion Process </a:t>
            </a:r>
            <a:endParaRPr lang="en-GB" dirty="0">
              <a:solidFill>
                <a:srgbClr val="0432FF"/>
              </a:solidFill>
              <a:latin typeface="Comic Sans MS" charset="0"/>
              <a:ea typeface="Comic Sans MS" charset="0"/>
              <a:cs typeface="Comic Sans MS" charset="0"/>
            </a:endParaRPr>
          </a:p>
        </p:txBody>
      </p:sp>
      <p:pic>
        <p:nvPicPr>
          <p:cNvPr id="24" name="Picture 23"/>
          <p:cNvPicPr>
            <a:picLocks noChangeAspect="1"/>
          </p:cNvPicPr>
          <p:nvPr/>
        </p:nvPicPr>
        <p:blipFill>
          <a:blip r:embed="rId5"/>
          <a:stretch>
            <a:fillRect/>
          </a:stretch>
        </p:blipFill>
        <p:spPr>
          <a:xfrm>
            <a:off x="6485465" y="955735"/>
            <a:ext cx="2425700" cy="1612900"/>
          </a:xfrm>
          <a:prstGeom prst="rect">
            <a:avLst/>
          </a:prstGeom>
        </p:spPr>
      </p:pic>
    </p:spTree>
    <p:extLst>
      <p:ext uri="{BB962C8B-B14F-4D97-AF65-F5344CB8AC3E}">
        <p14:creationId xmlns:p14="http://schemas.microsoft.com/office/powerpoint/2010/main" val="4394855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42621"/>
            <a:ext cx="6752835" cy="334962"/>
          </a:xfrm>
        </p:spPr>
        <p:txBody>
          <a:bodyPr>
            <a:noAutofit/>
          </a:bodyPr>
          <a:lstStyle/>
          <a:p>
            <a:r>
              <a:rPr lang="en-US" sz="2800" dirty="0" smtClean="0">
                <a:solidFill>
                  <a:srgbClr val="800000"/>
                </a:solidFill>
              </a:rPr>
              <a:t>Outline</a:t>
            </a:r>
            <a:endParaRPr lang="en-US" sz="2800" dirty="0">
              <a:solidFill>
                <a:srgbClr val="800000"/>
              </a:solidFill>
            </a:endParaRPr>
          </a:p>
        </p:txBody>
      </p:sp>
      <p:sp>
        <p:nvSpPr>
          <p:cNvPr id="3" name="Content Placeholder 2"/>
          <p:cNvSpPr>
            <a:spLocks noGrp="1"/>
          </p:cNvSpPr>
          <p:nvPr>
            <p:ph idx="1"/>
          </p:nvPr>
        </p:nvSpPr>
        <p:spPr>
          <a:xfrm>
            <a:off x="914400" y="1074383"/>
            <a:ext cx="7230533" cy="5274558"/>
          </a:xfrm>
        </p:spPr>
        <p:txBody>
          <a:bodyPr>
            <a:normAutofit lnSpcReduction="10000"/>
          </a:bodyPr>
          <a:lstStyle/>
          <a:p>
            <a:r>
              <a:rPr lang="en-US" dirty="0" smtClean="0"/>
              <a:t>The Physics</a:t>
            </a:r>
          </a:p>
          <a:p>
            <a:pPr marL="0" indent="0">
              <a:buNone/>
            </a:pPr>
            <a:r>
              <a:rPr lang="en-US" dirty="0">
                <a:sym typeface="Wingdings"/>
              </a:rPr>
              <a:t> </a:t>
            </a:r>
            <a:r>
              <a:rPr lang="en-US" dirty="0" smtClean="0">
                <a:sym typeface="Wingdings"/>
              </a:rPr>
              <a:t>    CLFV processes in </a:t>
            </a:r>
            <a:r>
              <a:rPr lang="en-US" dirty="0" err="1" smtClean="0">
                <a:sym typeface="Wingdings"/>
              </a:rPr>
              <a:t>muon</a:t>
            </a:r>
            <a:r>
              <a:rPr lang="en-US" dirty="0" smtClean="0">
                <a:sym typeface="Wingdings"/>
              </a:rPr>
              <a:t> sector</a:t>
            </a:r>
          </a:p>
          <a:p>
            <a:pPr marL="0" indent="0">
              <a:buNone/>
            </a:pPr>
            <a:r>
              <a:rPr lang="en-US" dirty="0">
                <a:sym typeface="Wingdings"/>
              </a:rPr>
              <a:t> </a:t>
            </a:r>
            <a:r>
              <a:rPr lang="en-US" dirty="0" smtClean="0">
                <a:sym typeface="Wingdings"/>
              </a:rPr>
              <a:t>    BSM:  Conversion exp.  </a:t>
            </a:r>
            <a:r>
              <a:rPr lang="en-US" dirty="0" err="1" smtClean="0">
                <a:sym typeface="Wingdings"/>
              </a:rPr>
              <a:t>vs</a:t>
            </a:r>
            <a:r>
              <a:rPr lang="en-US" dirty="0" smtClean="0">
                <a:sym typeface="Wingdings"/>
              </a:rPr>
              <a:t> MEG-II/mu3e</a:t>
            </a:r>
          </a:p>
          <a:p>
            <a:pPr marL="0" indent="0">
              <a:buNone/>
            </a:pPr>
            <a:endParaRPr lang="en-US" dirty="0" smtClean="0">
              <a:sym typeface="Wingdings"/>
            </a:endParaRPr>
          </a:p>
          <a:p>
            <a:r>
              <a:rPr lang="en-US" dirty="0" smtClean="0">
                <a:sym typeface="Wingdings"/>
              </a:rPr>
              <a:t>Description of </a:t>
            </a:r>
            <a:r>
              <a:rPr lang="en-US" dirty="0" err="1" smtClean="0">
                <a:sym typeface="Wingdings"/>
              </a:rPr>
              <a:t>Muonic</a:t>
            </a:r>
            <a:r>
              <a:rPr lang="en-US" dirty="0" smtClean="0">
                <a:sym typeface="Wingdings"/>
              </a:rPr>
              <a:t> Atom processes</a:t>
            </a:r>
          </a:p>
          <a:p>
            <a:endParaRPr lang="en-US" dirty="0" smtClean="0">
              <a:sym typeface="Wingdings"/>
            </a:endParaRPr>
          </a:p>
          <a:p>
            <a:r>
              <a:rPr lang="en-US" dirty="0" smtClean="0">
                <a:sym typeface="Wingdings"/>
              </a:rPr>
              <a:t>Experimental technique</a:t>
            </a:r>
          </a:p>
          <a:p>
            <a:endParaRPr lang="en-US" dirty="0" smtClean="0">
              <a:sym typeface="Wingdings"/>
            </a:endParaRPr>
          </a:p>
          <a:p>
            <a:r>
              <a:rPr lang="en-US" dirty="0" smtClean="0">
                <a:sym typeface="Wingdings"/>
              </a:rPr>
              <a:t>Detector Layout</a:t>
            </a:r>
          </a:p>
          <a:p>
            <a:endParaRPr lang="en-US" dirty="0" smtClean="0">
              <a:sym typeface="Wingdings"/>
            </a:endParaRPr>
          </a:p>
          <a:p>
            <a:r>
              <a:rPr lang="en-US" dirty="0" smtClean="0">
                <a:sym typeface="Wingdings"/>
              </a:rPr>
              <a:t>Status of Mu2e experiment</a:t>
            </a:r>
          </a:p>
          <a:p>
            <a:endParaRPr lang="en-US" dirty="0" smtClean="0">
              <a:sym typeface="Wingdings"/>
            </a:endParaRPr>
          </a:p>
          <a:p>
            <a:r>
              <a:rPr lang="en-US" dirty="0" smtClean="0">
                <a:sym typeface="Wingdings"/>
              </a:rPr>
              <a:t>Conclusions</a:t>
            </a:r>
            <a:endParaRPr lang="en-US" dirty="0"/>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1</a:t>
            </a:fld>
            <a:endParaRPr lang="en-US" dirty="0"/>
          </a:p>
        </p:txBody>
      </p:sp>
    </p:spTree>
    <p:extLst>
      <p:ext uri="{BB962C8B-B14F-4D97-AF65-F5344CB8AC3E}">
        <p14:creationId xmlns:p14="http://schemas.microsoft.com/office/powerpoint/2010/main" val="2225953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00000"/>
                </a:solidFill>
              </a:rPr>
              <a:t>Mu2e Sensitivity</a:t>
            </a:r>
            <a:endParaRPr lang="en-US" sz="2800" dirty="0">
              <a:solidFill>
                <a:srgbClr val="800000"/>
              </a:solidFill>
            </a:endParaRPr>
          </a:p>
        </p:txBody>
      </p:sp>
      <p:sp>
        <p:nvSpPr>
          <p:cNvPr id="3" name="Content Placeholder 2"/>
          <p:cNvSpPr>
            <a:spLocks noGrp="1"/>
          </p:cNvSpPr>
          <p:nvPr>
            <p:ph idx="1"/>
          </p:nvPr>
        </p:nvSpPr>
        <p:spPr>
          <a:xfrm>
            <a:off x="457199" y="1026673"/>
            <a:ext cx="8229600" cy="4950664"/>
          </a:xfrm>
        </p:spPr>
        <p:txBody>
          <a:bodyPr>
            <a:normAutofit/>
          </a:bodyPr>
          <a:lstStyle/>
          <a:p>
            <a:r>
              <a:rPr lang="en-US" b="1" dirty="0" smtClean="0"/>
              <a:t>Design goal: single-event-sensitivity of  3 x 10</a:t>
            </a:r>
            <a:r>
              <a:rPr lang="en-US" b="1" baseline="30000" dirty="0" smtClean="0"/>
              <a:t>-17</a:t>
            </a:r>
          </a:p>
          <a:p>
            <a:endParaRPr lang="en-US" b="1" baseline="30000" dirty="0" smtClean="0"/>
          </a:p>
          <a:p>
            <a:pPr lvl="1"/>
            <a:r>
              <a:rPr lang="en-US" dirty="0" smtClean="0"/>
              <a:t>Requires about 10</a:t>
            </a:r>
            <a:r>
              <a:rPr lang="en-US" baseline="30000" dirty="0" smtClean="0"/>
              <a:t>18</a:t>
            </a:r>
            <a:r>
              <a:rPr lang="en-US" dirty="0" smtClean="0"/>
              <a:t> stopped </a:t>
            </a:r>
            <a:r>
              <a:rPr lang="en-US" dirty="0" err="1" smtClean="0"/>
              <a:t>muons</a:t>
            </a:r>
            <a:endParaRPr lang="en-US" dirty="0" smtClean="0"/>
          </a:p>
          <a:p>
            <a:pPr lvl="1"/>
            <a:r>
              <a:rPr lang="en-US" dirty="0" smtClean="0"/>
              <a:t>Requires about 10</a:t>
            </a:r>
            <a:r>
              <a:rPr lang="en-US" baseline="30000" dirty="0" smtClean="0"/>
              <a:t>20</a:t>
            </a:r>
            <a:r>
              <a:rPr lang="en-US" dirty="0" smtClean="0"/>
              <a:t> protons on target</a:t>
            </a:r>
          </a:p>
          <a:p>
            <a:pPr lvl="1"/>
            <a:r>
              <a:rPr lang="en-US" dirty="0" smtClean="0"/>
              <a:t>Requires extreme suppression of backgrounds</a:t>
            </a:r>
          </a:p>
          <a:p>
            <a:pPr lvl="1"/>
            <a:endParaRPr lang="en-US" dirty="0" smtClean="0"/>
          </a:p>
          <a:p>
            <a:endParaRPr lang="en-US" sz="800" dirty="0" smtClean="0"/>
          </a:p>
          <a:p>
            <a:r>
              <a:rPr lang="en-US" b="1" dirty="0" smtClean="0">
                <a:solidFill>
                  <a:srgbClr val="000090"/>
                </a:solidFill>
              </a:rPr>
              <a:t>Expected limit: </a:t>
            </a:r>
            <a:r>
              <a:rPr lang="en-US" b="1" dirty="0" err="1" smtClean="0">
                <a:solidFill>
                  <a:srgbClr val="000090"/>
                </a:solidFill>
              </a:rPr>
              <a:t>R</a:t>
            </a:r>
            <a:r>
              <a:rPr lang="en-US" b="1" baseline="-25000" dirty="0" err="1" smtClean="0">
                <a:solidFill>
                  <a:srgbClr val="000090"/>
                </a:solidFill>
                <a:latin typeface="Symbol" charset="2"/>
                <a:cs typeface="Symbol" charset="2"/>
              </a:rPr>
              <a:t>m</a:t>
            </a:r>
            <a:r>
              <a:rPr lang="en-US" b="1" baseline="-25000" dirty="0" err="1" smtClean="0">
                <a:solidFill>
                  <a:srgbClr val="000090"/>
                </a:solidFill>
              </a:rPr>
              <a:t>e</a:t>
            </a:r>
            <a:r>
              <a:rPr lang="en-US" b="1" dirty="0" smtClean="0">
                <a:solidFill>
                  <a:srgbClr val="000090"/>
                </a:solidFill>
              </a:rPr>
              <a:t> </a:t>
            </a:r>
            <a:r>
              <a:rPr lang="en-US" b="1" dirty="0" smtClean="0">
                <a:solidFill>
                  <a:srgbClr val="000090"/>
                </a:solidFill>
                <a:sym typeface="Wingdings"/>
              </a:rPr>
              <a:t>&lt; 8 x 10</a:t>
            </a:r>
            <a:r>
              <a:rPr lang="en-US" b="1" baseline="30000" dirty="0" smtClean="0">
                <a:solidFill>
                  <a:srgbClr val="000090"/>
                </a:solidFill>
                <a:sym typeface="Wingdings"/>
              </a:rPr>
              <a:t>-17 </a:t>
            </a:r>
            <a:r>
              <a:rPr lang="en-US" b="1" dirty="0" smtClean="0">
                <a:solidFill>
                  <a:srgbClr val="000090"/>
                </a:solidFill>
                <a:sym typeface="Wingdings"/>
              </a:rPr>
              <a:t>@ 90% CL</a:t>
            </a:r>
          </a:p>
          <a:p>
            <a:pPr lvl="1"/>
            <a:r>
              <a:rPr lang="en-US" dirty="0" smtClean="0">
                <a:sym typeface="Wingdings"/>
              </a:rPr>
              <a:t>Factor 10</a:t>
            </a:r>
            <a:r>
              <a:rPr lang="en-US" baseline="30000" dirty="0" smtClean="0">
                <a:sym typeface="Wingdings"/>
              </a:rPr>
              <a:t>4</a:t>
            </a:r>
            <a:r>
              <a:rPr lang="en-US" dirty="0" smtClean="0">
                <a:sym typeface="Wingdings"/>
              </a:rPr>
              <a:t> improvement</a:t>
            </a:r>
          </a:p>
          <a:p>
            <a:endParaRPr lang="en-US" sz="800" dirty="0" smtClean="0">
              <a:sym typeface="Wingdings"/>
            </a:endParaRPr>
          </a:p>
          <a:p>
            <a:endParaRPr lang="en-US" sz="800" dirty="0" smtClean="0">
              <a:sym typeface="Wingdings"/>
            </a:endParaRPr>
          </a:p>
          <a:p>
            <a:r>
              <a:rPr lang="en-US" b="1" dirty="0" smtClean="0">
                <a:solidFill>
                  <a:srgbClr val="FF0000"/>
                </a:solidFill>
                <a:sym typeface="Wingdings"/>
              </a:rPr>
              <a:t>Discovery sensitivity (5 SIGMA) : all </a:t>
            </a:r>
            <a:r>
              <a:rPr lang="en-US" b="1" dirty="0" err="1" smtClean="0">
                <a:solidFill>
                  <a:srgbClr val="FF0000"/>
                </a:solidFill>
                <a:sym typeface="Wingdings"/>
              </a:rPr>
              <a:t>R</a:t>
            </a:r>
            <a:r>
              <a:rPr lang="en-US" b="1" baseline="-25000" dirty="0" err="1" smtClean="0">
                <a:solidFill>
                  <a:srgbClr val="FF0000"/>
                </a:solidFill>
                <a:latin typeface="Symbol" charset="2"/>
                <a:cs typeface="Symbol" charset="2"/>
                <a:sym typeface="Wingdings"/>
              </a:rPr>
              <a:t>m</a:t>
            </a:r>
            <a:r>
              <a:rPr lang="en-US" b="1" baseline="-25000" dirty="0" err="1" smtClean="0">
                <a:solidFill>
                  <a:srgbClr val="FF0000"/>
                </a:solidFill>
                <a:sym typeface="Wingdings"/>
              </a:rPr>
              <a:t>e</a:t>
            </a:r>
            <a:r>
              <a:rPr lang="en-US" b="1" dirty="0" smtClean="0">
                <a:solidFill>
                  <a:srgbClr val="FF0000"/>
                </a:solidFill>
                <a:sym typeface="Wingdings"/>
              </a:rPr>
              <a:t> &gt; 1.9 x 10</a:t>
            </a:r>
            <a:r>
              <a:rPr lang="en-US" b="1" baseline="30000" dirty="0" smtClean="0">
                <a:solidFill>
                  <a:srgbClr val="FF0000"/>
                </a:solidFill>
                <a:sym typeface="Wingdings"/>
              </a:rPr>
              <a:t>-16</a:t>
            </a:r>
          </a:p>
          <a:p>
            <a:pPr lvl="1"/>
            <a:r>
              <a:rPr lang="en-US" dirty="0" smtClean="0">
                <a:sym typeface="Wingdings"/>
              </a:rPr>
              <a:t>Covers broad range of new physics theories </a:t>
            </a: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19</a:t>
            </a:fld>
            <a:endParaRPr lang="en-US"/>
          </a:p>
        </p:txBody>
      </p:sp>
      <p:sp>
        <p:nvSpPr>
          <p:cNvPr id="4" name="Date Placeholder 3"/>
          <p:cNvSpPr>
            <a:spLocks noGrp="1"/>
          </p:cNvSpPr>
          <p:nvPr>
            <p:ph type="dt" sz="half" idx="10"/>
          </p:nvPr>
        </p:nvSpPr>
        <p:spPr/>
        <p:txBody>
          <a:bodyPr/>
          <a:lstStyle/>
          <a:p>
            <a:r>
              <a:rPr lang="en-US" smtClean="0"/>
              <a:t>11/10/2017</a:t>
            </a:r>
            <a:endParaRPr lang="en-US"/>
          </a:p>
        </p:txBody>
      </p:sp>
      <p:sp>
        <p:nvSpPr>
          <p:cNvPr id="7" name="Donut 6"/>
          <p:cNvSpPr/>
          <p:nvPr/>
        </p:nvSpPr>
        <p:spPr>
          <a:xfrm>
            <a:off x="7274568" y="1787668"/>
            <a:ext cx="1731271" cy="1060792"/>
          </a:xfrm>
          <a:prstGeom prst="donut">
            <a:avLst>
              <a:gd name="adj" fmla="val 20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p:cNvSpPr txBox="1"/>
          <p:nvPr/>
        </p:nvSpPr>
        <p:spPr>
          <a:xfrm>
            <a:off x="7535387" y="1995845"/>
            <a:ext cx="1184940" cy="646331"/>
          </a:xfrm>
          <a:prstGeom prst="rect">
            <a:avLst/>
          </a:prstGeom>
          <a:noFill/>
        </p:spPr>
        <p:txBody>
          <a:bodyPr wrap="none" rtlCol="0">
            <a:spAutoFit/>
          </a:bodyPr>
          <a:lstStyle/>
          <a:p>
            <a:pPr algn="ctr"/>
            <a:r>
              <a:rPr lang="en-GB" dirty="0">
                <a:latin typeface="Arial" charset="0"/>
                <a:ea typeface="Arial" charset="0"/>
                <a:cs typeface="Arial" charset="0"/>
              </a:rPr>
              <a:t>i</a:t>
            </a:r>
            <a:r>
              <a:rPr lang="en-GB" dirty="0" smtClean="0">
                <a:latin typeface="Arial" charset="0"/>
                <a:ea typeface="Arial" charset="0"/>
                <a:cs typeface="Arial" charset="0"/>
              </a:rPr>
              <a:t>n 3 years</a:t>
            </a:r>
          </a:p>
          <a:p>
            <a:pPr algn="ctr"/>
            <a:r>
              <a:rPr lang="en-GB" dirty="0" smtClean="0">
                <a:latin typeface="Arial" charset="0"/>
                <a:ea typeface="Arial" charset="0"/>
                <a:cs typeface="Arial" charset="0"/>
              </a:rPr>
              <a:t>running</a:t>
            </a:r>
            <a:endParaRPr lang="en-GB" dirty="0">
              <a:latin typeface="Arial" charset="0"/>
              <a:ea typeface="Arial" charset="0"/>
              <a:cs typeface="Arial" charset="0"/>
            </a:endParaRPr>
          </a:p>
        </p:txBody>
      </p:sp>
    </p:spTree>
    <p:extLst>
      <p:ext uri="{BB962C8B-B14F-4D97-AF65-F5344CB8AC3E}">
        <p14:creationId xmlns:p14="http://schemas.microsoft.com/office/powerpoint/2010/main" val="10813063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40772"/>
            <a:ext cx="6752835" cy="334962"/>
          </a:xfrm>
        </p:spPr>
        <p:txBody>
          <a:bodyPr>
            <a:noAutofit/>
          </a:bodyPr>
          <a:lstStyle/>
          <a:p>
            <a:r>
              <a:rPr lang="en-US" sz="2800" dirty="0" smtClean="0">
                <a:solidFill>
                  <a:srgbClr val="800000"/>
                </a:solidFill>
              </a:rPr>
              <a:t>Mu2e backgrounds</a:t>
            </a:r>
            <a:endParaRPr lang="en-US" sz="2800" dirty="0">
              <a:solidFill>
                <a:srgbClr val="800000"/>
              </a:solidFill>
            </a:endParaRPr>
          </a:p>
        </p:txBody>
      </p:sp>
      <p:sp>
        <p:nvSpPr>
          <p:cNvPr id="3" name="Content Placeholder 2"/>
          <p:cNvSpPr>
            <a:spLocks noGrp="1"/>
          </p:cNvSpPr>
          <p:nvPr>
            <p:ph idx="1"/>
          </p:nvPr>
        </p:nvSpPr>
        <p:spPr>
          <a:xfrm>
            <a:off x="457200" y="1014382"/>
            <a:ext cx="8229600" cy="5087968"/>
          </a:xfrm>
        </p:spPr>
        <p:txBody>
          <a:bodyPr>
            <a:normAutofit lnSpcReduction="10000"/>
          </a:bodyPr>
          <a:lstStyle/>
          <a:p>
            <a:r>
              <a:rPr lang="en-US" b="1" dirty="0" smtClean="0"/>
              <a:t>Intrinsic – scale with number of stopped </a:t>
            </a:r>
            <a:r>
              <a:rPr lang="en-US" b="1" dirty="0" err="1" smtClean="0"/>
              <a:t>muons</a:t>
            </a:r>
            <a:endParaRPr lang="en-US" b="1" dirty="0" smtClean="0"/>
          </a:p>
          <a:p>
            <a:pPr lvl="1"/>
            <a:r>
              <a:rPr lang="en-US" dirty="0" smtClean="0">
                <a:latin typeface="Symbol" charset="2"/>
                <a:cs typeface="Symbol" charset="2"/>
              </a:rPr>
              <a:t>m</a:t>
            </a:r>
            <a:r>
              <a:rPr lang="en-US" dirty="0" smtClean="0"/>
              <a:t> Decay-in-Orbit (DIO)</a:t>
            </a:r>
          </a:p>
          <a:p>
            <a:pPr lvl="1"/>
            <a:r>
              <a:rPr lang="en-US" dirty="0" err="1" smtClean="0"/>
              <a:t>Radiative</a:t>
            </a:r>
            <a:r>
              <a:rPr lang="en-US" dirty="0" smtClean="0"/>
              <a:t> </a:t>
            </a:r>
            <a:r>
              <a:rPr lang="en-US" dirty="0" err="1" smtClean="0"/>
              <a:t>muon</a:t>
            </a:r>
            <a:r>
              <a:rPr lang="en-US" dirty="0" smtClean="0"/>
              <a:t> capture (RMC)</a:t>
            </a:r>
          </a:p>
          <a:p>
            <a:pPr lvl="1"/>
            <a:endParaRPr lang="en-US" dirty="0" smtClean="0"/>
          </a:p>
          <a:p>
            <a:r>
              <a:rPr lang="en-US" b="1" dirty="0" smtClean="0"/>
              <a:t>Late arriving – scale with number of late protons</a:t>
            </a:r>
          </a:p>
          <a:p>
            <a:pPr lvl="1"/>
            <a:r>
              <a:rPr lang="en-US" b="1" dirty="0" err="1" smtClean="0">
                <a:solidFill>
                  <a:srgbClr val="FF0000"/>
                </a:solidFill>
              </a:rPr>
              <a:t>Radiative</a:t>
            </a:r>
            <a:r>
              <a:rPr lang="en-US" b="1" dirty="0" smtClean="0">
                <a:solidFill>
                  <a:srgbClr val="FF0000"/>
                </a:solidFill>
              </a:rPr>
              <a:t> pion capture (RPC)</a:t>
            </a:r>
          </a:p>
          <a:p>
            <a:pPr marL="457200" lvl="1" indent="0">
              <a:buNone/>
            </a:pPr>
            <a:r>
              <a:rPr lang="en-US" dirty="0" smtClean="0"/>
              <a:t>	</a:t>
            </a:r>
            <a:r>
              <a:rPr lang="en-US" b="1" dirty="0" smtClean="0">
                <a:solidFill>
                  <a:srgbClr val="800000"/>
                </a:solidFill>
              </a:rPr>
              <a:t>π</a:t>
            </a:r>
            <a:r>
              <a:rPr lang="en-US" b="1" i="1" baseline="30000" dirty="0">
                <a:solidFill>
                  <a:srgbClr val="800000"/>
                </a:solidFill>
              </a:rPr>
              <a:t>- </a:t>
            </a:r>
            <a:r>
              <a:rPr lang="en-US" b="1" i="1" dirty="0">
                <a:solidFill>
                  <a:srgbClr val="800000"/>
                </a:solidFill>
              </a:rPr>
              <a:t>N →  </a:t>
            </a:r>
            <a:r>
              <a:rPr lang="en-US" b="1" i="1" dirty="0" err="1">
                <a:solidFill>
                  <a:srgbClr val="800000"/>
                </a:solidFill>
              </a:rPr>
              <a:t>γ</a:t>
            </a:r>
            <a:r>
              <a:rPr lang="en-US" b="1" i="1" dirty="0">
                <a:solidFill>
                  <a:srgbClr val="800000"/>
                </a:solidFill>
              </a:rPr>
              <a:t> N’</a:t>
            </a:r>
            <a:r>
              <a:rPr lang="en-US" b="1" dirty="0">
                <a:solidFill>
                  <a:srgbClr val="800000"/>
                </a:solidFill>
              </a:rPr>
              <a:t>, </a:t>
            </a:r>
            <a:r>
              <a:rPr lang="en-US" b="1" dirty="0" err="1">
                <a:solidFill>
                  <a:srgbClr val="800000"/>
                </a:solidFill>
              </a:rPr>
              <a:t>γ</a:t>
            </a:r>
            <a:r>
              <a:rPr lang="en-US" b="1" i="1" dirty="0">
                <a:solidFill>
                  <a:srgbClr val="800000"/>
                </a:solidFill>
              </a:rPr>
              <a:t> → </a:t>
            </a:r>
            <a:r>
              <a:rPr lang="en-US" b="1" i="1" dirty="0" err="1">
                <a:solidFill>
                  <a:srgbClr val="800000"/>
                </a:solidFill>
              </a:rPr>
              <a:t>e</a:t>
            </a:r>
            <a:r>
              <a:rPr lang="en-US" b="1" i="1" baseline="30000" dirty="0" err="1">
                <a:solidFill>
                  <a:srgbClr val="800000"/>
                </a:solidFill>
              </a:rPr>
              <a:t>+</a:t>
            </a:r>
            <a:r>
              <a:rPr lang="en-US" b="1" i="1" dirty="0" err="1">
                <a:solidFill>
                  <a:srgbClr val="800000"/>
                </a:solidFill>
              </a:rPr>
              <a:t>e</a:t>
            </a:r>
            <a:r>
              <a:rPr lang="en-US" b="1" i="1" baseline="30000" dirty="0">
                <a:solidFill>
                  <a:srgbClr val="800000"/>
                </a:solidFill>
              </a:rPr>
              <a:t>-</a:t>
            </a:r>
            <a:r>
              <a:rPr lang="en-US" b="1" i="1" dirty="0">
                <a:solidFill>
                  <a:srgbClr val="800000"/>
                </a:solidFill>
              </a:rPr>
              <a:t> </a:t>
            </a:r>
            <a:r>
              <a:rPr lang="en-US" b="1" dirty="0">
                <a:solidFill>
                  <a:srgbClr val="800000"/>
                </a:solidFill>
              </a:rPr>
              <a:t>and π</a:t>
            </a:r>
            <a:r>
              <a:rPr lang="en-US" b="1" i="1" baseline="30000" dirty="0">
                <a:solidFill>
                  <a:srgbClr val="800000"/>
                </a:solidFill>
              </a:rPr>
              <a:t>- </a:t>
            </a:r>
            <a:r>
              <a:rPr lang="en-US" b="1" i="1" dirty="0">
                <a:solidFill>
                  <a:srgbClr val="800000"/>
                </a:solidFill>
              </a:rPr>
              <a:t>N → </a:t>
            </a:r>
            <a:r>
              <a:rPr lang="en-US" b="1" i="1" dirty="0" err="1">
                <a:solidFill>
                  <a:srgbClr val="800000"/>
                </a:solidFill>
              </a:rPr>
              <a:t>e</a:t>
            </a:r>
            <a:r>
              <a:rPr lang="en-US" b="1" i="1" baseline="30000" dirty="0" err="1">
                <a:solidFill>
                  <a:srgbClr val="800000"/>
                </a:solidFill>
              </a:rPr>
              <a:t>+</a:t>
            </a:r>
            <a:r>
              <a:rPr lang="en-US" b="1" i="1" dirty="0" err="1">
                <a:solidFill>
                  <a:srgbClr val="800000"/>
                </a:solidFill>
              </a:rPr>
              <a:t>e</a:t>
            </a:r>
            <a:r>
              <a:rPr lang="en-US" b="1" i="1" baseline="30000" dirty="0">
                <a:solidFill>
                  <a:srgbClr val="800000"/>
                </a:solidFill>
              </a:rPr>
              <a:t>- </a:t>
            </a:r>
            <a:r>
              <a:rPr lang="en-US" b="1" i="1" dirty="0">
                <a:solidFill>
                  <a:srgbClr val="800000"/>
                </a:solidFill>
              </a:rPr>
              <a:t>N’</a:t>
            </a:r>
            <a:endParaRPr lang="en-US" b="1" dirty="0" smtClean="0">
              <a:solidFill>
                <a:srgbClr val="800000"/>
              </a:solidFill>
            </a:endParaRPr>
          </a:p>
          <a:p>
            <a:pPr lvl="1"/>
            <a:r>
              <a:rPr lang="en-US" b="1" dirty="0" smtClean="0">
                <a:solidFill>
                  <a:srgbClr val="FF0000"/>
                </a:solidFill>
                <a:latin typeface="Symbol" charset="2"/>
                <a:cs typeface="Symbol" charset="2"/>
              </a:rPr>
              <a:t>m</a:t>
            </a:r>
            <a:r>
              <a:rPr lang="en-US" b="1" dirty="0" smtClean="0">
                <a:solidFill>
                  <a:srgbClr val="FF0000"/>
                </a:solidFill>
              </a:rPr>
              <a:t> and </a:t>
            </a:r>
            <a:r>
              <a:rPr lang="en-US" b="1" dirty="0" smtClean="0">
                <a:solidFill>
                  <a:srgbClr val="FF0000"/>
                </a:solidFill>
                <a:latin typeface="Symbol" charset="2"/>
                <a:cs typeface="Symbol" charset="2"/>
              </a:rPr>
              <a:t>p</a:t>
            </a:r>
            <a:r>
              <a:rPr lang="en-US" b="1" dirty="0" smtClean="0">
                <a:solidFill>
                  <a:srgbClr val="FF0000"/>
                </a:solidFill>
              </a:rPr>
              <a:t> decay-in-flight (DIF)</a:t>
            </a:r>
          </a:p>
          <a:p>
            <a:pPr marL="457200" lvl="1" indent="0">
              <a:buNone/>
            </a:pPr>
            <a:endParaRPr lang="en-US" dirty="0" smtClean="0"/>
          </a:p>
          <a:p>
            <a:r>
              <a:rPr lang="en-US" b="1" dirty="0" smtClean="0"/>
              <a:t>Miscellaneous</a:t>
            </a:r>
          </a:p>
          <a:p>
            <a:pPr lvl="1"/>
            <a:r>
              <a:rPr lang="en-US" b="1" dirty="0" smtClean="0">
                <a:solidFill>
                  <a:srgbClr val="0000FF"/>
                </a:solidFill>
              </a:rPr>
              <a:t>Anti-proton induced</a:t>
            </a:r>
          </a:p>
          <a:p>
            <a:pPr marL="457200" lvl="1" indent="0">
              <a:buNone/>
            </a:pPr>
            <a:r>
              <a:rPr lang="en-US" sz="1800" dirty="0" smtClean="0"/>
              <a:t>       produce </a:t>
            </a:r>
            <a:r>
              <a:rPr lang="en-US" sz="1800" dirty="0" err="1"/>
              <a:t>pions</a:t>
            </a:r>
            <a:r>
              <a:rPr lang="en-US" sz="1800" dirty="0"/>
              <a:t> when they </a:t>
            </a:r>
            <a:r>
              <a:rPr lang="en-US" sz="1800" dirty="0" smtClean="0"/>
              <a:t>annihilate </a:t>
            </a:r>
            <a:r>
              <a:rPr lang="en-US" sz="1800" dirty="0"/>
              <a:t>in the target .. </a:t>
            </a:r>
            <a:endParaRPr lang="en-US" sz="1800" dirty="0" smtClean="0"/>
          </a:p>
          <a:p>
            <a:pPr marL="457200" lvl="1" indent="0">
              <a:buNone/>
            </a:pPr>
            <a:r>
              <a:rPr lang="en-US" sz="1800" dirty="0" smtClean="0"/>
              <a:t>       antiprotons </a:t>
            </a:r>
            <a:r>
              <a:rPr lang="en-US" sz="1800" dirty="0"/>
              <a:t>are negative and they can be slow</a:t>
            </a:r>
            <a:r>
              <a:rPr lang="en-US" sz="1800" dirty="0" smtClean="0"/>
              <a:t>!</a:t>
            </a:r>
          </a:p>
          <a:p>
            <a:pPr lvl="1"/>
            <a:r>
              <a:rPr lang="en-US" b="1" dirty="0" smtClean="0">
                <a:solidFill>
                  <a:srgbClr val="0000FF"/>
                </a:solidFill>
              </a:rPr>
              <a:t>Cosmic-ray induced</a:t>
            </a:r>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20</a:t>
            </a:fld>
            <a:endParaRPr lang="en-US"/>
          </a:p>
        </p:txBody>
      </p:sp>
      <p:sp>
        <p:nvSpPr>
          <p:cNvPr id="4" name="Date Placeholder 3"/>
          <p:cNvSpPr>
            <a:spLocks noGrp="1"/>
          </p:cNvSpPr>
          <p:nvPr>
            <p:ph type="dt" sz="half" idx="10"/>
          </p:nvPr>
        </p:nvSpPr>
        <p:spPr/>
        <p:txBody>
          <a:bodyPr/>
          <a:lstStyle/>
          <a:p>
            <a:r>
              <a:rPr lang="en-US" smtClean="0"/>
              <a:t>11/10/2017</a:t>
            </a:r>
            <a:endParaRPr lang="en-US"/>
          </a:p>
        </p:txBody>
      </p:sp>
    </p:spTree>
    <p:extLst>
      <p:ext uri="{BB962C8B-B14F-4D97-AF65-F5344CB8AC3E}">
        <p14:creationId xmlns:p14="http://schemas.microsoft.com/office/powerpoint/2010/main" val="33862145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74889"/>
            <a:ext cx="6752835" cy="334962"/>
          </a:xfrm>
        </p:spPr>
        <p:txBody>
          <a:bodyPr>
            <a:noAutofit/>
          </a:bodyPr>
          <a:lstStyle/>
          <a:p>
            <a:r>
              <a:rPr lang="en-US" sz="2800" dirty="0" smtClean="0">
                <a:solidFill>
                  <a:srgbClr val="800000"/>
                </a:solidFill>
              </a:rPr>
              <a:t>DIO background</a:t>
            </a:r>
            <a:endParaRPr lang="en-US" sz="2800" dirty="0">
              <a:solidFill>
                <a:srgbClr val="800000"/>
              </a:solidFill>
            </a:endParaRPr>
          </a:p>
        </p:txBody>
      </p:sp>
      <p:grpSp>
        <p:nvGrpSpPr>
          <p:cNvPr id="16" name="Group 15"/>
          <p:cNvGrpSpPr/>
          <p:nvPr/>
        </p:nvGrpSpPr>
        <p:grpSpPr>
          <a:xfrm>
            <a:off x="3354512" y="1915116"/>
            <a:ext cx="5789488" cy="4304554"/>
            <a:chOff x="4755115" y="1234440"/>
            <a:chExt cx="4521120" cy="3691246"/>
          </a:xfrm>
        </p:grpSpPr>
        <p:pic>
          <p:nvPicPr>
            <p:cNvPr id="17" name="Picture 16" descr=":Screen shot 2011-04-07 at 1.47.40 PM   Apr 7.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2789" y="1234440"/>
              <a:ext cx="4271210" cy="3335842"/>
            </a:xfrm>
            <a:prstGeom prst="rect">
              <a:avLst/>
            </a:prstGeom>
            <a:noFill/>
            <a:ln w="9525">
              <a:noFill/>
              <a:miter lim="800000"/>
              <a:headEnd/>
              <a:tailEnd/>
            </a:ln>
          </p:spPr>
        </p:pic>
        <p:sp>
          <p:nvSpPr>
            <p:cNvPr id="18" name="TextBox 17"/>
            <p:cNvSpPr txBox="1"/>
            <p:nvPr/>
          </p:nvSpPr>
          <p:spPr>
            <a:xfrm>
              <a:off x="6645793" y="4325710"/>
              <a:ext cx="1051891" cy="338554"/>
            </a:xfrm>
            <a:prstGeom prst="rect">
              <a:avLst/>
            </a:prstGeom>
            <a:solidFill>
              <a:schemeClr val="bg1"/>
            </a:solidFill>
          </p:spPr>
          <p:txBody>
            <a:bodyPr wrap="none" rtlCol="0">
              <a:spAutoFit/>
            </a:bodyPr>
            <a:lstStyle/>
            <a:p>
              <a:r>
                <a:rPr lang="en-US" sz="1600" dirty="0" err="1" smtClean="0">
                  <a:latin typeface="Arial" pitchFamily="34" charset="0"/>
                  <a:cs typeface="Arial" pitchFamily="34" charset="0"/>
                </a:rPr>
                <a:t>E</a:t>
              </a:r>
              <a:r>
                <a:rPr lang="en-US" sz="1600" baseline="-25000" dirty="0" err="1" smtClean="0">
                  <a:latin typeface="Arial" pitchFamily="34" charset="0"/>
                  <a:cs typeface="Arial" pitchFamily="34" charset="0"/>
                </a:rPr>
                <a:t>e</a:t>
              </a:r>
              <a:r>
                <a:rPr lang="en-US" sz="1600" dirty="0" smtClean="0">
                  <a:latin typeface="Arial" pitchFamily="34" charset="0"/>
                  <a:cs typeface="Arial" pitchFamily="34" charset="0"/>
                </a:rPr>
                <a:t> (MeV)</a:t>
              </a:r>
              <a:endParaRPr lang="en-US" sz="1600" dirty="0">
                <a:latin typeface="Arial" pitchFamily="34" charset="0"/>
                <a:cs typeface="Arial" pitchFamily="34" charset="0"/>
              </a:endParaRPr>
            </a:p>
          </p:txBody>
        </p:sp>
        <p:sp>
          <p:nvSpPr>
            <p:cNvPr id="19" name="TextBox 18"/>
            <p:cNvSpPr txBox="1"/>
            <p:nvPr/>
          </p:nvSpPr>
          <p:spPr>
            <a:xfrm>
              <a:off x="7356638" y="1920669"/>
              <a:ext cx="1352999" cy="369332"/>
            </a:xfrm>
            <a:prstGeom prst="rect">
              <a:avLst/>
            </a:prstGeom>
            <a:noFill/>
          </p:spPr>
          <p:txBody>
            <a:bodyPr wrap="none" rtlCol="0">
              <a:spAutoFit/>
            </a:bodyPr>
            <a:lstStyle/>
            <a:p>
              <a:r>
                <a:rPr lang="en-US" dirty="0" smtClean="0"/>
                <a:t>(</a:t>
              </a:r>
              <a:r>
                <a:rPr lang="en-US" dirty="0" err="1" smtClean="0"/>
                <a:t>Econv</a:t>
              </a:r>
              <a:r>
                <a:rPr lang="en-US" dirty="0" smtClean="0"/>
                <a:t> - </a:t>
              </a:r>
              <a:r>
                <a:rPr lang="en-US" dirty="0" err="1" smtClean="0"/>
                <a:t>Ee</a:t>
              </a:r>
              <a:r>
                <a:rPr lang="en-US" dirty="0" smtClean="0"/>
                <a:t>)</a:t>
              </a:r>
              <a:r>
                <a:rPr lang="en-US" baseline="30000" dirty="0" smtClean="0"/>
                <a:t>5</a:t>
              </a:r>
              <a:endParaRPr lang="en-US" baseline="30000" dirty="0"/>
            </a:p>
          </p:txBody>
        </p:sp>
        <p:sp>
          <p:nvSpPr>
            <p:cNvPr id="20" name="Rectangle 19"/>
            <p:cNvSpPr/>
            <p:nvPr/>
          </p:nvSpPr>
          <p:spPr>
            <a:xfrm>
              <a:off x="4755115" y="4661761"/>
              <a:ext cx="4521120" cy="263925"/>
            </a:xfrm>
            <a:prstGeom prst="rect">
              <a:avLst/>
            </a:prstGeom>
          </p:spPr>
          <p:txBody>
            <a:bodyPr wrap="square">
              <a:spAutoFit/>
            </a:bodyPr>
            <a:lstStyle/>
            <a:p>
              <a:r>
                <a:rPr lang="en-US" sz="1400" b="1" dirty="0" err="1">
                  <a:latin typeface="Arial" pitchFamily="34" charset="0"/>
                  <a:cs typeface="Arial" pitchFamily="34" charset="0"/>
                  <a:sym typeface="Arial Bold" charset="0"/>
                </a:rPr>
                <a:t>Czarnecki</a:t>
              </a:r>
              <a:r>
                <a:rPr lang="en-US" sz="1400" b="1" dirty="0">
                  <a:latin typeface="Arial" pitchFamily="34" charset="0"/>
                  <a:cs typeface="Arial" pitchFamily="34" charset="0"/>
                  <a:sym typeface="Arial Bold" charset="0"/>
                </a:rPr>
                <a:t> et al</a:t>
              </a:r>
              <a:r>
                <a:rPr lang="en-US" sz="1400" b="1" dirty="0" smtClean="0">
                  <a:latin typeface="Arial" pitchFamily="34" charset="0"/>
                  <a:cs typeface="Arial" pitchFamily="34" charset="0"/>
                  <a:sym typeface="Arial Bold" charset="0"/>
                </a:rPr>
                <a:t>., Phys</a:t>
              </a:r>
              <a:r>
                <a:rPr lang="en-US" sz="1400" b="1" dirty="0">
                  <a:latin typeface="Arial" pitchFamily="34" charset="0"/>
                  <a:cs typeface="Arial" pitchFamily="34" charset="0"/>
                  <a:sym typeface="Arial Bold" charset="0"/>
                </a:rPr>
                <a:t>. Rev. D 84, 013006 (</a:t>
              </a:r>
              <a:r>
                <a:rPr lang="en-US" sz="1400" b="1" dirty="0" smtClean="0">
                  <a:latin typeface="Arial" pitchFamily="34" charset="0"/>
                  <a:cs typeface="Arial" pitchFamily="34" charset="0"/>
                  <a:sym typeface="Arial Bold" charset="0"/>
                </a:rPr>
                <a:t>2011) </a:t>
              </a:r>
              <a:r>
                <a:rPr lang="en-US" sz="1400" b="1" dirty="0" smtClean="0">
                  <a:latin typeface="Arial" pitchFamily="34" charset="0"/>
                  <a:ea typeface="Lucida Grande" charset="0"/>
                  <a:cs typeface="Arial" pitchFamily="34" charset="0"/>
                  <a:sym typeface="Lucida Grande" charset="0"/>
                </a:rPr>
                <a:t>arXiv:1106.4756v2</a:t>
              </a:r>
              <a:r>
                <a:rPr lang="en-US" sz="1400" b="1" dirty="0" smtClean="0">
                  <a:latin typeface="Arial" pitchFamily="34" charset="0"/>
                  <a:cs typeface="Arial" pitchFamily="34" charset="0"/>
                  <a:sym typeface="Arial Bold" charset="0"/>
                </a:rPr>
                <a:t> </a:t>
              </a:r>
              <a:endParaRPr lang="en-US" sz="1400" b="1" dirty="0">
                <a:latin typeface="Arial" pitchFamily="34" charset="0"/>
                <a:cs typeface="Arial" pitchFamily="34" charset="0"/>
                <a:sym typeface="Arial Bold" charset="0"/>
              </a:endParaRPr>
            </a:p>
          </p:txBody>
        </p:sp>
      </p:grpSp>
      <p:sp>
        <p:nvSpPr>
          <p:cNvPr id="21" name="TextBox 20"/>
          <p:cNvSpPr txBox="1"/>
          <p:nvPr/>
        </p:nvSpPr>
        <p:spPr>
          <a:xfrm>
            <a:off x="3894667" y="1523864"/>
            <a:ext cx="736598" cy="600164"/>
          </a:xfrm>
          <a:prstGeom prst="rect">
            <a:avLst/>
          </a:prstGeom>
          <a:solidFill>
            <a:srgbClr val="FF0000"/>
          </a:solidFill>
        </p:spPr>
        <p:txBody>
          <a:bodyPr wrap="square" rtlCol="0">
            <a:spAutoFit/>
          </a:bodyPr>
          <a:lstStyle/>
          <a:p>
            <a:pPr algn="ctr"/>
            <a:r>
              <a:rPr lang="en-US" sz="1100" dirty="0" smtClean="0">
                <a:solidFill>
                  <a:schemeClr val="bg1"/>
                </a:solidFill>
              </a:rPr>
              <a:t>Bound Michel Spectrum</a:t>
            </a:r>
            <a:endParaRPr lang="en-US" sz="1100" dirty="0">
              <a:solidFill>
                <a:schemeClr val="bg1"/>
              </a:solidFill>
            </a:endParaRPr>
          </a:p>
        </p:txBody>
      </p:sp>
      <p:sp>
        <p:nvSpPr>
          <p:cNvPr id="22" name="TextBox 21"/>
          <p:cNvSpPr txBox="1"/>
          <p:nvPr/>
        </p:nvSpPr>
        <p:spPr>
          <a:xfrm>
            <a:off x="193164" y="778932"/>
            <a:ext cx="2842896" cy="5570756"/>
          </a:xfrm>
          <a:prstGeom prst="rect">
            <a:avLst/>
          </a:prstGeom>
          <a:noFill/>
        </p:spPr>
        <p:txBody>
          <a:bodyPr wrap="none" rtlCol="0">
            <a:spAutoFit/>
          </a:bodyPr>
          <a:lstStyle/>
          <a:p>
            <a:pPr marL="285750" indent="-285750">
              <a:buFont typeface="Wingdings" charset="2"/>
              <a:buChar char="q"/>
            </a:pPr>
            <a:r>
              <a:rPr lang="en-US" b="1" dirty="0" smtClean="0">
                <a:solidFill>
                  <a:srgbClr val="800000"/>
                </a:solidFill>
              </a:rPr>
              <a:t>The DIO background </a:t>
            </a:r>
          </a:p>
          <a:p>
            <a:r>
              <a:rPr lang="en-US" b="1" dirty="0">
                <a:solidFill>
                  <a:srgbClr val="800000"/>
                </a:solidFill>
              </a:rPr>
              <a:t>i</a:t>
            </a:r>
            <a:r>
              <a:rPr lang="en-US" b="1" dirty="0" smtClean="0">
                <a:solidFill>
                  <a:srgbClr val="800000"/>
                </a:solidFill>
              </a:rPr>
              <a:t>s the most difficult one.</a:t>
            </a:r>
          </a:p>
          <a:p>
            <a:endParaRPr lang="en-US" dirty="0" smtClean="0"/>
          </a:p>
          <a:p>
            <a:pPr marL="285750" indent="-285750">
              <a:buFont typeface="Wingdings" charset="2"/>
              <a:buChar char="q"/>
            </a:pPr>
            <a:r>
              <a:rPr lang="en-US" dirty="0" smtClean="0"/>
              <a:t>Electron energy </a:t>
            </a:r>
          </a:p>
          <a:p>
            <a:r>
              <a:rPr lang="en-US" dirty="0"/>
              <a:t>d</a:t>
            </a:r>
            <a:r>
              <a:rPr lang="en-US" dirty="0" smtClean="0"/>
              <a:t>istribution from the </a:t>
            </a:r>
          </a:p>
          <a:p>
            <a:r>
              <a:rPr lang="en-US" dirty="0" smtClean="0"/>
              <a:t>decay of bound </a:t>
            </a:r>
            <a:r>
              <a:rPr lang="en-US" dirty="0" err="1" smtClean="0"/>
              <a:t>muons</a:t>
            </a:r>
            <a:endParaRPr lang="en-US" dirty="0" smtClean="0"/>
          </a:p>
          <a:p>
            <a:r>
              <a:rPr lang="en-US" dirty="0" smtClean="0"/>
              <a:t>is a (modified) Michel </a:t>
            </a:r>
          </a:p>
          <a:p>
            <a:r>
              <a:rPr lang="en-US" dirty="0" smtClean="0"/>
              <a:t>spectrum:</a:t>
            </a:r>
          </a:p>
          <a:p>
            <a:endParaRPr lang="en-US" dirty="0" smtClean="0"/>
          </a:p>
          <a:p>
            <a:pPr marL="285750" indent="-285750">
              <a:buFont typeface="Wingdings" charset="0"/>
              <a:buChar char="à"/>
            </a:pPr>
            <a:r>
              <a:rPr lang="en-US" dirty="0" smtClean="0">
                <a:sym typeface="Wingdings"/>
              </a:rPr>
              <a:t>Presence of atomic </a:t>
            </a:r>
          </a:p>
          <a:p>
            <a:r>
              <a:rPr lang="en-US" dirty="0" smtClean="0">
                <a:sym typeface="Wingdings"/>
              </a:rPr>
              <a:t>nucleus and momentum </a:t>
            </a:r>
          </a:p>
          <a:p>
            <a:r>
              <a:rPr lang="en-US" dirty="0">
                <a:sym typeface="Wingdings"/>
              </a:rPr>
              <a:t>t</a:t>
            </a:r>
            <a:r>
              <a:rPr lang="en-US" dirty="0" smtClean="0">
                <a:sym typeface="Wingdings"/>
              </a:rPr>
              <a:t>ransfer create a recoil tail </a:t>
            </a:r>
          </a:p>
          <a:p>
            <a:r>
              <a:rPr lang="en-US" dirty="0">
                <a:sym typeface="Wingdings"/>
              </a:rPr>
              <a:t>w</a:t>
            </a:r>
            <a:r>
              <a:rPr lang="en-US" dirty="0" smtClean="0">
                <a:sym typeface="Wingdings"/>
              </a:rPr>
              <a:t>ith a fast falling slope </a:t>
            </a:r>
          </a:p>
          <a:p>
            <a:r>
              <a:rPr lang="en-US" dirty="0" smtClean="0">
                <a:sym typeface="Wingdings"/>
              </a:rPr>
              <a:t>close to the endpoint</a:t>
            </a:r>
          </a:p>
          <a:p>
            <a:endParaRPr lang="en-US" sz="2400" b="1" dirty="0" smtClean="0"/>
          </a:p>
          <a:p>
            <a:pPr marL="342900" indent="-342900">
              <a:buFont typeface="Wingdings" charset="0"/>
              <a:buChar char="à"/>
            </a:pPr>
            <a:r>
              <a:rPr lang="en-US" sz="2000" b="1" dirty="0" smtClean="0">
                <a:sym typeface="Wingdings"/>
              </a:rPr>
              <a:t>To separate DIO </a:t>
            </a:r>
          </a:p>
          <a:p>
            <a:r>
              <a:rPr lang="en-US" sz="2000" b="1" dirty="0" smtClean="0">
                <a:sym typeface="Wingdings"/>
              </a:rPr>
              <a:t>endpoint from</a:t>
            </a:r>
          </a:p>
          <a:p>
            <a:r>
              <a:rPr lang="en-US" sz="2000" b="1" dirty="0" smtClean="0">
                <a:sym typeface="Wingdings"/>
              </a:rPr>
              <a:t>CE line we need a high </a:t>
            </a:r>
          </a:p>
          <a:p>
            <a:r>
              <a:rPr lang="en-US" sz="2000" b="1" dirty="0" smtClean="0"/>
              <a:t>Resolution Spectrometer</a:t>
            </a:r>
            <a:endParaRPr lang="en-US" sz="2000" b="1" dirty="0"/>
          </a:p>
        </p:txBody>
      </p:sp>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4341" y="778932"/>
            <a:ext cx="1358255" cy="1136183"/>
          </a:xfrm>
          <a:prstGeom prst="rect">
            <a:avLst/>
          </a:prstGeom>
        </p:spPr>
      </p:pic>
      <p:sp>
        <p:nvSpPr>
          <p:cNvPr id="24" name="Slide Number Placeholder 5"/>
          <p:cNvSpPr txBox="1">
            <a:spLocks/>
          </p:cNvSpPr>
          <p:nvPr/>
        </p:nvSpPr>
        <p:spPr>
          <a:xfrm>
            <a:off x="6659127"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3C1F1C-F708-3F4B-8ECB-6D467F0718B5}" type="slidenum">
              <a:rPr lang="en-US" smtClean="0"/>
              <a:pPr/>
              <a:t>21</a:t>
            </a:fld>
            <a:endParaRPr lang="en-US" dirty="0"/>
          </a:p>
        </p:txBody>
      </p:sp>
      <p:cxnSp>
        <p:nvCxnSpPr>
          <p:cNvPr id="25" name="Straight Connector 24"/>
          <p:cNvCxnSpPr/>
          <p:nvPr/>
        </p:nvCxnSpPr>
        <p:spPr>
          <a:xfrm>
            <a:off x="8178797" y="3213792"/>
            <a:ext cx="0" cy="13412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329279" y="3318797"/>
            <a:ext cx="814721" cy="369332"/>
          </a:xfrm>
          <a:prstGeom prst="rect">
            <a:avLst/>
          </a:prstGeom>
          <a:solidFill>
            <a:srgbClr val="FFFF00"/>
          </a:solidFill>
        </p:spPr>
        <p:txBody>
          <a:bodyPr wrap="none" rtlCol="0">
            <a:spAutoFit/>
          </a:bodyPr>
          <a:lstStyle/>
          <a:p>
            <a:r>
              <a:rPr lang="en-US" dirty="0" smtClean="0"/>
              <a:t>CE line</a:t>
            </a:r>
            <a:endParaRPr lang="en-US" dirty="0"/>
          </a:p>
        </p:txBody>
      </p:sp>
      <p:sp>
        <p:nvSpPr>
          <p:cNvPr id="27" name="Date Placeholder 3"/>
          <p:cNvSpPr>
            <a:spLocks noGrp="1"/>
          </p:cNvSpPr>
          <p:nvPr>
            <p:ph type="dt" sz="half" idx="10"/>
          </p:nvPr>
        </p:nvSpPr>
        <p:spPr>
          <a:xfrm>
            <a:off x="254000" y="6485467"/>
            <a:ext cx="1329267" cy="236008"/>
          </a:xfrm>
        </p:spPr>
        <p:txBody>
          <a:bodyPr/>
          <a:lstStyle/>
          <a:p>
            <a:r>
              <a:rPr lang="en-US" smtClean="0"/>
              <a:t>11/10/2017</a:t>
            </a:r>
            <a:endParaRPr lang="en-US" dirty="0"/>
          </a:p>
        </p:txBody>
      </p:sp>
      <p:sp>
        <p:nvSpPr>
          <p:cNvPr id="28" name="Footer Placeholder 4"/>
          <p:cNvSpPr>
            <a:spLocks noGrp="1"/>
          </p:cNvSpPr>
          <p:nvPr>
            <p:ph type="ftr" sz="quarter" idx="11"/>
          </p:nvPr>
        </p:nvSpPr>
        <p:spPr>
          <a:xfrm>
            <a:off x="2590800" y="6485467"/>
            <a:ext cx="3962399" cy="236008"/>
          </a:xfrm>
        </p:spPr>
        <p:txBody>
          <a:bodyPr/>
          <a:lstStyle/>
          <a:p>
            <a:r>
              <a:rPr lang="en-US" smtClean="0"/>
              <a:t>S.Miscetti @ LNF Theory Meeting - Frascati</a:t>
            </a:r>
            <a:endParaRPr lang="en-US" dirty="0"/>
          </a:p>
        </p:txBody>
      </p:sp>
      <p:sp>
        <p:nvSpPr>
          <p:cNvPr id="3" name="Slide Number Placeholder 2"/>
          <p:cNvSpPr>
            <a:spLocks noGrp="1"/>
          </p:cNvSpPr>
          <p:nvPr>
            <p:ph type="sldNum" sz="quarter" idx="12"/>
          </p:nvPr>
        </p:nvSpPr>
        <p:spPr/>
        <p:txBody>
          <a:bodyPr/>
          <a:lstStyle/>
          <a:p>
            <a:fld id="{AB3C1F1C-F708-3F4B-8ECB-6D467F0718B5}" type="slidenum">
              <a:rPr lang="en-US" smtClean="0"/>
              <a:pPr/>
              <a:t>21</a:t>
            </a:fld>
            <a:endParaRPr lang="en-US" dirty="0"/>
          </a:p>
        </p:txBody>
      </p:sp>
    </p:spTree>
    <p:extLst>
      <p:ext uri="{BB962C8B-B14F-4D97-AF65-F5344CB8AC3E}">
        <p14:creationId xmlns:p14="http://schemas.microsoft.com/office/powerpoint/2010/main" val="40672774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3"/>
          <p:cNvSpPr>
            <a:spLocks noGrp="1"/>
          </p:cNvSpPr>
          <p:nvPr>
            <p:ph type="ftr" sz="quarter" idx="10"/>
          </p:nvPr>
        </p:nvSpPr>
        <p:spPr>
          <a:xfrm>
            <a:off x="3763571" y="6356350"/>
            <a:ext cx="2133600" cy="365125"/>
          </a:xfrm>
          <a:noFill/>
        </p:spPr>
        <p:txBody>
          <a:bodyPr/>
          <a:lstStyle/>
          <a:p>
            <a:r>
              <a:rPr lang="en-US" smtClean="0"/>
              <a:t>S.Miscetti @ LNF Theory Meeting - Frascati</a:t>
            </a:r>
            <a:endParaRPr lang="en-US" sz="1200" dirty="0" smtClean="0"/>
          </a:p>
        </p:txBody>
      </p:sp>
      <p:sp>
        <p:nvSpPr>
          <p:cNvPr id="73731" name="Slide Number Placeholder 4"/>
          <p:cNvSpPr>
            <a:spLocks noGrp="1"/>
          </p:cNvSpPr>
          <p:nvPr>
            <p:ph type="sldNum" sz="quarter" idx="11"/>
          </p:nvPr>
        </p:nvSpPr>
        <p:spPr>
          <a:xfrm>
            <a:off x="8286795" y="6356350"/>
            <a:ext cx="717061" cy="365125"/>
          </a:xfrm>
          <a:noFill/>
        </p:spPr>
        <p:txBody>
          <a:bodyPr/>
          <a:lstStyle/>
          <a:p>
            <a:fld id="{F04F2C31-40C3-5442-BA28-DCB5534FE1B5}" type="slidenum">
              <a:rPr lang="en-US" smtClean="0"/>
              <a:pPr/>
              <a:t>22</a:t>
            </a:fld>
            <a:endParaRPr lang="en-US" dirty="0" smtClean="0"/>
          </a:p>
        </p:txBody>
      </p:sp>
      <p:sp>
        <p:nvSpPr>
          <p:cNvPr id="73732" name="Rectangle 2"/>
          <p:cNvSpPr>
            <a:spLocks noGrp="1" noChangeArrowheads="1"/>
          </p:cNvSpPr>
          <p:nvPr>
            <p:ph type="title"/>
          </p:nvPr>
        </p:nvSpPr>
        <p:spPr>
          <a:xfrm>
            <a:off x="1032932" y="223839"/>
            <a:ext cx="6752835" cy="334962"/>
          </a:xfrm>
        </p:spPr>
        <p:txBody>
          <a:bodyPr>
            <a:noAutofit/>
          </a:bodyPr>
          <a:lstStyle/>
          <a:p>
            <a:pPr eaLnBrk="1" hangingPunct="1"/>
            <a:r>
              <a:rPr lang="en-US" sz="2800" dirty="0" smtClean="0">
                <a:solidFill>
                  <a:srgbClr val="800000"/>
                </a:solidFill>
              </a:rPr>
              <a:t>Mu2e: </a:t>
            </a:r>
            <a:r>
              <a:rPr lang="en-US" sz="2800" dirty="0">
                <a:solidFill>
                  <a:srgbClr val="800000"/>
                </a:solidFill>
              </a:rPr>
              <a:t>Late Arriving Backgrounds</a:t>
            </a:r>
          </a:p>
        </p:txBody>
      </p:sp>
      <p:sp>
        <p:nvSpPr>
          <p:cNvPr id="73733" name="Rectangle 3"/>
          <p:cNvSpPr>
            <a:spLocks noGrp="1" noChangeArrowheads="1"/>
          </p:cNvSpPr>
          <p:nvPr>
            <p:ph type="body" idx="1"/>
          </p:nvPr>
        </p:nvSpPr>
        <p:spPr/>
        <p:txBody>
          <a:bodyPr>
            <a:normAutofit/>
          </a:bodyPr>
          <a:lstStyle/>
          <a:p>
            <a:pPr eaLnBrk="1" hangingPunct="1"/>
            <a:r>
              <a:rPr lang="en-US" b="1" dirty="0"/>
              <a:t>Backgrounds arising from all the other interactions which occur at the production </a:t>
            </a:r>
            <a:r>
              <a:rPr lang="en-US" b="1" dirty="0" smtClean="0"/>
              <a:t>target</a:t>
            </a:r>
          </a:p>
          <a:p>
            <a:pPr eaLnBrk="1" hangingPunct="1"/>
            <a:endParaRPr lang="en-US" b="1" dirty="0"/>
          </a:p>
          <a:p>
            <a:pPr lvl="1" eaLnBrk="1" hangingPunct="1"/>
            <a:r>
              <a:rPr lang="en-US" dirty="0"/>
              <a:t>Overwhelmingly produce a prompt background when compared to </a:t>
            </a:r>
            <a:r>
              <a:rPr lang="en-US" dirty="0" err="1">
                <a:latin typeface="Symbol" charset="2"/>
                <a:sym typeface="Symbol" charset="2"/>
              </a:rPr>
              <a:t></a:t>
            </a:r>
            <a:r>
              <a:rPr lang="en-US" baseline="-25000" dirty="0" err="1">
                <a:latin typeface="Symbol" charset="2"/>
                <a:sym typeface="Symbol" charset="2"/>
              </a:rPr>
              <a:t></a:t>
            </a:r>
            <a:r>
              <a:rPr lang="en-US" baseline="30000" dirty="0" err="1"/>
              <a:t>Al</a:t>
            </a:r>
            <a:r>
              <a:rPr lang="en-US" baseline="30000" dirty="0"/>
              <a:t> </a:t>
            </a:r>
            <a:r>
              <a:rPr lang="en-US" dirty="0"/>
              <a:t>= 864 ns</a:t>
            </a:r>
          </a:p>
          <a:p>
            <a:pPr eaLnBrk="1" hangingPunct="1">
              <a:buFontTx/>
              <a:buNone/>
            </a:pPr>
            <a:endParaRPr lang="en-US" sz="1000" dirty="0"/>
          </a:p>
          <a:p>
            <a:pPr lvl="1" eaLnBrk="1" hangingPunct="1"/>
            <a:r>
              <a:rPr lang="en-US" b="1" dirty="0">
                <a:solidFill>
                  <a:srgbClr val="3366FF"/>
                </a:solidFill>
              </a:rPr>
              <a:t>Eliminated by defining a signal timing window starting 700 ns after the initial proton pulse</a:t>
            </a:r>
          </a:p>
          <a:p>
            <a:pPr eaLnBrk="1" hangingPunct="1">
              <a:buFontTx/>
              <a:buNone/>
            </a:pPr>
            <a:endParaRPr lang="en-US" sz="1000" b="1" dirty="0"/>
          </a:p>
          <a:p>
            <a:pPr lvl="1" eaLnBrk="1" hangingPunct="1"/>
            <a:r>
              <a:rPr lang="en-US" b="1" dirty="0">
                <a:solidFill>
                  <a:srgbClr val="FF0000"/>
                </a:solidFill>
              </a:rPr>
              <a:t>Must eliminate out-of-time (“late”) protons, which would otherwise generate these backgrounds in time with the signal window</a:t>
            </a:r>
          </a:p>
          <a:p>
            <a:pPr eaLnBrk="1" hangingPunct="1">
              <a:buFontTx/>
              <a:buNone/>
            </a:pPr>
            <a:endParaRPr lang="en-US" sz="1200" dirty="0"/>
          </a:p>
          <a:p>
            <a:pPr lvl="1" eaLnBrk="1" hangingPunct="1">
              <a:buFont typeface="Symbol" charset="2"/>
              <a:buNone/>
            </a:pPr>
            <a:r>
              <a:rPr lang="en-US" dirty="0"/>
              <a:t>        </a:t>
            </a:r>
            <a:r>
              <a:rPr lang="en-US" dirty="0">
                <a:solidFill>
                  <a:schemeClr val="bg1"/>
                </a:solidFill>
              </a:rPr>
              <a:t>out-of-time protons / in-time protons &lt; 10</a:t>
            </a:r>
            <a:r>
              <a:rPr lang="en-US" baseline="30000" dirty="0" smtClean="0">
                <a:solidFill>
                  <a:schemeClr val="bg1"/>
                </a:solidFill>
              </a:rPr>
              <a:t>-10</a:t>
            </a:r>
            <a:endParaRPr lang="en-US" dirty="0">
              <a:solidFill>
                <a:schemeClr val="bg1"/>
              </a:solidFill>
            </a:endParaRPr>
          </a:p>
        </p:txBody>
      </p:sp>
      <p:sp>
        <p:nvSpPr>
          <p:cNvPr id="2" name="Date Placeholder 1"/>
          <p:cNvSpPr>
            <a:spLocks noGrp="1"/>
          </p:cNvSpPr>
          <p:nvPr>
            <p:ph type="dt" sz="half" idx="10"/>
          </p:nvPr>
        </p:nvSpPr>
        <p:spPr/>
        <p:txBody>
          <a:bodyPr/>
          <a:lstStyle/>
          <a:p>
            <a:r>
              <a:rPr lang="en-US" smtClean="0"/>
              <a:t>11/10/2017</a:t>
            </a:r>
            <a:endParaRPr lang="en-US"/>
          </a:p>
        </p:txBody>
      </p:sp>
    </p:spTree>
    <p:extLst>
      <p:ext uri="{BB962C8B-B14F-4D97-AF65-F5344CB8AC3E}">
        <p14:creationId xmlns:p14="http://schemas.microsoft.com/office/powerpoint/2010/main" val="27973708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598" y="174889"/>
            <a:ext cx="7789335" cy="334962"/>
          </a:xfrm>
        </p:spPr>
        <p:txBody>
          <a:bodyPr>
            <a:noAutofit/>
          </a:bodyPr>
          <a:lstStyle/>
          <a:p>
            <a:r>
              <a:rPr lang="en-US" sz="2800" dirty="0" smtClean="0">
                <a:solidFill>
                  <a:srgbClr val="800000"/>
                </a:solidFill>
              </a:rPr>
              <a:t>Beam structure </a:t>
            </a:r>
            <a:r>
              <a:rPr lang="en-US" sz="2800" dirty="0" smtClean="0">
                <a:solidFill>
                  <a:srgbClr val="800000"/>
                </a:solidFill>
                <a:sym typeface="Wingdings"/>
              </a:rPr>
              <a:t> prompt background</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23</a:t>
            </a:fld>
            <a:endParaRPr lang="en-US" dirty="0"/>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7097" y="1087257"/>
            <a:ext cx="6036279" cy="269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TextBox 7"/>
          <p:cNvSpPr txBox="1"/>
          <p:nvPr/>
        </p:nvSpPr>
        <p:spPr>
          <a:xfrm>
            <a:off x="979725" y="3951508"/>
            <a:ext cx="1409701" cy="646331"/>
          </a:xfrm>
          <a:prstGeom prst="rect">
            <a:avLst/>
          </a:prstGeom>
          <a:noFill/>
        </p:spPr>
        <p:txBody>
          <a:bodyPr wrap="square" rtlCol="0">
            <a:spAutoFit/>
          </a:bodyPr>
          <a:lstStyle/>
          <a:p>
            <a:r>
              <a:rPr lang="en-US" dirty="0" smtClean="0">
                <a:latin typeface="Comic Sans MS" pitchFamily="66" charset="0"/>
              </a:rPr>
              <a:t>Beam hits target</a:t>
            </a:r>
            <a:endParaRPr lang="en-US" dirty="0">
              <a:latin typeface="Comic Sans MS" pitchFamily="66" charset="0"/>
            </a:endParaRPr>
          </a:p>
        </p:txBody>
      </p:sp>
      <p:cxnSp>
        <p:nvCxnSpPr>
          <p:cNvPr id="9" name="Straight Arrow Connector 8"/>
          <p:cNvCxnSpPr>
            <a:stCxn id="8" idx="0"/>
          </p:cNvCxnSpPr>
          <p:nvPr/>
        </p:nvCxnSpPr>
        <p:spPr>
          <a:xfrm flipV="1">
            <a:off x="1684576" y="2856422"/>
            <a:ext cx="625869" cy="1095086"/>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89426" y="3951508"/>
            <a:ext cx="1816679" cy="923330"/>
          </a:xfrm>
          <a:prstGeom prst="rect">
            <a:avLst/>
          </a:prstGeom>
          <a:noFill/>
        </p:spPr>
        <p:txBody>
          <a:bodyPr wrap="square" rtlCol="0">
            <a:spAutoFit/>
          </a:bodyPr>
          <a:lstStyle/>
          <a:p>
            <a:r>
              <a:rPr lang="en-US" dirty="0" smtClean="0">
                <a:latin typeface="Comic Sans MS" pitchFamily="66" charset="0"/>
              </a:rPr>
              <a:t>Prompt </a:t>
            </a:r>
            <a:r>
              <a:rPr lang="en-US" dirty="0" err="1" smtClean="0">
                <a:latin typeface="Comic Sans MS" pitchFamily="66" charset="0"/>
              </a:rPr>
              <a:t>bkg</a:t>
            </a:r>
            <a:r>
              <a:rPr lang="en-US" dirty="0" smtClean="0">
                <a:latin typeface="Comic Sans MS" pitchFamily="66" charset="0"/>
              </a:rPr>
              <a:t> like radiative pion capture</a:t>
            </a:r>
            <a:endParaRPr lang="en-US" dirty="0">
              <a:latin typeface="Comic Sans MS" pitchFamily="66" charset="0"/>
            </a:endParaRPr>
          </a:p>
        </p:txBody>
      </p:sp>
      <p:cxnSp>
        <p:nvCxnSpPr>
          <p:cNvPr id="11" name="Straight Arrow Connector 10"/>
          <p:cNvCxnSpPr/>
          <p:nvPr/>
        </p:nvCxnSpPr>
        <p:spPr>
          <a:xfrm flipH="1" flipV="1">
            <a:off x="2886717" y="2732916"/>
            <a:ext cx="102016" cy="117242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70809" y="3951508"/>
            <a:ext cx="2224723" cy="646331"/>
          </a:xfrm>
          <a:prstGeom prst="rect">
            <a:avLst/>
          </a:prstGeom>
          <a:noFill/>
        </p:spPr>
        <p:txBody>
          <a:bodyPr wrap="square" rtlCol="0">
            <a:spAutoFit/>
          </a:bodyPr>
          <a:lstStyle/>
          <a:p>
            <a:r>
              <a:rPr lang="en-US" dirty="0" smtClean="0">
                <a:latin typeface="Comic Sans MS" pitchFamily="66" charset="0"/>
              </a:rPr>
              <a:t>Mainly Decay </a:t>
            </a:r>
            <a:r>
              <a:rPr lang="en-US" dirty="0">
                <a:latin typeface="Comic Sans MS" pitchFamily="66" charset="0"/>
              </a:rPr>
              <a:t>I</a:t>
            </a:r>
            <a:r>
              <a:rPr lang="en-US" dirty="0" smtClean="0">
                <a:latin typeface="Comic Sans MS" pitchFamily="66" charset="0"/>
              </a:rPr>
              <a:t>n Orbit background</a:t>
            </a:r>
            <a:endParaRPr lang="en-US" dirty="0">
              <a:latin typeface="Comic Sans MS" pitchFamily="66" charset="0"/>
            </a:endParaRPr>
          </a:p>
        </p:txBody>
      </p:sp>
      <p:cxnSp>
        <p:nvCxnSpPr>
          <p:cNvPr id="13" name="Straight Arrow Connector 12"/>
          <p:cNvCxnSpPr>
            <a:stCxn id="12" idx="0"/>
          </p:cNvCxnSpPr>
          <p:nvPr/>
        </p:nvCxnSpPr>
        <p:spPr>
          <a:xfrm flipH="1" flipV="1">
            <a:off x="5188911" y="3102639"/>
            <a:ext cx="294260" cy="848869"/>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14940" y="3951508"/>
            <a:ext cx="1196524" cy="558711"/>
          </a:xfrm>
          <a:prstGeom prst="rect">
            <a:avLst/>
          </a:prstGeom>
          <a:noFill/>
        </p:spPr>
        <p:txBody>
          <a:bodyPr wrap="square" rtlCol="0">
            <a:spAutoFit/>
          </a:bodyPr>
          <a:lstStyle/>
          <a:p>
            <a:r>
              <a:rPr lang="en-US" dirty="0" smtClean="0">
                <a:latin typeface="Comic Sans MS" pitchFamily="66" charset="0"/>
              </a:rPr>
              <a:t>Next bunch</a:t>
            </a:r>
            <a:endParaRPr lang="en-US" dirty="0">
              <a:latin typeface="Comic Sans MS" pitchFamily="66" charset="0"/>
            </a:endParaRPr>
          </a:p>
        </p:txBody>
      </p:sp>
      <p:cxnSp>
        <p:nvCxnSpPr>
          <p:cNvPr id="15" name="Straight Arrow Connector 14"/>
          <p:cNvCxnSpPr/>
          <p:nvPr/>
        </p:nvCxnSpPr>
        <p:spPr>
          <a:xfrm flipH="1" flipV="1">
            <a:off x="6817731" y="2716448"/>
            <a:ext cx="218069" cy="118889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4801" y="5106831"/>
            <a:ext cx="8652932" cy="1200329"/>
          </a:xfrm>
          <a:prstGeom prst="rect">
            <a:avLst/>
          </a:prstGeom>
        </p:spPr>
        <p:txBody>
          <a:bodyPr wrap="square">
            <a:spAutoFit/>
          </a:bodyPr>
          <a:lstStyle/>
          <a:p>
            <a:pPr algn="ctr"/>
            <a:r>
              <a:rPr lang="en-US" b="1" dirty="0" smtClean="0">
                <a:solidFill>
                  <a:srgbClr val="800000"/>
                </a:solidFill>
                <a:latin typeface="Arial"/>
                <a:cs typeface="Arial"/>
              </a:rPr>
              <a:t>The trick is … </a:t>
            </a:r>
            <a:r>
              <a:rPr lang="en-US" b="1" dirty="0" err="1" smtClean="0">
                <a:solidFill>
                  <a:srgbClr val="800000"/>
                </a:solidFill>
                <a:latin typeface="Arial"/>
                <a:cs typeface="Arial"/>
              </a:rPr>
              <a:t>muonic</a:t>
            </a:r>
            <a:r>
              <a:rPr lang="en-US" b="1" dirty="0" smtClean="0">
                <a:solidFill>
                  <a:srgbClr val="800000"/>
                </a:solidFill>
                <a:latin typeface="Arial"/>
                <a:cs typeface="Arial"/>
              </a:rPr>
              <a:t> atomic lifetime &gt;&gt; prompt background</a:t>
            </a:r>
          </a:p>
          <a:p>
            <a:pPr algn="ctr"/>
            <a:endParaRPr lang="en-US" dirty="0" smtClean="0">
              <a:latin typeface="Arial"/>
              <a:cs typeface="Arial"/>
            </a:endParaRPr>
          </a:p>
          <a:p>
            <a:pPr algn="ctr"/>
            <a:r>
              <a:rPr lang="en-US" dirty="0" smtClean="0">
                <a:latin typeface="Arial"/>
                <a:cs typeface="Arial"/>
              </a:rPr>
              <a:t> Need </a:t>
            </a:r>
            <a:r>
              <a:rPr lang="en-US" dirty="0">
                <a:latin typeface="Arial"/>
                <a:cs typeface="Arial"/>
              </a:rPr>
              <a:t>a pulsed beam </a:t>
            </a:r>
            <a:r>
              <a:rPr lang="en-US" dirty="0" smtClean="0">
                <a:latin typeface="Arial"/>
                <a:cs typeface="Arial"/>
              </a:rPr>
              <a:t>to wait for prompt background to reach acceptable levels!</a:t>
            </a:r>
            <a:endParaRPr lang="en-US" dirty="0" smtClean="0">
              <a:solidFill>
                <a:schemeClr val="accent2"/>
              </a:solidFill>
              <a:latin typeface="Arial"/>
              <a:cs typeface="Arial"/>
            </a:endParaRPr>
          </a:p>
          <a:p>
            <a:pPr algn="ctr"/>
            <a:r>
              <a:rPr lang="en-US" b="1" dirty="0" err="1" smtClean="0">
                <a:solidFill>
                  <a:schemeClr val="accent2"/>
                </a:solidFill>
                <a:latin typeface="Arial"/>
                <a:cs typeface="Arial"/>
              </a:rPr>
              <a:t>Fermilab</a:t>
            </a:r>
            <a:r>
              <a:rPr lang="en-US" b="1" dirty="0" smtClean="0">
                <a:solidFill>
                  <a:schemeClr val="accent2"/>
                </a:solidFill>
                <a:latin typeface="Arial"/>
                <a:cs typeface="Arial"/>
              </a:rPr>
              <a:t> provides the beam </a:t>
            </a:r>
            <a:r>
              <a:rPr lang="en-US" b="1" dirty="0">
                <a:solidFill>
                  <a:schemeClr val="accent2"/>
                </a:solidFill>
                <a:latin typeface="Arial"/>
                <a:cs typeface="Arial"/>
              </a:rPr>
              <a:t>we </a:t>
            </a:r>
            <a:r>
              <a:rPr lang="en-US" b="1" dirty="0" smtClean="0">
                <a:solidFill>
                  <a:schemeClr val="accent2"/>
                </a:solidFill>
                <a:latin typeface="Arial"/>
                <a:cs typeface="Arial"/>
              </a:rPr>
              <a:t>need !</a:t>
            </a:r>
            <a:endParaRPr lang="en-US" b="1" dirty="0">
              <a:solidFill>
                <a:schemeClr val="accent2"/>
              </a:solidFill>
              <a:latin typeface="Arial"/>
              <a:cs typeface="Arial"/>
            </a:endParaRPr>
          </a:p>
        </p:txBody>
      </p:sp>
    </p:spTree>
    <p:extLst>
      <p:ext uri="{BB962C8B-B14F-4D97-AF65-F5344CB8AC3E}">
        <p14:creationId xmlns:p14="http://schemas.microsoft.com/office/powerpoint/2010/main" val="10805681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911" y="240772"/>
            <a:ext cx="7450668" cy="334962"/>
          </a:xfrm>
          <a:noFill/>
        </p:spPr>
        <p:txBody>
          <a:bodyPr>
            <a:noAutofit/>
          </a:bodyPr>
          <a:lstStyle/>
          <a:p>
            <a:r>
              <a:rPr lang="en-US" sz="2800" dirty="0" smtClean="0">
                <a:solidFill>
                  <a:srgbClr val="800000"/>
                </a:solidFill>
              </a:rPr>
              <a:t>Out of Time proton </a:t>
            </a:r>
            <a:r>
              <a:rPr lang="en-US" sz="2800" dirty="0" smtClean="0">
                <a:solidFill>
                  <a:srgbClr val="800000"/>
                </a:solidFill>
                <a:sym typeface="Wingdings"/>
              </a:rPr>
              <a:t> </a:t>
            </a:r>
            <a:r>
              <a:rPr lang="en-US" sz="2800" dirty="0" smtClean="0">
                <a:solidFill>
                  <a:srgbClr val="800000"/>
                </a:solidFill>
              </a:rPr>
              <a:t>Extinction Method</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24</a:t>
            </a:fld>
            <a:endParaRPr lang="en-US" dirty="0"/>
          </a:p>
        </p:txBody>
      </p:sp>
      <p:grpSp>
        <p:nvGrpSpPr>
          <p:cNvPr id="11" name="Group 10"/>
          <p:cNvGrpSpPr/>
          <p:nvPr/>
        </p:nvGrpSpPr>
        <p:grpSpPr>
          <a:xfrm>
            <a:off x="118531" y="1565816"/>
            <a:ext cx="8712261" cy="4445517"/>
            <a:chOff x="50799" y="1354666"/>
            <a:chExt cx="9093201" cy="4728635"/>
          </a:xfrm>
        </p:grpSpPr>
        <p:pic>
          <p:nvPicPr>
            <p:cNvPr id="8" name="Picture 7"/>
            <p:cNvPicPr>
              <a:picLocks noChangeAspect="1"/>
            </p:cNvPicPr>
            <p:nvPr/>
          </p:nvPicPr>
          <p:blipFill>
            <a:blip r:embed="rId2"/>
            <a:stretch>
              <a:fillRect/>
            </a:stretch>
          </p:blipFill>
          <p:spPr>
            <a:xfrm>
              <a:off x="4278151" y="1354667"/>
              <a:ext cx="4865849" cy="4728634"/>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99" y="1354666"/>
              <a:ext cx="4324149" cy="4728634"/>
            </a:xfrm>
            <a:prstGeom prst="rect">
              <a:avLst/>
            </a:prstGeom>
          </p:spPr>
        </p:pic>
        <p:sp>
          <p:nvSpPr>
            <p:cNvPr id="10" name="TextBox 9"/>
            <p:cNvSpPr txBox="1"/>
            <p:nvPr/>
          </p:nvSpPr>
          <p:spPr>
            <a:xfrm>
              <a:off x="4278151" y="3930134"/>
              <a:ext cx="2410516" cy="369332"/>
            </a:xfrm>
            <a:prstGeom prst="rect">
              <a:avLst/>
            </a:prstGeom>
            <a:solidFill>
              <a:srgbClr val="CCFFCC"/>
            </a:solidFill>
          </p:spPr>
          <p:txBody>
            <a:bodyPr wrap="square" rtlCol="0">
              <a:spAutoFit/>
            </a:bodyPr>
            <a:lstStyle/>
            <a:p>
              <a:r>
                <a:rPr lang="en-US" dirty="0" smtClean="0"/>
                <a:t>Momentum Scrape</a:t>
              </a:r>
              <a:endParaRPr lang="en-US" dirty="0"/>
            </a:p>
          </p:txBody>
        </p:sp>
      </p:grpSp>
      <p:sp>
        <p:nvSpPr>
          <p:cNvPr id="12" name="TextBox 11"/>
          <p:cNvSpPr txBox="1"/>
          <p:nvPr/>
        </p:nvSpPr>
        <p:spPr>
          <a:xfrm>
            <a:off x="390766" y="899067"/>
            <a:ext cx="8533105" cy="400110"/>
          </a:xfrm>
          <a:prstGeom prst="rect">
            <a:avLst/>
          </a:prstGeom>
          <a:noFill/>
        </p:spPr>
        <p:txBody>
          <a:bodyPr wrap="none" rtlCol="0">
            <a:spAutoFit/>
          </a:bodyPr>
          <a:lstStyle/>
          <a:p>
            <a:r>
              <a:rPr lang="en-US" sz="2000" b="1" dirty="0" smtClean="0"/>
              <a:t>Proton extinction between pulses </a:t>
            </a:r>
            <a:r>
              <a:rPr lang="en-US" sz="2000" b="1" dirty="0" smtClean="0">
                <a:sym typeface="Wingdings"/>
              </a:rPr>
              <a:t> # protons out of beam/# protons in pulse</a:t>
            </a:r>
            <a:endParaRPr lang="en-US" sz="2000" b="1" dirty="0"/>
          </a:p>
        </p:txBody>
      </p:sp>
      <p:sp>
        <p:nvSpPr>
          <p:cNvPr id="3" name="TextBox 2"/>
          <p:cNvSpPr txBox="1"/>
          <p:nvPr/>
        </p:nvSpPr>
        <p:spPr>
          <a:xfrm>
            <a:off x="140385" y="5350933"/>
            <a:ext cx="4596130" cy="1015663"/>
          </a:xfrm>
          <a:prstGeom prst="rect">
            <a:avLst/>
          </a:prstGeom>
          <a:solidFill>
            <a:srgbClr val="CCFFCC"/>
          </a:solidFill>
          <a:ln w="38100" cmpd="sng">
            <a:solidFill>
              <a:srgbClr val="4F81BD"/>
            </a:solidFill>
          </a:ln>
        </p:spPr>
        <p:txBody>
          <a:bodyPr wrap="none" rtlCol="0">
            <a:spAutoFit/>
          </a:bodyPr>
          <a:lstStyle/>
          <a:p>
            <a:r>
              <a:rPr lang="en-US" sz="2000" b="1" dirty="0" smtClean="0"/>
              <a:t>Calculations based on accelerator models</a:t>
            </a:r>
          </a:p>
          <a:p>
            <a:r>
              <a:rPr lang="en-US" sz="2000" b="1" dirty="0"/>
              <a:t>t</a:t>
            </a:r>
            <a:r>
              <a:rPr lang="en-US" sz="2000" b="1" dirty="0" smtClean="0"/>
              <a:t>hat take into account collective effects</a:t>
            </a:r>
          </a:p>
          <a:p>
            <a:r>
              <a:rPr lang="en-US" sz="2000" b="1" dirty="0" smtClean="0"/>
              <a:t>Shows that this combination gets  ~ 10</a:t>
            </a:r>
            <a:r>
              <a:rPr lang="en-US" sz="2000" b="1" baseline="30000" dirty="0" smtClean="0"/>
              <a:t>-12</a:t>
            </a:r>
            <a:endParaRPr lang="en-US" sz="2000" b="1" baseline="30000" dirty="0"/>
          </a:p>
        </p:txBody>
      </p:sp>
    </p:spTree>
    <p:extLst>
      <p:ext uri="{BB962C8B-B14F-4D97-AF65-F5344CB8AC3E}">
        <p14:creationId xmlns:p14="http://schemas.microsoft.com/office/powerpoint/2010/main" val="3715916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23839"/>
            <a:ext cx="6752835" cy="334962"/>
          </a:xfrm>
        </p:spPr>
        <p:txBody>
          <a:bodyPr>
            <a:noAutofit/>
          </a:bodyPr>
          <a:lstStyle/>
          <a:p>
            <a:r>
              <a:rPr lang="en-US" sz="2800" dirty="0" smtClean="0">
                <a:solidFill>
                  <a:srgbClr val="800000"/>
                </a:solidFill>
              </a:rPr>
              <a:t>Summary: keys to Mu2e Success</a:t>
            </a:r>
            <a:endParaRPr lang="en-US" sz="2800" dirty="0">
              <a:solidFill>
                <a:srgbClr val="800000"/>
              </a:solidFill>
            </a:endParaRPr>
          </a:p>
        </p:txBody>
      </p:sp>
      <p:sp>
        <p:nvSpPr>
          <p:cNvPr id="3" name="Content Placeholder 2"/>
          <p:cNvSpPr>
            <a:spLocks noGrp="1"/>
          </p:cNvSpPr>
          <p:nvPr>
            <p:ph idx="1"/>
          </p:nvPr>
        </p:nvSpPr>
        <p:spPr>
          <a:xfrm>
            <a:off x="609600" y="1305084"/>
            <a:ext cx="8229600" cy="4525963"/>
          </a:xfrm>
        </p:spPr>
        <p:txBody>
          <a:bodyPr>
            <a:normAutofit/>
          </a:bodyPr>
          <a:lstStyle/>
          <a:p>
            <a:r>
              <a:rPr lang="en-US" b="1" dirty="0" smtClean="0"/>
              <a:t>High intensity Pulsed proton beam</a:t>
            </a:r>
          </a:p>
          <a:p>
            <a:pPr lvl="1"/>
            <a:r>
              <a:rPr lang="en-US" dirty="0" smtClean="0"/>
              <a:t>Narrow proton pulses (&lt; +/- 125 ns)</a:t>
            </a:r>
          </a:p>
          <a:p>
            <a:pPr lvl="1"/>
            <a:r>
              <a:rPr lang="en-US" dirty="0" smtClean="0"/>
              <a:t>Delayed window to eliminate prompt background</a:t>
            </a:r>
          </a:p>
          <a:p>
            <a:pPr lvl="1"/>
            <a:r>
              <a:rPr lang="en-US" dirty="0" smtClean="0"/>
              <a:t>Very few out-of-time protons (&lt; 10</a:t>
            </a:r>
            <a:r>
              <a:rPr lang="en-US" baseline="30000" dirty="0" smtClean="0"/>
              <a:t>-10</a:t>
            </a:r>
            <a:r>
              <a:rPr lang="en-US" dirty="0" smtClean="0"/>
              <a:t>)</a:t>
            </a:r>
          </a:p>
          <a:p>
            <a:pPr marL="457200" lvl="1" indent="0">
              <a:buNone/>
            </a:pPr>
            <a:endParaRPr lang="en-US" dirty="0" smtClean="0"/>
          </a:p>
          <a:p>
            <a:r>
              <a:rPr lang="en-US" b="1" dirty="0" smtClean="0"/>
              <a:t>Excellent detector</a:t>
            </a:r>
          </a:p>
          <a:p>
            <a:pPr marL="0" indent="0">
              <a:buNone/>
            </a:pPr>
            <a:r>
              <a:rPr lang="en-US" dirty="0">
                <a:sym typeface="Wingdings"/>
              </a:rPr>
              <a:t> </a:t>
            </a:r>
            <a:r>
              <a:rPr lang="en-US" dirty="0" smtClean="0">
                <a:sym typeface="Wingdings"/>
              </a:rPr>
              <a:t>    </a:t>
            </a:r>
            <a:r>
              <a:rPr lang="en-US" sz="2000" dirty="0" smtClean="0">
                <a:sym typeface="Wingdings"/>
              </a:rPr>
              <a:t>  </a:t>
            </a:r>
            <a:r>
              <a:rPr lang="en-US" sz="2000" dirty="0" smtClean="0"/>
              <a:t>High </a:t>
            </a:r>
            <a:r>
              <a:rPr lang="en-US" sz="2000" dirty="0"/>
              <a:t>CR veto efficiency (&gt;99.99%</a:t>
            </a:r>
            <a:r>
              <a:rPr lang="en-US" sz="2000" dirty="0" smtClean="0"/>
              <a:t>)</a:t>
            </a:r>
            <a:r>
              <a:rPr lang="en-US" sz="2000" dirty="0"/>
              <a:t> </a:t>
            </a:r>
          </a:p>
          <a:p>
            <a:pPr marL="0" indent="0">
              <a:buNone/>
            </a:pPr>
            <a:r>
              <a:rPr lang="en-US" sz="2000" dirty="0" smtClean="0"/>
              <a:t>	</a:t>
            </a:r>
            <a:r>
              <a:rPr lang="en-US" sz="2000" dirty="0">
                <a:sym typeface="Wingdings"/>
              </a:rPr>
              <a:t> </a:t>
            </a:r>
            <a:r>
              <a:rPr lang="en-US" sz="2000" dirty="0" smtClean="0"/>
              <a:t>Excellent momentum resolution (120 </a:t>
            </a:r>
            <a:r>
              <a:rPr lang="en-US" sz="2000" dirty="0" err="1" smtClean="0"/>
              <a:t>keV</a:t>
            </a:r>
            <a:r>
              <a:rPr lang="en-US" sz="2000" dirty="0" smtClean="0"/>
              <a:t> core)</a:t>
            </a:r>
          </a:p>
          <a:p>
            <a:pPr marL="0" indent="0">
              <a:buNone/>
            </a:pPr>
            <a:r>
              <a:rPr lang="en-US" sz="2000" dirty="0"/>
              <a:t>	</a:t>
            </a:r>
            <a:r>
              <a:rPr lang="en-US" sz="2000" dirty="0" smtClean="0">
                <a:sym typeface="Wingdings"/>
              </a:rPr>
              <a:t> </a:t>
            </a:r>
            <a:r>
              <a:rPr lang="en-US" sz="2000" dirty="0" err="1" smtClean="0"/>
              <a:t>Calorimetry</a:t>
            </a:r>
            <a:r>
              <a:rPr lang="en-US" sz="2000" dirty="0" smtClean="0"/>
              <a:t> for PID and track seeding</a:t>
            </a:r>
            <a:endParaRPr lang="en-US" sz="2000" dirty="0"/>
          </a:p>
          <a:p>
            <a:pPr marL="0" indent="0">
              <a:buNone/>
            </a:pPr>
            <a:r>
              <a:rPr lang="en-US" sz="2000" dirty="0" smtClean="0"/>
              <a:t>	</a:t>
            </a:r>
            <a:r>
              <a:rPr lang="en-US" sz="2000" dirty="0" smtClean="0">
                <a:sym typeface="Wingdings"/>
              </a:rPr>
              <a:t> </a:t>
            </a:r>
            <a:r>
              <a:rPr lang="en-US" sz="2000" dirty="0" smtClean="0"/>
              <a:t>Thin anti-proton annihilation window(s)</a:t>
            </a:r>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25</a:t>
            </a:fld>
            <a:endParaRPr lang="en-US"/>
          </a:p>
        </p:txBody>
      </p:sp>
      <p:sp>
        <p:nvSpPr>
          <p:cNvPr id="4" name="Date Placeholder 3"/>
          <p:cNvSpPr>
            <a:spLocks noGrp="1"/>
          </p:cNvSpPr>
          <p:nvPr>
            <p:ph type="dt" sz="half" idx="10"/>
          </p:nvPr>
        </p:nvSpPr>
        <p:spPr/>
        <p:txBody>
          <a:bodyPr/>
          <a:lstStyle/>
          <a:p>
            <a:r>
              <a:rPr lang="en-US" smtClean="0"/>
              <a:t>11/10/2017</a:t>
            </a:r>
            <a:endParaRPr lang="en-US"/>
          </a:p>
        </p:txBody>
      </p:sp>
    </p:spTree>
    <p:extLst>
      <p:ext uri="{BB962C8B-B14F-4D97-AF65-F5344CB8AC3E}">
        <p14:creationId xmlns:p14="http://schemas.microsoft.com/office/powerpoint/2010/main" val="14417033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26</a:t>
            </a:fld>
            <a:endParaRPr lang="en-US" dirty="0"/>
          </a:p>
        </p:txBody>
      </p:sp>
      <p:sp>
        <p:nvSpPr>
          <p:cNvPr id="9" name="Content Placeholder 2"/>
          <p:cNvSpPr txBox="1">
            <a:spLocks/>
          </p:cNvSpPr>
          <p:nvPr/>
        </p:nvSpPr>
        <p:spPr>
          <a:xfrm rot="20472036">
            <a:off x="2051557" y="2634207"/>
            <a:ext cx="5592826" cy="1803322"/>
          </a:xfrm>
          <a:prstGeom prst="rect">
            <a:avLst/>
          </a:prstGeom>
          <a:solidFill>
            <a:srgbClr val="CCFFCC"/>
          </a:solidFill>
          <a:ln w="28575" cmpd="sng">
            <a:solidFill>
              <a:schemeClr val="tx1"/>
            </a:solidFill>
          </a:ln>
        </p:spPr>
        <p:txBody>
          <a:bodyPr vert="horz" lIns="91440" tIns="45720" rIns="91440" bIns="45720" rtlCol="0">
            <a:noAutofit/>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Experiment Layout</a:t>
            </a:r>
            <a:endPar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534277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27</a:t>
            </a:fld>
            <a:endParaRPr lang="en-US" dirty="0"/>
          </a:p>
        </p:txBody>
      </p:sp>
      <p:sp>
        <p:nvSpPr>
          <p:cNvPr id="3" name="Title 2"/>
          <p:cNvSpPr>
            <a:spLocks noGrp="1"/>
          </p:cNvSpPr>
          <p:nvPr>
            <p:ph type="title"/>
          </p:nvPr>
        </p:nvSpPr>
        <p:spPr/>
        <p:txBody>
          <a:bodyPr>
            <a:noAutofit/>
          </a:bodyPr>
          <a:lstStyle/>
          <a:p>
            <a:r>
              <a:rPr lang="en-US" sz="2800" dirty="0" smtClean="0">
                <a:solidFill>
                  <a:srgbClr val="800000"/>
                </a:solidFill>
              </a:rPr>
              <a:t>Maximizing </a:t>
            </a:r>
            <a:r>
              <a:rPr lang="en-US" sz="2800" dirty="0" err="1" smtClean="0">
                <a:solidFill>
                  <a:srgbClr val="800000"/>
                </a:solidFill>
              </a:rPr>
              <a:t>Muon</a:t>
            </a:r>
            <a:r>
              <a:rPr lang="en-US" sz="2800" dirty="0" smtClean="0">
                <a:solidFill>
                  <a:srgbClr val="800000"/>
                </a:solidFill>
              </a:rPr>
              <a:t> Flux</a:t>
            </a:r>
            <a:endParaRPr lang="en-US" sz="2800" dirty="0">
              <a:solidFill>
                <a:srgbClr val="800000"/>
              </a:solidFill>
            </a:endParaRPr>
          </a:p>
        </p:txBody>
      </p:sp>
      <p:sp>
        <p:nvSpPr>
          <p:cNvPr id="9" name="TextBox 8"/>
          <p:cNvSpPr txBox="1"/>
          <p:nvPr/>
        </p:nvSpPr>
        <p:spPr>
          <a:xfrm>
            <a:off x="750963" y="812462"/>
            <a:ext cx="7935836" cy="1585049"/>
          </a:xfrm>
          <a:prstGeom prst="rect">
            <a:avLst/>
          </a:prstGeom>
          <a:noFill/>
        </p:spPr>
        <p:txBody>
          <a:bodyPr wrap="square" rtlCol="0">
            <a:spAutoFit/>
          </a:bodyPr>
          <a:lstStyle/>
          <a:p>
            <a:pPr marL="342900" indent="-342900">
              <a:spcAft>
                <a:spcPts val="1000"/>
              </a:spcAft>
              <a:buFont typeface="ZapfDingbatsITC" charset="0"/>
              <a:buChar char="✗"/>
            </a:pPr>
            <a:r>
              <a:rPr lang="en-GB" dirty="0" smtClean="0">
                <a:latin typeface="Arial" charset="0"/>
                <a:ea typeface="Arial" charset="0"/>
                <a:cs typeface="Arial" charset="0"/>
              </a:rPr>
              <a:t>World’s hottest </a:t>
            </a:r>
            <a:r>
              <a:rPr lang="en-GB" dirty="0" err="1" smtClean="0">
                <a:latin typeface="Arial" charset="0"/>
                <a:ea typeface="Arial" charset="0"/>
                <a:cs typeface="Arial" charset="0"/>
              </a:rPr>
              <a:t>muon</a:t>
            </a:r>
            <a:r>
              <a:rPr lang="en-GB" dirty="0" smtClean="0">
                <a:latin typeface="Arial" charset="0"/>
                <a:ea typeface="Arial" charset="0"/>
                <a:cs typeface="Arial" charset="0"/>
              </a:rPr>
              <a:t> source by using low power:</a:t>
            </a:r>
          </a:p>
          <a:p>
            <a:pPr>
              <a:spcAft>
                <a:spcPts val="1000"/>
              </a:spcAft>
            </a:pPr>
            <a:r>
              <a:rPr lang="en-GB" dirty="0">
                <a:latin typeface="Arial" charset="0"/>
                <a:ea typeface="Arial" charset="0"/>
                <a:cs typeface="Arial" charset="0"/>
              </a:rPr>
              <a:t> </a:t>
            </a:r>
            <a:r>
              <a:rPr lang="en-GB" dirty="0" smtClean="0">
                <a:latin typeface="Arial" charset="0"/>
                <a:ea typeface="Arial" charset="0"/>
                <a:cs typeface="Arial" charset="0"/>
              </a:rPr>
              <a:t>   </a:t>
            </a:r>
            <a:r>
              <a:rPr lang="en-GB" dirty="0" smtClean="0">
                <a:latin typeface="Arial" charset="0"/>
                <a:ea typeface="Arial" charset="0"/>
                <a:cs typeface="Arial" charset="0"/>
                <a:sym typeface="Wingdings"/>
              </a:rPr>
              <a:t> </a:t>
            </a:r>
            <a:r>
              <a:rPr lang="en-GB" dirty="0" smtClean="0">
                <a:latin typeface="Arial" charset="0"/>
                <a:ea typeface="Arial" charset="0"/>
                <a:cs typeface="Arial" charset="0"/>
              </a:rPr>
              <a:t> 8 GeV, 8 kW proton beam on a tungsten target</a:t>
            </a:r>
          </a:p>
          <a:p>
            <a:pPr>
              <a:spcAft>
                <a:spcPts val="1000"/>
              </a:spcAft>
            </a:pPr>
            <a:r>
              <a:rPr lang="en-GB" dirty="0">
                <a:latin typeface="Arial" charset="0"/>
                <a:ea typeface="Arial" charset="0"/>
                <a:cs typeface="Arial" charset="0"/>
              </a:rPr>
              <a:t> </a:t>
            </a:r>
            <a:r>
              <a:rPr lang="en-GB" dirty="0" smtClean="0">
                <a:latin typeface="Arial" charset="0"/>
                <a:ea typeface="Arial" charset="0"/>
                <a:cs typeface="Arial" charset="0"/>
              </a:rPr>
              <a:t>   </a:t>
            </a:r>
            <a:r>
              <a:rPr lang="en-GB" dirty="0" smtClean="0">
                <a:latin typeface="Arial" charset="0"/>
                <a:ea typeface="Arial" charset="0"/>
                <a:cs typeface="Arial" charset="0"/>
                <a:sym typeface="Wingdings"/>
              </a:rPr>
              <a:t> </a:t>
            </a:r>
            <a:r>
              <a:rPr lang="en-GB" dirty="0" smtClean="0">
                <a:latin typeface="Arial" charset="0"/>
                <a:ea typeface="Arial" charset="0"/>
                <a:cs typeface="Arial" charset="0"/>
              </a:rPr>
              <a:t>Soft </a:t>
            </a:r>
            <a:r>
              <a:rPr lang="en-GB" dirty="0" err="1" smtClean="0">
                <a:latin typeface="Arial" charset="0"/>
                <a:ea typeface="Arial" charset="0"/>
                <a:cs typeface="Arial" charset="0"/>
              </a:rPr>
              <a:t>pions</a:t>
            </a:r>
            <a:r>
              <a:rPr lang="en-GB" dirty="0" smtClean="0">
                <a:latin typeface="Arial" charset="0"/>
                <a:ea typeface="Arial" charset="0"/>
                <a:cs typeface="Arial" charset="0"/>
              </a:rPr>
              <a:t> confined with a solenoidal B  field</a:t>
            </a:r>
          </a:p>
          <a:p>
            <a:pPr>
              <a:spcAft>
                <a:spcPts val="1000"/>
              </a:spcAft>
            </a:pPr>
            <a:r>
              <a:rPr lang="en-GB" dirty="0" smtClean="0">
                <a:latin typeface="Arial" charset="0"/>
                <a:ea typeface="Arial" charset="0"/>
                <a:cs typeface="Arial" charset="0"/>
              </a:rPr>
              <a:t>    </a:t>
            </a:r>
            <a:r>
              <a:rPr lang="en-GB" dirty="0" smtClean="0">
                <a:latin typeface="Arial" charset="0"/>
                <a:ea typeface="Arial" charset="0"/>
                <a:cs typeface="Arial" charset="0"/>
                <a:sym typeface="Wingdings"/>
              </a:rPr>
              <a:t> </a:t>
            </a:r>
            <a:r>
              <a:rPr lang="en-GB" dirty="0" smtClean="0">
                <a:latin typeface="Arial" charset="0"/>
                <a:ea typeface="Arial" charset="0"/>
                <a:cs typeface="Arial" charset="0"/>
              </a:rPr>
              <a:t>Strong gradient to increase the yield through magnetic reflection</a:t>
            </a:r>
            <a:endParaRPr lang="en-GB" dirty="0">
              <a:latin typeface="Arial" charset="0"/>
              <a:ea typeface="Arial" charset="0"/>
              <a:cs typeface="Arial" charset="0"/>
            </a:endParaRPr>
          </a:p>
        </p:txBody>
      </p:sp>
      <p:pic>
        <p:nvPicPr>
          <p:cNvPr id="10" name="Picture 9"/>
          <p:cNvPicPr>
            <a:picLocks noChangeAspect="1"/>
          </p:cNvPicPr>
          <p:nvPr/>
        </p:nvPicPr>
        <p:blipFill>
          <a:blip r:embed="rId2"/>
          <a:stretch>
            <a:fillRect/>
          </a:stretch>
        </p:blipFill>
        <p:spPr>
          <a:xfrm>
            <a:off x="1440548" y="2675466"/>
            <a:ext cx="6281052" cy="2921419"/>
          </a:xfrm>
          <a:prstGeom prst="rect">
            <a:avLst/>
          </a:prstGeom>
        </p:spPr>
      </p:pic>
      <p:sp>
        <p:nvSpPr>
          <p:cNvPr id="11" name="Rectangle 3"/>
          <p:cNvSpPr txBox="1">
            <a:spLocks noChangeArrowheads="1"/>
          </p:cNvSpPr>
          <p:nvPr/>
        </p:nvSpPr>
        <p:spPr>
          <a:xfrm>
            <a:off x="2891482" y="5664300"/>
            <a:ext cx="2984385" cy="668767"/>
          </a:xfrm>
          <a:prstGeom prst="rect">
            <a:avLst/>
          </a:prstGeom>
        </p:spPr>
        <p:txBody>
          <a:bodyPr vert="horz" lIns="91440" tIns="45720" rIns="91440" bIns="45720" rtlCol="0">
            <a:noAutofit/>
          </a:bodyPr>
          <a:lstStyle/>
          <a:p>
            <a:pPr marR="0" lvl="0" algn="ctr" defTabSz="457200" rtl="0" eaLnBrk="1" fontAlgn="auto" latinLnBrk="0" hangingPunct="1">
              <a:lnSpc>
                <a:spcPct val="100000"/>
              </a:lnSpc>
              <a:spcBef>
                <a:spcPct val="20000"/>
              </a:spcBef>
              <a:spcAft>
                <a:spcPts val="0"/>
              </a:spcAft>
              <a:buClrTx/>
              <a:buSzTx/>
              <a:tabLst/>
              <a:defRPr/>
            </a:pPr>
            <a:r>
              <a:rPr lang="en-US" sz="1400" b="1" dirty="0">
                <a:latin typeface="Arial" charset="0"/>
                <a:ea typeface="Arial" charset="0"/>
                <a:cs typeface="Arial" charset="0"/>
              </a:rPr>
              <a:t>C</a:t>
            </a:r>
            <a:r>
              <a:rPr lang="en-US" sz="1400" b="1" dirty="0" smtClean="0">
                <a:latin typeface="Arial" charset="0"/>
                <a:ea typeface="Arial" charset="0"/>
                <a:cs typeface="Arial" charset="0"/>
              </a:rPr>
              <a:t>oncept by </a:t>
            </a:r>
            <a:r>
              <a:rPr lang="en-US" sz="1400" b="1" dirty="0" err="1" smtClean="0">
                <a:latin typeface="Arial" charset="0"/>
                <a:ea typeface="Arial" charset="0"/>
                <a:cs typeface="Arial" charset="0"/>
              </a:rPr>
              <a:t>Lobashev</a:t>
            </a:r>
            <a:r>
              <a:rPr lang="en-US" sz="1400" b="1" dirty="0" smtClean="0">
                <a:latin typeface="Arial" charset="0"/>
                <a:ea typeface="Arial" charset="0"/>
                <a:cs typeface="Arial" charset="0"/>
              </a:rPr>
              <a:t> and </a:t>
            </a:r>
            <a:r>
              <a:rPr lang="en-US" sz="1400" b="1" dirty="0" err="1" smtClean="0">
                <a:latin typeface="Arial" charset="0"/>
                <a:ea typeface="Arial" charset="0"/>
                <a:cs typeface="Arial" charset="0"/>
              </a:rPr>
              <a:t>Djilkibaev</a:t>
            </a:r>
            <a:endParaRPr lang="en-US" sz="1400" b="1" dirty="0" smtClean="0">
              <a:latin typeface="Arial" charset="0"/>
              <a:ea typeface="Arial" charset="0"/>
              <a:cs typeface="Arial" charset="0"/>
            </a:endParaRPr>
          </a:p>
          <a:p>
            <a:pPr marR="0" lvl="0" algn="ctr" defTabSz="457200" rtl="0" eaLnBrk="1" fontAlgn="auto" latinLnBrk="0" hangingPunct="1">
              <a:lnSpc>
                <a:spcPct val="100000"/>
              </a:lnSpc>
              <a:spcBef>
                <a:spcPct val="20000"/>
              </a:spcBef>
              <a:spcAft>
                <a:spcPts val="0"/>
              </a:spcAft>
              <a:buClrTx/>
              <a:buSzTx/>
              <a:tabLst/>
              <a:defRPr/>
            </a:pPr>
            <a:r>
              <a:rPr kumimoji="0" lang="en-US" sz="1400" b="1" i="0" u="none" strike="noStrike" kern="1200" cap="none" spc="0" normalizeH="0" baseline="0" noProof="0" dirty="0" err="1" smtClean="0">
                <a:ln>
                  <a:noFill/>
                </a:ln>
                <a:solidFill>
                  <a:schemeClr val="bg2">
                    <a:lumMod val="50000"/>
                  </a:schemeClr>
                </a:solidFill>
                <a:effectLst/>
                <a:uLnTx/>
                <a:uFillTx/>
                <a:latin typeface="Arial" charset="0"/>
                <a:ea typeface="Arial" charset="0"/>
                <a:cs typeface="Arial" charset="0"/>
              </a:rPr>
              <a:t>Sov.J.Nucl.Phys</a:t>
            </a:r>
            <a:r>
              <a:rPr kumimoji="0" lang="en-US" sz="1400" b="1" i="0" u="none" strike="noStrike" kern="1200" cap="none" spc="0" normalizeH="0" baseline="0" noProof="0" dirty="0" smtClean="0">
                <a:ln>
                  <a:noFill/>
                </a:ln>
                <a:solidFill>
                  <a:schemeClr val="bg2">
                    <a:lumMod val="50000"/>
                  </a:schemeClr>
                </a:solidFill>
                <a:effectLst/>
                <a:uLnTx/>
                <a:uFillTx/>
                <a:latin typeface="Arial" charset="0"/>
                <a:ea typeface="Arial" charset="0"/>
                <a:cs typeface="Arial" charset="0"/>
              </a:rPr>
              <a:t>. 49, 384 (1989)</a:t>
            </a:r>
          </a:p>
        </p:txBody>
      </p:sp>
    </p:spTree>
    <p:extLst>
      <p:ext uri="{BB962C8B-B14F-4D97-AF65-F5344CB8AC3E}">
        <p14:creationId xmlns:p14="http://schemas.microsoft.com/office/powerpoint/2010/main" val="41950167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06906"/>
            <a:ext cx="6752835" cy="334962"/>
          </a:xfrm>
        </p:spPr>
        <p:txBody>
          <a:bodyPr>
            <a:normAutofit fontScale="90000"/>
          </a:bodyPr>
          <a:lstStyle/>
          <a:p>
            <a:r>
              <a:rPr lang="en-US" dirty="0" smtClean="0">
                <a:solidFill>
                  <a:srgbClr val="800000"/>
                </a:solidFill>
              </a:rPr>
              <a:t>Accelerator Scheme</a:t>
            </a:r>
            <a:endParaRPr lang="en-US"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28</a:t>
            </a:fld>
            <a:endParaRPr lang="en-US" dirty="0"/>
          </a:p>
        </p:txBody>
      </p:sp>
      <p:pic>
        <p:nvPicPr>
          <p:cNvPr id="22" name="Picture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5600" y="849041"/>
            <a:ext cx="4903232" cy="5636426"/>
          </a:xfrm>
          <a:prstGeom prst="rect">
            <a:avLst/>
          </a:prstGeom>
        </p:spPr>
      </p:pic>
      <p:sp>
        <p:nvSpPr>
          <p:cNvPr id="8" name="Content Placeholder 2"/>
          <p:cNvSpPr txBox="1">
            <a:spLocks/>
          </p:cNvSpPr>
          <p:nvPr/>
        </p:nvSpPr>
        <p:spPr>
          <a:xfrm>
            <a:off x="102963" y="1348927"/>
            <a:ext cx="4062638" cy="4374540"/>
          </a:xfrm>
          <a:prstGeom prst="rect">
            <a:avLst/>
          </a:prstGeom>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latin typeface="Arial" charset="0"/>
                <a:ea typeface="Arial" charset="0"/>
                <a:cs typeface="Arial" charset="0"/>
              </a:rPr>
              <a:t>Mu2e will </a:t>
            </a:r>
            <a:r>
              <a:rPr lang="en-US" sz="2000" dirty="0">
                <a:latin typeface="Arial" charset="0"/>
                <a:ea typeface="Arial" charset="0"/>
                <a:cs typeface="Arial" charset="0"/>
              </a:rPr>
              <a:t>reuse much of the </a:t>
            </a:r>
          </a:p>
          <a:p>
            <a:pPr marL="0" indent="0">
              <a:buNone/>
            </a:pPr>
            <a:r>
              <a:rPr lang="en-US" sz="2000" dirty="0" err="1" smtClean="0">
                <a:latin typeface="Arial" charset="0"/>
                <a:ea typeface="Arial" charset="0"/>
                <a:cs typeface="Arial" charset="0"/>
              </a:rPr>
              <a:t>Tevatron</a:t>
            </a:r>
            <a:r>
              <a:rPr lang="en-US" sz="2000" dirty="0" smtClean="0">
                <a:latin typeface="Arial" charset="0"/>
                <a:ea typeface="Arial" charset="0"/>
                <a:cs typeface="Arial" charset="0"/>
              </a:rPr>
              <a:t> </a:t>
            </a:r>
            <a:r>
              <a:rPr lang="en-US" sz="2000" dirty="0">
                <a:latin typeface="Arial" charset="0"/>
                <a:ea typeface="Arial" charset="0"/>
                <a:cs typeface="Arial" charset="0"/>
              </a:rPr>
              <a:t>anti-proton complex </a:t>
            </a:r>
            <a:endParaRPr lang="en-US" sz="2000" dirty="0" smtClean="0">
              <a:latin typeface="Arial" charset="0"/>
              <a:ea typeface="Arial" charset="0"/>
              <a:cs typeface="Arial" charset="0"/>
            </a:endParaRPr>
          </a:p>
          <a:p>
            <a:pPr marL="0" indent="0">
              <a:buNone/>
            </a:pPr>
            <a:r>
              <a:rPr lang="en-US" sz="2000" dirty="0" smtClean="0">
                <a:latin typeface="Arial" charset="0"/>
                <a:ea typeface="Arial" charset="0"/>
                <a:cs typeface="Arial" charset="0"/>
              </a:rPr>
              <a:t>to </a:t>
            </a:r>
            <a:r>
              <a:rPr lang="en-US" sz="2000" dirty="0">
                <a:latin typeface="Arial" charset="0"/>
                <a:ea typeface="Arial" charset="0"/>
                <a:cs typeface="Arial" charset="0"/>
              </a:rPr>
              <a:t>produce </a:t>
            </a:r>
            <a:r>
              <a:rPr lang="en-US" sz="2000" dirty="0" smtClean="0">
                <a:latin typeface="Arial" charset="0"/>
                <a:ea typeface="Arial" charset="0"/>
                <a:cs typeface="Arial" charset="0"/>
              </a:rPr>
              <a:t>muons:</a:t>
            </a:r>
          </a:p>
          <a:p>
            <a:pPr>
              <a:buFont typeface="Wingdings" charset="2"/>
              <a:buChar char="Ø"/>
            </a:pPr>
            <a:r>
              <a:rPr lang="en-US" sz="2000" dirty="0" smtClean="0">
                <a:latin typeface="Arial" charset="0"/>
                <a:ea typeface="Arial" charset="0"/>
                <a:cs typeface="Arial" charset="0"/>
              </a:rPr>
              <a:t> 8 GeV protons from the </a:t>
            </a:r>
            <a:r>
              <a:rPr lang="en-US" sz="2000" b="1" dirty="0" smtClean="0">
                <a:solidFill>
                  <a:srgbClr val="0000FF"/>
                </a:solidFill>
                <a:latin typeface="Arial" charset="0"/>
                <a:ea typeface="Arial" charset="0"/>
                <a:cs typeface="Arial" charset="0"/>
              </a:rPr>
              <a:t>Booster  (4x10</a:t>
            </a:r>
            <a:r>
              <a:rPr lang="en-US" sz="2000" b="1" baseline="30000" dirty="0" smtClean="0">
                <a:solidFill>
                  <a:srgbClr val="0000FF"/>
                </a:solidFill>
                <a:latin typeface="Arial" charset="0"/>
                <a:ea typeface="Arial" charset="0"/>
                <a:cs typeface="Arial" charset="0"/>
              </a:rPr>
              <a:t>12</a:t>
            </a:r>
            <a:r>
              <a:rPr lang="en-US" sz="2000" b="1" dirty="0" smtClean="0">
                <a:solidFill>
                  <a:srgbClr val="0000FF"/>
                </a:solidFill>
                <a:latin typeface="Arial" charset="0"/>
                <a:ea typeface="Arial" charset="0"/>
                <a:cs typeface="Arial" charset="0"/>
              </a:rPr>
              <a:t> each 1/15 s)</a:t>
            </a:r>
          </a:p>
          <a:p>
            <a:pPr>
              <a:buFont typeface="Wingdings" charset="2"/>
              <a:buChar char="Ø"/>
            </a:pPr>
            <a:r>
              <a:rPr lang="en-US" sz="2000" dirty="0" smtClean="0">
                <a:latin typeface="Arial" charset="0"/>
                <a:ea typeface="Arial" charset="0"/>
                <a:cs typeface="Arial" charset="0"/>
              </a:rPr>
              <a:t> </a:t>
            </a:r>
            <a:r>
              <a:rPr lang="en-US" sz="2000" b="1" dirty="0" smtClean="0">
                <a:solidFill>
                  <a:srgbClr val="FF0000"/>
                </a:solidFill>
                <a:latin typeface="Arial" charset="0"/>
                <a:ea typeface="Arial" charset="0"/>
                <a:cs typeface="Arial" charset="0"/>
              </a:rPr>
              <a:t>Recycler</a:t>
            </a:r>
            <a:r>
              <a:rPr lang="en-US" sz="2000" dirty="0" smtClean="0">
                <a:latin typeface="Arial" charset="0"/>
                <a:ea typeface="Arial" charset="0"/>
                <a:cs typeface="Arial" charset="0"/>
              </a:rPr>
              <a:t> divides proton batches into 4  smaller bunches  </a:t>
            </a:r>
          </a:p>
          <a:p>
            <a:pPr>
              <a:buFont typeface="Wingdings" charset="2"/>
              <a:buChar char="Ø"/>
            </a:pPr>
            <a:r>
              <a:rPr lang="en-US" sz="2000" dirty="0" smtClean="0">
                <a:latin typeface="Arial" charset="0"/>
                <a:ea typeface="Arial" charset="0"/>
                <a:cs typeface="Arial" charset="0"/>
              </a:rPr>
              <a:t> </a:t>
            </a:r>
            <a:r>
              <a:rPr lang="en-US" sz="2000" b="1" dirty="0" smtClean="0">
                <a:solidFill>
                  <a:srgbClr val="0432FF"/>
                </a:solidFill>
                <a:latin typeface="Arial" charset="0"/>
                <a:ea typeface="Arial" charset="0"/>
                <a:cs typeface="Arial" charset="0"/>
              </a:rPr>
              <a:t>Delivery ring </a:t>
            </a:r>
            <a:r>
              <a:rPr lang="en-US" sz="2000" dirty="0" smtClean="0">
                <a:latin typeface="Arial" charset="0"/>
                <a:ea typeface="Arial" charset="0"/>
                <a:cs typeface="Arial" charset="0"/>
              </a:rPr>
              <a:t>gets 1 out of 4 bunches from recycler</a:t>
            </a:r>
          </a:p>
          <a:p>
            <a:pPr>
              <a:buClr>
                <a:schemeClr val="tx1"/>
              </a:buClr>
              <a:buFont typeface="Wingdings" charset="2"/>
              <a:buChar char="Ø"/>
            </a:pPr>
            <a:r>
              <a:rPr lang="en-US" sz="2000" b="1" dirty="0" smtClean="0">
                <a:solidFill>
                  <a:schemeClr val="accent6">
                    <a:lumMod val="75000"/>
                  </a:schemeClr>
                </a:solidFill>
                <a:latin typeface="Arial" charset="0"/>
                <a:ea typeface="Arial" charset="0"/>
                <a:cs typeface="Arial" charset="0"/>
              </a:rPr>
              <a:t> </a:t>
            </a:r>
            <a:r>
              <a:rPr lang="en-US" sz="2000" b="1" dirty="0" smtClean="0">
                <a:solidFill>
                  <a:srgbClr val="5CC13D"/>
                </a:solidFill>
                <a:latin typeface="Arial" charset="0"/>
                <a:ea typeface="Arial" charset="0"/>
                <a:cs typeface="Arial" charset="0"/>
              </a:rPr>
              <a:t>Mu2e</a:t>
            </a:r>
            <a:r>
              <a:rPr lang="en-US" sz="2000" dirty="0" smtClean="0">
                <a:latin typeface="Arial" charset="0"/>
                <a:ea typeface="Arial" charset="0"/>
                <a:cs typeface="Arial" charset="0"/>
              </a:rPr>
              <a:t> gets the proton beam in bunches of 3x10</a:t>
            </a:r>
            <a:r>
              <a:rPr lang="en-US" sz="2000" baseline="30000" dirty="0" smtClean="0">
                <a:latin typeface="Arial" charset="0"/>
                <a:ea typeface="Arial" charset="0"/>
                <a:cs typeface="Arial" charset="0"/>
              </a:rPr>
              <a:t>7</a:t>
            </a:r>
            <a:r>
              <a:rPr lang="en-US" sz="2000" dirty="0" smtClean="0">
                <a:latin typeface="Arial" charset="0"/>
                <a:ea typeface="Arial" charset="0"/>
                <a:cs typeface="Arial" charset="0"/>
              </a:rPr>
              <a:t> protons every 1695 ns</a:t>
            </a:r>
          </a:p>
        </p:txBody>
      </p:sp>
    </p:spTree>
    <p:extLst>
      <p:ext uri="{BB962C8B-B14F-4D97-AF65-F5344CB8AC3E}">
        <p14:creationId xmlns:p14="http://schemas.microsoft.com/office/powerpoint/2010/main" val="22873280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llabPhoto-February2017-17-0020-02.hr.jpg"/>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1951" y="1001889"/>
            <a:ext cx="7813672" cy="3410834"/>
          </a:xfrm>
          <a:prstGeom prst="rect">
            <a:avLst/>
          </a:prstGeom>
        </p:spPr>
      </p:pic>
      <p:sp>
        <p:nvSpPr>
          <p:cNvPr id="2" name="Title 1"/>
          <p:cNvSpPr>
            <a:spLocks noGrp="1"/>
          </p:cNvSpPr>
          <p:nvPr>
            <p:ph type="title"/>
          </p:nvPr>
        </p:nvSpPr>
        <p:spPr>
          <a:xfrm>
            <a:off x="-14781" y="-14111"/>
            <a:ext cx="9171610" cy="1016000"/>
          </a:xfrm>
          <a:solidFill>
            <a:schemeClr val="accent4">
              <a:lumMod val="40000"/>
              <a:lumOff val="60000"/>
            </a:schemeClr>
          </a:solidFill>
          <a:ln>
            <a:solidFill>
              <a:srgbClr val="2F5897"/>
            </a:solidFill>
          </a:ln>
        </p:spPr>
        <p:txBody>
          <a:bodyPr/>
          <a:lstStyle/>
          <a:p>
            <a:r>
              <a:rPr lang="it-IT" sz="4500" dirty="0" smtClean="0">
                <a:solidFill>
                  <a:srgbClr val="800000"/>
                </a:solidFill>
              </a:rPr>
              <a:t>The Mu2e Collaboration</a:t>
            </a:r>
            <a:endParaRPr lang="it-IT" sz="4500" dirty="0">
              <a:solidFill>
                <a:srgbClr val="800000"/>
              </a:solidFill>
            </a:endParaRPr>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solidFill>
                  <a:schemeClr val="bg2">
                    <a:lumMod val="25000"/>
                  </a:schemeClr>
                </a:solidFill>
              </a:rPr>
              <a:t>2</a:t>
            </a:fld>
            <a:endParaRPr lang="en-US" dirty="0">
              <a:solidFill>
                <a:schemeClr val="bg2">
                  <a:lumMod val="25000"/>
                </a:schemeClr>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1721" y="164412"/>
            <a:ext cx="1312333" cy="75521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81" y="19519"/>
            <a:ext cx="908786" cy="901213"/>
          </a:xfrm>
          <a:prstGeom prst="rect">
            <a:avLst/>
          </a:prstGeom>
        </p:spPr>
      </p:pic>
      <p:sp>
        <p:nvSpPr>
          <p:cNvPr id="3" name="Date Placeholder 2"/>
          <p:cNvSpPr>
            <a:spLocks noGrp="1"/>
          </p:cNvSpPr>
          <p:nvPr>
            <p:ph type="dt" sz="half" idx="10"/>
          </p:nvPr>
        </p:nvSpPr>
        <p:spPr/>
        <p:txBody>
          <a:bodyPr/>
          <a:lstStyle/>
          <a:p>
            <a:r>
              <a:rPr lang="en-US" smtClean="0"/>
              <a:t>11/10/2017</a:t>
            </a:r>
            <a:endParaRPr lang="en-US"/>
          </a:p>
        </p:txBody>
      </p:sp>
      <p:sp>
        <p:nvSpPr>
          <p:cNvPr id="4" name="TextBox 3"/>
          <p:cNvSpPr txBox="1"/>
          <p:nvPr/>
        </p:nvSpPr>
        <p:spPr>
          <a:xfrm>
            <a:off x="240826" y="4504977"/>
            <a:ext cx="8662348" cy="2185214"/>
          </a:xfrm>
          <a:prstGeom prst="rect">
            <a:avLst/>
          </a:prstGeom>
          <a:solidFill>
            <a:schemeClr val="bg1"/>
          </a:solidFill>
        </p:spPr>
        <p:txBody>
          <a:bodyPr wrap="square" rtlCol="0">
            <a:spAutoFit/>
          </a:bodyPr>
          <a:lstStyle/>
          <a:p>
            <a:pPr algn="ctr"/>
            <a:r>
              <a:rPr lang="en-US" sz="1600" dirty="0">
                <a:solidFill>
                  <a:srgbClr val="800000"/>
                </a:solidFill>
                <a:latin typeface="+mj-lt"/>
              </a:rPr>
              <a:t>~</a:t>
            </a:r>
            <a:r>
              <a:rPr lang="en-US" sz="1600" dirty="0" smtClean="0">
                <a:solidFill>
                  <a:srgbClr val="800000"/>
                </a:solidFill>
                <a:latin typeface="+mj-lt"/>
              </a:rPr>
              <a:t>230 </a:t>
            </a:r>
            <a:r>
              <a:rPr lang="en-US" sz="1600" dirty="0">
                <a:solidFill>
                  <a:srgbClr val="800000"/>
                </a:solidFill>
                <a:latin typeface="+mj-lt"/>
              </a:rPr>
              <a:t>Scientists from </a:t>
            </a:r>
            <a:r>
              <a:rPr lang="en-US" sz="1600" dirty="0" smtClean="0">
                <a:solidFill>
                  <a:srgbClr val="800000"/>
                </a:solidFill>
                <a:latin typeface="+mj-lt"/>
              </a:rPr>
              <a:t>37 </a:t>
            </a:r>
            <a:r>
              <a:rPr lang="en-US" sz="1600" dirty="0">
                <a:solidFill>
                  <a:srgbClr val="800000"/>
                </a:solidFill>
                <a:latin typeface="+mj-lt"/>
              </a:rPr>
              <a:t>Institutions </a:t>
            </a:r>
          </a:p>
          <a:p>
            <a:pPr algn="ctr"/>
            <a:r>
              <a:rPr lang="en-US" sz="1200" dirty="0">
                <a:latin typeface="+mj-lt"/>
              </a:rPr>
              <a:t>Argonne National </a:t>
            </a:r>
            <a:r>
              <a:rPr lang="en-US" sz="1200" dirty="0" smtClean="0">
                <a:latin typeface="+mj-lt"/>
              </a:rPr>
              <a:t>Laboratory, </a:t>
            </a:r>
            <a:r>
              <a:rPr lang="en-US" sz="1200" dirty="0">
                <a:latin typeface="+mj-lt"/>
              </a:rPr>
              <a:t>Boston University, Brookhaven National </a:t>
            </a:r>
            <a:r>
              <a:rPr lang="en-US" sz="1200" dirty="0" smtClean="0">
                <a:latin typeface="+mj-lt"/>
              </a:rPr>
              <a:t>Laboratory, </a:t>
            </a:r>
            <a:r>
              <a:rPr lang="en-US" sz="1200" dirty="0">
                <a:latin typeface="+mj-lt"/>
              </a:rPr>
              <a:t>University of </a:t>
            </a:r>
            <a:r>
              <a:rPr lang="en-US" sz="1200" b="1" dirty="0">
                <a:latin typeface="+mj-lt"/>
              </a:rPr>
              <a:t>California</a:t>
            </a:r>
            <a:r>
              <a:rPr lang="en-US" sz="1200" dirty="0">
                <a:latin typeface="+mj-lt"/>
              </a:rPr>
              <a:t> Berkeley, </a:t>
            </a:r>
            <a:r>
              <a:rPr lang="en-US" sz="1200" dirty="0" smtClean="0">
                <a:latin typeface="+mj-lt"/>
              </a:rPr>
              <a:t>University </a:t>
            </a:r>
            <a:r>
              <a:rPr lang="en-US" sz="1200" dirty="0">
                <a:latin typeface="+mj-lt"/>
              </a:rPr>
              <a:t>of California Irvine, California Institute of Technology, City University of New York, </a:t>
            </a:r>
          </a:p>
          <a:p>
            <a:pPr algn="ctr"/>
            <a:r>
              <a:rPr lang="en-US" sz="1200" dirty="0">
                <a:latin typeface="+mj-lt"/>
              </a:rPr>
              <a:t>Joint Institute of Nuclear Research </a:t>
            </a:r>
            <a:r>
              <a:rPr lang="en-US" sz="1200" dirty="0" err="1">
                <a:latin typeface="+mj-lt"/>
              </a:rPr>
              <a:t>Dubna</a:t>
            </a:r>
            <a:r>
              <a:rPr lang="en-US" sz="1200" dirty="0">
                <a:latin typeface="+mj-lt"/>
              </a:rPr>
              <a:t>, Duke University, Fermi National Accelerator Laboratory, </a:t>
            </a:r>
          </a:p>
          <a:p>
            <a:pPr algn="ctr"/>
            <a:r>
              <a:rPr lang="en-US" sz="1200" dirty="0" err="1">
                <a:latin typeface="+mj-lt"/>
              </a:rPr>
              <a:t>Laboratori</a:t>
            </a:r>
            <a:r>
              <a:rPr lang="en-US" sz="1200" dirty="0">
                <a:latin typeface="+mj-lt"/>
              </a:rPr>
              <a:t> </a:t>
            </a:r>
            <a:r>
              <a:rPr lang="en-US" sz="1200" dirty="0" err="1" smtClean="0">
                <a:latin typeface="+mj-lt"/>
              </a:rPr>
              <a:t>Nazionali</a:t>
            </a:r>
            <a:r>
              <a:rPr lang="en-US" sz="1200" dirty="0" smtClean="0">
                <a:latin typeface="+mj-lt"/>
              </a:rPr>
              <a:t> </a:t>
            </a:r>
            <a:r>
              <a:rPr lang="en-US" sz="1200" dirty="0">
                <a:latin typeface="+mj-lt"/>
              </a:rPr>
              <a:t>di </a:t>
            </a:r>
            <a:r>
              <a:rPr lang="en-US" sz="1200" dirty="0" err="1">
                <a:latin typeface="+mj-lt"/>
              </a:rPr>
              <a:t>Frascati</a:t>
            </a:r>
            <a:r>
              <a:rPr lang="en-US" sz="1200" dirty="0">
                <a:latin typeface="+mj-lt"/>
              </a:rPr>
              <a:t>, University of Houston</a:t>
            </a:r>
            <a:r>
              <a:rPr lang="en-US" sz="1200" b="1" dirty="0">
                <a:latin typeface="+mj-lt"/>
              </a:rPr>
              <a:t>, </a:t>
            </a:r>
            <a:r>
              <a:rPr lang="en-US" sz="1200" dirty="0">
                <a:latin typeface="+mj-lt"/>
              </a:rPr>
              <a:t>Helmholtz-</a:t>
            </a:r>
            <a:r>
              <a:rPr lang="en-US" sz="1200" dirty="0" err="1">
                <a:latin typeface="+mj-lt"/>
              </a:rPr>
              <a:t>Zentrum</a:t>
            </a:r>
            <a:r>
              <a:rPr lang="en-US" sz="1200" dirty="0">
                <a:latin typeface="+mj-lt"/>
              </a:rPr>
              <a:t> Dresden-</a:t>
            </a:r>
            <a:r>
              <a:rPr lang="en-US" sz="1200" dirty="0" err="1">
                <a:latin typeface="+mj-lt"/>
              </a:rPr>
              <a:t>Rossendorf</a:t>
            </a:r>
            <a:r>
              <a:rPr lang="en-US" sz="1200" dirty="0">
                <a:latin typeface="+mj-lt"/>
              </a:rPr>
              <a:t>, </a:t>
            </a:r>
          </a:p>
          <a:p>
            <a:pPr algn="ctr"/>
            <a:r>
              <a:rPr lang="en-US" sz="1200" dirty="0" smtClean="0">
                <a:latin typeface="+mj-lt"/>
              </a:rPr>
              <a:t>University of Illinois, INFN </a:t>
            </a:r>
            <a:r>
              <a:rPr lang="en-US" sz="1200" dirty="0" err="1" smtClean="0">
                <a:latin typeface="+mj-lt"/>
              </a:rPr>
              <a:t>Genova</a:t>
            </a:r>
            <a:r>
              <a:rPr lang="en-US" sz="1200" dirty="0" smtClean="0">
                <a:latin typeface="+mj-lt"/>
              </a:rPr>
              <a:t>, Lawrence Berkeley National Laboratory, INFN Lecce, University Marconi Rome, Institute for High Energy Physics </a:t>
            </a:r>
            <a:r>
              <a:rPr lang="en-US" sz="1200" dirty="0" err="1" smtClean="0">
                <a:latin typeface="+mj-lt"/>
              </a:rPr>
              <a:t>Protvino</a:t>
            </a:r>
            <a:r>
              <a:rPr lang="en-US" sz="1200" dirty="0" smtClean="0">
                <a:latin typeface="+mj-lt"/>
              </a:rPr>
              <a:t>, Kansas State University, Lewis University, University of Liverpool, University College London, University of Louisville, </a:t>
            </a:r>
            <a:r>
              <a:rPr lang="en-US" sz="1200" dirty="0">
                <a:latin typeface="+mj-lt"/>
              </a:rPr>
              <a:t>University of </a:t>
            </a:r>
            <a:r>
              <a:rPr lang="en-US" sz="1200" dirty="0" smtClean="0">
                <a:latin typeface="+mj-lt"/>
              </a:rPr>
              <a:t>Manchester, University of Minnesota, </a:t>
            </a:r>
            <a:r>
              <a:rPr lang="en-US" sz="1200" dirty="0" err="1" smtClean="0">
                <a:latin typeface="+mj-lt"/>
              </a:rPr>
              <a:t>Muons</a:t>
            </a:r>
            <a:r>
              <a:rPr lang="en-US" sz="1200" dirty="0" smtClean="0">
                <a:latin typeface="+mj-lt"/>
              </a:rPr>
              <a:t> Inc., Northwestern University, Institute for Nuclear Research Moscow, Northern Illinois University, INFN Pisa, Purdue University, Novosibirsk State University/</a:t>
            </a:r>
            <a:r>
              <a:rPr lang="en-US" sz="1200" dirty="0" err="1" smtClean="0">
                <a:latin typeface="+mj-lt"/>
              </a:rPr>
              <a:t>Budker</a:t>
            </a:r>
            <a:r>
              <a:rPr lang="en-US" sz="1200" dirty="0" smtClean="0">
                <a:latin typeface="+mj-lt"/>
              </a:rPr>
              <a:t> Institute of Nuclear Physics, Rice University, University of South Alabama, University of Virginia, University of Washington, Yale University </a:t>
            </a:r>
          </a:p>
          <a:p>
            <a:pPr algn="ctr"/>
            <a:endParaRPr lang="it-IT" sz="1200" dirty="0">
              <a:latin typeface="+mj-lt"/>
            </a:endParaRPr>
          </a:p>
        </p:txBody>
      </p:sp>
      <p:grpSp>
        <p:nvGrpSpPr>
          <p:cNvPr id="14" name="Group 13"/>
          <p:cNvGrpSpPr/>
          <p:nvPr/>
        </p:nvGrpSpPr>
        <p:grpSpPr>
          <a:xfrm>
            <a:off x="8077258" y="1586140"/>
            <a:ext cx="810116" cy="2814725"/>
            <a:chOff x="4314749" y="-326164"/>
            <a:chExt cx="810116" cy="2814725"/>
          </a:xfrm>
        </p:grpSpPr>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14749" y="-326164"/>
              <a:ext cx="798776" cy="54000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8918" y="1946312"/>
              <a:ext cx="785947" cy="542249"/>
            </a:xfrm>
            <a:prstGeom prst="rect">
              <a:avLst/>
            </a:prstGeom>
            <a:ln>
              <a:solidFill>
                <a:schemeClr val="tx1"/>
              </a:solidFill>
            </a:ln>
          </p:spPr>
        </p:pic>
      </p:grpSp>
      <p:pic>
        <p:nvPicPr>
          <p:cNvPr id="15" name="Picture 1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62940" y="1031824"/>
            <a:ext cx="798776" cy="540000"/>
          </a:xfrm>
          <a:prstGeom prst="rect">
            <a:avLst/>
          </a:prstGeom>
        </p:spPr>
      </p:pic>
      <p:pic>
        <p:nvPicPr>
          <p:cNvPr id="16" name="Picture 15"/>
          <p:cNvPicPr>
            <a:picLocks noChangeAspect="1"/>
          </p:cNvPicPr>
          <p:nvPr/>
        </p:nvPicPr>
        <p:blipFill rotWithShape="1">
          <a:blip r:embed="rId8" cstate="email">
            <a:extLst>
              <a:ext uri="{28A0092B-C50C-407E-A947-70E740481C1C}">
                <a14:useLocalDpi xmlns:a14="http://schemas.microsoft.com/office/drawing/2010/main"/>
              </a:ext>
            </a:extLst>
          </a:blip>
          <a:srcRect t="-7674"/>
          <a:stretch/>
        </p:blipFill>
        <p:spPr>
          <a:xfrm>
            <a:off x="8064429" y="2109366"/>
            <a:ext cx="798776" cy="540000"/>
          </a:xfrm>
          <a:prstGeom prst="rect">
            <a:avLst/>
          </a:prstGeom>
        </p:spPr>
      </p:pic>
      <p:pic>
        <p:nvPicPr>
          <p:cNvPr id="17" name="Picture 1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068405" y="2687850"/>
            <a:ext cx="798776" cy="540000"/>
          </a:xfrm>
          <a:prstGeom prst="rect">
            <a:avLst/>
          </a:prstGeom>
        </p:spPr>
      </p:pic>
      <p:pic>
        <p:nvPicPr>
          <p:cNvPr id="18" name="Picture 1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077258" y="3253506"/>
            <a:ext cx="798776" cy="540000"/>
          </a:xfrm>
          <a:prstGeom prst="rect">
            <a:avLst/>
          </a:prstGeom>
        </p:spPr>
      </p:pic>
    </p:spTree>
    <p:extLst>
      <p:ext uri="{BB962C8B-B14F-4D97-AF65-F5344CB8AC3E}">
        <p14:creationId xmlns:p14="http://schemas.microsoft.com/office/powerpoint/2010/main" val="26609653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29</a:t>
            </a:fld>
            <a:endParaRPr lang="en-US" dirty="0"/>
          </a:p>
        </p:txBody>
      </p:sp>
      <p:grpSp>
        <p:nvGrpSpPr>
          <p:cNvPr id="7" name="Group 6"/>
          <p:cNvGrpSpPr/>
          <p:nvPr/>
        </p:nvGrpSpPr>
        <p:grpSpPr>
          <a:xfrm>
            <a:off x="440266" y="1063076"/>
            <a:ext cx="8582311" cy="5124510"/>
            <a:chOff x="440266" y="1063076"/>
            <a:chExt cx="8582311" cy="5124510"/>
          </a:xfrm>
        </p:grpSpPr>
        <p:pic>
          <p:nvPicPr>
            <p:cNvPr id="8" name="Picture 7"/>
            <p:cNvPicPr>
              <a:picLocks noChangeAspect="1"/>
            </p:cNvPicPr>
            <p:nvPr/>
          </p:nvPicPr>
          <p:blipFill>
            <a:blip r:embed="rId2"/>
            <a:stretch>
              <a:fillRect/>
            </a:stretch>
          </p:blipFill>
          <p:spPr>
            <a:xfrm>
              <a:off x="440266" y="1063076"/>
              <a:ext cx="8582311" cy="5124510"/>
            </a:xfrm>
            <a:prstGeom prst="rect">
              <a:avLst/>
            </a:prstGeom>
          </p:spPr>
        </p:pic>
        <p:sp>
          <p:nvSpPr>
            <p:cNvPr id="3" name="TextBox 2"/>
            <p:cNvSpPr txBox="1"/>
            <p:nvPr/>
          </p:nvSpPr>
          <p:spPr>
            <a:xfrm>
              <a:off x="5452533" y="2829468"/>
              <a:ext cx="1195935" cy="400110"/>
            </a:xfrm>
            <a:prstGeom prst="rect">
              <a:avLst/>
            </a:prstGeom>
            <a:solidFill>
              <a:srgbClr val="FFFF00"/>
            </a:solidFill>
          </p:spPr>
          <p:txBody>
            <a:bodyPr wrap="none" rtlCol="0">
              <a:spAutoFit/>
            </a:bodyPr>
            <a:lstStyle/>
            <a:p>
              <a:r>
                <a:rPr lang="en-US" sz="2000" dirty="0" err="1" smtClean="0"/>
                <a:t>Muon</a:t>
              </a:r>
              <a:r>
                <a:rPr lang="en-US" sz="2000" dirty="0" smtClean="0"/>
                <a:t> g-2</a:t>
              </a:r>
              <a:endParaRPr lang="en-US" sz="2000" dirty="0"/>
            </a:p>
          </p:txBody>
        </p:sp>
      </p:grpSp>
      <p:sp>
        <p:nvSpPr>
          <p:cNvPr id="11" name="Title 1"/>
          <p:cNvSpPr txBox="1">
            <a:spLocks/>
          </p:cNvSpPr>
          <p:nvPr/>
        </p:nvSpPr>
        <p:spPr>
          <a:xfrm>
            <a:off x="474132" y="223839"/>
            <a:ext cx="8212667" cy="3349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2800" smtClean="0">
                <a:solidFill>
                  <a:srgbClr val="800000"/>
                </a:solidFill>
              </a:rPr>
              <a:t>Muon campus: g-2/Mu2e </a:t>
            </a:r>
            <a:r>
              <a:rPr lang="en-US" sz="2800" smtClean="0">
                <a:solidFill>
                  <a:srgbClr val="800000"/>
                </a:solidFill>
                <a:sym typeface="Wingdings"/>
              </a:rPr>
              <a:t> rendering</a:t>
            </a:r>
            <a:endParaRPr lang="en-US" sz="2800" dirty="0">
              <a:solidFill>
                <a:srgbClr val="800000"/>
              </a:solidFill>
            </a:endParaRPr>
          </a:p>
        </p:txBody>
      </p:sp>
    </p:spTree>
    <p:extLst>
      <p:ext uri="{BB962C8B-B14F-4D97-AF65-F5344CB8AC3E}">
        <p14:creationId xmlns:p14="http://schemas.microsoft.com/office/powerpoint/2010/main" val="38170913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30</a:t>
            </a:fld>
            <a:endParaRPr lang="en-US" dirty="0"/>
          </a:p>
        </p:txBody>
      </p:sp>
      <p:sp>
        <p:nvSpPr>
          <p:cNvPr id="7" name="TextBox 6"/>
          <p:cNvSpPr txBox="1"/>
          <p:nvPr/>
        </p:nvSpPr>
        <p:spPr>
          <a:xfrm>
            <a:off x="5943600" y="1151467"/>
            <a:ext cx="741234" cy="369332"/>
          </a:xfrm>
          <a:prstGeom prst="rect">
            <a:avLst/>
          </a:prstGeom>
          <a:solidFill>
            <a:srgbClr val="CCFFCC"/>
          </a:solidFill>
        </p:spPr>
        <p:txBody>
          <a:bodyPr wrap="none" rtlCol="0">
            <a:spAutoFit/>
          </a:bodyPr>
          <a:lstStyle/>
          <a:p>
            <a:r>
              <a:rPr lang="en-US" dirty="0" smtClean="0"/>
              <a:t>DONE</a:t>
            </a:r>
            <a:endParaRPr lang="en-US" dirty="0"/>
          </a:p>
        </p:txBody>
      </p:sp>
      <p:pic>
        <p:nvPicPr>
          <p:cNvPr id="3" name="Picture 2"/>
          <p:cNvPicPr>
            <a:picLocks noChangeAspect="1"/>
          </p:cNvPicPr>
          <p:nvPr/>
        </p:nvPicPr>
        <p:blipFill>
          <a:blip r:embed="rId2"/>
          <a:stretch>
            <a:fillRect/>
          </a:stretch>
        </p:blipFill>
        <p:spPr>
          <a:xfrm>
            <a:off x="469900" y="939800"/>
            <a:ext cx="8204200" cy="5372100"/>
          </a:xfrm>
          <a:prstGeom prst="rect">
            <a:avLst/>
          </a:prstGeom>
        </p:spPr>
      </p:pic>
      <p:sp>
        <p:nvSpPr>
          <p:cNvPr id="9" name="Title 1"/>
          <p:cNvSpPr>
            <a:spLocks noGrp="1"/>
          </p:cNvSpPr>
          <p:nvPr>
            <p:ph type="title"/>
          </p:nvPr>
        </p:nvSpPr>
        <p:spPr>
          <a:xfrm>
            <a:off x="474132" y="223839"/>
            <a:ext cx="8212667" cy="334962"/>
          </a:xfrm>
        </p:spPr>
        <p:txBody>
          <a:bodyPr>
            <a:noAutofit/>
          </a:bodyPr>
          <a:lstStyle/>
          <a:p>
            <a:r>
              <a:rPr lang="en-US" sz="2800" dirty="0" err="1" smtClean="0">
                <a:solidFill>
                  <a:srgbClr val="800000"/>
                </a:solidFill>
              </a:rPr>
              <a:t>Muon</a:t>
            </a:r>
            <a:r>
              <a:rPr lang="en-US" sz="2800" dirty="0" smtClean="0">
                <a:solidFill>
                  <a:srgbClr val="800000"/>
                </a:solidFill>
              </a:rPr>
              <a:t> campus: g-2/Mu2e </a:t>
            </a:r>
            <a:r>
              <a:rPr lang="en-US" sz="2800" dirty="0" smtClean="0">
                <a:solidFill>
                  <a:srgbClr val="800000"/>
                </a:solidFill>
                <a:sym typeface="Wingdings"/>
              </a:rPr>
              <a:t> reality</a:t>
            </a:r>
            <a:endParaRPr lang="en-US" sz="2800" dirty="0">
              <a:solidFill>
                <a:srgbClr val="800000"/>
              </a:solidFill>
            </a:endParaRPr>
          </a:p>
        </p:txBody>
      </p:sp>
    </p:spTree>
    <p:extLst>
      <p:ext uri="{BB962C8B-B14F-4D97-AF65-F5344CB8AC3E}">
        <p14:creationId xmlns:p14="http://schemas.microsoft.com/office/powerpoint/2010/main" val="4776309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89973"/>
            <a:ext cx="6752835" cy="334962"/>
          </a:xfrm>
        </p:spPr>
        <p:txBody>
          <a:bodyPr>
            <a:noAutofit/>
          </a:bodyPr>
          <a:lstStyle/>
          <a:p>
            <a:r>
              <a:rPr lang="en-US" sz="2800" dirty="0" err="1" smtClean="0">
                <a:solidFill>
                  <a:srgbClr val="800000"/>
                </a:solidFill>
              </a:rPr>
              <a:t>Muon</a:t>
            </a:r>
            <a:r>
              <a:rPr lang="en-US" sz="2800" dirty="0" smtClean="0">
                <a:solidFill>
                  <a:srgbClr val="800000"/>
                </a:solidFill>
              </a:rPr>
              <a:t> Beam-line</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31</a:t>
            </a:fld>
            <a:endParaRPr lang="en-US" dirty="0"/>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7796" y="2609238"/>
            <a:ext cx="7717536" cy="156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4325031" y="2695790"/>
            <a:ext cx="564607" cy="49899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59681" y="2461438"/>
            <a:ext cx="564607" cy="49899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424475" y="2343401"/>
            <a:ext cx="564607" cy="49899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80350" y="2760620"/>
            <a:ext cx="453970" cy="369332"/>
          </a:xfrm>
          <a:prstGeom prst="rect">
            <a:avLst/>
          </a:prstGeom>
          <a:noFill/>
        </p:spPr>
        <p:txBody>
          <a:bodyPr wrap="none" rtlCol="0">
            <a:spAutoFit/>
          </a:bodyPr>
          <a:lstStyle/>
          <a:p>
            <a:r>
              <a:rPr lang="en-US" dirty="0" smtClean="0">
                <a:latin typeface="Arial" pitchFamily="34" charset="0"/>
                <a:cs typeface="Arial" pitchFamily="34" charset="0"/>
              </a:rPr>
              <a:t>2T</a:t>
            </a:r>
            <a:endParaRPr lang="en-US" dirty="0">
              <a:latin typeface="Arial" pitchFamily="34" charset="0"/>
              <a:cs typeface="Arial" pitchFamily="34" charset="0"/>
            </a:endParaRPr>
          </a:p>
        </p:txBody>
      </p:sp>
      <p:sp>
        <p:nvSpPr>
          <p:cNvPr id="14" name="Oval 13"/>
          <p:cNvSpPr/>
          <p:nvPr/>
        </p:nvSpPr>
        <p:spPr>
          <a:xfrm>
            <a:off x="197390" y="2564593"/>
            <a:ext cx="564607" cy="49899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82" y="5443084"/>
            <a:ext cx="4572000" cy="892552"/>
          </a:xfrm>
          <a:prstGeom prst="rect">
            <a:avLst/>
          </a:prstGeom>
        </p:spPr>
        <p:txBody>
          <a:bodyPr>
            <a:spAutoFit/>
          </a:bodyPr>
          <a:lstStyle/>
          <a:p>
            <a:r>
              <a:rPr lang="en-US" b="1" dirty="0">
                <a:latin typeface="Comic Sans MS" pitchFamily="66" charset="0"/>
              </a:rPr>
              <a:t>Transport </a:t>
            </a:r>
            <a:r>
              <a:rPr lang="en-US" b="1" dirty="0" smtClean="0">
                <a:latin typeface="Comic Sans MS" pitchFamily="66" charset="0"/>
              </a:rPr>
              <a:t>Solenoid (TS)</a:t>
            </a:r>
          </a:p>
          <a:p>
            <a:endParaRPr lang="en-US" sz="600" dirty="0">
              <a:latin typeface="Comic Sans MS" pitchFamily="66" charset="0"/>
            </a:endParaRPr>
          </a:p>
          <a:p>
            <a:pPr lvl="1"/>
            <a:r>
              <a:rPr lang="en-US" sz="1400" dirty="0">
                <a:latin typeface="Comic Sans MS" pitchFamily="66" charset="0"/>
              </a:rPr>
              <a:t>Selects low momentum, negative </a:t>
            </a:r>
            <a:r>
              <a:rPr lang="en-US" sz="1400" dirty="0" err="1" smtClean="0">
                <a:latin typeface="Comic Sans MS" pitchFamily="66" charset="0"/>
              </a:rPr>
              <a:t>muons</a:t>
            </a:r>
            <a:endParaRPr lang="en-US" sz="1400" dirty="0" smtClean="0">
              <a:latin typeface="Comic Sans MS" pitchFamily="66" charset="0"/>
            </a:endParaRPr>
          </a:p>
          <a:p>
            <a:pPr lvl="1"/>
            <a:r>
              <a:rPr lang="en-US" sz="1400" dirty="0" smtClean="0">
                <a:latin typeface="Comic Sans MS" pitchFamily="66" charset="0"/>
              </a:rPr>
              <a:t>Antiproton absorber in the mid-section</a:t>
            </a:r>
            <a:endParaRPr lang="en-US" sz="1400" dirty="0">
              <a:latin typeface="Comic Sans MS" pitchFamily="66" charset="0"/>
            </a:endParaRPr>
          </a:p>
        </p:txBody>
      </p:sp>
      <p:sp>
        <p:nvSpPr>
          <p:cNvPr id="17" name="Rectangle 16"/>
          <p:cNvSpPr/>
          <p:nvPr/>
        </p:nvSpPr>
        <p:spPr>
          <a:xfrm>
            <a:off x="4605866" y="4675076"/>
            <a:ext cx="4572000" cy="1631216"/>
          </a:xfrm>
          <a:prstGeom prst="rect">
            <a:avLst/>
          </a:prstGeom>
        </p:spPr>
        <p:txBody>
          <a:bodyPr>
            <a:spAutoFit/>
          </a:bodyPr>
          <a:lstStyle/>
          <a:p>
            <a:r>
              <a:rPr lang="en-US" b="1" dirty="0" smtClean="0">
                <a:latin typeface="Comic Sans MS" pitchFamily="66" charset="0"/>
              </a:rPr>
              <a:t>Target, Detector </a:t>
            </a:r>
            <a:r>
              <a:rPr lang="en-US" b="1" dirty="0">
                <a:latin typeface="Comic Sans MS" pitchFamily="66" charset="0"/>
              </a:rPr>
              <a:t>and </a:t>
            </a:r>
            <a:r>
              <a:rPr lang="en-US" b="1" dirty="0" smtClean="0">
                <a:latin typeface="Comic Sans MS" pitchFamily="66" charset="0"/>
              </a:rPr>
              <a:t>Solenoid (DS)</a:t>
            </a:r>
          </a:p>
          <a:p>
            <a:endParaRPr lang="en-US" sz="600" dirty="0">
              <a:latin typeface="Comic Sans MS" pitchFamily="66" charset="0"/>
            </a:endParaRPr>
          </a:p>
          <a:p>
            <a:pPr marL="742950" lvl="1" indent="-285750">
              <a:buFont typeface="Arial" pitchFamily="34" charset="0"/>
              <a:buChar char="•"/>
            </a:pPr>
            <a:r>
              <a:rPr lang="en-US" sz="1600" dirty="0">
                <a:latin typeface="Comic Sans MS" pitchFamily="66" charset="0"/>
              </a:rPr>
              <a:t>Capture </a:t>
            </a:r>
            <a:r>
              <a:rPr lang="en-US" sz="1600" dirty="0" err="1">
                <a:latin typeface="Comic Sans MS" pitchFamily="66" charset="0"/>
              </a:rPr>
              <a:t>muons</a:t>
            </a:r>
            <a:r>
              <a:rPr lang="en-US" sz="1600" dirty="0">
                <a:latin typeface="Comic Sans MS" pitchFamily="66" charset="0"/>
              </a:rPr>
              <a:t> on </a:t>
            </a:r>
            <a:r>
              <a:rPr lang="en-US" sz="1600" dirty="0" smtClean="0">
                <a:latin typeface="Comic Sans MS" pitchFamily="66" charset="0"/>
              </a:rPr>
              <a:t>Al target</a:t>
            </a:r>
            <a:br>
              <a:rPr lang="en-US" sz="1600" dirty="0" smtClean="0">
                <a:latin typeface="Comic Sans MS" pitchFamily="66" charset="0"/>
              </a:rPr>
            </a:br>
            <a:r>
              <a:rPr lang="en-US" sz="600" dirty="0" smtClean="0">
                <a:latin typeface="Comic Sans MS" pitchFamily="66" charset="0"/>
              </a:rPr>
              <a:t> </a:t>
            </a:r>
            <a:endParaRPr lang="en-US" sz="1400" dirty="0" smtClean="0">
              <a:latin typeface="Comic Sans MS" pitchFamily="66" charset="0"/>
            </a:endParaRPr>
          </a:p>
          <a:p>
            <a:pPr marL="742950" lvl="1" indent="-285750">
              <a:buFont typeface="Arial" pitchFamily="34" charset="0"/>
              <a:buChar char="•"/>
            </a:pPr>
            <a:r>
              <a:rPr lang="en-US" sz="1600" dirty="0" smtClean="0">
                <a:latin typeface="Comic Sans MS" pitchFamily="66" charset="0"/>
              </a:rPr>
              <a:t>Measure momentum in tracker and energy in calorimeter</a:t>
            </a:r>
            <a:br>
              <a:rPr lang="en-US" sz="1600" dirty="0" smtClean="0">
                <a:latin typeface="Comic Sans MS" pitchFamily="66" charset="0"/>
              </a:rPr>
            </a:br>
            <a:r>
              <a:rPr lang="en-US" sz="600" dirty="0" smtClean="0">
                <a:latin typeface="Comic Sans MS" pitchFamily="66" charset="0"/>
              </a:rPr>
              <a:t> </a:t>
            </a:r>
            <a:endParaRPr lang="en-US" sz="1600" dirty="0">
              <a:latin typeface="Comic Sans MS" pitchFamily="66" charset="0"/>
            </a:endParaRPr>
          </a:p>
          <a:p>
            <a:pPr marL="742950" lvl="1" indent="-285750">
              <a:buFont typeface="Arial" pitchFamily="34" charset="0"/>
              <a:buChar char="•"/>
            </a:pPr>
            <a:r>
              <a:rPr lang="en-US" sz="1600" dirty="0" smtClean="0">
                <a:latin typeface="Comic Sans MS" pitchFamily="66" charset="0"/>
              </a:rPr>
              <a:t>CRV to veto Cosmic Rays event</a:t>
            </a:r>
            <a:endParaRPr lang="en-US" sz="1600" baseline="30000" dirty="0">
              <a:latin typeface="Comic Sans MS" pitchFamily="66" charset="0"/>
            </a:endParaRPr>
          </a:p>
        </p:txBody>
      </p:sp>
      <p:sp>
        <p:nvSpPr>
          <p:cNvPr id="18" name="TextBox 17"/>
          <p:cNvSpPr txBox="1"/>
          <p:nvPr/>
        </p:nvSpPr>
        <p:spPr>
          <a:xfrm>
            <a:off x="5715000" y="2526268"/>
            <a:ext cx="453970" cy="369332"/>
          </a:xfrm>
          <a:prstGeom prst="rect">
            <a:avLst/>
          </a:prstGeom>
          <a:noFill/>
        </p:spPr>
        <p:txBody>
          <a:bodyPr wrap="none" rtlCol="0">
            <a:spAutoFit/>
          </a:bodyPr>
          <a:lstStyle/>
          <a:p>
            <a:r>
              <a:rPr lang="en-US" dirty="0" smtClean="0">
                <a:latin typeface="Arial" pitchFamily="34" charset="0"/>
                <a:cs typeface="Arial" pitchFamily="34" charset="0"/>
              </a:rPr>
              <a:t>1T</a:t>
            </a:r>
            <a:endParaRPr lang="en-US" dirty="0">
              <a:latin typeface="Arial" pitchFamily="34" charset="0"/>
              <a:cs typeface="Arial" pitchFamily="34" charset="0"/>
            </a:endParaRPr>
          </a:p>
        </p:txBody>
      </p:sp>
      <p:sp>
        <p:nvSpPr>
          <p:cNvPr id="19" name="TextBox 18"/>
          <p:cNvSpPr txBox="1"/>
          <p:nvPr/>
        </p:nvSpPr>
        <p:spPr>
          <a:xfrm>
            <a:off x="1383614" y="2408231"/>
            <a:ext cx="646331" cy="369332"/>
          </a:xfrm>
          <a:prstGeom prst="rect">
            <a:avLst/>
          </a:prstGeom>
          <a:noFill/>
        </p:spPr>
        <p:txBody>
          <a:bodyPr wrap="none" rtlCol="0">
            <a:spAutoFit/>
          </a:bodyPr>
          <a:lstStyle/>
          <a:p>
            <a:r>
              <a:rPr lang="en-US" dirty="0" smtClean="0">
                <a:latin typeface="Arial" pitchFamily="34" charset="0"/>
                <a:cs typeface="Arial" pitchFamily="34" charset="0"/>
              </a:rPr>
              <a:t>2.5T</a:t>
            </a:r>
            <a:endParaRPr lang="en-US" dirty="0">
              <a:latin typeface="Arial" pitchFamily="34" charset="0"/>
              <a:cs typeface="Arial" pitchFamily="34" charset="0"/>
            </a:endParaRPr>
          </a:p>
        </p:txBody>
      </p:sp>
      <p:sp>
        <p:nvSpPr>
          <p:cNvPr id="20" name="TextBox 19"/>
          <p:cNvSpPr txBox="1"/>
          <p:nvPr/>
        </p:nvSpPr>
        <p:spPr>
          <a:xfrm>
            <a:off x="156529" y="2619898"/>
            <a:ext cx="646331" cy="369332"/>
          </a:xfrm>
          <a:prstGeom prst="rect">
            <a:avLst/>
          </a:prstGeom>
          <a:noFill/>
        </p:spPr>
        <p:txBody>
          <a:bodyPr wrap="none" rtlCol="0">
            <a:spAutoFit/>
          </a:bodyPr>
          <a:lstStyle/>
          <a:p>
            <a:r>
              <a:rPr lang="en-US" dirty="0" smtClean="0">
                <a:latin typeface="Arial" pitchFamily="34" charset="0"/>
                <a:cs typeface="Arial" pitchFamily="34" charset="0"/>
              </a:rPr>
              <a:t>4.6T</a:t>
            </a:r>
            <a:endParaRPr lang="en-US" dirty="0">
              <a:latin typeface="Arial" pitchFamily="34" charset="0"/>
              <a:cs typeface="Arial" pitchFamily="34" charset="0"/>
            </a:endParaRPr>
          </a:p>
        </p:txBody>
      </p:sp>
      <p:sp>
        <p:nvSpPr>
          <p:cNvPr id="21" name="TextBox 20"/>
          <p:cNvSpPr txBox="1"/>
          <p:nvPr/>
        </p:nvSpPr>
        <p:spPr>
          <a:xfrm>
            <a:off x="3099993" y="2409483"/>
            <a:ext cx="1003801" cy="369332"/>
          </a:xfrm>
          <a:prstGeom prst="rect">
            <a:avLst/>
          </a:prstGeom>
          <a:noFill/>
        </p:spPr>
        <p:txBody>
          <a:bodyPr wrap="none" rtlCol="0">
            <a:spAutoFit/>
          </a:bodyPr>
          <a:lstStyle/>
          <a:p>
            <a:r>
              <a:rPr lang="en-US" b="1" dirty="0" smtClean="0">
                <a:solidFill>
                  <a:schemeClr val="accent2"/>
                </a:solidFill>
                <a:latin typeface="Comic Sans MS" pitchFamily="66" charset="0"/>
              </a:rPr>
              <a:t>protons</a:t>
            </a:r>
            <a:endParaRPr lang="en-US" b="1" dirty="0">
              <a:solidFill>
                <a:schemeClr val="accent2"/>
              </a:solidFill>
              <a:latin typeface="Comic Sans MS" pitchFamily="66" charset="0"/>
            </a:endParaRPr>
          </a:p>
        </p:txBody>
      </p:sp>
      <p:pic>
        <p:nvPicPr>
          <p:cNvPr id="22" name="Picture 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819800">
            <a:off x="1294029" y="3214688"/>
            <a:ext cx="8255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23" name="Line 16"/>
          <p:cNvSpPr>
            <a:spLocks noChangeShapeType="1"/>
          </p:cNvSpPr>
          <p:nvPr/>
        </p:nvSpPr>
        <p:spPr bwMode="auto">
          <a:xfrm rot="10800000" flipH="1">
            <a:off x="1130299" y="2710934"/>
            <a:ext cx="1871007" cy="665678"/>
          </a:xfrm>
          <a:prstGeom prst="line">
            <a:avLst/>
          </a:prstGeom>
          <a:noFill/>
          <a:ln w="25400" cap="flat">
            <a:solidFill>
              <a:schemeClr val="tx1"/>
            </a:solidFill>
            <a:prstDash val="solid"/>
            <a:miter lim="800000"/>
            <a:headEnd type="none" w="med" len="med"/>
            <a:tailEnd type="none" w="med" len="med"/>
          </a:ln>
          <a:effectLst>
            <a:outerShdw blurRad="254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 name="Line 17"/>
          <p:cNvSpPr>
            <a:spLocks noChangeShapeType="1"/>
          </p:cNvSpPr>
          <p:nvPr/>
        </p:nvSpPr>
        <p:spPr bwMode="auto">
          <a:xfrm>
            <a:off x="838200" y="3282950"/>
            <a:ext cx="244475" cy="101600"/>
          </a:xfrm>
          <a:prstGeom prst="line">
            <a:avLst/>
          </a:prstGeom>
          <a:noFill/>
          <a:ln w="25400" cap="flat">
            <a:solidFill>
              <a:srgbClr val="00FF00"/>
            </a:solidFill>
            <a:prstDash val="solid"/>
            <a:miter lim="800000"/>
            <a:headEnd type="none" w="med" len="med"/>
            <a:tailEnd type="none" w="med" len="med"/>
          </a:ln>
          <a:effectLst>
            <a:outerShdw blurRad="254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 name="Line 18"/>
          <p:cNvSpPr>
            <a:spLocks noChangeShapeType="1"/>
          </p:cNvSpPr>
          <p:nvPr/>
        </p:nvSpPr>
        <p:spPr bwMode="auto">
          <a:xfrm rot="10800000" flipH="1">
            <a:off x="904875" y="3359150"/>
            <a:ext cx="177800" cy="109537"/>
          </a:xfrm>
          <a:prstGeom prst="line">
            <a:avLst/>
          </a:prstGeom>
          <a:noFill/>
          <a:ln w="25400" cap="flat">
            <a:solidFill>
              <a:srgbClr val="0000FF"/>
            </a:solidFill>
            <a:prstDash val="solid"/>
            <a:miter lim="800000"/>
            <a:headEnd type="none" w="med" len="med"/>
            <a:tailEnd type="none" w="med" len="med"/>
          </a:ln>
          <a:effectLst>
            <a:outerShdw blurRad="25400" dist="25399" dir="18599963"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Line 19"/>
          <p:cNvSpPr>
            <a:spLocks noChangeShapeType="1"/>
          </p:cNvSpPr>
          <p:nvPr/>
        </p:nvSpPr>
        <p:spPr bwMode="auto">
          <a:xfrm rot="10800000" flipH="1">
            <a:off x="1066800" y="3351212"/>
            <a:ext cx="244475" cy="38100"/>
          </a:xfrm>
          <a:prstGeom prst="line">
            <a:avLst/>
          </a:prstGeom>
          <a:noFill/>
          <a:ln w="25400" cap="flat">
            <a:solidFill>
              <a:srgbClr val="0080FF"/>
            </a:solidFill>
            <a:prstDash val="solid"/>
            <a:miter lim="800000"/>
            <a:headEnd type="none" w="med" len="med"/>
            <a:tailEnd type="none" w="med" len="med"/>
          </a:ln>
          <a:effectLst>
            <a:outerShdw blurRad="254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7" name="Picture 2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7000">
            <a:off x="2067092" y="3150061"/>
            <a:ext cx="613823" cy="61382"/>
          </a:xfrm>
          <a:prstGeom prst="rect">
            <a:avLst/>
          </a:prstGeom>
          <a:noFill/>
          <a:ln>
            <a:noFill/>
          </a:ln>
          <a:effectLst>
            <a:outerShdw blurRad="25400" dist="25399" dir="13319987"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28" name="Picture 2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697091">
            <a:off x="2635337" y="3284372"/>
            <a:ext cx="460030" cy="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29" name="Picture 2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82431">
            <a:off x="2957440" y="3550246"/>
            <a:ext cx="582299" cy="8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30" name="Picture 2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14833" y="3687369"/>
            <a:ext cx="710044" cy="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31" name="Picture 2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0864114">
            <a:off x="4246999" y="3603329"/>
            <a:ext cx="684527" cy="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39" name="Rectangle 38"/>
          <p:cNvSpPr/>
          <p:nvPr/>
        </p:nvSpPr>
        <p:spPr>
          <a:xfrm>
            <a:off x="718578" y="778933"/>
            <a:ext cx="7323543" cy="1261884"/>
          </a:xfrm>
          <a:prstGeom prst="rect">
            <a:avLst/>
          </a:prstGeom>
        </p:spPr>
        <p:txBody>
          <a:bodyPr wrap="square">
            <a:spAutoFit/>
          </a:bodyPr>
          <a:lstStyle/>
          <a:p>
            <a:r>
              <a:rPr lang="en-US" b="1" dirty="0">
                <a:latin typeface="Comic Sans MS" pitchFamily="66" charset="0"/>
              </a:rPr>
              <a:t>Production </a:t>
            </a:r>
            <a:r>
              <a:rPr lang="en-US" b="1" dirty="0" smtClean="0">
                <a:latin typeface="Comic Sans MS" pitchFamily="66" charset="0"/>
              </a:rPr>
              <a:t>Target / Solenoid (PS)</a:t>
            </a:r>
          </a:p>
          <a:p>
            <a:endParaRPr lang="en-US" sz="400" dirty="0">
              <a:latin typeface="Comic Sans MS" pitchFamily="66" charset="0"/>
            </a:endParaRPr>
          </a:p>
          <a:p>
            <a:pPr marL="742950" lvl="1" indent="-285750">
              <a:buFont typeface="Arial" pitchFamily="34" charset="0"/>
              <a:buChar char="•"/>
            </a:pPr>
            <a:r>
              <a:rPr lang="en-US" sz="1600" dirty="0" smtClean="0">
                <a:latin typeface="Comic Sans MS" pitchFamily="66" charset="0"/>
              </a:rPr>
              <a:t>8 </a:t>
            </a:r>
            <a:r>
              <a:rPr lang="en-US" sz="1600" dirty="0" err="1" smtClean="0">
                <a:latin typeface="Comic Sans MS" pitchFamily="66" charset="0"/>
              </a:rPr>
              <a:t>GeV</a:t>
            </a:r>
            <a:r>
              <a:rPr lang="en-US" sz="1600" dirty="0" smtClean="0">
                <a:latin typeface="Comic Sans MS" pitchFamily="66" charset="0"/>
              </a:rPr>
              <a:t> Proton </a:t>
            </a:r>
            <a:r>
              <a:rPr lang="en-US" sz="1600" dirty="0">
                <a:latin typeface="Comic Sans MS" pitchFamily="66" charset="0"/>
              </a:rPr>
              <a:t>beam strikes target, producing mostly </a:t>
            </a:r>
            <a:r>
              <a:rPr lang="en-US" sz="1600" dirty="0" err="1" smtClean="0">
                <a:latin typeface="Comic Sans MS" pitchFamily="66" charset="0"/>
              </a:rPr>
              <a:t>pions</a:t>
            </a:r>
            <a:r>
              <a:rPr lang="en-US" sz="1600" dirty="0" smtClean="0">
                <a:latin typeface="Comic Sans MS" pitchFamily="66" charset="0"/>
              </a:rPr>
              <a:t/>
            </a:r>
            <a:br>
              <a:rPr lang="en-US" sz="1600" dirty="0" smtClean="0">
                <a:latin typeface="Comic Sans MS" pitchFamily="66" charset="0"/>
              </a:rPr>
            </a:br>
            <a:r>
              <a:rPr lang="en-US" sz="600" dirty="0" smtClean="0">
                <a:latin typeface="Comic Sans MS" pitchFamily="66" charset="0"/>
              </a:rPr>
              <a:t> </a:t>
            </a:r>
            <a:endParaRPr lang="en-US" sz="1600" dirty="0">
              <a:latin typeface="Comic Sans MS" pitchFamily="66" charset="0"/>
            </a:endParaRPr>
          </a:p>
          <a:p>
            <a:pPr marL="742950" lvl="1" indent="-285750">
              <a:buFont typeface="Arial" pitchFamily="34" charset="0"/>
              <a:buChar char="•"/>
            </a:pPr>
            <a:r>
              <a:rPr lang="en-US" sz="1600" dirty="0" smtClean="0">
                <a:latin typeface="Comic Sans MS" pitchFamily="66" charset="0"/>
              </a:rPr>
              <a:t>Graded magnetic field contains </a:t>
            </a:r>
            <a:r>
              <a:rPr lang="en-US" sz="1600" dirty="0">
                <a:latin typeface="Comic Sans MS" pitchFamily="66" charset="0"/>
              </a:rPr>
              <a:t>backwards </a:t>
            </a:r>
            <a:r>
              <a:rPr lang="en-US" sz="1600" dirty="0" err="1">
                <a:latin typeface="Comic Sans MS" pitchFamily="66" charset="0"/>
              </a:rPr>
              <a:t>pions</a:t>
            </a:r>
            <a:r>
              <a:rPr lang="en-US" sz="1600" dirty="0">
                <a:latin typeface="Comic Sans MS" pitchFamily="66" charset="0"/>
              </a:rPr>
              <a:t>/</a:t>
            </a:r>
            <a:r>
              <a:rPr lang="en-US" sz="1600" dirty="0" err="1">
                <a:latin typeface="Comic Sans MS" pitchFamily="66" charset="0"/>
              </a:rPr>
              <a:t>muons</a:t>
            </a:r>
            <a:r>
              <a:rPr lang="en-US" sz="1600" dirty="0">
                <a:latin typeface="Comic Sans MS" pitchFamily="66" charset="0"/>
              </a:rPr>
              <a:t> and reflects slow forward </a:t>
            </a:r>
            <a:r>
              <a:rPr lang="en-US" sz="1600" dirty="0" err="1">
                <a:latin typeface="Comic Sans MS" pitchFamily="66" charset="0"/>
              </a:rPr>
              <a:t>pions</a:t>
            </a:r>
            <a:r>
              <a:rPr lang="en-US" sz="1600" dirty="0">
                <a:latin typeface="Comic Sans MS" pitchFamily="66" charset="0"/>
              </a:rPr>
              <a:t>/</a:t>
            </a:r>
            <a:r>
              <a:rPr lang="en-US" sz="1600" dirty="0" err="1">
                <a:latin typeface="Comic Sans MS" pitchFamily="66" charset="0"/>
              </a:rPr>
              <a:t>muons</a:t>
            </a:r>
            <a:endParaRPr lang="en-US" sz="1600" dirty="0">
              <a:latin typeface="Comic Sans MS" pitchFamily="66" charset="0"/>
            </a:endParaRPr>
          </a:p>
        </p:txBody>
      </p:sp>
      <p:sp>
        <p:nvSpPr>
          <p:cNvPr id="40" name="Rectangle 39"/>
          <p:cNvSpPr/>
          <p:nvPr/>
        </p:nvSpPr>
        <p:spPr>
          <a:xfrm>
            <a:off x="98425" y="4121078"/>
            <a:ext cx="3534938" cy="1107996"/>
          </a:xfrm>
          <a:prstGeom prst="rect">
            <a:avLst/>
          </a:prstGeom>
        </p:spPr>
        <p:txBody>
          <a:bodyPr wrap="square">
            <a:spAutoFit/>
          </a:bodyPr>
          <a:lstStyle/>
          <a:p>
            <a:endParaRPr lang="en-US" b="1" dirty="0" smtClean="0">
              <a:latin typeface="Comic Sans MS" pitchFamily="66" charset="0"/>
            </a:endParaRPr>
          </a:p>
          <a:p>
            <a:pPr marL="285750" indent="-285750">
              <a:buFont typeface="Wingdings" charset="0"/>
              <a:buChar char="à"/>
            </a:pPr>
            <a:r>
              <a:rPr lang="en-US" sz="1600" dirty="0" smtClean="0">
                <a:latin typeface="Comic Sans MS" pitchFamily="66" charset="0"/>
                <a:sym typeface="Wingdings"/>
              </a:rPr>
              <a:t>Heat and radiation shielding</a:t>
            </a:r>
          </a:p>
          <a:p>
            <a:pPr marL="285750" indent="-285750">
              <a:buFont typeface="Wingdings" charset="0"/>
              <a:buChar char="à"/>
            </a:pPr>
            <a:r>
              <a:rPr lang="en-US" sz="1600" dirty="0" smtClean="0">
                <a:latin typeface="Comic Sans MS" pitchFamily="66" charset="0"/>
                <a:sym typeface="Wingdings"/>
              </a:rPr>
              <a:t>Tungsten target.</a:t>
            </a:r>
          </a:p>
          <a:p>
            <a:pPr marL="285750" indent="-285750">
              <a:buFont typeface="Wingdings" charset="0"/>
              <a:buChar char="à"/>
            </a:pPr>
            <a:endParaRPr lang="en-US" sz="1600" dirty="0">
              <a:latin typeface="Comic Sans MS" pitchFamily="66" charset="0"/>
            </a:endParaRPr>
          </a:p>
        </p:txBody>
      </p:sp>
      <p:pic>
        <p:nvPicPr>
          <p:cNvPr id="41"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87259" y="3771634"/>
            <a:ext cx="500341" cy="61015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3" name="Group 79"/>
          <p:cNvGrpSpPr/>
          <p:nvPr/>
        </p:nvGrpSpPr>
        <p:grpSpPr>
          <a:xfrm>
            <a:off x="5113532" y="3003708"/>
            <a:ext cx="1759692" cy="903937"/>
            <a:chOff x="5761949" y="4495800"/>
            <a:chExt cx="2239051" cy="863103"/>
          </a:xfrm>
        </p:grpSpPr>
        <p:sp>
          <p:nvSpPr>
            <p:cNvPr id="34" name="Arc 33"/>
            <p:cNvSpPr/>
            <p:nvPr/>
          </p:nvSpPr>
          <p:spPr>
            <a:xfrm rot="9941458">
              <a:off x="5852389" y="4921604"/>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rot="9941458">
              <a:off x="6123870" y="4912846"/>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6" name="Group 102"/>
            <p:cNvGrpSpPr/>
            <p:nvPr/>
          </p:nvGrpSpPr>
          <p:grpSpPr>
            <a:xfrm>
              <a:off x="5761949" y="4495800"/>
              <a:ext cx="2239051" cy="863103"/>
              <a:chOff x="5755599" y="4511675"/>
              <a:chExt cx="2239051" cy="863103"/>
            </a:xfrm>
          </p:grpSpPr>
          <p:sp>
            <p:nvSpPr>
              <p:cNvPr id="37" name="Arc 36"/>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7591425" y="475932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7832725" y="451167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368537688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27543"/>
            <a:ext cx="6752835" cy="334962"/>
          </a:xfrm>
        </p:spPr>
        <p:txBody>
          <a:bodyPr>
            <a:noAutofit/>
          </a:bodyPr>
          <a:lstStyle/>
          <a:p>
            <a:r>
              <a:rPr lang="en-US" sz="2800" dirty="0" smtClean="0">
                <a:solidFill>
                  <a:srgbClr val="800000"/>
                </a:solidFill>
              </a:rPr>
              <a:t>Production Solenoid</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32</a:t>
            </a:fld>
            <a:endParaRPr lang="en-US" dirty="0"/>
          </a:p>
        </p:txBody>
      </p:sp>
      <p:sp>
        <p:nvSpPr>
          <p:cNvPr id="7" name="Rectangle 6"/>
          <p:cNvSpPr/>
          <p:nvPr/>
        </p:nvSpPr>
        <p:spPr>
          <a:xfrm>
            <a:off x="567250" y="1772208"/>
            <a:ext cx="7920037" cy="43566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latin typeface="Times"/>
                <a:cs typeface="Times"/>
              </a:rPr>
              <a:t>Proton Target</a:t>
            </a:r>
          </a:p>
        </p:txBody>
      </p:sp>
      <p:sp>
        <p:nvSpPr>
          <p:cNvPr id="8" name="Rectangle 10"/>
          <p:cNvSpPr>
            <a:spLocks noChangeArrowheads="1"/>
          </p:cNvSpPr>
          <p:nvPr/>
        </p:nvSpPr>
        <p:spPr bwMode="auto">
          <a:xfrm>
            <a:off x="494225" y="914400"/>
            <a:ext cx="6030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a:latin typeface="Times"/>
                <a:cs typeface="Times"/>
              </a:rPr>
              <a:t>Protons enter opposite to outgoing </a:t>
            </a:r>
            <a:r>
              <a:rPr lang="en-US" sz="2000" b="1" dirty="0" smtClean="0">
                <a:latin typeface="Times"/>
                <a:cs typeface="Times"/>
              </a:rPr>
              <a:t>muons:</a:t>
            </a:r>
            <a:endParaRPr lang="en-US" sz="2000" dirty="0">
              <a:latin typeface="Times"/>
              <a:cs typeface="Times"/>
            </a:endParaRPr>
          </a:p>
          <a:p>
            <a:r>
              <a:rPr lang="en-US" sz="2000" dirty="0">
                <a:latin typeface="Times"/>
                <a:cs typeface="Times"/>
              </a:rPr>
              <a:t>This is a central idea to remove prompt background</a:t>
            </a:r>
            <a:endParaRPr lang="it-IT" sz="2000" dirty="0">
              <a:latin typeface="Times"/>
              <a:cs typeface="Times"/>
            </a:endParaRPr>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03738" y="1622425"/>
            <a:ext cx="6413735" cy="435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rot="5400000" flipH="1" flipV="1">
            <a:off x="2007112" y="2836584"/>
            <a:ext cx="1587"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159637" y="3700184"/>
            <a:ext cx="790575" cy="50323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8"/>
          <p:cNvSpPr>
            <a:spLocks noChangeArrowheads="1"/>
          </p:cNvSpPr>
          <p:nvPr/>
        </p:nvSpPr>
        <p:spPr bwMode="auto">
          <a:xfrm>
            <a:off x="1862650" y="4216121"/>
            <a:ext cx="244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b="1">
                <a:solidFill>
                  <a:srgbClr val="0070C0"/>
                </a:solidFill>
                <a:latin typeface="Times"/>
                <a:cs typeface="Times"/>
              </a:rPr>
              <a:t>Pions</a:t>
            </a:r>
          </a:p>
        </p:txBody>
      </p:sp>
      <p:sp>
        <p:nvSpPr>
          <p:cNvPr id="13" name="Rectangle 20"/>
          <p:cNvSpPr>
            <a:spLocks noChangeArrowheads="1"/>
          </p:cNvSpPr>
          <p:nvPr/>
        </p:nvSpPr>
        <p:spPr bwMode="auto">
          <a:xfrm>
            <a:off x="5874673" y="2461288"/>
            <a:ext cx="26126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400" b="1" dirty="0" err="1">
                <a:solidFill>
                  <a:srgbClr val="00B050"/>
                </a:solidFill>
                <a:latin typeface="Times"/>
                <a:cs typeface="Times"/>
              </a:rPr>
              <a:t>Protons</a:t>
            </a:r>
            <a:r>
              <a:rPr lang="it-IT" sz="2400" b="1" dirty="0">
                <a:solidFill>
                  <a:srgbClr val="00B050"/>
                </a:solidFill>
                <a:latin typeface="Times"/>
                <a:cs typeface="Times"/>
              </a:rPr>
              <a:t> </a:t>
            </a:r>
            <a:r>
              <a:rPr lang="it-IT" sz="2400" b="1" dirty="0" err="1">
                <a:solidFill>
                  <a:srgbClr val="00B050"/>
                </a:solidFill>
                <a:latin typeface="Times"/>
                <a:cs typeface="Times"/>
              </a:rPr>
              <a:t>enter</a:t>
            </a:r>
            <a:r>
              <a:rPr lang="it-IT" sz="2400" b="1" dirty="0">
                <a:solidFill>
                  <a:srgbClr val="00B050"/>
                </a:solidFill>
                <a:latin typeface="Times"/>
                <a:cs typeface="Times"/>
              </a:rPr>
              <a:t> </a:t>
            </a:r>
            <a:r>
              <a:rPr lang="it-IT" sz="2400" b="1" dirty="0" err="1">
                <a:solidFill>
                  <a:srgbClr val="00B050"/>
                </a:solidFill>
                <a:latin typeface="Times"/>
                <a:cs typeface="Times"/>
              </a:rPr>
              <a:t>here</a:t>
            </a:r>
            <a:endParaRPr lang="it-IT" sz="2400" b="1" dirty="0">
              <a:solidFill>
                <a:srgbClr val="00B050"/>
              </a:solidFill>
              <a:latin typeface="Times"/>
              <a:cs typeface="Times"/>
            </a:endParaRPr>
          </a:p>
        </p:txBody>
      </p:sp>
      <p:cxnSp>
        <p:nvCxnSpPr>
          <p:cNvPr id="14" name="Straight Arrow Connector 13"/>
          <p:cNvCxnSpPr/>
          <p:nvPr/>
        </p:nvCxnSpPr>
        <p:spPr>
          <a:xfrm flipH="1">
            <a:off x="7047426" y="2988428"/>
            <a:ext cx="475241" cy="78319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718187" y="2692121"/>
            <a:ext cx="720725" cy="647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Times"/>
              <a:cs typeface="Times"/>
            </a:endParaRPr>
          </a:p>
        </p:txBody>
      </p:sp>
      <p:sp>
        <p:nvSpPr>
          <p:cNvPr id="16" name="Rectangle 11"/>
          <p:cNvSpPr>
            <a:spLocks noChangeArrowheads="1"/>
          </p:cNvSpPr>
          <p:nvPr/>
        </p:nvSpPr>
        <p:spPr bwMode="auto">
          <a:xfrm>
            <a:off x="278326" y="2278580"/>
            <a:ext cx="24479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000" b="1" dirty="0" err="1">
                <a:solidFill>
                  <a:srgbClr val="00B050"/>
                </a:solidFill>
                <a:latin typeface="Times"/>
                <a:cs typeface="Times"/>
              </a:rPr>
              <a:t>Protons</a:t>
            </a:r>
            <a:r>
              <a:rPr lang="it-IT" sz="2000" b="1" dirty="0">
                <a:solidFill>
                  <a:srgbClr val="00B050"/>
                </a:solidFill>
                <a:latin typeface="Times"/>
                <a:cs typeface="Times"/>
              </a:rPr>
              <a:t> </a:t>
            </a:r>
            <a:r>
              <a:rPr lang="it-IT" sz="2000" b="1" dirty="0" err="1">
                <a:solidFill>
                  <a:srgbClr val="00B050"/>
                </a:solidFill>
                <a:latin typeface="Times"/>
                <a:cs typeface="Times"/>
              </a:rPr>
              <a:t>leave</a:t>
            </a:r>
            <a:endParaRPr lang="it-IT" sz="2000" b="1" dirty="0">
              <a:solidFill>
                <a:srgbClr val="00B050"/>
              </a:solidFill>
              <a:latin typeface="Times"/>
              <a:cs typeface="Times"/>
            </a:endParaRPr>
          </a:p>
          <a:p>
            <a:pPr algn="ctr"/>
            <a:r>
              <a:rPr lang="it-IT" sz="2000" b="1" dirty="0" err="1">
                <a:solidFill>
                  <a:srgbClr val="00B050"/>
                </a:solidFill>
                <a:latin typeface="Times"/>
                <a:cs typeface="Times"/>
              </a:rPr>
              <a:t>through</a:t>
            </a:r>
            <a:r>
              <a:rPr lang="it-IT" sz="2000" b="1" dirty="0">
                <a:solidFill>
                  <a:srgbClr val="00B050"/>
                </a:solidFill>
                <a:latin typeface="Times"/>
                <a:cs typeface="Times"/>
              </a:rPr>
              <a:t> </a:t>
            </a:r>
            <a:r>
              <a:rPr lang="it-IT" sz="2000" b="1" dirty="0" err="1">
                <a:solidFill>
                  <a:srgbClr val="00B050"/>
                </a:solidFill>
                <a:latin typeface="Times"/>
                <a:cs typeface="Times"/>
              </a:rPr>
              <a:t>thin</a:t>
            </a:r>
            <a:endParaRPr lang="it-IT" sz="2000" b="1" dirty="0">
              <a:solidFill>
                <a:srgbClr val="00B050"/>
              </a:solidFill>
              <a:latin typeface="Times"/>
              <a:cs typeface="Times"/>
            </a:endParaRPr>
          </a:p>
          <a:p>
            <a:pPr algn="ctr"/>
            <a:r>
              <a:rPr lang="it-IT" sz="2000" b="1" dirty="0" err="1">
                <a:solidFill>
                  <a:srgbClr val="00B050"/>
                </a:solidFill>
                <a:latin typeface="Times"/>
                <a:cs typeface="Times"/>
              </a:rPr>
              <a:t>window</a:t>
            </a:r>
            <a:endParaRPr lang="it-IT" sz="2000" b="1" dirty="0">
              <a:solidFill>
                <a:srgbClr val="00B050"/>
              </a:solidFill>
              <a:latin typeface="Times"/>
              <a:cs typeface="Times"/>
            </a:endParaRPr>
          </a:p>
        </p:txBody>
      </p:sp>
      <p:cxnSp>
        <p:nvCxnSpPr>
          <p:cNvPr id="17" name="Straight Arrow Connector 16"/>
          <p:cNvCxnSpPr/>
          <p:nvPr/>
        </p:nvCxnSpPr>
        <p:spPr>
          <a:xfrm flipH="1" flipV="1">
            <a:off x="2151574" y="3111223"/>
            <a:ext cx="574677" cy="8413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27"/>
          <p:cNvSpPr>
            <a:spLocks noChangeArrowheads="1"/>
          </p:cNvSpPr>
          <p:nvPr/>
        </p:nvSpPr>
        <p:spPr bwMode="auto">
          <a:xfrm>
            <a:off x="3591437" y="2619096"/>
            <a:ext cx="1559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b="1">
                <a:solidFill>
                  <a:schemeClr val="bg1"/>
                </a:solidFill>
                <a:latin typeface="Times"/>
                <a:cs typeface="Times"/>
              </a:rPr>
              <a:t>Proton Target</a:t>
            </a:r>
          </a:p>
        </p:txBody>
      </p:sp>
      <p:cxnSp>
        <p:nvCxnSpPr>
          <p:cNvPr id="19" name="Straight Arrow Connector 18"/>
          <p:cNvCxnSpPr/>
          <p:nvPr/>
        </p:nvCxnSpPr>
        <p:spPr>
          <a:xfrm rot="16200000" flipH="1">
            <a:off x="4238344" y="3267590"/>
            <a:ext cx="649287" cy="7302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31"/>
          <p:cNvSpPr>
            <a:spLocks noChangeArrowheads="1"/>
          </p:cNvSpPr>
          <p:nvPr/>
        </p:nvSpPr>
        <p:spPr bwMode="auto">
          <a:xfrm>
            <a:off x="594479" y="5118012"/>
            <a:ext cx="75422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dirty="0">
                <a:solidFill>
                  <a:srgbClr val="0070C0"/>
                </a:solidFill>
                <a:latin typeface="Times"/>
                <a:cs typeface="Times"/>
              </a:rPr>
              <a:t>The </a:t>
            </a:r>
            <a:r>
              <a:rPr lang="en-US" dirty="0">
                <a:solidFill>
                  <a:srgbClr val="0070C0"/>
                </a:solidFill>
                <a:latin typeface="Times"/>
                <a:cs typeface="Times"/>
              </a:rPr>
              <a:t>magnetic field is graded from approximately 5.0 Tesla on the upstream side down to 2.5 Tesla at the entrance to the Transport Solenoid. This graded field captures </a:t>
            </a:r>
            <a:r>
              <a:rPr lang="en-US" dirty="0" err="1">
                <a:solidFill>
                  <a:srgbClr val="0070C0"/>
                </a:solidFill>
                <a:latin typeface="Times"/>
                <a:cs typeface="Times"/>
              </a:rPr>
              <a:t>pions</a:t>
            </a:r>
            <a:r>
              <a:rPr lang="en-US" dirty="0">
                <a:solidFill>
                  <a:srgbClr val="0070C0"/>
                </a:solidFill>
                <a:latin typeface="Times"/>
                <a:cs typeface="Times"/>
              </a:rPr>
              <a:t>, which spiral around in the field and decay into muons.</a:t>
            </a:r>
            <a:endParaRPr lang="it-IT" dirty="0">
              <a:solidFill>
                <a:srgbClr val="0070C0"/>
              </a:solidFill>
              <a:latin typeface="Times"/>
              <a:cs typeface="Times"/>
            </a:endParaRPr>
          </a:p>
        </p:txBody>
      </p:sp>
      <p:sp>
        <p:nvSpPr>
          <p:cNvPr id="21" name="Rectangle 34"/>
          <p:cNvSpPr>
            <a:spLocks noChangeArrowheads="1"/>
          </p:cNvSpPr>
          <p:nvPr/>
        </p:nvSpPr>
        <p:spPr bwMode="auto">
          <a:xfrm>
            <a:off x="7522667" y="3268384"/>
            <a:ext cx="9116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sz="2000" b="1" dirty="0">
                <a:solidFill>
                  <a:srgbClr val="FF0000"/>
                </a:solidFill>
                <a:latin typeface="Times"/>
                <a:cs typeface="Times"/>
              </a:rPr>
              <a:t>muons </a:t>
            </a:r>
          </a:p>
          <a:p>
            <a:pPr algn="ctr"/>
            <a:r>
              <a:rPr lang="it-IT" sz="2000" b="1" dirty="0">
                <a:solidFill>
                  <a:srgbClr val="FF0000"/>
                </a:solidFill>
                <a:latin typeface="Times"/>
                <a:cs typeface="Times"/>
              </a:rPr>
              <a:t>exit </a:t>
            </a:r>
          </a:p>
        </p:txBody>
      </p:sp>
    </p:spTree>
    <p:extLst>
      <p:ext uri="{BB962C8B-B14F-4D97-AF65-F5344CB8AC3E}">
        <p14:creationId xmlns:p14="http://schemas.microsoft.com/office/powerpoint/2010/main" val="46510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490906" y="965994"/>
            <a:ext cx="8195892" cy="530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32932" y="124090"/>
            <a:ext cx="6752835" cy="334962"/>
          </a:xfrm>
        </p:spPr>
        <p:txBody>
          <a:bodyPr>
            <a:noAutofit/>
          </a:bodyPr>
          <a:lstStyle/>
          <a:p>
            <a:r>
              <a:rPr lang="en-US" sz="2800" dirty="0" smtClean="0">
                <a:solidFill>
                  <a:srgbClr val="800000"/>
                </a:solidFill>
              </a:rPr>
              <a:t>Transport Solenoid</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33</a:t>
            </a:fld>
            <a:endParaRPr lang="en-US" dirty="0"/>
          </a:p>
        </p:txBody>
      </p:sp>
      <p:sp>
        <p:nvSpPr>
          <p:cNvPr id="10" name="Rectangle 18"/>
          <p:cNvSpPr>
            <a:spLocks noChangeArrowheads="1"/>
          </p:cNvSpPr>
          <p:nvPr/>
        </p:nvSpPr>
        <p:spPr bwMode="auto">
          <a:xfrm>
            <a:off x="1724393" y="4305225"/>
            <a:ext cx="244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b="1">
                <a:solidFill>
                  <a:srgbClr val="0070C0"/>
                </a:solidFill>
                <a:latin typeface="Times"/>
                <a:cs typeface="Times"/>
              </a:rPr>
              <a:t>Pions</a:t>
            </a:r>
          </a:p>
        </p:txBody>
      </p:sp>
      <p:sp>
        <p:nvSpPr>
          <p:cNvPr id="18" name="Rectangle 11"/>
          <p:cNvSpPr>
            <a:spLocks noChangeArrowheads="1"/>
          </p:cNvSpPr>
          <p:nvPr/>
        </p:nvSpPr>
        <p:spPr bwMode="auto">
          <a:xfrm>
            <a:off x="643306" y="4936573"/>
            <a:ext cx="3685313"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rgbClr val="00B050"/>
                </a:solidFill>
                <a:latin typeface="Times"/>
                <a:cs typeface="Times"/>
              </a:rPr>
              <a:t>Curved </a:t>
            </a:r>
            <a:r>
              <a:rPr lang="en-US" sz="2400" b="1" dirty="0" smtClean="0">
                <a:solidFill>
                  <a:srgbClr val="00B050"/>
                </a:solidFill>
                <a:latin typeface="Times"/>
                <a:cs typeface="Times"/>
              </a:rPr>
              <a:t>solenoid eliminates transport of photons and neutrons</a:t>
            </a:r>
            <a:endParaRPr lang="it-IT" sz="2400" b="1" dirty="0">
              <a:solidFill>
                <a:srgbClr val="00B050"/>
              </a:solidFill>
              <a:latin typeface="Times"/>
              <a:cs typeface="Times"/>
            </a:endParaRPr>
          </a:p>
        </p:txBody>
      </p:sp>
      <p:sp>
        <p:nvSpPr>
          <p:cNvPr id="19" name="Rectangle 23"/>
          <p:cNvSpPr>
            <a:spLocks noChangeArrowheads="1"/>
          </p:cNvSpPr>
          <p:nvPr/>
        </p:nvSpPr>
        <p:spPr bwMode="auto">
          <a:xfrm>
            <a:off x="5967147" y="2299180"/>
            <a:ext cx="27363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it-IT" sz="2400" dirty="0" err="1">
                <a:solidFill>
                  <a:srgbClr val="FF0000"/>
                </a:solidFill>
                <a:latin typeface="Times"/>
                <a:cs typeface="Times"/>
              </a:rPr>
              <a:t>B</a:t>
            </a:r>
            <a:r>
              <a:rPr lang="it-IT" sz="2400" dirty="0" err="1" smtClean="0">
                <a:solidFill>
                  <a:srgbClr val="FF0000"/>
                </a:solidFill>
                <a:latin typeface="Times"/>
                <a:cs typeface="Times"/>
              </a:rPr>
              <a:t>eam</a:t>
            </a:r>
            <a:r>
              <a:rPr lang="it-IT" sz="2400" dirty="0" smtClean="0">
                <a:solidFill>
                  <a:srgbClr val="FF0000"/>
                </a:solidFill>
                <a:latin typeface="Times"/>
                <a:cs typeface="Times"/>
              </a:rPr>
              <a:t> </a:t>
            </a:r>
            <a:r>
              <a:rPr lang="it-IT" sz="2400" dirty="0" err="1">
                <a:solidFill>
                  <a:srgbClr val="FF0000"/>
                </a:solidFill>
                <a:latin typeface="Times"/>
                <a:cs typeface="Times"/>
              </a:rPr>
              <a:t>selection</a:t>
            </a:r>
            <a:r>
              <a:rPr lang="it-IT" sz="2400" dirty="0">
                <a:solidFill>
                  <a:srgbClr val="FF0000"/>
                </a:solidFill>
                <a:latin typeface="Times"/>
                <a:cs typeface="Times"/>
              </a:rPr>
              <a:t> by:</a:t>
            </a:r>
          </a:p>
          <a:p>
            <a:pPr algn="ctr">
              <a:buFont typeface="Arial" charset="0"/>
              <a:buChar char="•"/>
            </a:pPr>
            <a:r>
              <a:rPr lang="it-IT" sz="2400" dirty="0">
                <a:solidFill>
                  <a:srgbClr val="FF0000"/>
                </a:solidFill>
                <a:latin typeface="Times"/>
                <a:cs typeface="Times"/>
              </a:rPr>
              <a:t> curvature </a:t>
            </a:r>
            <a:r>
              <a:rPr lang="it-IT" sz="2400" dirty="0" err="1">
                <a:solidFill>
                  <a:srgbClr val="FF0000"/>
                </a:solidFill>
                <a:latin typeface="Times"/>
                <a:cs typeface="Times"/>
              </a:rPr>
              <a:t>drift</a:t>
            </a:r>
            <a:endParaRPr lang="it-IT" sz="2400" dirty="0">
              <a:solidFill>
                <a:srgbClr val="FF0000"/>
              </a:solidFill>
              <a:latin typeface="Times"/>
              <a:cs typeface="Times"/>
            </a:endParaRPr>
          </a:p>
          <a:p>
            <a:pPr algn="ctr">
              <a:buFont typeface="Arial" charset="0"/>
              <a:buChar char="•"/>
            </a:pPr>
            <a:r>
              <a:rPr lang="it-IT" sz="2400" dirty="0">
                <a:solidFill>
                  <a:srgbClr val="FF0000"/>
                </a:solidFill>
                <a:latin typeface="Times"/>
                <a:cs typeface="Times"/>
              </a:rPr>
              <a:t> </a:t>
            </a:r>
            <a:r>
              <a:rPr lang="it-IT" sz="2400" dirty="0" err="1">
                <a:solidFill>
                  <a:srgbClr val="FF0000"/>
                </a:solidFill>
                <a:latin typeface="Times"/>
                <a:cs typeface="Times"/>
              </a:rPr>
              <a:t>collimators</a:t>
            </a:r>
            <a:r>
              <a:rPr lang="it-IT" sz="2400" dirty="0">
                <a:solidFill>
                  <a:srgbClr val="FF0000"/>
                </a:solidFill>
                <a:latin typeface="Times"/>
                <a:cs typeface="Times"/>
              </a:rPr>
              <a:t> </a:t>
            </a:r>
            <a:r>
              <a:rPr lang="it-IT" sz="2400" dirty="0" err="1">
                <a:solidFill>
                  <a:srgbClr val="FF0000"/>
                </a:solidFill>
                <a:latin typeface="Times"/>
                <a:cs typeface="Times"/>
              </a:rPr>
              <a:t>sign</a:t>
            </a:r>
            <a:endParaRPr lang="it-IT" sz="2400" dirty="0">
              <a:solidFill>
                <a:srgbClr val="FF0000"/>
              </a:solidFill>
              <a:latin typeface="Times"/>
              <a:cs typeface="Times"/>
            </a:endParaRPr>
          </a:p>
          <a:p>
            <a:pPr algn="ctr">
              <a:buFont typeface="Arial" charset="0"/>
              <a:buChar char="•"/>
            </a:pPr>
            <a:r>
              <a:rPr lang="it-IT" sz="2400" dirty="0">
                <a:solidFill>
                  <a:srgbClr val="FF0000"/>
                </a:solidFill>
                <a:latin typeface="Times"/>
                <a:cs typeface="Times"/>
              </a:rPr>
              <a:t> </a:t>
            </a:r>
            <a:r>
              <a:rPr lang="it-IT" sz="2400" dirty="0" err="1">
                <a:solidFill>
                  <a:srgbClr val="FF0000"/>
                </a:solidFill>
                <a:latin typeface="Times"/>
                <a:cs typeface="Times"/>
              </a:rPr>
              <a:t>momentum</a:t>
            </a:r>
            <a:endParaRPr lang="it-IT" sz="2400" dirty="0">
              <a:solidFill>
                <a:srgbClr val="FF0000"/>
              </a:solidFill>
              <a:latin typeface="Times"/>
              <a:cs typeface="Times"/>
            </a:endParaRPr>
          </a:p>
        </p:txBody>
      </p:sp>
      <p:sp>
        <p:nvSpPr>
          <p:cNvPr id="20" name="Rectangle 26"/>
          <p:cNvSpPr>
            <a:spLocks noChangeArrowheads="1"/>
          </p:cNvSpPr>
          <p:nvPr/>
        </p:nvSpPr>
        <p:spPr bwMode="auto">
          <a:xfrm>
            <a:off x="490907" y="4061692"/>
            <a:ext cx="16502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000" dirty="0" err="1">
                <a:solidFill>
                  <a:srgbClr val="0070C0"/>
                </a:solidFill>
                <a:latin typeface="Times"/>
                <a:cs typeface="Times"/>
              </a:rPr>
              <a:t>occasional</a:t>
            </a:r>
            <a:r>
              <a:rPr lang="it-IT" sz="2000" dirty="0">
                <a:latin typeface="Times"/>
                <a:cs typeface="Times"/>
              </a:rPr>
              <a:t> </a:t>
            </a:r>
            <a:r>
              <a:rPr lang="el-GR" sz="2000" i="1" dirty="0">
                <a:solidFill>
                  <a:srgbClr val="0070C0"/>
                </a:solidFill>
                <a:latin typeface="Times"/>
                <a:cs typeface="Times"/>
              </a:rPr>
              <a:t>μ+</a:t>
            </a:r>
            <a:endParaRPr lang="it-IT" sz="2000" dirty="0">
              <a:solidFill>
                <a:srgbClr val="0070C0"/>
              </a:solidFill>
              <a:latin typeface="Times"/>
              <a:cs typeface="Times"/>
            </a:endParaRPr>
          </a:p>
        </p:txBody>
      </p:sp>
      <p:cxnSp>
        <p:nvCxnSpPr>
          <p:cNvPr id="21" name="Straight Arrow Connector 20"/>
          <p:cNvCxnSpPr/>
          <p:nvPr/>
        </p:nvCxnSpPr>
        <p:spPr>
          <a:xfrm flipV="1">
            <a:off x="1724393" y="3558458"/>
            <a:ext cx="576263" cy="50323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72318" y="3558455"/>
            <a:ext cx="1656184" cy="461665"/>
          </a:xfrm>
          <a:prstGeom prst="rect">
            <a:avLst/>
          </a:prstGeom>
          <a:solidFill>
            <a:schemeClr val="bg1"/>
          </a:solidFill>
        </p:spPr>
        <p:txBody>
          <a:bodyPr wrap="square" rtlCol="0">
            <a:spAutoFit/>
          </a:bodyPr>
          <a:lstStyle/>
          <a:p>
            <a:pPr algn="ctr"/>
            <a:r>
              <a:rPr lang="en-US" sz="2400" dirty="0">
                <a:solidFill>
                  <a:srgbClr val="BE521D"/>
                </a:solidFill>
                <a:latin typeface="Times"/>
                <a:cs typeface="Times"/>
              </a:rPr>
              <a:t>c</a:t>
            </a:r>
            <a:r>
              <a:rPr lang="en-US" sz="2400" dirty="0" smtClean="0">
                <a:solidFill>
                  <a:srgbClr val="BE521D"/>
                </a:solidFill>
                <a:latin typeface="Times"/>
                <a:cs typeface="Times"/>
              </a:rPr>
              <a:t>ollimators</a:t>
            </a:r>
            <a:endParaRPr lang="en-US" sz="2400" dirty="0">
              <a:solidFill>
                <a:srgbClr val="BE521D"/>
              </a:solidFill>
              <a:latin typeface="Times"/>
              <a:cs typeface="Times"/>
            </a:endParaRPr>
          </a:p>
        </p:txBody>
      </p:sp>
      <p:sp>
        <p:nvSpPr>
          <p:cNvPr id="3" name="TextBox 2"/>
          <p:cNvSpPr txBox="1"/>
          <p:nvPr/>
        </p:nvSpPr>
        <p:spPr>
          <a:xfrm>
            <a:off x="3516456" y="4120559"/>
            <a:ext cx="1582484" cy="369332"/>
          </a:xfrm>
          <a:prstGeom prst="rect">
            <a:avLst/>
          </a:prstGeom>
          <a:noFill/>
        </p:spPr>
        <p:txBody>
          <a:bodyPr wrap="none" rtlCol="0">
            <a:spAutoFit/>
          </a:bodyPr>
          <a:lstStyle/>
          <a:p>
            <a:r>
              <a:rPr lang="en-US" dirty="0" smtClean="0">
                <a:solidFill>
                  <a:srgbClr val="FFFF00"/>
                </a:solidFill>
              </a:rPr>
              <a:t>P-bar absorber</a:t>
            </a:r>
            <a:endParaRPr lang="en-US" dirty="0">
              <a:solidFill>
                <a:srgbClr val="FFFF00"/>
              </a:solidFill>
            </a:endParaRPr>
          </a:p>
        </p:txBody>
      </p:sp>
    </p:spTree>
    <p:extLst>
      <p:ext uri="{BB962C8B-B14F-4D97-AF65-F5344CB8AC3E}">
        <p14:creationId xmlns:p14="http://schemas.microsoft.com/office/powerpoint/2010/main" val="33412227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07157"/>
            <a:ext cx="6752835" cy="334962"/>
          </a:xfrm>
        </p:spPr>
        <p:txBody>
          <a:bodyPr>
            <a:noAutofit/>
          </a:bodyPr>
          <a:lstStyle/>
          <a:p>
            <a:r>
              <a:rPr lang="en-US" sz="2800" dirty="0" smtClean="0">
                <a:solidFill>
                  <a:srgbClr val="800000"/>
                </a:solidFill>
              </a:rPr>
              <a:t>Detector Solenoid</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34</a:t>
            </a:fld>
            <a:endParaRPr lang="en-US" dirty="0"/>
          </a:p>
        </p:txBody>
      </p:sp>
      <p:sp>
        <p:nvSpPr>
          <p:cNvPr id="7" name="Oval 6"/>
          <p:cNvSpPr/>
          <p:nvPr/>
        </p:nvSpPr>
        <p:spPr>
          <a:xfrm>
            <a:off x="5459769" y="1476441"/>
            <a:ext cx="543739" cy="5364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07089" y="1503842"/>
            <a:ext cx="543739" cy="5364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8150" y="2065550"/>
            <a:ext cx="82677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67031" y="3450788"/>
            <a:ext cx="2468909" cy="369332"/>
          </a:xfrm>
          <a:prstGeom prst="rect">
            <a:avLst/>
          </a:prstGeom>
          <a:noFill/>
        </p:spPr>
        <p:txBody>
          <a:bodyPr wrap="square" rtlCol="0">
            <a:spAutoFit/>
          </a:bodyPr>
          <a:lstStyle/>
          <a:p>
            <a:pPr algn="r"/>
            <a:r>
              <a:rPr lang="en-US" dirty="0" err="1" smtClean="0">
                <a:latin typeface="Comic Sans MS" pitchFamily="66" charset="0"/>
                <a:cs typeface="Symbol" charset="2"/>
              </a:rPr>
              <a:t>muon</a:t>
            </a:r>
            <a:r>
              <a:rPr lang="en-US" dirty="0" smtClean="0"/>
              <a:t> </a:t>
            </a:r>
            <a:r>
              <a:rPr lang="en-US" dirty="0" smtClean="0">
                <a:latin typeface="Comic Sans MS" pitchFamily="66" charset="0"/>
              </a:rPr>
              <a:t>stopping</a:t>
            </a:r>
            <a:r>
              <a:rPr lang="en-US" dirty="0" smtClean="0"/>
              <a:t> </a:t>
            </a:r>
            <a:r>
              <a:rPr lang="en-US" dirty="0">
                <a:latin typeface="Comic Sans MS" pitchFamily="66" charset="0"/>
              </a:rPr>
              <a:t>t</a:t>
            </a:r>
            <a:r>
              <a:rPr lang="en-US" dirty="0" smtClean="0">
                <a:latin typeface="Comic Sans MS" pitchFamily="66" charset="0"/>
              </a:rPr>
              <a:t>arget</a:t>
            </a:r>
            <a:endParaRPr lang="en-US" dirty="0">
              <a:latin typeface="Comic Sans MS" pitchFamily="66" charset="0"/>
            </a:endParaRPr>
          </a:p>
        </p:txBody>
      </p:sp>
      <p:cxnSp>
        <p:nvCxnSpPr>
          <p:cNvPr id="11" name="Straight Arrow Connector 10"/>
          <p:cNvCxnSpPr/>
          <p:nvPr/>
        </p:nvCxnSpPr>
        <p:spPr>
          <a:xfrm flipV="1">
            <a:off x="2337440" y="2660061"/>
            <a:ext cx="698500" cy="772582"/>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400091" y="1344395"/>
            <a:ext cx="2095917" cy="369332"/>
          </a:xfrm>
          <a:prstGeom prst="rect">
            <a:avLst/>
          </a:prstGeom>
          <a:noFill/>
        </p:spPr>
        <p:txBody>
          <a:bodyPr wrap="square" rtlCol="0">
            <a:spAutoFit/>
          </a:bodyPr>
          <a:lstStyle/>
          <a:p>
            <a:pPr algn="r"/>
            <a:r>
              <a:rPr lang="en-US" dirty="0" smtClean="0">
                <a:latin typeface="Comic Sans MS" pitchFamily="66" charset="0"/>
                <a:cs typeface="Symbol" charset="2"/>
              </a:rPr>
              <a:t>Proton Absorber</a:t>
            </a:r>
            <a:endParaRPr lang="en-US" dirty="0">
              <a:latin typeface="Comic Sans MS" pitchFamily="66" charset="0"/>
            </a:endParaRPr>
          </a:p>
        </p:txBody>
      </p:sp>
      <p:cxnSp>
        <p:nvCxnSpPr>
          <p:cNvPr id="13" name="Straight Arrow Connector 12"/>
          <p:cNvCxnSpPr/>
          <p:nvPr/>
        </p:nvCxnSpPr>
        <p:spPr>
          <a:xfrm>
            <a:off x="3448050" y="1713727"/>
            <a:ext cx="190500" cy="895961"/>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32324" y="4097119"/>
            <a:ext cx="1344083" cy="369332"/>
          </a:xfrm>
          <a:prstGeom prst="rect">
            <a:avLst/>
          </a:prstGeom>
          <a:noFill/>
        </p:spPr>
        <p:txBody>
          <a:bodyPr wrap="square" rtlCol="0">
            <a:spAutoFit/>
          </a:bodyPr>
          <a:lstStyle/>
          <a:p>
            <a:pPr algn="r"/>
            <a:r>
              <a:rPr lang="en-US" dirty="0" smtClean="0">
                <a:latin typeface="Comic Sans MS" pitchFamily="66" charset="0"/>
                <a:cs typeface="Symbol" charset="2"/>
              </a:rPr>
              <a:t>Tracker</a:t>
            </a:r>
            <a:endParaRPr lang="en-US" dirty="0">
              <a:latin typeface="Comic Sans MS" pitchFamily="66" charset="0"/>
            </a:endParaRPr>
          </a:p>
        </p:txBody>
      </p:sp>
      <p:cxnSp>
        <p:nvCxnSpPr>
          <p:cNvPr id="15" name="Straight Arrow Connector 14"/>
          <p:cNvCxnSpPr/>
          <p:nvPr/>
        </p:nvCxnSpPr>
        <p:spPr>
          <a:xfrm flipV="1">
            <a:off x="4360974" y="2949886"/>
            <a:ext cx="241300" cy="1126066"/>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003507" y="3974665"/>
            <a:ext cx="1930817" cy="369332"/>
          </a:xfrm>
          <a:prstGeom prst="rect">
            <a:avLst/>
          </a:prstGeom>
          <a:noFill/>
        </p:spPr>
        <p:txBody>
          <a:bodyPr wrap="square" rtlCol="0">
            <a:spAutoFit/>
          </a:bodyPr>
          <a:lstStyle/>
          <a:p>
            <a:r>
              <a:rPr lang="en-US" dirty="0" smtClean="0">
                <a:latin typeface="Comic Sans MS" pitchFamily="66" charset="0"/>
                <a:cs typeface="Symbol" charset="2"/>
              </a:rPr>
              <a:t>EM Calorimeter</a:t>
            </a:r>
            <a:endParaRPr lang="en-US" dirty="0">
              <a:latin typeface="Comic Sans MS" pitchFamily="66" charset="0"/>
            </a:endParaRPr>
          </a:p>
        </p:txBody>
      </p:sp>
      <p:cxnSp>
        <p:nvCxnSpPr>
          <p:cNvPr id="17" name="Straight Arrow Connector 16"/>
          <p:cNvCxnSpPr/>
          <p:nvPr/>
        </p:nvCxnSpPr>
        <p:spPr>
          <a:xfrm flipH="1" flipV="1">
            <a:off x="6003508" y="2890622"/>
            <a:ext cx="654467" cy="1084043"/>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512264" y="1344395"/>
            <a:ext cx="2022135" cy="369332"/>
          </a:xfrm>
          <a:prstGeom prst="rect">
            <a:avLst/>
          </a:prstGeom>
          <a:noFill/>
        </p:spPr>
        <p:txBody>
          <a:bodyPr wrap="square" rtlCol="0">
            <a:spAutoFit/>
          </a:bodyPr>
          <a:lstStyle/>
          <a:p>
            <a:r>
              <a:rPr lang="en-US" dirty="0" err="1" smtClean="0">
                <a:latin typeface="Comic Sans MS" pitchFamily="66" charset="0"/>
                <a:cs typeface="Symbol" charset="2"/>
              </a:rPr>
              <a:t>Muon</a:t>
            </a:r>
            <a:r>
              <a:rPr lang="en-US" dirty="0" smtClean="0">
                <a:latin typeface="Comic Sans MS" pitchFamily="66" charset="0"/>
                <a:cs typeface="Symbol" charset="2"/>
              </a:rPr>
              <a:t> Beam Stop</a:t>
            </a:r>
            <a:endParaRPr lang="en-US" dirty="0">
              <a:latin typeface="Comic Sans MS" pitchFamily="66" charset="0"/>
            </a:endParaRPr>
          </a:p>
        </p:txBody>
      </p:sp>
      <p:cxnSp>
        <p:nvCxnSpPr>
          <p:cNvPr id="19" name="Straight Arrow Connector 18"/>
          <p:cNvCxnSpPr/>
          <p:nvPr/>
        </p:nvCxnSpPr>
        <p:spPr>
          <a:xfrm flipH="1">
            <a:off x="7182491" y="1790700"/>
            <a:ext cx="280886" cy="818988"/>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724024" y="1559867"/>
            <a:ext cx="543739" cy="461665"/>
          </a:xfrm>
          <a:prstGeom prst="rect">
            <a:avLst/>
          </a:prstGeom>
          <a:noFill/>
        </p:spPr>
        <p:txBody>
          <a:bodyPr wrap="none" rtlCol="0">
            <a:spAutoFit/>
          </a:bodyPr>
          <a:lstStyle/>
          <a:p>
            <a:r>
              <a:rPr lang="en-US" sz="2400" dirty="0" smtClean="0">
                <a:latin typeface="Arial" pitchFamily="34" charset="0"/>
                <a:cs typeface="Arial" pitchFamily="34" charset="0"/>
              </a:rPr>
              <a:t>2T</a:t>
            </a:r>
            <a:endParaRPr lang="en-US" dirty="0">
              <a:latin typeface="Arial" pitchFamily="34" charset="0"/>
              <a:cs typeface="Arial" pitchFamily="34" charset="0"/>
            </a:endParaRPr>
          </a:p>
        </p:txBody>
      </p:sp>
      <p:sp>
        <p:nvSpPr>
          <p:cNvPr id="21" name="TextBox 20"/>
          <p:cNvSpPr txBox="1"/>
          <p:nvPr/>
        </p:nvSpPr>
        <p:spPr>
          <a:xfrm>
            <a:off x="5459768" y="1519089"/>
            <a:ext cx="543739" cy="461665"/>
          </a:xfrm>
          <a:prstGeom prst="rect">
            <a:avLst/>
          </a:prstGeom>
          <a:noFill/>
        </p:spPr>
        <p:txBody>
          <a:bodyPr wrap="none" rtlCol="0">
            <a:spAutoFit/>
          </a:bodyPr>
          <a:lstStyle/>
          <a:p>
            <a:r>
              <a:rPr lang="en-US" sz="2400" dirty="0" smtClean="0">
                <a:latin typeface="Arial" pitchFamily="34" charset="0"/>
                <a:cs typeface="Arial" pitchFamily="34" charset="0"/>
              </a:rPr>
              <a:t>1T</a:t>
            </a:r>
            <a:endParaRPr lang="en-US" dirty="0">
              <a:latin typeface="Arial" pitchFamily="34" charset="0"/>
              <a:cs typeface="Arial" pitchFamily="34" charset="0"/>
            </a:endParaRPr>
          </a:p>
        </p:txBody>
      </p:sp>
      <p:cxnSp>
        <p:nvCxnSpPr>
          <p:cNvPr id="22" name="Straight Arrow Connector 21"/>
          <p:cNvCxnSpPr/>
          <p:nvPr/>
        </p:nvCxnSpPr>
        <p:spPr>
          <a:xfrm>
            <a:off x="567031" y="1344395"/>
            <a:ext cx="60523" cy="58787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22319" y="923383"/>
            <a:ext cx="838691" cy="369332"/>
          </a:xfrm>
          <a:prstGeom prst="rect">
            <a:avLst/>
          </a:prstGeom>
          <a:noFill/>
        </p:spPr>
        <p:txBody>
          <a:bodyPr wrap="none" rtlCol="0">
            <a:spAutoFit/>
          </a:bodyPr>
          <a:lstStyle/>
          <a:p>
            <a:r>
              <a:rPr lang="en-US" dirty="0" err="1" smtClean="0">
                <a:latin typeface="Comic Sans MS" pitchFamily="66" charset="0"/>
              </a:rPr>
              <a:t>muons</a:t>
            </a:r>
            <a:endParaRPr lang="en-US" dirty="0">
              <a:latin typeface="Comic Sans MS" pitchFamily="66" charset="0"/>
            </a:endParaRPr>
          </a:p>
        </p:txBody>
      </p:sp>
      <p:sp>
        <p:nvSpPr>
          <p:cNvPr id="24" name="Rectangle 23"/>
          <p:cNvSpPr/>
          <p:nvPr/>
        </p:nvSpPr>
        <p:spPr>
          <a:xfrm>
            <a:off x="1724024" y="685703"/>
            <a:ext cx="5739353" cy="646331"/>
          </a:xfrm>
          <a:prstGeom prst="rect">
            <a:avLst/>
          </a:prstGeom>
        </p:spPr>
        <p:txBody>
          <a:bodyPr wrap="square">
            <a:spAutoFit/>
          </a:bodyPr>
          <a:lstStyle/>
          <a:p>
            <a:r>
              <a:rPr lang="en-US" dirty="0">
                <a:latin typeface="Comic Sans MS" pitchFamily="66" charset="0"/>
              </a:rPr>
              <a:t>Graded field “reflects” downstream </a:t>
            </a:r>
            <a:r>
              <a:rPr lang="en-US" dirty="0" smtClean="0">
                <a:latin typeface="Comic Sans MS" pitchFamily="66" charset="0"/>
              </a:rPr>
              <a:t>a fraction of conversion </a:t>
            </a:r>
            <a:r>
              <a:rPr lang="en-US" dirty="0">
                <a:latin typeface="Comic Sans MS" pitchFamily="66" charset="0"/>
              </a:rPr>
              <a:t>electrons emitted upstream </a:t>
            </a:r>
            <a:endParaRPr lang="en-US" dirty="0"/>
          </a:p>
        </p:txBody>
      </p:sp>
      <p:sp>
        <p:nvSpPr>
          <p:cNvPr id="25" name="Rectangle 5"/>
          <p:cNvSpPr>
            <a:spLocks/>
          </p:cNvSpPr>
          <p:nvPr/>
        </p:nvSpPr>
        <p:spPr bwMode="auto">
          <a:xfrm>
            <a:off x="0" y="3927154"/>
            <a:ext cx="4131733" cy="780314"/>
          </a:xfrm>
          <a:prstGeom prst="rect">
            <a:avLst/>
          </a:prstGeom>
          <a:noFill/>
          <a:ln w="50800">
            <a:solidFill>
              <a:srgbClr val="002D9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buClr>
                <a:srgbClr val="FF2712"/>
              </a:buClr>
              <a:buSzPct val="125000"/>
            </a:pPr>
            <a:r>
              <a:rPr lang="en-US" sz="1600" dirty="0">
                <a:latin typeface="Times"/>
                <a:ea typeface="ＭＳ Ｐゴシック" charset="0"/>
                <a:cs typeface="Times"/>
                <a:sym typeface="Baskerville" charset="0"/>
              </a:rPr>
              <a:t> </a:t>
            </a:r>
            <a:r>
              <a:rPr lang="en-US" sz="1400" dirty="0" smtClean="0">
                <a:solidFill>
                  <a:schemeClr val="tx1"/>
                </a:solidFill>
                <a:latin typeface="Times"/>
                <a:ea typeface="ＭＳ Ｐゴシック" charset="0"/>
                <a:cs typeface="Times"/>
                <a:sym typeface="Baskerville" charset="0"/>
              </a:rPr>
              <a:t>17 </a:t>
            </a:r>
            <a:r>
              <a:rPr lang="en-US" sz="1400" dirty="0">
                <a:solidFill>
                  <a:schemeClr val="tx1"/>
                </a:solidFill>
                <a:latin typeface="Times"/>
                <a:ea typeface="ＭＳ Ｐゴシック" charset="0"/>
                <a:cs typeface="Times"/>
                <a:sym typeface="Baskerville" charset="0"/>
              </a:rPr>
              <a:t>Al foils; </a:t>
            </a:r>
            <a:r>
              <a:rPr lang="en-US" sz="1400" dirty="0" smtClean="0">
                <a:solidFill>
                  <a:schemeClr val="tx1"/>
                </a:solidFill>
                <a:latin typeface="Times"/>
                <a:ea typeface="ＭＳ Ｐゴシック" charset="0"/>
                <a:cs typeface="Times"/>
                <a:sym typeface="Baskerville" charset="0"/>
              </a:rPr>
              <a:t>Aluminum </a:t>
            </a:r>
            <a:r>
              <a:rPr lang="en-US" sz="1400" dirty="0">
                <a:solidFill>
                  <a:schemeClr val="tx1"/>
                </a:solidFill>
                <a:latin typeface="Times"/>
                <a:ea typeface="ＭＳ Ｐゴシック" charset="0"/>
                <a:cs typeface="Times"/>
                <a:sym typeface="Baskerville" charset="0"/>
              </a:rPr>
              <a:t>selected mainly for </a:t>
            </a:r>
            <a:r>
              <a:rPr lang="en-US" sz="1400" dirty="0" smtClean="0">
                <a:solidFill>
                  <a:schemeClr val="tx1"/>
                </a:solidFill>
                <a:latin typeface="Times"/>
                <a:ea typeface="ＭＳ Ｐゴシック" charset="0"/>
                <a:cs typeface="Times"/>
                <a:sym typeface="Baskerville" charset="0"/>
              </a:rPr>
              <a:t> the </a:t>
            </a:r>
            <a:r>
              <a:rPr lang="en-US" sz="1400" dirty="0" err="1" smtClean="0">
                <a:solidFill>
                  <a:schemeClr val="tx1"/>
                </a:solidFill>
                <a:latin typeface="Times"/>
                <a:ea typeface="ＭＳ Ｐゴシック" charset="0"/>
                <a:cs typeface="Times"/>
                <a:sym typeface="Baskerville" charset="0"/>
              </a:rPr>
              <a:t>muon</a:t>
            </a:r>
            <a:r>
              <a:rPr lang="en-US" sz="1400" dirty="0" smtClean="0">
                <a:solidFill>
                  <a:schemeClr val="tx1"/>
                </a:solidFill>
                <a:latin typeface="Times"/>
                <a:ea typeface="ＭＳ Ｐゴシック" charset="0"/>
                <a:cs typeface="Times"/>
                <a:sym typeface="Baskerville" charset="0"/>
              </a:rPr>
              <a:t>   lifetime (</a:t>
            </a:r>
            <a:r>
              <a:rPr lang="en-US" sz="1400" b="1" dirty="0">
                <a:solidFill>
                  <a:schemeClr val="tx1"/>
                </a:solidFill>
                <a:latin typeface="Times"/>
                <a:ea typeface="ＭＳ Ｐゴシック" charset="0"/>
                <a:cs typeface="Times"/>
                <a:sym typeface="Baskerville SemiBold" charset="0"/>
              </a:rPr>
              <a:t>864 </a:t>
            </a:r>
            <a:r>
              <a:rPr lang="en-US" sz="1400" b="1" dirty="0" smtClean="0">
                <a:solidFill>
                  <a:schemeClr val="tx1"/>
                </a:solidFill>
                <a:latin typeface="Times"/>
                <a:ea typeface="ＭＳ Ｐゴシック" charset="0"/>
                <a:cs typeface="Times"/>
                <a:sym typeface="Baskerville SemiBold" charset="0"/>
              </a:rPr>
              <a:t> ns</a:t>
            </a:r>
            <a:r>
              <a:rPr lang="en-US" sz="1400" b="1" dirty="0">
                <a:solidFill>
                  <a:schemeClr val="tx1"/>
                </a:solidFill>
                <a:latin typeface="Times"/>
                <a:ea typeface="ＭＳ Ｐゴシック" charset="0"/>
                <a:cs typeface="Times"/>
                <a:sym typeface="Baskerville SemiBold" charset="0"/>
              </a:rPr>
              <a:t>)</a:t>
            </a:r>
            <a:r>
              <a:rPr lang="en-US" sz="1400" dirty="0">
                <a:solidFill>
                  <a:schemeClr val="tx1"/>
                </a:solidFill>
                <a:latin typeface="Times"/>
                <a:ea typeface="ＭＳ Ｐゴシック" charset="0"/>
                <a:cs typeface="Times"/>
                <a:sym typeface="Baskerville" charset="0"/>
              </a:rPr>
              <a:t> that matches </a:t>
            </a:r>
            <a:r>
              <a:rPr lang="en-US" sz="1400" dirty="0" smtClean="0">
                <a:solidFill>
                  <a:schemeClr val="tx1"/>
                </a:solidFill>
                <a:latin typeface="Times"/>
                <a:ea typeface="ＭＳ Ｐゴシック" charset="0"/>
                <a:cs typeface="Times"/>
                <a:sym typeface="Baskerville" charset="0"/>
              </a:rPr>
              <a:t>beam </a:t>
            </a:r>
            <a:r>
              <a:rPr lang="en-US" sz="1400" dirty="0">
                <a:solidFill>
                  <a:schemeClr val="tx1"/>
                </a:solidFill>
                <a:latin typeface="Times"/>
                <a:ea typeface="ＭＳ Ｐゴシック" charset="0"/>
                <a:cs typeface="Times"/>
                <a:sym typeface="Baskerville" charset="0"/>
              </a:rPr>
              <a:t>structure.</a:t>
            </a:r>
          </a:p>
        </p:txBody>
      </p:sp>
      <p:sp>
        <p:nvSpPr>
          <p:cNvPr id="3" name="TextBox 2"/>
          <p:cNvSpPr txBox="1"/>
          <p:nvPr/>
        </p:nvSpPr>
        <p:spPr>
          <a:xfrm>
            <a:off x="4753618" y="4466451"/>
            <a:ext cx="3599162" cy="1631216"/>
          </a:xfrm>
          <a:prstGeom prst="rect">
            <a:avLst/>
          </a:prstGeom>
          <a:noFill/>
        </p:spPr>
        <p:txBody>
          <a:bodyPr wrap="none" rtlCol="0">
            <a:spAutoFit/>
          </a:bodyPr>
          <a:lstStyle/>
          <a:p>
            <a:r>
              <a:rPr lang="en-US" sz="2000" b="1" dirty="0"/>
              <a:t>S</a:t>
            </a:r>
            <a:r>
              <a:rPr lang="en-US" sz="2000" b="1" dirty="0" smtClean="0"/>
              <a:t>ensitivity goal </a:t>
            </a:r>
            <a:r>
              <a:rPr lang="en-US" sz="2000" b="1" dirty="0" smtClean="0">
                <a:sym typeface="Wingdings"/>
              </a:rPr>
              <a:t> ~ 6 x 10</a:t>
            </a:r>
            <a:r>
              <a:rPr lang="en-US" sz="2000" b="1" baseline="30000" dirty="0" smtClean="0">
                <a:sym typeface="Wingdings"/>
              </a:rPr>
              <a:t> 17</a:t>
            </a:r>
            <a:r>
              <a:rPr lang="en-US" sz="2000" b="1" dirty="0" smtClean="0">
                <a:sym typeface="Wingdings"/>
              </a:rPr>
              <a:t> </a:t>
            </a:r>
          </a:p>
          <a:p>
            <a:r>
              <a:rPr lang="en-US" sz="2000" b="1" dirty="0">
                <a:sym typeface="Wingdings"/>
              </a:rPr>
              <a:t> </a:t>
            </a:r>
            <a:r>
              <a:rPr lang="en-US" sz="2000" b="1" dirty="0" smtClean="0">
                <a:sym typeface="Wingdings"/>
              </a:rPr>
              <a:t>                          stopped</a:t>
            </a:r>
            <a:r>
              <a:rPr lang="en-US" sz="2000" b="1" baseline="30000" dirty="0" smtClean="0">
                <a:sym typeface="Wingdings"/>
              </a:rPr>
              <a:t> </a:t>
            </a:r>
            <a:r>
              <a:rPr lang="en-US" sz="2000" b="1" dirty="0" err="1" smtClean="0">
                <a:sym typeface="Wingdings"/>
              </a:rPr>
              <a:t>muons</a:t>
            </a:r>
            <a:endParaRPr lang="en-US" sz="2000" b="1" dirty="0" smtClean="0">
              <a:sym typeface="Wingdings"/>
            </a:endParaRPr>
          </a:p>
          <a:p>
            <a:endParaRPr lang="en-US" sz="2000" b="1" dirty="0">
              <a:sym typeface="Wingdings"/>
            </a:endParaRPr>
          </a:p>
          <a:p>
            <a:r>
              <a:rPr lang="en-US" sz="2000" b="1" dirty="0" smtClean="0">
                <a:sym typeface="Wingdings"/>
              </a:rPr>
              <a:t>3 year runs , 6 x 10</a:t>
            </a:r>
            <a:r>
              <a:rPr lang="en-US" sz="2000" b="1" baseline="30000" dirty="0" smtClean="0">
                <a:sym typeface="Wingdings"/>
              </a:rPr>
              <a:t>7</a:t>
            </a:r>
            <a:r>
              <a:rPr lang="en-US" sz="2000" b="1" dirty="0" smtClean="0">
                <a:sym typeface="Wingdings"/>
              </a:rPr>
              <a:t> sec  </a:t>
            </a:r>
          </a:p>
          <a:p>
            <a:r>
              <a:rPr lang="en-US" sz="2000" b="1" dirty="0">
                <a:sym typeface="Wingdings"/>
              </a:rPr>
              <a:t>	</a:t>
            </a:r>
            <a:r>
              <a:rPr lang="en-US" sz="2000" b="1" dirty="0" smtClean="0">
                <a:sym typeface="Wingdings"/>
              </a:rPr>
              <a:t>	</a:t>
            </a:r>
            <a:r>
              <a:rPr lang="en-US" sz="2000" b="1" dirty="0" smtClean="0">
                <a:solidFill>
                  <a:srgbClr val="FF0000"/>
                </a:solidFill>
                <a:sym typeface="Wingdings"/>
              </a:rPr>
              <a:t>10</a:t>
            </a:r>
            <a:r>
              <a:rPr lang="en-US" sz="2000" b="1" baseline="30000" dirty="0" smtClean="0">
                <a:solidFill>
                  <a:srgbClr val="FF0000"/>
                </a:solidFill>
                <a:sym typeface="Wingdings"/>
              </a:rPr>
              <a:t>10</a:t>
            </a:r>
            <a:r>
              <a:rPr lang="en-US" sz="2000" b="1" dirty="0" smtClean="0">
                <a:solidFill>
                  <a:srgbClr val="FF0000"/>
                </a:solidFill>
                <a:sym typeface="Wingdings"/>
              </a:rPr>
              <a:t> stopped </a:t>
            </a:r>
            <a:r>
              <a:rPr lang="en-US" sz="2000" b="1" dirty="0" err="1" smtClean="0">
                <a:solidFill>
                  <a:srgbClr val="FF0000"/>
                </a:solidFill>
                <a:sym typeface="Wingdings"/>
              </a:rPr>
              <a:t>muon</a:t>
            </a:r>
            <a:r>
              <a:rPr lang="en-US" sz="2000" b="1" dirty="0" smtClean="0">
                <a:solidFill>
                  <a:srgbClr val="FF0000"/>
                </a:solidFill>
                <a:sym typeface="Wingdings"/>
              </a:rPr>
              <a:t>/sec</a:t>
            </a:r>
            <a:endParaRPr lang="en-US" sz="2000" b="1" dirty="0">
              <a:solidFill>
                <a:srgbClr val="FF0000"/>
              </a:solidFill>
            </a:endParaRPr>
          </a:p>
        </p:txBody>
      </p:sp>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830155"/>
            <a:ext cx="1794933" cy="1639528"/>
          </a:xfrm>
          <a:prstGeom prst="rect">
            <a:avLst/>
          </a:prstGeom>
        </p:spPr>
      </p:pic>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1573" y="4830155"/>
            <a:ext cx="2391942" cy="1671146"/>
          </a:xfrm>
          <a:prstGeom prst="rect">
            <a:avLst/>
          </a:prstGeom>
        </p:spPr>
      </p:pic>
    </p:spTree>
    <p:extLst>
      <p:ext uri="{BB962C8B-B14F-4D97-AF65-F5344CB8AC3E}">
        <p14:creationId xmlns:p14="http://schemas.microsoft.com/office/powerpoint/2010/main" val="161396237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54000"/>
            <a:ext cx="8229600" cy="1143000"/>
          </a:xfrm>
        </p:spPr>
        <p:txBody>
          <a:bodyPr>
            <a:normAutofit/>
          </a:bodyPr>
          <a:lstStyle/>
          <a:p>
            <a:r>
              <a:rPr lang="en-US" sz="2800" dirty="0" smtClean="0">
                <a:solidFill>
                  <a:srgbClr val="800000"/>
                </a:solidFill>
              </a:rPr>
              <a:t>Mu2e Solenoid Summary (1)</a:t>
            </a:r>
            <a:endParaRPr lang="en-US" sz="2800" dirty="0">
              <a:solidFill>
                <a:srgbClr val="800000"/>
              </a:solidFill>
            </a:endParaRPr>
          </a:p>
        </p:txBody>
      </p:sp>
      <p:sp>
        <p:nvSpPr>
          <p:cNvPr id="3" name="Content Placeholder 2"/>
          <p:cNvSpPr>
            <a:spLocks noGrp="1"/>
          </p:cNvSpPr>
          <p:nvPr>
            <p:ph idx="1"/>
          </p:nvPr>
        </p:nvSpPr>
        <p:spPr>
          <a:xfrm>
            <a:off x="254000" y="5491713"/>
            <a:ext cx="8432800" cy="952545"/>
          </a:xfrm>
        </p:spPr>
        <p:txBody>
          <a:bodyPr>
            <a:normAutofit fontScale="92500"/>
          </a:bodyPr>
          <a:lstStyle/>
          <a:p>
            <a:pPr algn="ctr"/>
            <a:r>
              <a:rPr lang="en-US" dirty="0" smtClean="0"/>
              <a:t>PS, DS is being built by General Atomics (USA)</a:t>
            </a:r>
          </a:p>
          <a:p>
            <a:pPr algn="ctr"/>
            <a:r>
              <a:rPr lang="en-US" dirty="0" smtClean="0"/>
              <a:t>TS is being built by ASG Superconducting (Italy) + Fermilab</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35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582741772"/>
              </p:ext>
            </p:extLst>
          </p:nvPr>
        </p:nvGraphicFramePr>
        <p:xfrm>
          <a:off x="797187" y="914401"/>
          <a:ext cx="7214661" cy="4270880"/>
        </p:xfrm>
        <a:graphic>
          <a:graphicData uri="http://schemas.openxmlformats.org/drawingml/2006/table">
            <a:tbl>
              <a:tblPr firstRow="1" bandRow="1">
                <a:tableStyleId>{5C22544A-7EE6-4342-B048-85BDC9FD1C3A}</a:tableStyleId>
              </a:tblPr>
              <a:tblGrid>
                <a:gridCol w="2594234"/>
                <a:gridCol w="1415800"/>
                <a:gridCol w="1623784"/>
                <a:gridCol w="1580843"/>
              </a:tblGrid>
              <a:tr h="704720">
                <a:tc>
                  <a:txBody>
                    <a:bodyPr/>
                    <a:lstStyle/>
                    <a:p>
                      <a:endParaRPr lang="en-US" sz="2000" dirty="0"/>
                    </a:p>
                  </a:txBody>
                  <a:tcPr/>
                </a:tc>
                <a:tc>
                  <a:txBody>
                    <a:bodyPr/>
                    <a:lstStyle/>
                    <a:p>
                      <a:pPr algn="ctr"/>
                      <a:r>
                        <a:rPr lang="en-US" sz="2400" dirty="0" smtClean="0"/>
                        <a:t>PS</a:t>
                      </a:r>
                      <a:endParaRPr lang="en-US" sz="2400" dirty="0"/>
                    </a:p>
                  </a:txBody>
                  <a:tcPr/>
                </a:tc>
                <a:tc>
                  <a:txBody>
                    <a:bodyPr/>
                    <a:lstStyle/>
                    <a:p>
                      <a:pPr algn="ctr"/>
                      <a:r>
                        <a:rPr lang="en-US" sz="2400" dirty="0" smtClean="0"/>
                        <a:t>TS</a:t>
                      </a:r>
                      <a:endParaRPr lang="en-US" sz="2400" dirty="0"/>
                    </a:p>
                  </a:txBody>
                  <a:tcPr/>
                </a:tc>
                <a:tc>
                  <a:txBody>
                    <a:bodyPr/>
                    <a:lstStyle/>
                    <a:p>
                      <a:pPr algn="ctr"/>
                      <a:r>
                        <a:rPr lang="en-US" sz="2400" dirty="0" smtClean="0"/>
                        <a:t>DS</a:t>
                      </a:r>
                      <a:endParaRPr lang="en-US" sz="2400" dirty="0"/>
                    </a:p>
                  </a:txBody>
                  <a:tcPr/>
                </a:tc>
              </a:tr>
              <a:tr h="370840">
                <a:tc>
                  <a:txBody>
                    <a:bodyPr/>
                    <a:lstStyle/>
                    <a:p>
                      <a:pPr algn="r"/>
                      <a:r>
                        <a:rPr lang="en-US" sz="2000" dirty="0" smtClean="0"/>
                        <a:t>Length (</a:t>
                      </a:r>
                      <a:r>
                        <a:rPr lang="en-US" sz="2000" dirty="0" err="1" smtClean="0"/>
                        <a:t>m</a:t>
                      </a:r>
                      <a:r>
                        <a:rPr lang="en-US" sz="2000" dirty="0" smtClean="0"/>
                        <a:t>)</a:t>
                      </a:r>
                      <a:endParaRPr lang="en-US" sz="2000" dirty="0"/>
                    </a:p>
                  </a:txBody>
                  <a:tcPr/>
                </a:tc>
                <a:tc>
                  <a:txBody>
                    <a:bodyPr/>
                    <a:lstStyle/>
                    <a:p>
                      <a:pPr algn="ctr"/>
                      <a:r>
                        <a:rPr lang="en-US" sz="2000" dirty="0" smtClean="0"/>
                        <a:t>4</a:t>
                      </a:r>
                      <a:endParaRPr lang="en-US" sz="2000" dirty="0"/>
                    </a:p>
                  </a:txBody>
                  <a:tcPr/>
                </a:tc>
                <a:tc>
                  <a:txBody>
                    <a:bodyPr/>
                    <a:lstStyle/>
                    <a:p>
                      <a:pPr algn="ctr"/>
                      <a:r>
                        <a:rPr lang="en-US" sz="2000" dirty="0" smtClean="0"/>
                        <a:t>13</a:t>
                      </a:r>
                      <a:endParaRPr lang="en-US" sz="2000" dirty="0"/>
                    </a:p>
                  </a:txBody>
                  <a:tcPr/>
                </a:tc>
                <a:tc>
                  <a:txBody>
                    <a:bodyPr/>
                    <a:lstStyle/>
                    <a:p>
                      <a:pPr algn="ctr"/>
                      <a:r>
                        <a:rPr lang="en-US" sz="2000" dirty="0" smtClean="0"/>
                        <a:t>11</a:t>
                      </a:r>
                      <a:endParaRPr lang="en-US" sz="2000" dirty="0"/>
                    </a:p>
                  </a:txBody>
                  <a:tcPr/>
                </a:tc>
              </a:tr>
              <a:tr h="370840">
                <a:tc>
                  <a:txBody>
                    <a:bodyPr/>
                    <a:lstStyle/>
                    <a:p>
                      <a:pPr algn="r"/>
                      <a:r>
                        <a:rPr lang="en-US" sz="2000" dirty="0" smtClean="0"/>
                        <a:t>Diameter (</a:t>
                      </a:r>
                      <a:r>
                        <a:rPr lang="en-US" sz="2000" dirty="0" err="1" smtClean="0"/>
                        <a:t>m</a:t>
                      </a:r>
                      <a:r>
                        <a:rPr lang="en-US" sz="2000" dirty="0" smtClean="0"/>
                        <a:t>)</a:t>
                      </a:r>
                      <a:endParaRPr lang="en-US" sz="2000" dirty="0"/>
                    </a:p>
                  </a:txBody>
                  <a:tcPr/>
                </a:tc>
                <a:tc>
                  <a:txBody>
                    <a:bodyPr/>
                    <a:lstStyle/>
                    <a:p>
                      <a:pPr algn="ctr"/>
                      <a:r>
                        <a:rPr lang="en-US" sz="2000" dirty="0" smtClean="0"/>
                        <a:t>1.7</a:t>
                      </a:r>
                      <a:endParaRPr lang="en-US" sz="2000" dirty="0"/>
                    </a:p>
                  </a:txBody>
                  <a:tcPr/>
                </a:tc>
                <a:tc>
                  <a:txBody>
                    <a:bodyPr/>
                    <a:lstStyle/>
                    <a:p>
                      <a:pPr algn="ctr"/>
                      <a:r>
                        <a:rPr lang="en-US" sz="2000" dirty="0" smtClean="0"/>
                        <a:t>0.4</a:t>
                      </a:r>
                      <a:endParaRPr lang="en-US" sz="2000" dirty="0"/>
                    </a:p>
                  </a:txBody>
                  <a:tcPr/>
                </a:tc>
                <a:tc>
                  <a:txBody>
                    <a:bodyPr/>
                    <a:lstStyle/>
                    <a:p>
                      <a:pPr algn="ctr"/>
                      <a:r>
                        <a:rPr lang="en-US" sz="2000" dirty="0" smtClean="0"/>
                        <a:t>1.9</a:t>
                      </a:r>
                      <a:endParaRPr lang="en-US" sz="2000" dirty="0"/>
                    </a:p>
                  </a:txBody>
                  <a:tcPr/>
                </a:tc>
              </a:tr>
              <a:tr h="370840">
                <a:tc>
                  <a:txBody>
                    <a:bodyPr/>
                    <a:lstStyle/>
                    <a:p>
                      <a:pPr algn="r"/>
                      <a:r>
                        <a:rPr lang="en-US" sz="2000" dirty="0" smtClean="0"/>
                        <a:t>Field @ start (T)</a:t>
                      </a:r>
                      <a:endParaRPr lang="en-US" sz="2000" dirty="0"/>
                    </a:p>
                  </a:txBody>
                  <a:tcPr/>
                </a:tc>
                <a:tc>
                  <a:txBody>
                    <a:bodyPr/>
                    <a:lstStyle/>
                    <a:p>
                      <a:pPr algn="ctr"/>
                      <a:r>
                        <a:rPr lang="en-US" sz="2000" dirty="0" smtClean="0"/>
                        <a:t>4.6</a:t>
                      </a:r>
                      <a:endParaRPr lang="en-US" sz="2000" dirty="0"/>
                    </a:p>
                  </a:txBody>
                  <a:tcPr/>
                </a:tc>
                <a:tc>
                  <a:txBody>
                    <a:bodyPr/>
                    <a:lstStyle/>
                    <a:p>
                      <a:pPr algn="ctr"/>
                      <a:r>
                        <a:rPr lang="en-US" sz="2000" dirty="0" smtClean="0"/>
                        <a:t>2.5</a:t>
                      </a:r>
                      <a:endParaRPr lang="en-US" sz="2000" dirty="0"/>
                    </a:p>
                  </a:txBody>
                  <a:tcPr/>
                </a:tc>
                <a:tc>
                  <a:txBody>
                    <a:bodyPr/>
                    <a:lstStyle/>
                    <a:p>
                      <a:pPr algn="ctr"/>
                      <a:r>
                        <a:rPr lang="en-US" sz="2000" dirty="0" smtClean="0"/>
                        <a:t>2.0</a:t>
                      </a:r>
                      <a:endParaRPr lang="en-US" sz="2000" dirty="0"/>
                    </a:p>
                  </a:txBody>
                  <a:tcPr/>
                </a:tc>
              </a:tr>
              <a:tr h="370840">
                <a:tc>
                  <a:txBody>
                    <a:bodyPr/>
                    <a:lstStyle/>
                    <a:p>
                      <a:pPr algn="r"/>
                      <a:r>
                        <a:rPr lang="en-US" sz="2000" dirty="0" smtClean="0"/>
                        <a:t>Field</a:t>
                      </a:r>
                      <a:r>
                        <a:rPr lang="en-US" sz="2000" baseline="0" dirty="0" smtClean="0"/>
                        <a:t> @ end (T)</a:t>
                      </a:r>
                    </a:p>
                  </a:txBody>
                  <a:tcPr/>
                </a:tc>
                <a:tc>
                  <a:txBody>
                    <a:bodyPr/>
                    <a:lstStyle/>
                    <a:p>
                      <a:pPr algn="ctr"/>
                      <a:r>
                        <a:rPr lang="en-US" sz="2000" dirty="0" smtClean="0"/>
                        <a:t>2.5</a:t>
                      </a:r>
                      <a:endParaRPr lang="en-US" sz="2000" dirty="0"/>
                    </a:p>
                  </a:txBody>
                  <a:tcPr/>
                </a:tc>
                <a:tc>
                  <a:txBody>
                    <a:bodyPr/>
                    <a:lstStyle/>
                    <a:p>
                      <a:pPr algn="ctr"/>
                      <a:r>
                        <a:rPr lang="en-US" sz="2000" dirty="0" smtClean="0"/>
                        <a:t>2.0</a:t>
                      </a:r>
                      <a:endParaRPr lang="en-US" sz="2000" dirty="0"/>
                    </a:p>
                  </a:txBody>
                  <a:tcPr/>
                </a:tc>
                <a:tc>
                  <a:txBody>
                    <a:bodyPr/>
                    <a:lstStyle/>
                    <a:p>
                      <a:pPr algn="ctr"/>
                      <a:r>
                        <a:rPr lang="en-US" sz="2000" dirty="0" smtClean="0"/>
                        <a:t>1.0</a:t>
                      </a:r>
                      <a:endParaRPr lang="en-US" sz="2000" dirty="0"/>
                    </a:p>
                  </a:txBody>
                  <a:tcPr/>
                </a:tc>
              </a:tr>
              <a:tr h="370840">
                <a:tc>
                  <a:txBody>
                    <a:bodyPr/>
                    <a:lstStyle/>
                    <a:p>
                      <a:pPr algn="r"/>
                      <a:r>
                        <a:rPr lang="en-US" sz="2000" dirty="0" smtClean="0"/>
                        <a:t>Number of coils</a:t>
                      </a:r>
                      <a:endParaRPr lang="en-US" sz="2000" dirty="0"/>
                    </a:p>
                  </a:txBody>
                  <a:tcPr/>
                </a:tc>
                <a:tc>
                  <a:txBody>
                    <a:bodyPr/>
                    <a:lstStyle/>
                    <a:p>
                      <a:pPr algn="ctr"/>
                      <a:r>
                        <a:rPr lang="en-US" sz="2000" dirty="0" smtClean="0"/>
                        <a:t>3</a:t>
                      </a:r>
                      <a:endParaRPr lang="en-US" sz="2000" dirty="0"/>
                    </a:p>
                  </a:txBody>
                  <a:tcPr/>
                </a:tc>
                <a:tc>
                  <a:txBody>
                    <a:bodyPr/>
                    <a:lstStyle/>
                    <a:p>
                      <a:pPr algn="ctr"/>
                      <a:r>
                        <a:rPr lang="en-US" sz="2000" smtClean="0"/>
                        <a:t>52</a:t>
                      </a:r>
                      <a:endParaRPr lang="en-US" sz="2000" dirty="0"/>
                    </a:p>
                  </a:txBody>
                  <a:tcPr/>
                </a:tc>
                <a:tc>
                  <a:txBody>
                    <a:bodyPr/>
                    <a:lstStyle/>
                    <a:p>
                      <a:pPr algn="ctr"/>
                      <a:r>
                        <a:rPr lang="en-US" sz="2000" dirty="0" smtClean="0"/>
                        <a:t>11</a:t>
                      </a:r>
                      <a:endParaRPr lang="en-US" sz="2000" dirty="0"/>
                    </a:p>
                  </a:txBody>
                  <a:tcPr/>
                </a:tc>
              </a:tr>
              <a:tr h="370840">
                <a:tc>
                  <a:txBody>
                    <a:bodyPr/>
                    <a:lstStyle/>
                    <a:p>
                      <a:pPr algn="r"/>
                      <a:r>
                        <a:rPr lang="en-US" sz="2000" dirty="0" smtClean="0"/>
                        <a:t>Conductor (km)</a:t>
                      </a:r>
                      <a:endParaRPr lang="en-US" sz="2000" dirty="0"/>
                    </a:p>
                  </a:txBody>
                  <a:tcPr/>
                </a:tc>
                <a:tc>
                  <a:txBody>
                    <a:bodyPr/>
                    <a:lstStyle/>
                    <a:p>
                      <a:pPr algn="ctr"/>
                      <a:r>
                        <a:rPr lang="en-US" sz="2000" dirty="0" smtClean="0"/>
                        <a:t>14</a:t>
                      </a:r>
                      <a:endParaRPr lang="en-US" sz="2000" dirty="0"/>
                    </a:p>
                  </a:txBody>
                  <a:tcPr/>
                </a:tc>
                <a:tc>
                  <a:txBody>
                    <a:bodyPr/>
                    <a:lstStyle/>
                    <a:p>
                      <a:pPr algn="ctr"/>
                      <a:r>
                        <a:rPr lang="en-US" sz="2000" dirty="0" smtClean="0"/>
                        <a:t>44</a:t>
                      </a:r>
                      <a:endParaRPr lang="en-US" sz="2000" dirty="0"/>
                    </a:p>
                  </a:txBody>
                  <a:tcPr/>
                </a:tc>
                <a:tc>
                  <a:txBody>
                    <a:bodyPr/>
                    <a:lstStyle/>
                    <a:p>
                      <a:pPr algn="ctr"/>
                      <a:r>
                        <a:rPr lang="en-US" sz="2000" dirty="0" smtClean="0"/>
                        <a:t>17</a:t>
                      </a:r>
                      <a:endParaRPr lang="en-US" sz="2000" dirty="0"/>
                    </a:p>
                  </a:txBody>
                  <a:tcPr/>
                </a:tc>
              </a:tr>
              <a:tr h="370840">
                <a:tc>
                  <a:txBody>
                    <a:bodyPr/>
                    <a:lstStyle/>
                    <a:p>
                      <a:pPr algn="r"/>
                      <a:r>
                        <a:rPr lang="en-US" sz="2000" dirty="0" smtClean="0"/>
                        <a:t>Operating</a:t>
                      </a:r>
                      <a:r>
                        <a:rPr lang="en-US" sz="2000" baseline="0" dirty="0" smtClean="0"/>
                        <a:t> current (kA)</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3</a:t>
                      </a:r>
                      <a:endParaRPr lang="en-US" sz="2000" dirty="0"/>
                    </a:p>
                  </a:txBody>
                  <a:tcPr/>
                </a:tc>
                <a:tc>
                  <a:txBody>
                    <a:bodyPr/>
                    <a:lstStyle/>
                    <a:p>
                      <a:pPr algn="ctr"/>
                      <a:r>
                        <a:rPr lang="en-US" sz="2000" dirty="0" smtClean="0"/>
                        <a:t>6</a:t>
                      </a:r>
                      <a:endParaRPr lang="en-US" sz="2000" dirty="0"/>
                    </a:p>
                  </a:txBody>
                  <a:tcPr/>
                </a:tc>
              </a:tr>
              <a:tr h="370840">
                <a:tc>
                  <a:txBody>
                    <a:bodyPr/>
                    <a:lstStyle/>
                    <a:p>
                      <a:pPr algn="r"/>
                      <a:r>
                        <a:rPr lang="en-US" sz="2000" dirty="0" smtClean="0"/>
                        <a:t>Stored</a:t>
                      </a:r>
                      <a:r>
                        <a:rPr lang="en-US" sz="2000" baseline="0" dirty="0" smtClean="0"/>
                        <a:t> energy (MJ)</a:t>
                      </a:r>
                      <a:endParaRPr lang="en-US" sz="2000" dirty="0"/>
                    </a:p>
                  </a:txBody>
                  <a:tcPr/>
                </a:tc>
                <a:tc>
                  <a:txBody>
                    <a:bodyPr/>
                    <a:lstStyle/>
                    <a:p>
                      <a:pPr algn="ctr"/>
                      <a:r>
                        <a:rPr lang="en-US" sz="2000" dirty="0" smtClean="0"/>
                        <a:t>80</a:t>
                      </a:r>
                      <a:endParaRPr lang="en-US" sz="2000" dirty="0"/>
                    </a:p>
                  </a:txBody>
                  <a:tcPr/>
                </a:tc>
                <a:tc>
                  <a:txBody>
                    <a:bodyPr/>
                    <a:lstStyle/>
                    <a:p>
                      <a:pPr algn="ctr"/>
                      <a:r>
                        <a:rPr lang="en-US" sz="2000" dirty="0" smtClean="0"/>
                        <a:t>20</a:t>
                      </a:r>
                      <a:endParaRPr lang="en-US" sz="2000" dirty="0"/>
                    </a:p>
                  </a:txBody>
                  <a:tcPr/>
                </a:tc>
                <a:tc>
                  <a:txBody>
                    <a:bodyPr/>
                    <a:lstStyle/>
                    <a:p>
                      <a:pPr algn="ctr"/>
                      <a:r>
                        <a:rPr lang="en-US" sz="2000" dirty="0" smtClean="0"/>
                        <a:t>30</a:t>
                      </a:r>
                      <a:endParaRPr lang="en-US" sz="2000" dirty="0"/>
                    </a:p>
                  </a:txBody>
                  <a:tcPr/>
                </a:tc>
              </a:tr>
              <a:tr h="370840">
                <a:tc>
                  <a:txBody>
                    <a:bodyPr/>
                    <a:lstStyle/>
                    <a:p>
                      <a:pPr algn="r"/>
                      <a:r>
                        <a:rPr lang="en-US" sz="2000" dirty="0" smtClean="0"/>
                        <a:t>Cold mass (tons)</a:t>
                      </a:r>
                      <a:endParaRPr lang="en-US" sz="2000" dirty="0"/>
                    </a:p>
                  </a:txBody>
                  <a:tcPr/>
                </a:tc>
                <a:tc>
                  <a:txBody>
                    <a:bodyPr/>
                    <a:lstStyle/>
                    <a:p>
                      <a:pPr algn="ctr"/>
                      <a:r>
                        <a:rPr lang="en-US" sz="2000" dirty="0" smtClean="0"/>
                        <a:t>11</a:t>
                      </a:r>
                      <a:endParaRPr lang="en-US" sz="2000" dirty="0"/>
                    </a:p>
                  </a:txBody>
                  <a:tcPr/>
                </a:tc>
                <a:tc>
                  <a:txBody>
                    <a:bodyPr/>
                    <a:lstStyle/>
                    <a:p>
                      <a:pPr algn="ctr"/>
                      <a:r>
                        <a:rPr lang="en-US" sz="2000" dirty="0" smtClean="0"/>
                        <a:t>26</a:t>
                      </a:r>
                      <a:endParaRPr lang="en-US" sz="2000" dirty="0"/>
                    </a:p>
                  </a:txBody>
                  <a:tcPr/>
                </a:tc>
                <a:tc>
                  <a:txBody>
                    <a:bodyPr/>
                    <a:lstStyle/>
                    <a:p>
                      <a:pPr algn="ctr"/>
                      <a:r>
                        <a:rPr lang="en-US" sz="2000" dirty="0" smtClean="0"/>
                        <a:t>8</a:t>
                      </a:r>
                      <a:endParaRPr lang="en-US" sz="2000" dirty="0"/>
                    </a:p>
                  </a:txBody>
                  <a:tcPr/>
                </a:tc>
              </a:tr>
            </a:tbl>
          </a:graphicData>
        </a:graphic>
      </p:graphicFrame>
      <p:sp>
        <p:nvSpPr>
          <p:cNvPr id="4" name="Date Placeholder 3"/>
          <p:cNvSpPr>
            <a:spLocks noGrp="1"/>
          </p:cNvSpPr>
          <p:nvPr>
            <p:ph type="dt" sz="half" idx="10"/>
          </p:nvPr>
        </p:nvSpPr>
        <p:spPr/>
        <p:txBody>
          <a:bodyPr/>
          <a:lstStyle/>
          <a:p>
            <a:r>
              <a:rPr lang="en-US" smtClean="0"/>
              <a:t>11/10/2017</a:t>
            </a:r>
            <a:endParaRPr lang="en-US"/>
          </a:p>
        </p:txBody>
      </p:sp>
    </p:spTree>
    <p:extLst>
      <p:ext uri="{BB962C8B-B14F-4D97-AF65-F5344CB8AC3E}">
        <p14:creationId xmlns:p14="http://schemas.microsoft.com/office/powerpoint/2010/main" val="10015300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066" y="240772"/>
            <a:ext cx="6752835" cy="334962"/>
          </a:xfrm>
        </p:spPr>
        <p:txBody>
          <a:bodyPr>
            <a:noAutofit/>
          </a:bodyPr>
          <a:lstStyle/>
          <a:p>
            <a:r>
              <a:rPr lang="en-US" sz="2800" dirty="0" smtClean="0">
                <a:solidFill>
                  <a:srgbClr val="800000"/>
                </a:solidFill>
              </a:rPr>
              <a:t>Mu2e Solenoid Summary (2)</a:t>
            </a:r>
            <a:endParaRPr lang="en-US" sz="2800" dirty="0">
              <a:solidFill>
                <a:srgbClr val="800000"/>
              </a:solidFill>
            </a:endParaRPr>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36</a:t>
            </a:fld>
            <a:endParaRPr lang="en-US"/>
          </a:p>
        </p:txBody>
      </p:sp>
      <p:sp>
        <p:nvSpPr>
          <p:cNvPr id="4" name="Date Placeholder 3"/>
          <p:cNvSpPr>
            <a:spLocks noGrp="1"/>
          </p:cNvSpPr>
          <p:nvPr>
            <p:ph type="dt" sz="half" idx="10"/>
          </p:nvPr>
        </p:nvSpPr>
        <p:spPr/>
        <p:txBody>
          <a:bodyPr/>
          <a:lstStyle/>
          <a:p>
            <a:r>
              <a:rPr lang="en-US" smtClean="0"/>
              <a:t>11/10/2017</a:t>
            </a:r>
            <a:endParaRPr lang="en-US"/>
          </a:p>
        </p:txBody>
      </p:sp>
      <p:sp>
        <p:nvSpPr>
          <p:cNvPr id="13" name="Content Placeholder 2"/>
          <p:cNvSpPr txBox="1">
            <a:spLocks/>
          </p:cNvSpPr>
          <p:nvPr/>
        </p:nvSpPr>
        <p:spPr>
          <a:xfrm>
            <a:off x="93153" y="4133775"/>
            <a:ext cx="5121398" cy="23040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ZapfDingbatsITC" charset="0"/>
              <a:buChar char="✗"/>
            </a:pPr>
            <a:r>
              <a:rPr lang="en-US" sz="1800" dirty="0" smtClean="0">
                <a:latin typeface="Arial" charset="0"/>
                <a:ea typeface="Arial" charset="0"/>
                <a:cs typeface="Arial" charset="0"/>
              </a:rPr>
              <a:t>75 km of superconducting cable procured and tested</a:t>
            </a:r>
          </a:p>
          <a:p>
            <a:pPr>
              <a:buFont typeface="ZapfDingbatsITC" charset="0"/>
              <a:buChar char="✗"/>
            </a:pPr>
            <a:r>
              <a:rPr lang="en-US" sz="1800" dirty="0" smtClean="0">
                <a:latin typeface="Arial" charset="0"/>
                <a:ea typeface="Arial" charset="0"/>
                <a:cs typeface="Arial" charset="0"/>
              </a:rPr>
              <a:t>Solenoid design completed</a:t>
            </a:r>
          </a:p>
          <a:p>
            <a:pPr>
              <a:buFont typeface="ZapfDingbatsITC" charset="0"/>
              <a:buChar char="✗"/>
            </a:pPr>
            <a:r>
              <a:rPr lang="en-US" sz="1800" dirty="0" smtClean="0">
                <a:latin typeface="Arial" charset="0"/>
                <a:ea typeface="Arial" charset="0"/>
                <a:cs typeface="Arial" charset="0"/>
              </a:rPr>
              <a:t>TS fabrication has </a:t>
            </a:r>
            <a:r>
              <a:rPr lang="en-US" sz="1800" dirty="0">
                <a:latin typeface="Arial" charset="0"/>
                <a:ea typeface="Arial" charset="0"/>
                <a:cs typeface="Arial" charset="0"/>
              </a:rPr>
              <a:t>begun at </a:t>
            </a:r>
            <a:r>
              <a:rPr lang="en-US" sz="1800" dirty="0" smtClean="0">
                <a:latin typeface="Arial" charset="0"/>
                <a:ea typeface="Arial" charset="0"/>
                <a:cs typeface="Arial" charset="0"/>
              </a:rPr>
              <a:t>ASG Superconducting </a:t>
            </a:r>
            <a:r>
              <a:rPr lang="en-US" sz="1800" dirty="0">
                <a:latin typeface="Arial" charset="0"/>
                <a:ea typeface="Arial" charset="0"/>
                <a:cs typeface="Arial" charset="0"/>
              </a:rPr>
              <a:t>in Genova (Italy</a:t>
            </a:r>
            <a:r>
              <a:rPr lang="en-US" sz="1800" dirty="0" smtClean="0">
                <a:latin typeface="Arial" charset="0"/>
                <a:ea typeface="Arial" charset="0"/>
                <a:cs typeface="Arial" charset="0"/>
              </a:rPr>
              <a:t>)</a:t>
            </a:r>
          </a:p>
          <a:p>
            <a:pPr>
              <a:buFont typeface="ZapfDingbatsITC" charset="0"/>
              <a:buChar char="✗"/>
            </a:pPr>
            <a:r>
              <a:rPr lang="en-US" sz="1800" dirty="0" smtClean="0">
                <a:latin typeface="Arial" charset="0"/>
                <a:ea typeface="Arial" charset="0"/>
                <a:cs typeface="Arial" charset="0"/>
              </a:rPr>
              <a:t>PS, DS fabrication started at General Atomic (USA)</a:t>
            </a:r>
            <a:endParaRPr lang="en-US" sz="2000" dirty="0">
              <a:latin typeface="Arial" charset="0"/>
              <a:ea typeface="Arial" charset="0"/>
              <a:cs typeface="Arial" charset="0"/>
            </a:endParaRPr>
          </a:p>
        </p:txBody>
      </p:sp>
      <p:pic>
        <p:nvPicPr>
          <p:cNvPr id="14" name="Picture 13" descr="IMG_237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29636" y="3597732"/>
            <a:ext cx="3662822" cy="2747117"/>
          </a:xfrm>
          <a:prstGeom prst="rect">
            <a:avLst/>
          </a:prstGeom>
          <a:ln w="38100" cmpd="sng">
            <a:noFill/>
          </a:ln>
        </p:spPr>
      </p:pic>
      <p:pic>
        <p:nvPicPr>
          <p:cNvPr id="15" name="Picture 14" descr="DSCN615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38" y="879585"/>
            <a:ext cx="5140414" cy="3105199"/>
          </a:xfrm>
          <a:prstGeom prst="rect">
            <a:avLst/>
          </a:prstGeom>
        </p:spPr>
      </p:pic>
      <p:pic>
        <p:nvPicPr>
          <p:cNvPr id="16" name="Picture 15" descr="TS-Prototype-Jan201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329636" y="883688"/>
            <a:ext cx="3662822" cy="2607759"/>
          </a:xfrm>
          <a:prstGeom prst="rect">
            <a:avLst/>
          </a:prstGeom>
          <a:ln w="28575" cmpd="sng">
            <a:noFill/>
          </a:ln>
        </p:spPr>
      </p:pic>
    </p:spTree>
    <p:extLst>
      <p:ext uri="{BB962C8B-B14F-4D97-AF65-F5344CB8AC3E}">
        <p14:creationId xmlns:p14="http://schemas.microsoft.com/office/powerpoint/2010/main" val="15990471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57956"/>
            <a:ext cx="6752835" cy="334962"/>
          </a:xfrm>
        </p:spPr>
        <p:txBody>
          <a:bodyPr>
            <a:noAutofit/>
          </a:bodyPr>
          <a:lstStyle/>
          <a:p>
            <a:r>
              <a:rPr lang="en-US" sz="2800" dirty="0" smtClean="0">
                <a:solidFill>
                  <a:srgbClr val="800000"/>
                </a:solidFill>
              </a:rPr>
              <a:t>The Mu2e Tracker (1)</a:t>
            </a:r>
            <a:endParaRPr lang="en-US" sz="2800" dirty="0">
              <a:solidFill>
                <a:srgbClr val="800000"/>
              </a:solidFill>
            </a:endParaRPr>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37</a:t>
            </a:fld>
            <a:endParaRPr lang="en-US" dirty="0"/>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10" name="TextBox 9"/>
          <p:cNvSpPr txBox="1"/>
          <p:nvPr/>
        </p:nvSpPr>
        <p:spPr>
          <a:xfrm>
            <a:off x="116929" y="831226"/>
            <a:ext cx="4916731" cy="2893100"/>
          </a:xfrm>
          <a:prstGeom prst="rect">
            <a:avLst/>
          </a:prstGeom>
          <a:noFill/>
        </p:spPr>
        <p:txBody>
          <a:bodyPr wrap="none" rtlCol="0">
            <a:spAutoFit/>
          </a:bodyPr>
          <a:lstStyle/>
          <a:p>
            <a:pPr>
              <a:spcAft>
                <a:spcPts val="300"/>
              </a:spcAft>
            </a:pPr>
            <a:r>
              <a:rPr lang="en-GB" dirty="0" smtClean="0">
                <a:latin typeface="Arial" charset="0"/>
                <a:ea typeface="Arial" charset="0"/>
                <a:cs typeface="Arial" charset="0"/>
              </a:rPr>
              <a:t>Detector requirements:</a:t>
            </a:r>
          </a:p>
          <a:p>
            <a:pPr marL="342900" indent="-342900">
              <a:spcAft>
                <a:spcPts val="300"/>
              </a:spcAft>
              <a:buFont typeface="+mj-lt"/>
              <a:buAutoNum type="arabicPeriod"/>
            </a:pPr>
            <a:r>
              <a:rPr lang="en-GB" dirty="0" smtClean="0">
                <a:latin typeface="Arial" charset="0"/>
                <a:ea typeface="Arial" charset="0"/>
                <a:cs typeface="Arial" charset="0"/>
              </a:rPr>
              <a:t>Small amount of X</a:t>
            </a:r>
            <a:r>
              <a:rPr lang="en-GB" baseline="-25000" dirty="0" smtClean="0">
                <a:latin typeface="Arial" charset="0"/>
                <a:ea typeface="Arial" charset="0"/>
                <a:cs typeface="Arial" charset="0"/>
              </a:rPr>
              <a:t>0</a:t>
            </a:r>
            <a:endParaRPr lang="en-GB" b="1" dirty="0" smtClean="0">
              <a:solidFill>
                <a:srgbClr val="FF0000"/>
              </a:solidFill>
              <a:latin typeface="Arial" charset="0"/>
              <a:ea typeface="Arial" charset="0"/>
              <a:cs typeface="Arial" charset="0"/>
            </a:endParaRPr>
          </a:p>
          <a:p>
            <a:pPr marL="342900" indent="-342900">
              <a:spcAft>
                <a:spcPts val="300"/>
              </a:spcAft>
              <a:buAutoNum type="arabicPeriod"/>
            </a:pPr>
            <a:r>
              <a:rPr lang="en-GB" dirty="0" err="1" smtClean="0">
                <a:latin typeface="Symbol" charset="2"/>
                <a:ea typeface="Symbol" charset="2"/>
                <a:cs typeface="Symbol" charset="2"/>
              </a:rPr>
              <a:t>s</a:t>
            </a:r>
            <a:r>
              <a:rPr lang="en-GB" baseline="-25000" dirty="0" err="1" smtClean="0">
                <a:latin typeface="Arial" charset="0"/>
                <a:ea typeface="Arial" charset="0"/>
                <a:cs typeface="Arial" charset="0"/>
              </a:rPr>
              <a:t>p</a:t>
            </a:r>
            <a:r>
              <a:rPr lang="en-GB" dirty="0" smtClean="0">
                <a:latin typeface="Arial" charset="0"/>
                <a:ea typeface="Arial" charset="0"/>
                <a:cs typeface="Arial" charset="0"/>
              </a:rPr>
              <a:t> &lt; 180 </a:t>
            </a:r>
            <a:r>
              <a:rPr lang="en-GB" dirty="0" err="1" smtClean="0">
                <a:latin typeface="Arial" charset="0"/>
                <a:ea typeface="Arial" charset="0"/>
                <a:cs typeface="Arial" charset="0"/>
              </a:rPr>
              <a:t>keV</a:t>
            </a:r>
            <a:r>
              <a:rPr lang="en-GB" dirty="0" smtClean="0">
                <a:latin typeface="Arial" charset="0"/>
                <a:ea typeface="Arial" charset="0"/>
                <a:cs typeface="Arial" charset="0"/>
              </a:rPr>
              <a:t> @ 105 MeV</a:t>
            </a:r>
          </a:p>
          <a:p>
            <a:pPr marL="342900" indent="-342900">
              <a:spcAft>
                <a:spcPts val="300"/>
              </a:spcAft>
              <a:buAutoNum type="arabicPeriod"/>
            </a:pPr>
            <a:r>
              <a:rPr lang="en-GB" dirty="0" smtClean="0">
                <a:latin typeface="Arial" charset="0"/>
                <a:ea typeface="Arial" charset="0"/>
                <a:cs typeface="Arial" charset="0"/>
              </a:rPr>
              <a:t>Good rate capability:</a:t>
            </a:r>
            <a:endParaRPr lang="en-GB" dirty="0">
              <a:latin typeface="Arial" charset="0"/>
              <a:ea typeface="Arial" charset="0"/>
              <a:cs typeface="Arial" charset="0"/>
            </a:endParaRPr>
          </a:p>
          <a:p>
            <a:pPr marL="645750" lvl="1" indent="-285750" eaLnBrk="0" hangingPunct="0">
              <a:spcAft>
                <a:spcPts val="300"/>
              </a:spcAft>
              <a:buFont typeface="Wingdings" charset="2"/>
              <a:buChar char="§"/>
              <a:defRPr/>
            </a:pPr>
            <a:r>
              <a:rPr lang="en-GB" dirty="0" smtClean="0">
                <a:latin typeface="Arial" charset="0"/>
                <a:ea typeface="Arial" charset="0"/>
                <a:cs typeface="Arial" charset="0"/>
              </a:rPr>
              <a:t>20 </a:t>
            </a:r>
            <a:r>
              <a:rPr lang="en-GB" dirty="0">
                <a:latin typeface="Arial" charset="0"/>
                <a:ea typeface="Arial" charset="0"/>
                <a:cs typeface="Arial" charset="0"/>
              </a:rPr>
              <a:t>kHz/cm</a:t>
            </a:r>
            <a:r>
              <a:rPr lang="en-GB" baseline="30000" dirty="0">
                <a:latin typeface="Arial" charset="0"/>
                <a:ea typeface="Arial" charset="0"/>
                <a:cs typeface="Arial" charset="0"/>
              </a:rPr>
              <a:t>2</a:t>
            </a:r>
            <a:r>
              <a:rPr lang="en-GB" dirty="0">
                <a:latin typeface="Arial" charset="0"/>
                <a:ea typeface="Arial" charset="0"/>
                <a:cs typeface="Arial" charset="0"/>
              </a:rPr>
              <a:t> in live </a:t>
            </a:r>
            <a:r>
              <a:rPr lang="en-GB" dirty="0" smtClean="0">
                <a:latin typeface="Arial" charset="0"/>
                <a:ea typeface="Arial" charset="0"/>
                <a:cs typeface="Arial" charset="0"/>
              </a:rPr>
              <a:t>window</a:t>
            </a:r>
          </a:p>
          <a:p>
            <a:pPr marL="645750" lvl="1" indent="-285750" eaLnBrk="0" hangingPunct="0">
              <a:spcAft>
                <a:spcPts val="300"/>
              </a:spcAft>
              <a:buFont typeface="Wingdings" charset="2"/>
              <a:buChar char="§"/>
              <a:defRPr/>
            </a:pPr>
            <a:r>
              <a:rPr lang="en-GB" dirty="0" smtClean="0">
                <a:latin typeface="Arial" charset="0"/>
                <a:ea typeface="Arial" charset="0"/>
                <a:cs typeface="Arial" charset="0"/>
              </a:rPr>
              <a:t>Beam flash of 3 MHz</a:t>
            </a:r>
            <a:r>
              <a:rPr lang="en-GB" dirty="0">
                <a:latin typeface="Arial" charset="0"/>
                <a:ea typeface="Arial" charset="0"/>
                <a:cs typeface="Arial" charset="0"/>
              </a:rPr>
              <a:t>/cm</a:t>
            </a:r>
            <a:r>
              <a:rPr lang="en-GB" baseline="30000" dirty="0">
                <a:latin typeface="Arial" charset="0"/>
                <a:ea typeface="Arial" charset="0"/>
                <a:cs typeface="Arial" charset="0"/>
              </a:rPr>
              <a:t>2</a:t>
            </a:r>
            <a:endParaRPr lang="en-GB" dirty="0">
              <a:latin typeface="Arial" charset="0"/>
              <a:ea typeface="Arial" charset="0"/>
              <a:cs typeface="Arial" charset="0"/>
            </a:endParaRPr>
          </a:p>
          <a:p>
            <a:pPr marL="342900" indent="-342900">
              <a:spcAft>
                <a:spcPts val="300"/>
              </a:spcAft>
              <a:buAutoNum type="arabicPeriod"/>
            </a:pPr>
            <a:r>
              <a:rPr lang="en-GB" dirty="0" err="1" smtClean="0">
                <a:latin typeface="Arial" charset="0"/>
                <a:ea typeface="Arial" charset="0"/>
                <a:cs typeface="Arial" charset="0"/>
              </a:rPr>
              <a:t>dE</a:t>
            </a:r>
            <a:r>
              <a:rPr lang="en-GB" dirty="0" smtClean="0">
                <a:latin typeface="Arial" charset="0"/>
                <a:ea typeface="Arial" charset="0"/>
                <a:cs typeface="Arial" charset="0"/>
              </a:rPr>
              <a:t>/dx capability to distinguish </a:t>
            </a:r>
            <a:r>
              <a:rPr lang="en-GB" i="1" dirty="0" smtClean="0">
                <a:latin typeface="Times New Roman" charset="0"/>
                <a:ea typeface="Times New Roman" charset="0"/>
                <a:cs typeface="Times New Roman" charset="0"/>
              </a:rPr>
              <a:t>e</a:t>
            </a:r>
            <a:r>
              <a:rPr lang="en-GB" baseline="30000" dirty="0" smtClean="0">
                <a:latin typeface="Symbol" charset="2"/>
                <a:ea typeface="Symbol" charset="2"/>
                <a:cs typeface="Symbol" charset="2"/>
              </a:rPr>
              <a:t>-</a:t>
            </a:r>
            <a:r>
              <a:rPr lang="en-GB" dirty="0" smtClean="0">
                <a:latin typeface="Arial" charset="0"/>
                <a:ea typeface="Arial" charset="0"/>
                <a:cs typeface="Arial" charset="0"/>
              </a:rPr>
              <a:t>/p</a:t>
            </a:r>
          </a:p>
          <a:p>
            <a:pPr marL="342900" indent="-342900">
              <a:spcAft>
                <a:spcPts val="300"/>
              </a:spcAft>
              <a:buAutoNum type="arabicPeriod"/>
            </a:pPr>
            <a:r>
              <a:rPr lang="en-GB" dirty="0" smtClean="0">
                <a:latin typeface="Arial" charset="0"/>
                <a:ea typeface="Arial" charset="0"/>
                <a:cs typeface="Arial" charset="0"/>
              </a:rPr>
              <a:t>Operate in</a:t>
            </a:r>
            <a:r>
              <a:rPr lang="en-GB" altLang="it-IT" dirty="0" smtClean="0">
                <a:latin typeface="Arial" charset="0"/>
                <a:ea typeface="Arial" charset="0"/>
                <a:cs typeface="Arial" charset="0"/>
              </a:rPr>
              <a:t> B = 1 T, 10</a:t>
            </a:r>
            <a:r>
              <a:rPr lang="en-GB" altLang="it-IT" baseline="30000" dirty="0" smtClean="0">
                <a:latin typeface="Symbol" charset="2"/>
                <a:ea typeface="Symbol" charset="2"/>
                <a:cs typeface="Symbol" charset="2"/>
              </a:rPr>
              <a:t>-</a:t>
            </a:r>
            <a:r>
              <a:rPr lang="en-GB" altLang="it-IT" baseline="30000" dirty="0" smtClean="0">
                <a:latin typeface="Arial" charset="0"/>
                <a:ea typeface="Arial" charset="0"/>
                <a:cs typeface="Arial" charset="0"/>
              </a:rPr>
              <a:t>4</a:t>
            </a:r>
            <a:r>
              <a:rPr lang="en-GB" altLang="it-IT" dirty="0" smtClean="0">
                <a:latin typeface="Arial" charset="0"/>
                <a:ea typeface="Arial" charset="0"/>
                <a:cs typeface="Arial" charset="0"/>
              </a:rPr>
              <a:t> </a:t>
            </a:r>
            <a:r>
              <a:rPr lang="en-GB" altLang="it-IT" dirty="0" err="1" smtClean="0">
                <a:latin typeface="Arial" charset="0"/>
                <a:ea typeface="Arial" charset="0"/>
                <a:cs typeface="Arial" charset="0"/>
              </a:rPr>
              <a:t>Torr</a:t>
            </a:r>
            <a:r>
              <a:rPr lang="en-GB" altLang="it-IT" dirty="0" smtClean="0">
                <a:latin typeface="Arial" charset="0"/>
                <a:ea typeface="Arial" charset="0"/>
                <a:cs typeface="Arial" charset="0"/>
              </a:rPr>
              <a:t> vacuum</a:t>
            </a:r>
          </a:p>
          <a:p>
            <a:pPr marL="342900" indent="-342900">
              <a:spcAft>
                <a:spcPts val="300"/>
              </a:spcAft>
              <a:buAutoNum type="arabicPeriod"/>
            </a:pPr>
            <a:r>
              <a:rPr lang="en-GB" altLang="it-IT" dirty="0" smtClean="0">
                <a:latin typeface="Arial" charset="0"/>
                <a:ea typeface="Arial" charset="0"/>
                <a:cs typeface="Arial" charset="0"/>
              </a:rPr>
              <a:t>Maximize/minimize acceptance for CE/DIO</a:t>
            </a:r>
          </a:p>
        </p:txBody>
      </p:sp>
      <p:sp>
        <p:nvSpPr>
          <p:cNvPr id="11" name="TextBox 10"/>
          <p:cNvSpPr txBox="1"/>
          <p:nvPr/>
        </p:nvSpPr>
        <p:spPr>
          <a:xfrm>
            <a:off x="4224263" y="864871"/>
            <a:ext cx="4803826" cy="1477328"/>
          </a:xfrm>
          <a:prstGeom prst="rect">
            <a:avLst/>
          </a:prstGeom>
          <a:noFill/>
          <a:ln w="12700">
            <a:solidFill>
              <a:schemeClr val="tx1"/>
            </a:solidFill>
          </a:ln>
        </p:spPr>
        <p:txBody>
          <a:bodyPr wrap="square" rtlCol="0">
            <a:spAutoFit/>
          </a:bodyPr>
          <a:lstStyle/>
          <a:p>
            <a:r>
              <a:rPr lang="en-US" dirty="0" smtClean="0">
                <a:latin typeface="Arial"/>
                <a:cs typeface="Arial"/>
              </a:rPr>
              <a:t>Low </a:t>
            </a:r>
            <a:r>
              <a:rPr lang="en-US" dirty="0">
                <a:latin typeface="Arial"/>
                <a:cs typeface="Arial"/>
              </a:rPr>
              <a:t>mass straw drift tubes </a:t>
            </a:r>
            <a:r>
              <a:rPr lang="en-US" dirty="0" smtClean="0">
                <a:latin typeface="Arial"/>
                <a:cs typeface="Arial"/>
              </a:rPr>
              <a:t>design: </a:t>
            </a:r>
          </a:p>
          <a:p>
            <a:pPr marL="285750" indent="-285750">
              <a:buFont typeface="Wingdings" charset="2"/>
              <a:buChar char="§"/>
            </a:pPr>
            <a:r>
              <a:rPr lang="en-US" dirty="0" smtClean="0">
                <a:latin typeface="Arial" charset="0"/>
                <a:ea typeface="Arial" charset="0"/>
                <a:cs typeface="Arial" charset="0"/>
              </a:rPr>
              <a:t>5 mm diameter</a:t>
            </a:r>
            <a:r>
              <a:rPr lang="en-US" dirty="0">
                <a:latin typeface="Arial" charset="0"/>
                <a:ea typeface="Arial" charset="0"/>
                <a:cs typeface="Arial" charset="0"/>
              </a:rPr>
              <a:t>, </a:t>
            </a:r>
            <a:r>
              <a:rPr lang="en-US" dirty="0" smtClean="0">
                <a:latin typeface="Arial" charset="0"/>
                <a:ea typeface="Arial" charset="0"/>
                <a:cs typeface="Arial" charset="0"/>
              </a:rPr>
              <a:t>33 </a:t>
            </a:r>
            <a:r>
              <a:rPr lang="en-US" dirty="0" smtClean="0">
                <a:latin typeface="Symbol" charset="2"/>
                <a:ea typeface="Symbol" charset="2"/>
                <a:cs typeface="Symbol" charset="2"/>
              </a:rPr>
              <a:t>- </a:t>
            </a:r>
            <a:r>
              <a:rPr lang="en-US" dirty="0" smtClean="0">
                <a:latin typeface="Arial" charset="0"/>
                <a:ea typeface="Arial" charset="0"/>
                <a:cs typeface="Arial" charset="0"/>
              </a:rPr>
              <a:t>117 </a:t>
            </a:r>
            <a:r>
              <a:rPr lang="en-US" dirty="0">
                <a:latin typeface="Arial" charset="0"/>
                <a:ea typeface="Arial" charset="0"/>
                <a:cs typeface="Arial" charset="0"/>
              </a:rPr>
              <a:t>cm </a:t>
            </a:r>
            <a:r>
              <a:rPr lang="en-US" dirty="0" smtClean="0">
                <a:latin typeface="Arial" charset="0"/>
                <a:ea typeface="Arial" charset="0"/>
                <a:cs typeface="Arial" charset="0"/>
              </a:rPr>
              <a:t>length</a:t>
            </a:r>
          </a:p>
          <a:p>
            <a:pPr marL="285750" indent="-285750">
              <a:buFont typeface="Wingdings" charset="2"/>
              <a:buChar char="§"/>
            </a:pPr>
            <a:r>
              <a:rPr lang="en-US" dirty="0" smtClean="0">
                <a:latin typeface="Arial" charset="0"/>
                <a:ea typeface="Arial" charset="0"/>
                <a:cs typeface="Arial" charset="0"/>
              </a:rPr>
              <a:t>15 </a:t>
            </a:r>
            <a:r>
              <a:rPr lang="en-US" dirty="0" smtClean="0">
                <a:latin typeface="Symbol" charset="2"/>
                <a:ea typeface="Symbol" charset="2"/>
                <a:cs typeface="Symbol" charset="2"/>
              </a:rPr>
              <a:t>m</a:t>
            </a:r>
            <a:r>
              <a:rPr lang="en-US" dirty="0" smtClean="0">
                <a:latin typeface="Arial" charset="0"/>
                <a:ea typeface="Arial" charset="0"/>
                <a:cs typeface="Arial" charset="0"/>
              </a:rPr>
              <a:t>m Mylar wall, 25 </a:t>
            </a:r>
            <a:r>
              <a:rPr lang="en-US" dirty="0" smtClean="0">
                <a:latin typeface="Symbol" charset="2"/>
                <a:ea typeface="Symbol" charset="2"/>
                <a:cs typeface="Symbol" charset="2"/>
              </a:rPr>
              <a:t>m</a:t>
            </a:r>
            <a:r>
              <a:rPr lang="en-US" dirty="0" smtClean="0">
                <a:latin typeface="Arial" charset="0"/>
                <a:ea typeface="Arial" charset="0"/>
                <a:cs typeface="Arial" charset="0"/>
              </a:rPr>
              <a:t>m Au-plated W wire</a:t>
            </a:r>
          </a:p>
          <a:p>
            <a:pPr marL="285750" indent="-285750">
              <a:buFont typeface="Wingdings" charset="2"/>
              <a:buChar char="§"/>
            </a:pPr>
            <a:r>
              <a:rPr lang="en-US" dirty="0" smtClean="0">
                <a:latin typeface="Arial" charset="0"/>
                <a:ea typeface="Arial" charset="0"/>
                <a:cs typeface="Arial" charset="0"/>
              </a:rPr>
              <a:t>80:20 Ar:CO</a:t>
            </a:r>
            <a:r>
              <a:rPr lang="en-US" baseline="-25000" dirty="0" smtClean="0">
                <a:latin typeface="Arial" charset="0"/>
                <a:ea typeface="Arial" charset="0"/>
                <a:cs typeface="Arial" charset="0"/>
              </a:rPr>
              <a:t>2</a:t>
            </a:r>
            <a:r>
              <a:rPr lang="en-US" dirty="0" smtClean="0">
                <a:latin typeface="Arial" charset="0"/>
                <a:ea typeface="Arial" charset="0"/>
                <a:cs typeface="Arial" charset="0"/>
              </a:rPr>
              <a:t> @ </a:t>
            </a:r>
            <a:r>
              <a:rPr lang="en-US" dirty="0">
                <a:latin typeface="Arial" charset="0"/>
                <a:ea typeface="Arial" charset="0"/>
                <a:cs typeface="Arial" charset="0"/>
              </a:rPr>
              <a:t>1 </a:t>
            </a:r>
            <a:r>
              <a:rPr lang="en-US" dirty="0" err="1" smtClean="0">
                <a:latin typeface="Arial" charset="0"/>
                <a:ea typeface="Arial" charset="0"/>
                <a:cs typeface="Arial" charset="0"/>
              </a:rPr>
              <a:t>atm</a:t>
            </a:r>
            <a:endParaRPr lang="en-US" dirty="0" smtClean="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Dual-ended readout</a:t>
            </a:r>
          </a:p>
        </p:txBody>
      </p: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9778" y="2398661"/>
            <a:ext cx="3645232" cy="1301079"/>
          </a:xfrm>
          <a:prstGeom prst="rect">
            <a:avLst/>
          </a:prstGeom>
        </p:spPr>
      </p:pic>
      <p:sp>
        <p:nvSpPr>
          <p:cNvPr id="13" name="Right Arrow 12"/>
          <p:cNvSpPr/>
          <p:nvPr/>
        </p:nvSpPr>
        <p:spPr>
          <a:xfrm>
            <a:off x="3464412" y="1235317"/>
            <a:ext cx="70833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10107" y="3982054"/>
            <a:ext cx="1563248" cy="338554"/>
          </a:xfrm>
          <a:prstGeom prst="rect">
            <a:avLst/>
          </a:prstGeom>
          <a:noFill/>
        </p:spPr>
        <p:txBody>
          <a:bodyPr wrap="none" rtlCol="0">
            <a:spAutoFit/>
          </a:bodyPr>
          <a:lstStyle/>
          <a:p>
            <a:r>
              <a:rPr lang="en-US" sz="1600" b="1" dirty="0" smtClean="0">
                <a:solidFill>
                  <a:schemeClr val="accent2">
                    <a:lumMod val="75000"/>
                  </a:schemeClr>
                </a:solidFill>
                <a:latin typeface="Comic Sans MS" pitchFamily="66" charset="0"/>
              </a:rPr>
              <a:t>Tracker Plane</a:t>
            </a:r>
          </a:p>
        </p:txBody>
      </p:sp>
      <p:sp>
        <p:nvSpPr>
          <p:cNvPr id="15" name="TextBox 14"/>
          <p:cNvSpPr txBox="1"/>
          <p:nvPr/>
        </p:nvSpPr>
        <p:spPr>
          <a:xfrm>
            <a:off x="2064914" y="3868362"/>
            <a:ext cx="1928733" cy="584775"/>
          </a:xfrm>
          <a:prstGeom prst="rect">
            <a:avLst/>
          </a:prstGeom>
          <a:noFill/>
        </p:spPr>
        <p:txBody>
          <a:bodyPr wrap="none" rtlCol="0">
            <a:spAutoFit/>
          </a:bodyPr>
          <a:lstStyle/>
          <a:p>
            <a:r>
              <a:rPr lang="en-US" sz="1600" b="1" dirty="0" smtClean="0">
                <a:solidFill>
                  <a:schemeClr val="accent2">
                    <a:lumMod val="75000"/>
                  </a:schemeClr>
                </a:solidFill>
                <a:latin typeface="Comic Sans MS" pitchFamily="66" charset="0"/>
              </a:rPr>
              <a:t>Tracker Station:</a:t>
            </a:r>
          </a:p>
          <a:p>
            <a:r>
              <a:rPr lang="en-US" sz="1600" b="1" dirty="0" smtClean="0">
                <a:solidFill>
                  <a:schemeClr val="accent2">
                    <a:lumMod val="75000"/>
                  </a:schemeClr>
                </a:solidFill>
                <a:latin typeface="Comic Sans MS" pitchFamily="66" charset="0"/>
              </a:rPr>
              <a:t>2 rotated planes</a:t>
            </a:r>
            <a:endParaRPr lang="en-US" sz="1600" b="1" dirty="0">
              <a:solidFill>
                <a:schemeClr val="accent2">
                  <a:lumMod val="75000"/>
                </a:schemeClr>
              </a:solidFill>
              <a:latin typeface="Comic Sans MS" pitchFamily="66" charset="0"/>
            </a:endParaRPr>
          </a:p>
        </p:txBody>
      </p:sp>
      <p:sp>
        <p:nvSpPr>
          <p:cNvPr id="16" name="TextBox 15"/>
          <p:cNvSpPr txBox="1"/>
          <p:nvPr/>
        </p:nvSpPr>
        <p:spPr>
          <a:xfrm>
            <a:off x="4509544" y="3898772"/>
            <a:ext cx="3534942" cy="338554"/>
          </a:xfrm>
          <a:prstGeom prst="rect">
            <a:avLst/>
          </a:prstGeom>
          <a:noFill/>
        </p:spPr>
        <p:txBody>
          <a:bodyPr wrap="none" rtlCol="0">
            <a:spAutoFit/>
          </a:bodyPr>
          <a:lstStyle/>
          <a:p>
            <a:r>
              <a:rPr lang="en-US" sz="1600" b="1" dirty="0" smtClean="0">
                <a:solidFill>
                  <a:schemeClr val="accent2">
                    <a:lumMod val="75000"/>
                  </a:schemeClr>
                </a:solidFill>
                <a:latin typeface="Comic Sans MS" pitchFamily="66" charset="0"/>
              </a:rPr>
              <a:t>Tracker:18 stations (&gt;20k tubes)</a:t>
            </a:r>
            <a:endParaRPr lang="en-US" sz="1600" b="1" dirty="0">
              <a:solidFill>
                <a:schemeClr val="accent2">
                  <a:lumMod val="75000"/>
                </a:schemeClr>
              </a:solidFill>
              <a:latin typeface="Comic Sans MS" pitchFamily="66" charset="0"/>
            </a:endParaRPr>
          </a:p>
        </p:txBody>
      </p:sp>
      <p:pic>
        <p:nvPicPr>
          <p:cNvPr id="17" name="Picture 16"/>
          <p:cNvPicPr>
            <a:picLocks noChangeAspect="1"/>
          </p:cNvPicPr>
          <p:nvPr/>
        </p:nvPicPr>
        <p:blipFill>
          <a:blip r:embed="rId3"/>
          <a:stretch>
            <a:fillRect/>
          </a:stretch>
        </p:blipFill>
        <p:spPr>
          <a:xfrm>
            <a:off x="1853185" y="4428540"/>
            <a:ext cx="1977710" cy="1878328"/>
          </a:xfrm>
          <a:prstGeom prst="rect">
            <a:avLst/>
          </a:prstGeom>
        </p:spPr>
      </p:pic>
      <p:pic>
        <p:nvPicPr>
          <p:cNvPr id="1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2382" y="4458355"/>
            <a:ext cx="1143773" cy="1876634"/>
          </a:xfrm>
          <a:prstGeom prst="rect">
            <a:avLst/>
          </a:prstGeom>
          <a:noFill/>
          <a:ln w="12700" cap="flat">
            <a:noFill/>
            <a:miter lim="800000"/>
            <a:headEnd/>
            <a:tailEnd/>
          </a:ln>
        </p:spPr>
      </p:pic>
      <p:grpSp>
        <p:nvGrpSpPr>
          <p:cNvPr id="19" name="Group 18"/>
          <p:cNvGrpSpPr/>
          <p:nvPr/>
        </p:nvGrpSpPr>
        <p:grpSpPr>
          <a:xfrm>
            <a:off x="4204900" y="4211568"/>
            <a:ext cx="4706756" cy="2121058"/>
            <a:chOff x="1295400" y="2998399"/>
            <a:chExt cx="7086600" cy="3326201"/>
          </a:xfrm>
        </p:grpSpPr>
        <p:grpSp>
          <p:nvGrpSpPr>
            <p:cNvPr id="20" name="Group 19"/>
            <p:cNvGrpSpPr/>
            <p:nvPr/>
          </p:nvGrpSpPr>
          <p:grpSpPr>
            <a:xfrm>
              <a:off x="1295400" y="2998399"/>
              <a:ext cx="7086600" cy="3326201"/>
              <a:chOff x="1295400" y="3379399"/>
              <a:chExt cx="7086600" cy="3326201"/>
            </a:xfrm>
          </p:grpSpPr>
          <p:pic>
            <p:nvPicPr>
              <p:cNvPr id="25"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1295400" y="3379399"/>
                <a:ext cx="7086600" cy="3326201"/>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384300" y="5220315"/>
                <a:ext cx="5562600" cy="530914"/>
                <a:chOff x="1079500" y="5220315"/>
                <a:chExt cx="5562600" cy="530914"/>
              </a:xfrm>
            </p:grpSpPr>
            <p:cxnSp>
              <p:nvCxnSpPr>
                <p:cNvPr id="28" name="Straight Arrow Connector 27"/>
                <p:cNvCxnSpPr/>
                <p:nvPr/>
              </p:nvCxnSpPr>
              <p:spPr>
                <a:xfrm>
                  <a:off x="1079500" y="5703499"/>
                  <a:ext cx="5562600" cy="0"/>
                </a:xfrm>
                <a:prstGeom prst="straightConnector1">
                  <a:avLst/>
                </a:prstGeom>
                <a:ln w="28575" cmpd="sng">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197499" y="5220315"/>
                  <a:ext cx="1617348" cy="530914"/>
                </a:xfrm>
                <a:prstGeom prst="rect">
                  <a:avLst/>
                </a:prstGeom>
                <a:noFill/>
              </p:spPr>
              <p:txBody>
                <a:bodyPr wrap="none" rtlCol="0">
                  <a:spAutoFit/>
                </a:bodyPr>
                <a:lstStyle/>
                <a:p>
                  <a:r>
                    <a:rPr lang="en-US" sz="1600" dirty="0" smtClean="0">
                      <a:solidFill>
                        <a:schemeClr val="bg1"/>
                      </a:solidFill>
                    </a:rPr>
                    <a:t>3.2 meters</a:t>
                  </a:r>
                  <a:endParaRPr lang="en-US" sz="1600" dirty="0">
                    <a:solidFill>
                      <a:schemeClr val="bg1"/>
                    </a:solidFill>
                  </a:endParaRPr>
                </a:p>
              </p:txBody>
            </p:sp>
          </p:grpSp>
        </p:grpSp>
        <p:cxnSp>
          <p:nvCxnSpPr>
            <p:cNvPr id="21" name="Straight Arrow Connector 20"/>
            <p:cNvCxnSpPr/>
            <p:nvPr/>
          </p:nvCxnSpPr>
          <p:spPr>
            <a:xfrm>
              <a:off x="7327789" y="4712217"/>
              <a:ext cx="622411" cy="45668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18919858">
              <a:off x="6812846" y="4175150"/>
              <a:ext cx="1038296" cy="530914"/>
            </a:xfrm>
            <a:prstGeom prst="rect">
              <a:avLst/>
            </a:prstGeom>
            <a:noFill/>
          </p:spPr>
          <p:txBody>
            <a:bodyPr wrap="none" rtlCol="0">
              <a:spAutoFit/>
            </a:bodyPr>
            <a:lstStyle/>
            <a:p>
              <a:r>
                <a:rPr lang="en-US" sz="1600" dirty="0" smtClean="0">
                  <a:solidFill>
                    <a:srgbClr val="FFFFFF"/>
                  </a:solidFill>
                </a:rPr>
                <a:t>38 cm</a:t>
              </a:r>
              <a:endParaRPr lang="en-US" sz="1600" dirty="0">
                <a:solidFill>
                  <a:srgbClr val="FFFFFF"/>
                </a:solidFill>
              </a:endParaRPr>
            </a:p>
          </p:txBody>
        </p:sp>
        <p:sp>
          <p:nvSpPr>
            <p:cNvPr id="23" name="TextBox 22"/>
            <p:cNvSpPr txBox="1"/>
            <p:nvPr/>
          </p:nvSpPr>
          <p:spPr>
            <a:xfrm rot="2258108">
              <a:off x="7273586" y="4591973"/>
              <a:ext cx="1038296" cy="530914"/>
            </a:xfrm>
            <a:prstGeom prst="rect">
              <a:avLst/>
            </a:prstGeom>
            <a:noFill/>
          </p:spPr>
          <p:txBody>
            <a:bodyPr wrap="none" rtlCol="0">
              <a:spAutoFit/>
            </a:bodyPr>
            <a:lstStyle/>
            <a:p>
              <a:r>
                <a:rPr lang="en-US" sz="1600" dirty="0" smtClean="0">
                  <a:solidFill>
                    <a:srgbClr val="FFFFFF"/>
                  </a:solidFill>
                </a:rPr>
                <a:t>70 cm</a:t>
              </a:r>
              <a:endParaRPr lang="en-US" sz="1600" dirty="0">
                <a:solidFill>
                  <a:srgbClr val="FFFFFF"/>
                </a:solidFill>
              </a:endParaRPr>
            </a:p>
          </p:txBody>
        </p:sp>
        <p:cxnSp>
          <p:nvCxnSpPr>
            <p:cNvPr id="24" name="Straight Arrow Connector 23"/>
            <p:cNvCxnSpPr/>
            <p:nvPr/>
          </p:nvCxnSpPr>
          <p:spPr>
            <a:xfrm flipV="1">
              <a:off x="7327789" y="4381500"/>
              <a:ext cx="325530" cy="33071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rot="20936648">
            <a:off x="698524" y="4650810"/>
            <a:ext cx="587020" cy="276999"/>
          </a:xfrm>
          <a:prstGeom prst="rect">
            <a:avLst/>
          </a:prstGeom>
          <a:noFill/>
        </p:spPr>
        <p:txBody>
          <a:bodyPr wrap="none" rtlCol="0">
            <a:spAutoFit/>
          </a:bodyPr>
          <a:lstStyle/>
          <a:p>
            <a:r>
              <a:rPr lang="en-US" sz="1200" b="1" dirty="0" smtClean="0">
                <a:solidFill>
                  <a:srgbClr val="FFFFFF"/>
                </a:solidFill>
                <a:latin typeface="Arial" charset="0"/>
                <a:ea typeface="Arial" charset="0"/>
                <a:cs typeface="Arial" charset="0"/>
              </a:rPr>
              <a:t>panel</a:t>
            </a:r>
            <a:endParaRPr lang="en-US" sz="1200" b="1"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69662433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07157"/>
            <a:ext cx="6752835" cy="334962"/>
          </a:xfrm>
        </p:spPr>
        <p:txBody>
          <a:bodyPr>
            <a:noAutofit/>
          </a:bodyPr>
          <a:lstStyle/>
          <a:p>
            <a:r>
              <a:rPr lang="en-US" sz="2800" dirty="0" smtClean="0">
                <a:solidFill>
                  <a:srgbClr val="800000"/>
                </a:solidFill>
              </a:rPr>
              <a:t>The Mu2e Tracker (2)</a:t>
            </a:r>
            <a:endParaRPr lang="en-US" sz="2800" dirty="0">
              <a:solidFill>
                <a:srgbClr val="800000"/>
              </a:solidFill>
            </a:endParaRPr>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38</a:t>
            </a:fld>
            <a:endParaRPr lang="en-US"/>
          </a:p>
        </p:txBody>
      </p:sp>
      <p:sp>
        <p:nvSpPr>
          <p:cNvPr id="4" name="Date Placeholder 3"/>
          <p:cNvSpPr>
            <a:spLocks noGrp="1"/>
          </p:cNvSpPr>
          <p:nvPr>
            <p:ph type="dt" sz="half" idx="10"/>
          </p:nvPr>
        </p:nvSpPr>
        <p:spPr/>
        <p:txBody>
          <a:bodyPr/>
          <a:lstStyle/>
          <a:p>
            <a:r>
              <a:rPr lang="en-US" smtClean="0"/>
              <a:t>11/10/2017</a:t>
            </a:r>
            <a:endParaRPr lang="en-US"/>
          </a:p>
        </p:txBody>
      </p:sp>
      <p:sp>
        <p:nvSpPr>
          <p:cNvPr id="10" name="TextBox 9"/>
          <p:cNvSpPr txBox="1"/>
          <p:nvPr/>
        </p:nvSpPr>
        <p:spPr>
          <a:xfrm>
            <a:off x="1355762" y="965914"/>
            <a:ext cx="1826141" cy="400110"/>
          </a:xfrm>
          <a:prstGeom prst="rect">
            <a:avLst/>
          </a:prstGeom>
          <a:noFill/>
        </p:spPr>
        <p:txBody>
          <a:bodyPr wrap="none" rtlCol="0">
            <a:spAutoFit/>
          </a:bodyPr>
          <a:lstStyle/>
          <a:p>
            <a:r>
              <a:rPr lang="en-GB" sz="2000" dirty="0">
                <a:latin typeface="Arial" charset="0"/>
                <a:ea typeface="Arial" charset="0"/>
                <a:cs typeface="Arial" charset="0"/>
              </a:rPr>
              <a:t>F</a:t>
            </a:r>
            <a:r>
              <a:rPr lang="en-GB" sz="2000" dirty="0" smtClean="0">
                <a:latin typeface="Arial" charset="0"/>
                <a:ea typeface="Arial" charset="0"/>
                <a:cs typeface="Arial" charset="0"/>
              </a:rPr>
              <a:t>ull simulation</a:t>
            </a:r>
            <a:endParaRPr lang="en-GB" sz="2000" dirty="0">
              <a:latin typeface="Arial" charset="0"/>
              <a:ea typeface="Arial" charset="0"/>
              <a:cs typeface="Arial" charset="0"/>
            </a:endParaRPr>
          </a:p>
        </p:txBody>
      </p:sp>
      <p:pic>
        <p:nvPicPr>
          <p:cNvPr id="11" name="Picture 10" descr="8-31 Momentum Resolution.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571" y="1324083"/>
            <a:ext cx="4557433" cy="3365811"/>
          </a:xfrm>
          <a:prstGeom prst="rect">
            <a:avLst/>
          </a:prstGeom>
        </p:spPr>
      </p:pic>
      <p:sp>
        <p:nvSpPr>
          <p:cNvPr id="12" name="Rectangle 11"/>
          <p:cNvSpPr/>
          <p:nvPr/>
        </p:nvSpPr>
        <p:spPr>
          <a:xfrm>
            <a:off x="401017" y="1932375"/>
            <a:ext cx="1414903" cy="132019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314083" y="4411252"/>
            <a:ext cx="1811714" cy="338554"/>
          </a:xfrm>
          <a:prstGeom prst="rect">
            <a:avLst/>
          </a:prstGeom>
          <a:solidFill>
            <a:schemeClr val="bg1"/>
          </a:solidFill>
        </p:spPr>
        <p:txBody>
          <a:bodyPr wrap="none" rtlCol="0">
            <a:spAutoFit/>
          </a:bodyPr>
          <a:lstStyle/>
          <a:p>
            <a:r>
              <a:rPr lang="en-US" sz="1600" smtClean="0">
                <a:latin typeface="Arial" charset="0"/>
                <a:ea typeface="Arial" charset="0"/>
                <a:cs typeface="Arial" charset="0"/>
              </a:rPr>
              <a:t>P</a:t>
            </a:r>
            <a:r>
              <a:rPr lang="en-US" sz="1600" baseline="-25000" smtClean="0">
                <a:latin typeface="Arial" charset="0"/>
                <a:ea typeface="Arial" charset="0"/>
                <a:cs typeface="Arial" charset="0"/>
              </a:rPr>
              <a:t>rec</a:t>
            </a:r>
            <a:r>
              <a:rPr lang="en-US" sz="1600" dirty="0" smtClean="0">
                <a:latin typeface="Arial" charset="0"/>
                <a:ea typeface="Arial" charset="0"/>
                <a:cs typeface="Arial" charset="0"/>
              </a:rPr>
              <a:t> – </a:t>
            </a:r>
            <a:r>
              <a:rPr lang="en-US" sz="1600" dirty="0" err="1" smtClean="0">
                <a:latin typeface="Arial" charset="0"/>
                <a:ea typeface="Arial" charset="0"/>
                <a:cs typeface="Arial" charset="0"/>
              </a:rPr>
              <a:t>P</a:t>
            </a:r>
            <a:r>
              <a:rPr lang="en-US" sz="1600" baseline="-25000" dirty="0" err="1" smtClean="0">
                <a:latin typeface="Arial" charset="0"/>
                <a:ea typeface="Arial" charset="0"/>
                <a:cs typeface="Arial" charset="0"/>
              </a:rPr>
              <a:t>tru</a:t>
            </a:r>
            <a:r>
              <a:rPr lang="en-US" sz="1600" dirty="0" smtClean="0">
                <a:latin typeface="Arial" charset="0"/>
                <a:ea typeface="Arial" charset="0"/>
                <a:cs typeface="Arial" charset="0"/>
              </a:rPr>
              <a:t> (MeV/c)</a:t>
            </a:r>
            <a:endParaRPr lang="en-US" sz="1600" dirty="0">
              <a:latin typeface="Arial" charset="0"/>
              <a:ea typeface="Arial" charset="0"/>
              <a:cs typeface="Arial" charset="0"/>
            </a:endParaRPr>
          </a:p>
        </p:txBody>
      </p:sp>
      <p:sp>
        <p:nvSpPr>
          <p:cNvPr id="14" name="TextBox 13"/>
          <p:cNvSpPr txBox="1"/>
          <p:nvPr/>
        </p:nvSpPr>
        <p:spPr>
          <a:xfrm>
            <a:off x="90148" y="4969089"/>
            <a:ext cx="4679560" cy="1502976"/>
          </a:xfrm>
          <a:prstGeom prst="rect">
            <a:avLst/>
          </a:prstGeom>
          <a:noFill/>
        </p:spPr>
        <p:txBody>
          <a:bodyPr wrap="square" rtlCol="0">
            <a:spAutoFit/>
          </a:bodyPr>
          <a:lstStyle/>
          <a:p>
            <a:pPr marL="342900" indent="-342900">
              <a:spcAft>
                <a:spcPts val="700"/>
              </a:spcAft>
              <a:buFont typeface="ZapfDingbatsITC" charset="0"/>
              <a:buChar char="✗"/>
            </a:pPr>
            <a:r>
              <a:rPr lang="en-GB" sz="2000" dirty="0" smtClean="0">
                <a:latin typeface="Arial" charset="0"/>
                <a:ea typeface="Arial" charset="0"/>
                <a:cs typeface="Arial" charset="0"/>
              </a:rPr>
              <a:t>Well within physics requirements</a:t>
            </a:r>
          </a:p>
          <a:p>
            <a:pPr marL="342900" indent="-342900">
              <a:spcAft>
                <a:spcPts val="700"/>
              </a:spcAft>
              <a:buFont typeface="ZapfDingbatsITC" charset="0"/>
              <a:buChar char="✗"/>
            </a:pPr>
            <a:r>
              <a:rPr lang="en-GB" sz="2000" dirty="0" smtClean="0">
                <a:latin typeface="Arial" charset="0"/>
                <a:ea typeface="Arial" charset="0"/>
                <a:cs typeface="Arial" charset="0"/>
              </a:rPr>
              <a:t>Robust against increases in rate</a:t>
            </a:r>
          </a:p>
          <a:p>
            <a:pPr marL="342900" indent="-342900">
              <a:spcAft>
                <a:spcPts val="700"/>
              </a:spcAft>
              <a:buFont typeface="ZapfDingbatsITC" charset="0"/>
              <a:buChar char="✗"/>
            </a:pPr>
            <a:r>
              <a:rPr lang="en-GB" sz="2000" dirty="0" smtClean="0">
                <a:latin typeface="Arial" charset="0"/>
                <a:ea typeface="Arial" charset="0"/>
                <a:cs typeface="Arial" charset="0"/>
              </a:rPr>
              <a:t>Inefficiency dominated by geometric acceptance</a:t>
            </a:r>
            <a:endParaRPr lang="en-GB" sz="2000" dirty="0">
              <a:latin typeface="Arial" charset="0"/>
              <a:ea typeface="Arial" charset="0"/>
              <a:cs typeface="Arial" charset="0"/>
            </a:endParaRPr>
          </a:p>
        </p:txBody>
      </p:sp>
      <p:sp>
        <p:nvSpPr>
          <p:cNvPr id="15" name="TextBox 14"/>
          <p:cNvSpPr txBox="1"/>
          <p:nvPr/>
        </p:nvSpPr>
        <p:spPr>
          <a:xfrm>
            <a:off x="349501" y="2140875"/>
            <a:ext cx="1930059" cy="600164"/>
          </a:xfrm>
          <a:prstGeom prst="rect">
            <a:avLst/>
          </a:prstGeom>
          <a:noFill/>
        </p:spPr>
        <p:txBody>
          <a:bodyPr wrap="square" rtlCol="0" anchor="ctr">
            <a:spAutoFit/>
          </a:bodyPr>
          <a:lstStyle/>
          <a:p>
            <a:r>
              <a:rPr lang="en-US" sz="1100" dirty="0">
                <a:latin typeface="Arial" charset="0"/>
                <a:ea typeface="Arial" charset="0"/>
                <a:cs typeface="Arial" charset="0"/>
              </a:rPr>
              <a:t>C</a:t>
            </a:r>
            <a:r>
              <a:rPr lang="en-US" sz="1100" dirty="0" smtClean="0">
                <a:latin typeface="Arial" charset="0"/>
                <a:ea typeface="Arial" charset="0"/>
                <a:cs typeface="Arial" charset="0"/>
              </a:rPr>
              <a:t>ore width = 115 </a:t>
            </a:r>
            <a:r>
              <a:rPr lang="en-US" sz="1100" dirty="0" err="1" smtClean="0">
                <a:latin typeface="Arial" charset="0"/>
                <a:ea typeface="Arial" charset="0"/>
                <a:cs typeface="Arial" charset="0"/>
              </a:rPr>
              <a:t>keV</a:t>
            </a:r>
            <a:r>
              <a:rPr lang="en-US" sz="1100" dirty="0" smtClean="0">
                <a:latin typeface="Arial" charset="0"/>
                <a:ea typeface="Arial" charset="0"/>
                <a:cs typeface="Arial" charset="0"/>
              </a:rPr>
              <a:t>/c</a:t>
            </a:r>
          </a:p>
          <a:p>
            <a:r>
              <a:rPr lang="en-US" sz="1100" dirty="0">
                <a:latin typeface="Arial" charset="0"/>
                <a:ea typeface="Arial" charset="0"/>
                <a:cs typeface="Arial" charset="0"/>
              </a:rPr>
              <a:t>H</a:t>
            </a:r>
            <a:r>
              <a:rPr lang="en-US" sz="1100" dirty="0" smtClean="0">
                <a:latin typeface="Arial" charset="0"/>
                <a:ea typeface="Arial" charset="0"/>
                <a:cs typeface="Arial" charset="0"/>
              </a:rPr>
              <a:t>igh tail slope = 179 </a:t>
            </a:r>
            <a:r>
              <a:rPr lang="en-US" sz="1100" dirty="0" err="1" smtClean="0">
                <a:latin typeface="Arial" charset="0"/>
                <a:ea typeface="Arial" charset="0"/>
                <a:cs typeface="Arial" charset="0"/>
              </a:rPr>
              <a:t>keV</a:t>
            </a:r>
            <a:r>
              <a:rPr lang="en-US" sz="1100" dirty="0" smtClean="0">
                <a:latin typeface="Arial" charset="0"/>
                <a:ea typeface="Arial" charset="0"/>
                <a:cs typeface="Arial" charset="0"/>
              </a:rPr>
              <a:t>/c</a:t>
            </a:r>
          </a:p>
          <a:p>
            <a:r>
              <a:rPr lang="en-US" sz="1100" dirty="0">
                <a:latin typeface="Arial" charset="0"/>
                <a:ea typeface="Arial" charset="0"/>
                <a:cs typeface="Arial" charset="0"/>
              </a:rPr>
              <a:t>H</a:t>
            </a:r>
            <a:r>
              <a:rPr lang="en-US" sz="1100" dirty="0" smtClean="0">
                <a:latin typeface="Arial" charset="0"/>
                <a:ea typeface="Arial" charset="0"/>
                <a:cs typeface="Arial" charset="0"/>
              </a:rPr>
              <a:t>igh tail fraction = 2.9%</a:t>
            </a:r>
          </a:p>
        </p:txBody>
      </p:sp>
      <p:sp>
        <p:nvSpPr>
          <p:cNvPr id="18" name="TextBox 17"/>
          <p:cNvSpPr txBox="1"/>
          <p:nvPr/>
        </p:nvSpPr>
        <p:spPr>
          <a:xfrm>
            <a:off x="5048761" y="975604"/>
            <a:ext cx="3560590" cy="400110"/>
          </a:xfrm>
          <a:prstGeom prst="rect">
            <a:avLst/>
          </a:prstGeom>
          <a:noFill/>
        </p:spPr>
        <p:txBody>
          <a:bodyPr wrap="none" rtlCol="0">
            <a:spAutoFit/>
          </a:bodyPr>
          <a:lstStyle/>
          <a:p>
            <a:r>
              <a:rPr lang="en-GB" sz="2000" smtClean="0">
                <a:latin typeface="Arial" charset="0"/>
                <a:ea typeface="Arial" charset="0"/>
                <a:cs typeface="Arial" charset="0"/>
              </a:rPr>
              <a:t>Cosmics</a:t>
            </a:r>
            <a:r>
              <a:rPr lang="en-GB" sz="2000" dirty="0" smtClean="0">
                <a:latin typeface="Arial" charset="0"/>
                <a:ea typeface="Arial" charset="0"/>
                <a:cs typeface="Arial" charset="0"/>
              </a:rPr>
              <a:t>, 8 channel prototype</a:t>
            </a:r>
            <a:endParaRPr lang="en-GB" sz="2000" dirty="0">
              <a:latin typeface="Arial" charset="0"/>
              <a:ea typeface="Arial" charset="0"/>
              <a:cs typeface="Arial" charset="0"/>
            </a:endParaRPr>
          </a:p>
        </p:txBody>
      </p:sp>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70281" y="1430812"/>
            <a:ext cx="2956439" cy="2049791"/>
          </a:xfrm>
          <a:prstGeom prst="rect">
            <a:avLst/>
          </a:prstGeom>
        </p:spPr>
      </p:pic>
      <p:pic>
        <p:nvPicPr>
          <p:cNvPr id="20" name="Picture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59974" y="3987233"/>
            <a:ext cx="3078199" cy="2073262"/>
          </a:xfrm>
          <a:prstGeom prst="rect">
            <a:avLst/>
          </a:prstGeom>
        </p:spPr>
      </p:pic>
      <p:sp>
        <p:nvSpPr>
          <p:cNvPr id="21" name="TextBox 20"/>
          <p:cNvSpPr txBox="1"/>
          <p:nvPr/>
        </p:nvSpPr>
        <p:spPr>
          <a:xfrm rot="16200000">
            <a:off x="4024460" y="2295992"/>
            <a:ext cx="2181110" cy="369332"/>
          </a:xfrm>
          <a:prstGeom prst="rect">
            <a:avLst/>
          </a:prstGeom>
          <a:noFill/>
        </p:spPr>
        <p:txBody>
          <a:bodyPr wrap="none" rtlCol="0">
            <a:spAutoFit/>
          </a:bodyPr>
          <a:lstStyle/>
          <a:p>
            <a:r>
              <a:rPr lang="en-GB" smtClean="0"/>
              <a:t>Transverse resolution</a:t>
            </a:r>
            <a:endParaRPr lang="en-GB" dirty="0"/>
          </a:p>
        </p:txBody>
      </p:sp>
      <p:sp>
        <p:nvSpPr>
          <p:cNvPr id="22" name="TextBox 21"/>
          <p:cNvSpPr txBox="1"/>
          <p:nvPr/>
        </p:nvSpPr>
        <p:spPr>
          <a:xfrm>
            <a:off x="6283726" y="3389819"/>
            <a:ext cx="2468946" cy="584775"/>
          </a:xfrm>
          <a:prstGeom prst="rect">
            <a:avLst/>
          </a:prstGeom>
          <a:noFill/>
        </p:spPr>
        <p:txBody>
          <a:bodyPr wrap="none" rtlCol="0">
            <a:spAutoFit/>
          </a:bodyPr>
          <a:lstStyle/>
          <a:p>
            <a:r>
              <a:rPr lang="en-GB" sz="1600" dirty="0" err="1" smtClean="0">
                <a:solidFill>
                  <a:srgbClr val="0432FF"/>
                </a:solidFill>
                <a:latin typeface="Symbol" charset="2"/>
                <a:ea typeface="Symbol" charset="2"/>
                <a:cs typeface="Symbol" charset="2"/>
              </a:rPr>
              <a:t>s</a:t>
            </a:r>
            <a:r>
              <a:rPr lang="en-GB" sz="1600" baseline="-25000" dirty="0" err="1" smtClean="0">
                <a:solidFill>
                  <a:srgbClr val="0432FF"/>
                </a:solidFill>
                <a:latin typeface="Arial" charset="0"/>
                <a:ea typeface="Arial" charset="0"/>
                <a:cs typeface="Arial" charset="0"/>
              </a:rPr>
              <a:t>data</a:t>
            </a:r>
            <a:r>
              <a:rPr lang="en-GB" sz="1600" dirty="0" smtClean="0">
                <a:solidFill>
                  <a:srgbClr val="0432FF"/>
                </a:solidFill>
                <a:latin typeface="Arial" charset="0"/>
                <a:ea typeface="Arial" charset="0"/>
                <a:cs typeface="Arial" charset="0"/>
              </a:rPr>
              <a:t> = 0.133 ± 0.022 mm</a:t>
            </a:r>
          </a:p>
          <a:p>
            <a:r>
              <a:rPr lang="en-GB" sz="1600" dirty="0" err="1" smtClean="0">
                <a:solidFill>
                  <a:srgbClr val="FF0000"/>
                </a:solidFill>
                <a:latin typeface="Symbol" charset="2"/>
                <a:ea typeface="Symbol" charset="2"/>
                <a:cs typeface="Symbol" charset="2"/>
              </a:rPr>
              <a:t>s</a:t>
            </a:r>
            <a:r>
              <a:rPr lang="en-GB" sz="1600" baseline="-25000" dirty="0" err="1" smtClean="0">
                <a:solidFill>
                  <a:srgbClr val="FF0000"/>
                </a:solidFill>
                <a:latin typeface="Arial" charset="0"/>
                <a:ea typeface="Arial" charset="0"/>
                <a:cs typeface="Arial" charset="0"/>
              </a:rPr>
              <a:t>MC</a:t>
            </a:r>
            <a:r>
              <a:rPr lang="en-GB" sz="1600" dirty="0" smtClean="0">
                <a:solidFill>
                  <a:srgbClr val="FF0000"/>
                </a:solidFill>
                <a:latin typeface="Arial" charset="0"/>
                <a:ea typeface="Arial" charset="0"/>
                <a:cs typeface="Arial" charset="0"/>
              </a:rPr>
              <a:t>  </a:t>
            </a:r>
            <a:r>
              <a:rPr lang="en-GB" sz="1600" dirty="0">
                <a:solidFill>
                  <a:srgbClr val="FF0000"/>
                </a:solidFill>
                <a:latin typeface="Arial" charset="0"/>
                <a:ea typeface="Arial" charset="0"/>
                <a:cs typeface="Arial" charset="0"/>
              </a:rPr>
              <a:t>= </a:t>
            </a:r>
            <a:r>
              <a:rPr lang="en-GB" sz="1600" dirty="0" smtClean="0">
                <a:solidFill>
                  <a:srgbClr val="FF0000"/>
                </a:solidFill>
                <a:latin typeface="Arial" charset="0"/>
                <a:ea typeface="Arial" charset="0"/>
                <a:cs typeface="Arial" charset="0"/>
              </a:rPr>
              <a:t>0.102 </a:t>
            </a:r>
            <a:r>
              <a:rPr lang="en-GB" sz="1600" dirty="0">
                <a:solidFill>
                  <a:srgbClr val="FF0000"/>
                </a:solidFill>
                <a:latin typeface="Arial" charset="0"/>
                <a:ea typeface="Arial" charset="0"/>
                <a:cs typeface="Arial" charset="0"/>
              </a:rPr>
              <a:t>± </a:t>
            </a:r>
            <a:r>
              <a:rPr lang="en-GB" sz="1600" dirty="0" smtClean="0">
                <a:solidFill>
                  <a:srgbClr val="FF0000"/>
                </a:solidFill>
                <a:latin typeface="Arial" charset="0"/>
                <a:ea typeface="Arial" charset="0"/>
                <a:cs typeface="Arial" charset="0"/>
              </a:rPr>
              <a:t>0.001 mm</a:t>
            </a:r>
            <a:endParaRPr lang="en-GB" sz="1600" dirty="0">
              <a:solidFill>
                <a:srgbClr val="FF0000"/>
              </a:solidFill>
              <a:latin typeface="Arial" charset="0"/>
              <a:ea typeface="Arial" charset="0"/>
              <a:cs typeface="Arial" charset="0"/>
            </a:endParaRPr>
          </a:p>
        </p:txBody>
      </p:sp>
      <p:sp>
        <p:nvSpPr>
          <p:cNvPr id="23" name="TextBox 22"/>
          <p:cNvSpPr txBox="1"/>
          <p:nvPr/>
        </p:nvSpPr>
        <p:spPr>
          <a:xfrm rot="16200000">
            <a:off x="3951518" y="4976179"/>
            <a:ext cx="2352119" cy="369332"/>
          </a:xfrm>
          <a:prstGeom prst="rect">
            <a:avLst/>
          </a:prstGeom>
          <a:noFill/>
        </p:spPr>
        <p:txBody>
          <a:bodyPr wrap="none" rtlCol="0">
            <a:spAutoFit/>
          </a:bodyPr>
          <a:lstStyle/>
          <a:p>
            <a:r>
              <a:rPr lang="en-GB" dirty="0" smtClean="0"/>
              <a:t>Longitudinal resolution</a:t>
            </a:r>
            <a:endParaRPr lang="en-GB" dirty="0"/>
          </a:p>
        </p:txBody>
      </p:sp>
      <p:sp>
        <p:nvSpPr>
          <p:cNvPr id="24" name="TextBox 23"/>
          <p:cNvSpPr txBox="1"/>
          <p:nvPr/>
        </p:nvSpPr>
        <p:spPr>
          <a:xfrm>
            <a:off x="6625967" y="5937777"/>
            <a:ext cx="1784463" cy="584775"/>
          </a:xfrm>
          <a:prstGeom prst="rect">
            <a:avLst/>
          </a:prstGeom>
          <a:noFill/>
        </p:spPr>
        <p:txBody>
          <a:bodyPr wrap="none" rtlCol="0">
            <a:spAutoFit/>
          </a:bodyPr>
          <a:lstStyle/>
          <a:p>
            <a:r>
              <a:rPr lang="en-GB" sz="1600" dirty="0" err="1" smtClean="0">
                <a:solidFill>
                  <a:srgbClr val="0432FF"/>
                </a:solidFill>
                <a:latin typeface="Symbol" charset="2"/>
                <a:ea typeface="Symbol" charset="2"/>
                <a:cs typeface="Symbol" charset="2"/>
              </a:rPr>
              <a:t>s</a:t>
            </a:r>
            <a:r>
              <a:rPr lang="en-GB" sz="1600" baseline="-25000" dirty="0" err="1" smtClean="0">
                <a:solidFill>
                  <a:srgbClr val="0432FF"/>
                </a:solidFill>
                <a:latin typeface="Arial" charset="0"/>
                <a:ea typeface="Arial" charset="0"/>
                <a:cs typeface="Arial" charset="0"/>
              </a:rPr>
              <a:t>data</a:t>
            </a:r>
            <a:r>
              <a:rPr lang="en-GB" sz="1600" dirty="0" smtClean="0">
                <a:solidFill>
                  <a:srgbClr val="0432FF"/>
                </a:solidFill>
                <a:latin typeface="Arial" charset="0"/>
                <a:ea typeface="Arial" charset="0"/>
                <a:cs typeface="Arial" charset="0"/>
              </a:rPr>
              <a:t> = 42 ± 1 mm</a:t>
            </a:r>
          </a:p>
          <a:p>
            <a:r>
              <a:rPr lang="en-GB" sz="1600" dirty="0" err="1" smtClean="0">
                <a:solidFill>
                  <a:srgbClr val="FF0000"/>
                </a:solidFill>
                <a:latin typeface="Symbol" charset="2"/>
                <a:ea typeface="Symbol" charset="2"/>
                <a:cs typeface="Symbol" charset="2"/>
              </a:rPr>
              <a:t>s</a:t>
            </a:r>
            <a:r>
              <a:rPr lang="en-GB" sz="1600" baseline="-25000" dirty="0" err="1" smtClean="0">
                <a:solidFill>
                  <a:srgbClr val="FF0000"/>
                </a:solidFill>
                <a:latin typeface="Arial" charset="0"/>
                <a:ea typeface="Arial" charset="0"/>
                <a:cs typeface="Arial" charset="0"/>
              </a:rPr>
              <a:t>MC</a:t>
            </a:r>
            <a:r>
              <a:rPr lang="en-GB" sz="1600" dirty="0" smtClean="0">
                <a:solidFill>
                  <a:srgbClr val="FF0000"/>
                </a:solidFill>
                <a:latin typeface="Arial" charset="0"/>
                <a:ea typeface="Arial" charset="0"/>
                <a:cs typeface="Arial" charset="0"/>
              </a:rPr>
              <a:t>  </a:t>
            </a:r>
            <a:r>
              <a:rPr lang="en-GB" sz="1600" dirty="0">
                <a:solidFill>
                  <a:srgbClr val="FF0000"/>
                </a:solidFill>
                <a:latin typeface="Arial" charset="0"/>
                <a:ea typeface="Arial" charset="0"/>
                <a:cs typeface="Arial" charset="0"/>
              </a:rPr>
              <a:t>= </a:t>
            </a:r>
            <a:r>
              <a:rPr lang="en-GB" sz="1600" dirty="0" smtClean="0">
                <a:solidFill>
                  <a:srgbClr val="FF0000"/>
                </a:solidFill>
                <a:latin typeface="Arial" charset="0"/>
                <a:ea typeface="Arial" charset="0"/>
                <a:cs typeface="Arial" charset="0"/>
              </a:rPr>
              <a:t>43 </a:t>
            </a:r>
            <a:r>
              <a:rPr lang="en-GB" sz="1600" dirty="0">
                <a:solidFill>
                  <a:srgbClr val="FF0000"/>
                </a:solidFill>
                <a:latin typeface="Arial" charset="0"/>
                <a:ea typeface="Arial" charset="0"/>
                <a:cs typeface="Arial" charset="0"/>
              </a:rPr>
              <a:t>± </a:t>
            </a:r>
            <a:r>
              <a:rPr lang="en-GB" sz="1600" dirty="0" smtClean="0">
                <a:solidFill>
                  <a:srgbClr val="FF0000"/>
                </a:solidFill>
                <a:latin typeface="Arial" charset="0"/>
                <a:ea typeface="Arial" charset="0"/>
                <a:cs typeface="Arial" charset="0"/>
              </a:rPr>
              <a:t>1 mm</a:t>
            </a:r>
            <a:endParaRPr lang="en-GB" sz="1600"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1515607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3</a:t>
            </a:fld>
            <a:endParaRPr lang="en-US" dirty="0"/>
          </a:p>
        </p:txBody>
      </p:sp>
      <p:sp>
        <p:nvSpPr>
          <p:cNvPr id="10" name="Content Placeholder 2"/>
          <p:cNvSpPr txBox="1">
            <a:spLocks/>
          </p:cNvSpPr>
          <p:nvPr/>
        </p:nvSpPr>
        <p:spPr>
          <a:xfrm rot="20472036">
            <a:off x="1914132" y="2677378"/>
            <a:ext cx="5469467" cy="930009"/>
          </a:xfrm>
          <a:prstGeom prst="rect">
            <a:avLst/>
          </a:prstGeom>
          <a:solidFill>
            <a:srgbClr val="CCFFCC"/>
          </a:solidFill>
          <a:ln w="28575" cmpd="sng">
            <a:solidFill>
              <a:schemeClr val="tx1"/>
            </a:solidFill>
          </a:ln>
        </p:spPr>
        <p:txBody>
          <a:bodyPr vert="horz" lIns="91440" tIns="45720" rIns="91440" bIns="45720" rtlCol="0">
            <a:noAutofit/>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Physics Program</a:t>
            </a:r>
            <a:endPar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777885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07157"/>
            <a:ext cx="6752835" cy="334962"/>
          </a:xfrm>
        </p:spPr>
        <p:txBody>
          <a:bodyPr>
            <a:noAutofit/>
          </a:bodyPr>
          <a:lstStyle/>
          <a:p>
            <a:r>
              <a:rPr lang="en-US" sz="2800" dirty="0" smtClean="0">
                <a:solidFill>
                  <a:srgbClr val="800000"/>
                </a:solidFill>
              </a:rPr>
              <a:t>The Mu2e Tracker (</a:t>
            </a:r>
            <a:r>
              <a:rPr lang="en-US" sz="2800" dirty="0">
                <a:solidFill>
                  <a:srgbClr val="800000"/>
                </a:solidFill>
              </a:rPr>
              <a:t>3</a:t>
            </a:r>
            <a:r>
              <a:rPr lang="en-US" sz="2800" dirty="0" smtClean="0">
                <a:solidFill>
                  <a:srgbClr val="800000"/>
                </a:solidFill>
              </a:rPr>
              <a:t>)</a:t>
            </a:r>
            <a:endParaRPr lang="en-US" sz="2800" dirty="0">
              <a:solidFill>
                <a:srgbClr val="800000"/>
              </a:solidFill>
            </a:endParaRPr>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39</a:t>
            </a:fld>
            <a:endParaRPr lang="en-US"/>
          </a:p>
        </p:txBody>
      </p:sp>
      <p:sp>
        <p:nvSpPr>
          <p:cNvPr id="4" name="Date Placeholder 3"/>
          <p:cNvSpPr>
            <a:spLocks noGrp="1"/>
          </p:cNvSpPr>
          <p:nvPr>
            <p:ph type="dt" sz="half" idx="10"/>
          </p:nvPr>
        </p:nvSpPr>
        <p:spPr/>
        <p:txBody>
          <a:bodyPr/>
          <a:lstStyle/>
          <a:p>
            <a:r>
              <a:rPr lang="en-US" smtClean="0"/>
              <a:t>11/10/2017</a:t>
            </a:r>
            <a:endParaRPr lang="en-US"/>
          </a:p>
        </p:txBody>
      </p:sp>
      <p:pic>
        <p:nvPicPr>
          <p:cNvPr id="25"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7720" y="1138284"/>
            <a:ext cx="3398139" cy="5092962"/>
          </a:xfrm>
          <a:prstGeom prst="rect">
            <a:avLst/>
          </a:prstGeom>
        </p:spPr>
      </p:pic>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184" y="3733628"/>
            <a:ext cx="3174406" cy="2639287"/>
          </a:xfrm>
          <a:prstGeom prst="rect">
            <a:avLst/>
          </a:prstGeom>
        </p:spPr>
      </p:pic>
      <p:sp>
        <p:nvSpPr>
          <p:cNvPr id="27" name="Content Placeholder 2"/>
          <p:cNvSpPr txBox="1">
            <a:spLocks/>
          </p:cNvSpPr>
          <p:nvPr/>
        </p:nvSpPr>
        <p:spPr>
          <a:xfrm>
            <a:off x="218943" y="1045913"/>
            <a:ext cx="522877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ZapfDingbatsITC" charset="0"/>
              <a:buChar char="✗"/>
            </a:pPr>
            <a:r>
              <a:rPr lang="en-US" sz="2000" dirty="0" smtClean="0">
                <a:latin typeface="Arial" charset="0"/>
                <a:ea typeface="Arial" charset="0"/>
                <a:cs typeface="Arial" charset="0"/>
              </a:rPr>
              <a:t>First pre-production prototype, with final design, recently built and being tested</a:t>
            </a:r>
          </a:p>
          <a:p>
            <a:pPr>
              <a:spcBef>
                <a:spcPts val="0"/>
              </a:spcBef>
              <a:buFont typeface="ZapfDingbatsITC" charset="0"/>
              <a:buChar char="✗"/>
            </a:pPr>
            <a:endParaRPr lang="en-US" sz="2000" dirty="0">
              <a:latin typeface="Arial" charset="0"/>
              <a:ea typeface="Arial" charset="0"/>
              <a:cs typeface="Arial" charset="0"/>
            </a:endParaRPr>
          </a:p>
          <a:p>
            <a:pPr>
              <a:spcBef>
                <a:spcPts val="0"/>
              </a:spcBef>
              <a:buFont typeface="ZapfDingbatsITC" charset="0"/>
              <a:buChar char="✗"/>
            </a:pPr>
            <a:r>
              <a:rPr lang="en-US" sz="2000" dirty="0" smtClean="0">
                <a:latin typeface="Arial" charset="0"/>
                <a:ea typeface="Arial" charset="0"/>
                <a:cs typeface="Arial" charset="0"/>
              </a:rPr>
              <a:t>Orders placed for final production</a:t>
            </a:r>
          </a:p>
          <a:p>
            <a:pPr>
              <a:spcBef>
                <a:spcPts val="0"/>
              </a:spcBef>
              <a:buFont typeface="ZapfDingbatsITC" charset="0"/>
              <a:buChar char="✗"/>
            </a:pPr>
            <a:endParaRPr lang="en-US" sz="2000" dirty="0">
              <a:latin typeface="Arial" charset="0"/>
              <a:ea typeface="Arial" charset="0"/>
              <a:cs typeface="Arial" charset="0"/>
            </a:endParaRPr>
          </a:p>
          <a:p>
            <a:pPr>
              <a:spcBef>
                <a:spcPts val="0"/>
              </a:spcBef>
              <a:buFont typeface="ZapfDingbatsITC" charset="0"/>
              <a:buChar char="✗"/>
            </a:pPr>
            <a:r>
              <a:rPr lang="en-US" sz="2000" dirty="0" smtClean="0">
                <a:latin typeface="Arial" charset="0"/>
                <a:ea typeface="Arial" charset="0"/>
                <a:cs typeface="Arial" charset="0"/>
              </a:rPr>
              <a:t>FEE prototypes tested successfully</a:t>
            </a:r>
          </a:p>
          <a:p>
            <a:pPr>
              <a:spcBef>
                <a:spcPts val="0"/>
              </a:spcBef>
              <a:buFont typeface="ZapfDingbatsITC" charset="0"/>
              <a:buChar char="✗"/>
            </a:pPr>
            <a:endParaRPr lang="en-US" sz="2000" dirty="0">
              <a:latin typeface="Arial" charset="0"/>
              <a:ea typeface="Arial" charset="0"/>
              <a:cs typeface="Arial" charset="0"/>
            </a:endParaRPr>
          </a:p>
          <a:p>
            <a:pPr>
              <a:spcBef>
                <a:spcPts val="0"/>
              </a:spcBef>
              <a:buFont typeface="ZapfDingbatsITC" charset="0"/>
              <a:buChar char="✗"/>
            </a:pPr>
            <a:r>
              <a:rPr lang="en-US" sz="2000" dirty="0" smtClean="0">
                <a:latin typeface="Arial" charset="0"/>
                <a:ea typeface="Arial" charset="0"/>
                <a:cs typeface="Arial" charset="0"/>
              </a:rPr>
              <a:t>Vertical slice test to be performed on fully instrumented panels with entire FEE chain</a:t>
            </a:r>
          </a:p>
        </p:txBody>
      </p:sp>
    </p:spTree>
    <p:extLst>
      <p:ext uri="{BB962C8B-B14F-4D97-AF65-F5344CB8AC3E}">
        <p14:creationId xmlns:p14="http://schemas.microsoft.com/office/powerpoint/2010/main" val="11108883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865" y="176745"/>
            <a:ext cx="6752835" cy="334962"/>
          </a:xfrm>
        </p:spPr>
        <p:txBody>
          <a:bodyPr>
            <a:noAutofit/>
          </a:bodyPr>
          <a:lstStyle/>
          <a:p>
            <a:r>
              <a:rPr lang="en-US" sz="2800" dirty="0" smtClean="0">
                <a:solidFill>
                  <a:srgbClr val="800000"/>
                </a:solidFill>
              </a:rPr>
              <a:t>The Mu2e Calorimeter (1)</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40</a:t>
            </a:fld>
            <a:endParaRPr lang="en-US" dirty="0"/>
          </a:p>
        </p:txBody>
      </p:sp>
      <p:sp>
        <p:nvSpPr>
          <p:cNvPr id="7" name="Content Placeholder 2"/>
          <p:cNvSpPr txBox="1">
            <a:spLocks/>
          </p:cNvSpPr>
          <p:nvPr/>
        </p:nvSpPr>
        <p:spPr>
          <a:xfrm>
            <a:off x="90153" y="798592"/>
            <a:ext cx="8941046" cy="1658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700"/>
              </a:spcAft>
              <a:buClrTx/>
              <a:buSzTx/>
              <a:buFont typeface="ZapfDingbatsITC" charset="0"/>
              <a:buNone/>
              <a:tabLst/>
              <a:defRPr/>
            </a:pPr>
            <a:r>
              <a:rPr lang="en-US" sz="2000" dirty="0" smtClean="0">
                <a:latin typeface="Arial" charset="0"/>
                <a:ea typeface="Arial" charset="0"/>
                <a:cs typeface="Arial" charset="0"/>
              </a:rPr>
              <a:t>Calorimeter provides confirmation for CE and other crucial functions:</a:t>
            </a:r>
          </a:p>
          <a:p>
            <a:pPr marR="0" lvl="0" defTabSz="914400" eaLnBrk="1" fontAlgn="auto" latinLnBrk="0" hangingPunct="1">
              <a:lnSpc>
                <a:spcPct val="100000"/>
              </a:lnSpc>
              <a:spcBef>
                <a:spcPts val="0"/>
              </a:spcBef>
              <a:spcAft>
                <a:spcPts val="700"/>
              </a:spcAft>
              <a:buClrTx/>
              <a:buSzTx/>
              <a:buFont typeface="ZapfDingbatsITC" charset="0"/>
              <a:buChar char="✗"/>
              <a:tabLst/>
              <a:defRPr/>
            </a:pPr>
            <a:r>
              <a:rPr lang="en-US" sz="2000" dirty="0" smtClean="0">
                <a:latin typeface="Arial" charset="0"/>
                <a:ea typeface="Arial" charset="0"/>
                <a:cs typeface="Arial" charset="0"/>
              </a:rPr>
              <a:t>PID: </a:t>
            </a:r>
            <a:r>
              <a:rPr lang="en-US" sz="2000" i="1" dirty="0" smtClean="0">
                <a:latin typeface="Times New Roman" charset="0"/>
                <a:ea typeface="Times New Roman" charset="0"/>
                <a:cs typeface="Times New Roman" charset="0"/>
              </a:rPr>
              <a:t>e</a:t>
            </a:r>
            <a:r>
              <a:rPr lang="en-US" sz="2000" dirty="0" smtClean="0">
                <a:latin typeface="Arial" charset="0"/>
                <a:ea typeface="Arial" charset="0"/>
                <a:cs typeface="Arial" charset="0"/>
              </a:rPr>
              <a:t>/</a:t>
            </a:r>
            <a:r>
              <a:rPr lang="en-US" sz="2000" dirty="0" smtClean="0">
                <a:latin typeface="Symbol" charset="2"/>
                <a:ea typeface="Symbol" charset="2"/>
                <a:cs typeface="Symbol" charset="2"/>
              </a:rPr>
              <a:t>m</a:t>
            </a:r>
            <a:r>
              <a:rPr lang="en-US" sz="2000" dirty="0" smtClean="0">
                <a:latin typeface="Arial" charset="0"/>
                <a:ea typeface="Arial" charset="0"/>
                <a:cs typeface="Arial" charset="0"/>
              </a:rPr>
              <a:t> separation</a:t>
            </a:r>
          </a:p>
          <a:p>
            <a:pPr marR="0" lvl="0" defTabSz="914400" eaLnBrk="1" fontAlgn="auto" latinLnBrk="0" hangingPunct="1">
              <a:lnSpc>
                <a:spcPct val="100000"/>
              </a:lnSpc>
              <a:spcBef>
                <a:spcPts val="0"/>
              </a:spcBef>
              <a:spcAft>
                <a:spcPts val="700"/>
              </a:spcAft>
              <a:buClrTx/>
              <a:buSzTx/>
              <a:buFont typeface="ZapfDingbatsITC" charset="0"/>
              <a:buChar char="✗"/>
              <a:tabLst/>
              <a:defRPr/>
            </a:pPr>
            <a:r>
              <a:rPr lang="en-US" sz="2000" dirty="0" smtClean="0">
                <a:latin typeface="Arial" charset="0"/>
                <a:ea typeface="Arial" charset="0"/>
                <a:cs typeface="Arial" charset="0"/>
              </a:rPr>
              <a:t>EMC seeded track finder</a:t>
            </a:r>
          </a:p>
          <a:p>
            <a:pPr marR="0" lvl="0" defTabSz="914400" eaLnBrk="1" fontAlgn="auto" latinLnBrk="0" hangingPunct="1">
              <a:lnSpc>
                <a:spcPct val="100000"/>
              </a:lnSpc>
              <a:spcBef>
                <a:spcPts val="0"/>
              </a:spcBef>
              <a:spcAft>
                <a:spcPts val="700"/>
              </a:spcAft>
              <a:buClrTx/>
              <a:buSzTx/>
              <a:buFont typeface="ZapfDingbatsITC" charset="0"/>
              <a:buChar char="✗"/>
              <a:tabLst/>
              <a:defRPr/>
            </a:pPr>
            <a:r>
              <a:rPr lang="en-US" sz="2000" dirty="0" smtClean="0">
                <a:latin typeface="Arial" charset="0"/>
                <a:ea typeface="Arial" charset="0"/>
                <a:cs typeface="Arial" charset="0"/>
              </a:rPr>
              <a:t>Standalone trigger</a:t>
            </a:r>
          </a:p>
        </p:txBody>
      </p:sp>
      <p:sp>
        <p:nvSpPr>
          <p:cNvPr id="8" name="TextBox 7"/>
          <p:cNvSpPr txBox="1"/>
          <p:nvPr/>
        </p:nvSpPr>
        <p:spPr>
          <a:xfrm>
            <a:off x="3451214" y="1427434"/>
            <a:ext cx="3117011" cy="1354217"/>
          </a:xfrm>
          <a:prstGeom prst="rect">
            <a:avLst/>
          </a:prstGeom>
          <a:solidFill>
            <a:schemeClr val="bg1"/>
          </a:solidFill>
          <a:ln>
            <a:noFill/>
          </a:ln>
        </p:spPr>
        <p:txBody>
          <a:bodyPr wrap="square" rtlCol="0">
            <a:spAutoFit/>
          </a:bodyPr>
          <a:lstStyle/>
          <a:p>
            <a:r>
              <a:rPr lang="en-US" dirty="0" smtClean="0">
                <a:latin typeface="Arial" charset="0"/>
                <a:ea typeface="Arial" charset="0"/>
                <a:cs typeface="Arial" charset="0"/>
              </a:rPr>
              <a:t>Requirements:</a:t>
            </a:r>
          </a:p>
          <a:p>
            <a:pPr marL="285750" indent="-285750">
              <a:buFont typeface="Arial" charset="0"/>
              <a:buChar char="•"/>
            </a:pPr>
            <a:r>
              <a:rPr lang="en-US" sz="1600" dirty="0" err="1">
                <a:latin typeface="Symbol" charset="2"/>
                <a:ea typeface="Symbol" charset="2"/>
                <a:cs typeface="Symbol" charset="2"/>
                <a:sym typeface="Wingdings"/>
              </a:rPr>
              <a:t>s</a:t>
            </a:r>
            <a:r>
              <a:rPr lang="en-US" sz="1600" baseline="-25000" dirty="0" err="1">
                <a:latin typeface="Arial" charset="0"/>
                <a:ea typeface="Arial" charset="0"/>
                <a:cs typeface="Arial" charset="0"/>
                <a:sym typeface="Wingdings"/>
              </a:rPr>
              <a:t>E</a:t>
            </a:r>
            <a:r>
              <a:rPr lang="en-US" sz="1600" dirty="0">
                <a:latin typeface="Arial" charset="0"/>
                <a:ea typeface="Arial" charset="0"/>
                <a:cs typeface="Arial" charset="0"/>
                <a:sym typeface="Wingdings"/>
              </a:rPr>
              <a:t>/E = </a:t>
            </a:r>
            <a:r>
              <a:rPr lang="en-US" sz="1600" dirty="0" smtClean="0">
                <a:latin typeface="Brush Script MT" charset="0"/>
                <a:ea typeface="Brush Script MT" charset="0"/>
                <a:cs typeface="Brush Script MT" charset="0"/>
                <a:sym typeface="Wingdings"/>
              </a:rPr>
              <a:t>𝓞</a:t>
            </a:r>
            <a:r>
              <a:rPr lang="en-US" sz="1600" dirty="0" smtClean="0">
                <a:latin typeface="Arial" charset="0"/>
                <a:ea typeface="Arial" charset="0"/>
                <a:cs typeface="Arial" charset="0"/>
                <a:sym typeface="Wingdings"/>
              </a:rPr>
              <a:t>(5%)   for CE</a:t>
            </a:r>
          </a:p>
          <a:p>
            <a:pPr marL="285750" indent="-285750">
              <a:buFont typeface="Arial" charset="0"/>
              <a:buChar char="•"/>
            </a:pPr>
            <a:r>
              <a:rPr lang="en-US" sz="1600" dirty="0" err="1" smtClean="0">
                <a:latin typeface="Symbol" charset="2"/>
                <a:ea typeface="Symbol" charset="2"/>
                <a:cs typeface="Symbol" charset="2"/>
                <a:sym typeface="Wingdings"/>
              </a:rPr>
              <a:t>s</a:t>
            </a:r>
            <a:r>
              <a:rPr lang="en-US" sz="1600" baseline="-25000" dirty="0" err="1" smtClean="0">
                <a:latin typeface="Arial" charset="0"/>
                <a:ea typeface="Arial" charset="0"/>
                <a:cs typeface="Arial" charset="0"/>
                <a:sym typeface="Wingdings"/>
              </a:rPr>
              <a:t>T</a:t>
            </a:r>
            <a:r>
              <a:rPr lang="en-US" sz="1600" dirty="0" smtClean="0">
                <a:latin typeface="Arial" charset="0"/>
                <a:ea typeface="Arial" charset="0"/>
                <a:cs typeface="Arial" charset="0"/>
                <a:sym typeface="Wingdings"/>
              </a:rPr>
              <a:t> &lt; 500 </a:t>
            </a:r>
            <a:r>
              <a:rPr lang="en-US" sz="1600" dirty="0" err="1" smtClean="0">
                <a:latin typeface="Arial" charset="0"/>
                <a:ea typeface="Arial" charset="0"/>
                <a:cs typeface="Arial" charset="0"/>
                <a:sym typeface="Wingdings"/>
              </a:rPr>
              <a:t>ps</a:t>
            </a:r>
            <a:r>
              <a:rPr lang="en-US" sz="1600" dirty="0" smtClean="0">
                <a:latin typeface="Arial" charset="0"/>
                <a:ea typeface="Arial" charset="0"/>
                <a:cs typeface="Arial" charset="0"/>
                <a:sym typeface="Wingdings"/>
              </a:rPr>
              <a:t> for CE</a:t>
            </a:r>
            <a:endParaRPr lang="en-US" sz="1600" dirty="0">
              <a:latin typeface="Arial" charset="0"/>
              <a:ea typeface="Arial" charset="0"/>
              <a:cs typeface="Arial" charset="0"/>
              <a:sym typeface="Wingdings"/>
            </a:endParaRPr>
          </a:p>
          <a:p>
            <a:pPr marL="285750" indent="-285750">
              <a:buFont typeface="Arial" charset="0"/>
              <a:buChar char="•"/>
            </a:pPr>
            <a:r>
              <a:rPr lang="en-US" sz="1600" dirty="0" err="1" smtClean="0">
                <a:latin typeface="Symbol" charset="2"/>
                <a:ea typeface="Symbol" charset="2"/>
                <a:cs typeface="Symbol" charset="2"/>
                <a:sym typeface="Wingdings"/>
              </a:rPr>
              <a:t>s</a:t>
            </a:r>
            <a:r>
              <a:rPr lang="en-US" sz="1600" baseline="-25000" dirty="0" err="1" smtClean="0">
                <a:latin typeface="Arial" charset="0"/>
                <a:ea typeface="Arial" charset="0"/>
                <a:cs typeface="Arial" charset="0"/>
                <a:sym typeface="Wingdings"/>
              </a:rPr>
              <a:t>X,Y</a:t>
            </a:r>
            <a:r>
              <a:rPr lang="en-US" sz="1600" dirty="0" smtClean="0">
                <a:latin typeface="Arial" charset="0"/>
                <a:ea typeface="Arial" charset="0"/>
                <a:cs typeface="Arial" charset="0"/>
                <a:sym typeface="Wingdings"/>
              </a:rPr>
              <a:t> ≤ 1 cm</a:t>
            </a:r>
          </a:p>
          <a:p>
            <a:pPr marL="285750" indent="-285750">
              <a:buFont typeface="Arial" charset="0"/>
              <a:buChar char="•"/>
            </a:pPr>
            <a:r>
              <a:rPr lang="en-US" sz="1600" dirty="0" smtClean="0">
                <a:latin typeface="Arial" charset="0"/>
                <a:ea typeface="Arial" charset="0"/>
                <a:cs typeface="Arial" charset="0"/>
                <a:sym typeface="Wingdings"/>
              </a:rPr>
              <a:t>High acceptance for CE</a:t>
            </a:r>
          </a:p>
        </p:txBody>
      </p:sp>
      <p:sp>
        <p:nvSpPr>
          <p:cNvPr id="9" name="TextBox 8"/>
          <p:cNvSpPr txBox="1"/>
          <p:nvPr/>
        </p:nvSpPr>
        <p:spPr>
          <a:xfrm>
            <a:off x="6115903" y="1464604"/>
            <a:ext cx="3028097" cy="1323439"/>
          </a:xfrm>
          <a:prstGeom prst="rect">
            <a:avLst/>
          </a:prstGeom>
          <a:solidFill>
            <a:schemeClr val="bg1"/>
          </a:solidFill>
          <a:ln>
            <a:noFill/>
          </a:ln>
        </p:spPr>
        <p:txBody>
          <a:bodyPr wrap="square" rtlCol="0">
            <a:spAutoFit/>
          </a:bodyPr>
          <a:lstStyle/>
          <a:p>
            <a:pPr marL="285750" indent="-285750">
              <a:buFont typeface="Arial" charset="0"/>
              <a:buChar char="•"/>
            </a:pPr>
            <a:r>
              <a:rPr lang="en-US" sz="1600" dirty="0" smtClean="0">
                <a:latin typeface="Arial" charset="0"/>
                <a:ea typeface="Arial" charset="0"/>
                <a:cs typeface="Arial" charset="0"/>
                <a:sym typeface="Wingdings"/>
              </a:rPr>
              <a:t>Fast (</a:t>
            </a:r>
            <a:r>
              <a:rPr lang="en-US" sz="1600" dirty="0" smtClean="0">
                <a:latin typeface="Symbol" charset="2"/>
                <a:ea typeface="Symbol" charset="2"/>
                <a:cs typeface="Symbol" charset="2"/>
                <a:sym typeface="Wingdings"/>
              </a:rPr>
              <a:t>t</a:t>
            </a:r>
            <a:r>
              <a:rPr lang="en-US" sz="1600" dirty="0" smtClean="0">
                <a:latin typeface="Arial" charset="0"/>
                <a:ea typeface="Arial" charset="0"/>
                <a:cs typeface="Arial" charset="0"/>
                <a:sym typeface="Wingdings"/>
              </a:rPr>
              <a:t>&lt;40 ns)</a:t>
            </a:r>
          </a:p>
          <a:p>
            <a:pPr marL="285750" indent="-285750">
              <a:buFont typeface="Arial" charset="0"/>
              <a:buChar char="•"/>
            </a:pPr>
            <a:r>
              <a:rPr lang="en-US" sz="1600" dirty="0" smtClean="0">
                <a:latin typeface="Arial" charset="0"/>
                <a:ea typeface="Arial" charset="0"/>
                <a:cs typeface="Arial" charset="0"/>
                <a:sym typeface="Wingdings"/>
              </a:rPr>
              <a:t>Operate in 1T and 10</a:t>
            </a:r>
            <a:r>
              <a:rPr lang="en-US" sz="1600" baseline="30000" dirty="0" smtClean="0">
                <a:latin typeface="Arial" charset="0"/>
                <a:ea typeface="Arial" charset="0"/>
                <a:cs typeface="Arial" charset="0"/>
                <a:sym typeface="Wingdings"/>
              </a:rPr>
              <a:t>-4 </a:t>
            </a:r>
            <a:r>
              <a:rPr lang="en-US" sz="1600" dirty="0" err="1" smtClean="0">
                <a:latin typeface="Arial" charset="0"/>
                <a:ea typeface="Arial" charset="0"/>
                <a:cs typeface="Arial" charset="0"/>
                <a:sym typeface="Wingdings"/>
              </a:rPr>
              <a:t>Torr</a:t>
            </a:r>
            <a:endParaRPr lang="en-US" sz="1600" dirty="0" smtClean="0">
              <a:latin typeface="Arial" charset="0"/>
              <a:ea typeface="Arial" charset="0"/>
              <a:cs typeface="Arial" charset="0"/>
              <a:sym typeface="Wingdings"/>
            </a:endParaRPr>
          </a:p>
          <a:p>
            <a:pPr marL="285750" indent="-285750">
              <a:buFont typeface="Arial" charset="0"/>
              <a:buChar char="•"/>
            </a:pPr>
            <a:r>
              <a:rPr lang="en-US" sz="1600" dirty="0" smtClean="0">
                <a:latin typeface="Arial" charset="0"/>
                <a:ea typeface="Arial" charset="0"/>
                <a:cs typeface="Arial" charset="0"/>
                <a:sym typeface="Wingdings"/>
              </a:rPr>
              <a:t>Redundancy in readout</a:t>
            </a:r>
          </a:p>
          <a:p>
            <a:pPr marL="285750" indent="-285750">
              <a:buFont typeface="Arial" charset="0"/>
              <a:buChar char="•"/>
            </a:pPr>
            <a:r>
              <a:rPr lang="en-US" sz="1600" dirty="0" smtClean="0">
                <a:latin typeface="Arial" charset="0"/>
                <a:ea typeface="Arial" charset="0"/>
                <a:cs typeface="Arial" charset="0"/>
                <a:sym typeface="Wingdings"/>
              </a:rPr>
              <a:t>Radiation hard: 90 </a:t>
            </a:r>
            <a:r>
              <a:rPr lang="en-US" sz="1600" dirty="0" err="1" smtClean="0">
                <a:latin typeface="Arial" charset="0"/>
                <a:ea typeface="Arial" charset="0"/>
                <a:cs typeface="Arial" charset="0"/>
                <a:sym typeface="Wingdings"/>
              </a:rPr>
              <a:t>krad</a:t>
            </a:r>
            <a:r>
              <a:rPr lang="en-US" sz="1600" dirty="0">
                <a:latin typeface="Arial" charset="0"/>
                <a:ea typeface="Arial" charset="0"/>
                <a:cs typeface="Arial" charset="0"/>
                <a:sym typeface="Wingdings"/>
              </a:rPr>
              <a:t> </a:t>
            </a:r>
            <a:r>
              <a:rPr lang="en-US" sz="1600" dirty="0" smtClean="0">
                <a:latin typeface="Arial" charset="0"/>
                <a:ea typeface="Arial" charset="0"/>
                <a:cs typeface="Arial" charset="0"/>
                <a:sym typeface="Wingdings"/>
              </a:rPr>
              <a:t> photons and 3×10</a:t>
            </a:r>
            <a:r>
              <a:rPr lang="en-US" sz="1600" baseline="30000" dirty="0" smtClean="0">
                <a:latin typeface="Arial" charset="0"/>
                <a:ea typeface="Arial" charset="0"/>
                <a:cs typeface="Arial" charset="0"/>
                <a:sym typeface="Wingdings"/>
              </a:rPr>
              <a:t>12 </a:t>
            </a:r>
            <a:r>
              <a:rPr lang="en-US" sz="1600" dirty="0" smtClean="0">
                <a:latin typeface="Arial" charset="0"/>
                <a:ea typeface="Arial" charset="0"/>
                <a:cs typeface="Arial" charset="0"/>
                <a:sym typeface="Wingdings"/>
              </a:rPr>
              <a:t>n/cm</a:t>
            </a:r>
            <a:r>
              <a:rPr lang="en-US" sz="1600" baseline="30000" dirty="0" smtClean="0">
                <a:latin typeface="Arial" charset="0"/>
                <a:ea typeface="Arial" charset="0"/>
                <a:cs typeface="Arial" charset="0"/>
                <a:sym typeface="Wingdings"/>
              </a:rPr>
              <a:t>2</a:t>
            </a:r>
            <a:r>
              <a:rPr lang="en-US" sz="1600" dirty="0">
                <a:latin typeface="Arial" charset="0"/>
                <a:ea typeface="Arial" charset="0"/>
                <a:cs typeface="Arial" charset="0"/>
                <a:sym typeface="Wingdings"/>
              </a:rPr>
              <a:t> </a:t>
            </a:r>
            <a:endParaRPr lang="en-US" sz="1600" dirty="0" smtClean="0">
              <a:latin typeface="Arial" charset="0"/>
              <a:ea typeface="Arial" charset="0"/>
              <a:cs typeface="Arial" charset="0"/>
              <a:sym typeface="Wingdings"/>
            </a:endParaRPr>
          </a:p>
        </p:txBody>
      </p:sp>
      <p:sp>
        <p:nvSpPr>
          <p:cNvPr id="10" name="Rectangle 9"/>
          <p:cNvSpPr/>
          <p:nvPr/>
        </p:nvSpPr>
        <p:spPr>
          <a:xfrm>
            <a:off x="3438282" y="1427434"/>
            <a:ext cx="5618857" cy="136060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165705" y="2941487"/>
            <a:ext cx="4865494" cy="3311163"/>
          </a:xfrm>
          <a:prstGeom prst="rect">
            <a:avLst/>
          </a:prstGeom>
          <a:noFill/>
        </p:spPr>
        <p:txBody>
          <a:bodyPr wrap="square" rtlCol="0">
            <a:spAutoFit/>
          </a:bodyPr>
          <a:lstStyle/>
          <a:p>
            <a:pPr>
              <a:spcAft>
                <a:spcPts val="700"/>
              </a:spcAft>
            </a:pPr>
            <a:r>
              <a:rPr lang="en-GB" dirty="0" smtClean="0">
                <a:latin typeface="Arial" charset="0"/>
                <a:ea typeface="Arial" charset="0"/>
                <a:cs typeface="Arial" charset="0"/>
              </a:rPr>
              <a:t>EMC Design:</a:t>
            </a:r>
          </a:p>
          <a:p>
            <a:pPr marL="285750" indent="-285750">
              <a:spcAft>
                <a:spcPts val="700"/>
              </a:spcAft>
              <a:buFont typeface="ZapfDingbatsITC" charset="0"/>
              <a:buChar char="✗"/>
            </a:pPr>
            <a:r>
              <a:rPr lang="en-GB" dirty="0" smtClean="0">
                <a:latin typeface="Arial" charset="0"/>
                <a:ea typeface="Arial" charset="0"/>
                <a:cs typeface="Arial" charset="0"/>
              </a:rPr>
              <a:t>Two disks, </a:t>
            </a:r>
            <a:r>
              <a:rPr lang="en-GB" dirty="0" err="1" smtClean="0">
                <a:latin typeface="Arial" charset="0"/>
                <a:ea typeface="Arial" charset="0"/>
                <a:cs typeface="Arial" charset="0"/>
              </a:rPr>
              <a:t>R</a:t>
            </a:r>
            <a:r>
              <a:rPr lang="en-GB" baseline="-25000" dirty="0" err="1" smtClean="0">
                <a:latin typeface="Arial" charset="0"/>
                <a:ea typeface="Arial" charset="0"/>
                <a:cs typeface="Arial" charset="0"/>
              </a:rPr>
              <a:t>in</a:t>
            </a:r>
            <a:r>
              <a:rPr lang="en-GB" dirty="0" smtClean="0">
                <a:latin typeface="Arial" charset="0"/>
                <a:ea typeface="Arial" charset="0"/>
                <a:cs typeface="Arial" charset="0"/>
              </a:rPr>
              <a:t>=374 mm, R</a:t>
            </a:r>
            <a:r>
              <a:rPr lang="en-GB" baseline="-25000" dirty="0" smtClean="0">
                <a:latin typeface="Arial" charset="0"/>
                <a:ea typeface="Arial" charset="0"/>
                <a:cs typeface="Arial" charset="0"/>
              </a:rPr>
              <a:t>out</a:t>
            </a:r>
            <a:r>
              <a:rPr lang="en-GB" dirty="0" smtClean="0">
                <a:latin typeface="Arial" charset="0"/>
                <a:ea typeface="Arial" charset="0"/>
                <a:cs typeface="Arial" charset="0"/>
              </a:rPr>
              <a:t>=660 mm, 10X</a:t>
            </a:r>
            <a:r>
              <a:rPr lang="en-GB" baseline="-25000" dirty="0" smtClean="0">
                <a:latin typeface="Arial" charset="0"/>
                <a:ea typeface="Arial" charset="0"/>
                <a:cs typeface="Arial" charset="0"/>
              </a:rPr>
              <a:t>0</a:t>
            </a:r>
            <a:r>
              <a:rPr lang="en-GB" dirty="0" smtClean="0">
                <a:latin typeface="Arial" charset="0"/>
                <a:ea typeface="Arial" charset="0"/>
                <a:cs typeface="Arial" charset="0"/>
              </a:rPr>
              <a:t> length, </a:t>
            </a:r>
            <a:r>
              <a:rPr lang="en-GB" dirty="0">
                <a:latin typeface="Arial" charset="0"/>
                <a:ea typeface="Arial" charset="0"/>
                <a:cs typeface="Arial" charset="0"/>
              </a:rPr>
              <a:t>~ 75 </a:t>
            </a:r>
            <a:r>
              <a:rPr lang="en-GB" dirty="0" smtClean="0">
                <a:latin typeface="Arial" charset="0"/>
                <a:ea typeface="Arial" charset="0"/>
                <a:cs typeface="Arial" charset="0"/>
              </a:rPr>
              <a:t>cm separation</a:t>
            </a:r>
            <a:endParaRPr lang="en-GB" dirty="0">
              <a:latin typeface="Arial" charset="0"/>
              <a:ea typeface="Arial" charset="0"/>
              <a:cs typeface="Arial" charset="0"/>
            </a:endParaRPr>
          </a:p>
          <a:p>
            <a:pPr marL="285750" indent="-285750">
              <a:spcAft>
                <a:spcPts val="700"/>
              </a:spcAft>
              <a:buFont typeface="ZapfDingbatsITC" charset="0"/>
              <a:buChar char="✗"/>
            </a:pPr>
            <a:r>
              <a:rPr lang="en-US" dirty="0" smtClean="0">
                <a:latin typeface="Arial" charset="0"/>
                <a:ea typeface="Arial" charset="0"/>
                <a:cs typeface="Arial" charset="0"/>
              </a:rPr>
              <a:t>674+674 square x-sec </a:t>
            </a:r>
            <a:r>
              <a:rPr lang="en-US" b="1" dirty="0" smtClean="0">
                <a:solidFill>
                  <a:srgbClr val="FF0000"/>
                </a:solidFill>
                <a:latin typeface="Arial" charset="0"/>
                <a:ea typeface="Arial" charset="0"/>
                <a:cs typeface="Arial" charset="0"/>
              </a:rPr>
              <a:t>pure </a:t>
            </a:r>
            <a:r>
              <a:rPr lang="en-US" b="1" dirty="0" err="1" smtClean="0">
                <a:solidFill>
                  <a:srgbClr val="FF0000"/>
                </a:solidFill>
                <a:latin typeface="Arial" charset="0"/>
                <a:ea typeface="Arial" charset="0"/>
                <a:cs typeface="Arial" charset="0"/>
              </a:rPr>
              <a:t>CsI</a:t>
            </a:r>
            <a:r>
              <a:rPr lang="en-US" b="1" dirty="0" smtClean="0">
                <a:solidFill>
                  <a:srgbClr val="FF0000"/>
                </a:solidFill>
                <a:latin typeface="Arial" charset="0"/>
                <a:ea typeface="Arial" charset="0"/>
                <a:cs typeface="Arial" charset="0"/>
              </a:rPr>
              <a:t> crystals</a:t>
            </a:r>
            <a:r>
              <a:rPr lang="en-US" dirty="0" smtClean="0">
                <a:latin typeface="Arial" charset="0"/>
                <a:ea typeface="Arial" charset="0"/>
                <a:cs typeface="Arial" charset="0"/>
              </a:rPr>
              <a:t>, </a:t>
            </a:r>
            <a:r>
              <a:rPr lang="en-US" dirty="0">
                <a:latin typeface="Arial" charset="0"/>
                <a:ea typeface="Arial" charset="0"/>
                <a:cs typeface="Arial" charset="0"/>
              </a:rPr>
              <a:t>(34×34×200) mm</a:t>
            </a:r>
            <a:r>
              <a:rPr lang="en-US" baseline="30000" dirty="0">
                <a:latin typeface="Arial" charset="0"/>
                <a:ea typeface="Arial" charset="0"/>
                <a:cs typeface="Arial" charset="0"/>
              </a:rPr>
              <a:t>3</a:t>
            </a:r>
            <a:r>
              <a:rPr lang="en-US" dirty="0">
                <a:latin typeface="Arial" charset="0"/>
                <a:ea typeface="Arial" charset="0"/>
                <a:cs typeface="Arial" charset="0"/>
              </a:rPr>
              <a:t> </a:t>
            </a:r>
            <a:endParaRPr lang="en-GB" dirty="0" smtClean="0">
              <a:latin typeface="Arial" charset="0"/>
              <a:ea typeface="Arial" charset="0"/>
              <a:cs typeface="Arial" charset="0"/>
            </a:endParaRPr>
          </a:p>
          <a:p>
            <a:pPr marL="285750" indent="-285750">
              <a:spcAft>
                <a:spcPts val="700"/>
              </a:spcAft>
              <a:buFont typeface="ZapfDingbatsITC" charset="0"/>
              <a:buChar char="✗"/>
            </a:pPr>
            <a:r>
              <a:rPr lang="en-GB" dirty="0" smtClean="0">
                <a:latin typeface="Arial" charset="0"/>
                <a:ea typeface="Arial" charset="0"/>
                <a:cs typeface="Arial" charset="0"/>
              </a:rPr>
              <a:t>For each crystal, two custom array (2</a:t>
            </a:r>
            <a:r>
              <a:rPr lang="en-US" dirty="0">
                <a:latin typeface="Arial" charset="0"/>
                <a:ea typeface="Arial" charset="0"/>
                <a:cs typeface="Arial" charset="0"/>
              </a:rPr>
              <a:t>×</a:t>
            </a:r>
            <a:r>
              <a:rPr lang="en-GB" dirty="0" smtClean="0">
                <a:latin typeface="Arial" charset="0"/>
                <a:ea typeface="Arial" charset="0"/>
                <a:cs typeface="Arial" charset="0"/>
              </a:rPr>
              <a:t>3 </a:t>
            </a:r>
            <a:r>
              <a:rPr lang="en-GB" dirty="0">
                <a:latin typeface="Arial" charset="0"/>
                <a:ea typeface="Arial" charset="0"/>
                <a:cs typeface="Arial" charset="0"/>
              </a:rPr>
              <a:t>of </a:t>
            </a:r>
            <a:r>
              <a:rPr lang="en-GB" dirty="0" smtClean="0">
                <a:latin typeface="Arial" charset="0"/>
                <a:ea typeface="Arial" charset="0"/>
                <a:cs typeface="Arial" charset="0"/>
              </a:rPr>
              <a:t>6</a:t>
            </a:r>
            <a:r>
              <a:rPr lang="en-US" dirty="0">
                <a:latin typeface="Arial" charset="0"/>
                <a:ea typeface="Arial" charset="0"/>
                <a:cs typeface="Arial" charset="0"/>
              </a:rPr>
              <a:t>×</a:t>
            </a:r>
            <a:r>
              <a:rPr lang="en-GB" dirty="0" smtClean="0">
                <a:latin typeface="Arial" charset="0"/>
                <a:ea typeface="Arial" charset="0"/>
                <a:cs typeface="Arial" charset="0"/>
              </a:rPr>
              <a:t>6 mm</a:t>
            </a:r>
            <a:r>
              <a:rPr lang="en-GB" baseline="30000" dirty="0" smtClean="0">
                <a:latin typeface="Arial" charset="0"/>
                <a:ea typeface="Arial" charset="0"/>
                <a:cs typeface="Arial" charset="0"/>
              </a:rPr>
              <a:t>2</a:t>
            </a:r>
            <a:r>
              <a:rPr lang="en-GB" dirty="0" smtClean="0">
                <a:latin typeface="Arial" charset="0"/>
                <a:ea typeface="Arial" charset="0"/>
                <a:cs typeface="Arial" charset="0"/>
              </a:rPr>
              <a:t>)</a:t>
            </a:r>
            <a:r>
              <a:rPr lang="en-GB" baseline="30000" dirty="0" smtClean="0">
                <a:latin typeface="Arial" charset="0"/>
                <a:ea typeface="Arial" charset="0"/>
                <a:cs typeface="Arial" charset="0"/>
              </a:rPr>
              <a:t> </a:t>
            </a:r>
            <a:r>
              <a:rPr lang="en-GB" b="1" dirty="0" smtClean="0">
                <a:solidFill>
                  <a:srgbClr val="FF0000"/>
                </a:solidFill>
                <a:latin typeface="Arial" charset="0"/>
                <a:ea typeface="Arial" charset="0"/>
                <a:cs typeface="Arial" charset="0"/>
              </a:rPr>
              <a:t>large area UV-extended </a:t>
            </a:r>
            <a:r>
              <a:rPr lang="en-GB" b="1" dirty="0" err="1" smtClean="0">
                <a:solidFill>
                  <a:srgbClr val="FF0000"/>
                </a:solidFill>
                <a:latin typeface="Arial" charset="0"/>
                <a:ea typeface="Arial" charset="0"/>
                <a:cs typeface="Arial" charset="0"/>
              </a:rPr>
              <a:t>SiPMs</a:t>
            </a:r>
            <a:endParaRPr lang="en-GB" baseline="30000" dirty="0" smtClean="0">
              <a:latin typeface="Arial" charset="0"/>
              <a:ea typeface="Arial" charset="0"/>
              <a:cs typeface="Arial" charset="0"/>
            </a:endParaRPr>
          </a:p>
          <a:p>
            <a:pPr marL="285750" indent="-285750">
              <a:spcAft>
                <a:spcPts val="700"/>
              </a:spcAft>
              <a:buFont typeface="ZapfDingbatsITC" charset="0"/>
              <a:buChar char="✗"/>
            </a:pPr>
            <a:r>
              <a:rPr lang="en-GB" dirty="0" smtClean="0">
                <a:latin typeface="Arial" charset="0"/>
                <a:ea typeface="Arial" charset="0"/>
                <a:cs typeface="Arial" charset="0"/>
              </a:rPr>
              <a:t>Analog FEE directly mounted on </a:t>
            </a:r>
            <a:r>
              <a:rPr lang="en-GB" dirty="0" err="1" smtClean="0">
                <a:latin typeface="Arial" charset="0"/>
                <a:ea typeface="Arial" charset="0"/>
                <a:cs typeface="Arial" charset="0"/>
              </a:rPr>
              <a:t>SiPM</a:t>
            </a:r>
            <a:endParaRPr lang="en-GB" dirty="0" smtClean="0">
              <a:latin typeface="Arial" charset="0"/>
              <a:ea typeface="Arial" charset="0"/>
              <a:cs typeface="Arial" charset="0"/>
            </a:endParaRPr>
          </a:p>
          <a:p>
            <a:pPr marL="285750" indent="-285750">
              <a:spcAft>
                <a:spcPts val="700"/>
              </a:spcAft>
              <a:buFont typeface="ZapfDingbatsITC" charset="0"/>
              <a:buChar char="✗"/>
            </a:pPr>
            <a:r>
              <a:rPr lang="en-GB" dirty="0" smtClean="0">
                <a:latin typeface="Arial" charset="0"/>
                <a:ea typeface="Arial" charset="0"/>
                <a:cs typeface="Arial" charset="0"/>
              </a:rPr>
              <a:t>Calibration/Monitoring with 6 MeV radioactive source and a laser system</a:t>
            </a:r>
            <a:endParaRPr lang="en-GB" dirty="0">
              <a:latin typeface="Arial" charset="0"/>
              <a:ea typeface="Arial" charset="0"/>
              <a:cs typeface="Arial" charset="0"/>
            </a:endParaRPr>
          </a:p>
        </p:txBody>
      </p: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01401" y="5138670"/>
            <a:ext cx="877183" cy="1058455"/>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154" y="2360709"/>
            <a:ext cx="4110566" cy="4201074"/>
          </a:xfrm>
          <a:prstGeom prst="rect">
            <a:avLst/>
          </a:prstGeom>
        </p:spPr>
      </p:pic>
    </p:spTree>
    <p:extLst>
      <p:ext uri="{BB962C8B-B14F-4D97-AF65-F5344CB8AC3E}">
        <p14:creationId xmlns:p14="http://schemas.microsoft.com/office/powerpoint/2010/main" val="3158815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06906"/>
            <a:ext cx="6752835" cy="334962"/>
          </a:xfrm>
        </p:spPr>
        <p:txBody>
          <a:bodyPr>
            <a:noAutofit/>
          </a:bodyPr>
          <a:lstStyle/>
          <a:p>
            <a:r>
              <a:rPr lang="en-US" sz="2800" dirty="0">
                <a:solidFill>
                  <a:srgbClr val="800000"/>
                </a:solidFill>
              </a:rPr>
              <a:t>The Mu2e Calorimeter </a:t>
            </a:r>
            <a:r>
              <a:rPr lang="en-US" sz="2800" dirty="0" smtClean="0">
                <a:solidFill>
                  <a:srgbClr val="800000"/>
                </a:solidFill>
              </a:rPr>
              <a:t>(2)</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41</a:t>
            </a:fld>
            <a:endParaRPr lang="en-US" dirty="0"/>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l="8953" r="34291" b="24233"/>
          <a:stretch/>
        </p:blipFill>
        <p:spPr>
          <a:xfrm>
            <a:off x="4893972" y="803103"/>
            <a:ext cx="4108360" cy="262449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253" y="3427599"/>
            <a:ext cx="4487367" cy="296032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1368" y="3361561"/>
            <a:ext cx="4331416" cy="3000604"/>
          </a:xfrm>
          <a:prstGeom prst="rect">
            <a:avLst/>
          </a:prstGeom>
        </p:spPr>
      </p:pic>
      <p:sp>
        <p:nvSpPr>
          <p:cNvPr id="10" name="TextBox 9"/>
          <p:cNvSpPr txBox="1"/>
          <p:nvPr/>
        </p:nvSpPr>
        <p:spPr>
          <a:xfrm>
            <a:off x="7641339" y="1072883"/>
            <a:ext cx="1476904" cy="523220"/>
          </a:xfrm>
          <a:prstGeom prst="rect">
            <a:avLst/>
          </a:prstGeom>
          <a:solidFill>
            <a:schemeClr val="bg1"/>
          </a:solidFill>
        </p:spPr>
        <p:txBody>
          <a:bodyPr wrap="square" rtlCol="0">
            <a:spAutoFit/>
          </a:bodyPr>
          <a:lstStyle/>
          <a:p>
            <a:r>
              <a:rPr lang="en-US" sz="1400" b="1" dirty="0" smtClean="0">
                <a:solidFill>
                  <a:schemeClr val="accent6"/>
                </a:solidFill>
                <a:latin typeface="Arial" charset="0"/>
                <a:ea typeface="Arial" charset="0"/>
                <a:cs typeface="Arial" charset="0"/>
              </a:rPr>
              <a:t>Good Data-MC</a:t>
            </a:r>
          </a:p>
          <a:p>
            <a:r>
              <a:rPr lang="en-US" sz="1400" b="1" dirty="0" smtClean="0">
                <a:solidFill>
                  <a:schemeClr val="accent6"/>
                </a:solidFill>
                <a:latin typeface="Arial" charset="0"/>
                <a:ea typeface="Arial" charset="0"/>
                <a:cs typeface="Arial" charset="0"/>
              </a:rPr>
              <a:t>comparison</a:t>
            </a:r>
            <a:endParaRPr lang="en-US" sz="1400" b="1" dirty="0">
              <a:solidFill>
                <a:schemeClr val="accent6"/>
              </a:solidFill>
              <a:latin typeface="Arial" charset="0"/>
              <a:ea typeface="Arial" charset="0"/>
              <a:cs typeface="Arial" charset="0"/>
            </a:endParaRPr>
          </a:p>
        </p:txBody>
      </p:sp>
      <p:sp>
        <p:nvSpPr>
          <p:cNvPr id="11" name="TextBox 10"/>
          <p:cNvSpPr txBox="1"/>
          <p:nvPr/>
        </p:nvSpPr>
        <p:spPr>
          <a:xfrm>
            <a:off x="861707" y="3756481"/>
            <a:ext cx="2241409" cy="523220"/>
          </a:xfrm>
          <a:prstGeom prst="rect">
            <a:avLst/>
          </a:prstGeom>
          <a:noFill/>
        </p:spPr>
        <p:txBody>
          <a:bodyPr wrap="square" rtlCol="0">
            <a:spAutoFit/>
          </a:bodyPr>
          <a:lstStyle/>
          <a:p>
            <a:r>
              <a:rPr lang="en-US" sz="1400" b="1" dirty="0" smtClean="0">
                <a:solidFill>
                  <a:schemeClr val="accent6"/>
                </a:solidFill>
                <a:latin typeface="Arial" charset="0"/>
                <a:ea typeface="Arial" charset="0"/>
                <a:cs typeface="Arial" charset="0"/>
              </a:rPr>
              <a:t>Small matrix, </a:t>
            </a:r>
            <a:r>
              <a:rPr lang="en-US" sz="1400" b="1" dirty="0">
                <a:solidFill>
                  <a:schemeClr val="accent6"/>
                </a:solidFill>
                <a:latin typeface="Arial" charset="0"/>
                <a:ea typeface="Arial" charset="0"/>
                <a:cs typeface="Arial" charset="0"/>
              </a:rPr>
              <a:t>significant </a:t>
            </a:r>
            <a:endParaRPr lang="en-US" sz="1400" b="1" dirty="0" smtClean="0">
              <a:solidFill>
                <a:schemeClr val="accent6"/>
              </a:solidFill>
              <a:latin typeface="Arial" charset="0"/>
              <a:ea typeface="Arial" charset="0"/>
              <a:cs typeface="Arial" charset="0"/>
            </a:endParaRPr>
          </a:p>
          <a:p>
            <a:r>
              <a:rPr lang="en-US" sz="1400" b="1" dirty="0" smtClean="0">
                <a:solidFill>
                  <a:schemeClr val="accent6"/>
                </a:solidFill>
                <a:latin typeface="Arial" charset="0"/>
                <a:ea typeface="Arial" charset="0"/>
                <a:cs typeface="Arial" charset="0"/>
              </a:rPr>
              <a:t>leakage contribution</a:t>
            </a:r>
            <a:endParaRPr lang="en-US" sz="1400" b="1" dirty="0">
              <a:solidFill>
                <a:schemeClr val="accent6"/>
              </a:solidFill>
              <a:latin typeface="Arial" charset="0"/>
              <a:ea typeface="Arial" charset="0"/>
              <a:cs typeface="Arial" charset="0"/>
            </a:endParaRPr>
          </a:p>
        </p:txBody>
      </p:sp>
      <p:sp>
        <p:nvSpPr>
          <p:cNvPr id="12" name="TextBox 11"/>
          <p:cNvSpPr txBox="1"/>
          <p:nvPr/>
        </p:nvSpPr>
        <p:spPr>
          <a:xfrm>
            <a:off x="5095802" y="6147379"/>
            <a:ext cx="2981219" cy="369332"/>
          </a:xfrm>
          <a:prstGeom prst="rect">
            <a:avLst/>
          </a:prstGeom>
          <a:noFill/>
        </p:spPr>
        <p:txBody>
          <a:bodyPr wrap="square" rtlCol="0">
            <a:spAutoFit/>
          </a:bodyPr>
          <a:lstStyle/>
          <a:p>
            <a:r>
              <a:rPr lang="en-US" b="1" dirty="0" err="1" smtClean="0">
                <a:solidFill>
                  <a:srgbClr val="FF0000"/>
                </a:solidFill>
                <a:latin typeface="Symbol" charset="2"/>
                <a:ea typeface="Symbol" charset="2"/>
                <a:cs typeface="Symbol" charset="2"/>
              </a:rPr>
              <a:t>s</a:t>
            </a:r>
            <a:r>
              <a:rPr lang="en-US" b="1" baseline="-25000" dirty="0" err="1" smtClean="0">
                <a:solidFill>
                  <a:srgbClr val="FF0000"/>
                </a:solidFill>
                <a:latin typeface="Arial" charset="0"/>
                <a:ea typeface="Arial" charset="0"/>
                <a:cs typeface="Arial" charset="0"/>
              </a:rPr>
              <a:t>T</a:t>
            </a:r>
            <a:r>
              <a:rPr lang="en-US" b="1" dirty="0" smtClean="0">
                <a:solidFill>
                  <a:srgbClr val="FF0000"/>
                </a:solidFill>
                <a:latin typeface="Arial" charset="0"/>
                <a:ea typeface="Arial" charset="0"/>
                <a:cs typeface="Arial" charset="0"/>
              </a:rPr>
              <a:t> ~ 110 </a:t>
            </a:r>
            <a:r>
              <a:rPr lang="en-US" b="1" dirty="0" err="1" smtClean="0">
                <a:solidFill>
                  <a:srgbClr val="FF0000"/>
                </a:solidFill>
                <a:latin typeface="Arial" charset="0"/>
                <a:ea typeface="Arial" charset="0"/>
                <a:cs typeface="Arial" charset="0"/>
              </a:rPr>
              <a:t>ps</a:t>
            </a:r>
            <a:r>
              <a:rPr lang="en-US" b="1" dirty="0" smtClean="0">
                <a:solidFill>
                  <a:srgbClr val="FF0000"/>
                </a:solidFill>
                <a:latin typeface="Arial" charset="0"/>
                <a:ea typeface="Arial" charset="0"/>
                <a:cs typeface="Arial" charset="0"/>
              </a:rPr>
              <a:t> at 100 MeV</a:t>
            </a:r>
          </a:p>
        </p:txBody>
      </p:sp>
      <p:sp>
        <p:nvSpPr>
          <p:cNvPr id="13" name="Content Placeholder 2"/>
          <p:cNvSpPr txBox="1">
            <a:spLocks/>
          </p:cNvSpPr>
          <p:nvPr/>
        </p:nvSpPr>
        <p:spPr>
          <a:xfrm>
            <a:off x="171287" y="1061102"/>
            <a:ext cx="4684048" cy="2223011"/>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ZapfDingbatsITC" charset="0"/>
              <a:buChar char="✗"/>
            </a:pPr>
            <a:r>
              <a:rPr lang="en-US" sz="1800" dirty="0" smtClean="0">
                <a:latin typeface="Arial" charset="0"/>
                <a:ea typeface="Arial" charset="0"/>
                <a:cs typeface="Arial" charset="0"/>
              </a:rPr>
              <a:t>Small prototype tested @ BTF (</a:t>
            </a:r>
            <a:r>
              <a:rPr lang="en-US" sz="1800" dirty="0" err="1" smtClean="0">
                <a:latin typeface="Arial" charset="0"/>
                <a:ea typeface="Arial" charset="0"/>
                <a:cs typeface="Arial" charset="0"/>
              </a:rPr>
              <a:t>Frascati</a:t>
            </a:r>
            <a:r>
              <a:rPr lang="en-US" sz="1800" dirty="0" smtClean="0">
                <a:latin typeface="Arial" charset="0"/>
                <a:ea typeface="Arial" charset="0"/>
                <a:cs typeface="Arial" charset="0"/>
              </a:rPr>
              <a:t>) in April 2015, 80</a:t>
            </a:r>
            <a:r>
              <a:rPr lang="en-US" sz="1800" dirty="0" smtClean="0">
                <a:latin typeface="Symbol" charset="2"/>
                <a:ea typeface="Symbol" charset="2"/>
                <a:cs typeface="Symbol" charset="2"/>
              </a:rPr>
              <a:t>-</a:t>
            </a:r>
            <a:r>
              <a:rPr lang="en-US" sz="1800" dirty="0" smtClean="0">
                <a:latin typeface="Arial" charset="0"/>
                <a:ea typeface="Arial" charset="0"/>
                <a:cs typeface="Arial" charset="0"/>
              </a:rPr>
              <a:t>120 MeV </a:t>
            </a:r>
            <a:r>
              <a:rPr lang="en-US" sz="1800" i="1" dirty="0" smtClean="0">
                <a:latin typeface="Times New Roman" charset="0"/>
                <a:ea typeface="Times New Roman" charset="0"/>
                <a:cs typeface="Times New Roman" charset="0"/>
              </a:rPr>
              <a:t>e</a:t>
            </a:r>
            <a:r>
              <a:rPr lang="en-US" sz="1800" baseline="30000" dirty="0" smtClean="0">
                <a:latin typeface="Symbol" charset="2"/>
                <a:ea typeface="Symbol" charset="2"/>
                <a:cs typeface="Symbol" charset="2"/>
              </a:rPr>
              <a:t>-</a:t>
            </a:r>
          </a:p>
          <a:p>
            <a:pPr>
              <a:spcBef>
                <a:spcPts val="0"/>
              </a:spcBef>
              <a:buFont typeface="ZapfDingbatsITC" charset="0"/>
              <a:buChar char="✗"/>
            </a:pPr>
            <a:endParaRPr lang="en-US" sz="1800" dirty="0" smtClean="0">
              <a:latin typeface="Arial" charset="0"/>
              <a:ea typeface="Arial" charset="0"/>
              <a:cs typeface="Arial" charset="0"/>
            </a:endParaRPr>
          </a:p>
          <a:p>
            <a:pPr>
              <a:spcBef>
                <a:spcPts val="0"/>
              </a:spcBef>
              <a:buFont typeface="ZapfDingbatsITC" charset="0"/>
              <a:buChar char="✗"/>
            </a:pPr>
            <a:r>
              <a:rPr lang="en-US" sz="1800" dirty="0" smtClean="0">
                <a:latin typeface="Arial" charset="0"/>
                <a:ea typeface="Arial" charset="0"/>
                <a:cs typeface="Arial" charset="0"/>
              </a:rPr>
              <a:t>3×3 array of (30×30×200) mm</a:t>
            </a:r>
            <a:r>
              <a:rPr lang="en-US" sz="1800" baseline="30000" dirty="0" smtClean="0">
                <a:latin typeface="Arial" charset="0"/>
                <a:ea typeface="Arial" charset="0"/>
                <a:cs typeface="Arial" charset="0"/>
              </a:rPr>
              <a:t>2</a:t>
            </a:r>
            <a:r>
              <a:rPr lang="en-US" sz="1800" dirty="0" smtClean="0">
                <a:latin typeface="Arial" charset="0"/>
                <a:ea typeface="Arial" charset="0"/>
                <a:cs typeface="Arial" charset="0"/>
              </a:rPr>
              <a:t> </a:t>
            </a:r>
            <a:r>
              <a:rPr lang="en-US" sz="1800" dirty="0" err="1" smtClean="0">
                <a:latin typeface="Arial" charset="0"/>
                <a:ea typeface="Arial" charset="0"/>
                <a:cs typeface="Arial" charset="0"/>
              </a:rPr>
              <a:t>undoped</a:t>
            </a:r>
            <a:r>
              <a:rPr lang="en-US" sz="1800" dirty="0" smtClean="0">
                <a:latin typeface="Arial" charset="0"/>
                <a:ea typeface="Arial" charset="0"/>
                <a:cs typeface="Arial" charset="0"/>
              </a:rPr>
              <a:t> </a:t>
            </a:r>
            <a:r>
              <a:rPr lang="en-US" sz="1800" dirty="0" err="1" smtClean="0">
                <a:latin typeface="Arial" charset="0"/>
                <a:ea typeface="Arial" charset="0"/>
                <a:cs typeface="Arial" charset="0"/>
              </a:rPr>
              <a:t>CsI</a:t>
            </a:r>
            <a:r>
              <a:rPr lang="en-US" sz="1800" dirty="0" smtClean="0">
                <a:latin typeface="Arial" charset="0"/>
                <a:ea typeface="Arial" charset="0"/>
                <a:cs typeface="Arial" charset="0"/>
              </a:rPr>
              <a:t> crystals coupled to Hamamatsu MPPC</a:t>
            </a:r>
          </a:p>
          <a:p>
            <a:pPr>
              <a:spcBef>
                <a:spcPts val="0"/>
              </a:spcBef>
              <a:buFont typeface="ZapfDingbatsITC" charset="0"/>
              <a:buChar char="✗"/>
            </a:pPr>
            <a:endParaRPr lang="en-US" sz="1800" dirty="0" smtClean="0">
              <a:latin typeface="Arial" charset="0"/>
              <a:ea typeface="Arial" charset="0"/>
              <a:cs typeface="Arial" charset="0"/>
            </a:endParaRPr>
          </a:p>
          <a:p>
            <a:pPr>
              <a:spcBef>
                <a:spcPts val="0"/>
              </a:spcBef>
              <a:buFont typeface="ZapfDingbatsITC" charset="0"/>
              <a:buChar char="✗"/>
            </a:pPr>
            <a:r>
              <a:rPr lang="en-US" sz="1800" dirty="0" smtClean="0">
                <a:latin typeface="Arial" charset="0"/>
                <a:ea typeface="Arial" charset="0"/>
                <a:cs typeface="Arial" charset="0"/>
              </a:rPr>
              <a:t>DAQ readout: 250 </a:t>
            </a:r>
            <a:r>
              <a:rPr lang="en-US" sz="1800" dirty="0" err="1" smtClean="0">
                <a:latin typeface="Arial" charset="0"/>
                <a:ea typeface="Arial" charset="0"/>
                <a:cs typeface="Arial" charset="0"/>
              </a:rPr>
              <a:t>Msps</a:t>
            </a:r>
            <a:r>
              <a:rPr lang="en-US" sz="1800" dirty="0" smtClean="0">
                <a:latin typeface="Arial" charset="0"/>
                <a:ea typeface="Arial" charset="0"/>
                <a:cs typeface="Arial" charset="0"/>
              </a:rPr>
              <a:t> CAEN V1720 Wave Form Digitizer</a:t>
            </a:r>
            <a:endParaRPr lang="en-US" sz="1800" dirty="0">
              <a:latin typeface="Arial" charset="0"/>
              <a:ea typeface="Arial" charset="0"/>
              <a:cs typeface="Arial" charset="0"/>
            </a:endParaRPr>
          </a:p>
        </p:txBody>
      </p:sp>
      <p:sp>
        <p:nvSpPr>
          <p:cNvPr id="14" name="TextBox 13"/>
          <p:cNvSpPr txBox="1"/>
          <p:nvPr/>
        </p:nvSpPr>
        <p:spPr>
          <a:xfrm>
            <a:off x="121898" y="6160258"/>
            <a:ext cx="2981219" cy="369332"/>
          </a:xfrm>
          <a:prstGeom prst="rect">
            <a:avLst/>
          </a:prstGeom>
          <a:noFill/>
        </p:spPr>
        <p:txBody>
          <a:bodyPr wrap="square" rtlCol="0">
            <a:spAutoFit/>
          </a:bodyPr>
          <a:lstStyle/>
          <a:p>
            <a:r>
              <a:rPr lang="en-US" b="1" dirty="0" err="1" smtClean="0">
                <a:solidFill>
                  <a:srgbClr val="FF0000"/>
                </a:solidFill>
                <a:latin typeface="Symbol" charset="2"/>
                <a:ea typeface="Symbol" charset="2"/>
                <a:cs typeface="Symbol" charset="2"/>
              </a:rPr>
              <a:t>s</a:t>
            </a:r>
            <a:r>
              <a:rPr lang="en-US" b="1" baseline="-25000" dirty="0" err="1" smtClean="0">
                <a:solidFill>
                  <a:srgbClr val="FF0000"/>
                </a:solidFill>
                <a:latin typeface="Arial" charset="0"/>
                <a:ea typeface="Arial" charset="0"/>
                <a:cs typeface="Arial" charset="0"/>
              </a:rPr>
              <a:t>E</a:t>
            </a:r>
            <a:r>
              <a:rPr lang="en-US" b="1" dirty="0" smtClean="0">
                <a:solidFill>
                  <a:srgbClr val="FF0000"/>
                </a:solidFill>
                <a:latin typeface="Arial" charset="0"/>
                <a:ea typeface="Arial" charset="0"/>
                <a:cs typeface="Arial" charset="0"/>
              </a:rPr>
              <a:t> ~ 6.5% at 100 MeV</a:t>
            </a:r>
          </a:p>
        </p:txBody>
      </p:sp>
    </p:spTree>
    <p:extLst>
      <p:ext uri="{BB962C8B-B14F-4D97-AF65-F5344CB8AC3E}">
        <p14:creationId xmlns:p14="http://schemas.microsoft.com/office/powerpoint/2010/main" val="1012787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23839"/>
            <a:ext cx="6752835" cy="334962"/>
          </a:xfrm>
        </p:spPr>
        <p:txBody>
          <a:bodyPr>
            <a:noAutofit/>
          </a:bodyPr>
          <a:lstStyle/>
          <a:p>
            <a:r>
              <a:rPr lang="en-US" sz="2800" dirty="0">
                <a:solidFill>
                  <a:srgbClr val="800000"/>
                </a:solidFill>
              </a:rPr>
              <a:t>The Mu2e Calorimeter </a:t>
            </a:r>
            <a:r>
              <a:rPr lang="en-US" sz="2800" dirty="0" smtClean="0">
                <a:solidFill>
                  <a:srgbClr val="800000"/>
                </a:solidFill>
              </a:rPr>
              <a:t>(3)</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42</a:t>
            </a:fld>
            <a:endParaRPr lang="en-US" dirty="0"/>
          </a:p>
        </p:txBody>
      </p:sp>
      <p:sp>
        <p:nvSpPr>
          <p:cNvPr id="7" name="CasellaDiTesto 6"/>
          <p:cNvSpPr txBox="1">
            <a:spLocks noChangeArrowheads="1"/>
          </p:cNvSpPr>
          <p:nvPr/>
        </p:nvSpPr>
        <p:spPr bwMode="auto">
          <a:xfrm>
            <a:off x="133451" y="839639"/>
            <a:ext cx="9162949" cy="24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charset="0"/>
                <a:ea typeface="MS PGothic" charset="-128"/>
                <a:cs typeface="ＭＳ Ｐゴシック"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spcAft>
                <a:spcPts val="300"/>
              </a:spcAft>
              <a:buFont typeface="ZapfDingbatsITC" charset="0"/>
              <a:buChar char="✗"/>
            </a:pPr>
            <a:r>
              <a:rPr lang="en-US" sz="1800" dirty="0">
                <a:ea typeface="Arial" charset="0"/>
                <a:cs typeface="Arial" charset="0"/>
              </a:rPr>
              <a:t>3×</a:t>
            </a:r>
            <a:r>
              <a:rPr lang="en-US" sz="1800" dirty="0" smtClean="0">
                <a:ea typeface="Arial" charset="0"/>
                <a:cs typeface="Arial" charset="0"/>
              </a:rPr>
              <a:t>24 pre-production crystals tested </a:t>
            </a:r>
            <a:r>
              <a:rPr lang="en-US" sz="1800" dirty="0" smtClean="0">
                <a:ea typeface="Arial" charset="0"/>
                <a:cs typeface="Arial" charset="0"/>
                <a:sym typeface="Wingdings"/>
              </a:rPr>
              <a:t> QA and Rad Hard OK  Production started</a:t>
            </a:r>
          </a:p>
          <a:p>
            <a:pPr>
              <a:spcBef>
                <a:spcPct val="0"/>
              </a:spcBef>
              <a:spcAft>
                <a:spcPts val="300"/>
              </a:spcAft>
              <a:buFont typeface="ZapfDingbatsITC" charset="0"/>
              <a:buChar char="✗"/>
            </a:pPr>
            <a:endParaRPr lang="en-US" sz="1800" dirty="0" smtClean="0">
              <a:ea typeface="Arial" charset="0"/>
              <a:cs typeface="Arial" charset="0"/>
            </a:endParaRPr>
          </a:p>
          <a:p>
            <a:pPr>
              <a:spcBef>
                <a:spcPct val="0"/>
              </a:spcBef>
              <a:spcAft>
                <a:spcPts val="300"/>
              </a:spcAft>
              <a:buFont typeface="ZapfDingbatsITC" charset="0"/>
              <a:buChar char="✗"/>
            </a:pPr>
            <a:r>
              <a:rPr lang="en-US" sz="1800" dirty="0" smtClean="0">
                <a:ea typeface="Arial" charset="0"/>
                <a:cs typeface="Arial" charset="0"/>
              </a:rPr>
              <a:t>3×50 pre-production </a:t>
            </a:r>
            <a:r>
              <a:rPr lang="en-US" sz="1800" dirty="0" err="1">
                <a:ea typeface="Arial" charset="0"/>
                <a:cs typeface="Arial" charset="0"/>
              </a:rPr>
              <a:t>SiPMs</a:t>
            </a:r>
            <a:r>
              <a:rPr lang="en-US" sz="1800" dirty="0">
                <a:ea typeface="Arial" charset="0"/>
                <a:cs typeface="Arial" charset="0"/>
              </a:rPr>
              <a:t> </a:t>
            </a:r>
            <a:r>
              <a:rPr lang="en-US" sz="1800" dirty="0" smtClean="0">
                <a:ea typeface="Arial" charset="0"/>
                <a:cs typeface="Arial" charset="0"/>
              </a:rPr>
              <a:t>tested </a:t>
            </a:r>
            <a:r>
              <a:rPr lang="en-US" sz="1800" dirty="0" smtClean="0">
                <a:ea typeface="Arial" charset="0"/>
                <a:cs typeface="Arial" charset="0"/>
                <a:sym typeface="Wingdings"/>
              </a:rPr>
              <a:t> Production started</a:t>
            </a:r>
          </a:p>
          <a:p>
            <a:pPr marL="0" indent="0">
              <a:spcBef>
                <a:spcPct val="0"/>
              </a:spcBef>
              <a:spcAft>
                <a:spcPts val="300"/>
              </a:spcAft>
              <a:buNone/>
            </a:pPr>
            <a:r>
              <a:rPr lang="en-US" sz="1800" dirty="0">
                <a:ea typeface="Arial" charset="0"/>
                <a:cs typeface="Arial" charset="0"/>
                <a:sym typeface="Wingdings"/>
              </a:rPr>
              <a:t> </a:t>
            </a:r>
            <a:r>
              <a:rPr lang="en-US" sz="1800" dirty="0" smtClean="0">
                <a:ea typeface="Arial" charset="0"/>
                <a:cs typeface="Arial" charset="0"/>
                <a:sym typeface="Wingdings"/>
              </a:rPr>
              <a:t>     </a:t>
            </a:r>
            <a:r>
              <a:rPr lang="en-US" sz="1600" dirty="0" smtClean="0">
                <a:ea typeface="Arial" charset="0"/>
                <a:cs typeface="Arial" charset="0"/>
              </a:rPr>
              <a:t>3</a:t>
            </a:r>
            <a:r>
              <a:rPr lang="en-US" sz="1600" dirty="0">
                <a:ea typeface="Arial" charset="0"/>
                <a:cs typeface="Arial" charset="0"/>
              </a:rPr>
              <a:t>×35 </a:t>
            </a:r>
            <a:r>
              <a:rPr lang="en-US" sz="1600" dirty="0" smtClean="0">
                <a:ea typeface="Arial" charset="0"/>
                <a:cs typeface="Arial" charset="0"/>
              </a:rPr>
              <a:t>characterized</a:t>
            </a:r>
            <a:r>
              <a:rPr lang="en-US" sz="1600" dirty="0">
                <a:ea typeface="Arial" charset="0"/>
                <a:cs typeface="Arial" charset="0"/>
              </a:rPr>
              <a:t>, </a:t>
            </a:r>
            <a:r>
              <a:rPr lang="en-US" sz="1600" dirty="0" smtClean="0">
                <a:ea typeface="Arial" charset="0"/>
                <a:cs typeface="Arial" charset="0"/>
              </a:rPr>
              <a:t>irradiation test up to </a:t>
            </a:r>
            <a:r>
              <a:rPr lang="en-US" sz="1600" dirty="0">
                <a:ea typeface="Arial" charset="0"/>
                <a:cs typeface="Arial" charset="0"/>
              </a:rPr>
              <a:t>8.5×10</a:t>
            </a:r>
            <a:r>
              <a:rPr lang="en-US" sz="1600" baseline="30000" dirty="0">
                <a:ea typeface="Arial" charset="0"/>
                <a:cs typeface="Arial" charset="0"/>
              </a:rPr>
              <a:t>11</a:t>
            </a:r>
            <a:r>
              <a:rPr lang="en-US" sz="1600" dirty="0">
                <a:ea typeface="Arial" charset="0"/>
                <a:cs typeface="Arial" charset="0"/>
              </a:rPr>
              <a:t> </a:t>
            </a:r>
            <a:r>
              <a:rPr lang="en-US" sz="1600" dirty="0" smtClean="0">
                <a:ea typeface="Arial" charset="0"/>
                <a:cs typeface="Arial" charset="0"/>
              </a:rPr>
              <a:t>n</a:t>
            </a:r>
            <a:r>
              <a:rPr lang="en-US" sz="1600" baseline="-25000" dirty="0" smtClean="0">
                <a:ea typeface="Arial" charset="0"/>
                <a:cs typeface="Arial" charset="0"/>
              </a:rPr>
              <a:t>1MeVeq</a:t>
            </a:r>
            <a:r>
              <a:rPr lang="en-US" sz="1600" dirty="0" smtClean="0">
                <a:ea typeface="Arial" charset="0"/>
                <a:cs typeface="Arial" charset="0"/>
              </a:rPr>
              <a:t>/cm</a:t>
            </a:r>
            <a:r>
              <a:rPr lang="en-US" sz="1600" baseline="30000" dirty="0" smtClean="0">
                <a:ea typeface="Arial" charset="0"/>
                <a:cs typeface="Arial" charset="0"/>
              </a:rPr>
              <a:t>2</a:t>
            </a:r>
            <a:r>
              <a:rPr lang="en-US" sz="1600" dirty="0" smtClean="0">
                <a:ea typeface="Arial" charset="0"/>
                <a:cs typeface="Arial" charset="0"/>
              </a:rPr>
              <a:t>, </a:t>
            </a:r>
            <a:r>
              <a:rPr lang="en-US" sz="1600" dirty="0" smtClean="0">
                <a:ea typeface="Arial" charset="0"/>
                <a:cs typeface="Arial" charset="0"/>
                <a:sym typeface="Wingdings"/>
              </a:rPr>
              <a:t>MTTF </a:t>
            </a:r>
            <a:r>
              <a:rPr lang="en-US" sz="1600" dirty="0">
                <a:ea typeface="Arial" charset="0"/>
                <a:cs typeface="Arial" charset="0"/>
                <a:sym typeface="Wingdings"/>
              </a:rPr>
              <a:t>≥ </a:t>
            </a:r>
            <a:r>
              <a:rPr lang="en-US" sz="1600" dirty="0">
                <a:ea typeface="Arial" charset="0"/>
                <a:cs typeface="Arial" charset="0"/>
              </a:rPr>
              <a:t>6×10</a:t>
            </a:r>
            <a:r>
              <a:rPr lang="en-US" sz="1600" baseline="30000" dirty="0">
                <a:ea typeface="Arial" charset="0"/>
                <a:cs typeface="Arial" charset="0"/>
              </a:rPr>
              <a:t>5</a:t>
            </a:r>
            <a:r>
              <a:rPr lang="en-US" sz="1600" dirty="0">
                <a:ea typeface="Arial" charset="0"/>
                <a:cs typeface="Arial" charset="0"/>
              </a:rPr>
              <a:t> </a:t>
            </a:r>
            <a:r>
              <a:rPr lang="en-US" sz="1600" dirty="0" smtClean="0">
                <a:ea typeface="Arial" charset="0"/>
                <a:cs typeface="Arial" charset="0"/>
              </a:rPr>
              <a:t>hours</a:t>
            </a:r>
            <a:r>
              <a:rPr lang="en-US" sz="1600" baseline="30000" dirty="0" smtClean="0">
                <a:ea typeface="Arial" charset="0"/>
                <a:cs typeface="Arial" charset="0"/>
              </a:rPr>
              <a:t> </a:t>
            </a:r>
          </a:p>
          <a:p>
            <a:pPr marL="0" indent="0">
              <a:spcBef>
                <a:spcPct val="0"/>
              </a:spcBef>
              <a:spcAft>
                <a:spcPts val="300"/>
              </a:spcAft>
              <a:buNone/>
            </a:pPr>
            <a:endParaRPr lang="en-US" sz="1600" baseline="30000" dirty="0" smtClean="0">
              <a:ea typeface="Arial" charset="0"/>
              <a:cs typeface="Arial" charset="0"/>
            </a:endParaRPr>
          </a:p>
          <a:p>
            <a:pPr>
              <a:spcBef>
                <a:spcPct val="0"/>
              </a:spcBef>
              <a:spcAft>
                <a:spcPts val="300"/>
              </a:spcAft>
              <a:buFont typeface="ZapfDingbatsITC" charset="0"/>
              <a:buChar char="✗"/>
            </a:pPr>
            <a:r>
              <a:rPr lang="en-US" sz="1800" dirty="0" smtClean="0">
                <a:ea typeface="Arial" charset="0"/>
                <a:cs typeface="Arial" charset="0"/>
              </a:rPr>
              <a:t>Module0 built: Large EMC prototype (</a:t>
            </a:r>
            <a:r>
              <a:rPr lang="en-GB" altLang="it-IT" sz="1800" dirty="0"/>
              <a:t>51 crystals, 102 </a:t>
            </a:r>
            <a:r>
              <a:rPr lang="en-GB" altLang="it-IT" sz="1800" dirty="0" err="1"/>
              <a:t>SiPMs</a:t>
            </a:r>
            <a:r>
              <a:rPr lang="en-GB" altLang="it-IT" sz="1800" dirty="0"/>
              <a:t>, 102 FEE boards</a:t>
            </a:r>
            <a:r>
              <a:rPr lang="en-US" sz="1800" dirty="0" smtClean="0">
                <a:ea typeface="Arial" charset="0"/>
                <a:cs typeface="Arial" charset="0"/>
              </a:rPr>
              <a:t>) </a:t>
            </a:r>
          </a:p>
          <a:p>
            <a:pPr marL="0" indent="0">
              <a:spcBef>
                <a:spcPct val="0"/>
              </a:spcBef>
              <a:spcAft>
                <a:spcPts val="300"/>
              </a:spcAft>
              <a:buNone/>
            </a:pPr>
            <a:r>
              <a:rPr lang="en-US" sz="1800" dirty="0">
                <a:ea typeface="Arial" charset="0"/>
                <a:cs typeface="Arial" charset="0"/>
              </a:rPr>
              <a:t> </a:t>
            </a:r>
            <a:r>
              <a:rPr lang="en-US" sz="1800" dirty="0" smtClean="0">
                <a:ea typeface="Arial" charset="0"/>
                <a:cs typeface="Arial" charset="0"/>
              </a:rPr>
              <a:t>     with pre-productions and mechanics cooling systems similar to the final ones</a:t>
            </a:r>
            <a:endParaRPr lang="en-US" sz="1800" dirty="0">
              <a:ea typeface="Arial" charset="0"/>
              <a:cs typeface="Arial" charset="0"/>
            </a:endParaRPr>
          </a:p>
          <a:p>
            <a:pPr lvl="1">
              <a:spcBef>
                <a:spcPct val="0"/>
              </a:spcBef>
              <a:buFont typeface="Wingdings" charset="2"/>
              <a:buChar char="Ø"/>
            </a:pPr>
            <a:r>
              <a:rPr lang="en-GB" sz="1600" b="1" dirty="0" smtClean="0">
                <a:solidFill>
                  <a:srgbClr val="800000"/>
                </a:solidFill>
              </a:rPr>
              <a:t>Test of integration and assembly procedures, test beam with 60</a:t>
            </a:r>
            <a:r>
              <a:rPr lang="en-GB" sz="1600" b="1" dirty="0" smtClean="0">
                <a:solidFill>
                  <a:srgbClr val="800000"/>
                </a:solidFill>
                <a:latin typeface="Times New Roman" charset="0"/>
                <a:ea typeface="Times New Roman" charset="0"/>
                <a:cs typeface="Times New Roman" charset="0"/>
              </a:rPr>
              <a:t>-</a:t>
            </a:r>
            <a:r>
              <a:rPr lang="en-GB" sz="1600" b="1" dirty="0" smtClean="0">
                <a:solidFill>
                  <a:srgbClr val="800000"/>
                </a:solidFill>
              </a:rPr>
              <a:t>120 MeV </a:t>
            </a:r>
            <a:r>
              <a:rPr lang="en-GB" sz="1600" b="1" i="1" dirty="0" smtClean="0">
                <a:solidFill>
                  <a:srgbClr val="800000"/>
                </a:solidFill>
                <a:latin typeface="Times New Roman" charset="0"/>
                <a:ea typeface="Times New Roman" charset="0"/>
                <a:cs typeface="Times New Roman" charset="0"/>
              </a:rPr>
              <a:t>e</a:t>
            </a:r>
            <a:r>
              <a:rPr lang="en-GB" sz="1600" b="1" baseline="30000" dirty="0" smtClean="0">
                <a:solidFill>
                  <a:srgbClr val="800000"/>
                </a:solidFill>
                <a:latin typeface="Symbol" charset="2"/>
                <a:ea typeface="Symbol" charset="2"/>
                <a:cs typeface="Symbol" charset="2"/>
              </a:rPr>
              <a:t>-</a:t>
            </a:r>
            <a:endParaRPr lang="en-GB" sz="1600" b="1" baseline="30000" dirty="0">
              <a:solidFill>
                <a:srgbClr val="800000"/>
              </a:solidFill>
              <a:latin typeface="Symbol" charset="2"/>
              <a:ea typeface="Symbol" charset="2"/>
              <a:cs typeface="Symbol" charset="2"/>
            </a:endParaRPr>
          </a:p>
        </p:txBody>
      </p:sp>
      <p:pic>
        <p:nvPicPr>
          <p:cNvPr id="9" name="Picture 8"/>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l="5162" r="55140" b="49267"/>
          <a:stretch/>
        </p:blipFill>
        <p:spPr>
          <a:xfrm>
            <a:off x="-13079" y="3683723"/>
            <a:ext cx="3192692" cy="2763308"/>
          </a:xfrm>
          <a:prstGeom prst="rect">
            <a:avLst/>
          </a:prstGeom>
          <a:solidFill>
            <a:schemeClr val="bg1"/>
          </a:solidFill>
        </p:spPr>
      </p:pic>
      <p:sp>
        <p:nvSpPr>
          <p:cNvPr id="10" name="TextBox 9"/>
          <p:cNvSpPr txBox="1"/>
          <p:nvPr/>
        </p:nvSpPr>
        <p:spPr>
          <a:xfrm>
            <a:off x="604957" y="3629297"/>
            <a:ext cx="1584088" cy="307777"/>
          </a:xfrm>
          <a:prstGeom prst="rect">
            <a:avLst/>
          </a:prstGeom>
          <a:noFill/>
          <a:ln w="38100" cmpd="sng">
            <a:noFill/>
          </a:ln>
        </p:spPr>
        <p:txBody>
          <a:bodyPr wrap="none" rtlCol="0">
            <a:spAutoFit/>
          </a:bodyPr>
          <a:lstStyle/>
          <a:p>
            <a:r>
              <a:rPr lang="en-US" sz="1400" b="1" dirty="0" err="1" smtClean="0">
                <a:solidFill>
                  <a:srgbClr val="FF0000"/>
                </a:solidFill>
                <a:latin typeface="Arial" charset="0"/>
                <a:ea typeface="Arial" charset="0"/>
                <a:cs typeface="Arial" charset="0"/>
              </a:rPr>
              <a:t>CsI</a:t>
            </a:r>
            <a:r>
              <a:rPr lang="en-US" sz="1400" b="1" dirty="0" smtClean="0">
                <a:solidFill>
                  <a:srgbClr val="FF0000"/>
                </a:solidFill>
                <a:latin typeface="Arial" charset="0"/>
                <a:ea typeface="Arial" charset="0"/>
                <a:cs typeface="Arial" charset="0"/>
              </a:rPr>
              <a:t> Light Output</a:t>
            </a:r>
            <a:endParaRPr lang="en-US" sz="1400" b="1" baseline="30000" dirty="0" smtClean="0">
              <a:solidFill>
                <a:srgbClr val="FF0000"/>
              </a:solidFill>
              <a:latin typeface="Arial" charset="0"/>
              <a:ea typeface="Arial" charset="0"/>
              <a:cs typeface="Arial" charset="0"/>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l="6344" r="5693"/>
          <a:stretch/>
        </p:blipFill>
        <p:spPr>
          <a:xfrm>
            <a:off x="3027213" y="4064518"/>
            <a:ext cx="2526920" cy="2111598"/>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418" t="8219" r="8716"/>
          <a:stretch/>
        </p:blipFill>
        <p:spPr>
          <a:xfrm>
            <a:off x="5686008" y="3878573"/>
            <a:ext cx="3457992" cy="2486925"/>
          </a:xfrm>
          <a:prstGeom prst="rect">
            <a:avLst/>
          </a:prstGeom>
        </p:spPr>
      </p:pic>
      <p:sp>
        <p:nvSpPr>
          <p:cNvPr id="13" name="TextBox 12"/>
          <p:cNvSpPr txBox="1"/>
          <p:nvPr/>
        </p:nvSpPr>
        <p:spPr>
          <a:xfrm>
            <a:off x="3619090" y="3683723"/>
            <a:ext cx="972592" cy="307777"/>
          </a:xfrm>
          <a:prstGeom prst="rect">
            <a:avLst/>
          </a:prstGeom>
          <a:noFill/>
          <a:ln w="38100" cmpd="sng">
            <a:noFill/>
          </a:ln>
        </p:spPr>
        <p:txBody>
          <a:bodyPr wrap="none" rtlCol="0">
            <a:spAutoFit/>
          </a:bodyPr>
          <a:lstStyle/>
          <a:p>
            <a:r>
              <a:rPr lang="en-US" sz="1400" b="1" dirty="0" smtClean="0">
                <a:solidFill>
                  <a:srgbClr val="FF0000"/>
                </a:solidFill>
                <a:latin typeface="Arial" charset="0"/>
                <a:ea typeface="Arial" charset="0"/>
                <a:cs typeface="Arial" charset="0"/>
              </a:rPr>
              <a:t>Module-0</a:t>
            </a:r>
            <a:endParaRPr lang="en-US" sz="1400" b="1" baseline="30000" dirty="0" smtClean="0">
              <a:solidFill>
                <a:srgbClr val="FF0000"/>
              </a:solidFill>
              <a:latin typeface="Arial" charset="0"/>
              <a:ea typeface="Arial" charset="0"/>
              <a:cs typeface="Arial" charset="0"/>
            </a:endParaRPr>
          </a:p>
        </p:txBody>
      </p:sp>
      <p:sp>
        <p:nvSpPr>
          <p:cNvPr id="14" name="TextBox 13"/>
          <p:cNvSpPr txBox="1"/>
          <p:nvPr/>
        </p:nvSpPr>
        <p:spPr>
          <a:xfrm>
            <a:off x="6623681" y="3681264"/>
            <a:ext cx="2240480" cy="307777"/>
          </a:xfrm>
          <a:prstGeom prst="rect">
            <a:avLst/>
          </a:prstGeom>
          <a:noFill/>
          <a:ln w="38100" cmpd="sng">
            <a:noFill/>
          </a:ln>
        </p:spPr>
        <p:txBody>
          <a:bodyPr wrap="none" rtlCol="0">
            <a:spAutoFit/>
          </a:bodyPr>
          <a:lstStyle/>
          <a:p>
            <a:r>
              <a:rPr lang="en-US" sz="1400" b="1" dirty="0" smtClean="0">
                <a:solidFill>
                  <a:srgbClr val="FF0000"/>
                </a:solidFill>
                <a:latin typeface="Arial" charset="0"/>
                <a:ea typeface="Arial" charset="0"/>
                <a:cs typeface="Arial" charset="0"/>
              </a:rPr>
              <a:t>Preliminary results </a:t>
            </a:r>
            <a:r>
              <a:rPr lang="en-US" sz="1400" b="1" dirty="0" err="1" smtClean="0">
                <a:solidFill>
                  <a:srgbClr val="FF0000"/>
                </a:solidFill>
                <a:latin typeface="Arial" charset="0"/>
                <a:ea typeface="Arial" charset="0"/>
                <a:cs typeface="Arial" charset="0"/>
              </a:rPr>
              <a:t>Eres</a:t>
            </a:r>
            <a:endParaRPr lang="en-US" sz="1400" b="1" baseline="30000" dirty="0" smtClean="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26178174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39422"/>
            <a:ext cx="7171709" cy="728758"/>
          </a:xfrm>
        </p:spPr>
        <p:txBody>
          <a:bodyPr>
            <a:noAutofit/>
          </a:bodyPr>
          <a:lstStyle/>
          <a:p>
            <a:r>
              <a:rPr lang="en-US" sz="2800" dirty="0" smtClean="0">
                <a:solidFill>
                  <a:srgbClr val="800000"/>
                </a:solidFill>
              </a:rPr>
              <a:t>A typical Mu2e event: </a:t>
            </a:r>
            <a:r>
              <a:rPr lang="en-US" sz="2800" dirty="0" err="1" smtClean="0">
                <a:solidFill>
                  <a:srgbClr val="800000"/>
                </a:solidFill>
              </a:rPr>
              <a:t>Calo</a:t>
            </a:r>
            <a:r>
              <a:rPr lang="en-US" sz="2800" dirty="0" smtClean="0">
                <a:solidFill>
                  <a:srgbClr val="800000"/>
                </a:solidFill>
              </a:rPr>
              <a:t> track seeding</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43</a:t>
            </a:fld>
            <a:endParaRPr lang="en-US" dirty="0"/>
          </a:p>
        </p:txBody>
      </p:sp>
      <p:grpSp>
        <p:nvGrpSpPr>
          <p:cNvPr id="7" name="Group 6"/>
          <p:cNvGrpSpPr/>
          <p:nvPr/>
        </p:nvGrpSpPr>
        <p:grpSpPr>
          <a:xfrm>
            <a:off x="851696" y="920580"/>
            <a:ext cx="7665773" cy="4210220"/>
            <a:chOff x="215900" y="1010998"/>
            <a:chExt cx="8394700" cy="4713527"/>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880" y="1378187"/>
              <a:ext cx="7852166" cy="196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900" y="3857625"/>
              <a:ext cx="83947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TextBox 9"/>
            <p:cNvSpPr txBox="1"/>
            <p:nvPr/>
          </p:nvSpPr>
          <p:spPr>
            <a:xfrm>
              <a:off x="533400" y="1010998"/>
              <a:ext cx="2505814" cy="369332"/>
            </a:xfrm>
            <a:prstGeom prst="rect">
              <a:avLst/>
            </a:prstGeom>
            <a:noFill/>
          </p:spPr>
          <p:txBody>
            <a:bodyPr wrap="none" rtlCol="0">
              <a:spAutoFit/>
            </a:bodyPr>
            <a:lstStyle/>
            <a:p>
              <a:r>
                <a:rPr lang="en-US" dirty="0" smtClean="0">
                  <a:latin typeface="Comic Sans MS" pitchFamily="66" charset="0"/>
                </a:rPr>
                <a:t>500 – 1695 ns window</a:t>
              </a:r>
              <a:endParaRPr lang="en-US" dirty="0">
                <a:latin typeface="Comic Sans MS" pitchFamily="66" charset="0"/>
              </a:endParaRPr>
            </a:p>
          </p:txBody>
        </p:sp>
        <p:sp>
          <p:nvSpPr>
            <p:cNvPr id="11" name="Rectangle 10"/>
            <p:cNvSpPr/>
            <p:nvPr/>
          </p:nvSpPr>
          <p:spPr>
            <a:xfrm>
              <a:off x="533400" y="3583597"/>
              <a:ext cx="3991798" cy="369332"/>
            </a:xfrm>
            <a:prstGeom prst="rect">
              <a:avLst/>
            </a:prstGeom>
          </p:spPr>
          <p:txBody>
            <a:bodyPr wrap="none">
              <a:spAutoFit/>
            </a:bodyPr>
            <a:lstStyle/>
            <a:p>
              <a:r>
                <a:rPr lang="en-US" dirty="0" smtClean="0">
                  <a:latin typeface="Comic Sans MS" pitchFamily="66" charset="0"/>
                  <a:ea typeface="Arial Rounded MT Bold" charset="0"/>
                  <a:cs typeface="Arial Rounded MT Bold" charset="0"/>
                  <a:sym typeface="Arial Rounded MT Bold" charset="0"/>
                </a:rPr>
                <a:t>± 50 </a:t>
              </a:r>
              <a:r>
                <a:rPr lang="en-US" dirty="0">
                  <a:latin typeface="Comic Sans MS" pitchFamily="66" charset="0"/>
                  <a:ea typeface="Arial Rounded MT Bold" charset="0"/>
                  <a:cs typeface="Arial Rounded MT Bold" charset="0"/>
                  <a:sym typeface="Arial Rounded MT Bold" charset="0"/>
                </a:rPr>
                <a:t>ns around </a:t>
              </a:r>
              <a:r>
                <a:rPr lang="en-US" dirty="0" smtClean="0">
                  <a:latin typeface="Comic Sans MS" pitchFamily="66" charset="0"/>
                  <a:ea typeface="Arial Rounded MT Bold" charset="0"/>
                  <a:cs typeface="Arial Rounded MT Bold" charset="0"/>
                  <a:sym typeface="Arial Rounded MT Bold" charset="0"/>
                </a:rPr>
                <a:t>conversion electron</a:t>
              </a:r>
              <a:endParaRPr lang="en-US" dirty="0">
                <a:latin typeface="Comic Sans MS" pitchFamily="66" charset="0"/>
              </a:endParaRPr>
            </a:p>
          </p:txBody>
        </p:sp>
      </p:grpSp>
      <p:sp>
        <p:nvSpPr>
          <p:cNvPr id="13" name="TextBox 12"/>
          <p:cNvSpPr txBox="1"/>
          <p:nvPr/>
        </p:nvSpPr>
        <p:spPr>
          <a:xfrm>
            <a:off x="554565" y="5299673"/>
            <a:ext cx="8030633" cy="646331"/>
          </a:xfrm>
          <a:prstGeom prst="rect">
            <a:avLst/>
          </a:prstGeom>
          <a:noFill/>
          <a:ln w="28575" cmpd="sng">
            <a:solidFill>
              <a:schemeClr val="tx1"/>
            </a:solidFill>
          </a:ln>
        </p:spPr>
        <p:txBody>
          <a:bodyPr wrap="square" rtlCol="0">
            <a:spAutoFit/>
          </a:bodyPr>
          <a:lstStyle/>
          <a:p>
            <a:pPr algn="ctr"/>
            <a:r>
              <a:rPr lang="en-US" dirty="0" smtClean="0"/>
              <a:t>Search for tracking hits with time </a:t>
            </a:r>
            <a:r>
              <a:rPr lang="en-US" dirty="0"/>
              <a:t>a</a:t>
            </a:r>
            <a:r>
              <a:rPr lang="en-US" dirty="0" smtClean="0"/>
              <a:t>nd azimuthal angle compatible with the </a:t>
            </a:r>
            <a:r>
              <a:rPr lang="en-US" dirty="0" err="1" smtClean="0"/>
              <a:t>calo</a:t>
            </a:r>
            <a:r>
              <a:rPr lang="en-US" dirty="0" smtClean="0"/>
              <a:t> clusters ( |ΔT| &lt; 50 ns ) </a:t>
            </a:r>
            <a:r>
              <a:rPr lang="en-US" b="1" dirty="0" smtClean="0">
                <a:sym typeface="Wingdings"/>
              </a:rPr>
              <a:t> </a:t>
            </a:r>
            <a:r>
              <a:rPr lang="en-US" b="1" dirty="0" smtClean="0">
                <a:solidFill>
                  <a:srgbClr val="0000FF"/>
                </a:solidFill>
                <a:sym typeface="Wingdings"/>
              </a:rPr>
              <a:t>simpler pattern recognition + higher efficiency</a:t>
            </a:r>
          </a:p>
        </p:txBody>
      </p:sp>
    </p:spTree>
    <p:extLst>
      <p:ext uri="{BB962C8B-B14F-4D97-AF65-F5344CB8AC3E}">
        <p14:creationId xmlns:p14="http://schemas.microsoft.com/office/powerpoint/2010/main" val="302450486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00000"/>
                </a:solidFill>
              </a:rPr>
              <a:t>Mu2e Cosmic-Ray Veto (1)</a:t>
            </a:r>
            <a:endParaRPr lang="en-US" sz="2800" dirty="0">
              <a:solidFill>
                <a:srgbClr val="800000"/>
              </a:solidFill>
            </a:endParaRPr>
          </a:p>
        </p:txBody>
      </p:sp>
      <p:sp>
        <p:nvSpPr>
          <p:cNvPr id="3" name="Content Placeholder 2"/>
          <p:cNvSpPr>
            <a:spLocks noGrp="1"/>
          </p:cNvSpPr>
          <p:nvPr>
            <p:ph idx="1"/>
          </p:nvPr>
        </p:nvSpPr>
        <p:spPr>
          <a:xfrm>
            <a:off x="457200" y="5593637"/>
            <a:ext cx="8229600" cy="687980"/>
          </a:xfrm>
        </p:spPr>
        <p:txBody>
          <a:bodyPr>
            <a:normAutofit/>
          </a:bodyPr>
          <a:lstStyle/>
          <a:p>
            <a:pPr algn="ctr"/>
            <a:r>
              <a:rPr lang="en-US" dirty="0" smtClean="0"/>
              <a:t>Veto system covers entire DS and half TS</a:t>
            </a:r>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44</a:t>
            </a:fld>
            <a:endParaRPr lang="en-US"/>
          </a:p>
        </p:txBody>
      </p:sp>
      <p:grpSp>
        <p:nvGrpSpPr>
          <p:cNvPr id="11" name="Group 10"/>
          <p:cNvGrpSpPr/>
          <p:nvPr/>
        </p:nvGrpSpPr>
        <p:grpSpPr>
          <a:xfrm>
            <a:off x="1005241" y="1443207"/>
            <a:ext cx="7290265" cy="3939185"/>
            <a:chOff x="1005241" y="1443207"/>
            <a:chExt cx="7290265" cy="3939185"/>
          </a:xfrm>
        </p:grpSpPr>
        <p:pic>
          <p:nvPicPr>
            <p:cNvPr id="7" name="Picture 6"/>
            <p:cNvPicPr>
              <a:picLocks noChangeAspect="1"/>
            </p:cNvPicPr>
            <p:nvPr/>
          </p:nvPicPr>
          <p:blipFill>
            <a:blip r:embed="rId2"/>
            <a:stretch>
              <a:fillRect/>
            </a:stretch>
          </p:blipFill>
          <p:spPr>
            <a:xfrm>
              <a:off x="1005241" y="1443207"/>
              <a:ext cx="7290265" cy="3939185"/>
            </a:xfrm>
            <a:prstGeom prst="rect">
              <a:avLst/>
            </a:prstGeom>
          </p:spPr>
        </p:pic>
        <p:sp>
          <p:nvSpPr>
            <p:cNvPr id="8" name="TextBox 7"/>
            <p:cNvSpPr txBox="1"/>
            <p:nvPr/>
          </p:nvSpPr>
          <p:spPr>
            <a:xfrm>
              <a:off x="7330543" y="2612770"/>
              <a:ext cx="409976" cy="369332"/>
            </a:xfrm>
            <a:prstGeom prst="rect">
              <a:avLst/>
            </a:prstGeom>
            <a:noFill/>
          </p:spPr>
          <p:txBody>
            <a:bodyPr wrap="none" rtlCol="0">
              <a:spAutoFit/>
            </a:bodyPr>
            <a:lstStyle/>
            <a:p>
              <a:r>
                <a:rPr lang="en-US" dirty="0" smtClean="0">
                  <a:solidFill>
                    <a:schemeClr val="bg1"/>
                  </a:solidFill>
                </a:rPr>
                <a:t>PS</a:t>
              </a:r>
              <a:endParaRPr lang="en-US" dirty="0">
                <a:solidFill>
                  <a:schemeClr val="bg1"/>
                </a:solidFill>
              </a:endParaRPr>
            </a:p>
          </p:txBody>
        </p:sp>
        <p:sp>
          <p:nvSpPr>
            <p:cNvPr id="9" name="TextBox 8"/>
            <p:cNvSpPr txBox="1"/>
            <p:nvPr/>
          </p:nvSpPr>
          <p:spPr>
            <a:xfrm>
              <a:off x="6206398" y="3085409"/>
              <a:ext cx="402674" cy="369332"/>
            </a:xfrm>
            <a:prstGeom prst="rect">
              <a:avLst/>
            </a:prstGeom>
            <a:noFill/>
          </p:spPr>
          <p:txBody>
            <a:bodyPr wrap="none" rtlCol="0">
              <a:spAutoFit/>
            </a:bodyPr>
            <a:lstStyle/>
            <a:p>
              <a:r>
                <a:rPr lang="en-US" dirty="0" smtClean="0">
                  <a:solidFill>
                    <a:schemeClr val="bg1"/>
                  </a:solidFill>
                </a:rPr>
                <a:t>TS</a:t>
              </a:r>
              <a:endParaRPr lang="en-US" dirty="0">
                <a:solidFill>
                  <a:schemeClr val="bg1"/>
                </a:solidFill>
              </a:endParaRPr>
            </a:p>
          </p:txBody>
        </p:sp>
        <p:sp>
          <p:nvSpPr>
            <p:cNvPr id="10" name="TextBox 9"/>
            <p:cNvSpPr txBox="1"/>
            <p:nvPr/>
          </p:nvSpPr>
          <p:spPr>
            <a:xfrm>
              <a:off x="4028389" y="4628110"/>
              <a:ext cx="3890809" cy="646331"/>
            </a:xfrm>
            <a:prstGeom prst="rect">
              <a:avLst/>
            </a:prstGeom>
            <a:noFill/>
          </p:spPr>
          <p:txBody>
            <a:bodyPr wrap="none" rtlCol="0">
              <a:spAutoFit/>
            </a:bodyPr>
            <a:lstStyle/>
            <a:p>
              <a:r>
                <a:rPr lang="en-US" dirty="0" smtClean="0"/>
                <a:t>Without the veto system, ~1 cosmic-ray</a:t>
              </a:r>
            </a:p>
            <a:p>
              <a:r>
                <a:rPr lang="en-US" dirty="0" smtClean="0"/>
                <a:t>induced background event per day</a:t>
              </a:r>
              <a:endParaRPr lang="en-US" dirty="0"/>
            </a:p>
          </p:txBody>
        </p:sp>
      </p:grpSp>
      <p:sp>
        <p:nvSpPr>
          <p:cNvPr id="4" name="Date Placeholder 3"/>
          <p:cNvSpPr>
            <a:spLocks noGrp="1"/>
          </p:cNvSpPr>
          <p:nvPr>
            <p:ph type="dt" sz="half" idx="10"/>
          </p:nvPr>
        </p:nvSpPr>
        <p:spPr/>
        <p:txBody>
          <a:bodyPr/>
          <a:lstStyle/>
          <a:p>
            <a:r>
              <a:rPr lang="en-US" smtClean="0"/>
              <a:t>11/10/2017</a:t>
            </a:r>
            <a:endParaRPr lang="en-US"/>
          </a:p>
        </p:txBody>
      </p:sp>
      <p:sp>
        <p:nvSpPr>
          <p:cNvPr id="12" name="TextBox 11"/>
          <p:cNvSpPr txBox="1"/>
          <p:nvPr/>
        </p:nvSpPr>
        <p:spPr>
          <a:xfrm>
            <a:off x="431800" y="1602979"/>
            <a:ext cx="3339376" cy="646331"/>
          </a:xfrm>
          <a:prstGeom prst="rect">
            <a:avLst/>
          </a:prstGeom>
          <a:solidFill>
            <a:srgbClr val="CCFFCC"/>
          </a:solidFill>
        </p:spPr>
        <p:txBody>
          <a:bodyPr wrap="none" rtlCol="0">
            <a:spAutoFit/>
          </a:bodyPr>
          <a:lstStyle/>
          <a:p>
            <a:r>
              <a:rPr lang="en-US" dirty="0" smtClean="0"/>
              <a:t>Desired number of </a:t>
            </a:r>
            <a:r>
              <a:rPr lang="en-US" dirty="0" err="1" smtClean="0"/>
              <a:t>bkg</a:t>
            </a:r>
            <a:r>
              <a:rPr lang="en-US" dirty="0" smtClean="0"/>
              <a:t>: 0.05</a:t>
            </a:r>
          </a:p>
          <a:p>
            <a:r>
              <a:rPr lang="en-US" dirty="0" smtClean="0"/>
              <a:t>Required CR veto inefficiency 10</a:t>
            </a:r>
            <a:r>
              <a:rPr lang="en-US" baseline="30000" dirty="0" smtClean="0"/>
              <a:t>-4</a:t>
            </a:r>
            <a:endParaRPr lang="en-US" baseline="30000" dirty="0"/>
          </a:p>
        </p:txBody>
      </p:sp>
    </p:spTree>
    <p:extLst>
      <p:ext uri="{BB962C8B-B14F-4D97-AF65-F5344CB8AC3E}">
        <p14:creationId xmlns:p14="http://schemas.microsoft.com/office/powerpoint/2010/main" val="30658918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99091"/>
            <a:ext cx="8229600" cy="2710376"/>
          </a:xfrm>
        </p:spPr>
        <p:txBody>
          <a:bodyPr>
            <a:normAutofit/>
          </a:bodyPr>
          <a:lstStyle/>
          <a:p>
            <a:r>
              <a:rPr lang="en-US" dirty="0" smtClean="0"/>
              <a:t>Will use 4 overlapping layers of scintillator bars</a:t>
            </a:r>
          </a:p>
          <a:p>
            <a:pPr lvl="1"/>
            <a:r>
              <a:rPr lang="en-US" dirty="0" smtClean="0"/>
              <a:t>Each bar is 5 </a:t>
            </a:r>
            <a:r>
              <a:rPr lang="en-US" dirty="0" err="1" smtClean="0"/>
              <a:t>x</a:t>
            </a:r>
            <a:r>
              <a:rPr lang="en-US" dirty="0" smtClean="0"/>
              <a:t> 2 </a:t>
            </a:r>
            <a:r>
              <a:rPr lang="en-US" dirty="0" err="1" smtClean="0"/>
              <a:t>x</a:t>
            </a:r>
            <a:r>
              <a:rPr lang="en-US" dirty="0" smtClean="0"/>
              <a:t> ~450 cm</a:t>
            </a:r>
            <a:r>
              <a:rPr lang="en-US" baseline="30000" dirty="0" smtClean="0"/>
              <a:t>3</a:t>
            </a:r>
          </a:p>
          <a:p>
            <a:pPr lvl="1"/>
            <a:r>
              <a:rPr lang="en-US" dirty="0" smtClean="0"/>
              <a:t>2 WLS fibers / bar</a:t>
            </a:r>
          </a:p>
          <a:p>
            <a:pPr lvl="1"/>
            <a:r>
              <a:rPr lang="en-US" dirty="0" smtClean="0"/>
              <a:t>Read-out both ends of each fiber with </a:t>
            </a:r>
            <a:r>
              <a:rPr lang="en-US" dirty="0" err="1" smtClean="0"/>
              <a:t>SiPM</a:t>
            </a:r>
            <a:endParaRPr lang="en-US" dirty="0" smtClean="0"/>
          </a:p>
          <a:p>
            <a:pPr lvl="1"/>
            <a:r>
              <a:rPr lang="en-US" dirty="0" smtClean="0"/>
              <a:t>Have achieved </a:t>
            </a:r>
            <a:r>
              <a:rPr lang="en-US" dirty="0" err="1" smtClean="0">
                <a:latin typeface="Symbol" charset="2"/>
                <a:cs typeface="Symbol" charset="2"/>
              </a:rPr>
              <a:t>e</a:t>
            </a:r>
            <a:r>
              <a:rPr lang="en-US" dirty="0" smtClean="0"/>
              <a:t> &gt; 99.4% (per layer) in test beam</a:t>
            </a:r>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45</a:t>
            </a:fld>
            <a:endParaRPr lang="en-US"/>
          </a:p>
        </p:txBody>
      </p:sp>
      <p:pic>
        <p:nvPicPr>
          <p:cNvPr id="9" name="Picture 8" descr="CRV-4Layer.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32818" y="1321106"/>
            <a:ext cx="4463376" cy="2286000"/>
          </a:xfrm>
          <a:prstGeom prst="rect">
            <a:avLst/>
          </a:prstGeom>
        </p:spPr>
      </p:pic>
      <p:pic>
        <p:nvPicPr>
          <p:cNvPr id="10" name="Picture 9" descr="CRV-AnnaExtrusio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574" y="1319765"/>
            <a:ext cx="4158030" cy="2287341"/>
          </a:xfrm>
          <a:prstGeom prst="rect">
            <a:avLst/>
          </a:prstGeom>
        </p:spPr>
      </p:pic>
      <p:sp>
        <p:nvSpPr>
          <p:cNvPr id="4" name="Date Placeholder 3"/>
          <p:cNvSpPr>
            <a:spLocks noGrp="1"/>
          </p:cNvSpPr>
          <p:nvPr>
            <p:ph type="dt" sz="half" idx="10"/>
          </p:nvPr>
        </p:nvSpPr>
        <p:spPr/>
        <p:txBody>
          <a:bodyPr/>
          <a:lstStyle/>
          <a:p>
            <a:r>
              <a:rPr lang="en-US" smtClean="0"/>
              <a:t>11/10/2017</a:t>
            </a:r>
            <a:endParaRPr lang="en-US"/>
          </a:p>
        </p:txBody>
      </p:sp>
      <p:sp>
        <p:nvSpPr>
          <p:cNvPr id="7" name="Title 6"/>
          <p:cNvSpPr>
            <a:spLocks noGrp="1"/>
          </p:cNvSpPr>
          <p:nvPr>
            <p:ph type="title"/>
          </p:nvPr>
        </p:nvSpPr>
        <p:spPr/>
        <p:txBody>
          <a:bodyPr>
            <a:normAutofit fontScale="90000"/>
          </a:bodyPr>
          <a:lstStyle/>
          <a:p>
            <a:endParaRPr lang="en-US" dirty="0"/>
          </a:p>
        </p:txBody>
      </p:sp>
      <p:sp>
        <p:nvSpPr>
          <p:cNvPr id="11" name="Title 1"/>
          <p:cNvSpPr txBox="1">
            <a:spLocks/>
          </p:cNvSpPr>
          <p:nvPr/>
        </p:nvSpPr>
        <p:spPr>
          <a:xfrm>
            <a:off x="1185332" y="259557"/>
            <a:ext cx="6752835" cy="3349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2800" dirty="0" smtClean="0">
                <a:solidFill>
                  <a:srgbClr val="800000"/>
                </a:solidFill>
              </a:rPr>
              <a:t>Mu2e Cosmic-Ray Veto (2)</a:t>
            </a:r>
            <a:endParaRPr lang="en-US" sz="2800" dirty="0">
              <a:solidFill>
                <a:srgbClr val="800000"/>
              </a:solidFill>
            </a:endParaRPr>
          </a:p>
        </p:txBody>
      </p:sp>
    </p:spTree>
    <p:extLst>
      <p:ext uri="{BB962C8B-B14F-4D97-AF65-F5344CB8AC3E}">
        <p14:creationId xmlns:p14="http://schemas.microsoft.com/office/powerpoint/2010/main" val="128006482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46</a:t>
            </a:fld>
            <a:endParaRPr lang="en-US"/>
          </a:p>
        </p:txBody>
      </p:sp>
      <p:sp>
        <p:nvSpPr>
          <p:cNvPr id="4" name="Date Placeholder 3"/>
          <p:cNvSpPr>
            <a:spLocks noGrp="1"/>
          </p:cNvSpPr>
          <p:nvPr>
            <p:ph type="dt" sz="half" idx="10"/>
          </p:nvPr>
        </p:nvSpPr>
        <p:spPr/>
        <p:txBody>
          <a:bodyPr/>
          <a:lstStyle/>
          <a:p>
            <a:r>
              <a:rPr lang="en-US" smtClean="0"/>
              <a:t>11/10/2017</a:t>
            </a:r>
            <a:endParaRPr lang="en-US"/>
          </a:p>
        </p:txBody>
      </p:sp>
      <p:sp>
        <p:nvSpPr>
          <p:cNvPr id="11" name="Title 1"/>
          <p:cNvSpPr txBox="1">
            <a:spLocks/>
          </p:cNvSpPr>
          <p:nvPr/>
        </p:nvSpPr>
        <p:spPr>
          <a:xfrm>
            <a:off x="1185332" y="259557"/>
            <a:ext cx="6752835" cy="3349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2800" dirty="0" smtClean="0">
                <a:solidFill>
                  <a:srgbClr val="800000"/>
                </a:solidFill>
              </a:rPr>
              <a:t>Mu2e Cosmic-Ray Veto (3)</a:t>
            </a:r>
            <a:endParaRPr lang="en-US" sz="2800" dirty="0">
              <a:solidFill>
                <a:srgbClr val="800000"/>
              </a:solidFill>
            </a:endParaRPr>
          </a:p>
        </p:txBody>
      </p:sp>
      <p:sp>
        <p:nvSpPr>
          <p:cNvPr id="12" name="Rectangle 11"/>
          <p:cNvSpPr/>
          <p:nvPr/>
        </p:nvSpPr>
        <p:spPr>
          <a:xfrm>
            <a:off x="4620346" y="4590764"/>
            <a:ext cx="4572000" cy="1631216"/>
          </a:xfrm>
          <a:prstGeom prst="rect">
            <a:avLst/>
          </a:prstGeom>
        </p:spPr>
        <p:txBody>
          <a:bodyPr>
            <a:spAutoFit/>
          </a:bodyPr>
          <a:lstStyle/>
          <a:p>
            <a:pPr marL="285750" indent="-285750">
              <a:spcAft>
                <a:spcPts val="600"/>
              </a:spcAft>
              <a:buFont typeface="ZapfDingbatsITC" charset="0"/>
              <a:buChar char="✗"/>
            </a:pPr>
            <a:r>
              <a:rPr lang="en-US" dirty="0">
                <a:cs typeface="Helvetica" panose="020B0604020202020204" pitchFamily="34" charset="0"/>
              </a:rPr>
              <a:t>The single-plane requirement </a:t>
            </a:r>
            <a:r>
              <a:rPr lang="en-US" dirty="0" smtClean="0">
                <a:cs typeface="Helvetica" panose="020B0604020202020204" pitchFamily="34" charset="0"/>
              </a:rPr>
              <a:t>is </a:t>
            </a:r>
            <a:r>
              <a:rPr lang="en-US" dirty="0" smtClean="0">
                <a:latin typeface="Symbol" charset="2"/>
                <a:ea typeface="Symbol" charset="2"/>
                <a:cs typeface="Symbol" charset="2"/>
              </a:rPr>
              <a:t>e</a:t>
            </a:r>
            <a:r>
              <a:rPr lang="en-US" dirty="0" smtClean="0">
                <a:cs typeface="Helvetica" panose="020B0604020202020204" pitchFamily="34" charset="0"/>
              </a:rPr>
              <a:t> &gt; 99.5%</a:t>
            </a:r>
            <a:endParaRPr lang="en-US" dirty="0" smtClean="0"/>
          </a:p>
          <a:p>
            <a:pPr marL="742950" lvl="1" indent="-285750">
              <a:spcAft>
                <a:spcPts val="600"/>
              </a:spcAft>
              <a:buFont typeface="ZapfDingbatsITC" charset="0"/>
              <a:buChar char="➪"/>
            </a:pPr>
            <a:r>
              <a:rPr lang="en-US" dirty="0" smtClean="0"/>
              <a:t>yield </a:t>
            </a:r>
            <a:r>
              <a:rPr lang="en-US" dirty="0"/>
              <a:t>of </a:t>
            </a:r>
            <a:r>
              <a:rPr lang="en-US" b="1" dirty="0">
                <a:solidFill>
                  <a:srgbClr val="FF2600"/>
                </a:solidFill>
              </a:rPr>
              <a:t>66 </a:t>
            </a:r>
            <a:r>
              <a:rPr lang="en-US" b="1" dirty="0" smtClean="0">
                <a:solidFill>
                  <a:srgbClr val="FF2600"/>
                </a:solidFill>
              </a:rPr>
              <a:t>photo-electrons </a:t>
            </a:r>
            <a:r>
              <a:rPr lang="en-US" dirty="0" smtClean="0"/>
              <a:t>at </a:t>
            </a:r>
            <a:r>
              <a:rPr lang="en-US" dirty="0"/>
              <a:t>1 m </a:t>
            </a:r>
            <a:br>
              <a:rPr lang="en-US" dirty="0"/>
            </a:br>
            <a:r>
              <a:rPr lang="en-US" dirty="0"/>
              <a:t>from readout </a:t>
            </a:r>
            <a:r>
              <a:rPr lang="en-US" dirty="0" smtClean="0"/>
              <a:t>end</a:t>
            </a:r>
            <a:endParaRPr lang="en-US" dirty="0"/>
          </a:p>
          <a:p>
            <a:pPr marL="285750" indent="-285750">
              <a:spcAft>
                <a:spcPts val="600"/>
              </a:spcAft>
              <a:buFont typeface="ZapfDingbatsITC" charset="0"/>
              <a:buChar char="✗"/>
            </a:pPr>
            <a:r>
              <a:rPr lang="en-US" dirty="0"/>
              <a:t>Test beam results give </a:t>
            </a:r>
            <a:r>
              <a:rPr lang="en-US" b="1" dirty="0" smtClean="0"/>
              <a:t>92 photo-electrons</a:t>
            </a:r>
            <a:r>
              <a:rPr lang="en-US" dirty="0" smtClean="0"/>
              <a:t>: </a:t>
            </a:r>
            <a:r>
              <a:rPr lang="en-US" dirty="0"/>
              <a:t/>
            </a:r>
            <a:br>
              <a:rPr lang="en-US" dirty="0"/>
            </a:br>
            <a:r>
              <a:rPr lang="en-US" dirty="0"/>
              <a:t>safety factor  of </a:t>
            </a:r>
            <a:r>
              <a:rPr lang="en-US" dirty="0" smtClean="0"/>
              <a:t>∼ 40</a:t>
            </a:r>
            <a:r>
              <a:rPr lang="en-US" dirty="0"/>
              <a:t>%.</a:t>
            </a:r>
          </a:p>
        </p:txBody>
      </p:sp>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51573" y="1655806"/>
            <a:ext cx="4109547" cy="2862891"/>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25" y="1552339"/>
            <a:ext cx="4543502" cy="2330262"/>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25" y="4055598"/>
            <a:ext cx="4540015" cy="2308138"/>
          </a:xfrm>
          <a:prstGeom prst="rect">
            <a:avLst/>
          </a:prstGeom>
        </p:spPr>
      </p:pic>
      <p:sp>
        <p:nvSpPr>
          <p:cNvPr id="16" name="TextBox 15"/>
          <p:cNvSpPr txBox="1"/>
          <p:nvPr/>
        </p:nvSpPr>
        <p:spPr>
          <a:xfrm>
            <a:off x="336628" y="976521"/>
            <a:ext cx="4030270" cy="400110"/>
          </a:xfrm>
          <a:prstGeom prst="rect">
            <a:avLst/>
          </a:prstGeom>
          <a:noFill/>
        </p:spPr>
        <p:txBody>
          <a:bodyPr wrap="none" rtlCol="0">
            <a:spAutoFit/>
          </a:bodyPr>
          <a:lstStyle/>
          <a:p>
            <a:r>
              <a:rPr lang="en-GB" sz="2000" dirty="0" smtClean="0">
                <a:latin typeface="Arial" charset="0"/>
                <a:ea typeface="Arial" charset="0"/>
                <a:cs typeface="Arial" charset="0"/>
              </a:rPr>
              <a:t>MC well describes test beam data</a:t>
            </a:r>
            <a:endParaRPr lang="en-GB" sz="2000" dirty="0">
              <a:latin typeface="Arial" charset="0"/>
              <a:ea typeface="Arial" charset="0"/>
              <a:cs typeface="Arial" charset="0"/>
            </a:endParaRPr>
          </a:p>
        </p:txBody>
      </p:sp>
      <p:sp>
        <p:nvSpPr>
          <p:cNvPr id="17" name="TextBox 16"/>
          <p:cNvSpPr txBox="1"/>
          <p:nvPr/>
        </p:nvSpPr>
        <p:spPr>
          <a:xfrm>
            <a:off x="344879" y="1370567"/>
            <a:ext cx="1851789" cy="338554"/>
          </a:xfrm>
          <a:prstGeom prst="rect">
            <a:avLst/>
          </a:prstGeom>
          <a:noFill/>
        </p:spPr>
        <p:txBody>
          <a:bodyPr wrap="none" rtlCol="0">
            <a:spAutoFit/>
          </a:bodyPr>
          <a:lstStyle/>
          <a:p>
            <a:r>
              <a:rPr lang="en-GB" sz="1600" dirty="0" smtClean="0">
                <a:solidFill>
                  <a:srgbClr val="0432FF"/>
                </a:solidFill>
                <a:latin typeface="Arial" charset="0"/>
                <a:ea typeface="Arial" charset="0"/>
                <a:cs typeface="Arial" charset="0"/>
              </a:rPr>
              <a:t>One fibre readout</a:t>
            </a:r>
            <a:endParaRPr lang="en-GB" sz="1600" dirty="0">
              <a:solidFill>
                <a:srgbClr val="0432FF"/>
              </a:solidFill>
              <a:latin typeface="Arial" charset="0"/>
              <a:ea typeface="Arial" charset="0"/>
              <a:cs typeface="Arial" charset="0"/>
            </a:endParaRPr>
          </a:p>
        </p:txBody>
      </p:sp>
      <p:sp>
        <p:nvSpPr>
          <p:cNvPr id="18" name="TextBox 17"/>
          <p:cNvSpPr txBox="1"/>
          <p:nvPr/>
        </p:nvSpPr>
        <p:spPr>
          <a:xfrm>
            <a:off x="377206" y="3840096"/>
            <a:ext cx="1919115" cy="338554"/>
          </a:xfrm>
          <a:prstGeom prst="rect">
            <a:avLst/>
          </a:prstGeom>
          <a:noFill/>
        </p:spPr>
        <p:txBody>
          <a:bodyPr wrap="none" rtlCol="0">
            <a:spAutoFit/>
          </a:bodyPr>
          <a:lstStyle/>
          <a:p>
            <a:r>
              <a:rPr lang="en-GB" sz="1600" dirty="0" smtClean="0">
                <a:solidFill>
                  <a:srgbClr val="0432FF"/>
                </a:solidFill>
                <a:latin typeface="Arial" charset="0"/>
                <a:ea typeface="Arial" charset="0"/>
                <a:cs typeface="Arial" charset="0"/>
              </a:rPr>
              <a:t>Both fibres readout</a:t>
            </a:r>
            <a:endParaRPr lang="en-GB" sz="1600" dirty="0">
              <a:solidFill>
                <a:srgbClr val="0432FF"/>
              </a:solidFill>
              <a:latin typeface="Arial" charset="0"/>
              <a:ea typeface="Arial" charset="0"/>
              <a:cs typeface="Arial" charset="0"/>
            </a:endParaRPr>
          </a:p>
        </p:txBody>
      </p:sp>
      <p:sp>
        <p:nvSpPr>
          <p:cNvPr id="19" name="Rounded Rectangle 18"/>
          <p:cNvSpPr/>
          <p:nvPr/>
        </p:nvSpPr>
        <p:spPr>
          <a:xfrm>
            <a:off x="4979050" y="944262"/>
            <a:ext cx="3886199"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 beam results with beam centered on counter 1 m from readout end</a:t>
            </a:r>
            <a:endParaRPr lang="en-US" dirty="0"/>
          </a:p>
        </p:txBody>
      </p:sp>
    </p:spTree>
    <p:extLst>
      <p:ext uri="{BB962C8B-B14F-4D97-AF65-F5344CB8AC3E}">
        <p14:creationId xmlns:p14="http://schemas.microsoft.com/office/powerpoint/2010/main" val="237224194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00000"/>
                </a:solidFill>
              </a:rPr>
              <a:t>Mu2e Neutron Shielding</a:t>
            </a:r>
            <a:endParaRPr lang="en-US" sz="2800" dirty="0">
              <a:solidFill>
                <a:srgbClr val="800000"/>
              </a:solidFill>
            </a:endParaRPr>
          </a:p>
        </p:txBody>
      </p:sp>
      <p:sp>
        <p:nvSpPr>
          <p:cNvPr id="3" name="Content Placeholder 2"/>
          <p:cNvSpPr>
            <a:spLocks noGrp="1"/>
          </p:cNvSpPr>
          <p:nvPr>
            <p:ph idx="1"/>
          </p:nvPr>
        </p:nvSpPr>
        <p:spPr>
          <a:xfrm>
            <a:off x="457200" y="902405"/>
            <a:ext cx="8229600" cy="5274558"/>
          </a:xfrm>
        </p:spPr>
        <p:txBody>
          <a:bodyPr>
            <a:normAutofit fontScale="85000" lnSpcReduction="20000"/>
          </a:bodyPr>
          <a:lstStyle/>
          <a:p>
            <a:r>
              <a:rPr lang="en-US" b="1" dirty="0" smtClean="0">
                <a:solidFill>
                  <a:srgbClr val="800000"/>
                </a:solidFill>
              </a:rPr>
              <a:t>Several copious sources of neutrons</a:t>
            </a:r>
          </a:p>
          <a:p>
            <a:pPr lvl="1"/>
            <a:r>
              <a:rPr lang="en-US" dirty="0" smtClean="0"/>
              <a:t>Production target, stopping target, collimators</a:t>
            </a:r>
          </a:p>
          <a:p>
            <a:pPr lvl="1"/>
            <a:endParaRPr lang="en-US" dirty="0" smtClean="0"/>
          </a:p>
          <a:p>
            <a:r>
              <a:rPr lang="en-US" b="1" dirty="0" smtClean="0">
                <a:solidFill>
                  <a:srgbClr val="800000"/>
                </a:solidFill>
              </a:rPr>
              <a:t>Lots of neutrons and subsequent photons</a:t>
            </a:r>
          </a:p>
          <a:p>
            <a:pPr marL="0" indent="0">
              <a:buNone/>
            </a:pPr>
            <a:r>
              <a:rPr lang="en-US" b="1" dirty="0">
                <a:solidFill>
                  <a:srgbClr val="800000"/>
                </a:solidFill>
              </a:rPr>
              <a:t> </a:t>
            </a:r>
            <a:r>
              <a:rPr lang="en-US" b="1" dirty="0" smtClean="0">
                <a:solidFill>
                  <a:srgbClr val="800000"/>
                </a:solidFill>
              </a:rPr>
              <a:t>  (from n- capture and activation processes)</a:t>
            </a:r>
          </a:p>
          <a:p>
            <a:pPr marL="0" indent="0">
              <a:buNone/>
            </a:pPr>
            <a:endParaRPr lang="en-US" b="1" dirty="0" smtClean="0">
              <a:solidFill>
                <a:srgbClr val="800000"/>
              </a:solidFill>
            </a:endParaRPr>
          </a:p>
          <a:p>
            <a:pPr lvl="1"/>
            <a:r>
              <a:rPr lang="en-US" dirty="0" smtClean="0"/>
              <a:t>Generate false vetoes in CRV… if rate high enough becomes a source of significant  dead-time</a:t>
            </a:r>
          </a:p>
          <a:p>
            <a:pPr lvl="1"/>
            <a:endParaRPr lang="en-US" dirty="0" smtClean="0"/>
          </a:p>
          <a:p>
            <a:pPr lvl="1"/>
            <a:r>
              <a:rPr lang="en-US" dirty="0" smtClean="0"/>
              <a:t>Cause radiation damage to the read-out sensors and</a:t>
            </a:r>
          </a:p>
          <a:p>
            <a:pPr marL="457200" lvl="1" indent="0">
              <a:buNone/>
            </a:pPr>
            <a:r>
              <a:rPr lang="en-US" dirty="0"/>
              <a:t> </a:t>
            </a:r>
            <a:r>
              <a:rPr lang="en-US" dirty="0" smtClean="0"/>
              <a:t>   electronics (i.e. digitizers and </a:t>
            </a:r>
            <a:r>
              <a:rPr lang="en-US" dirty="0" err="1" smtClean="0"/>
              <a:t>SiPMs</a:t>
            </a:r>
            <a:r>
              <a:rPr lang="en-US" dirty="0" smtClean="0"/>
              <a:t>)</a:t>
            </a:r>
          </a:p>
          <a:p>
            <a:pPr marL="457200" lvl="1" indent="0">
              <a:buNone/>
            </a:pPr>
            <a:endParaRPr lang="en-US" dirty="0" smtClean="0"/>
          </a:p>
          <a:p>
            <a:pPr lvl="1">
              <a:buFont typeface="Wingdings" charset="0"/>
              <a:buChar char="à"/>
            </a:pPr>
            <a:r>
              <a:rPr lang="en-US" sz="1800" dirty="0">
                <a:solidFill>
                  <a:srgbClr val="0000FF"/>
                </a:solidFill>
              </a:rPr>
              <a:t> </a:t>
            </a:r>
            <a:r>
              <a:rPr lang="en-US" sz="1800" dirty="0" smtClean="0">
                <a:solidFill>
                  <a:srgbClr val="0000FF"/>
                </a:solidFill>
              </a:rPr>
              <a:t>Using HZDR P-ELBE for neutron damage characterization of  EMD	</a:t>
            </a:r>
            <a:r>
              <a:rPr lang="en-US" sz="1800" dirty="0" err="1" smtClean="0">
                <a:solidFill>
                  <a:srgbClr val="0000FF"/>
                </a:solidFill>
              </a:rPr>
              <a:t>SiPMs</a:t>
            </a:r>
            <a:r>
              <a:rPr lang="en-US" sz="1800" dirty="0" smtClean="0">
                <a:solidFill>
                  <a:srgbClr val="0000FF"/>
                </a:solidFill>
              </a:rPr>
              <a:t>.</a:t>
            </a:r>
          </a:p>
          <a:p>
            <a:pPr lvl="1">
              <a:buFont typeface="Wingdings" charset="0"/>
              <a:buChar char="à"/>
            </a:pPr>
            <a:endParaRPr lang="en-US" sz="1800" dirty="0">
              <a:solidFill>
                <a:srgbClr val="0000FF"/>
              </a:solidFill>
              <a:sym typeface="Wingdings"/>
            </a:endParaRPr>
          </a:p>
          <a:p>
            <a:pPr lvl="1">
              <a:buFont typeface="Wingdings" charset="0"/>
              <a:buChar char="à"/>
            </a:pPr>
            <a:r>
              <a:rPr lang="en-US" sz="1800" dirty="0" smtClean="0">
                <a:sym typeface="Wingdings"/>
              </a:rPr>
              <a:t> </a:t>
            </a:r>
            <a:r>
              <a:rPr lang="en-US" sz="1800" dirty="0" smtClean="0">
                <a:solidFill>
                  <a:srgbClr val="800000"/>
                </a:solidFill>
                <a:sym typeface="Wingdings"/>
              </a:rPr>
              <a:t>Radiation damage effort will continue with g-ELBE for dose irradiation 	and characterization of FEE/Digitizer electronics,  </a:t>
            </a:r>
            <a:r>
              <a:rPr lang="en-US" sz="1800" dirty="0" err="1" smtClean="0">
                <a:solidFill>
                  <a:srgbClr val="800000"/>
                </a:solidFill>
                <a:sym typeface="Wingdings"/>
              </a:rPr>
              <a:t>SiPMs</a:t>
            </a:r>
            <a:r>
              <a:rPr lang="en-US" sz="1800" dirty="0" smtClean="0">
                <a:solidFill>
                  <a:srgbClr val="800000"/>
                </a:solidFill>
                <a:sym typeface="Wingdings"/>
              </a:rPr>
              <a:t> and Stopping 	Target Monitor detectors (HPGE)</a:t>
            </a:r>
          </a:p>
          <a:p>
            <a:pPr lvl="1">
              <a:buFont typeface="Wingdings" charset="0"/>
              <a:buChar char="à"/>
            </a:pPr>
            <a:endParaRPr lang="en-US" sz="1800" dirty="0">
              <a:solidFill>
                <a:srgbClr val="800000"/>
              </a:solidFill>
              <a:sym typeface="Wingdings"/>
            </a:endParaRPr>
          </a:p>
          <a:p>
            <a:pPr lvl="1">
              <a:buFont typeface="Wingdings" charset="0"/>
              <a:buChar char="à"/>
            </a:pPr>
            <a:r>
              <a:rPr lang="en-US" sz="1800" dirty="0" smtClean="0">
                <a:solidFill>
                  <a:srgbClr val="800000"/>
                </a:solidFill>
                <a:sym typeface="Wingdings"/>
              </a:rPr>
              <a:t>Other irradiation tests at medical facility in Chicago for neutrons </a:t>
            </a:r>
          </a:p>
          <a:p>
            <a:pPr lvl="1">
              <a:buFont typeface="Wingdings" charset="0"/>
              <a:buChar char="à"/>
            </a:pPr>
            <a:endParaRPr lang="en-US" sz="1800" dirty="0">
              <a:solidFill>
                <a:srgbClr val="800000"/>
              </a:solidFill>
              <a:sym typeface="Wingdings"/>
            </a:endParaRPr>
          </a:p>
          <a:p>
            <a:pPr lvl="1">
              <a:buFont typeface="Wingdings" charset="0"/>
              <a:buChar char="à"/>
            </a:pPr>
            <a:r>
              <a:rPr lang="en-US" sz="1800" dirty="0" smtClean="0">
                <a:solidFill>
                  <a:srgbClr val="800000"/>
                </a:solidFill>
                <a:sym typeface="Wingdings"/>
              </a:rPr>
              <a:t>Planned for SEU with charged hadrons ..</a:t>
            </a:r>
            <a:endParaRPr lang="en-US" sz="1800" dirty="0">
              <a:solidFill>
                <a:srgbClr val="800000"/>
              </a:solidFill>
            </a:endParaRPr>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47</a:t>
            </a:fld>
            <a:endParaRPr lang="en-US"/>
          </a:p>
        </p:txBody>
      </p:sp>
      <p:sp>
        <p:nvSpPr>
          <p:cNvPr id="4" name="Date Placeholder 3"/>
          <p:cNvSpPr>
            <a:spLocks noGrp="1"/>
          </p:cNvSpPr>
          <p:nvPr>
            <p:ph type="dt" sz="half" idx="10"/>
          </p:nvPr>
        </p:nvSpPr>
        <p:spPr/>
        <p:txBody>
          <a:bodyPr/>
          <a:lstStyle/>
          <a:p>
            <a:r>
              <a:rPr lang="en-US" smtClean="0"/>
              <a:t>11/10/2017</a:t>
            </a:r>
            <a:endParaRPr lang="en-US"/>
          </a:p>
        </p:txBody>
      </p:sp>
    </p:spTree>
    <p:extLst>
      <p:ext uri="{BB962C8B-B14F-4D97-AF65-F5344CB8AC3E}">
        <p14:creationId xmlns:p14="http://schemas.microsoft.com/office/powerpoint/2010/main" val="405332993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41023"/>
            <a:ext cx="6752835" cy="334962"/>
          </a:xfrm>
        </p:spPr>
        <p:txBody>
          <a:bodyPr>
            <a:noAutofit/>
          </a:bodyPr>
          <a:lstStyle/>
          <a:p>
            <a:r>
              <a:rPr lang="en-US" sz="2800" dirty="0" smtClean="0">
                <a:solidFill>
                  <a:srgbClr val="800000"/>
                </a:solidFill>
              </a:rPr>
              <a:t>Basic reconstruction scheme</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48</a:t>
            </a:fld>
            <a:endParaRPr lang="en-US" dirty="0"/>
          </a:p>
        </p:txBody>
      </p:sp>
      <p:pic>
        <p:nvPicPr>
          <p:cNvPr id="7" name="Content Placeholder 6"/>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57200" y="1896533"/>
            <a:ext cx="6265333" cy="1151466"/>
          </a:xfrm>
          <a:prstGeom prst="rect">
            <a:avLst/>
          </a:prstGeom>
          <a:solidFill>
            <a:schemeClr val="bg1"/>
          </a:solidFill>
        </p:spPr>
      </p:pic>
      <p:sp>
        <p:nvSpPr>
          <p:cNvPr id="8" name="Rectangle 7"/>
          <p:cNvSpPr/>
          <p:nvPr/>
        </p:nvSpPr>
        <p:spPr>
          <a:xfrm>
            <a:off x="2455333" y="877669"/>
            <a:ext cx="6400800" cy="1200329"/>
          </a:xfrm>
          <a:prstGeom prst="rect">
            <a:avLst/>
          </a:prstGeom>
          <a:solidFill>
            <a:schemeClr val="bg1"/>
          </a:solidFill>
        </p:spPr>
        <p:txBody>
          <a:bodyPr wrap="square">
            <a:spAutoFit/>
          </a:bodyPr>
          <a:lstStyle/>
          <a:p>
            <a:r>
              <a:rPr lang="en-US" dirty="0" smtClean="0">
                <a:latin typeface="Times"/>
                <a:cs typeface="Times"/>
              </a:rPr>
              <a:t>Straws</a:t>
            </a:r>
            <a:r>
              <a:rPr lang="en-US" dirty="0">
                <a:latin typeface="Times"/>
                <a:cs typeface="Times"/>
              </a:rPr>
              <a:t>: 5 </a:t>
            </a:r>
            <a:r>
              <a:rPr lang="en-US" dirty="0" smtClean="0">
                <a:latin typeface="Times"/>
                <a:cs typeface="Times"/>
              </a:rPr>
              <a:t>mm diameter ; </a:t>
            </a:r>
            <a:r>
              <a:rPr lang="en-US" dirty="0">
                <a:latin typeface="Times"/>
                <a:cs typeface="Times"/>
              </a:rPr>
              <a:t>15 </a:t>
            </a:r>
            <a:r>
              <a:rPr lang="en-US" i="1" dirty="0" smtClean="0">
                <a:latin typeface="Times"/>
                <a:cs typeface="Times"/>
              </a:rPr>
              <a:t>μ</a:t>
            </a:r>
            <a:r>
              <a:rPr lang="en-US" dirty="0" smtClean="0">
                <a:latin typeface="Times"/>
                <a:cs typeface="Times"/>
              </a:rPr>
              <a:t> metalized </a:t>
            </a:r>
            <a:r>
              <a:rPr lang="en-US" dirty="0" err="1">
                <a:latin typeface="Times"/>
                <a:cs typeface="Times"/>
              </a:rPr>
              <a:t>mylar</a:t>
            </a:r>
            <a:r>
              <a:rPr lang="en-US" dirty="0">
                <a:latin typeface="Times"/>
                <a:cs typeface="Times"/>
              </a:rPr>
              <a:t> </a:t>
            </a:r>
            <a:r>
              <a:rPr lang="en-US" dirty="0" smtClean="0">
                <a:latin typeface="Times"/>
                <a:cs typeface="Times"/>
              </a:rPr>
              <a:t>wall (ground).</a:t>
            </a:r>
          </a:p>
          <a:p>
            <a:r>
              <a:rPr lang="en-US" dirty="0" smtClean="0">
                <a:latin typeface="Times"/>
                <a:cs typeface="Times"/>
              </a:rPr>
              <a:t>25 </a:t>
            </a:r>
            <a:r>
              <a:rPr lang="en-US" i="1" dirty="0" err="1" smtClean="0">
                <a:latin typeface="Times"/>
                <a:cs typeface="Times"/>
              </a:rPr>
              <a:t>μ</a:t>
            </a:r>
            <a:r>
              <a:rPr lang="en-US" dirty="0" err="1" smtClean="0">
                <a:latin typeface="Times"/>
                <a:cs typeface="Times"/>
              </a:rPr>
              <a:t>m</a:t>
            </a:r>
            <a:r>
              <a:rPr lang="en-US" dirty="0" smtClean="0">
                <a:latin typeface="Times"/>
                <a:cs typeface="Times"/>
              </a:rPr>
              <a:t> diameter W wire, </a:t>
            </a:r>
            <a:r>
              <a:rPr lang="en-US" dirty="0">
                <a:latin typeface="Times"/>
                <a:cs typeface="Times"/>
              </a:rPr>
              <a:t>Time division: </a:t>
            </a:r>
            <a:r>
              <a:rPr lang="en-US" i="1" dirty="0" err="1">
                <a:latin typeface="Times"/>
                <a:cs typeface="Times"/>
              </a:rPr>
              <a:t>σ</a:t>
            </a:r>
            <a:r>
              <a:rPr lang="en-US" dirty="0">
                <a:latin typeface="Times"/>
                <a:cs typeface="Times"/>
              </a:rPr>
              <a:t> ≈ 5 mm at straw </a:t>
            </a:r>
            <a:r>
              <a:rPr lang="en-US" dirty="0" smtClean="0">
                <a:latin typeface="Times"/>
                <a:cs typeface="Times"/>
              </a:rPr>
              <a:t>center</a:t>
            </a:r>
          </a:p>
          <a:p>
            <a:r>
              <a:rPr lang="en-US" dirty="0" smtClean="0">
                <a:latin typeface="Times"/>
                <a:cs typeface="Times"/>
              </a:rPr>
              <a:t>1 m long. In vacuum of 10-4 </a:t>
            </a:r>
            <a:r>
              <a:rPr lang="en-US" dirty="0" err="1" smtClean="0">
                <a:latin typeface="Times"/>
                <a:cs typeface="Times"/>
              </a:rPr>
              <a:t>Torr</a:t>
            </a:r>
            <a:r>
              <a:rPr lang="en-US" dirty="0" smtClean="0">
                <a:latin typeface="Times"/>
                <a:cs typeface="Times"/>
              </a:rPr>
              <a:t>. No leaks.</a:t>
            </a:r>
          </a:p>
          <a:p>
            <a:r>
              <a:rPr lang="en-US" dirty="0">
                <a:latin typeface="Times"/>
                <a:cs typeface="Times"/>
              </a:rPr>
              <a:t>	</a:t>
            </a:r>
            <a:r>
              <a:rPr lang="en-US" dirty="0" smtClean="0">
                <a:latin typeface="Times"/>
                <a:cs typeface="Times"/>
              </a:rPr>
              <a:t>						Gas Mixture : 80/20 </a:t>
            </a:r>
            <a:r>
              <a:rPr lang="en-US" dirty="0" err="1" smtClean="0">
                <a:latin typeface="Times"/>
                <a:cs typeface="Times"/>
              </a:rPr>
              <a:t>Ar</a:t>
            </a:r>
            <a:r>
              <a:rPr lang="en-US" dirty="0" smtClean="0">
                <a:latin typeface="Times"/>
                <a:cs typeface="Times"/>
              </a:rPr>
              <a:t>/C02</a:t>
            </a:r>
            <a:endParaRPr lang="en-US" dirty="0">
              <a:latin typeface="Times"/>
              <a:cs typeface="Times"/>
            </a:endParaRPr>
          </a:p>
        </p:txBody>
      </p:sp>
      <p:pic>
        <p:nvPicPr>
          <p:cNvPr id="3" name="Picture 2"/>
          <p:cNvPicPr>
            <a:picLocks noChangeAspect="1"/>
          </p:cNvPicPr>
          <p:nvPr/>
        </p:nvPicPr>
        <p:blipFill>
          <a:blip r:embed="rId3"/>
          <a:stretch>
            <a:fillRect/>
          </a:stretch>
        </p:blipFill>
        <p:spPr>
          <a:xfrm>
            <a:off x="0" y="812800"/>
            <a:ext cx="9144000" cy="5229803"/>
          </a:xfrm>
          <a:prstGeom prst="rect">
            <a:avLst/>
          </a:prstGeom>
        </p:spPr>
      </p:pic>
      <p:sp>
        <p:nvSpPr>
          <p:cNvPr id="9" name="TextBox 8"/>
          <p:cNvSpPr txBox="1"/>
          <p:nvPr/>
        </p:nvSpPr>
        <p:spPr>
          <a:xfrm>
            <a:off x="457200" y="6042603"/>
            <a:ext cx="3623708" cy="369332"/>
          </a:xfrm>
          <a:prstGeom prst="rect">
            <a:avLst/>
          </a:prstGeom>
          <a:solidFill>
            <a:srgbClr val="CCFFCC"/>
          </a:solidFill>
        </p:spPr>
        <p:txBody>
          <a:bodyPr wrap="none" rtlCol="0">
            <a:spAutoFit/>
          </a:bodyPr>
          <a:lstStyle/>
          <a:p>
            <a:r>
              <a:rPr lang="en-US" dirty="0" smtClean="0"/>
              <a:t>BLIND TO Beam Flash and &gt; 99% DIO</a:t>
            </a:r>
            <a:endParaRPr lang="en-US" dirty="0"/>
          </a:p>
        </p:txBody>
      </p:sp>
    </p:spTree>
    <p:extLst>
      <p:ext uri="{BB962C8B-B14F-4D97-AF65-F5344CB8AC3E}">
        <p14:creationId xmlns:p14="http://schemas.microsoft.com/office/powerpoint/2010/main" val="19299680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stretch>
            <a:fillRect/>
          </a:stretch>
        </p:blipFill>
        <p:spPr>
          <a:xfrm>
            <a:off x="643467" y="4157651"/>
            <a:ext cx="7992533" cy="2230707"/>
          </a:xfrm>
          <a:prstGeom prst="rect">
            <a:avLst/>
          </a:prstGeom>
        </p:spPr>
      </p:pic>
      <p:sp>
        <p:nvSpPr>
          <p:cNvPr id="2" name="Title 1"/>
          <p:cNvSpPr>
            <a:spLocks noGrp="1"/>
          </p:cNvSpPr>
          <p:nvPr>
            <p:ph type="title"/>
          </p:nvPr>
        </p:nvSpPr>
        <p:spPr>
          <a:xfrm>
            <a:off x="1015378" y="141023"/>
            <a:ext cx="6752835" cy="334962"/>
          </a:xfrm>
        </p:spPr>
        <p:txBody>
          <a:bodyPr>
            <a:noAutofit/>
          </a:bodyPr>
          <a:lstStyle/>
          <a:p>
            <a:r>
              <a:rPr lang="en-US" sz="2800" dirty="0" smtClean="0">
                <a:solidFill>
                  <a:srgbClr val="800000"/>
                </a:solidFill>
              </a:rPr>
              <a:t>CLFV processes</a:t>
            </a:r>
            <a:endParaRPr lang="en-US" sz="2800" dirty="0">
              <a:solidFill>
                <a:srgbClr val="800000"/>
              </a:solidFill>
            </a:endParaRPr>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4</a:t>
            </a:fld>
            <a:endParaRPr lang="en-US" dirty="0"/>
          </a:p>
        </p:txBody>
      </p:sp>
      <p:sp>
        <p:nvSpPr>
          <p:cNvPr id="7" name="TextBox 6"/>
          <p:cNvSpPr txBox="1"/>
          <p:nvPr/>
        </p:nvSpPr>
        <p:spPr>
          <a:xfrm>
            <a:off x="84667" y="918306"/>
            <a:ext cx="8602132" cy="3262432"/>
          </a:xfrm>
          <a:prstGeom prst="rect">
            <a:avLst/>
          </a:prstGeom>
          <a:noFill/>
        </p:spPr>
        <p:txBody>
          <a:bodyPr wrap="square" rtlCol="0">
            <a:spAutoFit/>
          </a:bodyPr>
          <a:lstStyle/>
          <a:p>
            <a:pPr marL="285750" indent="-285750">
              <a:spcBef>
                <a:spcPts val="1200"/>
              </a:spcBef>
              <a:buFont typeface="Arial" pitchFamily="34" charset="0"/>
              <a:buChar char="•"/>
            </a:pPr>
            <a:r>
              <a:rPr lang="en-US" sz="1600" dirty="0" err="1">
                <a:latin typeface="Arial"/>
                <a:cs typeface="Arial"/>
              </a:rPr>
              <a:t>Muon</a:t>
            </a:r>
            <a:r>
              <a:rPr lang="en-US" sz="1600" dirty="0">
                <a:latin typeface="Arial"/>
                <a:cs typeface="Arial"/>
              </a:rPr>
              <a:t>-to-electron conversion is a </a:t>
            </a:r>
            <a:r>
              <a:rPr lang="en-US" sz="1600" dirty="0">
                <a:solidFill>
                  <a:schemeClr val="accent2"/>
                </a:solidFill>
                <a:latin typeface="Arial"/>
                <a:cs typeface="Arial"/>
              </a:rPr>
              <a:t>charged lepton flavor violating process </a:t>
            </a:r>
            <a:r>
              <a:rPr lang="en-US" sz="1600" dirty="0">
                <a:latin typeface="Arial"/>
                <a:cs typeface="Arial"/>
              </a:rPr>
              <a:t>(CLFV)</a:t>
            </a:r>
          </a:p>
          <a:p>
            <a:pPr>
              <a:spcBef>
                <a:spcPts val="1200"/>
              </a:spcBef>
            </a:pPr>
            <a:r>
              <a:rPr lang="en-US" sz="1600" dirty="0">
                <a:latin typeface="Arial"/>
                <a:cs typeface="Arial"/>
              </a:rPr>
              <a:t>    </a:t>
            </a:r>
            <a:r>
              <a:rPr lang="en-US" sz="1600" dirty="0" smtClean="0">
                <a:latin typeface="Arial"/>
                <a:cs typeface="Arial"/>
              </a:rPr>
              <a:t>similar but complementary to other CLFV processes as μ</a:t>
            </a:r>
            <a:r>
              <a:rPr lang="en-US" sz="1600" dirty="0" smtClean="0">
                <a:latin typeface="Arial"/>
                <a:cs typeface="Arial"/>
                <a:sym typeface="Wingdings"/>
              </a:rPr>
              <a:t></a:t>
            </a:r>
            <a:r>
              <a:rPr lang="en-US" sz="1600" dirty="0" smtClean="0">
                <a:latin typeface="Arial"/>
                <a:cs typeface="Arial"/>
              </a:rPr>
              <a:t> </a:t>
            </a:r>
            <a:r>
              <a:rPr lang="en-US" sz="1600" dirty="0" err="1" smtClean="0">
                <a:latin typeface="Arial"/>
                <a:cs typeface="Arial"/>
              </a:rPr>
              <a:t>eγ</a:t>
            </a:r>
            <a:r>
              <a:rPr lang="en-US" sz="1600" dirty="0" smtClean="0">
                <a:latin typeface="Arial"/>
                <a:cs typeface="Arial"/>
              </a:rPr>
              <a:t> and μ</a:t>
            </a:r>
            <a:r>
              <a:rPr lang="en-US" sz="1600" dirty="0">
                <a:latin typeface="Arial"/>
                <a:cs typeface="Arial"/>
              </a:rPr>
              <a:t> </a:t>
            </a:r>
            <a:r>
              <a:rPr lang="en-US" sz="1600" dirty="0" smtClean="0">
                <a:latin typeface="Arial"/>
                <a:cs typeface="Arial"/>
                <a:sym typeface="Wingdings"/>
              </a:rPr>
              <a:t> </a:t>
            </a:r>
            <a:r>
              <a:rPr lang="en-US" sz="1600" dirty="0" smtClean="0">
                <a:latin typeface="Arial"/>
                <a:cs typeface="Arial"/>
              </a:rPr>
              <a:t>3e</a:t>
            </a:r>
            <a:r>
              <a:rPr lang="en-US" sz="1600" dirty="0">
                <a:latin typeface="Arial"/>
                <a:cs typeface="Arial"/>
              </a:rPr>
              <a:t>. </a:t>
            </a:r>
          </a:p>
          <a:p>
            <a:pPr marL="285750" indent="-285750">
              <a:spcBef>
                <a:spcPts val="1200"/>
              </a:spcBef>
              <a:buFont typeface="Arial" pitchFamily="34" charset="0"/>
              <a:buChar char="•"/>
            </a:pPr>
            <a:r>
              <a:rPr lang="en-US" sz="1600" dirty="0" smtClean="0">
                <a:latin typeface="Arial"/>
                <a:cs typeface="Arial"/>
              </a:rPr>
              <a:t>The </a:t>
            </a:r>
            <a:r>
              <a:rPr lang="en-US" sz="1600" dirty="0">
                <a:latin typeface="Arial"/>
                <a:cs typeface="Arial"/>
              </a:rPr>
              <a:t>Mu2e experiment </a:t>
            </a:r>
            <a:r>
              <a:rPr lang="en-US" sz="1600" dirty="0" smtClean="0">
                <a:latin typeface="Arial"/>
                <a:cs typeface="Arial"/>
              </a:rPr>
              <a:t>searches for </a:t>
            </a:r>
            <a:r>
              <a:rPr lang="en-US" sz="1600" dirty="0" err="1" smtClean="0">
                <a:solidFill>
                  <a:schemeClr val="accent2"/>
                </a:solidFill>
                <a:latin typeface="Arial"/>
                <a:cs typeface="Arial"/>
              </a:rPr>
              <a:t>muon</a:t>
            </a:r>
            <a:r>
              <a:rPr lang="en-US" sz="1600" dirty="0">
                <a:solidFill>
                  <a:schemeClr val="accent2"/>
                </a:solidFill>
                <a:latin typeface="Arial"/>
                <a:cs typeface="Arial"/>
              </a:rPr>
              <a:t>-to-electron conversion </a:t>
            </a:r>
            <a:r>
              <a:rPr lang="en-US" sz="1600" dirty="0">
                <a:latin typeface="Arial"/>
                <a:cs typeface="Arial"/>
              </a:rPr>
              <a:t>in the coulomb field of a nucleus:  </a:t>
            </a:r>
            <a:r>
              <a:rPr lang="en-US" sz="1600" dirty="0" smtClean="0">
                <a:latin typeface="Arial"/>
                <a:cs typeface="Arial"/>
              </a:rPr>
              <a:t> </a:t>
            </a:r>
            <a:r>
              <a:rPr lang="en-US" sz="1600" i="1" dirty="0" smtClean="0">
                <a:solidFill>
                  <a:schemeClr val="accent2"/>
                </a:solidFill>
                <a:latin typeface="Arial"/>
                <a:cs typeface="Arial"/>
              </a:rPr>
              <a:t> μ</a:t>
            </a:r>
            <a:r>
              <a:rPr lang="en-US" sz="1600" i="1" baseline="30000" dirty="0" smtClean="0">
                <a:solidFill>
                  <a:schemeClr val="accent2"/>
                </a:solidFill>
                <a:latin typeface="Arial"/>
                <a:cs typeface="Arial"/>
              </a:rPr>
              <a:t>-</a:t>
            </a:r>
            <a:r>
              <a:rPr lang="en-US" sz="1600" i="1" dirty="0" smtClean="0">
                <a:solidFill>
                  <a:schemeClr val="accent2"/>
                </a:solidFill>
                <a:latin typeface="Arial"/>
                <a:cs typeface="Arial"/>
              </a:rPr>
              <a:t> Al</a:t>
            </a:r>
            <a:r>
              <a:rPr lang="en-US" sz="1600" dirty="0" smtClean="0">
                <a:solidFill>
                  <a:schemeClr val="accent2"/>
                </a:solidFill>
                <a:latin typeface="Arial"/>
                <a:cs typeface="Arial"/>
              </a:rPr>
              <a:t> </a:t>
            </a:r>
            <a:r>
              <a:rPr lang="en-US" sz="1600" dirty="0">
                <a:solidFill>
                  <a:schemeClr val="accent2"/>
                </a:solidFill>
                <a:latin typeface="Arial"/>
                <a:cs typeface="Arial"/>
              </a:rPr>
              <a:t>→ </a:t>
            </a:r>
            <a:r>
              <a:rPr lang="en-US" sz="1600" i="1" dirty="0" smtClean="0">
                <a:solidFill>
                  <a:schemeClr val="accent2"/>
                </a:solidFill>
                <a:latin typeface="Arial"/>
                <a:cs typeface="Arial"/>
              </a:rPr>
              <a:t>e</a:t>
            </a:r>
            <a:r>
              <a:rPr lang="en-US" sz="1600" i="1" baseline="30000" dirty="0" smtClean="0">
                <a:solidFill>
                  <a:schemeClr val="accent2"/>
                </a:solidFill>
                <a:latin typeface="Arial"/>
                <a:cs typeface="Arial"/>
              </a:rPr>
              <a:t>- </a:t>
            </a:r>
            <a:r>
              <a:rPr lang="en-US" sz="1600" i="1" dirty="0" smtClean="0">
                <a:solidFill>
                  <a:schemeClr val="accent2"/>
                </a:solidFill>
                <a:latin typeface="Arial"/>
                <a:cs typeface="Arial"/>
              </a:rPr>
              <a:t>Al</a:t>
            </a:r>
            <a:r>
              <a:rPr lang="en-US" sz="1600" dirty="0" smtClean="0">
                <a:solidFill>
                  <a:schemeClr val="accent2"/>
                </a:solidFill>
                <a:latin typeface="Arial"/>
                <a:cs typeface="Arial"/>
              </a:rPr>
              <a:t> </a:t>
            </a:r>
            <a:endParaRPr lang="en-US" sz="1600" dirty="0">
              <a:solidFill>
                <a:schemeClr val="accent2"/>
              </a:solidFill>
              <a:latin typeface="Arial"/>
              <a:cs typeface="Arial"/>
            </a:endParaRPr>
          </a:p>
          <a:p>
            <a:pPr marL="285750" indent="-285750">
              <a:spcBef>
                <a:spcPts val="1200"/>
              </a:spcBef>
              <a:buFont typeface="Arial" pitchFamily="34" charset="0"/>
              <a:buChar char="•"/>
            </a:pPr>
            <a:r>
              <a:rPr lang="en-US" sz="1600" b="1" dirty="0" smtClean="0">
                <a:solidFill>
                  <a:srgbClr val="800000"/>
                </a:solidFill>
                <a:latin typeface="Arial"/>
                <a:cs typeface="Arial"/>
              </a:rPr>
              <a:t>CLFV processes </a:t>
            </a:r>
            <a:r>
              <a:rPr lang="en-US" sz="1600" b="1" dirty="0">
                <a:solidFill>
                  <a:srgbClr val="800000"/>
                </a:solidFill>
                <a:latin typeface="Arial"/>
                <a:cs typeface="Arial"/>
              </a:rPr>
              <a:t>are </a:t>
            </a:r>
            <a:r>
              <a:rPr lang="en-US" sz="1600" b="1" dirty="0" smtClean="0">
                <a:solidFill>
                  <a:srgbClr val="800000"/>
                </a:solidFill>
                <a:latin typeface="Arial"/>
                <a:cs typeface="Arial"/>
              </a:rPr>
              <a:t>forbidden in </a:t>
            </a:r>
            <a:r>
              <a:rPr lang="en-US" sz="1600" b="1" dirty="0">
                <a:solidFill>
                  <a:srgbClr val="800000"/>
                </a:solidFill>
                <a:latin typeface="Arial"/>
                <a:cs typeface="Arial"/>
              </a:rPr>
              <a:t>the Standard </a:t>
            </a:r>
            <a:r>
              <a:rPr lang="en-US" sz="1600" b="1" dirty="0" smtClean="0">
                <a:solidFill>
                  <a:srgbClr val="800000"/>
                </a:solidFill>
                <a:latin typeface="Arial"/>
                <a:cs typeface="Arial"/>
              </a:rPr>
              <a:t>Model</a:t>
            </a:r>
            <a:endParaRPr lang="en-US" sz="1600" b="1" dirty="0">
              <a:solidFill>
                <a:srgbClr val="800000"/>
              </a:solidFill>
              <a:latin typeface="Arial"/>
              <a:cs typeface="Arial"/>
            </a:endParaRPr>
          </a:p>
          <a:p>
            <a:pPr>
              <a:spcBef>
                <a:spcPts val="1200"/>
              </a:spcBef>
            </a:pPr>
            <a:r>
              <a:rPr lang="en-US" sz="1600" dirty="0" smtClean="0">
                <a:latin typeface="Arial"/>
                <a:cs typeface="Arial"/>
              </a:rPr>
              <a:t>      </a:t>
            </a:r>
            <a:r>
              <a:rPr lang="en-US" sz="1600" dirty="0" smtClean="0">
                <a:latin typeface="Arial"/>
                <a:cs typeface="Arial"/>
                <a:sym typeface="Wingdings"/>
              </a:rPr>
              <a:t> Assuming</a:t>
            </a:r>
            <a:r>
              <a:rPr lang="en-US" sz="1600" dirty="0" smtClean="0">
                <a:latin typeface="Arial"/>
                <a:cs typeface="Arial"/>
              </a:rPr>
              <a:t> neutrino oscillations they are allowed but ..</a:t>
            </a:r>
          </a:p>
          <a:p>
            <a:pPr>
              <a:spcBef>
                <a:spcPts val="1200"/>
              </a:spcBef>
            </a:pPr>
            <a:r>
              <a:rPr lang="en-US" sz="1600" dirty="0">
                <a:latin typeface="Arial"/>
                <a:cs typeface="Arial"/>
              </a:rPr>
              <a:t> </a:t>
            </a:r>
            <a:r>
              <a:rPr lang="en-US" sz="1600" dirty="0" smtClean="0">
                <a:latin typeface="Arial"/>
                <a:cs typeface="Arial"/>
              </a:rPr>
              <a:t>     </a:t>
            </a:r>
            <a:r>
              <a:rPr lang="en-US" sz="1600" dirty="0">
                <a:latin typeface="Arial"/>
                <a:cs typeface="Arial"/>
              </a:rPr>
              <a:t> </a:t>
            </a:r>
            <a:r>
              <a:rPr lang="en-US" sz="1600" dirty="0" smtClean="0">
                <a:latin typeface="Arial"/>
                <a:cs typeface="Arial"/>
              </a:rPr>
              <a:t> </a:t>
            </a:r>
            <a:r>
              <a:rPr lang="en-US" sz="1600" dirty="0" smtClean="0">
                <a:latin typeface="Arial"/>
                <a:cs typeface="Arial"/>
                <a:sym typeface="Wingdings"/>
              </a:rPr>
              <a:t> </a:t>
            </a:r>
            <a:r>
              <a:rPr lang="en-US" sz="1600" dirty="0">
                <a:latin typeface="Arial"/>
                <a:cs typeface="Arial"/>
                <a:sym typeface="Wingdings"/>
              </a:rPr>
              <a:t>i</a:t>
            </a:r>
            <a:r>
              <a:rPr lang="en-US" sz="1600" dirty="0" smtClean="0">
                <a:latin typeface="Arial"/>
                <a:cs typeface="Arial"/>
              </a:rPr>
              <a:t>n practice  </a:t>
            </a:r>
            <a:r>
              <a:rPr lang="en-US" sz="1600" dirty="0">
                <a:latin typeface="Arial"/>
                <a:cs typeface="Arial"/>
              </a:rPr>
              <a:t>BR</a:t>
            </a:r>
            <a:r>
              <a:rPr lang="en-US" sz="1600" dirty="0" smtClean="0">
                <a:latin typeface="Arial"/>
                <a:cs typeface="Arial"/>
              </a:rPr>
              <a:t>(μ </a:t>
            </a:r>
            <a:r>
              <a:rPr lang="en-US" sz="1600" dirty="0">
                <a:latin typeface="Arial"/>
                <a:cs typeface="Arial"/>
              </a:rPr>
              <a:t>→ </a:t>
            </a:r>
            <a:r>
              <a:rPr lang="en-US" sz="1600" i="1" dirty="0" err="1" smtClean="0">
                <a:latin typeface="Arial"/>
                <a:cs typeface="Arial"/>
              </a:rPr>
              <a:t>e</a:t>
            </a:r>
            <a:r>
              <a:rPr lang="en-US" sz="1600" dirty="0" err="1">
                <a:latin typeface="Arial"/>
                <a:cs typeface="Arial"/>
              </a:rPr>
              <a:t>γ</a:t>
            </a:r>
            <a:r>
              <a:rPr lang="en-US" sz="1600" i="1" dirty="0" smtClean="0">
                <a:latin typeface="Arial"/>
                <a:cs typeface="Arial"/>
              </a:rPr>
              <a:t> </a:t>
            </a:r>
            <a:r>
              <a:rPr lang="en-US" sz="1600" dirty="0" smtClean="0">
                <a:latin typeface="Arial"/>
                <a:cs typeface="Arial"/>
              </a:rPr>
              <a:t>)  </a:t>
            </a:r>
            <a:r>
              <a:rPr lang="en-US" sz="1600" dirty="0">
                <a:latin typeface="Arial"/>
                <a:cs typeface="Arial"/>
              </a:rPr>
              <a:t>~ </a:t>
            </a:r>
            <a:r>
              <a:rPr lang="en-US" sz="1600" dirty="0" smtClean="0">
                <a:latin typeface="Arial"/>
                <a:cs typeface="Arial"/>
              </a:rPr>
              <a:t>10</a:t>
            </a:r>
            <a:r>
              <a:rPr lang="en-US" sz="1600" baseline="30000" dirty="0" smtClean="0">
                <a:latin typeface="Arial"/>
                <a:cs typeface="Arial"/>
              </a:rPr>
              <a:t>-54</a:t>
            </a:r>
            <a:r>
              <a:rPr lang="en-US" sz="1600" dirty="0" smtClean="0">
                <a:latin typeface="Arial"/>
                <a:cs typeface="Arial"/>
              </a:rPr>
              <a:t> </a:t>
            </a:r>
            <a:r>
              <a:rPr lang="en-US" sz="1600" dirty="0">
                <a:latin typeface="Arial"/>
                <a:cs typeface="Arial"/>
              </a:rPr>
              <a:t> </a:t>
            </a:r>
            <a:r>
              <a:rPr lang="mr-IN" sz="1600" dirty="0" smtClean="0">
                <a:latin typeface="Arial"/>
                <a:cs typeface="Arial"/>
              </a:rPr>
              <a:t>…</a:t>
            </a:r>
            <a:r>
              <a:rPr lang="en-US" sz="1600" dirty="0" smtClean="0">
                <a:latin typeface="Arial"/>
                <a:cs typeface="Arial"/>
              </a:rPr>
              <a:t>. they are negligible </a:t>
            </a:r>
          </a:p>
          <a:p>
            <a:pPr marL="285750" indent="-285750">
              <a:spcBef>
                <a:spcPts val="1200"/>
              </a:spcBef>
              <a:buFont typeface="Arial"/>
              <a:buChar char="•"/>
            </a:pPr>
            <a:r>
              <a:rPr lang="en-US" sz="1600" b="1" dirty="0" smtClean="0">
                <a:solidFill>
                  <a:srgbClr val="FF0000"/>
                </a:solidFill>
                <a:latin typeface="Arial"/>
                <a:cs typeface="Arial"/>
              </a:rPr>
              <a:t>New Physics could enhance CLFV rates to observable values</a:t>
            </a:r>
            <a:endParaRPr lang="en-US" sz="1600" b="1" dirty="0">
              <a:solidFill>
                <a:srgbClr val="FF0000"/>
              </a:solidFill>
              <a:latin typeface="Comic Sans MS" pitchFamily="66" charset="0"/>
              <a:cs typeface="Arial" pitchFamily="34" charset="0"/>
            </a:endParaRPr>
          </a:p>
          <a:p>
            <a:endParaRPr lang="en-US" dirty="0" smtClean="0">
              <a:latin typeface="Comic Sans MS" pitchFamily="66" charset="0"/>
              <a:cs typeface="Arial" pitchFamily="34" charset="0"/>
            </a:endParaRPr>
          </a:p>
        </p:txBody>
      </p:sp>
      <p:sp>
        <p:nvSpPr>
          <p:cNvPr id="8" name="Rectangle 7"/>
          <p:cNvSpPr/>
          <p:nvPr/>
        </p:nvSpPr>
        <p:spPr>
          <a:xfrm>
            <a:off x="5638800" y="5608248"/>
            <a:ext cx="2760133" cy="707886"/>
          </a:xfrm>
          <a:prstGeom prst="rect">
            <a:avLst/>
          </a:prstGeom>
        </p:spPr>
        <p:txBody>
          <a:bodyPr wrap="square">
            <a:spAutoFit/>
          </a:bodyPr>
          <a:lstStyle/>
          <a:p>
            <a:pPr algn="ctr"/>
            <a:r>
              <a:rPr lang="en-US" sz="2000" dirty="0" smtClean="0">
                <a:solidFill>
                  <a:schemeClr val="bg1"/>
                </a:solidFill>
                <a:latin typeface="Arial"/>
                <a:cs typeface="Arial"/>
              </a:rPr>
              <a:t>Observation of CLFV </a:t>
            </a:r>
          </a:p>
          <a:p>
            <a:pPr algn="ctr"/>
            <a:r>
              <a:rPr lang="en-US" sz="2000" dirty="0" smtClean="0">
                <a:solidFill>
                  <a:schemeClr val="bg1"/>
                </a:solidFill>
                <a:latin typeface="Arial"/>
                <a:cs typeface="Arial"/>
              </a:rPr>
              <a:t>is New Physics</a:t>
            </a:r>
            <a:endParaRPr lang="en-US" sz="2000" dirty="0">
              <a:solidFill>
                <a:schemeClr val="bg1"/>
              </a:solidFill>
              <a:latin typeface="Arial"/>
              <a:cs typeface="Arial"/>
            </a:endParaRPr>
          </a:p>
        </p:txBody>
      </p:sp>
      <p:sp>
        <p:nvSpPr>
          <p:cNvPr id="34" name="Date Placeholder 3"/>
          <p:cNvSpPr>
            <a:spLocks noGrp="1"/>
          </p:cNvSpPr>
          <p:nvPr>
            <p:ph type="dt" sz="half" idx="10"/>
          </p:nvPr>
        </p:nvSpPr>
        <p:spPr>
          <a:xfrm>
            <a:off x="254000" y="6485467"/>
            <a:ext cx="1329267" cy="236008"/>
          </a:xfrm>
        </p:spPr>
        <p:txBody>
          <a:bodyPr/>
          <a:lstStyle/>
          <a:p>
            <a:r>
              <a:rPr lang="en-US" smtClean="0"/>
              <a:t>11/10/2017</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0734" y="2561365"/>
            <a:ext cx="2633133" cy="996112"/>
          </a:xfrm>
          <a:prstGeom prst="rect">
            <a:avLst/>
          </a:prstGeom>
        </p:spPr>
      </p:pic>
    </p:spTree>
    <p:extLst>
      <p:ext uri="{BB962C8B-B14F-4D97-AF65-F5344CB8AC3E}">
        <p14:creationId xmlns:p14="http://schemas.microsoft.com/office/powerpoint/2010/main" val="357408599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06906"/>
            <a:ext cx="6752835" cy="334962"/>
          </a:xfrm>
        </p:spPr>
        <p:txBody>
          <a:bodyPr>
            <a:noAutofit/>
          </a:bodyPr>
          <a:lstStyle/>
          <a:p>
            <a:r>
              <a:rPr lang="en-US" sz="2800" dirty="0" smtClean="0">
                <a:solidFill>
                  <a:srgbClr val="800000"/>
                </a:solidFill>
              </a:rPr>
              <a:t>Simulation results on tracker</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49</a:t>
            </a:fld>
            <a:endParaRPr lang="en-US" dirty="0"/>
          </a:p>
        </p:txBody>
      </p:sp>
      <p:pic>
        <p:nvPicPr>
          <p:cNvPr id="7" name="Picture 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6480" y="4012421"/>
            <a:ext cx="2752725" cy="23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pic>
        <p:nvPicPr>
          <p:cNvPr id="8" name="Picture 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24249" y="5014369"/>
            <a:ext cx="5619749" cy="134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9" name="Rectangle 8"/>
          <p:cNvSpPr/>
          <p:nvPr/>
        </p:nvSpPr>
        <p:spPr>
          <a:xfrm>
            <a:off x="169336" y="915075"/>
            <a:ext cx="4572000" cy="2585323"/>
          </a:xfrm>
          <a:prstGeom prst="rect">
            <a:avLst/>
          </a:prstGeom>
        </p:spPr>
        <p:txBody>
          <a:bodyPr>
            <a:spAutoFit/>
          </a:bodyPr>
          <a:lstStyle/>
          <a:p>
            <a:r>
              <a:rPr lang="en-US" dirty="0">
                <a:latin typeface="Arial"/>
                <a:cs typeface="Arial"/>
              </a:rPr>
              <a:t>Pattern Recognition based on </a:t>
            </a:r>
            <a:r>
              <a:rPr lang="en-US" dirty="0" smtClean="0">
                <a:latin typeface="Arial"/>
                <a:cs typeface="Arial"/>
              </a:rPr>
              <a:t/>
            </a:r>
            <a:br>
              <a:rPr lang="en-US" dirty="0" smtClean="0">
                <a:latin typeface="Arial"/>
                <a:cs typeface="Arial"/>
              </a:rPr>
            </a:br>
            <a:r>
              <a:rPr lang="en-US" b="1" i="1" dirty="0" smtClean="0">
                <a:latin typeface="Arial"/>
                <a:cs typeface="Arial"/>
              </a:rPr>
              <a:t>B</a:t>
            </a:r>
            <a:r>
              <a:rPr lang="en-US" sz="1600" b="1" i="1" dirty="0" smtClean="0">
                <a:latin typeface="Arial"/>
                <a:cs typeface="Arial"/>
              </a:rPr>
              <a:t>A</a:t>
            </a:r>
            <a:r>
              <a:rPr lang="en-US" b="1" i="1" dirty="0" smtClean="0">
                <a:latin typeface="Arial"/>
                <a:cs typeface="Arial"/>
              </a:rPr>
              <a:t>B</a:t>
            </a:r>
            <a:r>
              <a:rPr lang="en-US" sz="1600" b="1" i="1" dirty="0" smtClean="0">
                <a:latin typeface="Arial"/>
                <a:cs typeface="Arial"/>
              </a:rPr>
              <a:t>AR</a:t>
            </a:r>
            <a:r>
              <a:rPr lang="en-US" b="1" i="1" dirty="0" smtClean="0">
                <a:latin typeface="Arial"/>
                <a:cs typeface="Arial"/>
              </a:rPr>
              <a:t> </a:t>
            </a:r>
            <a:r>
              <a:rPr lang="en-US" b="1" dirty="0" err="1" smtClean="0">
                <a:latin typeface="Arial"/>
                <a:cs typeface="Arial"/>
              </a:rPr>
              <a:t>Kalman</a:t>
            </a:r>
            <a:r>
              <a:rPr lang="en-US" b="1" dirty="0" smtClean="0">
                <a:latin typeface="Arial"/>
                <a:cs typeface="Arial"/>
              </a:rPr>
              <a:t> </a:t>
            </a:r>
            <a:r>
              <a:rPr lang="en-US" b="1" dirty="0">
                <a:latin typeface="Arial"/>
                <a:cs typeface="Arial"/>
              </a:rPr>
              <a:t>Filter </a:t>
            </a:r>
            <a:r>
              <a:rPr lang="en-US" b="1" dirty="0" smtClean="0">
                <a:latin typeface="Arial"/>
                <a:cs typeface="Arial"/>
              </a:rPr>
              <a:t>algorithm</a:t>
            </a:r>
          </a:p>
          <a:p>
            <a:endParaRPr lang="en-US" dirty="0">
              <a:latin typeface="Arial"/>
              <a:cs typeface="Arial"/>
            </a:endParaRPr>
          </a:p>
          <a:p>
            <a:r>
              <a:rPr lang="en-US" dirty="0" smtClean="0">
                <a:latin typeface="Arial"/>
                <a:cs typeface="Arial"/>
              </a:rPr>
              <a:t>No significant contribution of </a:t>
            </a:r>
            <a:br>
              <a:rPr lang="en-US" dirty="0" smtClean="0">
                <a:latin typeface="Arial"/>
                <a:cs typeface="Arial"/>
              </a:rPr>
            </a:br>
            <a:r>
              <a:rPr lang="en-US" dirty="0" err="1" smtClean="0">
                <a:latin typeface="Arial"/>
                <a:cs typeface="Arial"/>
              </a:rPr>
              <a:t>mis</a:t>
            </a:r>
            <a:r>
              <a:rPr lang="en-US" dirty="0" smtClean="0">
                <a:latin typeface="Arial"/>
                <a:cs typeface="Arial"/>
              </a:rPr>
              <a:t>-reconstructed background</a:t>
            </a:r>
          </a:p>
          <a:p>
            <a:endParaRPr lang="en-US" dirty="0">
              <a:latin typeface="Arial"/>
              <a:cs typeface="Arial"/>
            </a:endParaRPr>
          </a:p>
          <a:p>
            <a:r>
              <a:rPr lang="en-US" b="1" dirty="0" smtClean="0">
                <a:solidFill>
                  <a:srgbClr val="800000"/>
                </a:solidFill>
                <a:latin typeface="Arial"/>
                <a:cs typeface="Arial"/>
              </a:rPr>
              <a:t>Momentum resolution </a:t>
            </a:r>
          </a:p>
          <a:p>
            <a:r>
              <a:rPr lang="en-US" dirty="0">
                <a:latin typeface="Comic Sans MS" pitchFamily="66" charset="0"/>
                <a:cs typeface="Arial" charset="0"/>
              </a:rPr>
              <a:t> </a:t>
            </a:r>
            <a:r>
              <a:rPr lang="en-US" dirty="0" smtClean="0">
                <a:latin typeface="Comic Sans MS" pitchFamily="66" charset="0"/>
                <a:cs typeface="Arial" charset="0"/>
              </a:rPr>
              <a:t>  core  </a:t>
            </a:r>
            <a:r>
              <a:rPr lang="en-US" dirty="0" smtClean="0">
                <a:latin typeface="Symbol" pitchFamily="18" charset="2"/>
                <a:cs typeface="Arial" charset="0"/>
              </a:rPr>
              <a:t>s</a:t>
            </a:r>
            <a:r>
              <a:rPr lang="en-US" dirty="0" smtClean="0">
                <a:latin typeface="Comic Sans MS" pitchFamily="66" charset="0"/>
                <a:cs typeface="Arial" charset="0"/>
              </a:rPr>
              <a:t>~120 </a:t>
            </a:r>
            <a:r>
              <a:rPr lang="en-US" dirty="0" err="1" smtClean="0">
                <a:latin typeface="Comic Sans MS" pitchFamily="66" charset="0"/>
                <a:cs typeface="Arial" charset="0"/>
              </a:rPr>
              <a:t>keV</a:t>
            </a:r>
            <a:endParaRPr lang="en-US" dirty="0" smtClean="0">
              <a:latin typeface="Comic Sans MS" pitchFamily="66" charset="0"/>
              <a:cs typeface="Arial" charset="0"/>
            </a:endParaRPr>
          </a:p>
          <a:p>
            <a:r>
              <a:rPr lang="en-US" dirty="0">
                <a:latin typeface="Comic Sans MS" pitchFamily="66" charset="0"/>
                <a:cs typeface="Arial" charset="0"/>
              </a:rPr>
              <a:t> </a:t>
            </a:r>
            <a:r>
              <a:rPr lang="en-US" dirty="0" smtClean="0">
                <a:latin typeface="Comic Sans MS" pitchFamily="66" charset="0"/>
                <a:cs typeface="Arial" charset="0"/>
              </a:rPr>
              <a:t>  tail    </a:t>
            </a:r>
            <a:r>
              <a:rPr lang="en-US" dirty="0" smtClean="0">
                <a:latin typeface="Symbol" pitchFamily="18" charset="2"/>
                <a:cs typeface="Arial" charset="0"/>
              </a:rPr>
              <a:t>s</a:t>
            </a:r>
            <a:r>
              <a:rPr lang="en-US" dirty="0" smtClean="0">
                <a:latin typeface="Comic Sans MS" pitchFamily="66" charset="0"/>
                <a:cs typeface="Arial" charset="0"/>
              </a:rPr>
              <a:t>~180 </a:t>
            </a:r>
            <a:r>
              <a:rPr lang="en-US" dirty="0" err="1" smtClean="0">
                <a:latin typeface="Comic Sans MS" pitchFamily="66" charset="0"/>
                <a:cs typeface="Arial" charset="0"/>
              </a:rPr>
              <a:t>keV</a:t>
            </a:r>
            <a:r>
              <a:rPr lang="en-US" dirty="0" smtClean="0">
                <a:latin typeface="Comic Sans MS" pitchFamily="66" charset="0"/>
                <a:cs typeface="Arial" charset="0"/>
              </a:rPr>
              <a:t> (2.5%)</a:t>
            </a:r>
            <a:endParaRPr lang="en-US" dirty="0">
              <a:latin typeface="Comic Sans MS" pitchFamily="66" charset="0"/>
            </a:endParaRPr>
          </a:p>
        </p:txBody>
      </p:sp>
      <p:sp>
        <p:nvSpPr>
          <p:cNvPr id="10" name="TextBox 9"/>
          <p:cNvSpPr txBox="1"/>
          <p:nvPr/>
        </p:nvSpPr>
        <p:spPr>
          <a:xfrm>
            <a:off x="3524249" y="4895850"/>
            <a:ext cx="1114408" cy="369332"/>
          </a:xfrm>
          <a:prstGeom prst="rect">
            <a:avLst/>
          </a:prstGeom>
          <a:noFill/>
        </p:spPr>
        <p:txBody>
          <a:bodyPr wrap="none" rtlCol="0">
            <a:spAutoFit/>
          </a:bodyPr>
          <a:lstStyle/>
          <a:p>
            <a:r>
              <a:rPr lang="en-US" dirty="0" smtClean="0">
                <a:latin typeface="Comic Sans MS" pitchFamily="66" charset="0"/>
              </a:rPr>
              <a:t> r-z view</a:t>
            </a:r>
            <a:endParaRPr lang="en-US" dirty="0">
              <a:latin typeface="Comic Sans MS" pitchFamily="66" charset="0"/>
            </a:endParaRPr>
          </a:p>
        </p:txBody>
      </p:sp>
      <p:sp>
        <p:nvSpPr>
          <p:cNvPr id="11" name="TextBox 10"/>
          <p:cNvSpPr txBox="1"/>
          <p:nvPr/>
        </p:nvSpPr>
        <p:spPr>
          <a:xfrm>
            <a:off x="421880" y="4012421"/>
            <a:ext cx="1136850" cy="369332"/>
          </a:xfrm>
          <a:prstGeom prst="rect">
            <a:avLst/>
          </a:prstGeom>
          <a:noFill/>
        </p:spPr>
        <p:txBody>
          <a:bodyPr wrap="none" rtlCol="0">
            <a:spAutoFit/>
          </a:bodyPr>
          <a:lstStyle/>
          <a:p>
            <a:r>
              <a:rPr lang="en-US" dirty="0" smtClean="0">
                <a:latin typeface="Comic Sans MS" pitchFamily="66" charset="0"/>
              </a:rPr>
              <a:t> x-y view</a:t>
            </a:r>
            <a:endParaRPr lang="en-US" dirty="0">
              <a:latin typeface="Comic Sans MS" pitchFamily="66" charset="0"/>
            </a:endParaRPr>
          </a:p>
        </p:txBody>
      </p:sp>
      <p:sp>
        <p:nvSpPr>
          <p:cNvPr id="13" name="TextBox 12"/>
          <p:cNvSpPr txBox="1"/>
          <p:nvPr/>
        </p:nvSpPr>
        <p:spPr>
          <a:xfrm>
            <a:off x="4876800" y="4616948"/>
            <a:ext cx="3429000" cy="369332"/>
          </a:xfrm>
          <a:prstGeom prst="rect">
            <a:avLst/>
          </a:prstGeom>
          <a:noFill/>
        </p:spPr>
        <p:txBody>
          <a:bodyPr wrap="square" rtlCol="0">
            <a:spAutoFit/>
          </a:bodyPr>
          <a:lstStyle/>
          <a:p>
            <a:r>
              <a:rPr lang="en-US" dirty="0" smtClean="0">
                <a:latin typeface="Comic Sans MS" pitchFamily="66" charset="0"/>
              </a:rPr>
              <a:t>Fit: Crystal Ball + exponential</a:t>
            </a:r>
            <a:endParaRPr lang="en-US" dirty="0">
              <a:latin typeface="Comic Sans MS" pitchFamily="66" charset="0"/>
            </a:endParaRPr>
          </a:p>
        </p:txBody>
      </p:sp>
      <p:pic>
        <p:nvPicPr>
          <p:cNvPr id="14" name="Picture 13" descr="8-31 Momentum Resolution.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91489" y="808580"/>
            <a:ext cx="4923420" cy="3636104"/>
          </a:xfrm>
          <a:prstGeom prst="rect">
            <a:avLst/>
          </a:prstGeom>
        </p:spPr>
      </p:pic>
    </p:spTree>
    <p:extLst>
      <p:ext uri="{BB962C8B-B14F-4D97-AF65-F5344CB8AC3E}">
        <p14:creationId xmlns:p14="http://schemas.microsoft.com/office/powerpoint/2010/main" val="18137567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8" y="225688"/>
            <a:ext cx="6752835" cy="334962"/>
          </a:xfrm>
        </p:spPr>
        <p:txBody>
          <a:bodyPr>
            <a:noAutofit/>
          </a:bodyPr>
          <a:lstStyle/>
          <a:p>
            <a:r>
              <a:rPr lang="en-US" sz="2800" dirty="0" smtClean="0">
                <a:solidFill>
                  <a:srgbClr val="800000"/>
                </a:solidFill>
              </a:rPr>
              <a:t>DIO/CE final count with simulation</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50</a:t>
            </a:fld>
            <a:endParaRPr lang="en-US" dirty="0"/>
          </a:p>
        </p:txBody>
      </p:sp>
      <p:sp>
        <p:nvSpPr>
          <p:cNvPr id="8" name="Rectangle 7"/>
          <p:cNvSpPr/>
          <p:nvPr/>
        </p:nvSpPr>
        <p:spPr>
          <a:xfrm>
            <a:off x="7286605" y="2755557"/>
            <a:ext cx="914400" cy="709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3"/>
          <p:cNvSpPr txBox="1">
            <a:spLocks noChangeArrowheads="1"/>
          </p:cNvSpPr>
          <p:nvPr/>
        </p:nvSpPr>
        <p:spPr>
          <a:xfrm>
            <a:off x="416626" y="5126972"/>
            <a:ext cx="8331956" cy="1158670"/>
          </a:xfrm>
          <a:prstGeom prst="rect">
            <a:avLst/>
          </a:prstGeom>
          <a:noFill/>
        </p:spPr>
        <p:txBody>
          <a:bodyPr vert="horz" lIns="91440" tIns="45720" rIns="91440" bIns="45720" rtlCol="0">
            <a:noAutofit/>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700"/>
              </a:spcAft>
              <a:buNone/>
            </a:pPr>
            <a:r>
              <a:rPr lang="en-US" sz="2000" dirty="0" smtClean="0"/>
              <a:t>Discovery sensitivity accomplished with three years of running and suppressing backgrounds to &lt; 0.4 event total (50% </a:t>
            </a:r>
            <a:r>
              <a:rPr lang="en-US" sz="2000" dirty="0" err="1" smtClean="0"/>
              <a:t>cosmics</a:t>
            </a:r>
            <a:r>
              <a:rPr lang="en-US" sz="2000" dirty="0" smtClean="0"/>
              <a:t>, 35% DIOs)</a:t>
            </a:r>
          </a:p>
          <a:p>
            <a:pPr marL="0" indent="0" algn="ctr">
              <a:buNone/>
            </a:pPr>
            <a:r>
              <a:rPr lang="en-US" b="1" dirty="0" err="1" smtClean="0">
                <a:solidFill>
                  <a:srgbClr val="F94848"/>
                </a:solidFill>
              </a:rPr>
              <a:t>R</a:t>
            </a:r>
            <a:r>
              <a:rPr lang="en-US" b="1" baseline="-25000" dirty="0" err="1" smtClean="0">
                <a:solidFill>
                  <a:srgbClr val="F94848"/>
                </a:solidFill>
                <a:latin typeface="Symbol" charset="2"/>
                <a:ea typeface="Symbol" charset="2"/>
                <a:cs typeface="Symbol" charset="2"/>
              </a:rPr>
              <a:t>m</a:t>
            </a:r>
            <a:r>
              <a:rPr lang="en-US" b="1" i="1" baseline="-25000" dirty="0" err="1" smtClean="0">
                <a:solidFill>
                  <a:srgbClr val="F94848"/>
                </a:solidFill>
                <a:latin typeface="Times New Roman" charset="0"/>
                <a:ea typeface="Times New Roman" charset="0"/>
                <a:cs typeface="Times New Roman" charset="0"/>
              </a:rPr>
              <a:t>e</a:t>
            </a:r>
            <a:r>
              <a:rPr lang="en-US" b="1" dirty="0" smtClean="0">
                <a:solidFill>
                  <a:srgbClr val="F94848"/>
                </a:solidFill>
              </a:rPr>
              <a:t> &lt; 8 × 10</a:t>
            </a:r>
            <a:r>
              <a:rPr lang="en-US" b="1" baseline="30000" dirty="0" smtClean="0">
                <a:solidFill>
                  <a:srgbClr val="F94848"/>
                </a:solidFill>
              </a:rPr>
              <a:t>-17 </a:t>
            </a:r>
            <a:r>
              <a:rPr lang="en-US" b="1" dirty="0" smtClean="0">
                <a:solidFill>
                  <a:srgbClr val="F94848"/>
                </a:solidFill>
              </a:rPr>
              <a:t>@ 90% C.L. </a:t>
            </a:r>
          </a:p>
          <a:p>
            <a:pPr marL="0" indent="0" algn="ctr">
              <a:buNone/>
            </a:pPr>
            <a:endParaRPr lang="en-US" sz="2000" dirty="0" smtClean="0"/>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3889" y="852743"/>
            <a:ext cx="6797052" cy="4260839"/>
          </a:xfrm>
          <a:prstGeom prst="rect">
            <a:avLst/>
          </a:prstGeom>
        </p:spPr>
      </p:pic>
    </p:spTree>
    <p:extLst>
      <p:ext uri="{BB962C8B-B14F-4D97-AF65-F5344CB8AC3E}">
        <p14:creationId xmlns:p14="http://schemas.microsoft.com/office/powerpoint/2010/main" val="351717007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23839"/>
            <a:ext cx="6752835" cy="334962"/>
          </a:xfrm>
        </p:spPr>
        <p:txBody>
          <a:bodyPr>
            <a:noAutofit/>
          </a:bodyPr>
          <a:lstStyle/>
          <a:p>
            <a:r>
              <a:rPr lang="en-US" sz="2800" dirty="0" smtClean="0">
                <a:solidFill>
                  <a:srgbClr val="800000"/>
                </a:solidFill>
              </a:rPr>
              <a:t>Mu2e Expected Background</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51</a:t>
            </a:fld>
            <a:endParaRPr lang="en-US" dirty="0"/>
          </a:p>
        </p:txBody>
      </p:sp>
      <p:sp>
        <p:nvSpPr>
          <p:cNvPr id="7" name="Rectangle 3"/>
          <p:cNvSpPr txBox="1">
            <a:spLocks noChangeArrowheads="1"/>
          </p:cNvSpPr>
          <p:nvPr/>
        </p:nvSpPr>
        <p:spPr>
          <a:xfrm>
            <a:off x="1032932" y="5699329"/>
            <a:ext cx="6874933" cy="633737"/>
          </a:xfrm>
          <a:prstGeom prst="rect">
            <a:avLst/>
          </a:prstGeom>
          <a:solidFill>
            <a:srgbClr val="CCFFCC"/>
          </a:solidFill>
        </p:spPr>
        <p:txBody>
          <a:bodyPr vert="horz" lIns="91440" tIns="45720" rIns="91440" bIns="45720" rtlCol="0">
            <a:normAutofit/>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smtClean="0">
                <a:solidFill>
                  <a:srgbClr val="F94848"/>
                </a:solidFill>
              </a:rPr>
              <a:t>Upper Limit on Rue &lt; 8 x 10</a:t>
            </a:r>
            <a:r>
              <a:rPr lang="en-US" b="1" baseline="30000" dirty="0" smtClean="0">
                <a:solidFill>
                  <a:srgbClr val="F94848"/>
                </a:solidFill>
              </a:rPr>
              <a:t>-17 </a:t>
            </a:r>
            <a:r>
              <a:rPr lang="en-US" b="1" dirty="0" smtClean="0">
                <a:solidFill>
                  <a:srgbClr val="F94848"/>
                </a:solidFill>
              </a:rPr>
              <a:t>@ 90% C.L. </a:t>
            </a:r>
          </a:p>
          <a:p>
            <a:pPr marL="0" indent="0" algn="ctr">
              <a:buNone/>
            </a:pPr>
            <a:endParaRPr lang="en-US" sz="2000" b="1" dirty="0" smtClean="0"/>
          </a:p>
        </p:txBody>
      </p:sp>
      <p:sp>
        <p:nvSpPr>
          <p:cNvPr id="9" name="Text Box 262"/>
          <p:cNvSpPr txBox="1">
            <a:spLocks noChangeArrowheads="1"/>
          </p:cNvSpPr>
          <p:nvPr/>
        </p:nvSpPr>
        <p:spPr bwMode="auto">
          <a:xfrm>
            <a:off x="1066800" y="808624"/>
            <a:ext cx="6968274" cy="338554"/>
          </a:xfrm>
          <a:prstGeom prst="rect">
            <a:avLst/>
          </a:prstGeom>
          <a:solidFill>
            <a:srgbClr val="CCFFCC"/>
          </a:solidFill>
          <a:ln w="9525">
            <a:noFill/>
            <a:miter lim="800000"/>
            <a:headEnd/>
            <a:tailEnd/>
          </a:ln>
        </p:spPr>
        <p:txBody>
          <a:bodyPr wrap="none">
            <a:prstTxWarp prst="textNoShape">
              <a:avLst/>
            </a:prstTxWarp>
            <a:spAutoFit/>
          </a:bodyPr>
          <a:lstStyle/>
          <a:p>
            <a:r>
              <a:rPr lang="en-US" sz="1600" b="1" dirty="0">
                <a:solidFill>
                  <a:srgbClr val="000000"/>
                </a:solidFill>
              </a:rPr>
              <a:t>(assuming</a:t>
            </a:r>
            <a:r>
              <a:rPr lang="en-US" sz="1600" b="1" dirty="0" smtClean="0">
                <a:solidFill>
                  <a:srgbClr val="000000"/>
                </a:solidFill>
              </a:rPr>
              <a:t>  ~ 10 GHz </a:t>
            </a:r>
            <a:r>
              <a:rPr lang="en-US" sz="1600" b="1" dirty="0" err="1" smtClean="0">
                <a:solidFill>
                  <a:srgbClr val="000000"/>
                </a:solidFill>
              </a:rPr>
              <a:t>muon</a:t>
            </a:r>
            <a:r>
              <a:rPr lang="en-US" sz="1600" b="1" dirty="0" smtClean="0">
                <a:solidFill>
                  <a:srgbClr val="000000"/>
                </a:solidFill>
              </a:rPr>
              <a:t> stops, 6x10</a:t>
            </a:r>
            <a:r>
              <a:rPr lang="en-US" sz="1600" b="1" baseline="30000" dirty="0" smtClean="0">
                <a:solidFill>
                  <a:srgbClr val="000000"/>
                </a:solidFill>
              </a:rPr>
              <a:t>17 </a:t>
            </a:r>
            <a:r>
              <a:rPr lang="en-US" sz="1600" b="1" dirty="0" smtClean="0">
                <a:solidFill>
                  <a:srgbClr val="000000"/>
                </a:solidFill>
              </a:rPr>
              <a:t>stopped </a:t>
            </a:r>
            <a:r>
              <a:rPr lang="en-US" sz="1600" b="1" dirty="0" err="1">
                <a:solidFill>
                  <a:srgbClr val="000000"/>
                </a:solidFill>
              </a:rPr>
              <a:t>muons</a:t>
            </a:r>
            <a:r>
              <a:rPr lang="en-US" sz="1600" b="1" dirty="0">
                <a:solidFill>
                  <a:srgbClr val="000000"/>
                </a:solidFill>
              </a:rPr>
              <a:t> in</a:t>
            </a:r>
            <a:r>
              <a:rPr lang="en-US" sz="1600" b="1" dirty="0" smtClean="0">
                <a:solidFill>
                  <a:srgbClr val="000000"/>
                </a:solidFill>
              </a:rPr>
              <a:t> 6x10</a:t>
            </a:r>
            <a:r>
              <a:rPr lang="en-US" sz="1600" b="1" baseline="30000" dirty="0" smtClean="0">
                <a:solidFill>
                  <a:srgbClr val="000000"/>
                </a:solidFill>
              </a:rPr>
              <a:t>7 </a:t>
            </a:r>
            <a:r>
              <a:rPr lang="en-US" sz="1600" b="1" dirty="0">
                <a:solidFill>
                  <a:srgbClr val="000000"/>
                </a:solidFill>
              </a:rPr>
              <a:t>s of</a:t>
            </a:r>
            <a:r>
              <a:rPr lang="en-US" sz="1600" b="1" dirty="0" smtClean="0">
                <a:solidFill>
                  <a:srgbClr val="000000"/>
                </a:solidFill>
              </a:rPr>
              <a:t> beam </a:t>
            </a:r>
            <a:r>
              <a:rPr lang="en-US" sz="1600" b="1" dirty="0">
                <a:solidFill>
                  <a:srgbClr val="000000"/>
                </a:solidFill>
              </a:rPr>
              <a:t>time)</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l="185" r="1007" b="1108"/>
          <a:stretch/>
        </p:blipFill>
        <p:spPr>
          <a:xfrm>
            <a:off x="222420" y="808624"/>
            <a:ext cx="8786113" cy="4771709"/>
          </a:xfrm>
          <a:prstGeom prst="rect">
            <a:avLst/>
          </a:prstGeom>
        </p:spPr>
      </p:pic>
      <p:sp>
        <p:nvSpPr>
          <p:cNvPr id="12" name="Rectangle 11"/>
          <p:cNvSpPr/>
          <p:nvPr/>
        </p:nvSpPr>
        <p:spPr>
          <a:xfrm>
            <a:off x="271848" y="3812745"/>
            <a:ext cx="2024852" cy="489878"/>
          </a:xfrm>
          <a:prstGeom prst="rect">
            <a:avLst/>
          </a:prstGeom>
        </p:spPr>
        <p:txBody>
          <a:bodyPr wrap="square">
            <a:spAutoFit/>
          </a:bodyPr>
          <a:lstStyle/>
          <a:p>
            <a:pPr algn="ctr">
              <a:lnSpc>
                <a:spcPts val="1500"/>
              </a:lnSpc>
            </a:pPr>
            <a:r>
              <a:rPr lang="en-US" b="1">
                <a:solidFill>
                  <a:schemeClr val="bg1"/>
                </a:solidFill>
              </a:rPr>
              <a:t>scale with number of late protons</a:t>
            </a:r>
            <a:endParaRPr lang="en-GB" dirty="0">
              <a:solidFill>
                <a:schemeClr val="bg1"/>
              </a:solidFill>
            </a:endParaRPr>
          </a:p>
        </p:txBody>
      </p:sp>
      <p:sp>
        <p:nvSpPr>
          <p:cNvPr id="13" name="Double Bracket 12"/>
          <p:cNvSpPr/>
          <p:nvPr/>
        </p:nvSpPr>
        <p:spPr>
          <a:xfrm>
            <a:off x="320446" y="3825655"/>
            <a:ext cx="1926826" cy="452254"/>
          </a:xfrm>
          <a:prstGeom prst="bracketPair">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Rectangle 13"/>
          <p:cNvSpPr/>
          <p:nvPr/>
        </p:nvSpPr>
        <p:spPr>
          <a:xfrm>
            <a:off x="259491" y="2560854"/>
            <a:ext cx="2024852" cy="489878"/>
          </a:xfrm>
          <a:prstGeom prst="rect">
            <a:avLst/>
          </a:prstGeom>
        </p:spPr>
        <p:txBody>
          <a:bodyPr wrap="square">
            <a:spAutoFit/>
          </a:bodyPr>
          <a:lstStyle/>
          <a:p>
            <a:pPr algn="ctr">
              <a:lnSpc>
                <a:spcPts val="1500"/>
              </a:lnSpc>
            </a:pPr>
            <a:r>
              <a:rPr lang="en-US" b="1" dirty="0">
                <a:solidFill>
                  <a:schemeClr val="bg1"/>
                </a:solidFill>
              </a:rPr>
              <a:t>scale with number of </a:t>
            </a:r>
            <a:r>
              <a:rPr lang="en-US" b="1" dirty="0" smtClean="0">
                <a:solidFill>
                  <a:schemeClr val="bg1"/>
                </a:solidFill>
              </a:rPr>
              <a:t>stopped muons</a:t>
            </a:r>
            <a:endParaRPr lang="en-GB" dirty="0">
              <a:solidFill>
                <a:schemeClr val="bg1"/>
              </a:solidFill>
            </a:endParaRPr>
          </a:p>
        </p:txBody>
      </p:sp>
      <p:sp>
        <p:nvSpPr>
          <p:cNvPr id="15" name="Double Bracket 14"/>
          <p:cNvSpPr/>
          <p:nvPr/>
        </p:nvSpPr>
        <p:spPr>
          <a:xfrm>
            <a:off x="308089" y="2573764"/>
            <a:ext cx="1926826" cy="452254"/>
          </a:xfrm>
          <a:prstGeom prst="bracketPair">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41466461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00000"/>
                </a:solidFill>
              </a:rPr>
              <a:t>Mu2e Schedule</a:t>
            </a:r>
            <a:endParaRPr lang="en-US" sz="2800" dirty="0">
              <a:solidFill>
                <a:srgbClr val="800000"/>
              </a:solidFill>
            </a:endParaRPr>
          </a:p>
        </p:txBody>
      </p:sp>
      <p:sp>
        <p:nvSpPr>
          <p:cNvPr id="3" name="Content Placeholder 2"/>
          <p:cNvSpPr>
            <a:spLocks noGrp="1"/>
          </p:cNvSpPr>
          <p:nvPr>
            <p:ph idx="1"/>
          </p:nvPr>
        </p:nvSpPr>
        <p:spPr>
          <a:xfrm>
            <a:off x="756708" y="731838"/>
            <a:ext cx="8229600" cy="5274558"/>
          </a:xfrm>
        </p:spPr>
        <p:txBody>
          <a:bodyPr/>
          <a:lstStyle/>
          <a:p>
            <a:endParaRPr lang="en-US" dirty="0"/>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52</a:t>
            </a:fld>
            <a:endParaRPr lang="en-US" dirty="0"/>
          </a:p>
        </p:txBody>
      </p:sp>
      <p:pic>
        <p:nvPicPr>
          <p:cNvPr id="7" name="Picture 6" descr="Schedul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7774" y="812805"/>
            <a:ext cx="6266392" cy="4923364"/>
          </a:xfrm>
          <a:prstGeom prst="rect">
            <a:avLst/>
          </a:prstGeom>
        </p:spPr>
      </p:pic>
      <p:sp>
        <p:nvSpPr>
          <p:cNvPr id="11" name="TextBox 10"/>
          <p:cNvSpPr txBox="1"/>
          <p:nvPr/>
        </p:nvSpPr>
        <p:spPr>
          <a:xfrm>
            <a:off x="2078564" y="6003429"/>
            <a:ext cx="5384801" cy="400110"/>
          </a:xfrm>
          <a:prstGeom prst="rect">
            <a:avLst/>
          </a:prstGeom>
          <a:solidFill>
            <a:srgbClr val="FF2600">
              <a:alpha val="55294"/>
            </a:srgbClr>
          </a:solidFill>
          <a:ln>
            <a:solidFill>
              <a:schemeClr val="tx1"/>
            </a:solidFill>
          </a:ln>
        </p:spPr>
        <p:txBody>
          <a:bodyPr wrap="square" rtlCol="0">
            <a:spAutoFit/>
          </a:bodyPr>
          <a:lstStyle/>
          <a:p>
            <a:pPr algn="ctr"/>
            <a:r>
              <a:rPr lang="en-US" sz="2000" b="1" dirty="0" smtClean="0">
                <a:latin typeface="Arial" charset="0"/>
                <a:ea typeface="Arial" charset="0"/>
                <a:cs typeface="Arial" charset="0"/>
              </a:rPr>
              <a:t>Three years run expected 2022-2025</a:t>
            </a:r>
            <a:endParaRPr lang="en-US" sz="2000" b="1" dirty="0">
              <a:latin typeface="Arial" charset="0"/>
              <a:ea typeface="Arial" charset="0"/>
              <a:cs typeface="Arial" charset="0"/>
            </a:endParaRPr>
          </a:p>
        </p:txBody>
      </p:sp>
    </p:spTree>
    <p:extLst>
      <p:ext uri="{BB962C8B-B14F-4D97-AF65-F5344CB8AC3E}">
        <p14:creationId xmlns:p14="http://schemas.microsoft.com/office/powerpoint/2010/main" val="195409956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53</a:t>
            </a:fld>
            <a:endParaRPr lang="en-US" dirty="0"/>
          </a:p>
        </p:txBody>
      </p:sp>
      <p:sp>
        <p:nvSpPr>
          <p:cNvPr id="9" name="Title 1"/>
          <p:cNvSpPr>
            <a:spLocks noGrp="1"/>
          </p:cNvSpPr>
          <p:nvPr>
            <p:ph type="title"/>
          </p:nvPr>
        </p:nvSpPr>
        <p:spPr>
          <a:xfrm>
            <a:off x="457200" y="189973"/>
            <a:ext cx="8229600" cy="385324"/>
          </a:xfrm>
        </p:spPr>
        <p:txBody>
          <a:bodyPr>
            <a:noAutofit/>
          </a:bodyPr>
          <a:lstStyle/>
          <a:p>
            <a:r>
              <a:rPr lang="en-US" sz="2800" dirty="0" smtClean="0">
                <a:solidFill>
                  <a:srgbClr val="800000"/>
                </a:solidFill>
              </a:rPr>
              <a:t>(What-Next?) Mu2e </a:t>
            </a:r>
            <a:r>
              <a:rPr lang="en-US" sz="2800" dirty="0" smtClean="0">
                <a:solidFill>
                  <a:srgbClr val="800000"/>
                </a:solidFill>
                <a:sym typeface="Wingdings"/>
              </a:rPr>
              <a:t> </a:t>
            </a:r>
            <a:r>
              <a:rPr lang="en-US" sz="2800" dirty="0" smtClean="0">
                <a:solidFill>
                  <a:srgbClr val="800000"/>
                </a:solidFill>
              </a:rPr>
              <a:t> Mu2e-II</a:t>
            </a:r>
            <a:endParaRPr lang="en-US" sz="2800" dirty="0">
              <a:solidFill>
                <a:srgbClr val="800000"/>
              </a:solidFill>
            </a:endParaRPr>
          </a:p>
        </p:txBody>
      </p:sp>
      <p:pic>
        <p:nvPicPr>
          <p:cNvPr id="2" name="Picture 1"/>
          <p:cNvPicPr>
            <a:picLocks noChangeAspect="1"/>
          </p:cNvPicPr>
          <p:nvPr/>
        </p:nvPicPr>
        <p:blipFill rotWithShape="1">
          <a:blip r:embed="rId2"/>
          <a:srcRect l="2593" b="9115"/>
          <a:stretch/>
        </p:blipFill>
        <p:spPr>
          <a:xfrm>
            <a:off x="3268132" y="575297"/>
            <a:ext cx="6061495" cy="5344621"/>
          </a:xfrm>
          <a:prstGeom prst="rect">
            <a:avLst/>
          </a:prstGeom>
        </p:spPr>
      </p:pic>
      <p:sp>
        <p:nvSpPr>
          <p:cNvPr id="7" name="TextBox 6"/>
          <p:cNvSpPr txBox="1"/>
          <p:nvPr/>
        </p:nvSpPr>
        <p:spPr>
          <a:xfrm>
            <a:off x="254000" y="903159"/>
            <a:ext cx="3014133" cy="5016759"/>
          </a:xfrm>
          <a:prstGeom prst="rect">
            <a:avLst/>
          </a:prstGeom>
          <a:noFill/>
          <a:ln w="28575" cmpd="sng">
            <a:solidFill>
              <a:schemeClr val="tx1"/>
            </a:solidFill>
          </a:ln>
        </p:spPr>
        <p:txBody>
          <a:bodyPr wrap="square" rtlCol="0">
            <a:spAutoFit/>
          </a:bodyPr>
          <a:lstStyle/>
          <a:p>
            <a:r>
              <a:rPr lang="en-US" sz="1600" b="1" dirty="0" smtClean="0">
                <a:solidFill>
                  <a:srgbClr val="800000"/>
                </a:solidFill>
              </a:rPr>
              <a:t>Project-X re-imagined to match</a:t>
            </a:r>
          </a:p>
          <a:p>
            <a:r>
              <a:rPr lang="en-US" sz="1600" b="1" dirty="0" smtClean="0">
                <a:solidFill>
                  <a:srgbClr val="800000"/>
                </a:solidFill>
              </a:rPr>
              <a:t>Budget constraints:</a:t>
            </a:r>
          </a:p>
          <a:p>
            <a:pPr marL="342900" indent="-342900">
              <a:buAutoNum type="arabicParenR"/>
            </a:pPr>
            <a:r>
              <a:rPr lang="en-US" sz="1600" b="1" dirty="0" smtClean="0">
                <a:solidFill>
                  <a:srgbClr val="0000FF"/>
                </a:solidFill>
              </a:rPr>
              <a:t>PIP-2 plans:</a:t>
            </a:r>
          </a:p>
          <a:p>
            <a:pPr marL="285750" indent="-285750">
              <a:buFont typeface="Wingdings" charset="0"/>
              <a:buChar char="à"/>
            </a:pPr>
            <a:r>
              <a:rPr lang="en-US" sz="1600" dirty="0" smtClean="0">
                <a:sym typeface="Wingdings"/>
              </a:rPr>
              <a:t>1 MW at LNBF at start (2025)</a:t>
            </a:r>
          </a:p>
          <a:p>
            <a:pPr marL="285750" indent="-285750">
              <a:buFont typeface="Wingdings" charset="0"/>
              <a:buChar char="à"/>
            </a:pPr>
            <a:r>
              <a:rPr lang="en-US" sz="1600" dirty="0" smtClean="0"/>
              <a:t>2 MW at regime at LNBF</a:t>
            </a:r>
          </a:p>
          <a:p>
            <a:pPr marL="285750" indent="-285750">
              <a:buFont typeface="Wingdings" charset="0"/>
              <a:buChar char="à"/>
            </a:pPr>
            <a:r>
              <a:rPr lang="en-US" sz="1600" b="1" dirty="0" smtClean="0"/>
              <a:t>It can be used to deliver </a:t>
            </a:r>
          </a:p>
          <a:p>
            <a:r>
              <a:rPr lang="en-US" sz="1600" b="1" dirty="0" smtClean="0"/>
              <a:t>     a  x 10 </a:t>
            </a:r>
            <a:r>
              <a:rPr lang="en-US" sz="1600" b="1" dirty="0" err="1" smtClean="0"/>
              <a:t>muons</a:t>
            </a:r>
            <a:r>
              <a:rPr lang="en-US" sz="1600" b="1" dirty="0" smtClean="0"/>
              <a:t> at Mu2e</a:t>
            </a:r>
          </a:p>
          <a:p>
            <a:endParaRPr lang="en-US" sz="1600" b="1" dirty="0" smtClean="0"/>
          </a:p>
          <a:p>
            <a:r>
              <a:rPr lang="en-US" sz="1600" dirty="0">
                <a:solidFill>
                  <a:srgbClr val="800000"/>
                </a:solidFill>
              </a:rPr>
              <a:t>S</a:t>
            </a:r>
            <a:r>
              <a:rPr lang="en-US" sz="1600" dirty="0" smtClean="0">
                <a:solidFill>
                  <a:srgbClr val="800000"/>
                </a:solidFill>
              </a:rPr>
              <a:t>nowmass </a:t>
            </a:r>
            <a:r>
              <a:rPr lang="en-US" sz="1600" dirty="0" smtClean="0">
                <a:solidFill>
                  <a:srgbClr val="800000"/>
                </a:solidFill>
                <a:sym typeface="Wingdings"/>
              </a:rPr>
              <a:t>Arxiv.1311.5278</a:t>
            </a:r>
            <a:endParaRPr lang="en-US" sz="1600" dirty="0" smtClean="0">
              <a:solidFill>
                <a:srgbClr val="800000"/>
              </a:solidFill>
            </a:endParaRPr>
          </a:p>
          <a:p>
            <a:r>
              <a:rPr lang="en-US" sz="1600" dirty="0" smtClean="0">
                <a:solidFill>
                  <a:srgbClr val="800000"/>
                </a:solidFill>
              </a:rPr>
              <a:t>Mu2e-2 </a:t>
            </a:r>
            <a:r>
              <a:rPr lang="en-US" sz="1600" dirty="0" smtClean="0">
                <a:solidFill>
                  <a:srgbClr val="800000"/>
                </a:solidFill>
                <a:sym typeface="Wingdings"/>
              </a:rPr>
              <a:t> </a:t>
            </a:r>
            <a:r>
              <a:rPr lang="en-US" sz="1600" dirty="0" smtClean="0">
                <a:solidFill>
                  <a:srgbClr val="800000"/>
                </a:solidFill>
              </a:rPr>
              <a:t>Arxiv.1307.1168v2.pdf</a:t>
            </a:r>
          </a:p>
          <a:p>
            <a:endParaRPr lang="en-US" sz="1600" dirty="0" smtClean="0">
              <a:solidFill>
                <a:srgbClr val="800000"/>
              </a:solidFill>
            </a:endParaRPr>
          </a:p>
          <a:p>
            <a:r>
              <a:rPr lang="en-US" sz="1600" dirty="0" smtClean="0"/>
              <a:t>2</a:t>
            </a:r>
            <a:r>
              <a:rPr lang="en-US" sz="1600" b="1" dirty="0" smtClean="0"/>
              <a:t>) Depending on the beam</a:t>
            </a:r>
          </a:p>
          <a:p>
            <a:r>
              <a:rPr lang="en-US" sz="1600" b="1" dirty="0" smtClean="0"/>
              <a:t>   Structure available: </a:t>
            </a:r>
          </a:p>
          <a:p>
            <a:r>
              <a:rPr lang="en-US" sz="1600" dirty="0"/>
              <a:t> </a:t>
            </a:r>
            <a:r>
              <a:rPr lang="en-US" sz="1600" dirty="0" smtClean="0"/>
              <a:t>   </a:t>
            </a:r>
            <a:r>
              <a:rPr lang="en-US" sz="1600" dirty="0" smtClean="0">
                <a:sym typeface="Wingdings"/>
              </a:rPr>
              <a:t></a:t>
            </a:r>
            <a:r>
              <a:rPr lang="en-US" sz="1600" dirty="0" smtClean="0"/>
              <a:t> study Z dependence</a:t>
            </a:r>
          </a:p>
          <a:p>
            <a:r>
              <a:rPr lang="en-US" sz="1600" dirty="0" smtClean="0"/>
              <a:t>    </a:t>
            </a:r>
            <a:r>
              <a:rPr lang="en-US" sz="1600" dirty="0">
                <a:sym typeface="Wingdings"/>
              </a:rPr>
              <a:t> </a:t>
            </a:r>
            <a:r>
              <a:rPr lang="en-US" sz="1600" dirty="0" smtClean="0">
                <a:sym typeface="Wingdings"/>
              </a:rPr>
              <a:t>   </a:t>
            </a:r>
            <a:r>
              <a:rPr lang="en-US" sz="1600" dirty="0" smtClean="0"/>
              <a:t>if signal is observed</a:t>
            </a:r>
            <a:endParaRPr lang="en-US" sz="1600" dirty="0"/>
          </a:p>
          <a:p>
            <a:r>
              <a:rPr lang="en-US" sz="1600" b="1" dirty="0" smtClean="0">
                <a:solidFill>
                  <a:srgbClr val="FF0000"/>
                </a:solidFill>
              </a:rPr>
              <a:t>3) If no signal is observed</a:t>
            </a:r>
          </a:p>
          <a:p>
            <a:r>
              <a:rPr lang="en-US" sz="1600" dirty="0" smtClean="0"/>
              <a:t>Use x 10 events in Mu2e-II</a:t>
            </a:r>
          </a:p>
          <a:p>
            <a:endParaRPr lang="en-US" sz="1600" dirty="0"/>
          </a:p>
          <a:p>
            <a:r>
              <a:rPr lang="en-US" sz="1600" dirty="0" smtClean="0"/>
              <a:t>Some  modifications of the</a:t>
            </a:r>
          </a:p>
          <a:p>
            <a:r>
              <a:rPr lang="en-US" sz="1600" dirty="0"/>
              <a:t>d</a:t>
            </a:r>
            <a:r>
              <a:rPr lang="en-US" sz="1600" dirty="0" smtClean="0"/>
              <a:t>etector  </a:t>
            </a:r>
            <a:r>
              <a:rPr lang="en-US" sz="1600" b="1" dirty="0" smtClean="0">
                <a:sym typeface="Wingdings"/>
              </a:rPr>
              <a:t> BR &lt; 6 x 10</a:t>
            </a:r>
            <a:r>
              <a:rPr lang="en-US" sz="1600" b="1" baseline="30000" dirty="0" smtClean="0">
                <a:sym typeface="Wingdings"/>
              </a:rPr>
              <a:t>-18</a:t>
            </a:r>
            <a:endParaRPr lang="en-US" sz="1600" b="1" baseline="30000" dirty="0" smtClean="0"/>
          </a:p>
        </p:txBody>
      </p:sp>
      <p:sp>
        <p:nvSpPr>
          <p:cNvPr id="3" name="TextBox 2"/>
          <p:cNvSpPr txBox="1"/>
          <p:nvPr/>
        </p:nvSpPr>
        <p:spPr>
          <a:xfrm>
            <a:off x="4308027" y="5919918"/>
            <a:ext cx="4490344" cy="646331"/>
          </a:xfrm>
          <a:prstGeom prst="rect">
            <a:avLst/>
          </a:prstGeom>
          <a:solidFill>
            <a:srgbClr val="CCFFCC"/>
          </a:solidFill>
        </p:spPr>
        <p:txBody>
          <a:bodyPr wrap="none" rtlCol="0">
            <a:spAutoFit/>
          </a:bodyPr>
          <a:lstStyle/>
          <a:p>
            <a:r>
              <a:rPr lang="en-US" dirty="0" smtClean="0"/>
              <a:t>MU2E-II workshop at Argonne : 8 Dec 2017</a:t>
            </a:r>
          </a:p>
          <a:p>
            <a:r>
              <a:rPr lang="en-US" dirty="0" smtClean="0"/>
              <a:t>EOI in preparation </a:t>
            </a:r>
            <a:r>
              <a:rPr lang="en-US" dirty="0" smtClean="0">
                <a:sym typeface="Wingdings"/>
              </a:rPr>
              <a:t> PAC FNAL summer 2018</a:t>
            </a:r>
            <a:endParaRPr lang="en-US" dirty="0"/>
          </a:p>
        </p:txBody>
      </p:sp>
    </p:spTree>
    <p:extLst>
      <p:ext uri="{BB962C8B-B14F-4D97-AF65-F5344CB8AC3E}">
        <p14:creationId xmlns:p14="http://schemas.microsoft.com/office/powerpoint/2010/main" val="37987702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40772"/>
            <a:ext cx="6752835" cy="334962"/>
          </a:xfrm>
        </p:spPr>
        <p:txBody>
          <a:bodyPr>
            <a:noAutofit/>
          </a:bodyPr>
          <a:lstStyle/>
          <a:p>
            <a:r>
              <a:rPr lang="en-US" sz="2800" dirty="0" smtClean="0">
                <a:solidFill>
                  <a:srgbClr val="800000"/>
                </a:solidFill>
              </a:rPr>
              <a:t>Summary</a:t>
            </a:r>
            <a:endParaRPr lang="en-US" sz="2800" dirty="0">
              <a:solidFill>
                <a:srgbClr val="800000"/>
              </a:solidFill>
            </a:endParaRPr>
          </a:p>
        </p:txBody>
      </p:sp>
      <p:sp>
        <p:nvSpPr>
          <p:cNvPr id="3" name="Content Placeholder 2"/>
          <p:cNvSpPr>
            <a:spLocks noGrp="1"/>
          </p:cNvSpPr>
          <p:nvPr>
            <p:ph idx="1"/>
          </p:nvPr>
        </p:nvSpPr>
        <p:spPr>
          <a:xfrm>
            <a:off x="355600" y="1025618"/>
            <a:ext cx="8229600" cy="4987831"/>
          </a:xfrm>
        </p:spPr>
        <p:txBody>
          <a:bodyPr>
            <a:normAutofit lnSpcReduction="10000"/>
          </a:bodyPr>
          <a:lstStyle/>
          <a:p>
            <a:pPr>
              <a:buNone/>
            </a:pPr>
            <a:r>
              <a:rPr lang="en-US" b="1" dirty="0" smtClean="0"/>
              <a:t>The Mu2e experiment:</a:t>
            </a:r>
          </a:p>
          <a:p>
            <a:pPr>
              <a:buNone/>
            </a:pPr>
            <a:endParaRPr lang="en-US" sz="1200" dirty="0" smtClean="0"/>
          </a:p>
          <a:p>
            <a:r>
              <a:rPr lang="en-US" dirty="0" smtClean="0"/>
              <a:t>Improves sensitivity on u-e conversion by a factor of 10</a:t>
            </a:r>
            <a:r>
              <a:rPr lang="en-US" baseline="30000" dirty="0" smtClean="0"/>
              <a:t>4</a:t>
            </a:r>
            <a:r>
              <a:rPr lang="en-US" dirty="0" smtClean="0"/>
              <a:t> </a:t>
            </a:r>
          </a:p>
          <a:p>
            <a:endParaRPr lang="en-US" sz="1200" dirty="0" smtClean="0"/>
          </a:p>
          <a:p>
            <a:r>
              <a:rPr lang="en-US" dirty="0" smtClean="0"/>
              <a:t>Provides </a:t>
            </a:r>
            <a:r>
              <a:rPr lang="en-US" i="1" dirty="0" smtClean="0"/>
              <a:t>discovery capability </a:t>
            </a:r>
            <a:r>
              <a:rPr lang="en-US" dirty="0" smtClean="0"/>
              <a:t>over wide range of New Physics models</a:t>
            </a:r>
          </a:p>
          <a:p>
            <a:endParaRPr lang="en-US" sz="1200" dirty="0" smtClean="0"/>
          </a:p>
          <a:p>
            <a:r>
              <a:rPr lang="en-US" dirty="0" smtClean="0"/>
              <a:t>Is complementary to LHC, heavy-flavor, dark matter, and neutrino experiments </a:t>
            </a:r>
            <a:r>
              <a:rPr lang="mr-IN" dirty="0" smtClean="0"/>
              <a:t>…</a:t>
            </a:r>
            <a:r>
              <a:rPr lang="en-US" dirty="0" smtClean="0"/>
              <a:t>.</a:t>
            </a:r>
          </a:p>
          <a:p>
            <a:pPr>
              <a:buNone/>
            </a:pPr>
            <a:endParaRPr lang="en-US" sz="1189" dirty="0" smtClean="0"/>
          </a:p>
          <a:p>
            <a:r>
              <a:rPr lang="en-US" dirty="0" smtClean="0"/>
              <a:t>Is progressing on schedule. It will begin commissioning at the end of 2020</a:t>
            </a:r>
          </a:p>
          <a:p>
            <a:endParaRPr lang="en-US" dirty="0"/>
          </a:p>
          <a:p>
            <a:r>
              <a:rPr lang="en-US" dirty="0" smtClean="0"/>
              <a:t>Start discussing about Mu2e-II</a:t>
            </a:r>
          </a:p>
        </p:txBody>
      </p:sp>
      <p:sp>
        <p:nvSpPr>
          <p:cNvPr id="5" name="Footer Placeholder 4"/>
          <p:cNvSpPr>
            <a:spLocks noGrp="1"/>
          </p:cNvSpPr>
          <p:nvPr>
            <p:ph type="ftr" sz="quarter" idx="11"/>
          </p:nvPr>
        </p:nvSpPr>
        <p:spPr/>
        <p:txBody>
          <a:bodyPr/>
          <a:lstStyle/>
          <a:p>
            <a:r>
              <a:rPr lang="en-US" smtClean="0"/>
              <a:t>S.Miscetti @ LNF Theory Meeting - Frascati</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54</a:t>
            </a:fld>
            <a:endParaRPr lang="en-US"/>
          </a:p>
        </p:txBody>
      </p:sp>
      <p:sp>
        <p:nvSpPr>
          <p:cNvPr id="4" name="Date Placeholder 3"/>
          <p:cNvSpPr>
            <a:spLocks noGrp="1"/>
          </p:cNvSpPr>
          <p:nvPr>
            <p:ph type="dt" sz="half" idx="10"/>
          </p:nvPr>
        </p:nvSpPr>
        <p:spPr/>
        <p:txBody>
          <a:bodyPr/>
          <a:lstStyle/>
          <a:p>
            <a:r>
              <a:rPr lang="en-US" smtClean="0"/>
              <a:t>11/10/2017</a:t>
            </a:r>
            <a:endParaRPr lang="en-US"/>
          </a:p>
        </p:txBody>
      </p:sp>
    </p:spTree>
    <p:extLst>
      <p:ext uri="{BB962C8B-B14F-4D97-AF65-F5344CB8AC3E}">
        <p14:creationId xmlns:p14="http://schemas.microsoft.com/office/powerpoint/2010/main" val="304188001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19220013">
            <a:off x="2252989" y="2971801"/>
            <a:ext cx="5164667" cy="804333"/>
          </a:xfrm>
          <a:solidFill>
            <a:srgbClr val="CCFFCC"/>
          </a:solidFill>
        </p:spPr>
        <p:txBody>
          <a:bodyPr>
            <a:noAutofit/>
          </a:bodyPr>
          <a:lstStyle/>
          <a:p>
            <a:pPr marL="0" indent="0">
              <a:buNone/>
            </a:pPr>
            <a:r>
              <a:rPr lang="en-US" sz="4000" dirty="0" smtClean="0"/>
              <a:t>Additional Material</a:t>
            </a:r>
            <a:endParaRPr lang="en-US" sz="4000" dirty="0"/>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55</a:t>
            </a:fld>
            <a:endParaRPr lang="en-US" dirty="0"/>
          </a:p>
        </p:txBody>
      </p:sp>
    </p:spTree>
    <p:extLst>
      <p:ext uri="{BB962C8B-B14F-4D97-AF65-F5344CB8AC3E}">
        <p14:creationId xmlns:p14="http://schemas.microsoft.com/office/powerpoint/2010/main" val="407248066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7" name="Content Placeholder 6"/>
          <p:cNvPicPr>
            <a:picLocks noGrp="1" noChangeAspect="1"/>
          </p:cNvPicPr>
          <p:nvPr>
            <p:ph idx="1"/>
          </p:nvPr>
        </p:nvPicPr>
        <p:blipFill>
          <a:blip r:embed="rId2"/>
          <a:srcRect t="1798" b="1798"/>
          <a:stretch>
            <a:fillRect/>
          </a:stretch>
        </p:blipFill>
        <p:spPr>
          <a:xfrm>
            <a:off x="83544" y="914400"/>
            <a:ext cx="9060456" cy="5807075"/>
          </a:xfrm>
        </p:spPr>
      </p:pic>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56</a:t>
            </a:fld>
            <a:endParaRPr lang="en-US" dirty="0"/>
          </a:p>
        </p:txBody>
      </p:sp>
    </p:spTree>
    <p:extLst>
      <p:ext uri="{BB962C8B-B14F-4D97-AF65-F5344CB8AC3E}">
        <p14:creationId xmlns:p14="http://schemas.microsoft.com/office/powerpoint/2010/main" val="25968728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7" name="Content Placeholder 6"/>
          <p:cNvPicPr>
            <a:picLocks noGrp="1" noChangeAspect="1"/>
          </p:cNvPicPr>
          <p:nvPr>
            <p:ph idx="1"/>
          </p:nvPr>
        </p:nvPicPr>
        <p:blipFill>
          <a:blip r:embed="rId2"/>
          <a:srcRect l="-7356" r="-7356"/>
          <a:stretch>
            <a:fillRect/>
          </a:stretch>
        </p:blipFill>
        <p:spPr>
          <a:xfrm>
            <a:off x="-522270" y="138113"/>
            <a:ext cx="10271654" cy="6583362"/>
          </a:xfrm>
        </p:spPr>
      </p:pic>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57</a:t>
            </a:fld>
            <a:endParaRPr lang="en-US" dirty="0"/>
          </a:p>
        </p:txBody>
      </p:sp>
    </p:spTree>
    <p:extLst>
      <p:ext uri="{BB962C8B-B14F-4D97-AF65-F5344CB8AC3E}">
        <p14:creationId xmlns:p14="http://schemas.microsoft.com/office/powerpoint/2010/main" val="131150801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58</a:t>
            </a:fld>
            <a:endParaRPr lang="en-US" dirty="0"/>
          </a:p>
        </p:txBody>
      </p:sp>
      <p:pic>
        <p:nvPicPr>
          <p:cNvPr id="7" name="Picture 6"/>
          <p:cNvPicPr>
            <a:picLocks noChangeAspect="1"/>
          </p:cNvPicPr>
          <p:nvPr/>
        </p:nvPicPr>
        <p:blipFill>
          <a:blip r:embed="rId2"/>
          <a:stretch>
            <a:fillRect/>
          </a:stretch>
        </p:blipFill>
        <p:spPr>
          <a:xfrm>
            <a:off x="0" y="50800"/>
            <a:ext cx="9144000" cy="6755462"/>
          </a:xfrm>
          <a:prstGeom prst="rect">
            <a:avLst/>
          </a:prstGeom>
        </p:spPr>
      </p:pic>
    </p:spTree>
    <p:extLst>
      <p:ext uri="{BB962C8B-B14F-4D97-AF65-F5344CB8AC3E}">
        <p14:creationId xmlns:p14="http://schemas.microsoft.com/office/powerpoint/2010/main" val="42122766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3"/>
          <p:cNvSpPr>
            <a:spLocks noGrp="1"/>
          </p:cNvSpPr>
          <p:nvPr>
            <p:ph type="ftr" sz="quarter" idx="10"/>
          </p:nvPr>
        </p:nvSpPr>
        <p:spPr>
          <a:xfrm>
            <a:off x="3529155" y="6348285"/>
            <a:ext cx="3244178" cy="365125"/>
          </a:xfrm>
          <a:noFill/>
        </p:spPr>
        <p:txBody>
          <a:bodyPr/>
          <a:lstStyle/>
          <a:p>
            <a:pPr algn="ctr"/>
            <a:r>
              <a:rPr lang="en-US" dirty="0" err="1" smtClean="0"/>
              <a:t>S.Miscetti</a:t>
            </a:r>
            <a:r>
              <a:rPr lang="en-US" dirty="0" smtClean="0"/>
              <a:t> @ LNF Theory Meeting - </a:t>
            </a:r>
            <a:r>
              <a:rPr lang="en-US" dirty="0" err="1" smtClean="0"/>
              <a:t>Frascati</a:t>
            </a:r>
            <a:endParaRPr lang="en-US" sz="1200" dirty="0" smtClean="0"/>
          </a:p>
        </p:txBody>
      </p:sp>
      <p:sp>
        <p:nvSpPr>
          <p:cNvPr id="40963" name="Slide Number Placeholder 4"/>
          <p:cNvSpPr>
            <a:spLocks noGrp="1"/>
          </p:cNvSpPr>
          <p:nvPr>
            <p:ph type="sldNum" sz="quarter" idx="11"/>
          </p:nvPr>
        </p:nvSpPr>
        <p:spPr>
          <a:xfrm>
            <a:off x="8524865" y="6416017"/>
            <a:ext cx="425468" cy="365125"/>
          </a:xfrm>
          <a:noFill/>
        </p:spPr>
        <p:txBody>
          <a:bodyPr/>
          <a:lstStyle/>
          <a:p>
            <a:fld id="{1D45CD5F-C40A-0846-995F-54C9869AC005}" type="slidenum">
              <a:rPr lang="en-US" smtClean="0"/>
              <a:pPr/>
              <a:t>5</a:t>
            </a:fld>
            <a:endParaRPr lang="en-US" dirty="0" smtClean="0"/>
          </a:p>
        </p:txBody>
      </p:sp>
      <p:sp>
        <p:nvSpPr>
          <p:cNvPr id="40964" name="Rectangle 2"/>
          <p:cNvSpPr>
            <a:spLocks noGrp="1" noChangeArrowheads="1"/>
          </p:cNvSpPr>
          <p:nvPr>
            <p:ph type="title"/>
          </p:nvPr>
        </p:nvSpPr>
        <p:spPr>
          <a:xfrm>
            <a:off x="457200" y="-91442"/>
            <a:ext cx="8229600" cy="885644"/>
          </a:xfrm>
        </p:spPr>
        <p:txBody>
          <a:bodyPr>
            <a:normAutofit/>
          </a:bodyPr>
          <a:lstStyle/>
          <a:p>
            <a:pPr eaLnBrk="1" hangingPunct="1"/>
            <a:r>
              <a:rPr lang="en-US" sz="2800" dirty="0" smtClean="0">
                <a:solidFill>
                  <a:srgbClr val="800000"/>
                </a:solidFill>
              </a:rPr>
              <a:t>An overview of some CLFV </a:t>
            </a:r>
            <a:r>
              <a:rPr lang="en-US" sz="2800" dirty="0">
                <a:solidFill>
                  <a:srgbClr val="800000"/>
                </a:solidFill>
              </a:rPr>
              <a:t>Processes</a:t>
            </a:r>
          </a:p>
        </p:txBody>
      </p:sp>
      <p:sp>
        <p:nvSpPr>
          <p:cNvPr id="40965" name="Rectangle 3"/>
          <p:cNvSpPr>
            <a:spLocks noGrp="1" noChangeArrowheads="1"/>
          </p:cNvSpPr>
          <p:nvPr>
            <p:ph type="body" idx="1"/>
          </p:nvPr>
        </p:nvSpPr>
        <p:spPr>
          <a:xfrm>
            <a:off x="558798" y="5210126"/>
            <a:ext cx="8442334" cy="1135334"/>
          </a:xfrm>
        </p:spPr>
        <p:txBody>
          <a:bodyPr>
            <a:normAutofit fontScale="77500" lnSpcReduction="20000"/>
          </a:bodyPr>
          <a:lstStyle/>
          <a:p>
            <a:pPr marL="0" indent="0" algn="ctr" eaLnBrk="1" hangingPunct="1">
              <a:buNone/>
            </a:pPr>
            <a:r>
              <a:rPr lang="en-US" b="1" dirty="0" smtClean="0">
                <a:solidFill>
                  <a:srgbClr val="000090"/>
                </a:solidFill>
              </a:rPr>
              <a:t>Most promising CLFV measurements use </a:t>
            </a:r>
            <a:r>
              <a:rPr lang="en-US" b="1" dirty="0" smtClean="0">
                <a:solidFill>
                  <a:srgbClr val="000090"/>
                </a:solidFill>
                <a:latin typeface="Symbol" charset="2"/>
                <a:cs typeface="Symbol" charset="2"/>
              </a:rPr>
              <a:t>m</a:t>
            </a:r>
          </a:p>
          <a:p>
            <a:pPr marL="0" indent="0" eaLnBrk="1" hangingPunct="1">
              <a:buNone/>
            </a:pPr>
            <a:r>
              <a:rPr lang="en-US" sz="2200" b="1" dirty="0" smtClean="0">
                <a:solidFill>
                  <a:srgbClr val="800000"/>
                </a:solidFill>
                <a:sym typeface="Wingdings"/>
              </a:rPr>
              <a:t> </a:t>
            </a:r>
            <a:r>
              <a:rPr lang="en-US" sz="2200" b="1" dirty="0" smtClean="0">
                <a:solidFill>
                  <a:srgbClr val="800000"/>
                </a:solidFill>
              </a:rPr>
              <a:t>large rates available for the beams </a:t>
            </a:r>
          </a:p>
          <a:p>
            <a:pPr>
              <a:buFont typeface="Wingdings" charset="0"/>
              <a:buChar char="à"/>
            </a:pPr>
            <a:r>
              <a:rPr lang="en-US" sz="2200" b="1" dirty="0" smtClean="0">
                <a:solidFill>
                  <a:srgbClr val="800000"/>
                </a:solidFill>
                <a:sym typeface="Wingdings"/>
              </a:rPr>
              <a:t>no needs of </a:t>
            </a:r>
            <a:r>
              <a:rPr lang="en-US" sz="2200" b="1" dirty="0" err="1" smtClean="0">
                <a:solidFill>
                  <a:srgbClr val="800000"/>
                </a:solidFill>
                <a:sym typeface="Wingdings"/>
              </a:rPr>
              <a:t>hadronic</a:t>
            </a:r>
            <a:r>
              <a:rPr lang="en-US" sz="2200" b="1" dirty="0" smtClean="0">
                <a:solidFill>
                  <a:srgbClr val="800000"/>
                </a:solidFill>
                <a:sym typeface="Wingdings"/>
              </a:rPr>
              <a:t> corrections in final states</a:t>
            </a:r>
            <a:endParaRPr lang="en-US" sz="2200" b="1" dirty="0" smtClean="0">
              <a:solidFill>
                <a:srgbClr val="800000"/>
              </a:solidFill>
              <a:latin typeface="Symbol" charset="2"/>
              <a:cs typeface="Symbol" charset="2"/>
              <a:sym typeface="Wingdings"/>
            </a:endParaRPr>
          </a:p>
          <a:p>
            <a:pPr>
              <a:buFont typeface="Wingdings" charset="0"/>
              <a:buChar char="à"/>
            </a:pPr>
            <a:r>
              <a:rPr lang="en-US" sz="2200" b="1" dirty="0" smtClean="0">
                <a:solidFill>
                  <a:srgbClr val="0000FF"/>
                </a:solidFill>
                <a:sym typeface="Wingdings"/>
              </a:rPr>
              <a:t>Colliders/factories win when 3</a:t>
            </a:r>
            <a:r>
              <a:rPr lang="en-US" sz="2200" b="1" baseline="30000" dirty="0" smtClean="0">
                <a:solidFill>
                  <a:srgbClr val="0000FF"/>
                </a:solidFill>
                <a:sym typeface="Wingdings"/>
              </a:rPr>
              <a:t>rd</a:t>
            </a:r>
            <a:r>
              <a:rPr lang="en-US" sz="2200" b="1" dirty="0" smtClean="0">
                <a:solidFill>
                  <a:srgbClr val="0000FF"/>
                </a:solidFill>
                <a:sym typeface="Wingdings"/>
              </a:rPr>
              <a:t> generation is involved, </a:t>
            </a:r>
            <a:r>
              <a:rPr lang="en-US" sz="2200" b="1" dirty="0" err="1" smtClean="0">
                <a:solidFill>
                  <a:srgbClr val="0000FF"/>
                </a:solidFill>
                <a:latin typeface="Symbol" charset="2"/>
                <a:cs typeface="Symbol" charset="2"/>
                <a:sym typeface="Wingdings"/>
              </a:rPr>
              <a:t>τ</a:t>
            </a:r>
            <a:r>
              <a:rPr lang="en-US" sz="2200" b="1" dirty="0" err="1" smtClean="0">
                <a:solidFill>
                  <a:srgbClr val="0000FF"/>
                </a:solidFill>
                <a:sym typeface="Wingdings"/>
              </a:rPr>
              <a:t></a:t>
            </a:r>
            <a:r>
              <a:rPr lang="en-US" sz="1800" b="1" dirty="0" err="1" smtClean="0">
                <a:solidFill>
                  <a:srgbClr val="0000FF"/>
                </a:solidFill>
                <a:latin typeface="Symbol" charset="2"/>
                <a:cs typeface="Symbol" charset="2"/>
              </a:rPr>
              <a:t>m</a:t>
            </a:r>
            <a:r>
              <a:rPr lang="en-US" sz="2200" b="1" dirty="0" err="1" smtClean="0">
                <a:solidFill>
                  <a:srgbClr val="0000FF"/>
                </a:solidFill>
                <a:latin typeface="Symbol" charset="2"/>
                <a:cs typeface="Symbol" charset="2"/>
                <a:sym typeface="Wingdings"/>
              </a:rPr>
              <a:t>g</a:t>
            </a:r>
            <a:r>
              <a:rPr lang="en-US" sz="2200" b="1" dirty="0" smtClean="0">
                <a:solidFill>
                  <a:srgbClr val="0000FF"/>
                </a:solidFill>
                <a:sym typeface="Wingdings"/>
              </a:rPr>
              <a:t>  H   </a:t>
            </a:r>
            <a:r>
              <a:rPr lang="en-US" sz="2200" b="1" dirty="0" err="1" smtClean="0">
                <a:solidFill>
                  <a:srgbClr val="0000FF"/>
                </a:solidFill>
                <a:latin typeface="Symbol" charset="2"/>
                <a:cs typeface="Symbol" charset="2"/>
                <a:sym typeface="Wingdings"/>
              </a:rPr>
              <a:t>τ</a:t>
            </a:r>
            <a:r>
              <a:rPr lang="en-US" sz="2200" b="1" dirty="0" smtClean="0">
                <a:solidFill>
                  <a:srgbClr val="0000FF"/>
                </a:solidFill>
                <a:sym typeface="Wingdings"/>
              </a:rPr>
              <a:t> </a:t>
            </a:r>
            <a:r>
              <a:rPr lang="en-US" sz="2100" b="1" dirty="0" smtClean="0">
                <a:solidFill>
                  <a:srgbClr val="0000FF"/>
                </a:solidFill>
                <a:latin typeface="Symbol" charset="2"/>
                <a:cs typeface="Symbol" charset="2"/>
              </a:rPr>
              <a:t>m</a:t>
            </a:r>
            <a:endParaRPr lang="en-US" sz="2100" b="1" dirty="0" smtClean="0">
              <a:solidFill>
                <a:srgbClr val="0000FF"/>
              </a:solidFill>
              <a:sym typeface="Wingdings"/>
            </a:endParaRPr>
          </a:p>
        </p:txBody>
      </p:sp>
      <p:graphicFrame>
        <p:nvGraphicFramePr>
          <p:cNvPr id="574815" name="Group 351"/>
          <p:cNvGraphicFramePr>
            <a:graphicFrameLocks noGrp="1"/>
          </p:cNvGraphicFramePr>
          <p:nvPr>
            <p:extLst>
              <p:ext uri="{D42A27DB-BD31-4B8C-83A1-F6EECF244321}">
                <p14:modId xmlns:p14="http://schemas.microsoft.com/office/powerpoint/2010/main" val="3896712146"/>
              </p:ext>
            </p:extLst>
          </p:nvPr>
        </p:nvGraphicFramePr>
        <p:xfrm>
          <a:off x="1443315" y="861935"/>
          <a:ext cx="6731000" cy="4023360"/>
        </p:xfrm>
        <a:graphic>
          <a:graphicData uri="http://schemas.openxmlformats.org/drawingml/2006/table">
            <a:tbl>
              <a:tblPr/>
              <a:tblGrid>
                <a:gridCol w="1420989"/>
                <a:gridCol w="2393245"/>
                <a:gridCol w="2916766"/>
              </a:tblGrid>
              <a:tr h="325340">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Process</a:t>
                      </a:r>
                    </a:p>
                  </a:txBody>
                  <a:tcPr anchor="ctr" horzOverflow="overflow">
                    <a:lnL cap="flat">
                      <a:noFill/>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Current Limit</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Next Generation exp</a:t>
                      </a:r>
                    </a:p>
                  </a:txBody>
                  <a:tcPr anchor="ctr" horzOverflow="overflow">
                    <a:lnL w="12700" cap="flat" cmpd="sng" algn="ctr">
                      <a:solidFill>
                        <a:srgbClr val="EEECE1">
                          <a:lumMod val="75000"/>
                        </a:srgbClr>
                      </a:solidFill>
                      <a:prstDash val="solid"/>
                      <a:round/>
                      <a:headEnd type="none" w="med" len="med"/>
                      <a:tailEnd type="none" w="med" len="med"/>
                    </a:lnL>
                    <a:lnR cap="flat">
                      <a:noFill/>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r>
              <a:tr h="326867">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a:ln>
                            <a:noFill/>
                          </a:ln>
                          <a:solidFill>
                            <a:srgbClr val="000090"/>
                          </a:solidFill>
                          <a:effectLst/>
                          <a:latin typeface="Symbol" charset="2"/>
                          <a:sym typeface="Symbol" charset="2"/>
                        </a:rPr>
                        <a:t></a:t>
                      </a:r>
                      <a:endParaRPr kumimoji="0" lang="en-US" sz="1600" b="0" i="0" u="none" strike="noStrike" cap="none" normalizeH="0" baseline="0" dirty="0">
                        <a:ln>
                          <a:noFill/>
                        </a:ln>
                        <a:solidFill>
                          <a:srgbClr val="000090"/>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       BR &lt; 6.5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25340">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a:ln>
                            <a:noFill/>
                          </a:ln>
                          <a:solidFill>
                            <a:srgbClr val="000090"/>
                          </a:solidFill>
                          <a:effectLst/>
                          <a:latin typeface="Symbol" charset="2"/>
                          <a:sym typeface="Symbol" charset="2"/>
                        </a:rPr>
                        <a:t></a:t>
                      </a:r>
                      <a:endParaRPr kumimoji="0" lang="en-US" sz="1600" b="0" i="0" u="none" strike="noStrike" cap="none" normalizeH="0" baseline="0" dirty="0">
                        <a:ln>
                          <a:noFill/>
                        </a:ln>
                        <a:solidFill>
                          <a:srgbClr val="000090"/>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rgbClr val="000090"/>
                          </a:solidFill>
                          <a:effectLst/>
                          <a:latin typeface="Arial" charset="0"/>
                        </a:rPr>
                        <a:t>       BR &lt; 6.8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10</a:t>
                      </a:r>
                      <a:r>
                        <a:rPr kumimoji="0" lang="en-US" sz="1600" b="0" i="0" u="none" strike="noStrike" cap="none" normalizeH="0" baseline="30000" dirty="0">
                          <a:ln>
                            <a:noFill/>
                          </a:ln>
                          <a:solidFill>
                            <a:srgbClr val="000090"/>
                          </a:solidFill>
                          <a:effectLst/>
                          <a:latin typeface="Arial" charset="0"/>
                        </a:rPr>
                        <a:t>-9</a:t>
                      </a:r>
                      <a:r>
                        <a:rPr kumimoji="0" lang="en-US" sz="1600" b="0" i="0" u="none" strike="noStrike" cap="none" normalizeH="0" baseline="0" dirty="0">
                          <a:ln>
                            <a:noFill/>
                          </a:ln>
                          <a:solidFill>
                            <a:srgbClr val="000090"/>
                          </a:solidFill>
                          <a:effectLst/>
                          <a:latin typeface="Arial" charset="0"/>
                        </a:rPr>
                        <a:t> - 10</a:t>
                      </a:r>
                      <a:r>
                        <a:rPr kumimoji="0" lang="en-US" sz="1600" b="0" i="0" u="none" strike="noStrike" cap="none" normalizeH="0" baseline="30000" dirty="0">
                          <a:ln>
                            <a:noFill/>
                          </a:ln>
                          <a:solidFill>
                            <a:srgbClr val="000090"/>
                          </a:solidFill>
                          <a:effectLst/>
                          <a:latin typeface="Arial" charset="0"/>
                        </a:rPr>
                        <a:t>-10</a:t>
                      </a:r>
                      <a:r>
                        <a:rPr kumimoji="0" lang="en-US" sz="1600" b="0" i="0" u="none" strike="noStrike" cap="none" normalizeH="0" baseline="0" dirty="0">
                          <a:ln>
                            <a:noFill/>
                          </a:ln>
                          <a:solidFill>
                            <a:srgbClr val="000090"/>
                          </a:solidFill>
                          <a:effectLst/>
                          <a:latin typeface="Arial" charset="0"/>
                        </a:rPr>
                        <a:t> </a:t>
                      </a:r>
                      <a:r>
                        <a:rPr kumimoji="0" lang="en-US" sz="1600" b="0" i="0" u="none" strike="noStrike" cap="none" normalizeH="0" baseline="0" dirty="0" smtClean="0">
                          <a:ln>
                            <a:noFill/>
                          </a:ln>
                          <a:solidFill>
                            <a:srgbClr val="000090"/>
                          </a:solidFill>
                          <a:effectLst/>
                          <a:latin typeface="Arial" charset="0"/>
                        </a:rPr>
                        <a:t>(Belle II)</a:t>
                      </a:r>
                      <a:endParaRPr kumimoji="0" lang="en-US" sz="1600" b="0" i="0" u="none" strike="noStrike" cap="none" normalizeH="0" baseline="0" dirty="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25340">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a:ln>
                            <a:noFill/>
                          </a:ln>
                          <a:solidFill>
                            <a:srgbClr val="000090"/>
                          </a:solidFill>
                          <a:effectLst/>
                          <a:latin typeface="Symbol" charset="2"/>
                          <a:sym typeface="Symbol" charset="2"/>
                        </a:rPr>
                        <a:t></a:t>
                      </a:r>
                      <a:endParaRPr kumimoji="0" lang="en-US" sz="1600" b="0" i="0" u="none" strike="noStrike" cap="none" normalizeH="0" baseline="0" dirty="0">
                        <a:ln>
                          <a:noFill/>
                        </a:ln>
                        <a:solidFill>
                          <a:srgbClr val="000090"/>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       BR &lt; 3.2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26867">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a:ln>
                            <a:noFill/>
                          </a:ln>
                          <a:solidFill>
                            <a:srgbClr val="000090"/>
                          </a:solidFill>
                          <a:effectLst/>
                          <a:latin typeface="Arial" charset="0"/>
                        </a:rPr>
                        <a:t>eee</a:t>
                      </a:r>
                      <a:endParaRPr kumimoji="0" lang="en-US" sz="1600" b="0" i="0" u="none" strike="noStrike" cap="none" normalizeH="0" baseline="0" dirty="0">
                        <a:ln>
                          <a:noFill/>
                        </a:ln>
                        <a:solidFill>
                          <a:srgbClr val="000090"/>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       BR &lt; 3.6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r>
              <a:tr h="325340">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K</a:t>
                      </a:r>
                      <a:r>
                        <a:rPr kumimoji="0" lang="en-US" sz="1600" b="0" i="0" u="none" strike="noStrike" cap="none" normalizeH="0" baseline="-25000" dirty="0">
                          <a:ln>
                            <a:noFill/>
                          </a:ln>
                          <a:solidFill>
                            <a:srgbClr val="000090"/>
                          </a:solidFill>
                          <a:effectLst/>
                          <a:latin typeface="Arial" charset="0"/>
                        </a:rPr>
                        <a:t>L</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err="1">
                          <a:ln>
                            <a:noFill/>
                          </a:ln>
                          <a:solidFill>
                            <a:srgbClr val="000090"/>
                          </a:solidFill>
                          <a:effectLst/>
                          <a:latin typeface="Arial" charset="0"/>
                        </a:rPr>
                        <a:t>e</a:t>
                      </a:r>
                      <a:r>
                        <a:rPr kumimoji="0" lang="en-US" sz="1600" b="0" i="0" u="none" strike="noStrike" cap="none" normalizeH="0" baseline="0" dirty="0" err="1">
                          <a:ln>
                            <a:noFill/>
                          </a:ln>
                          <a:solidFill>
                            <a:srgbClr val="000090"/>
                          </a:solidFill>
                          <a:effectLst/>
                          <a:latin typeface="Symbol" charset="2"/>
                          <a:sym typeface="Symbol" charset="2"/>
                        </a:rPr>
                        <a:t></a:t>
                      </a:r>
                      <a:endParaRPr kumimoji="0" lang="en-US" sz="1600" b="0" i="0" u="none" strike="noStrike" cap="none" normalizeH="0" baseline="0" dirty="0">
                        <a:ln>
                          <a:noFill/>
                        </a:ln>
                        <a:solidFill>
                          <a:srgbClr val="000090"/>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       BR &lt; 4.7 E-12</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25340">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K</a:t>
                      </a:r>
                      <a:r>
                        <a:rPr kumimoji="0" lang="en-US" sz="1600" b="0" i="0" u="none" strike="noStrike" cap="none" normalizeH="0" baseline="30000" dirty="0">
                          <a:ln>
                            <a:noFill/>
                          </a:ln>
                          <a:solidFill>
                            <a:srgbClr val="000090"/>
                          </a:solidFill>
                          <a:effectLst/>
                          <a:latin typeface="Arial" charset="0"/>
                        </a:rPr>
                        <a:t>+</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err="1">
                          <a:ln>
                            <a:noFill/>
                          </a:ln>
                          <a:solidFill>
                            <a:srgbClr val="000090"/>
                          </a:solidFill>
                          <a:effectLst/>
                          <a:latin typeface="Symbol" charset="2"/>
                          <a:sym typeface="Symbol" charset="2"/>
                        </a:rPr>
                        <a:t></a:t>
                      </a:r>
                      <a:r>
                        <a:rPr kumimoji="0" lang="en-US" sz="1600" b="0" i="0" u="none" strike="noStrike" cap="none" normalizeH="0" baseline="30000" dirty="0" err="1">
                          <a:ln>
                            <a:noFill/>
                          </a:ln>
                          <a:solidFill>
                            <a:srgbClr val="000090"/>
                          </a:solidFill>
                          <a:effectLst/>
                          <a:latin typeface="Symbol" charset="2"/>
                          <a:sym typeface="Symbol" charset="2"/>
                        </a:rPr>
                        <a:t></a:t>
                      </a:r>
                      <a:r>
                        <a:rPr kumimoji="0" lang="en-US" sz="1600" b="0" i="0" u="none" strike="noStrike" cap="none" normalizeH="0" baseline="0" dirty="0" err="1">
                          <a:ln>
                            <a:noFill/>
                          </a:ln>
                          <a:solidFill>
                            <a:srgbClr val="000090"/>
                          </a:solidFill>
                          <a:effectLst/>
                          <a:latin typeface="Arial" charset="0"/>
                        </a:rPr>
                        <a:t>e</a:t>
                      </a:r>
                      <a:r>
                        <a:rPr kumimoji="0" lang="en-US" sz="1600" b="0" i="0" u="none" strike="noStrike" cap="none" normalizeH="0" baseline="30000" dirty="0" err="1">
                          <a:ln>
                            <a:noFill/>
                          </a:ln>
                          <a:solidFill>
                            <a:srgbClr val="000090"/>
                          </a:solidFill>
                          <a:effectLst/>
                          <a:latin typeface="Symbol" charset="2"/>
                          <a:sym typeface="Symbol" charset="2"/>
                        </a:rPr>
                        <a:t></a:t>
                      </a:r>
                      <a:r>
                        <a:rPr kumimoji="0" lang="en-US" sz="1600" b="0" i="0" u="none" strike="noStrike" cap="none" normalizeH="0" baseline="0" dirty="0" err="1">
                          <a:ln>
                            <a:noFill/>
                          </a:ln>
                          <a:solidFill>
                            <a:srgbClr val="000090"/>
                          </a:solidFill>
                          <a:effectLst/>
                          <a:latin typeface="Symbol" charset="2"/>
                          <a:sym typeface="Symbol" charset="2"/>
                        </a:rPr>
                        <a:t></a:t>
                      </a:r>
                      <a:r>
                        <a:rPr kumimoji="0" lang="en-US" sz="1600" b="0" i="0" u="none" strike="noStrike" cap="none" normalizeH="0" baseline="30000" dirty="0" err="1">
                          <a:ln>
                            <a:noFill/>
                          </a:ln>
                          <a:solidFill>
                            <a:srgbClr val="000090"/>
                          </a:solidFill>
                          <a:effectLst/>
                          <a:latin typeface="Symbol" charset="2"/>
                          <a:sym typeface="Symbol" charset="2"/>
                        </a:rPr>
                        <a:t></a:t>
                      </a:r>
                      <a:endParaRPr kumimoji="0" lang="en-US" sz="1600" b="0" i="0" u="none" strike="noStrike" cap="none" normalizeH="0" baseline="0" dirty="0">
                        <a:ln>
                          <a:noFill/>
                        </a:ln>
                        <a:solidFill>
                          <a:srgbClr val="000090"/>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       BR &lt; 1.3 E-11</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r>
              <a:tr h="326867">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B</a:t>
                      </a:r>
                      <a:r>
                        <a:rPr kumimoji="0" lang="en-US" sz="1600" b="0" i="0" u="none" strike="noStrike" cap="none" normalizeH="0" baseline="30000" dirty="0">
                          <a:ln>
                            <a:noFill/>
                          </a:ln>
                          <a:solidFill>
                            <a:srgbClr val="000090"/>
                          </a:solidFill>
                          <a:effectLst/>
                          <a:latin typeface="Arial" charset="0"/>
                        </a:rPr>
                        <a:t>0</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err="1">
                          <a:ln>
                            <a:noFill/>
                          </a:ln>
                          <a:solidFill>
                            <a:srgbClr val="000090"/>
                          </a:solidFill>
                          <a:effectLst/>
                          <a:latin typeface="Arial" charset="0"/>
                        </a:rPr>
                        <a:t>e</a:t>
                      </a:r>
                      <a:r>
                        <a:rPr kumimoji="0" lang="en-US" sz="1600" b="0" i="0" u="none" strike="noStrike" cap="none" normalizeH="0" baseline="0" dirty="0" err="1">
                          <a:ln>
                            <a:noFill/>
                          </a:ln>
                          <a:solidFill>
                            <a:srgbClr val="000090"/>
                          </a:solidFill>
                          <a:effectLst/>
                          <a:latin typeface="Symbol" charset="2"/>
                          <a:sym typeface="Symbol" charset="2"/>
                        </a:rPr>
                        <a:t></a:t>
                      </a:r>
                      <a:endParaRPr kumimoji="0" lang="en-US" sz="1600" b="0" i="0" u="none" strike="noStrike" cap="none" normalizeH="0" baseline="0" dirty="0">
                        <a:ln>
                          <a:noFill/>
                        </a:ln>
                        <a:solidFill>
                          <a:srgbClr val="000090"/>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       BR &lt; 7.8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25340">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B</a:t>
                      </a:r>
                      <a:r>
                        <a:rPr kumimoji="0" lang="en-US" sz="1600" b="0" i="0" u="none" strike="noStrike" cap="none" normalizeH="0" baseline="30000" dirty="0">
                          <a:ln>
                            <a:noFill/>
                          </a:ln>
                          <a:solidFill>
                            <a:srgbClr val="000090"/>
                          </a:solidFill>
                          <a:effectLst/>
                          <a:latin typeface="Arial" charset="0"/>
                        </a:rPr>
                        <a:t>+</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err="1">
                          <a:ln>
                            <a:noFill/>
                          </a:ln>
                          <a:solidFill>
                            <a:srgbClr val="000090"/>
                          </a:solidFill>
                          <a:effectLst/>
                          <a:latin typeface="Arial" charset="0"/>
                        </a:rPr>
                        <a:t>K</a:t>
                      </a:r>
                      <a:r>
                        <a:rPr kumimoji="0" lang="en-US" sz="1600" b="0" i="0" u="none" strike="noStrike" cap="none" normalizeH="0" baseline="30000" dirty="0" err="1">
                          <a:ln>
                            <a:noFill/>
                          </a:ln>
                          <a:solidFill>
                            <a:srgbClr val="000090"/>
                          </a:solidFill>
                          <a:effectLst/>
                          <a:latin typeface="Arial" charset="0"/>
                        </a:rPr>
                        <a:t>+</a:t>
                      </a:r>
                      <a:r>
                        <a:rPr kumimoji="0" lang="en-US" sz="1600" b="0" i="0" u="none" strike="noStrike" cap="none" normalizeH="0" baseline="0" dirty="0" err="1">
                          <a:ln>
                            <a:noFill/>
                          </a:ln>
                          <a:solidFill>
                            <a:srgbClr val="000090"/>
                          </a:solidFill>
                          <a:effectLst/>
                          <a:latin typeface="Arial" charset="0"/>
                        </a:rPr>
                        <a:t>e</a:t>
                      </a:r>
                      <a:r>
                        <a:rPr kumimoji="0" lang="en-US" sz="1600" b="0" i="0" u="none" strike="noStrike" cap="none" normalizeH="0" baseline="0" dirty="0" err="1">
                          <a:ln>
                            <a:noFill/>
                          </a:ln>
                          <a:solidFill>
                            <a:srgbClr val="000090"/>
                          </a:solidFill>
                          <a:effectLst/>
                          <a:latin typeface="Symbol" charset="2"/>
                          <a:sym typeface="Symbol" charset="2"/>
                        </a:rPr>
                        <a:t></a:t>
                      </a:r>
                      <a:endParaRPr kumimoji="0" lang="en-US" sz="1600" b="0" i="0" u="none" strike="noStrike" cap="none" normalizeH="0" baseline="0" dirty="0">
                        <a:ln>
                          <a:noFill/>
                        </a:ln>
                        <a:solidFill>
                          <a:srgbClr val="000090"/>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       BR &lt; 9.1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C4BD97"/>
                      </a:solidFill>
                      <a:prstDash val="solid"/>
                      <a:round/>
                      <a:headEnd type="none" w="med" len="med"/>
                      <a:tailEnd type="none" w="med" len="med"/>
                    </a:lnB>
                    <a:lnTlToBr>
                      <a:noFill/>
                    </a:lnTlToBr>
                    <a:lnBlToTr>
                      <a:noFill/>
                    </a:lnBlToTr>
                    <a:noFill/>
                  </a:tcPr>
                </a:tc>
              </a:tr>
              <a:tr h="325340">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000090"/>
                          </a:solidFill>
                          <a:effectLst/>
                          <a:latin typeface="Symbol" charset="2"/>
                          <a:sym typeface="Symbol" charset="2"/>
                        </a:rPr>
                        <a:t></a:t>
                      </a:r>
                      <a:r>
                        <a:rPr kumimoji="0" lang="en-US" sz="1600" b="0" i="0" u="none" strike="noStrike" cap="none" normalizeH="0" baseline="30000" dirty="0" err="1">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a:ln>
                            <a:noFill/>
                          </a:ln>
                          <a:solidFill>
                            <a:srgbClr val="000090"/>
                          </a:solidFill>
                          <a:effectLst/>
                          <a:latin typeface="Arial" charset="0"/>
                        </a:rPr>
                        <a:t>e</a:t>
                      </a:r>
                      <a:r>
                        <a:rPr kumimoji="0" lang="en-US" sz="1600" b="0" i="0" u="none" strike="noStrike" cap="none" normalizeH="0" baseline="30000" dirty="0" err="1">
                          <a:ln>
                            <a:noFill/>
                          </a:ln>
                          <a:solidFill>
                            <a:srgbClr val="000090"/>
                          </a:solidFill>
                          <a:effectLst/>
                          <a:latin typeface="Arial" charset="0"/>
                        </a:rPr>
                        <a:t>+</a:t>
                      </a:r>
                      <a:r>
                        <a:rPr kumimoji="0" lang="en-US" sz="1600" b="0" i="0" u="none" strike="noStrike" cap="none" normalizeH="0" baseline="0" dirty="0" err="1">
                          <a:ln>
                            <a:noFill/>
                          </a:ln>
                          <a:solidFill>
                            <a:srgbClr val="000090"/>
                          </a:solidFill>
                          <a:effectLst/>
                          <a:latin typeface="Symbol" charset="2"/>
                          <a:sym typeface="Symbol" charset="2"/>
                        </a:rPr>
                        <a:t></a:t>
                      </a:r>
                      <a:endParaRPr kumimoji="0" lang="en-US" sz="1600" b="0" i="0" u="none" strike="noStrike" cap="none" normalizeH="0" baseline="0" dirty="0">
                        <a:ln>
                          <a:noFill/>
                        </a:ln>
                        <a:solidFill>
                          <a:srgbClr val="000090"/>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C4BD97"/>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       BR &lt;</a:t>
                      </a:r>
                      <a:r>
                        <a:rPr kumimoji="0" lang="en-US" sz="1600" b="0" i="0" u="none" strike="noStrike" cap="none" normalizeH="0" baseline="0" dirty="0" smtClean="0">
                          <a:ln>
                            <a:noFill/>
                          </a:ln>
                          <a:solidFill>
                            <a:srgbClr val="000090"/>
                          </a:solidFill>
                          <a:effectLst/>
                          <a:latin typeface="Arial" charset="0"/>
                        </a:rPr>
                        <a:t> 4.2 </a:t>
                      </a:r>
                      <a:r>
                        <a:rPr kumimoji="0" lang="en-US" sz="1600" b="0" i="0" u="none" strike="noStrike" cap="none" normalizeH="0" baseline="0" dirty="0">
                          <a:ln>
                            <a:noFill/>
                          </a:ln>
                          <a:solidFill>
                            <a:srgbClr val="000090"/>
                          </a:solidFill>
                          <a:effectLst/>
                          <a:latin typeface="Arial" charset="0"/>
                        </a:rPr>
                        <a:t>E-</a:t>
                      </a:r>
                      <a:r>
                        <a:rPr kumimoji="0" lang="en-US" sz="1600" b="0" i="0" u="none" strike="noStrike" cap="none" normalizeH="0" baseline="0" dirty="0" smtClean="0">
                          <a:ln>
                            <a:noFill/>
                          </a:ln>
                          <a:solidFill>
                            <a:srgbClr val="000090"/>
                          </a:solidFill>
                          <a:effectLst/>
                          <a:latin typeface="Arial" charset="0"/>
                        </a:rPr>
                        <a:t>13</a:t>
                      </a:r>
                      <a:endParaRPr kumimoji="0" lang="en-US" sz="1600" b="0" i="0" u="none" strike="noStrike" cap="none" normalizeH="0" baseline="0" dirty="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C4BD97"/>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000090"/>
                          </a:solidFill>
                          <a:effectLst/>
                          <a:latin typeface="Arial" charset="0"/>
                        </a:rPr>
                        <a:t>10</a:t>
                      </a:r>
                      <a:r>
                        <a:rPr kumimoji="0" lang="en-US" sz="1600" b="0" i="0" u="none" strike="noStrike" cap="none" normalizeH="0" baseline="30000" dirty="0">
                          <a:ln>
                            <a:noFill/>
                          </a:ln>
                          <a:solidFill>
                            <a:srgbClr val="000090"/>
                          </a:solidFill>
                          <a:effectLst/>
                          <a:latin typeface="Arial" charset="0"/>
                        </a:rPr>
                        <a:t>-14</a:t>
                      </a:r>
                      <a:r>
                        <a:rPr kumimoji="0" lang="en-US" sz="1600" b="0" i="0" u="none" strike="noStrike" cap="none" normalizeH="0" baseline="0" dirty="0">
                          <a:ln>
                            <a:noFill/>
                          </a:ln>
                          <a:solidFill>
                            <a:srgbClr val="000090"/>
                          </a:solidFill>
                          <a:effectLst/>
                          <a:latin typeface="Arial" charset="0"/>
                        </a:rPr>
                        <a:t> (MEG)</a:t>
                      </a: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C4BD97"/>
                      </a:solidFill>
                      <a:prstDash val="solid"/>
                      <a:round/>
                      <a:headEnd type="none" w="med" len="med"/>
                      <a:tailEnd type="none" w="med" len="med"/>
                    </a:lnT>
                    <a:lnB>
                      <a:noFill/>
                    </a:lnB>
                    <a:lnTlToBr>
                      <a:noFill/>
                    </a:lnTlToBr>
                    <a:lnBlToTr>
                      <a:noFill/>
                    </a:lnBlToTr>
                    <a:noFill/>
                  </a:tcPr>
                </a:tc>
              </a:tr>
              <a:tr h="326867">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000090"/>
                          </a:solidFill>
                          <a:effectLst/>
                          <a:latin typeface="Symbol" charset="2"/>
                          <a:sym typeface="Symbol" charset="2"/>
                        </a:rPr>
                        <a:t></a:t>
                      </a:r>
                      <a:r>
                        <a:rPr kumimoji="0" lang="en-US" sz="1600" b="0" i="0" u="none" strike="noStrike" cap="none" normalizeH="0" baseline="30000" dirty="0" err="1">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err="1" smtClean="0">
                          <a:ln>
                            <a:noFill/>
                          </a:ln>
                          <a:solidFill>
                            <a:srgbClr val="000090"/>
                          </a:solidFill>
                          <a:effectLst/>
                          <a:latin typeface="Symbol" charset="2"/>
                          <a:sym typeface="Symbol" charset="2"/>
                        </a:rPr>
                        <a:t></a:t>
                      </a:r>
                      <a:r>
                        <a:rPr kumimoji="0" lang="en-US" sz="1600" b="0" i="0" u="none" strike="noStrike" cap="none" normalizeH="0" baseline="0" dirty="0" err="1">
                          <a:ln>
                            <a:noFill/>
                          </a:ln>
                          <a:solidFill>
                            <a:srgbClr val="000090"/>
                          </a:solidFill>
                          <a:effectLst/>
                          <a:latin typeface="Arial" charset="0"/>
                        </a:rPr>
                        <a:t>e</a:t>
                      </a:r>
                      <a:r>
                        <a:rPr kumimoji="0" lang="en-US" sz="1600" b="0" i="0" u="none" strike="noStrike" cap="none" normalizeH="0" baseline="30000" dirty="0" err="1">
                          <a:ln>
                            <a:noFill/>
                          </a:ln>
                          <a:solidFill>
                            <a:srgbClr val="000090"/>
                          </a:solidFill>
                          <a:effectLst/>
                          <a:latin typeface="Arial" charset="0"/>
                        </a:rPr>
                        <a:t>+</a:t>
                      </a:r>
                      <a:r>
                        <a:rPr kumimoji="0" lang="en-US" sz="1600" b="0" i="0" u="none" strike="noStrike" cap="none" normalizeH="0" baseline="0" dirty="0" err="1">
                          <a:ln>
                            <a:noFill/>
                          </a:ln>
                          <a:solidFill>
                            <a:srgbClr val="000090"/>
                          </a:solidFill>
                          <a:effectLst/>
                          <a:latin typeface="Arial" charset="0"/>
                        </a:rPr>
                        <a:t>e</a:t>
                      </a:r>
                      <a:r>
                        <a:rPr kumimoji="0" lang="en-US" sz="1600" b="0" i="0" u="none" strike="noStrike" cap="none" normalizeH="0" baseline="30000" dirty="0" err="1">
                          <a:ln>
                            <a:noFill/>
                          </a:ln>
                          <a:solidFill>
                            <a:srgbClr val="000090"/>
                          </a:solidFill>
                          <a:effectLst/>
                          <a:latin typeface="Arial" charset="0"/>
                        </a:rPr>
                        <a:t>+</a:t>
                      </a:r>
                      <a:r>
                        <a:rPr kumimoji="0" lang="en-US" sz="1600" b="0" i="0" u="none" strike="noStrike" cap="none" normalizeH="0" baseline="0" dirty="0" err="1">
                          <a:ln>
                            <a:noFill/>
                          </a:ln>
                          <a:solidFill>
                            <a:srgbClr val="000090"/>
                          </a:solidFill>
                          <a:effectLst/>
                          <a:latin typeface="Arial" charset="0"/>
                        </a:rPr>
                        <a:t>e</a:t>
                      </a:r>
                      <a:r>
                        <a:rPr kumimoji="0" lang="en-US" sz="1600" b="0" i="0" u="none" strike="noStrike" cap="none" normalizeH="0" baseline="30000" dirty="0">
                          <a:ln>
                            <a:noFill/>
                          </a:ln>
                          <a:solidFill>
                            <a:srgbClr val="000090"/>
                          </a:solidFill>
                          <a:effectLst/>
                          <a:latin typeface="Arial" charset="0"/>
                        </a:rPr>
                        <a:t>-</a:t>
                      </a:r>
                      <a:endParaRPr kumimoji="0" lang="en-US" sz="1600" b="0" i="0" u="none" strike="noStrike" cap="none" normalizeH="0" baseline="0" dirty="0">
                        <a:ln>
                          <a:noFill/>
                        </a:ln>
                        <a:solidFill>
                          <a:srgbClr val="000090"/>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       BR &lt; 1.0 E-12 </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000090"/>
                          </a:solidFill>
                          <a:effectLst/>
                          <a:latin typeface="Arial" charset="0"/>
                        </a:rPr>
                        <a:t>10</a:t>
                      </a:r>
                      <a:r>
                        <a:rPr kumimoji="0" lang="en-US" sz="1600" b="0" i="0" u="none" strike="noStrike" cap="none" normalizeH="0" baseline="30000" dirty="0" smtClean="0">
                          <a:ln>
                            <a:noFill/>
                          </a:ln>
                          <a:solidFill>
                            <a:srgbClr val="000090"/>
                          </a:solidFill>
                          <a:effectLst/>
                          <a:latin typeface="Arial" charset="0"/>
                        </a:rPr>
                        <a:t>-16</a:t>
                      </a:r>
                      <a:r>
                        <a:rPr kumimoji="0" lang="en-US" sz="1600" b="0" i="0" u="none" strike="noStrike" cap="none" normalizeH="0" baseline="0" dirty="0" smtClean="0">
                          <a:ln>
                            <a:noFill/>
                          </a:ln>
                          <a:solidFill>
                            <a:srgbClr val="000090"/>
                          </a:solidFill>
                          <a:effectLst/>
                          <a:latin typeface="Arial" charset="0"/>
                        </a:rPr>
                        <a:t>  (PSI)</a:t>
                      </a:r>
                      <a:endParaRPr kumimoji="0" lang="en-US" sz="1600" b="0" i="0" u="none" strike="noStrike" cap="none" normalizeH="0" baseline="0" dirty="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25340">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Symbol" charset="2"/>
                          <a:sym typeface="Symbol" charset="2"/>
                        </a:rPr>
                        <a:t></a:t>
                      </a:r>
                      <a:r>
                        <a:rPr kumimoji="0" lang="en-US" sz="1600" b="0" i="0" u="none" strike="noStrike" cap="none" normalizeH="0" baseline="0" dirty="0">
                          <a:ln>
                            <a:noFill/>
                          </a:ln>
                          <a:solidFill>
                            <a:srgbClr val="000090"/>
                          </a:solidFill>
                          <a:effectLst/>
                          <a:latin typeface="Arial" charset="0"/>
                        </a:rPr>
                        <a:t>N</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err="1" smtClean="0">
                          <a:ln>
                            <a:noFill/>
                          </a:ln>
                          <a:solidFill>
                            <a:srgbClr val="000090"/>
                          </a:solidFill>
                          <a:effectLst/>
                          <a:latin typeface="+mn-lt"/>
                          <a:sym typeface="Wingdings"/>
                        </a:rPr>
                        <a:t></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err="1">
                          <a:ln>
                            <a:noFill/>
                          </a:ln>
                          <a:solidFill>
                            <a:srgbClr val="000090"/>
                          </a:solidFill>
                          <a:effectLst/>
                          <a:latin typeface="Arial" charset="0"/>
                        </a:rPr>
                        <a:t>eN</a:t>
                      </a:r>
                      <a:endParaRPr kumimoji="0" lang="en-US" sz="1600" b="0" i="0" u="none" strike="noStrike" cap="none" normalizeH="0" baseline="0" dirty="0">
                        <a:ln>
                          <a:noFill/>
                        </a:ln>
                        <a:solidFill>
                          <a:srgbClr val="000090"/>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       </a:t>
                      </a:r>
                      <a:r>
                        <a:rPr kumimoji="0" lang="en-US" sz="1600" b="0" i="0" u="none" strike="noStrike" cap="none" normalizeH="0" baseline="0" dirty="0" err="1">
                          <a:ln>
                            <a:noFill/>
                          </a:ln>
                          <a:solidFill>
                            <a:srgbClr val="000090"/>
                          </a:solidFill>
                          <a:effectLst/>
                          <a:latin typeface="Arial" charset="0"/>
                        </a:rPr>
                        <a:t>R</a:t>
                      </a:r>
                      <a:r>
                        <a:rPr kumimoji="0" lang="en-US" sz="1600" b="0" i="0" u="none" strike="noStrike" cap="none" normalizeH="0" baseline="-25000" dirty="0" err="1">
                          <a:ln>
                            <a:noFill/>
                          </a:ln>
                          <a:solidFill>
                            <a:srgbClr val="000090"/>
                          </a:solidFill>
                          <a:effectLst/>
                          <a:latin typeface="Symbol" charset="2"/>
                          <a:sym typeface="Symbol" charset="2"/>
                        </a:rPr>
                        <a:t></a:t>
                      </a:r>
                      <a:r>
                        <a:rPr kumimoji="0" lang="en-US" sz="1600" b="0" i="0" u="none" strike="noStrike" cap="none" normalizeH="0" baseline="-25000" dirty="0" err="1">
                          <a:ln>
                            <a:noFill/>
                          </a:ln>
                          <a:solidFill>
                            <a:srgbClr val="000090"/>
                          </a:solidFill>
                          <a:effectLst/>
                          <a:latin typeface="Arial" charset="0"/>
                        </a:rPr>
                        <a:t>e</a:t>
                      </a:r>
                      <a:r>
                        <a:rPr kumimoji="0" lang="en-US" sz="1600" b="0" i="0" u="none" strike="noStrike" cap="none" normalizeH="0" baseline="0" dirty="0">
                          <a:ln>
                            <a:noFill/>
                          </a:ln>
                          <a:solidFill>
                            <a:srgbClr val="000090"/>
                          </a:solidFill>
                          <a:effectLst/>
                          <a:latin typeface="Arial" charset="0"/>
                        </a:rPr>
                        <a:t> &lt;</a:t>
                      </a:r>
                      <a:r>
                        <a:rPr kumimoji="0" lang="en-US" sz="1600" b="0" i="0" u="none" strike="noStrike" cap="none" normalizeH="0" baseline="0" dirty="0" smtClean="0">
                          <a:ln>
                            <a:noFill/>
                          </a:ln>
                          <a:solidFill>
                            <a:srgbClr val="000090"/>
                          </a:solidFill>
                          <a:effectLst/>
                          <a:latin typeface="Arial" charset="0"/>
                        </a:rPr>
                        <a:t> 7.0 </a:t>
                      </a:r>
                      <a:r>
                        <a:rPr kumimoji="0" lang="en-US" sz="1600" b="0" i="0" u="none" strike="noStrike" cap="none" normalizeH="0" baseline="0" dirty="0">
                          <a:ln>
                            <a:noFill/>
                          </a:ln>
                          <a:solidFill>
                            <a:srgbClr val="000090"/>
                          </a:solidFill>
                          <a:effectLst/>
                          <a:latin typeface="Arial" charset="0"/>
                        </a:rPr>
                        <a:t>E-</a:t>
                      </a:r>
                      <a:r>
                        <a:rPr kumimoji="0" lang="en-US" sz="1600" b="0" i="0" u="none" strike="noStrike" cap="none" normalizeH="0" baseline="0" dirty="0" smtClean="0">
                          <a:ln>
                            <a:noFill/>
                          </a:ln>
                          <a:solidFill>
                            <a:srgbClr val="000090"/>
                          </a:solidFill>
                          <a:effectLst/>
                          <a:latin typeface="Arial" charset="0"/>
                        </a:rPr>
                        <a:t>13</a:t>
                      </a:r>
                      <a:endParaRPr kumimoji="0" lang="en-US" sz="1600" b="0" i="0" u="none" strike="noStrike" cap="none" normalizeH="0" baseline="0" dirty="0">
                        <a:ln>
                          <a:noFill/>
                        </a:ln>
                        <a:solidFill>
                          <a:srgbClr val="000090"/>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000090"/>
                          </a:solidFill>
                          <a:effectLst/>
                          <a:latin typeface="Arial" charset="0"/>
                        </a:rPr>
                        <a:t>10</a:t>
                      </a:r>
                      <a:r>
                        <a:rPr kumimoji="0" lang="en-US" sz="1600" b="0" i="0" u="none" strike="noStrike" cap="none" normalizeH="0" baseline="30000" dirty="0">
                          <a:ln>
                            <a:noFill/>
                          </a:ln>
                          <a:solidFill>
                            <a:srgbClr val="000090"/>
                          </a:solidFill>
                          <a:effectLst/>
                          <a:latin typeface="Arial" charset="0"/>
                        </a:rPr>
                        <a:t>-</a:t>
                      </a:r>
                      <a:r>
                        <a:rPr kumimoji="0" lang="en-US" sz="1600" b="0" i="0" u="none" strike="noStrike" cap="none" normalizeH="0" baseline="30000" dirty="0" smtClean="0">
                          <a:ln>
                            <a:noFill/>
                          </a:ln>
                          <a:solidFill>
                            <a:srgbClr val="000090"/>
                          </a:solidFill>
                          <a:effectLst/>
                          <a:latin typeface="Arial" charset="0"/>
                        </a:rPr>
                        <a:t>17</a:t>
                      </a:r>
                      <a:r>
                        <a:rPr kumimoji="0" lang="en-US" sz="1600" b="0" i="0" u="none" strike="noStrike" cap="none" normalizeH="0" baseline="0" dirty="0" smtClean="0">
                          <a:ln>
                            <a:noFill/>
                          </a:ln>
                          <a:solidFill>
                            <a:srgbClr val="000090"/>
                          </a:solidFill>
                          <a:effectLst/>
                          <a:latin typeface="Arial" charset="0"/>
                        </a:rPr>
                        <a:t> </a:t>
                      </a:r>
                      <a:r>
                        <a:rPr kumimoji="0" lang="en-US" sz="1600" b="0" i="0" u="none" strike="noStrike" cap="none" normalizeH="0" baseline="0" dirty="0">
                          <a:ln>
                            <a:noFill/>
                          </a:ln>
                          <a:solidFill>
                            <a:srgbClr val="000090"/>
                          </a:solidFill>
                          <a:effectLst/>
                          <a:latin typeface="Arial" charset="0"/>
                        </a:rPr>
                        <a:t>(Mu2e, COMET)</a:t>
                      </a: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C4BD97"/>
                      </a:solidFill>
                      <a:prstDash val="solid"/>
                      <a:round/>
                      <a:headEnd type="none" w="med" len="med"/>
                      <a:tailEnd type="none" w="med" len="med"/>
                    </a:lnB>
                    <a:lnTlToBr>
                      <a:noFill/>
                    </a:lnTlToBr>
                    <a:lnBlToTr>
                      <a:noFill/>
                    </a:lnBlToTr>
                    <a:noFill/>
                  </a:tcPr>
                </a:tc>
              </a:tr>
            </a:tbl>
          </a:graphicData>
        </a:graphic>
      </p:graphicFrame>
      <p:sp>
        <p:nvSpPr>
          <p:cNvPr id="41011" name="Text Box 352"/>
          <p:cNvSpPr txBox="1">
            <a:spLocks noChangeArrowheads="1"/>
          </p:cNvSpPr>
          <p:nvPr/>
        </p:nvSpPr>
        <p:spPr bwMode="auto">
          <a:xfrm>
            <a:off x="6175375" y="5041172"/>
            <a:ext cx="1998940"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FFFFFF"/>
                </a:solidFill>
              </a:rPr>
              <a:t>(current </a:t>
            </a:r>
            <a:r>
              <a:rPr lang="en-US" sz="1200" dirty="0">
                <a:solidFill>
                  <a:srgbClr val="FFFFFF"/>
                </a:solidFill>
              </a:rPr>
              <a:t>limits from the </a:t>
            </a:r>
            <a:r>
              <a:rPr lang="en-US" sz="1200" dirty="0" smtClean="0">
                <a:solidFill>
                  <a:srgbClr val="FFFFFF"/>
                </a:solidFill>
              </a:rPr>
              <a:t>PDG)</a:t>
            </a:r>
            <a:endParaRPr lang="en-US" sz="1200" dirty="0"/>
          </a:p>
        </p:txBody>
      </p:sp>
      <p:sp>
        <p:nvSpPr>
          <p:cNvPr id="2" name="Date Placeholder 1"/>
          <p:cNvSpPr>
            <a:spLocks noGrp="1"/>
          </p:cNvSpPr>
          <p:nvPr>
            <p:ph type="dt" sz="half" idx="10"/>
          </p:nvPr>
        </p:nvSpPr>
        <p:spPr/>
        <p:txBody>
          <a:bodyPr/>
          <a:lstStyle/>
          <a:p>
            <a:r>
              <a:rPr lang="en-US" smtClean="0"/>
              <a:t>11/10/2017</a:t>
            </a:r>
            <a:endParaRPr lang="en-US"/>
          </a:p>
        </p:txBody>
      </p:sp>
      <p:sp>
        <p:nvSpPr>
          <p:cNvPr id="3" name="Rectangle 2"/>
          <p:cNvSpPr/>
          <p:nvPr/>
        </p:nvSpPr>
        <p:spPr>
          <a:xfrm>
            <a:off x="1117600" y="3909464"/>
            <a:ext cx="7569200" cy="113170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7606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59</a:t>
            </a:fld>
            <a:endParaRPr lang="en-US" dirty="0"/>
          </a:p>
        </p:txBody>
      </p:sp>
      <p:pic>
        <p:nvPicPr>
          <p:cNvPr id="7" name="Picture 6"/>
          <p:cNvPicPr>
            <a:picLocks noChangeAspect="1"/>
          </p:cNvPicPr>
          <p:nvPr/>
        </p:nvPicPr>
        <p:blipFill>
          <a:blip r:embed="rId2"/>
          <a:stretch>
            <a:fillRect/>
          </a:stretch>
        </p:blipFill>
        <p:spPr>
          <a:xfrm>
            <a:off x="0" y="88900"/>
            <a:ext cx="9144000" cy="6669741"/>
          </a:xfrm>
          <a:prstGeom prst="rect">
            <a:avLst/>
          </a:prstGeom>
        </p:spPr>
      </p:pic>
    </p:spTree>
    <p:extLst>
      <p:ext uri="{BB962C8B-B14F-4D97-AF65-F5344CB8AC3E}">
        <p14:creationId xmlns:p14="http://schemas.microsoft.com/office/powerpoint/2010/main" val="434118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00000"/>
                </a:solidFill>
              </a:rPr>
              <a:t>COMET </a:t>
            </a:r>
            <a:r>
              <a:rPr lang="en-US" sz="2800" dirty="0" err="1" smtClean="0">
                <a:solidFill>
                  <a:srgbClr val="800000"/>
                </a:solidFill>
              </a:rPr>
              <a:t>vs</a:t>
            </a:r>
            <a:r>
              <a:rPr lang="en-US" sz="2800" dirty="0" smtClean="0">
                <a:solidFill>
                  <a:srgbClr val="800000"/>
                </a:solidFill>
              </a:rPr>
              <a:t> Mu2e</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60</a:t>
            </a:fld>
            <a:endParaRPr lang="en-US" dirty="0"/>
          </a:p>
        </p:txBody>
      </p:sp>
      <p:sp>
        <p:nvSpPr>
          <p:cNvPr id="7" name="TextBox 6"/>
          <p:cNvSpPr txBox="1"/>
          <p:nvPr/>
        </p:nvSpPr>
        <p:spPr>
          <a:xfrm>
            <a:off x="780866" y="679789"/>
            <a:ext cx="7872067" cy="5940088"/>
          </a:xfrm>
          <a:prstGeom prst="rect">
            <a:avLst/>
          </a:prstGeom>
          <a:noFill/>
        </p:spPr>
        <p:txBody>
          <a:bodyPr wrap="square" rtlCol="0">
            <a:spAutoFit/>
          </a:bodyPr>
          <a:lstStyle/>
          <a:p>
            <a:pPr marL="342900" indent="-342900">
              <a:buFont typeface="Wingdings" charset="2"/>
              <a:buChar char="q"/>
            </a:pPr>
            <a:r>
              <a:rPr lang="en-US" sz="2000" dirty="0" smtClean="0"/>
              <a:t>Similar capabilities in physics reach</a:t>
            </a:r>
          </a:p>
          <a:p>
            <a:pPr marL="342900" indent="-342900">
              <a:buFont typeface="Wingdings" charset="2"/>
              <a:buChar char="q"/>
            </a:pPr>
            <a:endParaRPr lang="en-US" sz="2000" dirty="0" smtClean="0"/>
          </a:p>
          <a:p>
            <a:pPr marL="342900" indent="-342900">
              <a:buFont typeface="Wingdings" charset="2"/>
              <a:buChar char="q"/>
            </a:pPr>
            <a:r>
              <a:rPr lang="en-US" sz="2000" b="1" dirty="0" smtClean="0"/>
              <a:t>COMET designed to operate at 56 kW, Mu2e 8 kW</a:t>
            </a:r>
          </a:p>
          <a:p>
            <a:r>
              <a:rPr lang="en-US" sz="2000" dirty="0"/>
              <a:t> </a:t>
            </a:r>
            <a:r>
              <a:rPr lang="en-US" sz="2000" dirty="0" smtClean="0"/>
              <a:t>    </a:t>
            </a:r>
            <a:r>
              <a:rPr lang="en-US" sz="2000" dirty="0" smtClean="0">
                <a:sym typeface="Wingdings"/>
              </a:rPr>
              <a:t> COMET will use all JPARC beam</a:t>
            </a:r>
          </a:p>
          <a:p>
            <a:r>
              <a:rPr lang="en-US" sz="2000" dirty="0">
                <a:sym typeface="Wingdings"/>
              </a:rPr>
              <a:t> </a:t>
            </a:r>
            <a:r>
              <a:rPr lang="en-US" sz="2000" dirty="0" smtClean="0">
                <a:sym typeface="Wingdings"/>
              </a:rPr>
              <a:t>     Mu2e runs simultaneously with neutrino beam</a:t>
            </a:r>
          </a:p>
          <a:p>
            <a:endParaRPr lang="en-US" sz="2000" dirty="0" smtClean="0">
              <a:sym typeface="Wingdings"/>
            </a:endParaRPr>
          </a:p>
          <a:p>
            <a:pPr marL="342900" indent="-342900">
              <a:buFont typeface="Wingdings" charset="2"/>
              <a:buChar char="q"/>
            </a:pPr>
            <a:r>
              <a:rPr lang="en-US" sz="2000" dirty="0" smtClean="0">
                <a:sym typeface="Wingdings"/>
              </a:rPr>
              <a:t>Final bend after COMET stopping target efficiently transmits</a:t>
            </a:r>
          </a:p>
          <a:p>
            <a:r>
              <a:rPr lang="en-US" sz="2000" dirty="0" smtClean="0">
                <a:sym typeface="Wingdings"/>
              </a:rPr>
              <a:t>       conversion e- and provides rate suppression in detector. </a:t>
            </a:r>
          </a:p>
          <a:p>
            <a:pPr marL="342900" lvl="1" indent="-342900">
              <a:buFont typeface="Wingdings" charset="2"/>
              <a:buChar char="q"/>
            </a:pPr>
            <a:endParaRPr lang="en-US" sz="2000" dirty="0" smtClean="0">
              <a:sym typeface="Wingdings"/>
            </a:endParaRPr>
          </a:p>
          <a:p>
            <a:pPr marL="342900" lvl="1" indent="-342900">
              <a:buFont typeface="Wingdings" charset="2"/>
              <a:buChar char="q"/>
            </a:pPr>
            <a:r>
              <a:rPr lang="en-US" sz="2000" b="1" dirty="0" smtClean="0">
                <a:sym typeface="Wingdings"/>
              </a:rPr>
              <a:t>It does not transmit positrons (no </a:t>
            </a:r>
            <a:r>
              <a:rPr lang="en-US" sz="1600" b="1" i="1" dirty="0">
                <a:latin typeface="Symbol" pitchFamily="18" charset="2"/>
              </a:rPr>
              <a:t>m</a:t>
            </a:r>
            <a:r>
              <a:rPr lang="en-US" sz="1600" b="1" i="1" baseline="30000" dirty="0">
                <a:latin typeface="Arial" pitchFamily="34" charset="0"/>
                <a:cs typeface="Arial" pitchFamily="34" charset="0"/>
              </a:rPr>
              <a:t>- </a:t>
            </a:r>
            <a:r>
              <a:rPr lang="en-US" sz="1600" b="1" i="1" dirty="0">
                <a:latin typeface="Arial" pitchFamily="34" charset="0"/>
                <a:cs typeface="Arial" pitchFamily="34" charset="0"/>
              </a:rPr>
              <a:t>N</a:t>
            </a:r>
            <a:r>
              <a:rPr lang="en-US" sz="1600" b="1" dirty="0"/>
              <a:t> </a:t>
            </a:r>
            <a:r>
              <a:rPr lang="el-GR" sz="1600" b="1" dirty="0">
                <a:latin typeface="Arial" pitchFamily="34" charset="0"/>
                <a:cs typeface="Arial" pitchFamily="34" charset="0"/>
              </a:rPr>
              <a:t>→</a:t>
            </a:r>
            <a:r>
              <a:rPr lang="en-US" sz="1600" b="1" dirty="0"/>
              <a:t> </a:t>
            </a:r>
            <a:r>
              <a:rPr lang="en-US" sz="1600" b="1" i="1" dirty="0">
                <a:latin typeface="Arial" pitchFamily="34" charset="0"/>
                <a:cs typeface="Arial" pitchFamily="34" charset="0"/>
              </a:rPr>
              <a:t>e</a:t>
            </a:r>
            <a:r>
              <a:rPr lang="en-US" sz="1600" b="1" i="1" baseline="30000" dirty="0">
                <a:latin typeface="Arial" pitchFamily="34" charset="0"/>
                <a:cs typeface="Arial" pitchFamily="34" charset="0"/>
              </a:rPr>
              <a:t>+ </a:t>
            </a:r>
            <a:r>
              <a:rPr lang="en-US" sz="1600" b="1" i="1" dirty="0" smtClean="0">
                <a:latin typeface="Arial" pitchFamily="34" charset="0"/>
                <a:cs typeface="Arial" pitchFamily="34" charset="0"/>
              </a:rPr>
              <a:t>N )</a:t>
            </a:r>
            <a:endParaRPr lang="en-US" sz="2000" b="1" dirty="0" smtClean="0">
              <a:sym typeface="Wingdings"/>
            </a:endParaRPr>
          </a:p>
          <a:p>
            <a:pPr marL="342900" indent="-342900">
              <a:buFontTx/>
              <a:buChar char="-"/>
            </a:pPr>
            <a:r>
              <a:rPr lang="en-US" sz="2000" dirty="0" smtClean="0">
                <a:sym typeface="Wingdings"/>
              </a:rPr>
              <a:t>COMET solenoids ~ 10 m longer than Mu2e</a:t>
            </a:r>
          </a:p>
          <a:p>
            <a:pPr marL="342900" indent="-342900">
              <a:buFontTx/>
              <a:buChar char="-"/>
            </a:pPr>
            <a:r>
              <a:rPr lang="en-US" sz="2000" dirty="0" smtClean="0">
                <a:sym typeface="Wingdings"/>
              </a:rPr>
              <a:t>Higher beam   higher cost (solenoid </a:t>
            </a:r>
            <a:r>
              <a:rPr lang="en-US" sz="2000" dirty="0" err="1" smtClean="0">
                <a:sym typeface="Wingdings"/>
              </a:rPr>
              <a:t>shieldling</a:t>
            </a:r>
            <a:r>
              <a:rPr lang="en-US" sz="2000" dirty="0" smtClean="0">
                <a:sym typeface="Wingdings"/>
              </a:rPr>
              <a:t>, neutron shielding)</a:t>
            </a:r>
          </a:p>
          <a:p>
            <a:pPr marL="342900" indent="-342900">
              <a:buFontTx/>
              <a:buChar char="-"/>
            </a:pPr>
            <a:r>
              <a:rPr lang="en-US" sz="2000" dirty="0" smtClean="0">
                <a:sym typeface="Wingdings"/>
              </a:rPr>
              <a:t>Longer solenoids carry “cost” in operation</a:t>
            </a:r>
          </a:p>
          <a:p>
            <a:endParaRPr lang="en-US" sz="2000" dirty="0">
              <a:sym typeface="Wingdings"/>
            </a:endParaRPr>
          </a:p>
          <a:p>
            <a:r>
              <a:rPr lang="en-US" sz="2000" dirty="0" smtClean="0">
                <a:sym typeface="Wingdings"/>
              </a:rPr>
              <a:t>COMET Phase-1 could be useful if successful to study background rate</a:t>
            </a:r>
          </a:p>
          <a:p>
            <a:r>
              <a:rPr lang="en-US" sz="2000" dirty="0" smtClean="0">
                <a:sym typeface="Wingdings"/>
              </a:rPr>
              <a:t>COMET Phase-2 schedule </a:t>
            </a:r>
            <a:r>
              <a:rPr lang="mr-IN" sz="2000" dirty="0" smtClean="0">
                <a:sym typeface="Wingdings"/>
              </a:rPr>
              <a:t>…</a:t>
            </a:r>
            <a:r>
              <a:rPr lang="en-US" sz="2000" dirty="0" smtClean="0">
                <a:sym typeface="Wingdings"/>
              </a:rPr>
              <a:t>not yet official</a:t>
            </a:r>
            <a:endParaRPr lang="en-US" sz="2000" dirty="0">
              <a:sym typeface="Wingdings"/>
            </a:endParaRPr>
          </a:p>
          <a:p>
            <a:r>
              <a:rPr lang="en-US" sz="2000" dirty="0" smtClean="0">
                <a:sym typeface="Wingdings"/>
              </a:rPr>
              <a:t>Mu2e is fully approved  now looking for Mu2e-II (Next @ PAC 2018)</a:t>
            </a:r>
          </a:p>
          <a:p>
            <a:endParaRPr lang="en-US" sz="2000" dirty="0" smtClean="0">
              <a:sym typeface="Wingdings"/>
            </a:endParaRPr>
          </a:p>
          <a:p>
            <a:pPr marL="342900" indent="-342900">
              <a:buFont typeface="Wingdings" charset="2"/>
              <a:buChar char="q"/>
            </a:pPr>
            <a:r>
              <a:rPr lang="en-US" sz="2000" dirty="0">
                <a:sym typeface="Wingdings"/>
              </a:rPr>
              <a:t> </a:t>
            </a:r>
            <a:r>
              <a:rPr lang="en-US" sz="2000" dirty="0" smtClean="0">
                <a:sym typeface="Wingdings"/>
              </a:rPr>
              <a:t>Great competition/collaboration  ALCAP @ PSI</a:t>
            </a:r>
          </a:p>
        </p:txBody>
      </p:sp>
    </p:spTree>
    <p:extLst>
      <p:ext uri="{BB962C8B-B14F-4D97-AF65-F5344CB8AC3E}">
        <p14:creationId xmlns:p14="http://schemas.microsoft.com/office/powerpoint/2010/main" val="44117902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World program: COMET</a:t>
            </a:r>
            <a:endParaRPr lang="en-US" dirty="0"/>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61</a:t>
            </a:fld>
            <a:endParaRPr lang="en-US" dirty="0"/>
          </a:p>
        </p:txBody>
      </p:sp>
      <p:pic>
        <p:nvPicPr>
          <p:cNvPr id="3" name="Picture 2"/>
          <p:cNvPicPr>
            <a:picLocks noChangeAspect="1"/>
          </p:cNvPicPr>
          <p:nvPr/>
        </p:nvPicPr>
        <p:blipFill>
          <a:blip r:embed="rId2"/>
          <a:stretch>
            <a:fillRect/>
          </a:stretch>
        </p:blipFill>
        <p:spPr>
          <a:xfrm>
            <a:off x="0" y="0"/>
            <a:ext cx="9136800" cy="6858000"/>
          </a:xfrm>
          <a:prstGeom prst="rect">
            <a:avLst/>
          </a:prstGeom>
        </p:spPr>
      </p:pic>
    </p:spTree>
    <p:extLst>
      <p:ext uri="{BB962C8B-B14F-4D97-AF65-F5344CB8AC3E}">
        <p14:creationId xmlns:p14="http://schemas.microsoft.com/office/powerpoint/2010/main" val="421365070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rcRect l="-18240" r="-18240"/>
          <a:stretch>
            <a:fillRect/>
          </a:stretch>
        </p:blipFill>
        <p:spPr>
          <a:xfrm>
            <a:off x="-1591734" y="-1"/>
            <a:ext cx="12221720" cy="6721475"/>
          </a:xfrm>
        </p:spPr>
      </p:pic>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62</a:t>
            </a:fld>
            <a:endParaRPr lang="en-US" dirty="0"/>
          </a:p>
        </p:txBody>
      </p:sp>
    </p:spTree>
    <p:extLst>
      <p:ext uri="{BB962C8B-B14F-4D97-AF65-F5344CB8AC3E}">
        <p14:creationId xmlns:p14="http://schemas.microsoft.com/office/powerpoint/2010/main" val="70264643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11/10/2017</a:t>
            </a:r>
            <a:endParaRPr lang="en-US" dirty="0"/>
          </a:p>
        </p:txBody>
      </p:sp>
      <p:sp>
        <p:nvSpPr>
          <p:cNvPr id="3" name="Footer Placeholder 2"/>
          <p:cNvSpPr>
            <a:spLocks noGrp="1"/>
          </p:cNvSpPr>
          <p:nvPr>
            <p:ph type="ftr" sz="quarter" idx="11"/>
          </p:nvPr>
        </p:nvSpPr>
        <p:spPr/>
        <p:txBody>
          <a:bodyPr/>
          <a:lstStyle/>
          <a:p>
            <a:r>
              <a:rPr lang="en-US" smtClean="0"/>
              <a:t>S.Miscetti @ LNF Theory Meeting - Frascati</a:t>
            </a:r>
            <a:endParaRPr lang="en-US" dirty="0"/>
          </a:p>
        </p:txBody>
      </p:sp>
      <p:sp>
        <p:nvSpPr>
          <p:cNvPr id="4" name="Slide Number Placeholder 3"/>
          <p:cNvSpPr>
            <a:spLocks noGrp="1"/>
          </p:cNvSpPr>
          <p:nvPr>
            <p:ph type="sldNum" sz="quarter" idx="12"/>
          </p:nvPr>
        </p:nvSpPr>
        <p:spPr/>
        <p:txBody>
          <a:bodyPr/>
          <a:lstStyle/>
          <a:p>
            <a:fld id="{AB3C1F1C-F708-3F4B-8ECB-6D467F0718B5}" type="slidenum">
              <a:rPr lang="en-US" smtClean="0"/>
              <a:pPr/>
              <a:t>63</a:t>
            </a:fld>
            <a:endParaRPr lang="en-US" dirty="0"/>
          </a:p>
        </p:txBody>
      </p:sp>
      <p:pic>
        <p:nvPicPr>
          <p:cNvPr id="5" name="Picture 4"/>
          <p:cNvPicPr>
            <a:picLocks noChangeAspect="1"/>
          </p:cNvPicPr>
          <p:nvPr/>
        </p:nvPicPr>
        <p:blipFill>
          <a:blip r:embed="rId2"/>
          <a:stretch>
            <a:fillRect/>
          </a:stretch>
        </p:blipFill>
        <p:spPr>
          <a:xfrm>
            <a:off x="423333" y="439488"/>
            <a:ext cx="8551333" cy="6045979"/>
          </a:xfrm>
          <a:prstGeom prst="rect">
            <a:avLst/>
          </a:prstGeom>
        </p:spPr>
      </p:pic>
    </p:spTree>
    <p:extLst>
      <p:ext uri="{BB962C8B-B14F-4D97-AF65-F5344CB8AC3E}">
        <p14:creationId xmlns:p14="http://schemas.microsoft.com/office/powerpoint/2010/main" val="152894509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57956"/>
            <a:ext cx="6752835" cy="334962"/>
          </a:xfrm>
        </p:spPr>
        <p:txBody>
          <a:bodyPr>
            <a:normAutofit fontScale="90000"/>
          </a:bodyPr>
          <a:lstStyle/>
          <a:p>
            <a:r>
              <a:rPr lang="en-US" dirty="0" smtClean="0">
                <a:solidFill>
                  <a:srgbClr val="800000"/>
                </a:solidFill>
              </a:rPr>
              <a:t>Mu2e: </a:t>
            </a:r>
            <a:r>
              <a:rPr lang="en-US" dirty="0" smtClean="0"/>
              <a:t>“</a:t>
            </a:r>
            <a:r>
              <a:rPr lang="en-US" sz="3100" dirty="0" smtClean="0">
                <a:solidFill>
                  <a:srgbClr val="800000"/>
                </a:solidFill>
              </a:rPr>
              <a:t>fake” CE from CR events</a:t>
            </a:r>
            <a:endParaRPr lang="en-US" sz="31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64</a:t>
            </a:fld>
            <a:endParaRPr lang="en-US" dirty="0"/>
          </a:p>
        </p:txBody>
      </p:sp>
      <p:pic>
        <p:nvPicPr>
          <p:cNvPr id="7" name="Picture 6"/>
          <p:cNvPicPr>
            <a:picLocks noChangeAspect="1"/>
          </p:cNvPicPr>
          <p:nvPr/>
        </p:nvPicPr>
        <p:blipFill>
          <a:blip r:embed="rId2"/>
          <a:stretch>
            <a:fillRect/>
          </a:stretch>
        </p:blipFill>
        <p:spPr>
          <a:xfrm>
            <a:off x="1303866" y="829734"/>
            <a:ext cx="6481901" cy="4202382"/>
          </a:xfrm>
          <a:prstGeom prst="rect">
            <a:avLst/>
          </a:prstGeom>
        </p:spPr>
      </p:pic>
      <p:sp>
        <p:nvSpPr>
          <p:cNvPr id="8" name="TextBox 7"/>
          <p:cNvSpPr txBox="1"/>
          <p:nvPr/>
        </p:nvSpPr>
        <p:spPr>
          <a:xfrm>
            <a:off x="651813" y="5094121"/>
            <a:ext cx="8170454" cy="1323439"/>
          </a:xfrm>
          <a:prstGeom prst="rect">
            <a:avLst/>
          </a:prstGeom>
          <a:noFill/>
        </p:spPr>
        <p:txBody>
          <a:bodyPr wrap="square" rtlCol="0">
            <a:spAutoFit/>
          </a:bodyPr>
          <a:lstStyle/>
          <a:p>
            <a:pPr marL="285750" indent="-285750" algn="just">
              <a:buFont typeface="Wingdings" charset="2"/>
              <a:buChar char="q"/>
            </a:pPr>
            <a:r>
              <a:rPr lang="en-US" sz="1600" dirty="0" smtClean="0">
                <a:latin typeface="Times"/>
                <a:cs typeface="Times"/>
              </a:rPr>
              <a:t>A long  MC production used to optimize the  CRV geometry by generating the same amount of </a:t>
            </a:r>
            <a:r>
              <a:rPr lang="en-US" sz="1600" dirty="0" err="1" smtClean="0">
                <a:latin typeface="Times"/>
                <a:cs typeface="Times"/>
              </a:rPr>
              <a:t>cosmics</a:t>
            </a:r>
            <a:r>
              <a:rPr lang="en-US" sz="1600" dirty="0">
                <a:latin typeface="Times"/>
                <a:cs typeface="Times"/>
              </a:rPr>
              <a:t> </a:t>
            </a:r>
            <a:r>
              <a:rPr lang="en-US" sz="1600" dirty="0" smtClean="0">
                <a:latin typeface="Times"/>
                <a:cs typeface="Times"/>
              </a:rPr>
              <a:t>that will cross the detector in MU2E running period.</a:t>
            </a:r>
          </a:p>
          <a:p>
            <a:pPr marL="285750" indent="-285750" algn="just">
              <a:buFont typeface="Wingdings" charset="2"/>
              <a:buChar char="q"/>
            </a:pPr>
            <a:r>
              <a:rPr lang="en-US" sz="1600" b="1" dirty="0" smtClean="0">
                <a:solidFill>
                  <a:srgbClr val="F94848"/>
                </a:solidFill>
                <a:latin typeface="Times"/>
                <a:cs typeface="Times"/>
              </a:rPr>
              <a:t>few events evaded the CRV</a:t>
            </a:r>
            <a:r>
              <a:rPr lang="en-US" sz="1600" dirty="0" smtClean="0">
                <a:latin typeface="Times"/>
                <a:cs typeface="Times"/>
              </a:rPr>
              <a:t>,  passing closely enough to the target, were tracked by the tracker and passed all reconstruction tracking criteria. They were all μ</a:t>
            </a:r>
            <a:r>
              <a:rPr lang="en-US" sz="1600" baseline="30000" dirty="0" smtClean="0">
                <a:latin typeface="Times"/>
                <a:cs typeface="Times"/>
              </a:rPr>
              <a:t>-  </a:t>
            </a:r>
            <a:r>
              <a:rPr lang="en-US" sz="1600" dirty="0" smtClean="0">
                <a:latin typeface="Times"/>
                <a:cs typeface="Times"/>
                <a:sym typeface="Wingdings"/>
              </a:rPr>
              <a:t> </a:t>
            </a:r>
            <a:r>
              <a:rPr lang="en-US" sz="1600" b="1" dirty="0" smtClean="0">
                <a:solidFill>
                  <a:srgbClr val="0000FF"/>
                </a:solidFill>
                <a:latin typeface="Times"/>
                <a:cs typeface="Times"/>
                <a:sym typeface="Wingdings"/>
              </a:rPr>
              <a:t>rejected due to </a:t>
            </a:r>
            <a:r>
              <a:rPr lang="en-US" sz="1600" b="1" dirty="0">
                <a:solidFill>
                  <a:srgbClr val="0000FF"/>
                </a:solidFill>
                <a:latin typeface="Times"/>
                <a:cs typeface="Times"/>
                <a:sym typeface="Wingdings"/>
              </a:rPr>
              <a:t>t</a:t>
            </a:r>
            <a:r>
              <a:rPr lang="en-US" sz="1600" b="1" dirty="0" smtClean="0">
                <a:solidFill>
                  <a:srgbClr val="0000FF"/>
                </a:solidFill>
                <a:latin typeface="Times"/>
                <a:cs typeface="Times"/>
              </a:rPr>
              <a:t>he combination of Calorimeter and tracking information :  timing  and </a:t>
            </a:r>
            <a:r>
              <a:rPr lang="en-US" sz="1600" b="1" i="1" dirty="0" smtClean="0">
                <a:solidFill>
                  <a:srgbClr val="0000FF"/>
                </a:solidFill>
                <a:latin typeface="Times"/>
                <a:cs typeface="Times"/>
              </a:rPr>
              <a:t>E/p</a:t>
            </a:r>
            <a:r>
              <a:rPr lang="en-US" sz="1600" b="1" dirty="0" smtClean="0">
                <a:solidFill>
                  <a:srgbClr val="0000FF"/>
                </a:solidFill>
                <a:latin typeface="Times"/>
                <a:cs typeface="Times"/>
              </a:rPr>
              <a:t> </a:t>
            </a:r>
            <a:endParaRPr lang="en-US" sz="1600" b="1" dirty="0">
              <a:solidFill>
                <a:srgbClr val="0000FF"/>
              </a:solidFill>
              <a:latin typeface="Times"/>
              <a:cs typeface="Times"/>
            </a:endParaRPr>
          </a:p>
        </p:txBody>
      </p:sp>
    </p:spTree>
    <p:extLst>
      <p:ext uri="{BB962C8B-B14F-4D97-AF65-F5344CB8AC3E}">
        <p14:creationId xmlns:p14="http://schemas.microsoft.com/office/powerpoint/2010/main" val="89917861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00000"/>
                </a:solidFill>
              </a:rPr>
              <a:t>Mu2e: Stopping Monitor</a:t>
            </a:r>
            <a:endParaRPr lang="en-US" sz="2800" dirty="0">
              <a:solidFill>
                <a:srgbClr val="800000"/>
              </a:solidFill>
            </a:endParaRP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rcRect l="1568" r="1568"/>
          <a:stretch>
            <a:fillRect/>
          </a:stretch>
        </p:blipFill>
        <p:spPr/>
      </p:pic>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65</a:t>
            </a:fld>
            <a:endParaRPr lang="en-US" dirty="0"/>
          </a:p>
        </p:txBody>
      </p:sp>
    </p:spTree>
    <p:extLst>
      <p:ext uri="{BB962C8B-B14F-4D97-AF65-F5344CB8AC3E}">
        <p14:creationId xmlns:p14="http://schemas.microsoft.com/office/powerpoint/2010/main" val="153890350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11/10/2017</a:t>
            </a:r>
            <a:endParaRPr lang="en-US" dirty="0"/>
          </a:p>
        </p:txBody>
      </p:sp>
      <p:sp>
        <p:nvSpPr>
          <p:cNvPr id="3" name="Footer Placeholder 2"/>
          <p:cNvSpPr>
            <a:spLocks noGrp="1"/>
          </p:cNvSpPr>
          <p:nvPr>
            <p:ph type="ftr" sz="quarter" idx="11"/>
          </p:nvPr>
        </p:nvSpPr>
        <p:spPr/>
        <p:txBody>
          <a:bodyPr/>
          <a:lstStyle/>
          <a:p>
            <a:r>
              <a:rPr lang="en-US" smtClean="0"/>
              <a:t>S.Miscetti @ LNF Theory Meeting - Frascati</a:t>
            </a:r>
            <a:endParaRPr lang="en-US" dirty="0"/>
          </a:p>
        </p:txBody>
      </p:sp>
      <p:sp>
        <p:nvSpPr>
          <p:cNvPr id="4" name="Slide Number Placeholder 3"/>
          <p:cNvSpPr>
            <a:spLocks noGrp="1"/>
          </p:cNvSpPr>
          <p:nvPr>
            <p:ph type="sldNum" sz="quarter" idx="12"/>
          </p:nvPr>
        </p:nvSpPr>
        <p:spPr/>
        <p:txBody>
          <a:bodyPr/>
          <a:lstStyle/>
          <a:p>
            <a:fld id="{AB3C1F1C-F708-3F4B-8ECB-6D467F0718B5}" type="slidenum">
              <a:rPr lang="en-US" smtClean="0"/>
              <a:pPr/>
              <a:t>66</a:t>
            </a:fld>
            <a:endParaRPr lang="en-US"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16790" t="14320" r="26915" b="1991"/>
          <a:stretch/>
        </p:blipFill>
        <p:spPr>
          <a:xfrm>
            <a:off x="1583267" y="287867"/>
            <a:ext cx="6203037" cy="6570133"/>
          </a:xfrm>
          <a:prstGeom prst="rect">
            <a:avLst/>
          </a:prstGeom>
        </p:spPr>
      </p:pic>
      <p:sp>
        <p:nvSpPr>
          <p:cNvPr id="6" name="TextBox 5"/>
          <p:cNvSpPr txBox="1"/>
          <p:nvPr/>
        </p:nvSpPr>
        <p:spPr>
          <a:xfrm>
            <a:off x="2387600" y="26257"/>
            <a:ext cx="4185135" cy="523220"/>
          </a:xfrm>
          <a:prstGeom prst="rect">
            <a:avLst/>
          </a:prstGeom>
          <a:noFill/>
        </p:spPr>
        <p:txBody>
          <a:bodyPr wrap="none" rtlCol="0">
            <a:spAutoFit/>
          </a:bodyPr>
          <a:lstStyle/>
          <a:p>
            <a:r>
              <a:rPr lang="en-US" sz="2800" dirty="0" smtClean="0">
                <a:solidFill>
                  <a:srgbClr val="800000"/>
                </a:solidFill>
              </a:rPr>
              <a:t>MEG UPGRADE parameters</a:t>
            </a:r>
            <a:endParaRPr lang="en-US" sz="2800" dirty="0">
              <a:solidFill>
                <a:srgbClr val="800000"/>
              </a:solidFill>
            </a:endParaRPr>
          </a:p>
        </p:txBody>
      </p:sp>
    </p:spTree>
    <p:extLst>
      <p:ext uri="{BB962C8B-B14F-4D97-AF65-F5344CB8AC3E}">
        <p14:creationId xmlns:p14="http://schemas.microsoft.com/office/powerpoint/2010/main" val="358455179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67</a:t>
            </a:fld>
            <a:endParaRPr lang="en-US" dirty="0"/>
          </a:p>
        </p:txBody>
      </p:sp>
      <p:pic>
        <p:nvPicPr>
          <p:cNvPr id="3" name="Picture 2" descr="Papa_MEGII_Mu3e_FCCP2017_Anacapri(1)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25"/>
            <a:ext cx="9144000" cy="6858000"/>
          </a:xfrm>
          <a:prstGeom prst="rect">
            <a:avLst/>
          </a:prstGeom>
        </p:spPr>
      </p:pic>
    </p:spTree>
    <p:extLst>
      <p:ext uri="{BB962C8B-B14F-4D97-AF65-F5344CB8AC3E}">
        <p14:creationId xmlns:p14="http://schemas.microsoft.com/office/powerpoint/2010/main" val="166360914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7" name="Content Placeholder 6"/>
          <p:cNvPicPr>
            <a:picLocks noGrp="1" noChangeAspect="1"/>
          </p:cNvPicPr>
          <p:nvPr>
            <p:ph idx="1"/>
          </p:nvPr>
        </p:nvPicPr>
        <p:blipFill>
          <a:blip r:embed="rId2"/>
          <a:srcRect l="-4743" r="-4743"/>
          <a:stretch>
            <a:fillRect/>
          </a:stretch>
        </p:blipFill>
        <p:spPr>
          <a:xfrm>
            <a:off x="-372534" y="510646"/>
            <a:ext cx="9690412" cy="6210829"/>
          </a:xfrm>
        </p:spPr>
      </p:pic>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68</a:t>
            </a:fld>
            <a:endParaRPr lang="en-US" dirty="0"/>
          </a:p>
        </p:txBody>
      </p:sp>
      <p:sp>
        <p:nvSpPr>
          <p:cNvPr id="8" name="TextBox 7"/>
          <p:cNvSpPr txBox="1"/>
          <p:nvPr/>
        </p:nvSpPr>
        <p:spPr>
          <a:xfrm>
            <a:off x="5825067" y="609600"/>
            <a:ext cx="184666" cy="369332"/>
          </a:xfrm>
          <a:prstGeom prst="rect">
            <a:avLst/>
          </a:prstGeom>
          <a:noFill/>
        </p:spPr>
        <p:txBody>
          <a:bodyPr wrap="none" rtlCol="0">
            <a:spAutoFit/>
          </a:bodyPr>
          <a:lstStyle/>
          <a:p>
            <a:endParaRPr lang="en-US" dirty="0"/>
          </a:p>
        </p:txBody>
      </p:sp>
      <p:sp>
        <p:nvSpPr>
          <p:cNvPr id="9" name="TextBox 8"/>
          <p:cNvSpPr txBox="1"/>
          <p:nvPr/>
        </p:nvSpPr>
        <p:spPr>
          <a:xfrm>
            <a:off x="0" y="65152"/>
            <a:ext cx="9144000" cy="461665"/>
          </a:xfrm>
          <a:prstGeom prst="rect">
            <a:avLst/>
          </a:prstGeom>
          <a:solidFill>
            <a:srgbClr val="CCFFCC"/>
          </a:solidFill>
        </p:spPr>
        <p:txBody>
          <a:bodyPr wrap="square" rtlCol="0">
            <a:spAutoFit/>
          </a:bodyPr>
          <a:lstStyle/>
          <a:p>
            <a:r>
              <a:rPr lang="en-US" sz="2400" dirty="0" smtClean="0"/>
              <a:t>MU3e: Beam line looks promising 10</a:t>
            </a:r>
            <a:r>
              <a:rPr lang="en-US" sz="2400" baseline="30000" dirty="0" smtClean="0"/>
              <a:t>8</a:t>
            </a:r>
            <a:r>
              <a:rPr lang="en-US" sz="2400" dirty="0" smtClean="0"/>
              <a:t>u/sec, Magnet </a:t>
            </a:r>
            <a:r>
              <a:rPr lang="en-US" sz="2400" dirty="0" smtClean="0">
                <a:sym typeface="Wingdings"/>
              </a:rPr>
              <a:t> </a:t>
            </a:r>
            <a:r>
              <a:rPr lang="en-US" sz="2400" dirty="0" smtClean="0"/>
              <a:t>2019</a:t>
            </a:r>
            <a:endParaRPr lang="en-US" sz="2400" dirty="0"/>
          </a:p>
        </p:txBody>
      </p:sp>
    </p:spTree>
    <p:extLst>
      <p:ext uri="{BB962C8B-B14F-4D97-AF65-F5344CB8AC3E}">
        <p14:creationId xmlns:p14="http://schemas.microsoft.com/office/powerpoint/2010/main" val="23215963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91822"/>
            <a:ext cx="6752835" cy="334962"/>
          </a:xfrm>
        </p:spPr>
        <p:txBody>
          <a:bodyPr>
            <a:noAutofit/>
          </a:bodyPr>
          <a:lstStyle/>
          <a:p>
            <a:r>
              <a:rPr lang="en-US" sz="2800" dirty="0" smtClean="0">
                <a:solidFill>
                  <a:srgbClr val="800000"/>
                </a:solidFill>
              </a:rPr>
              <a:t>CLFV history for </a:t>
            </a:r>
            <a:r>
              <a:rPr lang="en-US" sz="2800" dirty="0" err="1" smtClean="0">
                <a:solidFill>
                  <a:srgbClr val="800000"/>
                </a:solidFill>
              </a:rPr>
              <a:t>muons</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6</a:t>
            </a:fld>
            <a:endParaRPr lang="en-US" dirty="0"/>
          </a:p>
        </p:txBody>
      </p:sp>
      <p:grpSp>
        <p:nvGrpSpPr>
          <p:cNvPr id="12" name="Group 11"/>
          <p:cNvGrpSpPr/>
          <p:nvPr/>
        </p:nvGrpSpPr>
        <p:grpSpPr>
          <a:xfrm>
            <a:off x="507990" y="936513"/>
            <a:ext cx="8212675" cy="5370569"/>
            <a:chOff x="507992" y="902647"/>
            <a:chExt cx="8212675" cy="5370569"/>
          </a:xfrm>
        </p:grpSpPr>
        <p:pic>
          <p:nvPicPr>
            <p:cNvPr id="9" name="Picture 8"/>
            <p:cNvPicPr>
              <a:picLocks noChangeAspect="1"/>
            </p:cNvPicPr>
            <p:nvPr/>
          </p:nvPicPr>
          <p:blipFill>
            <a:blip r:embed="rId2"/>
            <a:stretch>
              <a:fillRect/>
            </a:stretch>
          </p:blipFill>
          <p:spPr>
            <a:xfrm>
              <a:off x="507992" y="902647"/>
              <a:ext cx="8009467" cy="5370569"/>
            </a:xfrm>
            <a:prstGeom prst="rect">
              <a:avLst/>
            </a:prstGeom>
          </p:spPr>
        </p:pic>
        <p:cxnSp>
          <p:nvCxnSpPr>
            <p:cNvPr id="7" name="Straight Connector 6"/>
            <p:cNvCxnSpPr/>
            <p:nvPr/>
          </p:nvCxnSpPr>
          <p:spPr>
            <a:xfrm>
              <a:off x="1066800" y="4409293"/>
              <a:ext cx="765386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048933" y="4443159"/>
              <a:ext cx="1516235" cy="369332"/>
            </a:xfrm>
            <a:prstGeom prst="rect">
              <a:avLst/>
            </a:prstGeom>
            <a:noFill/>
          </p:spPr>
          <p:txBody>
            <a:bodyPr wrap="none" rtlCol="0">
              <a:spAutoFit/>
            </a:bodyPr>
            <a:lstStyle/>
            <a:p>
              <a:r>
                <a:rPr lang="en-US" dirty="0" smtClean="0"/>
                <a:t>MEG-Upgrade</a:t>
              </a:r>
              <a:endParaRPr lang="en-US"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0800" y="1740522"/>
              <a:ext cx="2982384" cy="300492"/>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4832" y="1183223"/>
              <a:ext cx="3399367" cy="241031"/>
            </a:xfrm>
            <a:prstGeom prst="rect">
              <a:avLst/>
            </a:prstGeom>
          </p:spPr>
        </p:pic>
        <p:pic>
          <p:nvPicPr>
            <p:cNvPr id="13" name="Picture 12"/>
            <p:cNvPicPr>
              <a:picLocks noChangeAspect="1"/>
            </p:cNvPicPr>
            <p:nvPr/>
          </p:nvPicPr>
          <p:blipFill>
            <a:blip r:embed="rId5"/>
            <a:stretch>
              <a:fillRect/>
            </a:stretch>
          </p:blipFill>
          <p:spPr>
            <a:xfrm>
              <a:off x="2199220" y="3277663"/>
              <a:ext cx="1579033" cy="334946"/>
            </a:xfrm>
            <a:prstGeom prst="rect">
              <a:avLst/>
            </a:prstGeom>
          </p:spPr>
        </p:pic>
      </p:grpSp>
      <p:sp>
        <p:nvSpPr>
          <p:cNvPr id="14" name="Footer Placeholder 4"/>
          <p:cNvSpPr>
            <a:spLocks noGrp="1"/>
          </p:cNvSpPr>
          <p:nvPr>
            <p:ph type="ftr" sz="quarter" idx="11"/>
          </p:nvPr>
        </p:nvSpPr>
        <p:spPr>
          <a:xfrm>
            <a:off x="2590800" y="6485467"/>
            <a:ext cx="3962399" cy="236008"/>
          </a:xfrm>
        </p:spPr>
        <p:txBody>
          <a:bodyPr/>
          <a:lstStyle/>
          <a:p>
            <a:r>
              <a:rPr lang="en-US" smtClean="0"/>
              <a:t>S.Miscetti @ LNF Theory Meeting - Frascati</a:t>
            </a:r>
            <a:endParaRPr lang="en-US" dirty="0"/>
          </a:p>
        </p:txBody>
      </p:sp>
      <p:sp>
        <p:nvSpPr>
          <p:cNvPr id="3" name="Rectangle 2"/>
          <p:cNvSpPr/>
          <p:nvPr/>
        </p:nvSpPr>
        <p:spPr>
          <a:xfrm>
            <a:off x="7501468" y="5249333"/>
            <a:ext cx="84667" cy="118533"/>
          </a:xfrm>
          <a:prstGeom prst="rect">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6553199" y="5350933"/>
            <a:ext cx="220134" cy="457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485465" y="5350933"/>
            <a:ext cx="372534" cy="3465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619999" y="5100135"/>
            <a:ext cx="665830" cy="369332"/>
          </a:xfrm>
          <a:prstGeom prst="rect">
            <a:avLst/>
          </a:prstGeom>
          <a:solidFill>
            <a:schemeClr val="bg1"/>
          </a:solidFill>
        </p:spPr>
        <p:txBody>
          <a:bodyPr wrap="none" rtlCol="0">
            <a:spAutoFit/>
          </a:bodyPr>
          <a:lstStyle/>
          <a:p>
            <a:r>
              <a:rPr lang="en-US" dirty="0" smtClean="0"/>
              <a:t>Pip-2</a:t>
            </a:r>
            <a:endParaRPr lang="en-US" dirty="0"/>
          </a:p>
        </p:txBody>
      </p:sp>
    </p:spTree>
    <p:extLst>
      <p:ext uri="{BB962C8B-B14F-4D97-AF65-F5344CB8AC3E}">
        <p14:creationId xmlns:p14="http://schemas.microsoft.com/office/powerpoint/2010/main" val="107683336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57956"/>
            <a:ext cx="6752835" cy="334962"/>
          </a:xfrm>
        </p:spPr>
        <p:txBody>
          <a:bodyPr>
            <a:noAutofit/>
          </a:bodyPr>
          <a:lstStyle/>
          <a:p>
            <a:r>
              <a:rPr lang="en-US" sz="2800" dirty="0" smtClean="0">
                <a:solidFill>
                  <a:srgbClr val="800000"/>
                </a:solidFill>
              </a:rPr>
              <a:t>MEG  </a:t>
            </a:r>
            <a:r>
              <a:rPr lang="en-US" sz="2800" dirty="0" err="1" smtClean="0">
                <a:solidFill>
                  <a:srgbClr val="800000"/>
                </a:solidFill>
              </a:rPr>
              <a:t>vs</a:t>
            </a:r>
            <a:r>
              <a:rPr lang="en-US" sz="2800" dirty="0" smtClean="0">
                <a:solidFill>
                  <a:srgbClr val="800000"/>
                </a:solidFill>
              </a:rPr>
              <a:t> Mu3e</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69</a:t>
            </a:fld>
            <a:endParaRPr lang="en-US" dirty="0"/>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t="480" r="2939" b="1"/>
          <a:stretch/>
        </p:blipFill>
        <p:spPr>
          <a:xfrm>
            <a:off x="3849856" y="829733"/>
            <a:ext cx="5222844" cy="5989459"/>
          </a:xfrm>
          <a:prstGeom prst="rect">
            <a:avLst/>
          </a:prstGeom>
        </p:spPr>
      </p:pic>
      <p:sp>
        <p:nvSpPr>
          <p:cNvPr id="8" name="TextBox 7"/>
          <p:cNvSpPr txBox="1"/>
          <p:nvPr/>
        </p:nvSpPr>
        <p:spPr>
          <a:xfrm>
            <a:off x="254000" y="1608667"/>
            <a:ext cx="3849855" cy="2862323"/>
          </a:xfrm>
          <a:prstGeom prst="rect">
            <a:avLst/>
          </a:prstGeom>
          <a:noFill/>
        </p:spPr>
        <p:txBody>
          <a:bodyPr wrap="square" rtlCol="0">
            <a:spAutoFit/>
          </a:bodyPr>
          <a:lstStyle/>
          <a:p>
            <a:pPr marL="285750" indent="-285750">
              <a:buFont typeface="Wingdings" charset="2"/>
              <a:buChar char="§"/>
            </a:pPr>
            <a:r>
              <a:rPr lang="en-US" dirty="0" smtClean="0"/>
              <a:t>Mu3e decays test also values</a:t>
            </a:r>
          </a:p>
          <a:p>
            <a:r>
              <a:rPr lang="en-US" dirty="0"/>
              <a:t> </a:t>
            </a:r>
            <a:r>
              <a:rPr lang="en-US" dirty="0" smtClean="0"/>
              <a:t>    of K larger than MEG but with</a:t>
            </a:r>
          </a:p>
          <a:p>
            <a:r>
              <a:rPr lang="en-US" dirty="0"/>
              <a:t> </a:t>
            </a:r>
            <a:r>
              <a:rPr lang="en-US" dirty="0" smtClean="0"/>
              <a:t>    different (reduced) sensitivity</a:t>
            </a:r>
          </a:p>
          <a:p>
            <a:r>
              <a:rPr lang="en-US" dirty="0"/>
              <a:t> </a:t>
            </a:r>
            <a:r>
              <a:rPr lang="en-US" dirty="0" smtClean="0"/>
              <a:t>    al large K with respect to  Mu2e</a:t>
            </a:r>
            <a:endParaRPr lang="en-US" dirty="0"/>
          </a:p>
          <a:p>
            <a:endParaRPr lang="en-US" dirty="0" smtClean="0"/>
          </a:p>
          <a:p>
            <a:pPr marL="285750" indent="-285750">
              <a:buFont typeface="Wingdings" charset="2"/>
              <a:buChar char="§"/>
            </a:pPr>
            <a:r>
              <a:rPr lang="en-US" dirty="0" smtClean="0"/>
              <a:t>Phase 1 Mu3e at PSI aims to 10</a:t>
            </a:r>
            <a:r>
              <a:rPr lang="en-US" baseline="30000" dirty="0" smtClean="0"/>
              <a:t>-15 </a:t>
            </a:r>
          </a:p>
          <a:p>
            <a:r>
              <a:rPr lang="en-US" dirty="0" smtClean="0"/>
              <a:t>     (approved)</a:t>
            </a:r>
          </a:p>
          <a:p>
            <a:endParaRPr lang="en-US" dirty="0"/>
          </a:p>
          <a:p>
            <a:pPr marL="285750" indent="-285750">
              <a:buFont typeface="Wingdings" charset="2"/>
              <a:buChar char="§"/>
            </a:pPr>
            <a:r>
              <a:rPr lang="en-US" dirty="0" smtClean="0"/>
              <a:t>Next phase aims to few 10</a:t>
            </a:r>
            <a:r>
              <a:rPr lang="en-US" baseline="30000" dirty="0" smtClean="0"/>
              <a:t>-16</a:t>
            </a:r>
          </a:p>
          <a:p>
            <a:r>
              <a:rPr lang="en-US" dirty="0"/>
              <a:t> </a:t>
            </a:r>
            <a:r>
              <a:rPr lang="en-US" dirty="0" smtClean="0"/>
              <a:t>     .. Schedule is not yet clear</a:t>
            </a:r>
          </a:p>
        </p:txBody>
      </p:sp>
    </p:spTree>
    <p:extLst>
      <p:ext uri="{BB962C8B-B14F-4D97-AF65-F5344CB8AC3E}">
        <p14:creationId xmlns:p14="http://schemas.microsoft.com/office/powerpoint/2010/main" val="39216124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7</a:t>
            </a:fld>
            <a:endParaRPr lang="en-US" dirty="0"/>
          </a:p>
        </p:txBody>
      </p:sp>
      <p:sp>
        <p:nvSpPr>
          <p:cNvPr id="24" name="Content Placeholder 2"/>
          <p:cNvSpPr>
            <a:spLocks noGrp="1"/>
          </p:cNvSpPr>
          <p:nvPr>
            <p:ph idx="1"/>
          </p:nvPr>
        </p:nvSpPr>
        <p:spPr>
          <a:xfrm>
            <a:off x="0" y="5835649"/>
            <a:ext cx="9144000" cy="571500"/>
          </a:xfrm>
        </p:spPr>
        <p:txBody>
          <a:bodyPr>
            <a:noAutofit/>
          </a:bodyPr>
          <a:lstStyle/>
          <a:p>
            <a:pPr marL="0" indent="0" algn="ctr">
              <a:buNone/>
            </a:pPr>
            <a:r>
              <a:rPr lang="en-US" sz="2400" dirty="0"/>
              <a:t>C</a:t>
            </a:r>
            <a:r>
              <a:rPr lang="en-US" sz="2400" dirty="0" smtClean="0"/>
              <a:t>LFV rates and ratios are sensitive probes of underlying model</a:t>
            </a:r>
            <a:endParaRPr lang="en-US" sz="2400" dirty="0"/>
          </a:p>
        </p:txBody>
      </p:sp>
      <p:pic>
        <p:nvPicPr>
          <p:cNvPr id="25" name="Picture 24" descr="cLFV-Diagrams-Dipole.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6257" y="762081"/>
            <a:ext cx="8001000" cy="1604921"/>
          </a:xfrm>
          <a:prstGeom prst="rect">
            <a:avLst/>
          </a:prstGeom>
        </p:spPr>
      </p:pic>
      <p:sp>
        <p:nvSpPr>
          <p:cNvPr id="26" name="Rectangle 25"/>
          <p:cNvSpPr/>
          <p:nvPr/>
        </p:nvSpPr>
        <p:spPr>
          <a:xfrm>
            <a:off x="4991100" y="2153504"/>
            <a:ext cx="3556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759700" y="2153504"/>
            <a:ext cx="3556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877744" y="2139772"/>
            <a:ext cx="710576" cy="369332"/>
          </a:xfrm>
          <a:prstGeom prst="rect">
            <a:avLst/>
          </a:prstGeom>
          <a:noFill/>
        </p:spPr>
        <p:txBody>
          <a:bodyPr wrap="none" rtlCol="0">
            <a:spAutoFit/>
          </a:bodyPr>
          <a:lstStyle/>
          <a:p>
            <a:r>
              <a:rPr lang="en-US" dirty="0" smtClean="0"/>
              <a:t>, Z, h</a:t>
            </a:r>
            <a:endParaRPr lang="en-US" dirty="0"/>
          </a:p>
        </p:txBody>
      </p:sp>
      <p:sp>
        <p:nvSpPr>
          <p:cNvPr id="29" name="TextBox 28"/>
          <p:cNvSpPr txBox="1"/>
          <p:nvPr/>
        </p:nvSpPr>
        <p:spPr>
          <a:xfrm>
            <a:off x="7544112" y="2183706"/>
            <a:ext cx="710576" cy="369332"/>
          </a:xfrm>
          <a:prstGeom prst="rect">
            <a:avLst/>
          </a:prstGeom>
          <a:noFill/>
        </p:spPr>
        <p:txBody>
          <a:bodyPr wrap="none" rtlCol="0">
            <a:spAutoFit/>
          </a:bodyPr>
          <a:lstStyle/>
          <a:p>
            <a:r>
              <a:rPr lang="en-US" dirty="0" smtClean="0"/>
              <a:t>, Z, h</a:t>
            </a:r>
            <a:endParaRPr lang="en-US" dirty="0"/>
          </a:p>
        </p:txBody>
      </p:sp>
      <p:pic>
        <p:nvPicPr>
          <p:cNvPr id="30" name="Picture 29" descr="cLFV-Diagram-Tree.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7744" y="2887153"/>
            <a:ext cx="4015743" cy="1955759"/>
          </a:xfrm>
          <a:prstGeom prst="rect">
            <a:avLst/>
          </a:prstGeom>
        </p:spPr>
      </p:pic>
      <p:pic>
        <p:nvPicPr>
          <p:cNvPr id="31" name="Picture 30"/>
          <p:cNvPicPr>
            <a:picLocks noChangeAspect="1"/>
          </p:cNvPicPr>
          <p:nvPr/>
        </p:nvPicPr>
        <p:blipFill rotWithShape="1">
          <a:blip r:embed="rId4" cstate="email">
            <a:extLst>
              <a:ext uri="{28A0092B-C50C-407E-A947-70E740481C1C}">
                <a14:useLocalDpi xmlns:a14="http://schemas.microsoft.com/office/drawing/2010/main"/>
              </a:ext>
            </a:extLst>
          </a:blip>
          <a:srcRect t="12056" r="48504" b="50000"/>
          <a:stretch/>
        </p:blipFill>
        <p:spPr>
          <a:xfrm>
            <a:off x="-225733" y="2553038"/>
            <a:ext cx="2349511" cy="2718682"/>
          </a:xfrm>
          <a:prstGeom prst="rect">
            <a:avLst/>
          </a:prstGeom>
        </p:spPr>
      </p:pic>
      <p:pic>
        <p:nvPicPr>
          <p:cNvPr id="32" name="Picture 31"/>
          <p:cNvPicPr>
            <a:picLocks noChangeAspect="1"/>
          </p:cNvPicPr>
          <p:nvPr/>
        </p:nvPicPr>
        <p:blipFill rotWithShape="1">
          <a:blip r:embed="rId4" cstate="email">
            <a:extLst>
              <a:ext uri="{28A0092B-C50C-407E-A947-70E740481C1C}">
                <a14:useLocalDpi xmlns:a14="http://schemas.microsoft.com/office/drawing/2010/main"/>
              </a:ext>
            </a:extLst>
          </a:blip>
          <a:srcRect l="47693" t="56910" b="277"/>
          <a:stretch/>
        </p:blipFill>
        <p:spPr>
          <a:xfrm>
            <a:off x="2123778" y="2553038"/>
            <a:ext cx="2397422" cy="3081535"/>
          </a:xfrm>
          <a:prstGeom prst="rect">
            <a:avLst/>
          </a:prstGeom>
        </p:spPr>
      </p:pic>
      <p:sp>
        <p:nvSpPr>
          <p:cNvPr id="33" name="TextBox 32"/>
          <p:cNvSpPr txBox="1"/>
          <p:nvPr/>
        </p:nvSpPr>
        <p:spPr>
          <a:xfrm>
            <a:off x="1341740" y="5271720"/>
            <a:ext cx="1249060" cy="369332"/>
          </a:xfrm>
          <a:prstGeom prst="rect">
            <a:avLst/>
          </a:prstGeom>
          <a:noFill/>
        </p:spPr>
        <p:txBody>
          <a:bodyPr wrap="none" rtlCol="0">
            <a:spAutoFit/>
          </a:bodyPr>
          <a:lstStyle/>
          <a:p>
            <a:r>
              <a:rPr lang="en-US" dirty="0" smtClean="0"/>
              <a:t>Loop terms</a:t>
            </a:r>
            <a:endParaRPr lang="en-US" dirty="0"/>
          </a:p>
        </p:txBody>
      </p:sp>
      <p:sp>
        <p:nvSpPr>
          <p:cNvPr id="34" name="TextBox 33"/>
          <p:cNvSpPr txBox="1"/>
          <p:nvPr/>
        </p:nvSpPr>
        <p:spPr>
          <a:xfrm>
            <a:off x="6267336" y="5277173"/>
            <a:ext cx="2621230" cy="369332"/>
          </a:xfrm>
          <a:prstGeom prst="rect">
            <a:avLst/>
          </a:prstGeom>
          <a:noFill/>
        </p:spPr>
        <p:txBody>
          <a:bodyPr wrap="none" rtlCol="0">
            <a:spAutoFit/>
          </a:bodyPr>
          <a:lstStyle/>
          <a:p>
            <a:r>
              <a:rPr lang="en-US" dirty="0" smtClean="0"/>
              <a:t>Contact or 4-lepton terms</a:t>
            </a:r>
            <a:endParaRPr lang="en-US" dirty="0"/>
          </a:p>
        </p:txBody>
      </p:sp>
      <p:sp>
        <p:nvSpPr>
          <p:cNvPr id="17" name="Title 1"/>
          <p:cNvSpPr>
            <a:spLocks noGrp="1"/>
          </p:cNvSpPr>
          <p:nvPr>
            <p:ph type="title"/>
          </p:nvPr>
        </p:nvSpPr>
        <p:spPr/>
        <p:txBody>
          <a:bodyPr>
            <a:noAutofit/>
          </a:bodyPr>
          <a:lstStyle/>
          <a:p>
            <a:r>
              <a:rPr lang="en-US" sz="2800" dirty="0">
                <a:solidFill>
                  <a:srgbClr val="800000"/>
                </a:solidFill>
              </a:rPr>
              <a:t>D</a:t>
            </a:r>
            <a:r>
              <a:rPr lang="en-US" sz="2800" dirty="0" smtClean="0">
                <a:solidFill>
                  <a:srgbClr val="800000"/>
                </a:solidFill>
              </a:rPr>
              <a:t>iagrams for CLFV </a:t>
            </a:r>
            <a:r>
              <a:rPr lang="en-US" sz="2800" dirty="0" err="1" smtClean="0">
                <a:solidFill>
                  <a:srgbClr val="800000"/>
                </a:solidFill>
              </a:rPr>
              <a:t>muon</a:t>
            </a:r>
            <a:r>
              <a:rPr lang="en-US" sz="2800" dirty="0" smtClean="0">
                <a:solidFill>
                  <a:srgbClr val="800000"/>
                </a:solidFill>
              </a:rPr>
              <a:t> processes</a:t>
            </a:r>
            <a:endParaRPr lang="en-US" sz="2800" dirty="0">
              <a:solidFill>
                <a:srgbClr val="800000"/>
              </a:solidFill>
            </a:endParaRPr>
          </a:p>
        </p:txBody>
      </p:sp>
    </p:spTree>
    <p:extLst>
      <p:ext uri="{BB962C8B-B14F-4D97-AF65-F5344CB8AC3E}">
        <p14:creationId xmlns:p14="http://schemas.microsoft.com/office/powerpoint/2010/main" val="12339694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800000"/>
                </a:solidFill>
              </a:rPr>
              <a:t>CLFV General </a:t>
            </a:r>
            <a:r>
              <a:rPr lang="en-US" sz="2800" dirty="0" err="1" smtClean="0">
                <a:solidFill>
                  <a:srgbClr val="800000"/>
                </a:solidFill>
              </a:rPr>
              <a:t>Lagrangian</a:t>
            </a:r>
            <a:endParaRPr lang="en-US" sz="2800" dirty="0">
              <a:solidFill>
                <a:srgbClr val="800000"/>
              </a:solidFill>
            </a:endParaRPr>
          </a:p>
        </p:txBody>
      </p:sp>
      <p:sp>
        <p:nvSpPr>
          <p:cNvPr id="4" name="Date Placeholder 3"/>
          <p:cNvSpPr>
            <a:spLocks noGrp="1"/>
          </p:cNvSpPr>
          <p:nvPr>
            <p:ph type="dt" sz="half" idx="10"/>
          </p:nvPr>
        </p:nvSpPr>
        <p:spPr/>
        <p:txBody>
          <a:bodyPr/>
          <a:lstStyle/>
          <a:p>
            <a:r>
              <a:rPr lang="en-US" smtClean="0"/>
              <a:t>11/10/2017</a:t>
            </a:r>
            <a:endParaRPr lang="en-US" dirty="0"/>
          </a:p>
        </p:txBody>
      </p:sp>
      <p:sp>
        <p:nvSpPr>
          <p:cNvPr id="5" name="Footer Placeholder 4"/>
          <p:cNvSpPr>
            <a:spLocks noGrp="1"/>
          </p:cNvSpPr>
          <p:nvPr>
            <p:ph type="ftr" sz="quarter" idx="11"/>
          </p:nvPr>
        </p:nvSpPr>
        <p:spPr/>
        <p:txBody>
          <a:bodyPr/>
          <a:lstStyle/>
          <a:p>
            <a:r>
              <a:rPr lang="en-US" smtClean="0"/>
              <a:t>S.Miscetti @ LNF Theory Meeting - Frascati</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8</a:t>
            </a:fld>
            <a:endParaRPr lang="en-US" dirty="0"/>
          </a:p>
        </p:txBody>
      </p:sp>
      <p:sp>
        <p:nvSpPr>
          <p:cNvPr id="7" name="Rounded Rectangle 6"/>
          <p:cNvSpPr/>
          <p:nvPr/>
        </p:nvSpPr>
        <p:spPr>
          <a:xfrm>
            <a:off x="4494492" y="846165"/>
            <a:ext cx="3862110" cy="734111"/>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8" name="Rounded Rectangle 7"/>
          <p:cNvSpPr/>
          <p:nvPr/>
        </p:nvSpPr>
        <p:spPr>
          <a:xfrm>
            <a:off x="1866902" y="858865"/>
            <a:ext cx="2374900" cy="69781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93980" y="5550821"/>
            <a:ext cx="7792720" cy="646331"/>
          </a:xfrm>
          <a:prstGeom prst="rect">
            <a:avLst/>
          </a:prstGeom>
          <a:noFill/>
          <a:ln>
            <a:noFill/>
          </a:ln>
        </p:spPr>
        <p:txBody>
          <a:bodyPr wrap="square">
            <a:spAutoFit/>
          </a:bodyPr>
          <a:lstStyle/>
          <a:p>
            <a:r>
              <a:rPr lang="en-US" sz="1200" b="1" dirty="0" smtClean="0">
                <a:latin typeface="Arial" panose="020B0604020202020204" pitchFamily="34" charset="0"/>
                <a:cs typeface="Arial" pitchFamily="34" charset="0"/>
                <a:sym typeface="Arial" charset="0"/>
              </a:rPr>
              <a:t>Test of Physics BSM:    </a:t>
            </a:r>
            <a:r>
              <a:rPr lang="en-US" sz="1200" dirty="0" smtClean="0">
                <a:latin typeface="Arial" panose="020B0604020202020204" pitchFamily="34" charset="0"/>
                <a:cs typeface="Arial" pitchFamily="34" charset="0"/>
                <a:sym typeface="Arial" charset="0"/>
              </a:rPr>
              <a:t>Marciano</a:t>
            </a:r>
            <a:r>
              <a:rPr lang="en-US" sz="1200" dirty="0">
                <a:latin typeface="Arial" panose="020B0604020202020204" pitchFamily="34" charset="0"/>
                <a:cs typeface="Arial" pitchFamily="34" charset="0"/>
                <a:sym typeface="Arial" charset="0"/>
              </a:rPr>
              <a:t>, Mori, and </a:t>
            </a:r>
            <a:r>
              <a:rPr lang="en-US" sz="1200" dirty="0" err="1">
                <a:latin typeface="Arial" pitchFamily="34" charset="0"/>
                <a:cs typeface="Arial" pitchFamily="34" charset="0"/>
                <a:sym typeface="Arial" charset="0"/>
              </a:rPr>
              <a:t>Roney</a:t>
            </a:r>
            <a:r>
              <a:rPr lang="en-US" sz="1200" dirty="0">
                <a:latin typeface="Arial" pitchFamily="34" charset="0"/>
                <a:cs typeface="Arial" pitchFamily="34" charset="0"/>
                <a:sym typeface="Arial" charset="0"/>
              </a:rPr>
              <a:t>, Ann. Rev. </a:t>
            </a:r>
            <a:r>
              <a:rPr lang="en-US" sz="1200" dirty="0" err="1">
                <a:latin typeface="Arial" pitchFamily="34" charset="0"/>
                <a:cs typeface="Arial" pitchFamily="34" charset="0"/>
                <a:sym typeface="Arial" charset="0"/>
              </a:rPr>
              <a:t>Nucl</a:t>
            </a:r>
            <a:r>
              <a:rPr lang="en-US" sz="1200" dirty="0">
                <a:latin typeface="Arial" pitchFamily="34" charset="0"/>
                <a:cs typeface="Arial" pitchFamily="34" charset="0"/>
                <a:sym typeface="Arial" charset="0"/>
              </a:rPr>
              <a:t>. Sci. </a:t>
            </a:r>
            <a:r>
              <a:rPr lang="en-US" sz="1200" dirty="0" smtClean="0">
                <a:latin typeface="Arial" pitchFamily="34" charset="0"/>
                <a:cs typeface="Arial" pitchFamily="34" charset="0"/>
                <a:sym typeface="Arial" charset="0"/>
              </a:rPr>
              <a:t>58</a:t>
            </a:r>
          </a:p>
          <a:p>
            <a:r>
              <a:rPr lang="en-US" sz="1200" dirty="0" smtClean="0">
                <a:latin typeface="Arial" pitchFamily="34" charset="0"/>
                <a:cs typeface="Arial" pitchFamily="34" charset="0"/>
                <a:sym typeface="Arial" charset="0"/>
              </a:rPr>
              <a:t>                                        M. </a:t>
            </a:r>
            <a:r>
              <a:rPr lang="en-US" sz="1200" dirty="0" err="1" smtClean="0">
                <a:latin typeface="Arial" pitchFamily="34" charset="0"/>
                <a:cs typeface="Arial" pitchFamily="34" charset="0"/>
                <a:sym typeface="Arial" charset="0"/>
              </a:rPr>
              <a:t>Raidal</a:t>
            </a:r>
            <a:r>
              <a:rPr lang="en-US" sz="1200" dirty="0" smtClean="0">
                <a:latin typeface="Arial" pitchFamily="34" charset="0"/>
                <a:cs typeface="Arial" pitchFamily="34" charset="0"/>
                <a:sym typeface="Arial" charset="0"/>
              </a:rPr>
              <a:t> </a:t>
            </a:r>
            <a:r>
              <a:rPr lang="en-US" sz="1200" i="1" dirty="0" smtClean="0">
                <a:latin typeface="Arial" pitchFamily="34" charset="0"/>
                <a:cs typeface="Arial" pitchFamily="34" charset="0"/>
                <a:sym typeface="Arial" charset="0"/>
              </a:rPr>
              <a:t>et al</a:t>
            </a:r>
            <a:r>
              <a:rPr lang="en-US" sz="1200" dirty="0" smtClean="0">
                <a:latin typeface="Arial" pitchFamily="34" charset="0"/>
                <a:cs typeface="Arial" pitchFamily="34" charset="0"/>
                <a:sym typeface="Arial" charset="0"/>
              </a:rPr>
              <a:t>, </a:t>
            </a:r>
            <a:r>
              <a:rPr lang="en-US" sz="1200" dirty="0" smtClean="0">
                <a:latin typeface="Arial" panose="020B0604020202020204" pitchFamily="34" charset="0"/>
                <a:cs typeface="Arial" panose="020B0604020202020204" pitchFamily="34" charset="0"/>
              </a:rPr>
              <a:t>Eur.Phys.J.C57:13-182,2008</a:t>
            </a:r>
            <a:r>
              <a:rPr lang="en-US" sz="1200" u="sng" dirty="0" smtClean="0">
                <a:latin typeface="Arial" pitchFamily="34" charset="0"/>
                <a:ea typeface="Lucida Grande" charset="0"/>
                <a:cs typeface="Arial" pitchFamily="34" charset="0"/>
                <a:sym typeface="Lucida Grande" charset="0"/>
              </a:rPr>
              <a:t> </a:t>
            </a:r>
          </a:p>
          <a:p>
            <a:r>
              <a:rPr lang="en-US" sz="1200" dirty="0" smtClean="0">
                <a:latin typeface="Arial" panose="020B0604020202020204" pitchFamily="34" charset="0"/>
                <a:cs typeface="Arial" panose="020B0604020202020204" pitchFamily="34" charset="0"/>
              </a:rPr>
              <a:t>                                        A</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Gouvêa</a:t>
            </a:r>
            <a:r>
              <a:rPr lang="en-US" sz="1200" dirty="0">
                <a:latin typeface="Arial" panose="020B0604020202020204" pitchFamily="34" charset="0"/>
                <a:cs typeface="Arial" panose="020B0604020202020204" pitchFamily="34" charset="0"/>
              </a:rPr>
              <a:t>, P. Vogel, </a:t>
            </a:r>
            <a:r>
              <a:rPr lang="en-US" sz="1200" dirty="0" smtClean="0">
                <a:latin typeface="Arial" panose="020B0604020202020204" pitchFamily="34" charset="0"/>
                <a:cs typeface="Arial" panose="020B0604020202020204" pitchFamily="34" charset="0"/>
              </a:rPr>
              <a:t>arXiv:1303.4097</a:t>
            </a:r>
            <a:endParaRPr lang="en-US" sz="1200" dirty="0">
              <a:latin typeface="Arial" pitchFamily="34" charset="0"/>
              <a:cs typeface="Arial" pitchFamily="34" charset="0"/>
              <a:sym typeface="Arial" charset="0"/>
            </a:endParaRPr>
          </a:p>
        </p:txBody>
      </p:sp>
      <p:sp>
        <p:nvSpPr>
          <p:cNvPr id="10" name="TextBox 9"/>
          <p:cNvSpPr txBox="1"/>
          <p:nvPr/>
        </p:nvSpPr>
        <p:spPr>
          <a:xfrm>
            <a:off x="7220482" y="2212049"/>
            <a:ext cx="1847319" cy="923330"/>
          </a:xfrm>
          <a:prstGeom prst="rect">
            <a:avLst/>
          </a:prstGeom>
          <a:noFill/>
        </p:spPr>
        <p:txBody>
          <a:bodyPr wrap="square" rtlCol="0">
            <a:spAutoFit/>
          </a:bodyPr>
          <a:lstStyle/>
          <a:p>
            <a:pPr algn="ctr"/>
            <a:r>
              <a:rPr lang="en-US" sz="1800" kern="1200" dirty="0" smtClean="0">
                <a:latin typeface="+mj-lt"/>
                <a:sym typeface="Symbol"/>
              </a:rPr>
              <a:t>Models which can </a:t>
            </a:r>
            <a:r>
              <a:rPr lang="en-US" sz="1800" kern="1200" dirty="0">
                <a:latin typeface="+mj-lt"/>
                <a:sym typeface="Symbol"/>
              </a:rPr>
              <a:t>be </a:t>
            </a:r>
            <a:r>
              <a:rPr lang="en-US" sz="1800" kern="1200" dirty="0" smtClean="0">
                <a:latin typeface="+mj-lt"/>
                <a:sym typeface="Symbol"/>
              </a:rPr>
              <a:t>probed also </a:t>
            </a:r>
            <a:r>
              <a:rPr lang="en-US" sz="1800" kern="1200" dirty="0">
                <a:latin typeface="+mj-lt"/>
                <a:sym typeface="Symbol"/>
              </a:rPr>
              <a:t>by </a:t>
            </a:r>
            <a:r>
              <a:rPr lang="el-GR" sz="1800" kern="1200" dirty="0">
                <a:latin typeface="+mj-lt"/>
              </a:rPr>
              <a:t>μ→</a:t>
            </a:r>
            <a:r>
              <a:rPr lang="en-US" sz="1800" kern="1200" dirty="0" smtClean="0">
                <a:latin typeface="+mj-lt"/>
              </a:rPr>
              <a:t>e</a:t>
            </a:r>
            <a:r>
              <a:rPr lang="el-GR" sz="1800" kern="1200" dirty="0" smtClean="0">
                <a:latin typeface="+mj-lt"/>
              </a:rPr>
              <a:t>γ</a:t>
            </a:r>
            <a:r>
              <a:rPr lang="it-IT" sz="1800" kern="1200" dirty="0" smtClean="0">
                <a:latin typeface="+mj-lt"/>
              </a:rPr>
              <a:t> </a:t>
            </a:r>
            <a:r>
              <a:rPr lang="it-IT" sz="1800" kern="1200" dirty="0" err="1" smtClean="0">
                <a:latin typeface="+mj-lt"/>
              </a:rPr>
              <a:t>searches</a:t>
            </a:r>
            <a:endParaRPr lang="it-IT" sz="1800" kern="1200" dirty="0">
              <a:latin typeface="+mj-lt"/>
            </a:endParaRPr>
          </a:p>
        </p:txBody>
      </p:sp>
      <p:sp>
        <p:nvSpPr>
          <p:cNvPr id="11" name="TextBox 10"/>
          <p:cNvSpPr txBox="1"/>
          <p:nvPr/>
        </p:nvSpPr>
        <p:spPr>
          <a:xfrm>
            <a:off x="6958013" y="3816349"/>
            <a:ext cx="2253720" cy="1477328"/>
          </a:xfrm>
          <a:prstGeom prst="rect">
            <a:avLst/>
          </a:prstGeom>
          <a:noFill/>
        </p:spPr>
        <p:txBody>
          <a:bodyPr wrap="square" rtlCol="0">
            <a:spAutoFit/>
          </a:bodyPr>
          <a:lstStyle/>
          <a:p>
            <a:pPr algn="ctr"/>
            <a:r>
              <a:rPr lang="en-US" sz="1800" kern="1200" dirty="0" smtClean="0">
                <a:latin typeface="+mj-lt"/>
                <a:sym typeface="Symbol"/>
              </a:rPr>
              <a:t>Direct </a:t>
            </a:r>
            <a:r>
              <a:rPr lang="en-US" sz="1800" kern="1200" dirty="0">
                <a:latin typeface="+mj-lt"/>
                <a:sym typeface="Symbol"/>
              </a:rPr>
              <a:t>coupling between </a:t>
            </a:r>
            <a:r>
              <a:rPr lang="en-US" sz="1800" kern="1200" dirty="0" smtClean="0">
                <a:latin typeface="+mj-lt"/>
                <a:sym typeface="Symbol"/>
              </a:rPr>
              <a:t>quarks</a:t>
            </a:r>
          </a:p>
          <a:p>
            <a:pPr algn="ctr"/>
            <a:r>
              <a:rPr lang="en-US" sz="1800" kern="1200" dirty="0" smtClean="0">
                <a:latin typeface="+mj-lt"/>
                <a:sym typeface="Symbol"/>
              </a:rPr>
              <a:t> </a:t>
            </a:r>
            <a:r>
              <a:rPr lang="en-US" sz="1800" kern="1200" dirty="0">
                <a:latin typeface="+mj-lt"/>
                <a:sym typeface="Symbol"/>
              </a:rPr>
              <a:t>and </a:t>
            </a:r>
            <a:r>
              <a:rPr lang="en-US" sz="1800" kern="1200" dirty="0" smtClean="0">
                <a:latin typeface="+mj-lt"/>
                <a:sym typeface="Symbol"/>
              </a:rPr>
              <a:t>leptons, better accessed </a:t>
            </a:r>
            <a:r>
              <a:rPr lang="en-US" sz="1800" kern="1200" dirty="0">
                <a:latin typeface="+mj-lt"/>
                <a:sym typeface="Symbol"/>
              </a:rPr>
              <a:t>by </a:t>
            </a:r>
            <a:r>
              <a:rPr lang="el-GR" sz="1800" i="1" kern="1200" dirty="0">
                <a:latin typeface="+mj-lt"/>
              </a:rPr>
              <a:t>μ</a:t>
            </a:r>
            <a:r>
              <a:rPr lang="en-US" sz="1800" i="1" kern="1200" dirty="0">
                <a:latin typeface="+mj-lt"/>
              </a:rPr>
              <a:t>N</a:t>
            </a:r>
            <a:r>
              <a:rPr lang="el-GR" sz="1800" i="1" kern="1200" dirty="0">
                <a:latin typeface="+mj-lt"/>
              </a:rPr>
              <a:t>→</a:t>
            </a:r>
            <a:r>
              <a:rPr lang="en-US" sz="1800" i="1" kern="1200" dirty="0" err="1" smtClean="0">
                <a:latin typeface="+mj-lt"/>
              </a:rPr>
              <a:t>eN</a:t>
            </a:r>
            <a:endParaRPr lang="en-US" sz="1800" i="1" kern="1200" dirty="0">
              <a:latin typeface="+mj-lt"/>
            </a:endParaRPr>
          </a:p>
        </p:txBody>
      </p:sp>
      <p:grpSp>
        <p:nvGrpSpPr>
          <p:cNvPr id="12" name="Group 11"/>
          <p:cNvGrpSpPr/>
          <p:nvPr/>
        </p:nvGrpSpPr>
        <p:grpSpPr>
          <a:xfrm>
            <a:off x="790575" y="1506083"/>
            <a:ext cx="6209720" cy="1950912"/>
            <a:chOff x="2790443" y="2918887"/>
            <a:chExt cx="6386082" cy="2078748"/>
          </a:xfrm>
        </p:grpSpPr>
        <p:pic>
          <p:nvPicPr>
            <p:cNvPr id="13" name="Picture 12" descr=" 1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90443" y="2918887"/>
              <a:ext cx="6366590" cy="2078748"/>
            </a:xfrm>
            <a:prstGeom prst="rect">
              <a:avLst/>
            </a:prstGeom>
            <a:noFill/>
            <a:ln w="25400" cap="flat">
              <a:noFill/>
              <a:miter lim="800000"/>
              <a:headEnd/>
              <a:tailEnd/>
            </a:ln>
          </p:spPr>
        </p:pic>
        <p:sp>
          <p:nvSpPr>
            <p:cNvPr id="14" name="TextBox 13"/>
            <p:cNvSpPr txBox="1"/>
            <p:nvPr/>
          </p:nvSpPr>
          <p:spPr>
            <a:xfrm>
              <a:off x="7111929" y="3071720"/>
              <a:ext cx="2060580" cy="1580667"/>
            </a:xfrm>
            <a:prstGeom prst="rect">
              <a:avLst/>
            </a:prstGeom>
            <a:solidFill>
              <a:srgbClr val="FFFFFF"/>
            </a:solidFill>
            <a:ln>
              <a:noFill/>
            </a:ln>
          </p:spPr>
          <p:txBody>
            <a:bodyPr wrap="square" rtlCol="0">
              <a:spAutoFit/>
            </a:bodyPr>
            <a:lstStyle/>
            <a:p>
              <a:endParaRPr lang="it-IT" kern="1200" dirty="0"/>
            </a:p>
          </p:txBody>
        </p:sp>
        <p:pic>
          <p:nvPicPr>
            <p:cNvPr id="15" name="Picture 14" descr=" 1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82202" y="3243127"/>
              <a:ext cx="1894323" cy="1718930"/>
            </a:xfrm>
            <a:prstGeom prst="rect">
              <a:avLst/>
            </a:prstGeom>
            <a:solidFill>
              <a:srgbClr val="FFFFFF"/>
            </a:solidFill>
            <a:ln w="25400" cap="flat">
              <a:noFill/>
              <a:miter lim="800000"/>
              <a:headEnd/>
              <a:tailEnd/>
            </a:ln>
          </p:spPr>
        </p:pic>
      </p:grpSp>
      <p:grpSp>
        <p:nvGrpSpPr>
          <p:cNvPr id="16" name="Group 15"/>
          <p:cNvGrpSpPr/>
          <p:nvPr/>
        </p:nvGrpSpPr>
        <p:grpSpPr>
          <a:xfrm>
            <a:off x="647686" y="3568947"/>
            <a:ext cx="6352609" cy="1813500"/>
            <a:chOff x="2622315" y="1028550"/>
            <a:chExt cx="6521685" cy="1975620"/>
          </a:xfrm>
        </p:grpSpPr>
        <p:pic>
          <p:nvPicPr>
            <p:cNvPr id="17" name="Picture 16" descr=" 10"/>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77410" y="1190670"/>
              <a:ext cx="6366590" cy="1813500"/>
            </a:xfrm>
            <a:prstGeom prst="rect">
              <a:avLst/>
            </a:prstGeom>
            <a:solidFill>
              <a:srgbClr val="FFFFFF"/>
            </a:solidFill>
            <a:ln w="25400" cap="flat">
              <a:noFill/>
              <a:miter lim="800000"/>
              <a:headEnd/>
              <a:tailEnd/>
            </a:ln>
          </p:spPr>
        </p:pic>
        <p:pic>
          <p:nvPicPr>
            <p:cNvPr id="18" name="Picture 17" descr=" 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721" b="-3948"/>
            <a:stretch/>
          </p:blipFill>
          <p:spPr bwMode="auto">
            <a:xfrm>
              <a:off x="2622315" y="1028550"/>
              <a:ext cx="2212980" cy="1962110"/>
            </a:xfrm>
            <a:prstGeom prst="rect">
              <a:avLst/>
            </a:prstGeom>
            <a:solidFill>
              <a:srgbClr val="FFFFFF"/>
            </a:solidFill>
            <a:ln w="25400" cap="flat">
              <a:noFill/>
              <a:miter lim="800000"/>
              <a:headEnd/>
              <a:tailEnd/>
            </a:ln>
          </p:spPr>
        </p:pic>
      </p:grpSp>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0554" y="949302"/>
            <a:ext cx="7586131" cy="539180"/>
          </a:xfrm>
          <a:prstGeom prst="rect">
            <a:avLst/>
          </a:prstGeom>
          <a:ln>
            <a:noFill/>
          </a:ln>
        </p:spPr>
      </p:pic>
      <p:sp>
        <p:nvSpPr>
          <p:cNvPr id="21" name="Rounded Rectangle 20"/>
          <p:cNvSpPr/>
          <p:nvPr/>
        </p:nvSpPr>
        <p:spPr>
          <a:xfrm rot="16200000">
            <a:off x="-193364" y="2349296"/>
            <a:ext cx="1101252" cy="37353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Arial" charset="0"/>
                <a:ea typeface="Arial" charset="0"/>
                <a:cs typeface="Arial" charset="0"/>
              </a:rPr>
              <a:t>Loops</a:t>
            </a:r>
            <a:endParaRPr lang="en-GB" dirty="0">
              <a:solidFill>
                <a:schemeClr val="tx1"/>
              </a:solidFill>
              <a:latin typeface="Arial" charset="0"/>
              <a:ea typeface="Arial" charset="0"/>
              <a:cs typeface="Arial" charset="0"/>
            </a:endParaRPr>
          </a:p>
        </p:txBody>
      </p:sp>
      <p:sp>
        <p:nvSpPr>
          <p:cNvPr id="22" name="Rounded Rectangle 21"/>
          <p:cNvSpPr/>
          <p:nvPr/>
        </p:nvSpPr>
        <p:spPr>
          <a:xfrm rot="16200000">
            <a:off x="-513742" y="4346075"/>
            <a:ext cx="1742010" cy="37353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latin typeface="Arial" charset="0"/>
                <a:ea typeface="Arial" charset="0"/>
                <a:cs typeface="Arial" charset="0"/>
              </a:rPr>
              <a:t>Contact terms</a:t>
            </a:r>
            <a:endParaRPr lang="en-GB" dirty="0">
              <a:solidFill>
                <a:schemeClr val="tx1"/>
              </a:solidFill>
              <a:latin typeface="Arial" charset="0"/>
              <a:ea typeface="Arial" charset="0"/>
              <a:cs typeface="Arial" charset="0"/>
            </a:endParaRPr>
          </a:p>
        </p:txBody>
      </p:sp>
      <p:sp>
        <p:nvSpPr>
          <p:cNvPr id="23" name="Rectangle 22"/>
          <p:cNvSpPr/>
          <p:nvPr/>
        </p:nvSpPr>
        <p:spPr>
          <a:xfrm>
            <a:off x="5652032" y="5390218"/>
            <a:ext cx="3213100" cy="707886"/>
          </a:xfrm>
          <a:prstGeom prst="rect">
            <a:avLst/>
          </a:prstGeom>
        </p:spPr>
        <p:txBody>
          <a:bodyPr wrap="square">
            <a:spAutoFit/>
          </a:bodyPr>
          <a:lstStyle/>
          <a:p>
            <a:pPr algn="ctr"/>
            <a:r>
              <a:rPr lang="en-US" sz="2000" b="1" dirty="0">
                <a:solidFill>
                  <a:srgbClr val="FF0000"/>
                </a:solidFill>
                <a:latin typeface="Symbol" charset="2"/>
                <a:sym typeface="Symbol" charset="2"/>
              </a:rPr>
              <a:t></a:t>
            </a:r>
            <a:r>
              <a:rPr lang="en-US" sz="2000" b="1" dirty="0" smtClean="0">
                <a:solidFill>
                  <a:srgbClr val="FF0000"/>
                </a:solidFill>
              </a:rPr>
              <a:t>N</a:t>
            </a:r>
            <a:r>
              <a:rPr lang="en-US" altLang="en-US" sz="2000" b="1" dirty="0">
                <a:solidFill>
                  <a:srgbClr val="FF0000"/>
                </a:solidFill>
                <a:latin typeface="Times New Roman" charset="0"/>
              </a:rPr>
              <a:t> → </a:t>
            </a:r>
            <a:r>
              <a:rPr lang="en-US" sz="2000" b="1" dirty="0" err="1" smtClean="0">
                <a:solidFill>
                  <a:srgbClr val="FF0000"/>
                </a:solidFill>
                <a:sym typeface="Wingdings" charset="2"/>
              </a:rPr>
              <a:t>eN</a:t>
            </a:r>
            <a:r>
              <a:rPr lang="en-US" sz="2000" b="1" dirty="0" smtClean="0">
                <a:solidFill>
                  <a:srgbClr val="FF0000"/>
                </a:solidFill>
              </a:rPr>
              <a:t> </a:t>
            </a:r>
            <a:r>
              <a:rPr lang="en-US" sz="2000" b="1" dirty="0">
                <a:solidFill>
                  <a:srgbClr val="FF0000"/>
                </a:solidFill>
              </a:rPr>
              <a:t>sensitive to wide array of New Physics models</a:t>
            </a:r>
          </a:p>
        </p:txBody>
      </p:sp>
    </p:spTree>
    <p:extLst>
      <p:ext uri="{BB962C8B-B14F-4D97-AF65-F5344CB8AC3E}">
        <p14:creationId xmlns:p14="http://schemas.microsoft.com/office/powerpoint/2010/main" val="15048422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12277</TotalTime>
  <Words>5058</Words>
  <Application>Microsoft Macintosh PowerPoint</Application>
  <PresentationFormat>On-screen Show (4:3)</PresentationFormat>
  <Paragraphs>898</Paragraphs>
  <Slides>70</Slides>
  <Notes>5</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PowerPoint Presentation</vt:lpstr>
      <vt:lpstr>Outline</vt:lpstr>
      <vt:lpstr>The Mu2e Collaboration</vt:lpstr>
      <vt:lpstr>PowerPoint Presentation</vt:lpstr>
      <vt:lpstr>CLFV processes</vt:lpstr>
      <vt:lpstr>An overview of some CLFV Processes</vt:lpstr>
      <vt:lpstr>CLFV history for muons</vt:lpstr>
      <vt:lpstr>Diagrams for CLFV muon processes</vt:lpstr>
      <vt:lpstr>CLFV General Lagrangian</vt:lpstr>
      <vt:lpstr>Lambda-k plane for CLFV in muon sector</vt:lpstr>
      <vt:lpstr>Are CLFV processes relevant ?</vt:lpstr>
      <vt:lpstr>Specific Example: SUSY</vt:lpstr>
      <vt:lpstr>SUSY benchmark points vs LHC</vt:lpstr>
      <vt:lpstr>PowerPoint Presentation</vt:lpstr>
      <vt:lpstr>PowerPoint Presentation</vt:lpstr>
      <vt:lpstr>PowerPoint Presentation</vt:lpstr>
      <vt:lpstr>Muon to electron conversion is unique</vt:lpstr>
      <vt:lpstr>PowerPoint Presentation</vt:lpstr>
      <vt:lpstr>Experimental Technique</vt:lpstr>
      <vt:lpstr>Mu2e Sensitivity</vt:lpstr>
      <vt:lpstr>Mu2e backgrounds</vt:lpstr>
      <vt:lpstr>DIO background</vt:lpstr>
      <vt:lpstr>Mu2e: Late Arriving Backgrounds</vt:lpstr>
      <vt:lpstr>Beam structure  prompt background</vt:lpstr>
      <vt:lpstr>Out of Time proton  Extinction Method</vt:lpstr>
      <vt:lpstr>Summary: keys to Mu2e Success</vt:lpstr>
      <vt:lpstr>PowerPoint Presentation</vt:lpstr>
      <vt:lpstr>Maximizing Muon Flux</vt:lpstr>
      <vt:lpstr>Accelerator Scheme</vt:lpstr>
      <vt:lpstr>PowerPoint Presentation</vt:lpstr>
      <vt:lpstr>Muon campus: g-2/Mu2e  reality</vt:lpstr>
      <vt:lpstr>Muon Beam-line</vt:lpstr>
      <vt:lpstr>Production Solenoid</vt:lpstr>
      <vt:lpstr>Transport Solenoid</vt:lpstr>
      <vt:lpstr>Detector Solenoid</vt:lpstr>
      <vt:lpstr>Mu2e Solenoid Summary (1)</vt:lpstr>
      <vt:lpstr>Mu2e Solenoid Summary (2)</vt:lpstr>
      <vt:lpstr>The Mu2e Tracker (1)</vt:lpstr>
      <vt:lpstr>The Mu2e Tracker (2)</vt:lpstr>
      <vt:lpstr>The Mu2e Tracker (3)</vt:lpstr>
      <vt:lpstr>The Mu2e Calorimeter (1)</vt:lpstr>
      <vt:lpstr>The Mu2e Calorimeter (2)</vt:lpstr>
      <vt:lpstr>The Mu2e Calorimeter (3)</vt:lpstr>
      <vt:lpstr>A typical Mu2e event: Calo track seeding</vt:lpstr>
      <vt:lpstr>Mu2e Cosmic-Ray Veto (1)</vt:lpstr>
      <vt:lpstr>PowerPoint Presentation</vt:lpstr>
      <vt:lpstr>PowerPoint Presentation</vt:lpstr>
      <vt:lpstr>Mu2e Neutron Shielding</vt:lpstr>
      <vt:lpstr>Basic reconstruction scheme</vt:lpstr>
      <vt:lpstr>Simulation results on tracker</vt:lpstr>
      <vt:lpstr>DIO/CE final count with simulation</vt:lpstr>
      <vt:lpstr>Mu2e Expected Background</vt:lpstr>
      <vt:lpstr>Mu2e Schedule</vt:lpstr>
      <vt:lpstr>(What-Next?) Mu2e   Mu2e-II</vt:lpstr>
      <vt:lpstr>Summary</vt:lpstr>
      <vt:lpstr>PowerPoint Presentation</vt:lpstr>
      <vt:lpstr>PowerPoint Presentation</vt:lpstr>
      <vt:lpstr>PowerPoint Presentation</vt:lpstr>
      <vt:lpstr>PowerPoint Presentation</vt:lpstr>
      <vt:lpstr>PowerPoint Presentation</vt:lpstr>
      <vt:lpstr>COMET vs Mu2e</vt:lpstr>
      <vt:lpstr>World program: COMET</vt:lpstr>
      <vt:lpstr>PowerPoint Presentation</vt:lpstr>
      <vt:lpstr>PowerPoint Presentation</vt:lpstr>
      <vt:lpstr>Mu2e: “fake” CE from CR events</vt:lpstr>
      <vt:lpstr>Mu2e: Stopping Monitor</vt:lpstr>
      <vt:lpstr>PowerPoint Presentation</vt:lpstr>
      <vt:lpstr>PowerPoint Presentation</vt:lpstr>
      <vt:lpstr>PowerPoint Presentation</vt:lpstr>
      <vt:lpstr>MEG  vs Mu3e</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Mu2e WGM</dc:title>
  <dc:creator>Ron Ray</dc:creator>
  <cp:lastModifiedBy>Microsoft Office User</cp:lastModifiedBy>
  <cp:revision>818</cp:revision>
  <cp:lastPrinted>2017-11-26T12:40:46Z</cp:lastPrinted>
  <dcterms:created xsi:type="dcterms:W3CDTF">2011-04-29T07:43:47Z</dcterms:created>
  <dcterms:modified xsi:type="dcterms:W3CDTF">2017-11-27T12:28:53Z</dcterms:modified>
</cp:coreProperties>
</file>