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94" r:id="rId5"/>
    <p:sldId id="296" r:id="rId6"/>
    <p:sldId id="271" r:id="rId7"/>
    <p:sldId id="272" r:id="rId8"/>
    <p:sldId id="265" r:id="rId9"/>
    <p:sldId id="273" r:id="rId10"/>
    <p:sldId id="280" r:id="rId11"/>
    <p:sldId id="286" r:id="rId12"/>
    <p:sldId id="274" r:id="rId13"/>
    <p:sldId id="297" r:id="rId14"/>
    <p:sldId id="275" r:id="rId15"/>
    <p:sldId id="266" r:id="rId16"/>
    <p:sldId id="277" r:id="rId17"/>
    <p:sldId id="283" r:id="rId18"/>
    <p:sldId id="269" r:id="rId19"/>
    <p:sldId id="278" r:id="rId20"/>
    <p:sldId id="279" r:id="rId21"/>
    <p:sldId id="305" r:id="rId22"/>
    <p:sldId id="307" r:id="rId23"/>
    <p:sldId id="306" r:id="rId24"/>
    <p:sldId id="292" r:id="rId25"/>
    <p:sldId id="267" r:id="rId26"/>
    <p:sldId id="291" r:id="rId27"/>
    <p:sldId id="268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2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54" autoAdjust="0"/>
    <p:restoredTop sz="79636" autoAdjust="0"/>
  </p:normalViewPr>
  <p:slideViewPr>
    <p:cSldViewPr snapToGrid="0">
      <p:cViewPr varScale="1">
        <p:scale>
          <a:sx n="55" d="100"/>
          <a:sy n="55" d="100"/>
        </p:scale>
        <p:origin x="10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7983E-9845-4BB7-A8E4-576C87C7E0E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66DF43-19FA-41C6-8B65-1A9C0154B500}">
      <dgm:prSet phldrT="[Text]" custT="1"/>
      <dgm:spPr/>
      <dgm:t>
        <a:bodyPr/>
        <a:lstStyle/>
        <a:p>
          <a:r>
            <a:rPr lang="en-US" sz="2500" b="1" dirty="0" smtClean="0">
              <a:solidFill>
                <a:srgbClr val="7030A0"/>
              </a:solidFill>
            </a:rPr>
            <a:t>TCAD</a:t>
          </a:r>
          <a:endParaRPr lang="en-US" sz="2500" b="1" dirty="0">
            <a:solidFill>
              <a:srgbClr val="7030A0"/>
            </a:solidFill>
          </a:endParaRPr>
        </a:p>
      </dgm:t>
    </dgm:pt>
    <dgm:pt modelId="{85488A1B-B09A-406D-B4BB-90D7DDEBE2D1}" type="parTrans" cxnId="{2885B854-C1D2-44C4-A416-54276D4DCF11}">
      <dgm:prSet/>
      <dgm:spPr/>
      <dgm:t>
        <a:bodyPr/>
        <a:lstStyle/>
        <a:p>
          <a:endParaRPr lang="en-US"/>
        </a:p>
      </dgm:t>
    </dgm:pt>
    <dgm:pt modelId="{60DCCED6-49EF-4BE0-BF6E-3914412430BC}" type="sibTrans" cxnId="{2885B854-C1D2-44C4-A416-54276D4DCF11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712ECE02-D2BB-48A2-88C7-AA20D860E6C4}">
      <dgm:prSet phldrT="[Text]" custT="1"/>
      <dgm:spPr/>
      <dgm:t>
        <a:bodyPr/>
        <a:lstStyle/>
        <a:p>
          <a:r>
            <a:rPr lang="en-US" sz="2500" b="1" dirty="0" smtClean="0"/>
            <a:t>                   simulation</a:t>
          </a:r>
          <a:endParaRPr lang="en-US" sz="2500" b="1" dirty="0"/>
        </a:p>
      </dgm:t>
    </dgm:pt>
    <dgm:pt modelId="{FC672E2B-B4A1-4F39-ABB6-1719B80C8BBD}" type="parTrans" cxnId="{AC1D69EE-83E8-4B84-9386-AB74568F696D}">
      <dgm:prSet/>
      <dgm:spPr/>
      <dgm:t>
        <a:bodyPr/>
        <a:lstStyle/>
        <a:p>
          <a:endParaRPr lang="en-US"/>
        </a:p>
      </dgm:t>
    </dgm:pt>
    <dgm:pt modelId="{823DC8D0-7143-40F7-8B2E-5E8846A7CB9C}" type="sibTrans" cxnId="{AC1D69EE-83E8-4B84-9386-AB74568F696D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12BBF4B-0C95-4ABA-8A3A-6F67C87F906B}">
      <dgm:prSet phldrT="[Text]" custT="1"/>
      <dgm:spPr/>
      <dgm:t>
        <a:bodyPr/>
        <a:lstStyle/>
        <a:p>
          <a:r>
            <a:rPr lang="en-US" sz="1500" dirty="0" smtClean="0"/>
            <a:t>Export energy deposit</a:t>
          </a:r>
          <a:endParaRPr lang="en-US" sz="1500" dirty="0"/>
        </a:p>
      </dgm:t>
    </dgm:pt>
    <dgm:pt modelId="{4222DDBF-F4A0-495D-9AFE-4A4195748A6E}" type="parTrans" cxnId="{193877A4-18D2-423A-BD51-8730D0FDFB9F}">
      <dgm:prSet/>
      <dgm:spPr/>
      <dgm:t>
        <a:bodyPr/>
        <a:lstStyle/>
        <a:p>
          <a:endParaRPr lang="en-US"/>
        </a:p>
      </dgm:t>
    </dgm:pt>
    <dgm:pt modelId="{12E58A94-740F-4DD3-AC84-1609365F30F3}" type="sibTrans" cxnId="{193877A4-18D2-423A-BD51-8730D0FDFB9F}">
      <dgm:prSet/>
      <dgm:spPr/>
      <dgm:t>
        <a:bodyPr/>
        <a:lstStyle/>
        <a:p>
          <a:endParaRPr lang="en-US"/>
        </a:p>
      </dgm:t>
    </dgm:pt>
    <dgm:pt modelId="{D6D1A300-4A19-4144-98BE-B57A8C2AEF0A}">
      <dgm:prSet phldrT="[Text]" custT="1"/>
      <dgm:spPr/>
      <dgm:t>
        <a:bodyPr/>
        <a:lstStyle/>
        <a:p>
          <a:r>
            <a:rPr lang="en-US" sz="1500" dirty="0" smtClean="0"/>
            <a:t>Execute transient simulation with modified “heavy ion model” </a:t>
          </a:r>
          <a:endParaRPr lang="en-US" sz="1500" dirty="0"/>
        </a:p>
      </dgm:t>
    </dgm:pt>
    <dgm:pt modelId="{B50C0D57-9678-4D39-8ED7-609CA104A615}" type="parTrans" cxnId="{0847DBF3-28D3-49EB-A190-43F04957591E}">
      <dgm:prSet/>
      <dgm:spPr/>
      <dgm:t>
        <a:bodyPr/>
        <a:lstStyle/>
        <a:p>
          <a:endParaRPr lang="en-US"/>
        </a:p>
      </dgm:t>
    </dgm:pt>
    <dgm:pt modelId="{6934FF47-C2ED-404D-97CE-99E3A4CAAB0D}" type="sibTrans" cxnId="{0847DBF3-28D3-49EB-A190-43F04957591E}">
      <dgm:prSet/>
      <dgm:spPr/>
      <dgm:t>
        <a:bodyPr/>
        <a:lstStyle/>
        <a:p>
          <a:endParaRPr lang="en-US"/>
        </a:p>
      </dgm:t>
    </dgm:pt>
    <dgm:pt modelId="{EC44FED1-7E5F-46CE-BC2E-F38C30FBBB06}">
      <dgm:prSet phldrT="[Text]" custT="1"/>
      <dgm:spPr/>
      <dgm:t>
        <a:bodyPr/>
        <a:lstStyle/>
        <a:p>
          <a:r>
            <a:rPr lang="en-US" sz="1500" dirty="0" smtClean="0"/>
            <a:t>Execute simulation with using HE proton </a:t>
          </a:r>
          <a:endParaRPr lang="en-US" sz="1500" dirty="0"/>
        </a:p>
      </dgm:t>
    </dgm:pt>
    <dgm:pt modelId="{6A618309-559A-482A-92B7-42E2B4077D2F}" type="parTrans" cxnId="{F9D951AF-AC8E-490F-BD12-2BD147A7625B}">
      <dgm:prSet/>
      <dgm:spPr/>
      <dgm:t>
        <a:bodyPr/>
        <a:lstStyle/>
        <a:p>
          <a:endParaRPr lang="en-US"/>
        </a:p>
      </dgm:t>
    </dgm:pt>
    <dgm:pt modelId="{29E6D0A6-3B40-4C04-9653-51B15C9E5CF9}" type="sibTrans" cxnId="{F9D951AF-AC8E-490F-BD12-2BD147A7625B}">
      <dgm:prSet/>
      <dgm:spPr/>
      <dgm:t>
        <a:bodyPr/>
        <a:lstStyle/>
        <a:p>
          <a:endParaRPr lang="en-US"/>
        </a:p>
      </dgm:t>
    </dgm:pt>
    <dgm:pt modelId="{5BF4F19E-93A0-408C-98D9-C63B37504697}" type="pres">
      <dgm:prSet presAssocID="{A327983E-9845-4BB7-A8E4-576C87C7E0E2}" presName="cycle" presStyleCnt="0">
        <dgm:presLayoutVars>
          <dgm:dir/>
          <dgm:resizeHandles val="exact"/>
        </dgm:presLayoutVars>
      </dgm:prSet>
      <dgm:spPr/>
    </dgm:pt>
    <dgm:pt modelId="{3892E663-8EEE-4327-980F-7464F8B5AE9D}" type="pres">
      <dgm:prSet presAssocID="{0366DF43-19FA-41C6-8B65-1A9C0154B500}" presName="dummy" presStyleCnt="0"/>
      <dgm:spPr/>
    </dgm:pt>
    <dgm:pt modelId="{7ABB0B94-3C53-4D9F-9A49-7D11CDD3357C}" type="pres">
      <dgm:prSet presAssocID="{0366DF43-19FA-41C6-8B65-1A9C0154B500}" presName="node" presStyleLbl="revTx" presStyleIdx="0" presStyleCnt="2" custScaleY="48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D8F5A-2A41-4360-9E3B-F526E6C69619}" type="pres">
      <dgm:prSet presAssocID="{60DCCED6-49EF-4BE0-BF6E-3914412430BC}" presName="sibTrans" presStyleLbl="node1" presStyleIdx="0" presStyleCnt="2" custScaleX="123490" custLinFactNeighborX="1525" custLinFactNeighborY="1057"/>
      <dgm:spPr/>
    </dgm:pt>
    <dgm:pt modelId="{5176CE53-BCEB-421D-B22B-289C56EBD0AC}" type="pres">
      <dgm:prSet presAssocID="{712ECE02-D2BB-48A2-88C7-AA20D860E6C4}" presName="dummy" presStyleCnt="0"/>
      <dgm:spPr/>
    </dgm:pt>
    <dgm:pt modelId="{9BB49F4B-A217-4F83-B7B0-C191A9A9E0AA}" type="pres">
      <dgm:prSet presAssocID="{712ECE02-D2BB-48A2-88C7-AA20D860E6C4}" presName="node" presStyleLbl="revTx" presStyleIdx="1" presStyleCnt="2" custScaleX="142717" custScaleY="43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A0C0E-B5A9-4041-8619-BB9F5BC49A5A}" type="pres">
      <dgm:prSet presAssocID="{823DC8D0-7143-40F7-8B2E-5E8846A7CB9C}" presName="sibTrans" presStyleLbl="node1" presStyleIdx="1" presStyleCnt="2" custAng="225722" custScaleX="112878"/>
      <dgm:spPr/>
    </dgm:pt>
  </dgm:ptLst>
  <dgm:cxnLst>
    <dgm:cxn modelId="{F9D951AF-AC8E-490F-BD12-2BD147A7625B}" srcId="{712ECE02-D2BB-48A2-88C7-AA20D860E6C4}" destId="{EC44FED1-7E5F-46CE-BC2E-F38C30FBBB06}" srcOrd="0" destOrd="0" parTransId="{6A618309-559A-482A-92B7-42E2B4077D2F}" sibTransId="{29E6D0A6-3B40-4C04-9653-51B15C9E5CF9}"/>
    <dgm:cxn modelId="{3C07B9E6-FE09-4810-BF1D-CCC5B3D514E6}" type="presOf" srcId="{712ECE02-D2BB-48A2-88C7-AA20D860E6C4}" destId="{9BB49F4B-A217-4F83-B7B0-C191A9A9E0AA}" srcOrd="0" destOrd="0" presId="urn:microsoft.com/office/officeart/2005/8/layout/cycle1"/>
    <dgm:cxn modelId="{2885B854-C1D2-44C4-A416-54276D4DCF11}" srcId="{A327983E-9845-4BB7-A8E4-576C87C7E0E2}" destId="{0366DF43-19FA-41C6-8B65-1A9C0154B500}" srcOrd="0" destOrd="0" parTransId="{85488A1B-B09A-406D-B4BB-90D7DDEBE2D1}" sibTransId="{60DCCED6-49EF-4BE0-BF6E-3914412430BC}"/>
    <dgm:cxn modelId="{BBA530D8-F9D0-479E-BFCE-FF3FA08B558C}" type="presOf" srcId="{0366DF43-19FA-41C6-8B65-1A9C0154B500}" destId="{7ABB0B94-3C53-4D9F-9A49-7D11CDD3357C}" srcOrd="0" destOrd="0" presId="urn:microsoft.com/office/officeart/2005/8/layout/cycle1"/>
    <dgm:cxn modelId="{AC1D69EE-83E8-4B84-9386-AB74568F696D}" srcId="{A327983E-9845-4BB7-A8E4-576C87C7E0E2}" destId="{712ECE02-D2BB-48A2-88C7-AA20D860E6C4}" srcOrd="1" destOrd="0" parTransId="{FC672E2B-B4A1-4F39-ABB6-1719B80C8BBD}" sibTransId="{823DC8D0-7143-40F7-8B2E-5E8846A7CB9C}"/>
    <dgm:cxn modelId="{82B4BDF4-D70C-460C-A16F-BF189B4EB3BF}" type="presOf" srcId="{EC44FED1-7E5F-46CE-BC2E-F38C30FBBB06}" destId="{9BB49F4B-A217-4F83-B7B0-C191A9A9E0AA}" srcOrd="0" destOrd="1" presId="urn:microsoft.com/office/officeart/2005/8/layout/cycle1"/>
    <dgm:cxn modelId="{14DE34D7-4AD2-4594-BE22-9B75A9A80C27}" type="presOf" srcId="{60DCCED6-49EF-4BE0-BF6E-3914412430BC}" destId="{9A3D8F5A-2A41-4360-9E3B-F526E6C69619}" srcOrd="0" destOrd="0" presId="urn:microsoft.com/office/officeart/2005/8/layout/cycle1"/>
    <dgm:cxn modelId="{0847DBF3-28D3-49EB-A190-43F04957591E}" srcId="{0366DF43-19FA-41C6-8B65-1A9C0154B500}" destId="{D6D1A300-4A19-4144-98BE-B57A8C2AEF0A}" srcOrd="0" destOrd="0" parTransId="{B50C0D57-9678-4D39-8ED7-609CA104A615}" sibTransId="{6934FF47-C2ED-404D-97CE-99E3A4CAAB0D}"/>
    <dgm:cxn modelId="{FAE98C2A-6E17-461D-AA0E-C1DEADBC6DA9}" type="presOf" srcId="{812BBF4B-0C95-4ABA-8A3A-6F67C87F906B}" destId="{9BB49F4B-A217-4F83-B7B0-C191A9A9E0AA}" srcOrd="0" destOrd="2" presId="urn:microsoft.com/office/officeart/2005/8/layout/cycle1"/>
    <dgm:cxn modelId="{1B53DB8A-71FA-4882-9D16-D5DA0C3721AB}" type="presOf" srcId="{A327983E-9845-4BB7-A8E4-576C87C7E0E2}" destId="{5BF4F19E-93A0-408C-98D9-C63B37504697}" srcOrd="0" destOrd="0" presId="urn:microsoft.com/office/officeart/2005/8/layout/cycle1"/>
    <dgm:cxn modelId="{65C02898-9F90-4598-874A-EC1CA15D4FD0}" type="presOf" srcId="{D6D1A300-4A19-4144-98BE-B57A8C2AEF0A}" destId="{7ABB0B94-3C53-4D9F-9A49-7D11CDD3357C}" srcOrd="0" destOrd="1" presId="urn:microsoft.com/office/officeart/2005/8/layout/cycle1"/>
    <dgm:cxn modelId="{10A4E760-20DD-4A63-AE20-0F63584340C0}" type="presOf" srcId="{823DC8D0-7143-40F7-8B2E-5E8846A7CB9C}" destId="{D31A0C0E-B5A9-4041-8619-BB9F5BC49A5A}" srcOrd="0" destOrd="0" presId="urn:microsoft.com/office/officeart/2005/8/layout/cycle1"/>
    <dgm:cxn modelId="{193877A4-18D2-423A-BD51-8730D0FDFB9F}" srcId="{712ECE02-D2BB-48A2-88C7-AA20D860E6C4}" destId="{812BBF4B-0C95-4ABA-8A3A-6F67C87F906B}" srcOrd="1" destOrd="0" parTransId="{4222DDBF-F4A0-495D-9AFE-4A4195748A6E}" sibTransId="{12E58A94-740F-4DD3-AC84-1609365F30F3}"/>
    <dgm:cxn modelId="{10698861-6480-4C40-8B53-2E9191755592}" type="presParOf" srcId="{5BF4F19E-93A0-408C-98D9-C63B37504697}" destId="{3892E663-8EEE-4327-980F-7464F8B5AE9D}" srcOrd="0" destOrd="0" presId="urn:microsoft.com/office/officeart/2005/8/layout/cycle1"/>
    <dgm:cxn modelId="{59D138CE-758D-44D5-A630-45DD59EFCC2A}" type="presParOf" srcId="{5BF4F19E-93A0-408C-98D9-C63B37504697}" destId="{7ABB0B94-3C53-4D9F-9A49-7D11CDD3357C}" srcOrd="1" destOrd="0" presId="urn:microsoft.com/office/officeart/2005/8/layout/cycle1"/>
    <dgm:cxn modelId="{E60C2E2E-EF0C-496D-9854-FED33731E6A9}" type="presParOf" srcId="{5BF4F19E-93A0-408C-98D9-C63B37504697}" destId="{9A3D8F5A-2A41-4360-9E3B-F526E6C69619}" srcOrd="2" destOrd="0" presId="urn:microsoft.com/office/officeart/2005/8/layout/cycle1"/>
    <dgm:cxn modelId="{4984F0AB-3B9B-4B4B-9810-B52DA2AEFF7A}" type="presParOf" srcId="{5BF4F19E-93A0-408C-98D9-C63B37504697}" destId="{5176CE53-BCEB-421D-B22B-289C56EBD0AC}" srcOrd="3" destOrd="0" presId="urn:microsoft.com/office/officeart/2005/8/layout/cycle1"/>
    <dgm:cxn modelId="{DE682062-7DB9-42D8-92C0-4D90A3338E0E}" type="presParOf" srcId="{5BF4F19E-93A0-408C-98D9-C63B37504697}" destId="{9BB49F4B-A217-4F83-B7B0-C191A9A9E0AA}" srcOrd="4" destOrd="0" presId="urn:microsoft.com/office/officeart/2005/8/layout/cycle1"/>
    <dgm:cxn modelId="{4DF23551-17F5-4432-A8C6-D38D6DFD8B59}" type="presParOf" srcId="{5BF4F19E-93A0-408C-98D9-C63B37504697}" destId="{D31A0C0E-B5A9-4041-8619-BB9F5BC49A5A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B0B94-3C53-4D9F-9A49-7D11CDD3357C}">
      <dsp:nvSpPr>
        <dsp:cNvPr id="0" name=""/>
        <dsp:cNvSpPr/>
      </dsp:nvSpPr>
      <dsp:spPr>
        <a:xfrm>
          <a:off x="4422210" y="1800739"/>
          <a:ext cx="2286186" cy="1098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7030A0"/>
              </a:solidFill>
            </a:rPr>
            <a:t>TCAD</a:t>
          </a:r>
          <a:endParaRPr lang="en-US" sz="2500" b="1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Execute transient simulation with modified “heavy ion model” </a:t>
          </a:r>
          <a:endParaRPr lang="en-US" sz="1500" kern="1200" dirty="0"/>
        </a:p>
      </dsp:txBody>
      <dsp:txXfrm>
        <a:off x="4422210" y="1800739"/>
        <a:ext cx="2286186" cy="1098009"/>
      </dsp:txXfrm>
    </dsp:sp>
    <dsp:sp modelId="{9A3D8F5A-2A41-4360-9E3B-F526E6C69619}">
      <dsp:nvSpPr>
        <dsp:cNvPr id="0" name=""/>
        <dsp:cNvSpPr/>
      </dsp:nvSpPr>
      <dsp:spPr>
        <a:xfrm>
          <a:off x="865210" y="48219"/>
          <a:ext cx="5807066" cy="4702459"/>
        </a:xfrm>
        <a:prstGeom prst="circularArrow">
          <a:avLst>
            <a:gd name="adj1" fmla="val 9480"/>
            <a:gd name="adj2" fmla="val 684726"/>
            <a:gd name="adj3" fmla="val 9195452"/>
            <a:gd name="adj4" fmla="val 1025340"/>
            <a:gd name="adj5" fmla="val 1106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49F4B-A217-4F83-B7B0-C191A9A9E0AA}">
      <dsp:nvSpPr>
        <dsp:cNvPr id="0" name=""/>
        <dsp:cNvSpPr/>
      </dsp:nvSpPr>
      <dsp:spPr>
        <a:xfrm>
          <a:off x="197369" y="1855801"/>
          <a:ext cx="3262776" cy="987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                   simulation</a:t>
          </a:r>
          <a:endParaRPr lang="en-US" sz="2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Execute simulation with using HE proton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Export energy deposit</a:t>
          </a:r>
          <a:endParaRPr lang="en-US" sz="1500" kern="1200" dirty="0"/>
        </a:p>
      </dsp:txBody>
      <dsp:txXfrm>
        <a:off x="197369" y="1855801"/>
        <a:ext cx="3262776" cy="987884"/>
      </dsp:txXfrm>
    </dsp:sp>
    <dsp:sp modelId="{D31A0C0E-B5A9-4041-8619-BB9F5BC49A5A}">
      <dsp:nvSpPr>
        <dsp:cNvPr id="0" name=""/>
        <dsp:cNvSpPr/>
      </dsp:nvSpPr>
      <dsp:spPr>
        <a:xfrm rot="225722">
          <a:off x="1043010" y="-1485"/>
          <a:ext cx="5308041" cy="4702459"/>
        </a:xfrm>
        <a:prstGeom prst="circularArrow">
          <a:avLst>
            <a:gd name="adj1" fmla="val 9480"/>
            <a:gd name="adj2" fmla="val 684726"/>
            <a:gd name="adj3" fmla="val 19889934"/>
            <a:gd name="adj4" fmla="val 11719822"/>
            <a:gd name="adj5" fmla="val 1106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0AF00-E539-4FE7-B74F-23DA068ABB39}" type="datetimeFigureOut">
              <a:rPr lang="en-GB" smtClean="0"/>
              <a:t>25/11/2017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8C06B-60E6-44F1-AE58-847B572C8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1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Salve a </a:t>
            </a:r>
            <a:r>
              <a:rPr lang="en-GB" dirty="0" err="1" smtClean="0"/>
              <a:t>tutti</a:t>
            </a:r>
            <a:r>
              <a:rPr lang="en-GB" dirty="0" smtClean="0"/>
              <a:t>,</a:t>
            </a:r>
          </a:p>
          <a:p>
            <a:r>
              <a:rPr lang="en-GB" dirty="0" err="1" smtClean="0"/>
              <a:t>Mi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chiamo</a:t>
            </a:r>
            <a:r>
              <a:rPr lang="en-GB" baseline="0" dirty="0" smtClean="0"/>
              <a:t> Angelo </a:t>
            </a:r>
            <a:r>
              <a:rPr lang="en-GB" baseline="0" dirty="0" err="1" smtClean="0"/>
              <a:t>loi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sono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uno</a:t>
            </a:r>
            <a:r>
              <a:rPr lang="en-GB" baseline="0" dirty="0" smtClean="0"/>
              <a:t> student </a:t>
            </a:r>
            <a:r>
              <a:rPr lang="en-GB" baseline="0" dirty="0" err="1" smtClean="0"/>
              <a:t>dottorando</a:t>
            </a:r>
            <a:r>
              <a:rPr lang="en-GB" baseline="0" dirty="0" smtClean="0"/>
              <a:t> al secondo anno e in </a:t>
            </a:r>
            <a:r>
              <a:rPr lang="en-GB" baseline="0" dirty="0" err="1" smtClean="0"/>
              <a:t>questa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presentazione</a:t>
            </a:r>
            <a:r>
              <a:rPr lang="en-GB" baseline="0" dirty="0" smtClean="0"/>
              <a:t> vi </a:t>
            </a:r>
            <a:r>
              <a:rPr lang="en-GB" baseline="0" dirty="0" err="1" smtClean="0"/>
              <a:t>mostro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lavoro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svolto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fino</a:t>
            </a:r>
            <a:r>
              <a:rPr lang="en-GB" baseline="0" dirty="0" smtClean="0"/>
              <a:t> ad </a:t>
            </a:r>
            <a:r>
              <a:rPr lang="en-GB" baseline="0" dirty="0" err="1" smtClean="0"/>
              <a:t>ora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disegno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cad </a:t>
            </a:r>
            <a:r>
              <a:rPr lang="en-GB" baseline="0" dirty="0" err="1" smtClean="0"/>
              <a:t>dei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possibili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candidati</a:t>
            </a:r>
            <a:r>
              <a:rPr lang="en-GB" baseline="0" dirty="0" smtClean="0"/>
              <a:t> per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rivelatore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05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Questo</a:t>
            </a:r>
            <a:r>
              <a:rPr lang="en-GB" dirty="0" smtClean="0"/>
              <a:t> è un </a:t>
            </a:r>
            <a:r>
              <a:rPr lang="en-GB" dirty="0" err="1" smtClean="0"/>
              <a:t>campione</a:t>
            </a:r>
            <a:r>
              <a:rPr lang="en-GB" dirty="0" smtClean="0"/>
              <a:t> </a:t>
            </a:r>
            <a:r>
              <a:rPr lang="en-GB" dirty="0" err="1" smtClean="0"/>
              <a:t>maggioritario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modelli</a:t>
            </a:r>
            <a:r>
              <a:rPr lang="en-GB" dirty="0" smtClean="0"/>
              <a:t> da me </a:t>
            </a:r>
            <a:r>
              <a:rPr lang="en-GB" dirty="0" err="1" smtClean="0"/>
              <a:t>disegnati</a:t>
            </a:r>
            <a:r>
              <a:rPr lang="en-GB" dirty="0" smtClean="0"/>
              <a:t>. </a:t>
            </a:r>
            <a:r>
              <a:rPr lang="en-GB" dirty="0" err="1" smtClean="0"/>
              <a:t>Queste</a:t>
            </a:r>
            <a:r>
              <a:rPr lang="en-GB" dirty="0" smtClean="0"/>
              <a:t> </a:t>
            </a:r>
            <a:r>
              <a:rPr lang="en-GB" dirty="0" err="1" smtClean="0"/>
              <a:t>immagini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raffigurano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ricostruzioni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partire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modelli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disegnati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822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Questi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I </a:t>
            </a:r>
            <a:r>
              <a:rPr lang="en-GB" dirty="0" err="1" smtClean="0"/>
              <a:t>rispettivi</a:t>
            </a:r>
            <a:r>
              <a:rPr lang="en-GB" dirty="0" smtClean="0"/>
              <a:t> </a:t>
            </a:r>
            <a:r>
              <a:rPr lang="en-GB" dirty="0" err="1" smtClean="0"/>
              <a:t>campi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elettrici</a:t>
            </a:r>
            <a:r>
              <a:rPr lang="en-GB" baseline="0" dirty="0" smtClean="0"/>
              <a:t> generate. Come è </a:t>
            </a:r>
            <a:r>
              <a:rPr lang="en-GB" baseline="0" dirty="0" err="1" smtClean="0"/>
              <a:t>possibile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osservare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ve</a:t>
            </a:r>
            <a:r>
              <a:rPr lang="en-GB" baseline="0" dirty="0" smtClean="0"/>
              <a:t> ne </a:t>
            </a:r>
            <a:r>
              <a:rPr lang="en-GB" baseline="0" dirty="0" err="1" smtClean="0"/>
              <a:t>sono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alcuni</a:t>
            </a:r>
            <a:r>
              <a:rPr lang="en-GB" baseline="0" dirty="0" smtClean="0"/>
              <a:t> con </a:t>
            </a:r>
            <a:r>
              <a:rPr lang="en-GB" baseline="0" dirty="0" err="1" smtClean="0"/>
              <a:t>campi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molto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intensi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uniformi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altri</a:t>
            </a:r>
            <a:r>
              <a:rPr lang="en-GB" baseline="0" dirty="0" smtClean="0"/>
              <a:t> con </a:t>
            </a:r>
            <a:r>
              <a:rPr lang="en-GB" baseline="0" dirty="0" err="1" smtClean="0"/>
              <a:t>campi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molto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variabili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addirittura</a:t>
            </a:r>
            <a:r>
              <a:rPr lang="en-GB" baseline="0" dirty="0" smtClean="0"/>
              <a:t> zone a campo </a:t>
            </a:r>
            <a:r>
              <a:rPr lang="en-GB" baseline="0" dirty="0" err="1" smtClean="0"/>
              <a:t>bassissimo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oppure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nullo</a:t>
            </a:r>
            <a:r>
              <a:rPr lang="en-GB" baseline="0" dirty="0" smtClean="0"/>
              <a:t>… </a:t>
            </a:r>
            <a:r>
              <a:rPr lang="en-GB" baseline="0" dirty="0" err="1" smtClean="0"/>
              <a:t>molti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fatti</a:t>
            </a:r>
            <a:r>
              <a:rPr lang="en-GB" baseline="0" dirty="0" smtClean="0"/>
              <a:t> per </a:t>
            </a:r>
            <a:r>
              <a:rPr lang="en-GB" baseline="0" dirty="0" err="1" smtClean="0"/>
              <a:t>curiosità</a:t>
            </a:r>
            <a:r>
              <a:rPr lang="en-GB" baseline="0" dirty="0" smtClean="0"/>
              <a:t>, per </a:t>
            </a:r>
            <a:r>
              <a:rPr lang="en-GB" baseline="0" dirty="0" err="1" smtClean="0"/>
              <a:t>sperimentare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vedere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semplicemente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campo </a:t>
            </a:r>
            <a:r>
              <a:rPr lang="en-GB" baseline="0" dirty="0" err="1" smtClean="0"/>
              <a:t>verrebbe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generato</a:t>
            </a:r>
            <a:r>
              <a:rPr lang="en-GB" baseline="0" dirty="0" smtClean="0"/>
              <a:t> da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forma,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magari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allo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tecnologico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attuale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risulta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impossibile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10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Passiamo</a:t>
            </a:r>
            <a:r>
              <a:rPr lang="en-GB" dirty="0" smtClean="0"/>
              <a:t> a</a:t>
            </a:r>
            <a:r>
              <a:rPr lang="en-GB" baseline="0" dirty="0" smtClean="0"/>
              <a:t> due </a:t>
            </a:r>
            <a:r>
              <a:rPr lang="en-GB" baseline="0" dirty="0" err="1" smtClean="0"/>
              <a:t>esempi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scartato</a:t>
            </a:r>
            <a:r>
              <a:rPr lang="en-GB" baseline="0" dirty="0" smtClean="0"/>
              <a:t>, per </a:t>
            </a:r>
            <a:r>
              <a:rPr lang="en-GB" baseline="0" dirty="0" err="1" smtClean="0"/>
              <a:t>mostrare</a:t>
            </a:r>
            <a:r>
              <a:rPr lang="en-GB" baseline="0" dirty="0" smtClean="0"/>
              <a:t> come è </a:t>
            </a:r>
            <a:r>
              <a:rPr lang="en-GB" baseline="0" dirty="0" err="1" smtClean="0"/>
              <a:t>stata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fatta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l’ananlisi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Questo</a:t>
            </a:r>
            <a:r>
              <a:rPr lang="en-GB" baseline="0" dirty="0" smtClean="0"/>
              <a:t> è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modello</a:t>
            </a:r>
            <a:r>
              <a:rPr lang="en-GB" baseline="0" dirty="0" smtClean="0"/>
              <a:t> a pixel </a:t>
            </a:r>
            <a:r>
              <a:rPr lang="en-GB" baseline="0" dirty="0" err="1" smtClean="0"/>
              <a:t>quadro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fatto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esclusuvamebte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colonne</a:t>
            </a:r>
            <a:r>
              <a:rPr lang="en-GB" baseline="0" dirty="0" smtClean="0"/>
              <a:t>, un classic come li propose </a:t>
            </a:r>
            <a:r>
              <a:rPr lang="en-GB" baseline="0" dirty="0" err="1" smtClean="0"/>
              <a:t>similmente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l’ideatore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questi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dispositivi</a:t>
            </a:r>
            <a:r>
              <a:rPr lang="en-GB" baseline="0" dirty="0" smtClean="0"/>
              <a:t> Sherwood parker. </a:t>
            </a:r>
            <a:br>
              <a:rPr lang="en-GB" baseline="0" dirty="0" smtClean="0"/>
            </a:br>
            <a:r>
              <a:rPr lang="en-GB" baseline="0" dirty="0" smtClean="0"/>
              <a:t>Il </a:t>
            </a:r>
            <a:r>
              <a:rPr lang="en-GB" baseline="0" dirty="0" err="1" smtClean="0"/>
              <a:t>modello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presenta</a:t>
            </a:r>
            <a:r>
              <a:rPr lang="en-GB" baseline="0" dirty="0" smtClean="0"/>
              <a:t> due </a:t>
            </a:r>
            <a:r>
              <a:rPr lang="en-GB" baseline="0" dirty="0" err="1" smtClean="0"/>
              <a:t>grandi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regioni</a:t>
            </a:r>
            <a:r>
              <a:rPr lang="en-GB" baseline="0" dirty="0" smtClean="0"/>
              <a:t> a campo </a:t>
            </a:r>
            <a:r>
              <a:rPr lang="en-GB" baseline="0" dirty="0" err="1" smtClean="0"/>
              <a:t>elettrico</a:t>
            </a:r>
            <a:r>
              <a:rPr lang="en-GB" baseline="0" dirty="0" smtClean="0"/>
              <a:t> basso, in cui non è </a:t>
            </a:r>
            <a:r>
              <a:rPr lang="en-GB" baseline="0" dirty="0" err="1" smtClean="0"/>
              <a:t>garantita</a:t>
            </a:r>
            <a:r>
              <a:rPr lang="en-GB" baseline="0" dirty="0" smtClean="0"/>
              <a:t> ne la </a:t>
            </a:r>
            <a:r>
              <a:rPr lang="en-GB" baseline="0" dirty="0" err="1" smtClean="0"/>
              <a:t>saturazione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velocità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quindi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campo </a:t>
            </a:r>
            <a:r>
              <a:rPr lang="en-GB" baseline="0" dirty="0" err="1" smtClean="0"/>
              <a:t>elettrico</a:t>
            </a:r>
            <a:r>
              <a:rPr lang="en-GB" baseline="0" dirty="0" smtClean="0"/>
              <a:t> ne </a:t>
            </a:r>
            <a:r>
              <a:rPr lang="en-GB" baseline="0" dirty="0" err="1" smtClean="0"/>
              <a:t>risulta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molto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variabile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169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Nell’esagono</a:t>
            </a:r>
            <a:r>
              <a:rPr lang="en-GB" dirty="0" smtClean="0"/>
              <a:t> </a:t>
            </a:r>
            <a:r>
              <a:rPr lang="en-GB" dirty="0" err="1" smtClean="0"/>
              <a:t>abbiamo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situazione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pessimistica</a:t>
            </a:r>
            <a:r>
              <a:rPr lang="en-GB" baseline="0" dirty="0" smtClean="0"/>
              <a:t> ma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problema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lungo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angoli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sussiste</a:t>
            </a:r>
            <a:r>
              <a:rPr lang="en-GB" baseline="0" dirty="0" smtClean="0"/>
              <a:t>. Con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campo </a:t>
            </a:r>
            <a:r>
              <a:rPr lang="en-GB" baseline="0" dirty="0" err="1" smtClean="0"/>
              <a:t>elettrico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aumenta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considerevolmente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prossimità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centro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Passiamo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invece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soluzione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è </a:t>
            </a:r>
            <a:r>
              <a:rPr lang="en-GB" baseline="0" dirty="0" err="1" smtClean="0"/>
              <a:t>passata</a:t>
            </a:r>
            <a:r>
              <a:rPr lang="en-GB" baseline="0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51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Questo</a:t>
            </a:r>
            <a:r>
              <a:rPr lang="en-GB" dirty="0" smtClean="0"/>
              <a:t> </a:t>
            </a:r>
            <a:r>
              <a:rPr lang="en-GB" dirty="0" err="1" smtClean="0"/>
              <a:t>modello</a:t>
            </a:r>
            <a:r>
              <a:rPr lang="en-GB" dirty="0" smtClean="0"/>
              <a:t>, a </a:t>
            </a:r>
            <a:r>
              <a:rPr lang="en-GB" dirty="0" err="1" smtClean="0"/>
              <a:t>trincee</a:t>
            </a:r>
            <a:r>
              <a:rPr lang="en-GB" dirty="0" smtClean="0"/>
              <a:t> </a:t>
            </a:r>
            <a:r>
              <a:rPr lang="en-GB" dirty="0" err="1" smtClean="0"/>
              <a:t>parallele</a:t>
            </a:r>
            <a:r>
              <a:rPr lang="en-GB" dirty="0" smtClean="0"/>
              <a:t>, è </a:t>
            </a:r>
            <a:r>
              <a:rPr lang="en-GB" dirty="0" err="1" smtClean="0"/>
              <a:t>stato</a:t>
            </a:r>
            <a:r>
              <a:rPr lang="en-GB" dirty="0" smtClean="0"/>
              <a:t> </a:t>
            </a:r>
            <a:r>
              <a:rPr lang="en-GB" dirty="0" err="1" smtClean="0"/>
              <a:t>costruito</a:t>
            </a:r>
            <a:r>
              <a:rPr lang="en-GB" dirty="0" smtClean="0"/>
              <a:t> in </a:t>
            </a:r>
            <a:r>
              <a:rPr lang="en-GB" dirty="0" err="1" smtClean="0"/>
              <a:t>vari</a:t>
            </a:r>
            <a:r>
              <a:rPr lang="en-GB" dirty="0" smtClean="0"/>
              <a:t> </a:t>
            </a:r>
            <a:r>
              <a:rPr lang="en-GB" dirty="0" err="1" smtClean="0"/>
              <a:t>modi</a:t>
            </a:r>
            <a:r>
              <a:rPr lang="en-GB" dirty="0" smtClean="0"/>
              <a:t> e </a:t>
            </a:r>
            <a:r>
              <a:rPr lang="en-GB" dirty="0" err="1" smtClean="0"/>
              <a:t>dimensioni</a:t>
            </a:r>
            <a:r>
              <a:rPr lang="en-GB" dirty="0" smtClean="0"/>
              <a:t>, special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attenzione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fu</a:t>
            </a:r>
            <a:r>
              <a:rPr lang="en-GB" baseline="0" dirty="0" smtClean="0"/>
              <a:t> dedicate </a:t>
            </a:r>
            <a:r>
              <a:rPr lang="en-GB" baseline="0" dirty="0" err="1" smtClean="0"/>
              <a:t>alla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distanza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elettrodi</a:t>
            </a:r>
            <a:r>
              <a:rPr lang="en-GB" baseline="0" dirty="0" smtClean="0"/>
              <a:t> n. Il pixel, come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evince </a:t>
            </a:r>
            <a:r>
              <a:rPr lang="en-GB" baseline="0" dirty="0" err="1" smtClean="0"/>
              <a:t>dall’imagine</a:t>
            </a:r>
            <a:r>
              <a:rPr lang="en-GB" baseline="0" dirty="0" smtClean="0"/>
              <a:t>, è </a:t>
            </a:r>
            <a:r>
              <a:rPr lang="en-GB" baseline="0" dirty="0" err="1" smtClean="0"/>
              <a:t>costutuito</a:t>
            </a:r>
            <a:r>
              <a:rPr lang="en-GB" baseline="0" dirty="0" smtClean="0"/>
              <a:t> da due </a:t>
            </a:r>
            <a:r>
              <a:rPr lang="en-GB" baseline="0" dirty="0" err="1" smtClean="0"/>
              <a:t>elettrodi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trincea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drogati</a:t>
            </a:r>
            <a:r>
              <a:rPr lang="en-GB" baseline="0" dirty="0" smtClean="0"/>
              <a:t> P </a:t>
            </a:r>
            <a:r>
              <a:rPr lang="en-GB" baseline="0" dirty="0" err="1" smtClean="0"/>
              <a:t>continui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centrale</a:t>
            </a:r>
            <a:r>
              <a:rPr lang="en-GB" baseline="0" dirty="0" smtClean="0"/>
              <a:t> , </a:t>
            </a:r>
            <a:r>
              <a:rPr lang="en-GB" baseline="0" dirty="0" err="1" smtClean="0"/>
              <a:t>discontinuo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drogato</a:t>
            </a:r>
            <a:r>
              <a:rPr lang="en-GB" baseline="0" dirty="0" smtClean="0"/>
              <a:t> n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funge</a:t>
            </a:r>
            <a:r>
              <a:rPr lang="en-GB" baseline="0" dirty="0" smtClean="0"/>
              <a:t> da </a:t>
            </a:r>
            <a:r>
              <a:rPr lang="en-GB" baseline="0" dirty="0" err="1" smtClean="0"/>
              <a:t>raccoglitore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carica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Come </a:t>
            </a:r>
            <a:r>
              <a:rPr lang="en-GB" baseline="0" dirty="0" err="1" smtClean="0"/>
              <a:t>nel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caso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rivelatore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planare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campo </a:t>
            </a:r>
            <a:r>
              <a:rPr lang="en-GB" baseline="0" dirty="0" err="1" smtClean="0"/>
              <a:t>eletrico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questo</a:t>
            </a:r>
            <a:r>
              <a:rPr lang="en-GB" baseline="0" dirty="0" smtClean="0"/>
              <a:t> pixel </a:t>
            </a:r>
            <a:r>
              <a:rPr lang="en-GB" baseline="0" dirty="0" err="1" smtClean="0"/>
              <a:t>risulta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siù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scontato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Uniforme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quasdi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ovunque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anche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velocità</a:t>
            </a:r>
            <a:r>
              <a:rPr lang="en-GB" baseline="0" dirty="0" smtClean="0"/>
              <a:t> è </a:t>
            </a:r>
            <a:r>
              <a:rPr lang="en-GB" baseline="0" dirty="0" err="1" smtClean="0"/>
              <a:t>praticamente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medesima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tutta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l’area</a:t>
            </a:r>
            <a:r>
              <a:rPr lang="en-GB" baseline="0" dirty="0" smtClean="0"/>
              <a:t>. Ci </a:t>
            </a:r>
            <a:r>
              <a:rPr lang="en-GB" baseline="0" dirty="0" err="1" smtClean="0"/>
              <a:t>sono</a:t>
            </a:r>
            <a:r>
              <a:rPr lang="en-GB" baseline="0" dirty="0" smtClean="0"/>
              <a:t> due zone a campo basso ma la </a:t>
            </a:r>
            <a:r>
              <a:rPr lang="en-GB" baseline="0" dirty="0" err="1" smtClean="0"/>
              <a:t>loro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prossimità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all’elettrodo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raccolta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permette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comunque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enere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l’efficienza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raccolta</a:t>
            </a:r>
            <a:r>
              <a:rPr lang="en-GB" baseline="0" dirty="0" smtClean="0"/>
              <a:t> ad un </a:t>
            </a:r>
            <a:r>
              <a:rPr lang="en-GB" baseline="0" dirty="0" err="1" smtClean="0"/>
              <a:t>buon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livello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93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 </a:t>
            </a:r>
            <a:r>
              <a:rPr lang="en-GB" dirty="0" err="1" smtClean="0"/>
              <a:t>questo</a:t>
            </a:r>
            <a:r>
              <a:rPr lang="en-GB" dirty="0" smtClean="0"/>
              <a:t> </a:t>
            </a:r>
            <a:r>
              <a:rPr lang="en-GB" dirty="0" err="1" smtClean="0"/>
              <a:t>modello</a:t>
            </a:r>
            <a:r>
              <a:rPr lang="en-GB" dirty="0" smtClean="0"/>
              <a:t> se ne è </a:t>
            </a:r>
            <a:r>
              <a:rPr lang="en-GB" dirty="0" err="1" smtClean="0"/>
              <a:t>costruito</a:t>
            </a:r>
            <a:r>
              <a:rPr lang="en-GB" dirty="0" smtClean="0"/>
              <a:t> </a:t>
            </a:r>
            <a:r>
              <a:rPr lang="en-GB" dirty="0" err="1" smtClean="0"/>
              <a:t>uno</a:t>
            </a:r>
            <a:r>
              <a:rPr lang="en-GB" dirty="0" smtClean="0"/>
              <a:t> in 3D</a:t>
            </a:r>
            <a:r>
              <a:rPr lang="en-GB" baseline="0" dirty="0" smtClean="0"/>
              <a:t> dale </a:t>
            </a:r>
            <a:r>
              <a:rPr lang="en-GB" baseline="0" dirty="0" err="1" smtClean="0"/>
              <a:t>seguenti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dimensioni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49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Il </a:t>
            </a:r>
            <a:r>
              <a:rPr lang="en-GB" dirty="0" err="1" smtClean="0"/>
              <a:t>dispositivo</a:t>
            </a:r>
            <a:r>
              <a:rPr lang="en-GB" dirty="0" smtClean="0"/>
              <a:t> è </a:t>
            </a:r>
            <a:r>
              <a:rPr lang="en-GB" dirty="0" err="1" smtClean="0"/>
              <a:t>satato</a:t>
            </a:r>
            <a:r>
              <a:rPr lang="en-GB" dirty="0" smtClean="0"/>
              <a:t> </a:t>
            </a:r>
            <a:r>
              <a:rPr lang="en-GB" dirty="0" err="1" smtClean="0"/>
              <a:t>simulato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analizzato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Dall’analisi</a:t>
            </a:r>
            <a:r>
              <a:rPr lang="en-GB" baseline="0" dirty="0" smtClean="0"/>
              <a:t> ne è </a:t>
            </a:r>
            <a:r>
              <a:rPr lang="en-GB" baseline="0" dirty="0" err="1" smtClean="0"/>
              <a:t>risultato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campo </a:t>
            </a:r>
            <a:r>
              <a:rPr lang="en-GB" baseline="0" dirty="0" err="1" smtClean="0"/>
              <a:t>all’interno</a:t>
            </a:r>
            <a:r>
              <a:rPr lang="en-GB" baseline="0" dirty="0" smtClean="0"/>
              <a:t> del volume è simile al </a:t>
            </a:r>
            <a:r>
              <a:rPr lang="en-GB" baseline="0" dirty="0" err="1" smtClean="0"/>
              <a:t>modello</a:t>
            </a:r>
            <a:r>
              <a:rPr lang="en-GB" baseline="0" dirty="0" smtClean="0"/>
              <a:t> 2D solo per 2/3 del volume ca. </a:t>
            </a:r>
            <a:r>
              <a:rPr lang="en-GB" baseline="0" dirty="0" err="1" smtClean="0"/>
              <a:t>nella</a:t>
            </a:r>
            <a:r>
              <a:rPr lang="en-GB" baseline="0" dirty="0" smtClean="0"/>
              <a:t> part inferior vi è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regione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più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grande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dovuta</a:t>
            </a:r>
            <a:r>
              <a:rPr lang="en-GB" baseline="0" dirty="0" smtClean="0"/>
              <a:t> al </a:t>
            </a:r>
            <a:r>
              <a:rPr lang="en-GB" baseline="0" dirty="0" err="1" smtClean="0"/>
              <a:t>fatto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l’elettrodo</a:t>
            </a:r>
            <a:r>
              <a:rPr lang="en-GB" baseline="0" dirty="0" smtClean="0"/>
              <a:t> n non </a:t>
            </a:r>
            <a:r>
              <a:rPr lang="en-GB" baseline="0" dirty="0" err="1" smtClean="0"/>
              <a:t>scenda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completamente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giù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04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Passiamo</a:t>
            </a:r>
            <a:r>
              <a:rPr lang="en-GB" dirty="0" smtClean="0"/>
              <a:t> </a:t>
            </a:r>
            <a:r>
              <a:rPr lang="en-GB" dirty="0" err="1" smtClean="0"/>
              <a:t>all’ultima</a:t>
            </a:r>
            <a:r>
              <a:rPr lang="en-GB" dirty="0" smtClean="0"/>
              <a:t> </a:t>
            </a:r>
            <a:r>
              <a:rPr lang="en-GB" dirty="0" err="1" smtClean="0"/>
              <a:t>parrte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561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Il </a:t>
            </a:r>
            <a:r>
              <a:rPr lang="en-GB" dirty="0" err="1" smtClean="0"/>
              <a:t>problema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generazione</a:t>
            </a:r>
            <a:r>
              <a:rPr lang="en-GB" dirty="0" smtClean="0"/>
              <a:t> del </a:t>
            </a:r>
            <a:r>
              <a:rPr lang="en-GB" dirty="0" err="1" smtClean="0"/>
              <a:t>segnale</a:t>
            </a:r>
            <a:r>
              <a:rPr lang="en-GB" dirty="0" smtClean="0"/>
              <a:t>. TCAD,</a:t>
            </a:r>
            <a:r>
              <a:rPr lang="en-GB" baseline="0" dirty="0" smtClean="0"/>
              <a:t> per chi lo </a:t>
            </a:r>
            <a:r>
              <a:rPr lang="en-GB" baseline="0" dirty="0" err="1" smtClean="0"/>
              <a:t>usa</a:t>
            </a:r>
            <a:r>
              <a:rPr lang="en-GB" baseline="0" dirty="0" smtClean="0"/>
              <a:t>, è </a:t>
            </a:r>
            <a:r>
              <a:rPr lang="en-GB" baseline="0" dirty="0" err="1" smtClean="0"/>
              <a:t>più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noto</a:t>
            </a:r>
            <a:r>
              <a:rPr lang="en-GB" baseline="0" dirty="0" smtClean="0"/>
              <a:t> non </a:t>
            </a:r>
            <a:r>
              <a:rPr lang="en-GB" baseline="0" dirty="0" err="1" smtClean="0"/>
              <a:t>essere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sviluppato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specificatamente</a:t>
            </a:r>
            <a:r>
              <a:rPr lang="en-GB" baseline="0" dirty="0" smtClean="0"/>
              <a:t> per </a:t>
            </a:r>
            <a:r>
              <a:rPr lang="en-GB" baseline="0" dirty="0" err="1" smtClean="0"/>
              <a:t>rivelatori</a:t>
            </a:r>
            <a:r>
              <a:rPr lang="en-GB" baseline="0" dirty="0" smtClean="0"/>
              <a:t> al </a:t>
            </a:r>
            <a:r>
              <a:rPr lang="en-GB" baseline="0" dirty="0" err="1" smtClean="0"/>
              <a:t>silicio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Quindi</a:t>
            </a:r>
            <a:r>
              <a:rPr lang="en-GB" baseline="0" dirty="0" smtClean="0"/>
              <a:t>, come </a:t>
            </a:r>
            <a:r>
              <a:rPr lang="en-GB" baseline="0" dirty="0" err="1" smtClean="0"/>
              <a:t>sapiamo</a:t>
            </a:r>
            <a:r>
              <a:rPr lang="en-GB" baseline="0" dirty="0" smtClean="0"/>
              <a:t>, non vi è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sezione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simulazione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dettagliata</a:t>
            </a:r>
            <a:r>
              <a:rPr lang="en-GB" baseline="0" dirty="0" smtClean="0"/>
              <a:t> dedicate </a:t>
            </a:r>
            <a:r>
              <a:rPr lang="en-GB" baseline="0" dirty="0" err="1" smtClean="0"/>
              <a:t>alle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interazioni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particelle</a:t>
            </a:r>
            <a:r>
              <a:rPr lang="en-GB" baseline="0" dirty="0" smtClean="0"/>
              <a:t> material. Vi è </a:t>
            </a:r>
            <a:r>
              <a:rPr lang="en-GB" baseline="0" dirty="0" err="1" smtClean="0"/>
              <a:t>comunque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strumento</a:t>
            </a:r>
            <a:r>
              <a:rPr lang="en-GB" baseline="0" dirty="0" smtClean="0"/>
              <a:t> simile,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ci </a:t>
            </a:r>
            <a:r>
              <a:rPr lang="en-GB" baseline="0" dirty="0" err="1" smtClean="0"/>
              <a:t>permette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emulare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passaggio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particelle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attraverso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mezzo. Si </a:t>
            </a:r>
            <a:r>
              <a:rPr lang="en-GB" baseline="0" dirty="0" err="1" smtClean="0"/>
              <a:t>tratta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modello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ioni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pesanti</a:t>
            </a:r>
            <a:r>
              <a:rPr lang="en-GB" baseline="0" dirty="0" smtClean="0"/>
              <a:t>. Un </a:t>
            </a:r>
            <a:r>
              <a:rPr lang="en-GB" baseline="0" dirty="0" err="1" smtClean="0"/>
              <a:t>modello</a:t>
            </a:r>
            <a:r>
              <a:rPr lang="en-GB" baseline="0" dirty="0" smtClean="0"/>
              <a:t> in cui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imposta</a:t>
            </a:r>
            <a:r>
              <a:rPr lang="en-GB" baseline="0" dirty="0" smtClean="0"/>
              <a:t> per un </a:t>
            </a:r>
            <a:r>
              <a:rPr lang="en-GB" baseline="0" dirty="0" err="1" smtClean="0"/>
              <a:t>percorso</a:t>
            </a:r>
            <a:r>
              <a:rPr lang="en-GB" baseline="0" dirty="0" smtClean="0"/>
              <a:t> specific, un </a:t>
            </a:r>
            <a:r>
              <a:rPr lang="en-GB" baseline="0" dirty="0" err="1" smtClean="0"/>
              <a:t>rilascio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carica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costan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possiamo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customizzare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quanto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vogliamo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Ho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provato</a:t>
            </a:r>
            <a:r>
              <a:rPr lang="en-GB" baseline="0" dirty="0" smtClean="0"/>
              <a:t> per prima </a:t>
            </a:r>
            <a:r>
              <a:rPr lang="en-GB" baseline="0" dirty="0" err="1" smtClean="0"/>
              <a:t>cosa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simulare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rilascio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carica</a:t>
            </a:r>
            <a:r>
              <a:rPr lang="en-GB" baseline="0" dirty="0" smtClean="0"/>
              <a:t> sui </a:t>
            </a:r>
            <a:r>
              <a:rPr lang="en-GB" baseline="0" dirty="0" err="1" smtClean="0"/>
              <a:t>modelli</a:t>
            </a:r>
            <a:r>
              <a:rPr lang="en-GB" baseline="0" dirty="0" smtClean="0"/>
              <a:t> 3D, per </a:t>
            </a:r>
            <a:r>
              <a:rPr lang="en-GB" baseline="0" dirty="0" err="1" smtClean="0"/>
              <a:t>verificare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selezione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fatta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precedenza</a:t>
            </a:r>
            <a:r>
              <a:rPr lang="en-GB" baseline="0" dirty="0" smtClean="0"/>
              <a:t>, fosse </a:t>
            </a:r>
            <a:r>
              <a:rPr lang="en-GB" baseline="0" dirty="0" err="1" smtClean="0"/>
              <a:t>corretta</a:t>
            </a:r>
            <a:r>
              <a:rPr lang="en-GB" baseline="0" dirty="0" smtClean="0"/>
              <a:t>. In </a:t>
            </a:r>
            <a:r>
              <a:rPr lang="en-GB" baseline="0" dirty="0" err="1" smtClean="0"/>
              <a:t>questo</a:t>
            </a:r>
            <a:r>
              <a:rPr lang="en-GB" baseline="0" dirty="0" smtClean="0"/>
              <a:t> primo </a:t>
            </a:r>
            <a:r>
              <a:rPr lang="en-GB" baseline="0" dirty="0" err="1" smtClean="0"/>
              <a:t>grafico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l’effetto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migrazione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80 </a:t>
            </a:r>
            <a:r>
              <a:rPr lang="en-GB" baseline="0" dirty="0" err="1" smtClean="0"/>
              <a:t>ina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coppie</a:t>
            </a:r>
            <a:r>
              <a:rPr lang="en-GB" baseline="0" dirty="0" smtClean="0"/>
              <a:t> eh </a:t>
            </a:r>
            <a:r>
              <a:rPr lang="en-GB" baseline="0" dirty="0" err="1" smtClean="0"/>
              <a:t>immesse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modello</a:t>
            </a:r>
            <a:r>
              <a:rPr lang="en-GB" baseline="0" dirty="0" smtClean="0"/>
              <a:t> 2D </a:t>
            </a:r>
            <a:r>
              <a:rPr lang="en-GB" baseline="0" dirty="0" err="1" smtClean="0"/>
              <a:t>della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trincea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rispettivo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segnale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generato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della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durata</a:t>
            </a:r>
            <a:r>
              <a:rPr lang="en-GB" baseline="0" dirty="0" smtClean="0"/>
              <a:t> di ca, 230 </a:t>
            </a:r>
            <a:r>
              <a:rPr lang="en-GB" baseline="0" dirty="0" err="1" smtClean="0"/>
              <a:t>ps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846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Altri</a:t>
            </a:r>
            <a:r>
              <a:rPr lang="en-GB" dirty="0" smtClean="0"/>
              <a:t> </a:t>
            </a:r>
            <a:r>
              <a:rPr lang="en-GB" dirty="0" err="1" smtClean="0"/>
              <a:t>modelli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stati</a:t>
            </a:r>
            <a:r>
              <a:rPr lang="en-GB" dirty="0" smtClean="0"/>
              <a:t> testate e </a:t>
            </a:r>
            <a:r>
              <a:rPr lang="en-GB" dirty="0" err="1" smtClean="0"/>
              <a:t>l’approccio</a:t>
            </a:r>
            <a:r>
              <a:rPr lang="en-GB" dirty="0" smtClean="0"/>
              <a:t> è </a:t>
            </a:r>
            <a:r>
              <a:rPr lang="en-GB" dirty="0" err="1" smtClean="0"/>
              <a:t>sempre</a:t>
            </a:r>
            <a:r>
              <a:rPr lang="en-GB" baseline="0" dirty="0" smtClean="0"/>
              <a:t> lo </a:t>
            </a:r>
            <a:r>
              <a:rPr lang="en-GB" baseline="0" dirty="0" err="1" smtClean="0"/>
              <a:t>stesso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Suddivido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l’aera</a:t>
            </a:r>
            <a:r>
              <a:rPr lang="en-GB" baseline="0" dirty="0" smtClean="0"/>
              <a:t> in sotto </a:t>
            </a:r>
            <a:r>
              <a:rPr lang="en-GB" baseline="0" dirty="0" err="1" smtClean="0"/>
              <a:t>aree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inietto</a:t>
            </a:r>
            <a:r>
              <a:rPr lang="en-GB" baseline="0" dirty="0" smtClean="0"/>
              <a:t> per </a:t>
            </a:r>
            <a:r>
              <a:rPr lang="en-GB" baseline="0" dirty="0" err="1" smtClean="0"/>
              <a:t>ciascuna</a:t>
            </a:r>
            <a:r>
              <a:rPr lang="en-GB" baseline="0" dirty="0" smtClean="0"/>
              <a:t> area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80 di </a:t>
            </a:r>
            <a:r>
              <a:rPr lang="en-GB" baseline="0" dirty="0" err="1" smtClean="0"/>
              <a:t>coppie</a:t>
            </a:r>
            <a:r>
              <a:rPr lang="en-GB" baseline="0" dirty="0" smtClean="0"/>
              <a:t> eh e ne </a:t>
            </a:r>
            <a:r>
              <a:rPr lang="en-GB" baseline="0" dirty="0" err="1" smtClean="0"/>
              <a:t>semulo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transitorio</a:t>
            </a:r>
            <a:r>
              <a:rPr lang="en-GB" baseline="0" dirty="0" smtClean="0"/>
              <a:t> per 3 ns.</a:t>
            </a:r>
          </a:p>
          <a:p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I </a:t>
            </a:r>
            <a:r>
              <a:rPr lang="en-GB" baseline="0" dirty="0" err="1" smtClean="0"/>
              <a:t>segnali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mostrati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sottostanti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sono</a:t>
            </a:r>
            <a:r>
              <a:rPr lang="en-GB" baseline="0" dirty="0" smtClean="0"/>
              <a:t> per 3 </a:t>
            </a:r>
            <a:r>
              <a:rPr lang="en-GB" baseline="0" dirty="0" err="1" smtClean="0"/>
              <a:t>modelli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differenti</a:t>
            </a:r>
            <a:r>
              <a:rPr lang="en-GB" baseline="0" dirty="0" smtClean="0"/>
              <a:t>. Un pixel </a:t>
            </a:r>
            <a:r>
              <a:rPr lang="en-GB" baseline="0" dirty="0" err="1" smtClean="0"/>
              <a:t>quadrato</a:t>
            </a:r>
            <a:r>
              <a:rPr lang="en-GB" baseline="0" dirty="0" smtClean="0"/>
              <a:t> con Colonna </a:t>
            </a:r>
            <a:r>
              <a:rPr lang="en-GB" baseline="0" dirty="0" err="1" smtClean="0"/>
              <a:t>centrale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l’esagno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chiuso</a:t>
            </a:r>
            <a:r>
              <a:rPr lang="en-GB" baseline="0" dirty="0" smtClean="0"/>
              <a:t> e la </a:t>
            </a:r>
            <a:r>
              <a:rPr lang="en-GB" baseline="0" dirty="0" err="1" smtClean="0"/>
              <a:t>trincea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parallela</a:t>
            </a:r>
            <a:r>
              <a:rPr lang="en-GB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9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Questo</a:t>
            </a:r>
            <a:r>
              <a:rPr lang="en-GB" dirty="0" smtClean="0"/>
              <a:t> è giusto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panoramica</a:t>
            </a:r>
            <a:r>
              <a:rPr lang="en-GB" dirty="0" smtClean="0"/>
              <a:t> di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quello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intend </a:t>
            </a:r>
            <a:r>
              <a:rPr lang="en-GB" baseline="0" dirty="0" err="1" smtClean="0"/>
              <a:t>presentare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614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Stessa</a:t>
            </a:r>
            <a:r>
              <a:rPr lang="en-GB" dirty="0" smtClean="0"/>
              <a:t> </a:t>
            </a:r>
            <a:r>
              <a:rPr lang="en-GB" dirty="0" err="1" smtClean="0"/>
              <a:t>cosa</a:t>
            </a:r>
            <a:r>
              <a:rPr lang="en-GB" dirty="0" smtClean="0"/>
              <a:t> </a:t>
            </a:r>
            <a:r>
              <a:rPr lang="en-GB" dirty="0" err="1" smtClean="0"/>
              <a:t>l’ho</a:t>
            </a:r>
            <a:r>
              <a:rPr lang="en-GB" dirty="0" smtClean="0"/>
              <a:t> </a:t>
            </a:r>
            <a:r>
              <a:rPr lang="en-GB" dirty="0" err="1" smtClean="0"/>
              <a:t>ripetuta</a:t>
            </a:r>
            <a:r>
              <a:rPr lang="en-GB" dirty="0" smtClean="0"/>
              <a:t> </a:t>
            </a:r>
            <a:r>
              <a:rPr lang="en-GB" dirty="0" err="1" smtClean="0"/>
              <a:t>anche</a:t>
            </a:r>
            <a:r>
              <a:rPr lang="en-GB" dirty="0" smtClean="0"/>
              <a:t> a </a:t>
            </a:r>
            <a:r>
              <a:rPr lang="en-GB" dirty="0" err="1" smtClean="0"/>
              <a:t>livello</a:t>
            </a:r>
            <a:r>
              <a:rPr lang="en-GB" dirty="0" smtClean="0"/>
              <a:t> 3D con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modello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trench.</a:t>
            </a:r>
            <a:br>
              <a:rPr lang="en-GB" dirty="0" smtClean="0"/>
            </a:br>
            <a:r>
              <a:rPr lang="en-GB" dirty="0" smtClean="0"/>
              <a:t>A </a:t>
            </a:r>
            <a:r>
              <a:rPr lang="en-GB" dirty="0" err="1" smtClean="0"/>
              <a:t>sorpresa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osservato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la forma </a:t>
            </a:r>
            <a:r>
              <a:rPr lang="en-GB" baseline="0" dirty="0" err="1" smtClean="0"/>
              <a:t>dei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segnali</a:t>
            </a:r>
            <a:r>
              <a:rPr lang="en-GB" baseline="0" dirty="0" smtClean="0"/>
              <a:t> è </a:t>
            </a:r>
            <a:r>
              <a:rPr lang="en-GB" baseline="0" dirty="0" err="1" smtClean="0"/>
              <a:t>decisamente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più</a:t>
            </a:r>
            <a:r>
              <a:rPr lang="en-GB" baseline="0" dirty="0" smtClean="0"/>
              <a:t> simile </a:t>
            </a:r>
            <a:r>
              <a:rPr lang="en-GB" baseline="0" dirty="0" err="1" smtClean="0"/>
              <a:t>tra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loro</a:t>
            </a:r>
            <a:r>
              <a:rPr lang="en-GB" baseline="0" dirty="0" smtClean="0"/>
              <a:t> ma </a:t>
            </a:r>
            <a:r>
              <a:rPr lang="en-GB" baseline="0" dirty="0" err="1" smtClean="0"/>
              <a:t>soprattutto</a:t>
            </a:r>
            <a:r>
              <a:rPr lang="en-GB" baseline="0" dirty="0" smtClean="0"/>
              <a:t>, la </a:t>
            </a:r>
            <a:r>
              <a:rPr lang="en-GB" baseline="0" dirty="0" err="1" smtClean="0"/>
              <a:t>regione</a:t>
            </a:r>
            <a:r>
              <a:rPr lang="en-GB" baseline="0" dirty="0" smtClean="0"/>
              <a:t> a campo basso non influenza </a:t>
            </a:r>
            <a:r>
              <a:rPr lang="en-GB" baseline="0" dirty="0" err="1" smtClean="0"/>
              <a:t>considerevoltmente</a:t>
            </a:r>
            <a:r>
              <a:rPr lang="en-GB" baseline="0" dirty="0" smtClean="0"/>
              <a:t> la forma del </a:t>
            </a:r>
            <a:r>
              <a:rPr lang="en-GB" baseline="0" dirty="0" err="1" smtClean="0"/>
              <a:t>segnale</a:t>
            </a:r>
            <a:r>
              <a:rPr lang="en-GB" baseline="0" dirty="0" smtClean="0"/>
              <a:t> come </a:t>
            </a:r>
            <a:r>
              <a:rPr lang="en-GB" baseline="0" dirty="0" err="1" smtClean="0"/>
              <a:t>precedenteente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ipotizzato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53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Resta</a:t>
            </a:r>
            <a:r>
              <a:rPr lang="en-GB" dirty="0" smtClean="0"/>
              <a:t> </a:t>
            </a:r>
            <a:r>
              <a:rPr lang="en-GB" dirty="0" err="1" smtClean="0"/>
              <a:t>comunque</a:t>
            </a:r>
            <a:r>
              <a:rPr lang="en-GB" dirty="0" smtClean="0"/>
              <a:t> un </a:t>
            </a:r>
            <a:r>
              <a:rPr lang="en-GB" dirty="0" err="1" smtClean="0"/>
              <a:t>problema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concettuale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è </a:t>
            </a:r>
            <a:r>
              <a:rPr lang="en-GB" baseline="0" dirty="0" err="1" smtClean="0"/>
              <a:t>quello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deposito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troppo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uniforme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della</a:t>
            </a:r>
            <a:r>
              <a:rPr lang="en-GB" baseline="0" dirty="0" smtClean="0"/>
              <a:t> heavy ion. </a:t>
            </a:r>
            <a:r>
              <a:rPr lang="en-GB" baseline="0" dirty="0" err="1" smtClean="0"/>
              <a:t>Bisogna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modellare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rilascio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carica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maniera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più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realistica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554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Per </a:t>
            </a:r>
            <a:r>
              <a:rPr lang="en-GB" dirty="0" err="1" smtClean="0"/>
              <a:t>migliorare</a:t>
            </a:r>
            <a:r>
              <a:rPr lang="en-GB" dirty="0" smtClean="0"/>
              <a:t> tale </a:t>
            </a:r>
            <a:r>
              <a:rPr lang="en-GB" dirty="0" err="1" smtClean="0"/>
              <a:t>rilascio</a:t>
            </a:r>
            <a:r>
              <a:rPr lang="en-GB" dirty="0" smtClean="0"/>
              <a:t>,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pensato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servirmi</a:t>
            </a:r>
            <a:r>
              <a:rPr lang="en-GB" baseline="0" dirty="0" smtClean="0"/>
              <a:t> di G4. procedure…..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585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Questo</a:t>
            </a:r>
            <a:r>
              <a:rPr lang="en-GB" dirty="0" smtClean="0"/>
              <a:t> è </a:t>
            </a:r>
            <a:r>
              <a:rPr lang="en-GB" dirty="0" err="1" smtClean="0"/>
              <a:t>ciò</a:t>
            </a:r>
            <a:r>
              <a:rPr lang="en-GB" dirty="0" smtClean="0"/>
              <a:t> a cui </a:t>
            </a:r>
            <a:r>
              <a:rPr lang="en-GB" dirty="0" err="1" smtClean="0"/>
              <a:t>sto</a:t>
            </a:r>
            <a:r>
              <a:rPr lang="en-GB" dirty="0" smtClean="0"/>
              <a:t> </a:t>
            </a:r>
            <a:r>
              <a:rPr lang="en-GB" dirty="0" err="1" smtClean="0"/>
              <a:t>lavorando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attualmente</a:t>
            </a:r>
            <a:r>
              <a:rPr lang="en-GB" baseline="0" dirty="0" smtClean="0"/>
              <a:t>. Il </a:t>
            </a:r>
            <a:r>
              <a:rPr lang="en-GB" baseline="0" dirty="0" err="1" smtClean="0"/>
              <a:t>modello</a:t>
            </a:r>
            <a:r>
              <a:rPr lang="en-GB" baseline="0" dirty="0" smtClean="0"/>
              <a:t> è </a:t>
            </a:r>
            <a:r>
              <a:rPr lang="en-GB" baseline="0" dirty="0" err="1" smtClean="0"/>
              <a:t>riprodotto</a:t>
            </a:r>
            <a:r>
              <a:rPr lang="en-GB" baseline="0" dirty="0" smtClean="0"/>
              <a:t>, la </a:t>
            </a:r>
            <a:r>
              <a:rPr lang="en-GB" baseline="0" dirty="0" err="1" smtClean="0"/>
              <a:t>fisica</a:t>
            </a:r>
            <a:r>
              <a:rPr lang="en-GB" baseline="0" dirty="0" smtClean="0"/>
              <a:t> è definite e </a:t>
            </a:r>
            <a:r>
              <a:rPr lang="en-GB" baseline="0" dirty="0" err="1" smtClean="0"/>
              <a:t>ho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eseguito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qualche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simulazione</a:t>
            </a:r>
            <a:r>
              <a:rPr lang="en-GB" baseline="0" dirty="0" smtClean="0"/>
              <a:t>. </a:t>
            </a:r>
            <a:br>
              <a:rPr lang="en-GB" baseline="0" dirty="0" smtClean="0"/>
            </a:br>
            <a:r>
              <a:rPr lang="en-GB" baseline="0" dirty="0" err="1" smtClean="0"/>
              <a:t>Ora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cercando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definire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“sensitive volume” e la </a:t>
            </a:r>
            <a:r>
              <a:rPr lang="en-GB" baseline="0" dirty="0" err="1" smtClean="0"/>
              <a:t>procedura</a:t>
            </a:r>
            <a:r>
              <a:rPr lang="en-GB" baseline="0" dirty="0" smtClean="0"/>
              <a:t> per </a:t>
            </a:r>
            <a:r>
              <a:rPr lang="en-GB" baseline="0" dirty="0" err="1" smtClean="0"/>
              <a:t>l’export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dati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file .root</a:t>
            </a:r>
          </a:p>
          <a:p>
            <a:r>
              <a:rPr lang="en-GB" baseline="0" dirty="0" err="1" smtClean="0"/>
              <a:t>Cio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dovrei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aspettare</a:t>
            </a:r>
            <a:r>
              <a:rPr lang="en-GB" baseline="0" dirty="0" smtClean="0"/>
              <a:t> è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rilascio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carica</a:t>
            </a:r>
            <a:r>
              <a:rPr lang="en-GB" baseline="0" dirty="0" smtClean="0"/>
              <a:t> con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heavy ion </a:t>
            </a:r>
            <a:r>
              <a:rPr lang="en-GB" baseline="0" dirty="0" err="1" smtClean="0"/>
              <a:t>customiussata</a:t>
            </a:r>
            <a:r>
              <a:rPr lang="en-GB" baseline="0" dirty="0" smtClean="0"/>
              <a:t> mi </a:t>
            </a:r>
            <a:r>
              <a:rPr lang="en-GB" baseline="0" dirty="0" err="1" smtClean="0"/>
              <a:t>dia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qualcosa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dipo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destra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74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Allora</a:t>
            </a:r>
            <a:r>
              <a:rPr lang="en-GB" dirty="0" smtClean="0"/>
              <a:t>… </a:t>
            </a:r>
            <a:r>
              <a:rPr lang="en-GB" dirty="0" err="1" smtClean="0"/>
              <a:t>Inizio</a:t>
            </a:r>
            <a:r>
              <a:rPr lang="en-GB" dirty="0" smtClean="0"/>
              <a:t> </a:t>
            </a:r>
            <a:r>
              <a:rPr lang="en-GB" dirty="0" err="1" smtClean="0"/>
              <a:t>dall’introduzione</a:t>
            </a:r>
            <a:r>
              <a:rPr lang="en-GB" dirty="0" smtClean="0"/>
              <a:t>. </a:t>
            </a:r>
            <a:r>
              <a:rPr lang="en-GB" dirty="0" err="1" smtClean="0"/>
              <a:t>L’argomento</a:t>
            </a:r>
            <a:r>
              <a:rPr lang="en-GB" dirty="0" smtClean="0"/>
              <a:t> </a:t>
            </a:r>
            <a:r>
              <a:rPr lang="en-GB" dirty="0" err="1" smtClean="0"/>
              <a:t>principale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mio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dottorato</a:t>
            </a:r>
            <a:r>
              <a:rPr lang="en-GB" baseline="0" dirty="0" smtClean="0"/>
              <a:t> era </a:t>
            </a:r>
            <a:r>
              <a:rPr lang="en-GB" baseline="0" dirty="0" err="1" smtClean="0"/>
              <a:t>già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dall’inizio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quello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lavorare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possibile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rivelatore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stato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solido</a:t>
            </a:r>
            <a:r>
              <a:rPr lang="en-GB" baseline="0" dirty="0" smtClean="0"/>
              <a:t> per </a:t>
            </a:r>
            <a:r>
              <a:rPr lang="en-GB" baseline="0" dirty="0" err="1" smtClean="0"/>
              <a:t>sistemi</a:t>
            </a:r>
            <a:r>
              <a:rPr lang="en-GB" baseline="0" dirty="0" smtClean="0"/>
              <a:t> future d </a:t>
            </a:r>
            <a:r>
              <a:rPr lang="en-GB" baseline="0" dirty="0" err="1" smtClean="0"/>
              <a:t>tracciamento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includessero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tempo </a:t>
            </a:r>
            <a:r>
              <a:rPr lang="en-GB" baseline="0" dirty="0" err="1" smtClean="0"/>
              <a:t>nelle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misure</a:t>
            </a:r>
            <a:r>
              <a:rPr lang="en-GB" baseline="0" dirty="0" smtClean="0"/>
              <a:t>. </a:t>
            </a:r>
            <a:br>
              <a:rPr lang="en-GB" baseline="0" dirty="0" smtClean="0"/>
            </a:br>
            <a:r>
              <a:rPr lang="en-GB" baseline="0" dirty="0" smtClean="0"/>
              <a:t>Adriano </a:t>
            </a:r>
            <a:r>
              <a:rPr lang="en-GB" baseline="0" dirty="0" err="1" smtClean="0"/>
              <a:t>ebbe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l’idea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propormi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soggiorno</a:t>
            </a:r>
            <a:r>
              <a:rPr lang="en-GB" baseline="0" dirty="0" smtClean="0"/>
              <a:t> a Trento </a:t>
            </a:r>
            <a:r>
              <a:rPr lang="en-GB" baseline="0" dirty="0" err="1" smtClean="0"/>
              <a:t>presso</a:t>
            </a:r>
            <a:r>
              <a:rPr lang="en-GB" baseline="0" dirty="0" smtClean="0"/>
              <a:t> Gianfranco e Roberto per </a:t>
            </a:r>
            <a:r>
              <a:rPr lang="en-GB" baseline="0" dirty="0" err="1" smtClean="0"/>
              <a:t>ricevere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qualche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infarinatura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disegno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rivelatori</a:t>
            </a:r>
            <a:r>
              <a:rPr lang="en-GB" baseline="0" dirty="0" smtClean="0"/>
              <a:t> 3D. </a:t>
            </a:r>
            <a:r>
              <a:rPr lang="en-GB" baseline="0" dirty="0" err="1" smtClean="0"/>
              <a:t>Loro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accettarono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trascorsi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mese</a:t>
            </a:r>
            <a:r>
              <a:rPr lang="en-GB" baseline="0" dirty="0" smtClean="0"/>
              <a:t> da </a:t>
            </a:r>
            <a:r>
              <a:rPr lang="en-GB" baseline="0" dirty="0" err="1" smtClean="0"/>
              <a:t>loro</a:t>
            </a:r>
            <a:r>
              <a:rPr lang="en-GB" baseline="0" dirty="0" smtClean="0"/>
              <a:t> ad </a:t>
            </a:r>
            <a:r>
              <a:rPr lang="en-GB" baseline="0" dirty="0" err="1" smtClean="0"/>
              <a:t>imparare</a:t>
            </a:r>
            <a:r>
              <a:rPr lang="en-GB" baseline="0" dirty="0" smtClean="0"/>
              <a:t> le </a:t>
            </a:r>
            <a:r>
              <a:rPr lang="en-GB" baseline="0" dirty="0" err="1" smtClean="0"/>
              <a:t>basi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mesteriere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5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L’idea</a:t>
            </a:r>
            <a:r>
              <a:rPr lang="en-GB" dirty="0" smtClean="0"/>
              <a:t> </a:t>
            </a:r>
            <a:r>
              <a:rPr lang="en-GB" dirty="0" err="1" smtClean="0"/>
              <a:t>iniziale</a:t>
            </a:r>
            <a:r>
              <a:rPr lang="en-GB" baseline="0" dirty="0" smtClean="0"/>
              <a:t> era </a:t>
            </a:r>
            <a:r>
              <a:rPr lang="en-GB" baseline="0" dirty="0" err="1" smtClean="0"/>
              <a:t>quella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trovare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rivelatore</a:t>
            </a:r>
            <a:r>
              <a:rPr lang="en-GB" baseline="0" dirty="0" smtClean="0"/>
              <a:t> con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rapida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risposta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temporale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soprattutto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resistente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raiazione</a:t>
            </a:r>
            <a:r>
              <a:rPr lang="en-GB" baseline="0" dirty="0" smtClean="0"/>
              <a:t> . Come </a:t>
            </a:r>
            <a:r>
              <a:rPr lang="en-GB" baseline="0" dirty="0" err="1" smtClean="0"/>
              <a:t>caratteristica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principale</a:t>
            </a:r>
            <a:r>
              <a:rPr lang="en-GB" baseline="0" dirty="0" smtClean="0"/>
              <a:t> ci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è </a:t>
            </a:r>
            <a:r>
              <a:rPr lang="en-GB" baseline="0" dirty="0" err="1" smtClean="0"/>
              <a:t>focalizzati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mettere</a:t>
            </a:r>
            <a:r>
              <a:rPr lang="en-GB" baseline="0" dirty="0" smtClean="0"/>
              <a:t> come requisite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raccolta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totale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carica</a:t>
            </a:r>
            <a:r>
              <a:rPr lang="en-GB" baseline="0" dirty="0" smtClean="0"/>
              <a:t> inferior </a:t>
            </a:r>
            <a:r>
              <a:rPr lang="en-GB" baseline="0" dirty="0" err="1" smtClean="0"/>
              <a:t>ai</a:t>
            </a:r>
            <a:r>
              <a:rPr lang="en-GB" baseline="0" dirty="0" smtClean="0"/>
              <a:t> 500 </a:t>
            </a:r>
            <a:r>
              <a:rPr lang="en-GB" baseline="0" dirty="0" err="1" smtClean="0"/>
              <a:t>ps</a:t>
            </a:r>
            <a:r>
              <a:rPr lang="en-GB" baseline="0" dirty="0" smtClean="0"/>
              <a:t> e un </a:t>
            </a:r>
            <a:r>
              <a:rPr lang="en-GB" baseline="0" dirty="0" err="1" smtClean="0"/>
              <a:t>segnale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d’uscita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fosse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più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costante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possibile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indipendentemete</a:t>
            </a:r>
            <a:r>
              <a:rPr lang="en-GB" baseline="0" dirty="0" smtClean="0"/>
              <a:t> dal </a:t>
            </a:r>
            <a:r>
              <a:rPr lang="en-GB" baseline="0" dirty="0" err="1" smtClean="0"/>
              <a:t>percorso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descritto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particella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pixe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Come </a:t>
            </a:r>
            <a:r>
              <a:rPr lang="en-GB" baseline="0" dirty="0" err="1" smtClean="0"/>
              <a:t>tecnologia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scelse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3D, per la </a:t>
            </a:r>
            <a:r>
              <a:rPr lang="en-GB" baseline="0" dirty="0" err="1" smtClean="0"/>
              <a:t>sua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caratteristica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intrinseca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essere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più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efficiente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raccolta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carica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dovuto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principalmente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disposizione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suoi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elettrodi</a:t>
            </a:r>
            <a:r>
              <a:rPr lang="en-GB" baseline="0" dirty="0" smtClean="0"/>
              <a:t>, come </a:t>
            </a:r>
            <a:r>
              <a:rPr lang="en-GB" baseline="0" dirty="0" err="1" smtClean="0"/>
              <a:t>probabilmente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vedremo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prossimo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intervento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Basta</a:t>
            </a:r>
            <a:r>
              <a:rPr lang="en-GB" dirty="0" smtClean="0"/>
              <a:t> </a:t>
            </a:r>
            <a:r>
              <a:rPr lang="en-GB" dirty="0" err="1" smtClean="0"/>
              <a:t>notare</a:t>
            </a:r>
            <a:r>
              <a:rPr lang="en-GB" dirty="0" smtClean="0"/>
              <a:t> in </a:t>
            </a:r>
            <a:r>
              <a:rPr lang="en-GB" dirty="0" err="1" smtClean="0"/>
              <a:t>queste</a:t>
            </a:r>
            <a:r>
              <a:rPr lang="en-GB" dirty="0" smtClean="0"/>
              <a:t> due gif</a:t>
            </a:r>
            <a:r>
              <a:rPr lang="en-GB" baseline="0" dirty="0" smtClean="0"/>
              <a:t> come, a </a:t>
            </a:r>
            <a:r>
              <a:rPr lang="en-GB" baseline="0" dirty="0" err="1" smtClean="0"/>
              <a:t>parità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simulazione</a:t>
            </a:r>
            <a:r>
              <a:rPr lang="en-GB" baseline="0" dirty="0" smtClean="0"/>
              <a:t> (cambia solo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rivelatore</a:t>
            </a:r>
            <a:r>
              <a:rPr lang="en-GB" baseline="0" dirty="0" smtClean="0"/>
              <a:t>),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3D </a:t>
            </a:r>
            <a:r>
              <a:rPr lang="en-GB" baseline="0" dirty="0" err="1" smtClean="0"/>
              <a:t>raccoglie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carica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più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velocitemente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00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Dato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la </a:t>
            </a:r>
            <a:r>
              <a:rPr lang="en-GB" dirty="0" err="1" smtClean="0"/>
              <a:t>raccolta</a:t>
            </a:r>
            <a:r>
              <a:rPr lang="en-GB" dirty="0" smtClean="0"/>
              <a:t> </a:t>
            </a:r>
            <a:r>
              <a:rPr lang="en-GB" dirty="0" err="1" smtClean="0"/>
              <a:t>carica</a:t>
            </a:r>
            <a:r>
              <a:rPr lang="en-GB" dirty="0" smtClean="0"/>
              <a:t> è </a:t>
            </a:r>
            <a:r>
              <a:rPr lang="en-GB" dirty="0" err="1" smtClean="0"/>
              <a:t>praticamente</a:t>
            </a:r>
            <a:r>
              <a:rPr lang="en-GB" dirty="0" smtClean="0"/>
              <a:t> </a:t>
            </a:r>
            <a:r>
              <a:rPr lang="en-GB" dirty="0" err="1" smtClean="0"/>
              <a:t>garantita</a:t>
            </a:r>
            <a:r>
              <a:rPr lang="en-GB" dirty="0" smtClean="0"/>
              <a:t> dal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tipo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rivelatore</a:t>
            </a:r>
            <a:r>
              <a:rPr lang="en-GB" baseline="0" dirty="0" smtClean="0"/>
              <a:t> è </a:t>
            </a:r>
            <a:r>
              <a:rPr lang="en-GB" baseline="0" dirty="0" err="1" smtClean="0"/>
              <a:t>necessario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focalizzare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l’attenzione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alla</a:t>
            </a:r>
            <a:r>
              <a:rPr lang="en-GB" baseline="0" dirty="0" smtClean="0"/>
              <a:t> forma del </a:t>
            </a:r>
            <a:r>
              <a:rPr lang="en-GB" baseline="0" dirty="0" err="1" smtClean="0"/>
              <a:t>segnale</a:t>
            </a:r>
            <a:r>
              <a:rPr lang="en-GB" baseline="0" dirty="0" smtClean="0"/>
              <a:t>. Per </a:t>
            </a:r>
            <a:r>
              <a:rPr lang="en-GB" baseline="0" dirty="0" err="1" smtClean="0"/>
              <a:t>raggiungere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forma </a:t>
            </a:r>
            <a:r>
              <a:rPr lang="en-GB" baseline="0" dirty="0" err="1" smtClean="0"/>
              <a:t>caratteristica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più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uniforme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possibile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bisogna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agire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due </a:t>
            </a:r>
            <a:r>
              <a:rPr lang="en-GB" baseline="0" dirty="0" err="1" smtClean="0"/>
              <a:t>grandezze</a:t>
            </a:r>
            <a:r>
              <a:rPr lang="en-GB" baseline="0" dirty="0" smtClean="0"/>
              <a:t>. Il campo </a:t>
            </a:r>
            <a:r>
              <a:rPr lang="en-GB" baseline="0" dirty="0" err="1" smtClean="0"/>
              <a:t>elettrico</a:t>
            </a:r>
            <a:r>
              <a:rPr lang="en-GB" baseline="0" dirty="0" smtClean="0"/>
              <a:t> del </a:t>
            </a:r>
            <a:r>
              <a:rPr lang="en-GB" baseline="0" dirty="0" err="1" smtClean="0"/>
              <a:t>rivelatore</a:t>
            </a:r>
            <a:r>
              <a:rPr lang="en-GB" baseline="0" dirty="0" smtClean="0"/>
              <a:t> e la </a:t>
            </a:r>
            <a:r>
              <a:rPr lang="en-GB" baseline="0" dirty="0" err="1" smtClean="0"/>
              <a:t>velocità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portatori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carica</a:t>
            </a:r>
            <a:r>
              <a:rPr lang="en-GB" baseline="0" dirty="0" smtClean="0"/>
              <a:t>, come </a:t>
            </a:r>
            <a:r>
              <a:rPr lang="en-GB" baseline="0" dirty="0" err="1" smtClean="0"/>
              <a:t>mostrato</a:t>
            </a:r>
            <a:r>
              <a:rPr lang="en-GB" baseline="0" dirty="0" smtClean="0"/>
              <a:t> dal </a:t>
            </a:r>
            <a:r>
              <a:rPr lang="en-GB" baseline="0" dirty="0" err="1" smtClean="0"/>
              <a:t>teorema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Ramo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ne </a:t>
            </a:r>
            <a:r>
              <a:rPr lang="en-GB" baseline="0" dirty="0" err="1" smtClean="0"/>
              <a:t>descrive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corrente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indotta</a:t>
            </a:r>
            <a:r>
              <a:rPr lang="en-GB" baseline="0" dirty="0" smtClean="0"/>
              <a:t> da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carica</a:t>
            </a:r>
            <a:r>
              <a:rPr lang="en-GB" baseline="0" dirty="0" smtClean="0"/>
              <a:t> in moto </a:t>
            </a:r>
            <a:r>
              <a:rPr lang="en-GB" baseline="0" dirty="0" err="1" smtClean="0"/>
              <a:t>all’ìelettrdo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iesimo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Per prima </a:t>
            </a:r>
            <a:r>
              <a:rPr lang="en-GB" baseline="0" dirty="0" err="1" smtClean="0"/>
              <a:t>cosa</a:t>
            </a:r>
            <a:r>
              <a:rPr lang="en-GB" baseline="0" dirty="0" smtClean="0"/>
              <a:t> è </a:t>
            </a:r>
            <a:r>
              <a:rPr lang="en-GB" baseline="0" dirty="0" err="1" smtClean="0"/>
              <a:t>più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sufficiente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avere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rivelatore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opera ad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tensione</a:t>
            </a:r>
            <a:r>
              <a:rPr lang="en-GB" baseline="0" dirty="0" smtClean="0"/>
              <a:t> tale </a:t>
            </a:r>
            <a:r>
              <a:rPr lang="en-GB" baseline="0" dirty="0" err="1" smtClean="0"/>
              <a:t>dda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garantire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dispositivo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operi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saturazione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velocità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ovvero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velocità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portarori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carica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fuori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regione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lineare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lo </a:t>
            </a:r>
            <a:r>
              <a:rPr lang="en-GB" baseline="0" dirty="0" err="1" smtClean="0"/>
              <a:t>lega</a:t>
            </a:r>
            <a:r>
              <a:rPr lang="en-GB" baseline="0" dirty="0" smtClean="0"/>
              <a:t> al campo </a:t>
            </a:r>
            <a:r>
              <a:rPr lang="en-GB" baseline="0" dirty="0" err="1" smtClean="0"/>
              <a:t>elettrico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Nel</a:t>
            </a:r>
            <a:r>
              <a:rPr lang="en-GB" baseline="0" dirty="0" smtClean="0"/>
              <a:t> regime di </a:t>
            </a:r>
            <a:r>
              <a:rPr lang="en-GB" baseline="0" dirty="0" err="1" smtClean="0"/>
              <a:t>saturazione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velocità</a:t>
            </a:r>
            <a:r>
              <a:rPr lang="en-GB" baseline="0" dirty="0" smtClean="0"/>
              <a:t> cambia </a:t>
            </a:r>
            <a:r>
              <a:rPr lang="en-GB" baseline="0" dirty="0" err="1" smtClean="0"/>
              <a:t>meno</a:t>
            </a:r>
            <a:r>
              <a:rPr lang="en-GB" baseline="0" dirty="0" smtClean="0"/>
              <a:t> e con </a:t>
            </a:r>
            <a:r>
              <a:rPr lang="en-GB" baseline="0" dirty="0" err="1" smtClean="0"/>
              <a:t>essa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anche</a:t>
            </a:r>
            <a:r>
              <a:rPr lang="en-GB" baseline="0" dirty="0" smtClean="0"/>
              <a:t> la forma del </a:t>
            </a:r>
            <a:r>
              <a:rPr lang="en-GB" baseline="0" dirty="0" err="1" smtClean="0"/>
              <a:t>segnale</a:t>
            </a:r>
            <a:r>
              <a:rPr lang="en-GB" baseline="0" dirty="0" smtClean="0"/>
              <a:t>, se </a:t>
            </a:r>
            <a:r>
              <a:rPr lang="en-GB" baseline="0" dirty="0" err="1" smtClean="0"/>
              <a:t>passa</a:t>
            </a:r>
            <a:r>
              <a:rPr lang="en-GB" baseline="0" dirty="0" smtClean="0"/>
              <a:t> da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zona </a:t>
            </a:r>
            <a:r>
              <a:rPr lang="en-GB" baseline="0" dirty="0" err="1" smtClean="0"/>
              <a:t>all’altra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Ciò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resta</a:t>
            </a:r>
            <a:r>
              <a:rPr lang="en-GB" baseline="0" dirty="0" smtClean="0"/>
              <a:t> è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campo </a:t>
            </a:r>
            <a:r>
              <a:rPr lang="en-GB" baseline="0" dirty="0" err="1" smtClean="0"/>
              <a:t>elettrico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carica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quale </a:t>
            </a:r>
            <a:r>
              <a:rPr lang="en-GB" baseline="0" dirty="0" err="1" smtClean="0"/>
              <a:t>dipende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principalemnte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geometria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48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Quindi</a:t>
            </a:r>
            <a:r>
              <a:rPr lang="en-GB" dirty="0" smtClean="0"/>
              <a:t>,</a:t>
            </a:r>
            <a:r>
              <a:rPr lang="en-GB" baseline="0" dirty="0" smtClean="0"/>
              <a:t> in base a </a:t>
            </a:r>
            <a:r>
              <a:rPr lang="en-GB" baseline="0" dirty="0" err="1" smtClean="0"/>
              <a:t>quanto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detto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fu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organizzato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lavoro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maniera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seguente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Seguito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iniziale</a:t>
            </a:r>
            <a:r>
              <a:rPr lang="en-GB" baseline="0" dirty="0" smtClean="0"/>
              <a:t> da Roberto e poi </a:t>
            </a:r>
            <a:r>
              <a:rPr lang="en-GB" baseline="0" dirty="0" err="1" smtClean="0"/>
              <a:t>successivamente</a:t>
            </a:r>
            <a:r>
              <a:rPr lang="en-GB" baseline="0" dirty="0" smtClean="0"/>
              <a:t> al </a:t>
            </a:r>
            <a:r>
              <a:rPr lang="en-GB" baseline="0" dirty="0" err="1" smtClean="0"/>
              <a:t>mio</a:t>
            </a:r>
            <a:r>
              <a:rPr lang="en-GB" baseline="0" dirty="0" smtClean="0"/>
              <a:t>  </a:t>
            </a:r>
            <a:r>
              <a:rPr lang="en-GB" baseline="0" dirty="0" err="1" smtClean="0"/>
              <a:t>rientro</a:t>
            </a:r>
            <a:r>
              <a:rPr lang="en-GB" baseline="0" dirty="0" smtClean="0"/>
              <a:t> a Cagliari, </a:t>
            </a:r>
            <a:r>
              <a:rPr lang="en-GB" baseline="0" dirty="0" err="1" smtClean="0"/>
              <a:t>ho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organizzato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lavoro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disegno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simulazione</a:t>
            </a:r>
            <a:r>
              <a:rPr lang="en-GB" baseline="0" dirty="0" smtClean="0"/>
              <a:t> in due </a:t>
            </a:r>
            <a:r>
              <a:rPr lang="en-GB" baseline="0" dirty="0" err="1" smtClean="0"/>
              <a:t>fasi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prima </a:t>
            </a:r>
            <a:r>
              <a:rPr lang="en-GB" baseline="0" dirty="0" err="1" smtClean="0"/>
              <a:t>nella</a:t>
            </a:r>
            <a:r>
              <a:rPr lang="en-GB" baseline="0" dirty="0" smtClean="0"/>
              <a:t> quale </a:t>
            </a:r>
            <a:r>
              <a:rPr lang="en-GB" baseline="0" dirty="0" err="1" smtClean="0"/>
              <a:t>ho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disegnato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principalmente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modelli</a:t>
            </a:r>
            <a:r>
              <a:rPr lang="en-GB" baseline="0" dirty="0" smtClean="0"/>
              <a:t> 2D di </a:t>
            </a:r>
            <a:r>
              <a:rPr lang="en-GB" baseline="0" dirty="0" err="1" smtClean="0"/>
              <a:t>sezioni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rivelatori</a:t>
            </a:r>
            <a:r>
              <a:rPr lang="en-GB" baseline="0" dirty="0" smtClean="0"/>
              <a:t> con I </a:t>
            </a:r>
            <a:r>
              <a:rPr lang="en-GB" baseline="0" dirty="0" err="1" smtClean="0"/>
              <a:t>quali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analizzare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velocità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portatori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carica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campo </a:t>
            </a:r>
            <a:r>
              <a:rPr lang="en-GB" baseline="0" dirty="0" err="1" smtClean="0"/>
              <a:t>elettrico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</a:t>
            </a:r>
            <a:r>
              <a:rPr lang="en-GB" baseline="0" dirty="0" smtClean="0"/>
              <a:t> I </a:t>
            </a:r>
            <a:r>
              <a:rPr lang="en-GB" baseline="0" dirty="0" err="1" smtClean="0"/>
              <a:t>rivelatori</a:t>
            </a:r>
            <a:r>
              <a:rPr lang="en-GB" baseline="0" dirty="0" smtClean="0"/>
              <a:t>. Il </a:t>
            </a:r>
            <a:r>
              <a:rPr lang="en-GB" baseline="0" dirty="0" err="1" smtClean="0"/>
              <a:t>fatto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usare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modelli</a:t>
            </a:r>
            <a:r>
              <a:rPr lang="en-GB" baseline="0" dirty="0" smtClean="0"/>
              <a:t> 2D </a:t>
            </a:r>
            <a:r>
              <a:rPr lang="en-GB" baseline="0" dirty="0" err="1" smtClean="0"/>
              <a:t>anziché</a:t>
            </a:r>
            <a:r>
              <a:rPr lang="en-GB" baseline="0" dirty="0" smtClean="0"/>
              <a:t> di complete </a:t>
            </a:r>
            <a:r>
              <a:rPr lang="en-GB" baseline="0" dirty="0" err="1" smtClean="0"/>
              <a:t>modelli</a:t>
            </a:r>
            <a:r>
              <a:rPr lang="en-GB" baseline="0" dirty="0" smtClean="0"/>
              <a:t> 3D </a:t>
            </a:r>
            <a:r>
              <a:rPr lang="en-GB" baseline="0" dirty="0" err="1" smtClean="0"/>
              <a:t>deriva</a:t>
            </a:r>
            <a:r>
              <a:rPr lang="en-GB" baseline="0" dirty="0" smtClean="0"/>
              <a:t> dal </a:t>
            </a:r>
            <a:r>
              <a:rPr lang="en-GB" baseline="0" dirty="0" err="1" smtClean="0"/>
              <a:t>fatto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costruendo</a:t>
            </a:r>
            <a:r>
              <a:rPr lang="en-GB" baseline="0" dirty="0" smtClean="0"/>
              <a:t>/</a:t>
            </a:r>
            <a:r>
              <a:rPr lang="en-GB" baseline="0" dirty="0" err="1" smtClean="0"/>
              <a:t>simulando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modelli</a:t>
            </a:r>
            <a:r>
              <a:rPr lang="en-GB" baseline="0" dirty="0" smtClean="0"/>
              <a:t> 2D, </a:t>
            </a:r>
            <a:r>
              <a:rPr lang="en-GB" baseline="0" dirty="0" err="1" smtClean="0"/>
              <a:t>risparmio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risorse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calcolo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quindi</a:t>
            </a:r>
            <a:r>
              <a:rPr lang="en-GB" baseline="0" dirty="0" smtClean="0"/>
              <a:t> tempo di </a:t>
            </a:r>
            <a:r>
              <a:rPr lang="en-GB" baseline="0" dirty="0" err="1" smtClean="0"/>
              <a:t>simulazione</a:t>
            </a:r>
            <a:r>
              <a:rPr lang="en-GB" baseline="0" dirty="0" smtClean="0"/>
              <a:t>. In </a:t>
            </a:r>
            <a:r>
              <a:rPr lang="en-GB" baseline="0" dirty="0" err="1" smtClean="0"/>
              <a:t>questo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modo</a:t>
            </a:r>
            <a:r>
              <a:rPr lang="en-GB" baseline="0" dirty="0" smtClean="0"/>
              <a:t> non </a:t>
            </a:r>
            <a:r>
              <a:rPr lang="en-GB" baseline="0" dirty="0" err="1" smtClean="0"/>
              <a:t>ho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bisogno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disegnare</a:t>
            </a:r>
            <a:r>
              <a:rPr lang="en-GB" baseline="0" dirty="0" smtClean="0"/>
              <a:t> per </a:t>
            </a:r>
            <a:r>
              <a:rPr lang="en-GB" baseline="0" dirty="0" err="1" smtClean="0"/>
              <a:t>ogni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geometria</a:t>
            </a:r>
            <a:r>
              <a:rPr lang="en-GB" baseline="0" dirty="0" smtClean="0"/>
              <a:t> un modello3d </a:t>
            </a:r>
            <a:r>
              <a:rPr lang="en-GB" baseline="0" dirty="0" err="1" smtClean="0"/>
              <a:t>complesso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</a:t>
            </a:r>
            <a:r>
              <a:rPr lang="en-GB" baseline="0" dirty="0" smtClean="0"/>
              <a:t> mi </a:t>
            </a:r>
            <a:r>
              <a:rPr lang="en-GB" baseline="0" dirty="0" err="1" smtClean="0"/>
              <a:t>costerebbe</a:t>
            </a:r>
            <a:r>
              <a:rPr lang="en-GB" baseline="0" dirty="0" smtClean="0"/>
              <a:t> solo </a:t>
            </a:r>
            <a:r>
              <a:rPr lang="en-GB" baseline="0" dirty="0" err="1" smtClean="0"/>
              <a:t>giorni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simulazione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Disegno</a:t>
            </a:r>
            <a:r>
              <a:rPr lang="en-GB" baseline="0" dirty="0" smtClean="0"/>
              <a:t> in 3D solo </a:t>
            </a:r>
            <a:r>
              <a:rPr lang="en-GB" baseline="0" dirty="0" err="1" smtClean="0"/>
              <a:t>quelli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validi</a:t>
            </a:r>
            <a:r>
              <a:rPr lang="en-GB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926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Infatti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290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Dei </a:t>
            </a:r>
            <a:r>
              <a:rPr lang="en-GB" dirty="0" err="1" smtClean="0"/>
              <a:t>modelli</a:t>
            </a:r>
            <a:r>
              <a:rPr lang="en-GB" dirty="0" smtClean="0"/>
              <a:t> 2D</a:t>
            </a:r>
            <a:r>
              <a:rPr lang="en-GB" baseline="0" dirty="0" smtClean="0"/>
              <a:t> ne </a:t>
            </a:r>
            <a:r>
              <a:rPr lang="en-GB" baseline="0" dirty="0" err="1" smtClean="0"/>
              <a:t>ho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prodotti</a:t>
            </a:r>
            <a:r>
              <a:rPr lang="en-GB" baseline="0" dirty="0" smtClean="0"/>
              <a:t> 15 </a:t>
            </a:r>
            <a:r>
              <a:rPr lang="en-GB" baseline="0" dirty="0" err="1" smtClean="0"/>
              <a:t>modelli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differenti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ciascuno</a:t>
            </a:r>
            <a:r>
              <a:rPr lang="en-GB" baseline="0" dirty="0" smtClean="0"/>
              <a:t> di </a:t>
            </a:r>
            <a:r>
              <a:rPr lang="en-GB" baseline="0" dirty="0" err="1" smtClean="0"/>
              <a:t>esso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ridisegnato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fino</a:t>
            </a:r>
            <a:r>
              <a:rPr lang="en-GB" baseline="0" dirty="0" smtClean="0"/>
              <a:t> a 30 </a:t>
            </a:r>
            <a:r>
              <a:rPr lang="en-GB" baseline="0" dirty="0" err="1" smtClean="0"/>
              <a:t>modi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differenti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cambiando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distanza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elettrodi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loro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spessore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dimensioni</a:t>
            </a:r>
            <a:r>
              <a:rPr lang="en-GB" baseline="0" dirty="0" smtClean="0"/>
              <a:t> etc. per di </a:t>
            </a:r>
            <a:r>
              <a:rPr lang="en-GB" baseline="0" dirty="0" err="1" smtClean="0"/>
              <a:t>più</a:t>
            </a:r>
            <a:r>
              <a:rPr lang="en-GB" baseline="0" dirty="0" smtClean="0"/>
              <a:t> di 200 </a:t>
            </a:r>
            <a:r>
              <a:rPr lang="en-GB" baseline="0" dirty="0" err="1" smtClean="0"/>
              <a:t>differenti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modelli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tutti</a:t>
            </a:r>
            <a:r>
              <a:rPr lang="en-GB" baseline="0" dirty="0" smtClean="0"/>
              <a:t> simulate </a:t>
            </a:r>
            <a:r>
              <a:rPr lang="en-GB" baseline="0" dirty="0" err="1" smtClean="0"/>
              <a:t>ed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analizzati</a:t>
            </a:r>
            <a:r>
              <a:rPr lang="en-GB" baseline="0" dirty="0" smtClean="0"/>
              <a:t>). </a:t>
            </a:r>
            <a:r>
              <a:rPr lang="en-GB" baseline="0" dirty="0" err="1" smtClean="0"/>
              <a:t>Principalmente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questi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modelli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possono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essere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riassunti</a:t>
            </a:r>
            <a:r>
              <a:rPr lang="en-GB" baseline="0" dirty="0" smtClean="0"/>
              <a:t> in due </a:t>
            </a:r>
            <a:r>
              <a:rPr lang="en-GB" baseline="0" dirty="0" err="1" smtClean="0"/>
              <a:t>grandi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famiglie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esagoni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quadrati</a:t>
            </a:r>
            <a:r>
              <a:rPr lang="en-GB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C06B-60E6-44F1-AE58-847B572C820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0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4D87-007B-429E-A283-017F566407D4}" type="datetimeFigureOut">
              <a:rPr lang="en-GB" smtClean="0"/>
              <a:t>25/11/2017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5757-7773-493E-9C14-5698CE617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0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4D87-007B-429E-A283-017F566407D4}" type="datetimeFigureOut">
              <a:rPr lang="en-GB" smtClean="0"/>
              <a:t>25/11/2017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5757-7773-493E-9C14-5698CE617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68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4D87-007B-429E-A283-017F566407D4}" type="datetimeFigureOut">
              <a:rPr lang="en-GB" smtClean="0"/>
              <a:t>25/11/2017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5757-7773-493E-9C14-5698CE617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4D87-007B-429E-A283-017F566407D4}" type="datetimeFigureOut">
              <a:rPr lang="en-GB" smtClean="0"/>
              <a:t>25/11/2017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2E2D5757-7773-493E-9C14-5698CE6177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9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4D87-007B-429E-A283-017F566407D4}" type="datetimeFigureOut">
              <a:rPr lang="en-GB" smtClean="0"/>
              <a:t>25/11/2017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5757-7773-493E-9C14-5698CE617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77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4D87-007B-429E-A283-017F566407D4}" type="datetimeFigureOut">
              <a:rPr lang="en-GB" smtClean="0"/>
              <a:t>25/11/2017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5757-7773-493E-9C14-5698CE617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00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4D87-007B-429E-A283-017F566407D4}" type="datetimeFigureOut">
              <a:rPr lang="en-GB" smtClean="0"/>
              <a:t>25/11/2017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5757-7773-493E-9C14-5698CE617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04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4D87-007B-429E-A283-017F566407D4}" type="datetimeFigureOut">
              <a:rPr lang="en-GB" smtClean="0"/>
              <a:t>25/11/2017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5757-7773-493E-9C14-5698CE617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59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4D87-007B-429E-A283-017F566407D4}" type="datetimeFigureOut">
              <a:rPr lang="en-GB" smtClean="0"/>
              <a:t>25/11/2017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5757-7773-493E-9C14-5698CE617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13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4D87-007B-429E-A283-017F566407D4}" type="datetimeFigureOut">
              <a:rPr lang="en-GB" smtClean="0"/>
              <a:t>25/11/2017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5757-7773-493E-9C14-5698CE617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3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4D87-007B-429E-A283-017F566407D4}" type="datetimeFigureOut">
              <a:rPr lang="en-GB" smtClean="0"/>
              <a:t>25/11/2017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5757-7773-493E-9C14-5698CE617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02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4D87-007B-429E-A283-017F566407D4}" type="datetimeFigureOut">
              <a:rPr lang="en-GB" smtClean="0"/>
              <a:t>25/11/2017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D5757-7773-493E-9C14-5698CE617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3.png"/><Relationship Id="rId10" Type="http://schemas.openxmlformats.org/officeDocument/2006/relationships/image" Target="../media/image45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12" Type="http://schemas.openxmlformats.org/officeDocument/2006/relationships/image" Target="../media/image5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3.png"/><Relationship Id="rId10" Type="http://schemas.openxmlformats.org/officeDocument/2006/relationships/image" Target="../media/image54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3.png"/><Relationship Id="rId10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60.gif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png"/><Relationship Id="rId7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68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3D detector design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8396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Angelo Loi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December 1</a:t>
            </a:r>
            <a:r>
              <a:rPr lang="en-GB" baseline="30000" dirty="0" smtClean="0"/>
              <a:t>st</a:t>
            </a:r>
            <a:r>
              <a:rPr lang="en-GB" dirty="0" smtClean="0"/>
              <a:t>, 2017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026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709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9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70" y="1190267"/>
            <a:ext cx="1545544" cy="1551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2164" y="1193840"/>
            <a:ext cx="1528915" cy="1551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2164" y="2945359"/>
            <a:ext cx="1528915" cy="15258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4930" y="1193605"/>
            <a:ext cx="1529537" cy="15513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8318" y="1190052"/>
            <a:ext cx="1542919" cy="15513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r="7390"/>
          <a:stretch/>
        </p:blipFill>
        <p:spPr>
          <a:xfrm>
            <a:off x="6200792" y="4680670"/>
            <a:ext cx="2533682" cy="15763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r="36299" b="18797"/>
          <a:stretch/>
        </p:blipFill>
        <p:spPr>
          <a:xfrm>
            <a:off x="698570" y="4675160"/>
            <a:ext cx="2575304" cy="15923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 r="4150"/>
          <a:stretch/>
        </p:blipFill>
        <p:spPr>
          <a:xfrm>
            <a:off x="3488083" y="4670158"/>
            <a:ext cx="2498500" cy="159737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98" y="1190053"/>
            <a:ext cx="1527482" cy="15513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5"/>
          <a:srcRect l="1" r="1798" b="1385"/>
          <a:stretch/>
        </p:blipFill>
        <p:spPr>
          <a:xfrm>
            <a:off x="5916985" y="2945358"/>
            <a:ext cx="1527482" cy="15258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49398" y="2945358"/>
            <a:ext cx="1527482" cy="15258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7"/>
          <a:srcRect r="737"/>
          <a:stretch/>
        </p:blipFill>
        <p:spPr>
          <a:xfrm>
            <a:off x="698570" y="2945337"/>
            <a:ext cx="1544922" cy="152586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V="1">
            <a:off x="7648318" y="2945336"/>
            <a:ext cx="1542919" cy="152586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345207" y="1136171"/>
            <a:ext cx="2813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Square pixel geometries</a:t>
            </a:r>
            <a:endParaRPr lang="en-GB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089352" y="5601390"/>
            <a:ext cx="2813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Hexagonal pixel geometries</a:t>
            </a:r>
            <a:endParaRPr lang="en-GB" sz="2000" b="1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1" t="45503" b="18095"/>
          <a:stretch/>
        </p:blipFill>
        <p:spPr>
          <a:xfrm>
            <a:off x="9621172" y="2534681"/>
            <a:ext cx="2105195" cy="2496459"/>
          </a:xfrm>
          <a:prstGeom prst="rect">
            <a:avLst/>
          </a:prstGeom>
        </p:spPr>
      </p:pic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Some examples (doping maps)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-38846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2D model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10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0" y="1192156"/>
            <a:ext cx="1545544" cy="15550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7965" y="1192156"/>
            <a:ext cx="1528915" cy="15513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0731" y="1192156"/>
            <a:ext cx="1530348" cy="15513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19" y="1192156"/>
            <a:ext cx="1530348" cy="155502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7507" y="1192156"/>
            <a:ext cx="1543730" cy="15550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0" y="2947462"/>
            <a:ext cx="1544922" cy="151952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4118" y="2946135"/>
            <a:ext cx="1530349" cy="15208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46531" y="2946135"/>
            <a:ext cx="1554072" cy="152085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80731" y="2946135"/>
            <a:ext cx="1529537" cy="153948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 t="2273" r="36185" b="14767"/>
          <a:stretch/>
        </p:blipFill>
        <p:spPr>
          <a:xfrm>
            <a:off x="698570" y="4682774"/>
            <a:ext cx="2575304" cy="15671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88083" y="4682774"/>
            <a:ext cx="2498500" cy="15658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r="38121" b="7853"/>
          <a:stretch/>
        </p:blipFill>
        <p:spPr>
          <a:xfrm>
            <a:off x="6200792" y="4682774"/>
            <a:ext cx="2539057" cy="1565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47507" y="2946135"/>
            <a:ext cx="1543730" cy="152085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345207" y="1138275"/>
            <a:ext cx="2813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Square pixel geometries</a:t>
            </a:r>
            <a:endParaRPr lang="en-GB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9089352" y="5585969"/>
            <a:ext cx="2813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Hexagonal pixel geometries</a:t>
            </a:r>
            <a:endParaRPr lang="en-GB" sz="2000" b="1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1" t="45503" b="18095"/>
          <a:stretch/>
        </p:blipFill>
        <p:spPr>
          <a:xfrm>
            <a:off x="9621172" y="2536785"/>
            <a:ext cx="2105195" cy="2496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0" t="44656" b="17249"/>
          <a:stretch/>
        </p:blipFill>
        <p:spPr>
          <a:xfrm>
            <a:off x="9621172" y="2478728"/>
            <a:ext cx="2148738" cy="2612572"/>
          </a:xfrm>
          <a:prstGeom prst="rect">
            <a:avLst/>
          </a:prstGeom>
        </p:spPr>
      </p:pic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Some examples (electric field maps)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-38846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2D model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Rejected solutions, some examples (1)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11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2928" y="1607479"/>
            <a:ext cx="1875225" cy="1843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36571" y="1606031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P++ electrode</a:t>
            </a:r>
            <a:endParaRPr lang="en-GB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936571" y="3021621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N++ electrode</a:t>
            </a:r>
            <a:endParaRPr lang="en-GB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51251" y="1673480"/>
            <a:ext cx="1024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Active region</a:t>
            </a:r>
            <a:endParaRPr lang="en-GB" sz="1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09" y="1557266"/>
            <a:ext cx="5669994" cy="144208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Square pixel with columnar electrodes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Electric field changes too much over all the pixel area.</a:t>
            </a: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15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kV/cm over the low field area</a:t>
            </a: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Over 100 kV/cm near the collector electrode</a:t>
            </a:r>
          </a:p>
        </p:txBody>
      </p:sp>
      <p:cxnSp>
        <p:nvCxnSpPr>
          <p:cNvPr id="28" name="Straight Arrow Connector 27"/>
          <p:cNvCxnSpPr>
            <a:stCxn id="4" idx="1"/>
          </p:cNvCxnSpPr>
          <p:nvPr/>
        </p:nvCxnSpPr>
        <p:spPr>
          <a:xfrm flipH="1" flipV="1">
            <a:off x="10498153" y="1655035"/>
            <a:ext cx="438418" cy="8949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1"/>
            <a:endCxn id="15" idx="3"/>
          </p:cNvCxnSpPr>
          <p:nvPr/>
        </p:nvCxnSpPr>
        <p:spPr>
          <a:xfrm flipH="1">
            <a:off x="10498153" y="1744531"/>
            <a:ext cx="438418" cy="78493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" idx="1"/>
          </p:cNvCxnSpPr>
          <p:nvPr/>
        </p:nvCxnSpPr>
        <p:spPr>
          <a:xfrm flipH="1" flipV="1">
            <a:off x="9715499" y="2655993"/>
            <a:ext cx="1221072" cy="5041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8487167" y="1634953"/>
            <a:ext cx="5763" cy="181649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3"/>
          </p:cNvCxnSpPr>
          <p:nvPr/>
        </p:nvCxnSpPr>
        <p:spPr>
          <a:xfrm>
            <a:off x="8075955" y="1811980"/>
            <a:ext cx="785405" cy="19039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8622928" y="1520650"/>
            <a:ext cx="1875225" cy="309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9404350" y="3536577"/>
            <a:ext cx="311149" cy="276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297733" y="1267216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50</a:t>
            </a:r>
            <a:r>
              <a:rPr lang="en-US" sz="1200" dirty="0" smtClean="0">
                <a:latin typeface="Calibri"/>
                <a:cs typeface="Calibri"/>
              </a:rPr>
              <a:t> </a:t>
            </a:r>
            <a:r>
              <a:rPr lang="en-US" sz="1200" dirty="0" err="1">
                <a:latin typeface="Calibri"/>
                <a:cs typeface="Calibri"/>
              </a:rPr>
              <a:t>μm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54486" y="2390965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50</a:t>
            </a:r>
            <a:r>
              <a:rPr lang="en-US" sz="1200" dirty="0" smtClean="0">
                <a:latin typeface="Calibri"/>
                <a:cs typeface="Calibri"/>
              </a:rPr>
              <a:t> </a:t>
            </a:r>
            <a:r>
              <a:rPr lang="en-US" sz="1200" dirty="0" err="1">
                <a:latin typeface="Calibri"/>
                <a:cs typeface="Calibri"/>
              </a:rPr>
              <a:t>μm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297733" y="3548905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6 </a:t>
            </a:r>
            <a:r>
              <a:rPr lang="en-US" sz="1200" dirty="0" err="1" smtClean="0">
                <a:latin typeface="Calibri"/>
                <a:cs typeface="Calibri"/>
              </a:rPr>
              <a:t>μm</a:t>
            </a:r>
            <a:endParaRPr lang="en-US" sz="1200" dirty="0">
              <a:latin typeface="Calibri"/>
              <a:cs typeface="Calibri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01" y="3051245"/>
            <a:ext cx="7333518" cy="3258877"/>
          </a:xfrm>
          <a:prstGeom prst="rect">
            <a:avLst/>
          </a:prstGeom>
        </p:spPr>
      </p:pic>
      <p:sp>
        <p:nvSpPr>
          <p:cNvPr id="68" name="Content Placeholder 2"/>
          <p:cNvSpPr txBox="1">
            <a:spLocks/>
          </p:cNvSpPr>
          <p:nvPr/>
        </p:nvSpPr>
        <p:spPr>
          <a:xfrm>
            <a:off x="7775810" y="4519258"/>
            <a:ext cx="4127089" cy="1493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Electric Field: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Electric field changes too much over all the pixel area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  <a:endParaRPr lang="en-GB" dirty="0" smtClean="0"/>
          </a:p>
          <a:p>
            <a:r>
              <a:rPr lang="en-GB" dirty="0" smtClean="0"/>
              <a:t>Drift Velocity: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Decreases too much inside the low field areas</a:t>
            </a:r>
            <a:endParaRPr lang="en-GB" dirty="0"/>
          </a:p>
        </p:txBody>
      </p:sp>
      <p:sp>
        <p:nvSpPr>
          <p:cNvPr id="81" name="TextBox 80"/>
          <p:cNvSpPr txBox="1"/>
          <p:nvPr/>
        </p:nvSpPr>
        <p:spPr>
          <a:xfrm>
            <a:off x="574262" y="571593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2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0" y="-38846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2D model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8" t="27016" r="32358" b="17852"/>
          <a:stretch/>
        </p:blipFill>
        <p:spPr>
          <a:xfrm>
            <a:off x="8361502" y="1553779"/>
            <a:ext cx="2310938" cy="1911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Rejected solutions, some examples 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(2)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12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36571" y="1606031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P++ electrode</a:t>
            </a:r>
            <a:endParaRPr lang="en-GB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936571" y="3021621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N++ electrode</a:t>
            </a:r>
            <a:endParaRPr lang="en-GB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36329" y="1311081"/>
            <a:ext cx="1024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Active region</a:t>
            </a:r>
            <a:endParaRPr lang="en-GB" sz="1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09" y="1557266"/>
            <a:ext cx="5669994" cy="144208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Hexagonal</a:t>
            </a:r>
            <a:r>
              <a:rPr lang="en-GB" dirty="0" smtClean="0"/>
              <a:t> </a:t>
            </a:r>
            <a:r>
              <a:rPr lang="en-GB" dirty="0" smtClean="0"/>
              <a:t>pixel with </a:t>
            </a:r>
            <a:r>
              <a:rPr lang="en-GB" dirty="0" smtClean="0"/>
              <a:t>continuous trench frame </a:t>
            </a:r>
            <a:r>
              <a:rPr lang="en-GB" dirty="0" smtClean="0"/>
              <a:t>electrode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Electric field changes too much over all the pixel area.</a:t>
            </a: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15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kV/cm over the low field area</a:t>
            </a: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Over 100 kV/cm near the collector electrode</a:t>
            </a:r>
          </a:p>
        </p:txBody>
      </p:sp>
      <p:cxnSp>
        <p:nvCxnSpPr>
          <p:cNvPr id="28" name="Straight Arrow Connector 27"/>
          <p:cNvCxnSpPr>
            <a:stCxn id="4" idx="1"/>
          </p:cNvCxnSpPr>
          <p:nvPr/>
        </p:nvCxnSpPr>
        <p:spPr>
          <a:xfrm flipH="1">
            <a:off x="10476718" y="1744531"/>
            <a:ext cx="459853" cy="17836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" idx="1"/>
          </p:cNvCxnSpPr>
          <p:nvPr/>
        </p:nvCxnSpPr>
        <p:spPr>
          <a:xfrm flipH="1" flipV="1">
            <a:off x="9715499" y="2655993"/>
            <a:ext cx="1221072" cy="5041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9035619" y="1722970"/>
            <a:ext cx="944012" cy="157453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666276" y="1491637"/>
            <a:ext cx="785405" cy="19039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8508244" y="2836805"/>
            <a:ext cx="263244" cy="13015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210725" y="1938184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50</a:t>
            </a:r>
            <a:r>
              <a:rPr lang="en-US" sz="1200" dirty="0" smtClean="0">
                <a:latin typeface="Calibri"/>
                <a:cs typeface="Calibri"/>
              </a:rPr>
              <a:t> </a:t>
            </a:r>
            <a:r>
              <a:rPr lang="en-US" sz="1200" dirty="0" err="1">
                <a:latin typeface="Calibri"/>
                <a:cs typeface="Calibri"/>
              </a:rPr>
              <a:t>μm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69132" y="2397670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6 </a:t>
            </a:r>
            <a:r>
              <a:rPr lang="en-US" sz="1200" dirty="0" err="1" smtClean="0">
                <a:latin typeface="Calibri"/>
                <a:cs typeface="Calibri"/>
              </a:rPr>
              <a:t>μm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7775810" y="4519257"/>
            <a:ext cx="4127089" cy="1610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Electric Field: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Electric field changes too much over all the pixel area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  <a:endParaRPr lang="en-GB" dirty="0" smtClean="0"/>
          </a:p>
          <a:p>
            <a:r>
              <a:rPr lang="en-GB" dirty="0" smtClean="0"/>
              <a:t>Drift Velocity: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Decreases too much inside the low field </a:t>
            </a:r>
            <a:r>
              <a:rPr lang="en-GB" dirty="0" smtClean="0">
                <a:solidFill>
                  <a:srgbClr val="002060"/>
                </a:solidFill>
              </a:rPr>
              <a:t>areas, like previous geometry.</a:t>
            </a:r>
            <a:endParaRPr lang="en-GB" dirty="0"/>
          </a:p>
        </p:txBody>
      </p:sp>
      <p:sp>
        <p:nvSpPr>
          <p:cNvPr id="81" name="TextBox 80"/>
          <p:cNvSpPr txBox="1"/>
          <p:nvPr/>
        </p:nvSpPr>
        <p:spPr>
          <a:xfrm>
            <a:off x="574262" y="571593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200" b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177" y="3077034"/>
            <a:ext cx="7272933" cy="3254059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64" idx="3"/>
          </p:cNvCxnSpPr>
          <p:nvPr/>
        </p:nvCxnSpPr>
        <p:spPr>
          <a:xfrm>
            <a:off x="7976002" y="2536170"/>
            <a:ext cx="663864" cy="365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0" y="-38846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2D model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/>
          <a:srcRect l="31396" r="33545"/>
          <a:stretch/>
        </p:blipFill>
        <p:spPr>
          <a:xfrm>
            <a:off x="5180191" y="3072216"/>
            <a:ext cx="2549769" cy="325405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/>
          <a:srcRect l="66720"/>
          <a:stretch/>
        </p:blipFill>
        <p:spPr>
          <a:xfrm>
            <a:off x="2759743" y="3089811"/>
            <a:ext cx="2420448" cy="325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8" t="45780" r="191" b="18339"/>
          <a:stretch/>
        </p:blipFill>
        <p:spPr>
          <a:xfrm>
            <a:off x="7180413" y="2951079"/>
            <a:ext cx="1378853" cy="1645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Chosen 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solution: </a:t>
            </a:r>
            <a:r>
              <a:rPr lang="en-GB" b="1" dirty="0" smtClean="0">
                <a:solidFill>
                  <a:srgbClr val="002060"/>
                </a:solidFill>
                <a:latin typeface="+mn-lt"/>
              </a:rPr>
              <a:t>Par trench 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geometry 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13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511" y="3169930"/>
            <a:ext cx="2842225" cy="2814242"/>
          </a:xfrm>
          <a:prstGeom prst="rect">
            <a:avLst/>
          </a:prstGeom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5838700" y="1560400"/>
            <a:ext cx="5595926" cy="1506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Electric field</a:t>
            </a:r>
            <a:r>
              <a:rPr lang="en-GB" dirty="0"/>
              <a:t>: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Is the most uniform of all explored geometries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Low field areas </a:t>
            </a:r>
            <a:r>
              <a:rPr lang="en-GB" dirty="0" smtClean="0">
                <a:solidFill>
                  <a:srgbClr val="002060"/>
                </a:solidFill>
              </a:rPr>
              <a:t>cover </a:t>
            </a:r>
            <a:r>
              <a:rPr lang="en-GB" dirty="0">
                <a:solidFill>
                  <a:srgbClr val="002060"/>
                </a:solidFill>
              </a:rPr>
              <a:t>ca.  1.5 % of the entire area (34 </a:t>
            </a:r>
            <a:r>
              <a:rPr lang="en-GB" dirty="0" smtClean="0">
                <a:solidFill>
                  <a:srgbClr val="002060"/>
                </a:solidFill>
              </a:rPr>
              <a:t>µm²)</a:t>
            </a: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Areas </a:t>
            </a:r>
            <a:r>
              <a:rPr lang="en-GB" dirty="0">
                <a:solidFill>
                  <a:srgbClr val="C00000"/>
                </a:solidFill>
              </a:rPr>
              <a:t>between two N-electrodes</a:t>
            </a:r>
          </a:p>
          <a:p>
            <a:pPr lvl="2"/>
            <a:r>
              <a:rPr lang="en-GB" dirty="0">
                <a:solidFill>
                  <a:srgbClr val="C00000"/>
                </a:solidFill>
              </a:rPr>
              <a:t>Charge collection </a:t>
            </a:r>
            <a:r>
              <a:rPr lang="en-GB" dirty="0" smtClean="0">
                <a:solidFill>
                  <a:srgbClr val="C00000"/>
                </a:solidFill>
              </a:rPr>
              <a:t>remains </a:t>
            </a:r>
            <a:r>
              <a:rPr lang="en-GB" dirty="0">
                <a:solidFill>
                  <a:srgbClr val="C00000"/>
                </a:solidFill>
              </a:rPr>
              <a:t>fast due to the extremely short distance to the </a:t>
            </a:r>
            <a:r>
              <a:rPr lang="en-GB" dirty="0" smtClean="0">
                <a:solidFill>
                  <a:srgbClr val="C00000"/>
                </a:solidFill>
              </a:rPr>
              <a:t>electrodes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590201" y="4192486"/>
            <a:ext cx="438759" cy="7722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358099" y="1557266"/>
            <a:ext cx="5701508" cy="2110587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Parallel </a:t>
            </a:r>
            <a:r>
              <a:rPr lang="en-GB" dirty="0" smtClean="0"/>
              <a:t>trench geometry: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50 µm x 50 µm pixel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3 parallel trenches </a:t>
            </a: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Two external </a:t>
            </a:r>
            <a:r>
              <a:rPr lang="en-GB" dirty="0" smtClean="0">
                <a:solidFill>
                  <a:srgbClr val="C00000"/>
                </a:solidFill>
              </a:rPr>
              <a:t>with same </a:t>
            </a:r>
            <a:r>
              <a:rPr lang="en-GB" dirty="0" smtClean="0">
                <a:solidFill>
                  <a:srgbClr val="C00000"/>
                </a:solidFill>
              </a:rPr>
              <a:t>doping (P++) </a:t>
            </a:r>
            <a:r>
              <a:rPr lang="en-GB" dirty="0" smtClean="0">
                <a:solidFill>
                  <a:srgbClr val="C00000"/>
                </a:solidFill>
              </a:rPr>
              <a:t>for bias</a:t>
            </a:r>
            <a:endParaRPr lang="en-GB" dirty="0" smtClean="0">
              <a:solidFill>
                <a:srgbClr val="C00000"/>
              </a:solidFill>
            </a:endParaRP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One </a:t>
            </a:r>
            <a:r>
              <a:rPr lang="en-GB" dirty="0">
                <a:solidFill>
                  <a:srgbClr val="C00000"/>
                </a:solidFill>
              </a:rPr>
              <a:t>10 </a:t>
            </a:r>
            <a:r>
              <a:rPr lang="en-GB" dirty="0" smtClean="0">
                <a:solidFill>
                  <a:srgbClr val="C00000"/>
                </a:solidFill>
              </a:rPr>
              <a:t>µm shorter central trench for signal acquisition (N++ doped trench</a:t>
            </a:r>
            <a:r>
              <a:rPr lang="en-GB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32 different designs were explored, changing:</a:t>
            </a: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Pixel dimension: (50 </a:t>
            </a:r>
            <a:r>
              <a:rPr lang="en-GB" dirty="0" smtClean="0">
                <a:solidFill>
                  <a:srgbClr val="C00000"/>
                </a:solidFill>
              </a:rPr>
              <a:t>µm </a:t>
            </a:r>
            <a:r>
              <a:rPr lang="en-GB" dirty="0" smtClean="0">
                <a:solidFill>
                  <a:srgbClr val="C00000"/>
                </a:solidFill>
              </a:rPr>
              <a:t>x 50 </a:t>
            </a:r>
            <a:r>
              <a:rPr lang="en-GB" dirty="0" smtClean="0">
                <a:solidFill>
                  <a:srgbClr val="C00000"/>
                </a:solidFill>
              </a:rPr>
              <a:t>µm</a:t>
            </a:r>
            <a:r>
              <a:rPr lang="en-GB" dirty="0" smtClean="0">
                <a:solidFill>
                  <a:srgbClr val="C00000"/>
                </a:solidFill>
              </a:rPr>
              <a:t>) and (100 </a:t>
            </a:r>
            <a:r>
              <a:rPr lang="en-GB" dirty="0" smtClean="0">
                <a:solidFill>
                  <a:srgbClr val="C00000"/>
                </a:solidFill>
              </a:rPr>
              <a:t>µm x 100 µm)</a:t>
            </a:r>
            <a:endParaRPr lang="en-GB" dirty="0" smtClean="0">
              <a:solidFill>
                <a:srgbClr val="C00000"/>
              </a:solidFill>
            </a:endParaRP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Trench width (3 µm and 6 µm)</a:t>
            </a: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Central Trench Length (from 35 </a:t>
            </a:r>
            <a:r>
              <a:rPr lang="en-GB" dirty="0" smtClean="0">
                <a:solidFill>
                  <a:srgbClr val="C00000"/>
                </a:solidFill>
              </a:rPr>
              <a:t>µm to 45 </a:t>
            </a:r>
            <a:r>
              <a:rPr lang="en-GB" dirty="0">
                <a:solidFill>
                  <a:srgbClr val="C00000"/>
                </a:solidFill>
              </a:rPr>
              <a:t>µm</a:t>
            </a:r>
            <a:r>
              <a:rPr lang="en-GB" dirty="0" smtClean="0">
                <a:solidFill>
                  <a:srgbClr val="C00000"/>
                </a:solidFill>
              </a:rPr>
              <a:t>)</a:t>
            </a:r>
            <a:endParaRPr lang="en-GB" dirty="0" smtClean="0">
              <a:solidFill>
                <a:srgbClr val="C00000"/>
              </a:solidFill>
            </a:endParaRPr>
          </a:p>
          <a:p>
            <a:pPr lvl="1"/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470400" y="3781646"/>
            <a:ext cx="15397" cy="220252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001667" y="5673726"/>
            <a:ext cx="1313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N++ doped trench</a:t>
            </a:r>
            <a:endParaRPr lang="en-GB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202748" y="5209754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P-- doped bulk </a:t>
            </a:r>
            <a:endParaRPr lang="en-GB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2950776" y="4957406"/>
            <a:ext cx="1329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P++ doped trench </a:t>
            </a:r>
            <a:endParaRPr lang="en-GB" sz="12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31187" r="32280" b="2146"/>
          <a:stretch/>
        </p:blipFill>
        <p:spPr>
          <a:xfrm>
            <a:off x="2105011" y="3781646"/>
            <a:ext cx="2232390" cy="2202526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V="1">
            <a:off x="1324288" y="5027601"/>
            <a:ext cx="1081845" cy="6229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386855" y="5420236"/>
            <a:ext cx="1041047" cy="68460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4229529" y="5921324"/>
            <a:ext cx="620394" cy="23758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088921" y="6076482"/>
            <a:ext cx="2242662" cy="235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722" y="3719752"/>
            <a:ext cx="1846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Doping concentration map</a:t>
            </a:r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4460944" y="4550704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50 µm</a:t>
            </a:r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2950776" y="6040348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50 µm</a:t>
            </a:r>
            <a:endParaRPr lang="en-GB" sz="1200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2291782" y="5150506"/>
            <a:ext cx="1822925" cy="248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934513" y="5149989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4</a:t>
            </a:r>
            <a:r>
              <a:rPr lang="en-GB" sz="1200" dirty="0" smtClean="0"/>
              <a:t>0 µm</a:t>
            </a:r>
            <a:endParaRPr lang="en-GB" sz="12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0" t="49249" r="-242" b="18916"/>
          <a:stretch/>
        </p:blipFill>
        <p:spPr>
          <a:xfrm>
            <a:off x="100423" y="3962857"/>
            <a:ext cx="1459945" cy="1503222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 flipH="1">
            <a:off x="2219362" y="4691302"/>
            <a:ext cx="2959" cy="38269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728033" y="4714468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6</a:t>
            </a:r>
            <a:r>
              <a:rPr lang="en-GB" sz="1200" dirty="0" smtClean="0"/>
              <a:t> </a:t>
            </a:r>
            <a:r>
              <a:rPr lang="en-GB" sz="1200" dirty="0" smtClean="0"/>
              <a:t>µm</a:t>
            </a:r>
            <a:endParaRPr lang="en-GB" sz="1200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4096732" y="4586575"/>
            <a:ext cx="234851" cy="77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905388" y="4236402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5</a:t>
            </a:r>
            <a:r>
              <a:rPr lang="en-GB" sz="1200" dirty="0" smtClean="0"/>
              <a:t> </a:t>
            </a:r>
            <a:r>
              <a:rPr lang="en-GB" sz="1200" dirty="0" smtClean="0"/>
              <a:t>µm</a:t>
            </a:r>
            <a:endParaRPr lang="en-GB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434173" y="5511446"/>
            <a:ext cx="890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N++ trench</a:t>
            </a:r>
            <a:endParaRPr lang="en-GB" sz="1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629762" y="5972872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P- -  bulk</a:t>
            </a:r>
            <a:endParaRPr lang="en-GB" sz="12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4849923" y="6058912"/>
            <a:ext cx="906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P++  trench</a:t>
            </a:r>
            <a:endParaRPr lang="en-GB" sz="1200" b="1" dirty="0"/>
          </a:p>
        </p:txBody>
      </p:sp>
      <p:sp>
        <p:nvSpPr>
          <p:cNvPr id="77" name="Oval 76"/>
          <p:cNvSpPr/>
          <p:nvPr/>
        </p:nvSpPr>
        <p:spPr>
          <a:xfrm>
            <a:off x="7890205" y="4206627"/>
            <a:ext cx="438759" cy="7722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7268295" y="4797332"/>
            <a:ext cx="607077" cy="4124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587777" y="5261653"/>
            <a:ext cx="1102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Low field Area</a:t>
            </a:r>
            <a:endParaRPr lang="en-GB" sz="12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0" y="-38846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2D model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3D model design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Second Title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7" name="Picture 2" descr="Risultati immagini per bandiera sar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isultati immagini per bandiera itali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14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34395" y="4534765"/>
            <a:ext cx="1062585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Par 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trench 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3D model (1)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01" y="1557266"/>
            <a:ext cx="5445799" cy="174938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dirty="0"/>
              <a:t>3D model of the chosen solution was designed in order to understand the behaviour of the electric field and charge velocity through the entire detector volume</a:t>
            </a:r>
            <a:r>
              <a:rPr lang="en-GB" dirty="0" smtClean="0"/>
              <a:t>.</a:t>
            </a:r>
          </a:p>
          <a:p>
            <a:pPr lvl="1" algn="just"/>
            <a:r>
              <a:rPr lang="en-GB" dirty="0" smtClean="0"/>
              <a:t>Model represents 25% of the entire pixel</a:t>
            </a:r>
          </a:p>
          <a:p>
            <a:pPr lvl="2" algn="just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15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46" b="100000" l="8490" r="996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7" t="3056"/>
          <a:stretch/>
        </p:blipFill>
        <p:spPr>
          <a:xfrm rot="18081357">
            <a:off x="4258746" y="1273275"/>
            <a:ext cx="5756462" cy="403225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8095507" y="928214"/>
            <a:ext cx="0" cy="460843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48" b="90788" l="44248" r="60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40" t="4445" r="37217" b="8889"/>
          <a:stretch/>
        </p:blipFill>
        <p:spPr>
          <a:xfrm flipH="1">
            <a:off x="8039699" y="865959"/>
            <a:ext cx="2091920" cy="4799884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0131619" y="966314"/>
            <a:ext cx="0" cy="349654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6200000">
            <a:off x="10011237" y="2707910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75</a:t>
            </a:r>
            <a:r>
              <a:rPr lang="en-GB" sz="1200" dirty="0" smtClean="0"/>
              <a:t> </a:t>
            </a:r>
            <a:r>
              <a:rPr lang="en-GB" sz="1200" dirty="0" smtClean="0"/>
              <a:t>µm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7902026" y="3447285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100 </a:t>
            </a:r>
            <a:r>
              <a:rPr lang="en-GB" sz="1200" dirty="0" smtClean="0"/>
              <a:t>µm</a:t>
            </a:r>
            <a:endParaRPr lang="en-GB" sz="12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441168" y="865959"/>
            <a:ext cx="149658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909450" y="57840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2</a:t>
            </a:r>
            <a:r>
              <a:rPr lang="en-GB" sz="1200" dirty="0" smtClean="0"/>
              <a:t>5</a:t>
            </a:r>
            <a:r>
              <a:rPr lang="en-GB" sz="1200" dirty="0" smtClean="0"/>
              <a:t> </a:t>
            </a:r>
            <a:r>
              <a:rPr lang="en-GB" sz="1200" dirty="0" smtClean="0"/>
              <a:t>µm</a:t>
            </a:r>
            <a:endParaRPr lang="en-GB" sz="12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0035540" y="5384246"/>
            <a:ext cx="0" cy="24893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062801" y="5373538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3</a:t>
            </a:r>
            <a:r>
              <a:rPr lang="en-GB" sz="1200" dirty="0" smtClean="0"/>
              <a:t> </a:t>
            </a:r>
            <a:r>
              <a:rPr lang="en-GB" sz="1200" dirty="0" smtClean="0"/>
              <a:t>µm</a:t>
            </a:r>
            <a:endParaRPr lang="en-GB" sz="12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9690100" y="4572000"/>
            <a:ext cx="247649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912011" y="4438376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3</a:t>
            </a:r>
            <a:r>
              <a:rPr lang="en-GB" sz="1200" dirty="0" smtClean="0"/>
              <a:t> </a:t>
            </a:r>
            <a:r>
              <a:rPr lang="en-GB" sz="1200" dirty="0" smtClean="0"/>
              <a:t>µm</a:t>
            </a:r>
            <a:endParaRPr lang="en-GB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5" t="61698" r="952"/>
          <a:stretch/>
        </p:blipFill>
        <p:spPr>
          <a:xfrm>
            <a:off x="10397306" y="460281"/>
            <a:ext cx="1727175" cy="1996776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0907595" y="4044270"/>
            <a:ext cx="1313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N++ doped trench</a:t>
            </a:r>
            <a:endParaRPr lang="en-GB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7829810" y="5981614"/>
            <a:ext cx="1329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P++ doped trench </a:t>
            </a:r>
            <a:endParaRPr lang="en-GB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10506880" y="4900287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P-- doped bulk </a:t>
            </a:r>
            <a:endParaRPr lang="en-GB" sz="1200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8147665" y="4947700"/>
            <a:ext cx="224843" cy="105492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9629419" y="4965171"/>
            <a:ext cx="865428" cy="5285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9974866" y="3861085"/>
            <a:ext cx="932729" cy="2838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9477581" y="5570695"/>
            <a:ext cx="308220" cy="52455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9829889" y="5981614"/>
            <a:ext cx="1329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</a:t>
            </a:r>
            <a:r>
              <a:rPr lang="en-GB" sz="1200" dirty="0" smtClean="0"/>
              <a:t>++ layer</a:t>
            </a:r>
            <a:endParaRPr lang="en-GB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7511027" y="471474"/>
            <a:ext cx="630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SiO2</a:t>
            </a:r>
            <a:endParaRPr lang="en-GB" sz="1200" dirty="0"/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7336438" y="609973"/>
            <a:ext cx="202692" cy="24543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5" t="30954" r="32912"/>
          <a:stretch/>
        </p:blipFill>
        <p:spPr>
          <a:xfrm>
            <a:off x="2541166" y="3859414"/>
            <a:ext cx="1560745" cy="166327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2496373" y="3485306"/>
            <a:ext cx="1393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u="sng" dirty="0" smtClean="0"/>
              <a:t>2D </a:t>
            </a:r>
            <a:r>
              <a:rPr lang="en-GB" sz="1200" b="1" u="sng" dirty="0" smtClean="0"/>
              <a:t>model along XY</a:t>
            </a:r>
            <a:endParaRPr lang="en-GB" sz="1200" b="1" u="sng" dirty="0"/>
          </a:p>
        </p:txBody>
      </p:sp>
      <p:sp>
        <p:nvSpPr>
          <p:cNvPr id="87" name="Right Arrow 86"/>
          <p:cNvSpPr/>
          <p:nvPr/>
        </p:nvSpPr>
        <p:spPr>
          <a:xfrm>
            <a:off x="4511041" y="4415655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/>
          <p:cNvSpPr txBox="1"/>
          <p:nvPr/>
        </p:nvSpPr>
        <p:spPr>
          <a:xfrm>
            <a:off x="0" y="-38846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3</a:t>
            </a:r>
            <a:r>
              <a:rPr lang="en-GB" sz="1400" b="1" dirty="0" smtClean="0">
                <a:solidFill>
                  <a:schemeClr val="bg1"/>
                </a:solidFill>
              </a:rPr>
              <a:t>D model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Par trench 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3D model (2)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01" y="1491286"/>
            <a:ext cx="5676011" cy="261204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3D simulation </a:t>
            </a:r>
            <a:r>
              <a:rPr lang="en-GB" dirty="0" smtClean="0"/>
              <a:t>shows </a:t>
            </a:r>
            <a:r>
              <a:rPr lang="en-GB" dirty="0"/>
              <a:t>that there is a second larger </a:t>
            </a:r>
            <a:r>
              <a:rPr lang="en-GB" dirty="0" smtClean="0"/>
              <a:t>low field area at </a:t>
            </a:r>
            <a:r>
              <a:rPr lang="en-GB" dirty="0"/>
              <a:t>the bottom of the </a:t>
            </a:r>
            <a:r>
              <a:rPr lang="en-GB" dirty="0" smtClean="0"/>
              <a:t>pixel volume</a:t>
            </a:r>
            <a:endParaRPr lang="en-GB" dirty="0"/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Possibility that this area can reduce charge collection.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Low field regions  covers ca. 10 % of the entire sensitive volume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Solutions </a:t>
            </a:r>
            <a:r>
              <a:rPr lang="en-GB" dirty="0">
                <a:solidFill>
                  <a:srgbClr val="002060"/>
                </a:solidFill>
              </a:rPr>
              <a:t>must be found in order to reduce its area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16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2" r="-3559" b="49003"/>
          <a:stretch/>
        </p:blipFill>
        <p:spPr>
          <a:xfrm>
            <a:off x="6596326" y="4888694"/>
            <a:ext cx="1481467" cy="1385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 t="3889" r="62719"/>
          <a:stretch/>
        </p:blipFill>
        <p:spPr>
          <a:xfrm>
            <a:off x="9249400" y="569617"/>
            <a:ext cx="1422399" cy="42059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1"/>
          <a:stretch/>
        </p:blipFill>
        <p:spPr>
          <a:xfrm>
            <a:off x="5906123" y="691983"/>
            <a:ext cx="2861874" cy="4098447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 rot="10800000">
            <a:off x="8351281" y="1772606"/>
            <a:ext cx="709192" cy="32285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8" t="45780" r="191" b="18339"/>
          <a:stretch/>
        </p:blipFill>
        <p:spPr>
          <a:xfrm>
            <a:off x="7957661" y="2534526"/>
            <a:ext cx="1378853" cy="1645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8" t="7619" r="36470" b="6032"/>
          <a:stretch/>
        </p:blipFill>
        <p:spPr>
          <a:xfrm>
            <a:off x="10814738" y="777075"/>
            <a:ext cx="1343634" cy="365468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 rot="5400000">
            <a:off x="10139851" y="2300965"/>
            <a:ext cx="2525493" cy="2230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 rot="5400000">
            <a:off x="9413700" y="828061"/>
            <a:ext cx="509732" cy="407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0218057" y="3744491"/>
            <a:ext cx="325204" cy="1765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9584231" y="3458138"/>
            <a:ext cx="626668" cy="4495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9584231" y="3456297"/>
            <a:ext cx="10806" cy="7247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43795" y="4103330"/>
            <a:ext cx="299466" cy="1828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77216" y="4179828"/>
            <a:ext cx="657327" cy="1105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557844" y="3738667"/>
            <a:ext cx="0" cy="364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6880899" y="1331767"/>
            <a:ext cx="1036130" cy="212453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Arrow Connector 50"/>
          <p:cNvCxnSpPr>
            <a:stCxn id="49" idx="2"/>
          </p:cNvCxnSpPr>
          <p:nvPr/>
        </p:nvCxnSpPr>
        <p:spPr>
          <a:xfrm flipH="1">
            <a:off x="7019058" y="3456297"/>
            <a:ext cx="379906" cy="13192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6200000">
            <a:off x="6378205" y="2285597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60 µm</a:t>
            </a:r>
            <a:endParaRPr lang="en-GB" sz="1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0252484" y="4320356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5500 µm³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 rot="8893229">
            <a:off x="8223257" y="4779759"/>
            <a:ext cx="989729" cy="20443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8061178" y="5741055"/>
            <a:ext cx="902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Cut over XY</a:t>
            </a:r>
            <a:endParaRPr lang="en-GB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8252701" y="1467898"/>
            <a:ext cx="89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Cut over ZY</a:t>
            </a:r>
            <a:endParaRPr lang="en-GB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10774792" y="480178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3D model</a:t>
            </a:r>
            <a:endParaRPr lang="en-GB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9665129" y="553483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150 µm³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486555" y="1634106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360 µm³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-38846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3</a:t>
            </a:r>
            <a:r>
              <a:rPr lang="en-GB" sz="1400" b="1" dirty="0" smtClean="0">
                <a:solidFill>
                  <a:schemeClr val="bg1"/>
                </a:solidFill>
              </a:rPr>
              <a:t>D model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Current status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Signal generation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7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17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34395" y="4534765"/>
            <a:ext cx="1062585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Signal generation on 2D models (1)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18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58100" y="1557266"/>
            <a:ext cx="6167391" cy="21971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TCAD is </a:t>
            </a:r>
            <a:r>
              <a:rPr lang="en-GB" dirty="0" smtClean="0"/>
              <a:t>not specifically developed </a:t>
            </a:r>
            <a:r>
              <a:rPr lang="en-GB" dirty="0"/>
              <a:t>for particle </a:t>
            </a:r>
            <a:r>
              <a:rPr lang="en-GB" dirty="0" smtClean="0"/>
              <a:t>detector design</a:t>
            </a:r>
          </a:p>
          <a:p>
            <a:r>
              <a:rPr lang="en-GB" dirty="0" smtClean="0"/>
              <a:t>It is possible to emulate the passage of </a:t>
            </a:r>
            <a:r>
              <a:rPr lang="en-GB" dirty="0" smtClean="0"/>
              <a:t>a </a:t>
            </a:r>
            <a:r>
              <a:rPr lang="en-GB" dirty="0" smtClean="0"/>
              <a:t>high energy proton, by injecting charge in a specific location (or track) inside the detector during a transient simulation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Setting a LET of 80 </a:t>
            </a:r>
            <a:r>
              <a:rPr lang="en-GB" dirty="0" smtClean="0">
                <a:solidFill>
                  <a:srgbClr val="002060"/>
                </a:solidFill>
              </a:rPr>
              <a:t>electron/µm corresponds to an High energy proton passage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4"/>
          <a:stretch/>
        </p:blipFill>
        <p:spPr>
          <a:xfrm>
            <a:off x="6864071" y="3236374"/>
            <a:ext cx="4905889" cy="31140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72"/>
          <a:stretch/>
        </p:blipFill>
        <p:spPr>
          <a:xfrm>
            <a:off x="679778" y="3642802"/>
            <a:ext cx="3275996" cy="2692231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6552441" y="1543057"/>
            <a:ext cx="5355142" cy="1253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Problems</a:t>
            </a:r>
            <a:r>
              <a:rPr lang="en-GB" dirty="0" smtClean="0"/>
              <a:t>: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Impossible to observe </a:t>
            </a:r>
            <a:r>
              <a:rPr lang="en-GB" dirty="0" smtClean="0">
                <a:solidFill>
                  <a:srgbClr val="002060"/>
                </a:solidFill>
              </a:rPr>
              <a:t>the tracks of single charges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LET is too deterministic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707420" y="5586020"/>
            <a:ext cx="3156651" cy="5915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Respective signal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05037" y="3854541"/>
            <a:ext cx="2958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←Charge drift after heavy ion collision</a:t>
            </a:r>
            <a:endParaRPr lang="en-GB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541412" y="5604811"/>
            <a:ext cx="2958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230 </a:t>
            </a:r>
            <a:r>
              <a:rPr lang="en-GB" sz="1200" b="1" dirty="0" err="1" smtClean="0">
                <a:solidFill>
                  <a:srgbClr val="FF0000"/>
                </a:solidFill>
              </a:rPr>
              <a:t>ps</a:t>
            </a:r>
            <a:r>
              <a:rPr lang="en-GB" sz="1200" b="1" dirty="0" smtClean="0">
                <a:solidFill>
                  <a:srgbClr val="FF0000"/>
                </a:solidFill>
              </a:rPr>
              <a:t> width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-38846"/>
            <a:ext cx="1236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Current status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Table of content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00" y="1557265"/>
            <a:ext cx="11366019" cy="4788489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  <a:endParaRPr lang="en-GB" dirty="0" smtClean="0"/>
          </a:p>
          <a:p>
            <a:pPr lvl="1"/>
            <a:r>
              <a:rPr lang="en-US" dirty="0"/>
              <a:t>Pixel with good timing properties </a:t>
            </a:r>
            <a:endParaRPr lang="en-US" dirty="0" smtClean="0"/>
          </a:p>
          <a:p>
            <a:pPr lvl="1"/>
            <a:r>
              <a:rPr lang="en-GB" dirty="0" smtClean="0"/>
              <a:t>Work organization</a:t>
            </a:r>
          </a:p>
          <a:p>
            <a:r>
              <a:rPr lang="en-GB" dirty="0" smtClean="0"/>
              <a:t>2D </a:t>
            </a:r>
            <a:r>
              <a:rPr lang="en-GB" dirty="0" smtClean="0"/>
              <a:t>model design</a:t>
            </a:r>
          </a:p>
          <a:p>
            <a:pPr lvl="1"/>
            <a:r>
              <a:rPr lang="en-GB" dirty="0" smtClean="0"/>
              <a:t>Designed solutions</a:t>
            </a:r>
          </a:p>
          <a:p>
            <a:pPr lvl="1"/>
            <a:r>
              <a:rPr lang="en-GB" dirty="0" smtClean="0"/>
              <a:t>Some rejected solutions</a:t>
            </a:r>
          </a:p>
          <a:p>
            <a:pPr lvl="1"/>
            <a:r>
              <a:rPr lang="en-GB" dirty="0" smtClean="0"/>
              <a:t>Selected geometries</a:t>
            </a:r>
          </a:p>
          <a:p>
            <a:r>
              <a:rPr lang="en-GB" dirty="0" smtClean="0"/>
              <a:t>3D model design</a:t>
            </a:r>
          </a:p>
          <a:p>
            <a:r>
              <a:rPr lang="en-GB" dirty="0" smtClean="0"/>
              <a:t>Current Steps</a:t>
            </a:r>
          </a:p>
          <a:p>
            <a:pPr lvl="1"/>
            <a:r>
              <a:rPr lang="en-GB" dirty="0" smtClean="0"/>
              <a:t>Signal </a:t>
            </a:r>
            <a:r>
              <a:rPr lang="en-GB" dirty="0" smtClean="0"/>
              <a:t>generation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709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1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Signal generation on 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2D 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models (2)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19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05702" y="1279980"/>
            <a:ext cx="7385654" cy="195169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Output signal shape was at first explored on 4 different 2D models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Dividing </a:t>
            </a:r>
            <a:r>
              <a:rPr lang="en-US" dirty="0">
                <a:solidFill>
                  <a:srgbClr val="002060"/>
                </a:solidFill>
              </a:rPr>
              <a:t>the area </a:t>
            </a:r>
            <a:r>
              <a:rPr lang="en-US" dirty="0" smtClean="0">
                <a:solidFill>
                  <a:srgbClr val="002060"/>
                </a:solidFill>
              </a:rPr>
              <a:t>of the 2D model into </a:t>
            </a:r>
            <a:r>
              <a:rPr lang="en-US" dirty="0">
                <a:solidFill>
                  <a:srgbClr val="002060"/>
                </a:solidFill>
              </a:rPr>
              <a:t>approx. </a:t>
            </a:r>
            <a:r>
              <a:rPr lang="en-US" dirty="0" smtClean="0">
                <a:solidFill>
                  <a:srgbClr val="002060"/>
                </a:solidFill>
              </a:rPr>
              <a:t>25 (16) cells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During </a:t>
            </a:r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dirty="0">
                <a:solidFill>
                  <a:srgbClr val="002060"/>
                </a:solidFill>
              </a:rPr>
              <a:t>transient simulation, 80 </a:t>
            </a:r>
            <a:r>
              <a:rPr lang="en-US" dirty="0" smtClean="0">
                <a:solidFill>
                  <a:srgbClr val="002060"/>
                </a:solidFill>
              </a:rPr>
              <a:t>e-/h pairs </a:t>
            </a:r>
            <a:r>
              <a:rPr lang="en-US" dirty="0">
                <a:solidFill>
                  <a:srgbClr val="002060"/>
                </a:solidFill>
              </a:rPr>
              <a:t>were </a:t>
            </a:r>
            <a:r>
              <a:rPr lang="en-US" dirty="0" smtClean="0">
                <a:solidFill>
                  <a:srgbClr val="002060"/>
                </a:solidFill>
              </a:rPr>
              <a:t>injected inside only one of the 25 cells</a:t>
            </a:r>
          </a:p>
        </p:txBody>
      </p:sp>
      <p:pic>
        <p:nvPicPr>
          <p:cNvPr id="18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" y="3597740"/>
            <a:ext cx="3852837" cy="2763992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64" y="3537029"/>
            <a:ext cx="3863910" cy="28332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6" t="5572" r="20636" b="11444"/>
          <a:stretch/>
        </p:blipFill>
        <p:spPr>
          <a:xfrm>
            <a:off x="2228207" y="4431927"/>
            <a:ext cx="1331012" cy="13374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89119" y="3486572"/>
            <a:ext cx="22855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Square pixel with central column</a:t>
            </a:r>
            <a:endParaRPr lang="en-GB" sz="1200" dirty="0"/>
          </a:p>
        </p:txBody>
      </p:sp>
      <p:sp>
        <p:nvSpPr>
          <p:cNvPr id="23" name="Multiply 22"/>
          <p:cNvSpPr/>
          <p:nvPr/>
        </p:nvSpPr>
        <p:spPr>
          <a:xfrm>
            <a:off x="2473143" y="4686516"/>
            <a:ext cx="286430" cy="281487"/>
          </a:xfrm>
          <a:prstGeom prst="mathMultiply">
            <a:avLst>
              <a:gd name="adj1" fmla="val 141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ultiply 23"/>
          <p:cNvSpPr/>
          <p:nvPr/>
        </p:nvSpPr>
        <p:spPr>
          <a:xfrm>
            <a:off x="2688822" y="4930453"/>
            <a:ext cx="286430" cy="281487"/>
          </a:xfrm>
          <a:prstGeom prst="mathMultiply">
            <a:avLst>
              <a:gd name="adj1" fmla="val 19127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ultiply 24"/>
          <p:cNvSpPr/>
          <p:nvPr/>
        </p:nvSpPr>
        <p:spPr>
          <a:xfrm>
            <a:off x="2911776" y="5185352"/>
            <a:ext cx="286430" cy="281487"/>
          </a:xfrm>
          <a:prstGeom prst="mathMultiply">
            <a:avLst>
              <a:gd name="adj1" fmla="val 24541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ultiply 25"/>
          <p:cNvSpPr/>
          <p:nvPr/>
        </p:nvSpPr>
        <p:spPr>
          <a:xfrm>
            <a:off x="3115182" y="5368152"/>
            <a:ext cx="286430" cy="281487"/>
          </a:xfrm>
          <a:prstGeom prst="mathMultiply">
            <a:avLst>
              <a:gd name="adj1" fmla="val 17707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5" b="50647"/>
          <a:stretch/>
        </p:blipFill>
        <p:spPr>
          <a:xfrm>
            <a:off x="5790859" y="4389249"/>
            <a:ext cx="1800497" cy="1380105"/>
          </a:xfrm>
          <a:prstGeom prst="rect">
            <a:avLst/>
          </a:prstGeom>
        </p:spPr>
      </p:pic>
      <p:sp>
        <p:nvSpPr>
          <p:cNvPr id="28" name="Multiply 27"/>
          <p:cNvSpPr/>
          <p:nvPr/>
        </p:nvSpPr>
        <p:spPr>
          <a:xfrm>
            <a:off x="6830191" y="4603230"/>
            <a:ext cx="195826" cy="239292"/>
          </a:xfrm>
          <a:prstGeom prst="mathMultiply">
            <a:avLst>
              <a:gd name="adj1" fmla="val 26819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98" y="3597740"/>
            <a:ext cx="3973380" cy="2756931"/>
          </a:xfrm>
          <a:prstGeom prst="rect">
            <a:avLst/>
          </a:prstGeom>
        </p:spPr>
      </p:pic>
      <p:sp>
        <p:nvSpPr>
          <p:cNvPr id="29" name="Multiply 28"/>
          <p:cNvSpPr/>
          <p:nvPr/>
        </p:nvSpPr>
        <p:spPr>
          <a:xfrm>
            <a:off x="6966596" y="4858153"/>
            <a:ext cx="195826" cy="239292"/>
          </a:xfrm>
          <a:prstGeom prst="mathMultiply">
            <a:avLst>
              <a:gd name="adj1" fmla="val 19985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ultiply 29"/>
          <p:cNvSpPr/>
          <p:nvPr/>
        </p:nvSpPr>
        <p:spPr>
          <a:xfrm>
            <a:off x="7087564" y="5128860"/>
            <a:ext cx="195826" cy="239292"/>
          </a:xfrm>
          <a:prstGeom prst="mathMultiply">
            <a:avLst>
              <a:gd name="adj1" fmla="val 290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Multiply 30"/>
          <p:cNvSpPr/>
          <p:nvPr/>
        </p:nvSpPr>
        <p:spPr>
          <a:xfrm>
            <a:off x="7185477" y="5368152"/>
            <a:ext cx="195826" cy="239292"/>
          </a:xfrm>
          <a:prstGeom prst="mathMultiply">
            <a:avLst>
              <a:gd name="adj1" fmla="val 26819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5741" r="17639" b="14259"/>
          <a:stretch/>
        </p:blipFill>
        <p:spPr>
          <a:xfrm>
            <a:off x="10556178" y="4418407"/>
            <a:ext cx="1346262" cy="1349385"/>
          </a:xfrm>
          <a:prstGeom prst="rect">
            <a:avLst/>
          </a:prstGeom>
        </p:spPr>
      </p:pic>
      <p:sp>
        <p:nvSpPr>
          <p:cNvPr id="35" name="Multiply 34"/>
          <p:cNvSpPr/>
          <p:nvPr/>
        </p:nvSpPr>
        <p:spPr>
          <a:xfrm>
            <a:off x="10905273" y="4514284"/>
            <a:ext cx="195826" cy="239292"/>
          </a:xfrm>
          <a:prstGeom prst="mathMultiply">
            <a:avLst>
              <a:gd name="adj1" fmla="val 57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4762254" y="3477656"/>
            <a:ext cx="30957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“Closed” hexagon with central column</a:t>
            </a:r>
            <a:endParaRPr lang="en-GB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9438571" y="3477656"/>
            <a:ext cx="22855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Parallel trench pixel</a:t>
            </a:r>
            <a:endParaRPr lang="en-GB" sz="1200" dirty="0"/>
          </a:p>
        </p:txBody>
      </p:sp>
      <p:sp>
        <p:nvSpPr>
          <p:cNvPr id="39" name="Multiply 38"/>
          <p:cNvSpPr/>
          <p:nvPr/>
        </p:nvSpPr>
        <p:spPr>
          <a:xfrm>
            <a:off x="10905273" y="4660008"/>
            <a:ext cx="195826" cy="239292"/>
          </a:xfrm>
          <a:prstGeom prst="mathMultiply">
            <a:avLst>
              <a:gd name="adj1" fmla="val 13531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ultiply 39"/>
          <p:cNvSpPr/>
          <p:nvPr/>
        </p:nvSpPr>
        <p:spPr>
          <a:xfrm>
            <a:off x="10905273" y="4826816"/>
            <a:ext cx="195826" cy="239292"/>
          </a:xfrm>
          <a:prstGeom prst="mathMultiply">
            <a:avLst>
              <a:gd name="adj1" fmla="val 11674"/>
            </a:avLst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Multiply 40"/>
          <p:cNvSpPr/>
          <p:nvPr/>
        </p:nvSpPr>
        <p:spPr>
          <a:xfrm>
            <a:off x="10905273" y="4990588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Multiply 41"/>
          <p:cNvSpPr/>
          <p:nvPr/>
        </p:nvSpPr>
        <p:spPr>
          <a:xfrm>
            <a:off x="10905273" y="5147409"/>
            <a:ext cx="195826" cy="239292"/>
          </a:xfrm>
          <a:prstGeom prst="mathMultiply">
            <a:avLst>
              <a:gd name="adj1" fmla="val 15565"/>
            </a:avLst>
          </a:prstGeom>
          <a:solidFill>
            <a:srgbClr val="F62ED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Multiply 42"/>
          <p:cNvSpPr/>
          <p:nvPr/>
        </p:nvSpPr>
        <p:spPr>
          <a:xfrm>
            <a:off x="10910334" y="5308001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Multiply 43"/>
          <p:cNvSpPr/>
          <p:nvPr/>
        </p:nvSpPr>
        <p:spPr>
          <a:xfrm>
            <a:off x="10912893" y="5468593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949457" y="1299423"/>
            <a:ext cx="172768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Charge density map representing 15 MIP crossing the pixel and the drift of the e-7h pair to their respective electrodes → </a:t>
            </a:r>
            <a:endParaRPr lang="en-GB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856" y="600344"/>
            <a:ext cx="2505349" cy="243135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0" y="-38846"/>
            <a:ext cx="1236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Current status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>
            <a:off x="10331516" y="4500126"/>
            <a:ext cx="647232" cy="14545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0510509" y="4487554"/>
            <a:ext cx="647232" cy="14545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695828" y="4442334"/>
            <a:ext cx="647232" cy="14545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905216" y="4417106"/>
            <a:ext cx="647232" cy="14545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Signal generation on 3D models 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20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46" b="100000" l="8490" r="996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7" t="3056"/>
          <a:stretch/>
        </p:blipFill>
        <p:spPr>
          <a:xfrm rot="16697061">
            <a:off x="7859776" y="1544546"/>
            <a:ext cx="4832097" cy="338475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8807547" y="893460"/>
            <a:ext cx="340080" cy="8452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968327" y="868704"/>
            <a:ext cx="341860" cy="83790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139257" y="822164"/>
            <a:ext cx="355100" cy="84502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310187" y="785684"/>
            <a:ext cx="375476" cy="8528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05764" y="805293"/>
            <a:ext cx="791077" cy="201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0380628" y="621402"/>
            <a:ext cx="1583755" cy="2846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Particle tracks</a:t>
            </a:r>
            <a:endParaRPr lang="en-GB" sz="1200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3"/>
          <a:stretch/>
        </p:blipFill>
        <p:spPr>
          <a:xfrm>
            <a:off x="223068" y="2778259"/>
            <a:ext cx="5486156" cy="3583601"/>
          </a:xfrm>
          <a:prstGeom prst="rect">
            <a:avLst/>
          </a:prstGeom>
        </p:spPr>
      </p:pic>
      <p:sp>
        <p:nvSpPr>
          <p:cNvPr id="85" name="Content Placeholder 2"/>
          <p:cNvSpPr>
            <a:spLocks noGrp="1"/>
          </p:cNvSpPr>
          <p:nvPr>
            <p:ph idx="1"/>
          </p:nvPr>
        </p:nvSpPr>
        <p:spPr>
          <a:xfrm>
            <a:off x="223068" y="1367969"/>
            <a:ext cx="5756783" cy="139704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Same approach was used for the 3D model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Signals are more similar to each other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Signal width is still the same (less than 300 </a:t>
            </a:r>
            <a:r>
              <a:rPr lang="en-GB" dirty="0" err="1" smtClean="0">
                <a:solidFill>
                  <a:srgbClr val="002060"/>
                </a:solidFill>
              </a:rPr>
              <a:t>ps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Important: There is no evidence that the low field areas are reducing charge collection.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399976" y="5551904"/>
            <a:ext cx="28081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Plots watching the total current output signal of the detector when crossed by a MIP</a:t>
            </a:r>
            <a:endParaRPr lang="en-GB" sz="1200" dirty="0"/>
          </a:p>
        </p:txBody>
      </p:sp>
      <p:cxnSp>
        <p:nvCxnSpPr>
          <p:cNvPr id="87" name="Straight Arrow Connector 86"/>
          <p:cNvCxnSpPr>
            <a:stCxn id="86" idx="1"/>
          </p:cNvCxnSpPr>
          <p:nvPr/>
        </p:nvCxnSpPr>
        <p:spPr>
          <a:xfrm flipH="1" flipV="1">
            <a:off x="5888218" y="5740401"/>
            <a:ext cx="511758" cy="1346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0" y="-38846"/>
            <a:ext cx="1236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Current status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/>
          <a:stretch/>
        </p:blipFill>
        <p:spPr>
          <a:xfrm>
            <a:off x="223067" y="2805728"/>
            <a:ext cx="5665152" cy="354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>
            <a:off x="10331516" y="4500126"/>
            <a:ext cx="647232" cy="14545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0510509" y="4487554"/>
            <a:ext cx="647232" cy="14545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695828" y="4442334"/>
            <a:ext cx="647232" cy="14545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905216" y="4417106"/>
            <a:ext cx="647232" cy="14545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Signal generation on 3D models 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2" t="4445" r="775" b="11111"/>
          <a:stretch/>
        </p:blipFill>
        <p:spPr>
          <a:xfrm>
            <a:off x="6387451" y="1788967"/>
            <a:ext cx="2929356" cy="4302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21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3068" y="1367969"/>
            <a:ext cx="5756783" cy="135553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Same approach was used for the 3D model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Energy deposit is still too uniform over all the track !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Need a more realistic model for the charge deposit along the particle track!</a:t>
            </a:r>
            <a:endParaRPr lang="en-GB" dirty="0">
              <a:solidFill>
                <a:srgbClr val="002060"/>
              </a:solidFill>
            </a:endParaRPr>
          </a:p>
          <a:p>
            <a:pPr lvl="1"/>
            <a:endParaRPr lang="en-GB" dirty="0" smtClean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46" b="100000" l="8490" r="996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7" t="3056"/>
          <a:stretch/>
        </p:blipFill>
        <p:spPr>
          <a:xfrm rot="16697061">
            <a:off x="7859776" y="1544546"/>
            <a:ext cx="4832097" cy="338475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8807547" y="893460"/>
            <a:ext cx="340080" cy="8452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968327" y="868704"/>
            <a:ext cx="341860" cy="83790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139257" y="822164"/>
            <a:ext cx="355100" cy="84502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310187" y="785684"/>
            <a:ext cx="375476" cy="8528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505764" y="805293"/>
            <a:ext cx="791077" cy="201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0380628" y="621402"/>
            <a:ext cx="1583755" cy="2846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Particle tracks</a:t>
            </a:r>
            <a:endParaRPr lang="en-GB" sz="1200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3"/>
          <a:stretch/>
        </p:blipFill>
        <p:spPr>
          <a:xfrm>
            <a:off x="223068" y="2778259"/>
            <a:ext cx="5486156" cy="358360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7075241" y="1547234"/>
            <a:ext cx="770145" cy="4011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80772" y="1232589"/>
            <a:ext cx="15837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Charge deposit along particle track</a:t>
            </a:r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845386" y="5876914"/>
            <a:ext cx="28081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2D section of the 3D model watching HI charge density deposit</a:t>
            </a:r>
            <a:endParaRPr lang="en-GB" sz="1200" dirty="0"/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 flipV="1">
            <a:off x="7683500" y="5998813"/>
            <a:ext cx="161886" cy="1089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-38846"/>
            <a:ext cx="1236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Current status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/>
          <a:stretch/>
        </p:blipFill>
        <p:spPr>
          <a:xfrm>
            <a:off x="223067" y="2805728"/>
            <a:ext cx="5665152" cy="354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Signal generation using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extra tools (1)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00" y="1557265"/>
            <a:ext cx="4817811" cy="4625919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TCAD and Geant4 approach: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Reproducing a same scale model of the detector in Geant4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Simulating the passage of an high energy proton through the pixel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Export the energy deposit of the particle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Using the energy deposit of G4 to customise the heavy ion model of TCAD on a specific “.par” file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Start </a:t>
            </a:r>
            <a:r>
              <a:rPr lang="en-GB" dirty="0" err="1" smtClean="0">
                <a:solidFill>
                  <a:srgbClr val="002060"/>
                </a:solidFill>
              </a:rPr>
              <a:t>Sdevice</a:t>
            </a:r>
            <a:r>
              <a:rPr lang="en-GB" dirty="0" smtClean="0">
                <a:solidFill>
                  <a:srgbClr val="002060"/>
                </a:solidFill>
              </a:rPr>
              <a:t> simulation with modified HIM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22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175911" y="1236457"/>
          <a:ext cx="6905767" cy="469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" t="23130" r="2458" b="25116"/>
          <a:stretch/>
        </p:blipFill>
        <p:spPr bwMode="auto">
          <a:xfrm>
            <a:off x="5290057" y="3007919"/>
            <a:ext cx="1502102" cy="37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80742" y="5452936"/>
            <a:ext cx="2183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/>
              <a:t>Obtain current signal from the detector</a:t>
            </a:r>
            <a:endParaRPr lang="en-GB" sz="1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32901" y="4911113"/>
            <a:ext cx="1656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/>
              <a:t>Define new particle track</a:t>
            </a:r>
            <a:endParaRPr lang="en-GB" sz="1500" b="1" dirty="0"/>
          </a:p>
        </p:txBody>
      </p:sp>
      <p:sp>
        <p:nvSpPr>
          <p:cNvPr id="6" name="Rectangle 5"/>
          <p:cNvSpPr/>
          <p:nvPr/>
        </p:nvSpPr>
        <p:spPr>
          <a:xfrm>
            <a:off x="10750690" y="1878722"/>
            <a:ext cx="13835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500" b="1" dirty="0"/>
              <a:t>Import Energy deposit</a:t>
            </a:r>
            <a:endParaRPr lang="en-US" sz="15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-38846"/>
            <a:ext cx="1236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Current status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Signal generation 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using extra tools (2)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00" y="1557266"/>
            <a:ext cx="5334328" cy="195232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What is already done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3D model in G4 reproduced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Physic is defined</a:t>
            </a: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Main physics used is the G4 microelectronics package.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First test simulations done</a:t>
            </a:r>
          </a:p>
          <a:p>
            <a:r>
              <a:rPr lang="en-GB" dirty="0" smtClean="0"/>
              <a:t>Current work in progress: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Defining the sensitive volume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Find a way to export the energy deposit in a .root file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23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30625" y="4435489"/>
            <a:ext cx="2772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500" dirty="0" smtClean="0"/>
              <a:t>← Geant4 Simulation watching the passage of an 5 GeV proton (blue track) through the pixel. Red tracks represents negative charged fast particles generated by the passage (already done).</a:t>
            </a:r>
            <a:endParaRPr lang="en-US" sz="1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9641" r="2174" b="10710"/>
          <a:stretch/>
        </p:blipFill>
        <p:spPr>
          <a:xfrm>
            <a:off x="358100" y="3621456"/>
            <a:ext cx="5334328" cy="23467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1512" y="1358684"/>
            <a:ext cx="3199734" cy="48377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041110" y="1519049"/>
            <a:ext cx="27726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500" dirty="0" smtClean="0"/>
              <a:t>What I’m expecting to see after importing the energy deposit in TCAD →</a:t>
            </a:r>
            <a:endParaRPr lang="en-US" sz="1500" dirty="0"/>
          </a:p>
        </p:txBody>
      </p:sp>
      <p:pic>
        <p:nvPicPr>
          <p:cNvPr id="22" name="Picture 2" descr="Risultati immagini per geant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65" b="899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836" r="1716" b="5157"/>
          <a:stretch/>
        </p:blipFill>
        <p:spPr bwMode="auto">
          <a:xfrm>
            <a:off x="3674197" y="5731853"/>
            <a:ext cx="2033518" cy="8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0" y="-38846"/>
            <a:ext cx="1236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Current status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Conclusions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Second Title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7" name="Picture 2" descr="Risultati immagini per bandiera sar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isultati immagini per bandiera itali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24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34395" y="4534765"/>
            <a:ext cx="1062585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Conclusions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00" y="1557265"/>
            <a:ext cx="11366019" cy="4625919"/>
          </a:xfrm>
        </p:spPr>
        <p:txBody>
          <a:bodyPr>
            <a:normAutofit/>
          </a:bodyPr>
          <a:lstStyle/>
          <a:p>
            <a:r>
              <a:rPr lang="en-GB" dirty="0" smtClean="0"/>
              <a:t>Started to explore a geometry solution for a 3D silicon detector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Starting from 2D models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Select the geometry with the best parameters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3D model of the solution was designed and tested too.</a:t>
            </a:r>
          </a:p>
          <a:p>
            <a:r>
              <a:rPr lang="en-GB" dirty="0" smtClean="0"/>
              <a:t>Pixel output signal was simulated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Starting only using TCAD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Improving simulation using Geant4 to define the energy deposit</a:t>
            </a:r>
          </a:p>
          <a:p>
            <a:pPr lvl="1"/>
            <a:endParaRPr lang="en-GB" dirty="0" smtClean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25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-38846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Conclusions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Backup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Second Title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7" name="Picture 2" descr="Risultati immagini per bandiera sar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isultati immagini per bandiera itali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934395" y="4534765"/>
            <a:ext cx="1062585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+mn-lt"/>
              </a:rPr>
              <a:t>1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) Heavy Ion Model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Short Description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7" name="Picture 2" descr="Risultati immagini per bandiera sar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isultati immagini per bandiera itali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934395" y="4534765"/>
            <a:ext cx="1062585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-38846"/>
            <a:ext cx="725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Backup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Heavy Ion model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00" y="1557265"/>
            <a:ext cx="11366019" cy="4625919"/>
          </a:xfrm>
        </p:spPr>
        <p:txBody>
          <a:bodyPr>
            <a:normAutofit/>
          </a:bodyPr>
          <a:lstStyle/>
          <a:p>
            <a:r>
              <a:rPr lang="en-GB" dirty="0" smtClean="0"/>
              <a:t>Heavy Ion </a:t>
            </a:r>
            <a:r>
              <a:rPr lang="en-GB" dirty="0" err="1" smtClean="0"/>
              <a:t>Mmodel</a:t>
            </a:r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62690" y="1534413"/>
            <a:ext cx="1867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Particle path direction (</a:t>
            </a:r>
            <a:r>
              <a:rPr lang="en-GB" sz="1200" dirty="0" err="1" smtClean="0"/>
              <a:t>x,y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839992" y="1773741"/>
            <a:ext cx="933718" cy="5592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85774" y="2310086"/>
            <a:ext cx="1148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Start point (</a:t>
            </a:r>
            <a:r>
              <a:rPr lang="en-GB" sz="1200" dirty="0" err="1" smtClean="0"/>
              <a:t>x,y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910322" y="2957277"/>
            <a:ext cx="804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Start time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745393" y="3666966"/>
            <a:ext cx="894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Path length</a:t>
            </a:r>
            <a:endParaRPr lang="en-GB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708998" y="2500772"/>
            <a:ext cx="1023659" cy="3407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938269" y="3100520"/>
            <a:ext cx="888461" cy="1218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238483" y="3704736"/>
            <a:ext cx="1511042" cy="88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66353" y="4070274"/>
            <a:ext cx="171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Charge deposition width</a:t>
            </a:r>
            <a:endParaRPr lang="en-GB" sz="1200" dirty="0"/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flipH="1" flipV="1">
            <a:off x="3141146" y="4085652"/>
            <a:ext cx="1225207" cy="1231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66611" y="4471152"/>
            <a:ext cx="158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Charge deposition/µm</a:t>
            </a:r>
            <a:endParaRPr lang="en-GB" sz="12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944642" y="4471152"/>
            <a:ext cx="1395427" cy="1324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76532" y="4856139"/>
            <a:ext cx="1412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Charge distribution </a:t>
            </a:r>
          </a:p>
          <a:p>
            <a:r>
              <a:rPr lang="en-GB" sz="1200" dirty="0" smtClean="0"/>
              <a:t>Shape </a:t>
            </a:r>
            <a:r>
              <a:rPr lang="en-GB" sz="1200" dirty="0"/>
              <a:t>along axis </a:t>
            </a:r>
          </a:p>
        </p:txBody>
      </p:sp>
      <p:cxnSp>
        <p:nvCxnSpPr>
          <p:cNvPr id="33" name="Straight Arrow Connector 32"/>
          <p:cNvCxnSpPr>
            <a:stCxn id="32" idx="1"/>
          </p:cNvCxnSpPr>
          <p:nvPr/>
        </p:nvCxnSpPr>
        <p:spPr>
          <a:xfrm flipH="1" flipV="1">
            <a:off x="2183124" y="4902305"/>
            <a:ext cx="2193408" cy="1846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0029" y="5502584"/>
            <a:ext cx="2058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↑ </a:t>
            </a:r>
            <a:r>
              <a:rPr lang="en-GB" sz="1200" b="1" dirty="0" err="1" smtClean="0"/>
              <a:t>Sentaurus</a:t>
            </a:r>
            <a:r>
              <a:rPr lang="en-GB" sz="1200" b="1" dirty="0" smtClean="0"/>
              <a:t> Device Heavy Ion interaction Code</a:t>
            </a:r>
            <a:endParaRPr lang="en-GB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73418"/>
          <a:stretch/>
        </p:blipFill>
        <p:spPr>
          <a:xfrm>
            <a:off x="6613339" y="1993024"/>
            <a:ext cx="5333777" cy="482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836" y="2524093"/>
            <a:ext cx="1990725" cy="29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1027" y="2979992"/>
            <a:ext cx="3381375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/>
          <a:srcRect l="15168" t="2821" r="80701" b="1"/>
          <a:stretch/>
        </p:blipFill>
        <p:spPr>
          <a:xfrm>
            <a:off x="10325805" y="2979749"/>
            <a:ext cx="139700" cy="4257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/>
          <a:srcRect l="80144" t="-11671" r="4081" b="-5798"/>
          <a:stretch/>
        </p:blipFill>
        <p:spPr>
          <a:xfrm>
            <a:off x="10465505" y="2931588"/>
            <a:ext cx="533400" cy="5146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r="46082" b="26553"/>
          <a:stretch/>
        </p:blipFill>
        <p:spPr>
          <a:xfrm>
            <a:off x="9209383" y="624082"/>
            <a:ext cx="2875889" cy="1334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5588" y="2496203"/>
            <a:ext cx="14695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smtClean="0"/>
              <a:t>Generation rate:</a:t>
            </a:r>
            <a:endParaRPr lang="en-GB" sz="1500" dirty="0"/>
          </a:p>
        </p:txBody>
      </p:sp>
      <p:cxnSp>
        <p:nvCxnSpPr>
          <p:cNvPr id="41" name="Straight Arrow Connector 40"/>
          <p:cNvCxnSpPr>
            <a:stCxn id="9" idx="3"/>
          </p:cNvCxnSpPr>
          <p:nvPr/>
        </p:nvCxnSpPr>
        <p:spPr>
          <a:xfrm>
            <a:off x="8165093" y="2657786"/>
            <a:ext cx="621443" cy="13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758363" y="2819368"/>
            <a:ext cx="41742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10812953" y="3323773"/>
            <a:ext cx="442502" cy="4695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752272" y="3754769"/>
            <a:ext cx="11432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smtClean="0"/>
              <a:t>Normal HIM</a:t>
            </a:r>
            <a:endParaRPr lang="en-GB" sz="15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4689" y="4202713"/>
            <a:ext cx="5222427" cy="168386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61765" y="2332997"/>
            <a:ext cx="3842719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500" b="1" dirty="0"/>
              <a:t>HeavyIon(</a:t>
            </a:r>
          </a:p>
          <a:p>
            <a:r>
              <a:rPr lang="it-IT" sz="2500" b="1" dirty="0" smtClean="0"/>
              <a:t>     Direction   	=  (</a:t>
            </a:r>
            <a:r>
              <a:rPr lang="it-IT" sz="2500" b="1" dirty="0"/>
              <a:t>0 , 0 , 1)</a:t>
            </a:r>
          </a:p>
          <a:p>
            <a:r>
              <a:rPr lang="it-IT" sz="2500" b="1" dirty="0" smtClean="0"/>
              <a:t>     Location    	=  (</a:t>
            </a:r>
            <a:r>
              <a:rPr lang="it-IT" sz="2500" b="1" dirty="0"/>
              <a:t>12 , 12 , 0)</a:t>
            </a:r>
          </a:p>
          <a:p>
            <a:r>
              <a:rPr lang="en-US" sz="2500" b="1" dirty="0" smtClean="0"/>
              <a:t>     Time </a:t>
            </a:r>
            <a:r>
              <a:rPr lang="en-US" sz="2500" b="1" dirty="0"/>
              <a:t>	</a:t>
            </a:r>
            <a:r>
              <a:rPr lang="en-US" sz="2500" b="1" dirty="0" smtClean="0"/>
              <a:t>=  1e-9</a:t>
            </a:r>
            <a:endParaRPr lang="it-IT" sz="2500" b="1" dirty="0"/>
          </a:p>
          <a:p>
            <a:r>
              <a:rPr lang="en-US" sz="2500" b="1" dirty="0" smtClean="0"/>
              <a:t>     Length</a:t>
            </a:r>
            <a:r>
              <a:rPr lang="en-US" sz="2500" b="1" dirty="0"/>
              <a:t> </a:t>
            </a:r>
            <a:r>
              <a:rPr lang="en-US" sz="2500" b="1" dirty="0" smtClean="0"/>
              <a:t>      	=  10</a:t>
            </a:r>
            <a:endParaRPr lang="it-IT" sz="2500" b="1" dirty="0"/>
          </a:p>
          <a:p>
            <a:r>
              <a:rPr lang="en-US" sz="2500" b="1" dirty="0" smtClean="0"/>
              <a:t>     </a:t>
            </a:r>
            <a:r>
              <a:rPr lang="en-US" sz="2500" b="1" dirty="0" err="1" smtClean="0"/>
              <a:t>LET_f</a:t>
            </a:r>
            <a:r>
              <a:rPr lang="en-US" sz="2500" b="1" dirty="0"/>
              <a:t>	</a:t>
            </a:r>
            <a:r>
              <a:rPr lang="en-US" sz="2500" b="1" dirty="0" smtClean="0"/>
              <a:t>=  80</a:t>
            </a:r>
            <a:endParaRPr lang="it-IT" sz="2500" b="1" dirty="0"/>
          </a:p>
          <a:p>
            <a:r>
              <a:rPr lang="en-US" sz="2500" b="1" dirty="0" smtClean="0"/>
              <a:t>     Gaussian</a:t>
            </a:r>
            <a:r>
              <a:rPr lang="en-US" sz="2500" b="1" dirty="0"/>
              <a:t>	</a:t>
            </a:r>
            <a:endParaRPr lang="it-IT" sz="2500" b="1" dirty="0"/>
          </a:p>
          <a:p>
            <a:r>
              <a:rPr lang="en-US" sz="2500" b="1" dirty="0" smtClean="0"/>
              <a:t>)</a:t>
            </a:r>
            <a:endParaRPr lang="it-IT" sz="25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0" y="-38846"/>
            <a:ext cx="725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Backup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Introduction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7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89865" y="-38846"/>
            <a:ext cx="709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2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34395" y="4534765"/>
            <a:ext cx="1062585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) 2D Signal simulation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All generated curves for the par trench design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7" name="Picture 2" descr="Risultati immagini per bandiera sar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isultati immagini per bandiera itali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934395" y="4534765"/>
            <a:ext cx="1062585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-38846"/>
            <a:ext cx="725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Backup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Signal generation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00" y="1557266"/>
            <a:ext cx="11366019" cy="572952"/>
          </a:xfrm>
        </p:spPr>
        <p:txBody>
          <a:bodyPr>
            <a:normAutofit/>
          </a:bodyPr>
          <a:lstStyle/>
          <a:p>
            <a:r>
              <a:rPr lang="en-GB" dirty="0" smtClean="0"/>
              <a:t>Charge injection points and respective output current signals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-38846"/>
            <a:ext cx="725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Backup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5"/>
          <a:stretch/>
        </p:blipFill>
        <p:spPr>
          <a:xfrm>
            <a:off x="6041109" y="2267046"/>
            <a:ext cx="5572689" cy="35460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7453" y="575353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Time (s)</a:t>
            </a:r>
            <a:endParaRPr lang="en-GB" sz="12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5710624" y="3430448"/>
            <a:ext cx="893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Current (A)</a:t>
            </a:r>
            <a:endParaRPr lang="en-GB" sz="1200" b="1" dirty="0"/>
          </a:p>
        </p:txBody>
      </p:sp>
      <p:sp>
        <p:nvSpPr>
          <p:cNvPr id="7" name="Right Arrow 6"/>
          <p:cNvSpPr/>
          <p:nvPr/>
        </p:nvSpPr>
        <p:spPr>
          <a:xfrm>
            <a:off x="4450229" y="3317482"/>
            <a:ext cx="978408" cy="30162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320380" y="2275417"/>
            <a:ext cx="1294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</a:t>
            </a:r>
            <a:r>
              <a:rPr lang="en-GB" sz="1200" dirty="0" smtClean="0"/>
              <a:t>++ doped trench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415247" y="4279058"/>
            <a:ext cx="1571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</a:t>
            </a:r>
            <a:r>
              <a:rPr lang="en-GB" sz="1200" dirty="0" smtClean="0"/>
              <a:t>++ doped trench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434739" y="4842753"/>
            <a:ext cx="1571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P– active region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827544" y="6084861"/>
            <a:ext cx="1888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Doping concentration map</a:t>
            </a:r>
            <a:endParaRPr lang="en-GB" sz="12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31187" r="32280" b="2146"/>
          <a:stretch/>
        </p:blipFill>
        <p:spPr>
          <a:xfrm>
            <a:off x="425237" y="2409613"/>
            <a:ext cx="3455946" cy="3409713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 flipV="1">
            <a:off x="3626739" y="4092510"/>
            <a:ext cx="773040" cy="2804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872814" y="4842753"/>
            <a:ext cx="542434" cy="1152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892306" y="2415658"/>
            <a:ext cx="445374" cy="2276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ultiply 27"/>
          <p:cNvSpPr/>
          <p:nvPr/>
        </p:nvSpPr>
        <p:spPr>
          <a:xfrm>
            <a:off x="5283262" y="5138638"/>
            <a:ext cx="195826" cy="239292"/>
          </a:xfrm>
          <a:prstGeom prst="mathMultiply">
            <a:avLst>
              <a:gd name="adj1" fmla="val 57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ultiply 28"/>
          <p:cNvSpPr/>
          <p:nvPr/>
        </p:nvSpPr>
        <p:spPr>
          <a:xfrm>
            <a:off x="469962" y="4435721"/>
            <a:ext cx="195826" cy="239292"/>
          </a:xfrm>
          <a:prstGeom prst="mathMultiply">
            <a:avLst>
              <a:gd name="adj1" fmla="val 1353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ultiply 29"/>
          <p:cNvSpPr/>
          <p:nvPr/>
        </p:nvSpPr>
        <p:spPr>
          <a:xfrm>
            <a:off x="469962" y="4602529"/>
            <a:ext cx="195826" cy="239292"/>
          </a:xfrm>
          <a:prstGeom prst="mathMultiply">
            <a:avLst>
              <a:gd name="adj1" fmla="val 11674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Multiply 30"/>
          <p:cNvSpPr/>
          <p:nvPr/>
        </p:nvSpPr>
        <p:spPr>
          <a:xfrm>
            <a:off x="469962" y="4766301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Multiply 31"/>
          <p:cNvSpPr/>
          <p:nvPr/>
        </p:nvSpPr>
        <p:spPr>
          <a:xfrm>
            <a:off x="469962" y="4923122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Multiply 32"/>
          <p:cNvSpPr/>
          <p:nvPr/>
        </p:nvSpPr>
        <p:spPr>
          <a:xfrm>
            <a:off x="475023" y="5083714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Multiply 33"/>
          <p:cNvSpPr/>
          <p:nvPr/>
        </p:nvSpPr>
        <p:spPr>
          <a:xfrm>
            <a:off x="477582" y="5244306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y 34"/>
          <p:cNvSpPr/>
          <p:nvPr/>
        </p:nvSpPr>
        <p:spPr>
          <a:xfrm>
            <a:off x="685862" y="4435721"/>
            <a:ext cx="195826" cy="239292"/>
          </a:xfrm>
          <a:prstGeom prst="mathMultiply">
            <a:avLst>
              <a:gd name="adj1" fmla="val 1353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Multiply 35"/>
          <p:cNvSpPr/>
          <p:nvPr/>
        </p:nvSpPr>
        <p:spPr>
          <a:xfrm>
            <a:off x="685862" y="4602529"/>
            <a:ext cx="195826" cy="239292"/>
          </a:xfrm>
          <a:prstGeom prst="mathMultiply">
            <a:avLst>
              <a:gd name="adj1" fmla="val 11674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ultiply 36"/>
          <p:cNvSpPr/>
          <p:nvPr/>
        </p:nvSpPr>
        <p:spPr>
          <a:xfrm>
            <a:off x="685862" y="4766301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ultiply 37"/>
          <p:cNvSpPr/>
          <p:nvPr/>
        </p:nvSpPr>
        <p:spPr>
          <a:xfrm>
            <a:off x="685862" y="4923122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Multiply 38"/>
          <p:cNvSpPr/>
          <p:nvPr/>
        </p:nvSpPr>
        <p:spPr>
          <a:xfrm>
            <a:off x="690923" y="5083714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ultiply 39"/>
          <p:cNvSpPr/>
          <p:nvPr/>
        </p:nvSpPr>
        <p:spPr>
          <a:xfrm>
            <a:off x="693482" y="5244306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Multiply 40"/>
          <p:cNvSpPr/>
          <p:nvPr/>
        </p:nvSpPr>
        <p:spPr>
          <a:xfrm>
            <a:off x="863662" y="4435721"/>
            <a:ext cx="195826" cy="239292"/>
          </a:xfrm>
          <a:prstGeom prst="mathMultiply">
            <a:avLst>
              <a:gd name="adj1" fmla="val 1353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Multiply 41"/>
          <p:cNvSpPr/>
          <p:nvPr/>
        </p:nvSpPr>
        <p:spPr>
          <a:xfrm>
            <a:off x="863662" y="4602529"/>
            <a:ext cx="195826" cy="239292"/>
          </a:xfrm>
          <a:prstGeom prst="mathMultiply">
            <a:avLst>
              <a:gd name="adj1" fmla="val 11674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Multiply 42"/>
          <p:cNvSpPr/>
          <p:nvPr/>
        </p:nvSpPr>
        <p:spPr>
          <a:xfrm>
            <a:off x="863662" y="4766301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Multiply 43"/>
          <p:cNvSpPr/>
          <p:nvPr/>
        </p:nvSpPr>
        <p:spPr>
          <a:xfrm>
            <a:off x="863662" y="4923122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Multiply 44"/>
          <p:cNvSpPr/>
          <p:nvPr/>
        </p:nvSpPr>
        <p:spPr>
          <a:xfrm>
            <a:off x="868723" y="5083714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Multiply 45"/>
          <p:cNvSpPr/>
          <p:nvPr/>
        </p:nvSpPr>
        <p:spPr>
          <a:xfrm>
            <a:off x="871282" y="5244306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Multiply 46"/>
          <p:cNvSpPr/>
          <p:nvPr/>
        </p:nvSpPr>
        <p:spPr>
          <a:xfrm>
            <a:off x="1079562" y="4435721"/>
            <a:ext cx="195826" cy="239292"/>
          </a:xfrm>
          <a:prstGeom prst="mathMultiply">
            <a:avLst>
              <a:gd name="adj1" fmla="val 1353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Multiply 47"/>
          <p:cNvSpPr/>
          <p:nvPr/>
        </p:nvSpPr>
        <p:spPr>
          <a:xfrm>
            <a:off x="1079562" y="4602529"/>
            <a:ext cx="195826" cy="239292"/>
          </a:xfrm>
          <a:prstGeom prst="mathMultiply">
            <a:avLst>
              <a:gd name="adj1" fmla="val 11674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Multiply 48"/>
          <p:cNvSpPr/>
          <p:nvPr/>
        </p:nvSpPr>
        <p:spPr>
          <a:xfrm>
            <a:off x="1079562" y="4766301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Multiply 49"/>
          <p:cNvSpPr/>
          <p:nvPr/>
        </p:nvSpPr>
        <p:spPr>
          <a:xfrm>
            <a:off x="1079562" y="4923122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Multiply 50"/>
          <p:cNvSpPr/>
          <p:nvPr/>
        </p:nvSpPr>
        <p:spPr>
          <a:xfrm>
            <a:off x="1084623" y="5083714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Multiply 51"/>
          <p:cNvSpPr/>
          <p:nvPr/>
        </p:nvSpPr>
        <p:spPr>
          <a:xfrm>
            <a:off x="1087182" y="5244306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Multiply 52"/>
          <p:cNvSpPr/>
          <p:nvPr/>
        </p:nvSpPr>
        <p:spPr>
          <a:xfrm>
            <a:off x="1308162" y="4435721"/>
            <a:ext cx="195826" cy="239292"/>
          </a:xfrm>
          <a:prstGeom prst="mathMultiply">
            <a:avLst>
              <a:gd name="adj1" fmla="val 1353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Multiply 53"/>
          <p:cNvSpPr/>
          <p:nvPr/>
        </p:nvSpPr>
        <p:spPr>
          <a:xfrm>
            <a:off x="1308162" y="4602529"/>
            <a:ext cx="195826" cy="239292"/>
          </a:xfrm>
          <a:prstGeom prst="mathMultiply">
            <a:avLst>
              <a:gd name="adj1" fmla="val 11674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Multiply 54"/>
          <p:cNvSpPr/>
          <p:nvPr/>
        </p:nvSpPr>
        <p:spPr>
          <a:xfrm>
            <a:off x="1308162" y="4766301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Multiply 55"/>
          <p:cNvSpPr/>
          <p:nvPr/>
        </p:nvSpPr>
        <p:spPr>
          <a:xfrm>
            <a:off x="1308162" y="4923122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Multiply 56"/>
          <p:cNvSpPr/>
          <p:nvPr/>
        </p:nvSpPr>
        <p:spPr>
          <a:xfrm>
            <a:off x="1313223" y="5083714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Multiply 57"/>
          <p:cNvSpPr/>
          <p:nvPr/>
        </p:nvSpPr>
        <p:spPr>
          <a:xfrm>
            <a:off x="1315782" y="5244306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Multiply 58"/>
          <p:cNvSpPr/>
          <p:nvPr/>
        </p:nvSpPr>
        <p:spPr>
          <a:xfrm>
            <a:off x="1727262" y="4435721"/>
            <a:ext cx="195826" cy="239292"/>
          </a:xfrm>
          <a:prstGeom prst="mathMultiply">
            <a:avLst>
              <a:gd name="adj1" fmla="val 1353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Multiply 59"/>
          <p:cNvSpPr/>
          <p:nvPr/>
        </p:nvSpPr>
        <p:spPr>
          <a:xfrm>
            <a:off x="1727262" y="4602529"/>
            <a:ext cx="195826" cy="239292"/>
          </a:xfrm>
          <a:prstGeom prst="mathMultiply">
            <a:avLst>
              <a:gd name="adj1" fmla="val 11674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Multiply 60"/>
          <p:cNvSpPr/>
          <p:nvPr/>
        </p:nvSpPr>
        <p:spPr>
          <a:xfrm>
            <a:off x="1727262" y="4766301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Multiply 61"/>
          <p:cNvSpPr/>
          <p:nvPr/>
        </p:nvSpPr>
        <p:spPr>
          <a:xfrm>
            <a:off x="1727262" y="4923122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Multiply 62"/>
          <p:cNvSpPr/>
          <p:nvPr/>
        </p:nvSpPr>
        <p:spPr>
          <a:xfrm>
            <a:off x="1732323" y="5083714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Multiply 63"/>
          <p:cNvSpPr/>
          <p:nvPr/>
        </p:nvSpPr>
        <p:spPr>
          <a:xfrm>
            <a:off x="1734882" y="5244306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Multiply 64"/>
          <p:cNvSpPr/>
          <p:nvPr/>
        </p:nvSpPr>
        <p:spPr>
          <a:xfrm>
            <a:off x="1524062" y="4435721"/>
            <a:ext cx="195826" cy="239292"/>
          </a:xfrm>
          <a:prstGeom prst="mathMultiply">
            <a:avLst>
              <a:gd name="adj1" fmla="val 1353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Multiply 65"/>
          <p:cNvSpPr/>
          <p:nvPr/>
        </p:nvSpPr>
        <p:spPr>
          <a:xfrm>
            <a:off x="1524062" y="4602529"/>
            <a:ext cx="195826" cy="239292"/>
          </a:xfrm>
          <a:prstGeom prst="mathMultiply">
            <a:avLst>
              <a:gd name="adj1" fmla="val 11674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Multiply 66"/>
          <p:cNvSpPr/>
          <p:nvPr/>
        </p:nvSpPr>
        <p:spPr>
          <a:xfrm>
            <a:off x="1524062" y="4766301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Multiply 67"/>
          <p:cNvSpPr/>
          <p:nvPr/>
        </p:nvSpPr>
        <p:spPr>
          <a:xfrm>
            <a:off x="1524062" y="4923122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Multiply 68"/>
          <p:cNvSpPr/>
          <p:nvPr/>
        </p:nvSpPr>
        <p:spPr>
          <a:xfrm>
            <a:off x="1529123" y="5083714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Multiply 69"/>
          <p:cNvSpPr/>
          <p:nvPr/>
        </p:nvSpPr>
        <p:spPr>
          <a:xfrm>
            <a:off x="1531682" y="5244306"/>
            <a:ext cx="195826" cy="239292"/>
          </a:xfrm>
          <a:prstGeom prst="mathMultiply">
            <a:avLst>
              <a:gd name="adj1" fmla="val 155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Multiply 71"/>
          <p:cNvSpPr/>
          <p:nvPr/>
        </p:nvSpPr>
        <p:spPr>
          <a:xfrm>
            <a:off x="469962" y="4079549"/>
            <a:ext cx="195826" cy="239292"/>
          </a:xfrm>
          <a:prstGeom prst="mathMultiply">
            <a:avLst>
              <a:gd name="adj1" fmla="val 1353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Multiply 72"/>
          <p:cNvSpPr/>
          <p:nvPr/>
        </p:nvSpPr>
        <p:spPr>
          <a:xfrm>
            <a:off x="469962" y="4246357"/>
            <a:ext cx="195826" cy="239292"/>
          </a:xfrm>
          <a:prstGeom prst="mathMultiply">
            <a:avLst>
              <a:gd name="adj1" fmla="val 11674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Signal generation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00" y="1557266"/>
            <a:ext cx="11366019" cy="572952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Charge injection points and respective output current signals: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Signals produced along the low field region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19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7453" y="575353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Time (s)</a:t>
            </a:r>
            <a:endParaRPr lang="en-GB" sz="12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5710624" y="3430448"/>
            <a:ext cx="893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Current (A)</a:t>
            </a:r>
            <a:endParaRPr lang="en-GB" sz="1200" b="1" dirty="0"/>
          </a:p>
        </p:txBody>
      </p:sp>
      <p:sp>
        <p:nvSpPr>
          <p:cNvPr id="7" name="Right Arrow 6"/>
          <p:cNvSpPr/>
          <p:nvPr/>
        </p:nvSpPr>
        <p:spPr>
          <a:xfrm>
            <a:off x="4226421" y="3509301"/>
            <a:ext cx="978408" cy="30162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150239" y="5451082"/>
            <a:ext cx="1294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</a:t>
            </a:r>
            <a:r>
              <a:rPr lang="en-GB" sz="1200" dirty="0" smtClean="0"/>
              <a:t>++ doped trench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00471" y="2073122"/>
            <a:ext cx="1571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</a:t>
            </a:r>
            <a:r>
              <a:rPr lang="en-GB" sz="1200" dirty="0" smtClean="0"/>
              <a:t>++ doped trench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434739" y="4842753"/>
            <a:ext cx="1571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P– active region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827544" y="6084861"/>
            <a:ext cx="1888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Doping concentration map</a:t>
            </a:r>
            <a:endParaRPr lang="en-GB" sz="12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62966" r="53316" b="2146"/>
          <a:stretch/>
        </p:blipFill>
        <p:spPr>
          <a:xfrm>
            <a:off x="425237" y="2570025"/>
            <a:ext cx="3428086" cy="3249302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3709590" y="2356115"/>
            <a:ext cx="748326" cy="1672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872814" y="4842753"/>
            <a:ext cx="542434" cy="1152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22165" y="5591323"/>
            <a:ext cx="445374" cy="2276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ultiply 27"/>
          <p:cNvSpPr/>
          <p:nvPr/>
        </p:nvSpPr>
        <p:spPr>
          <a:xfrm>
            <a:off x="5283262" y="5138638"/>
            <a:ext cx="195826" cy="239292"/>
          </a:xfrm>
          <a:prstGeom prst="mathMultiply">
            <a:avLst>
              <a:gd name="adj1" fmla="val 57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"/>
          <a:stretch/>
        </p:blipFill>
        <p:spPr>
          <a:xfrm>
            <a:off x="5700783" y="2275418"/>
            <a:ext cx="6398371" cy="4013738"/>
          </a:xfrm>
          <a:prstGeom prst="rect">
            <a:avLst/>
          </a:prstGeom>
        </p:spPr>
      </p:pic>
      <p:sp>
        <p:nvSpPr>
          <p:cNvPr id="77" name="Multiply 76"/>
          <p:cNvSpPr/>
          <p:nvPr/>
        </p:nvSpPr>
        <p:spPr>
          <a:xfrm>
            <a:off x="425237" y="4831583"/>
            <a:ext cx="463175" cy="471881"/>
          </a:xfrm>
          <a:prstGeom prst="mathMultiply">
            <a:avLst>
              <a:gd name="adj1" fmla="val 1353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Multiply 78"/>
          <p:cNvSpPr/>
          <p:nvPr/>
        </p:nvSpPr>
        <p:spPr>
          <a:xfrm>
            <a:off x="421018" y="4519965"/>
            <a:ext cx="463175" cy="471881"/>
          </a:xfrm>
          <a:prstGeom prst="mathMultiply">
            <a:avLst>
              <a:gd name="adj1" fmla="val 1353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Multiply 79"/>
          <p:cNvSpPr/>
          <p:nvPr/>
        </p:nvSpPr>
        <p:spPr>
          <a:xfrm>
            <a:off x="428752" y="4207293"/>
            <a:ext cx="463175" cy="471881"/>
          </a:xfrm>
          <a:prstGeom prst="mathMultiply">
            <a:avLst>
              <a:gd name="adj1" fmla="val 1353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Multiply 80"/>
          <p:cNvSpPr/>
          <p:nvPr/>
        </p:nvSpPr>
        <p:spPr>
          <a:xfrm>
            <a:off x="428179" y="3901042"/>
            <a:ext cx="463175" cy="471881"/>
          </a:xfrm>
          <a:prstGeom prst="mathMultiply">
            <a:avLst>
              <a:gd name="adj1" fmla="val 1353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Multiply 81"/>
          <p:cNvSpPr/>
          <p:nvPr/>
        </p:nvSpPr>
        <p:spPr>
          <a:xfrm>
            <a:off x="421018" y="3589424"/>
            <a:ext cx="463175" cy="471881"/>
          </a:xfrm>
          <a:prstGeom prst="mathMultiply">
            <a:avLst>
              <a:gd name="adj1" fmla="val 1353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Multiply 82"/>
          <p:cNvSpPr/>
          <p:nvPr/>
        </p:nvSpPr>
        <p:spPr>
          <a:xfrm>
            <a:off x="416799" y="3277806"/>
            <a:ext cx="463175" cy="471881"/>
          </a:xfrm>
          <a:prstGeom prst="mathMultiply">
            <a:avLst>
              <a:gd name="adj1" fmla="val 1353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Multiply 83"/>
          <p:cNvSpPr/>
          <p:nvPr/>
        </p:nvSpPr>
        <p:spPr>
          <a:xfrm>
            <a:off x="424533" y="2965134"/>
            <a:ext cx="463175" cy="471881"/>
          </a:xfrm>
          <a:prstGeom prst="mathMultiply">
            <a:avLst>
              <a:gd name="adj1" fmla="val 1353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Multiply 84"/>
          <p:cNvSpPr/>
          <p:nvPr/>
        </p:nvSpPr>
        <p:spPr>
          <a:xfrm>
            <a:off x="423960" y="2658883"/>
            <a:ext cx="463175" cy="471881"/>
          </a:xfrm>
          <a:prstGeom prst="mathMultiply">
            <a:avLst>
              <a:gd name="adj1" fmla="val 1353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Multiply 85"/>
          <p:cNvSpPr/>
          <p:nvPr/>
        </p:nvSpPr>
        <p:spPr>
          <a:xfrm>
            <a:off x="416798" y="2346211"/>
            <a:ext cx="463175" cy="471881"/>
          </a:xfrm>
          <a:prstGeom prst="mathMultiply">
            <a:avLst>
              <a:gd name="adj1" fmla="val 1353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0" y="-38846"/>
            <a:ext cx="725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Backup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Signal generation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00" y="1557266"/>
            <a:ext cx="11366019" cy="57295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Charge injection points and respective output current signals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Centre of the 2D model (left) vs low field region (right)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19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7453" y="575353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Time (s)</a:t>
            </a:r>
            <a:endParaRPr lang="en-GB" sz="12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5710624" y="3430448"/>
            <a:ext cx="893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Current (A)</a:t>
            </a:r>
            <a:endParaRPr lang="en-GB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"/>
          <a:stretch/>
        </p:blipFill>
        <p:spPr>
          <a:xfrm>
            <a:off x="6018752" y="2193144"/>
            <a:ext cx="6173248" cy="4099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6"/>
          <a:stretch/>
        </p:blipFill>
        <p:spPr>
          <a:xfrm>
            <a:off x="95054" y="2220686"/>
            <a:ext cx="5946055" cy="40715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2" t="8778" r="38773" b="54591"/>
          <a:stretch/>
        </p:blipFill>
        <p:spPr>
          <a:xfrm>
            <a:off x="3068081" y="2675127"/>
            <a:ext cx="1756229" cy="156754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-38846"/>
            <a:ext cx="725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Backup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14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1" y="564591"/>
            <a:ext cx="10573895" cy="5781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8" y="555297"/>
            <a:ext cx="10573895" cy="57811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-38846"/>
            <a:ext cx="725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Backup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0"/>
    </mc:Choice>
    <mc:Fallback xmlns="">
      <p:transition spd="slow" advTm="672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15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1" y="564591"/>
            <a:ext cx="10573895" cy="57811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-38846"/>
            <a:ext cx="725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Backup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0"/>
    </mc:Choice>
    <mc:Fallback xmlns="">
      <p:transition spd="slow" advTm="344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80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15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1" y="564591"/>
            <a:ext cx="10573895" cy="5781163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964643" y="2348446"/>
            <a:ext cx="952728" cy="8882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 rot="19155693">
            <a:off x="5574364" y="2638056"/>
            <a:ext cx="1146628" cy="697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 rot="19155693">
            <a:off x="9453074" y="839744"/>
            <a:ext cx="534928" cy="5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 rot="19155693">
            <a:off x="2355584" y="5099695"/>
            <a:ext cx="534928" cy="5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 rot="19155693">
            <a:off x="3451412" y="4511867"/>
            <a:ext cx="534928" cy="5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 rot="19155693">
            <a:off x="1212746" y="5677823"/>
            <a:ext cx="534928" cy="5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 rot="19155693">
            <a:off x="6981506" y="547003"/>
            <a:ext cx="430788" cy="4444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 rot="19155693">
            <a:off x="9405652" y="5099695"/>
            <a:ext cx="534928" cy="5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 rot="19155693">
            <a:off x="10527317" y="4497352"/>
            <a:ext cx="534928" cy="5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 rot="19155693">
            <a:off x="8219273" y="5758840"/>
            <a:ext cx="534928" cy="5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 rot="19155693">
            <a:off x="2389499" y="783545"/>
            <a:ext cx="791279" cy="7739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 rot="19155693">
            <a:off x="8946865" y="2642423"/>
            <a:ext cx="1641189" cy="9755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 rot="19155693">
            <a:off x="6546289" y="4820879"/>
            <a:ext cx="328442" cy="355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 rot="19155693">
            <a:off x="5931779" y="5819816"/>
            <a:ext cx="328442" cy="355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 rot="19155693">
            <a:off x="6064127" y="4566775"/>
            <a:ext cx="328442" cy="355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 rot="19155693">
            <a:off x="5390671" y="5578080"/>
            <a:ext cx="328442" cy="355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-38846"/>
            <a:ext cx="725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Backup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P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ixel 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with good timing properties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 (1)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01" y="1557266"/>
            <a:ext cx="7926089" cy="371433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</a:t>
            </a:r>
            <a:r>
              <a:rPr lang="en-GB" dirty="0" smtClean="0"/>
              <a:t>we were looking for: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Detector with f</a:t>
            </a:r>
            <a:r>
              <a:rPr lang="en-GB" dirty="0" smtClean="0">
                <a:solidFill>
                  <a:srgbClr val="002060"/>
                </a:solidFill>
              </a:rPr>
              <a:t>ast charge collection (less than 500 </a:t>
            </a:r>
            <a:r>
              <a:rPr lang="en-GB" dirty="0" err="1" smtClean="0">
                <a:solidFill>
                  <a:srgbClr val="002060"/>
                </a:solidFill>
              </a:rPr>
              <a:t>ps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Characteristic output signal shape independent from the particle track inside the silicon medium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/>
              <a:t>How </a:t>
            </a:r>
            <a:r>
              <a:rPr lang="en-GB" dirty="0" smtClean="0"/>
              <a:t>can it be achieved?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Fast charge collection:</a:t>
            </a: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Using a detector technology which is capable of collecting electrons and holes in the requested time interval</a:t>
            </a:r>
          </a:p>
          <a:p>
            <a:r>
              <a:rPr lang="en-GB" dirty="0" smtClean="0"/>
              <a:t>Chosen technology: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Silicon 3D detectors</a:t>
            </a:r>
          </a:p>
          <a:p>
            <a:pPr lvl="2"/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709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3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108579" y="4539886"/>
            <a:ext cx="5111931" cy="1630987"/>
            <a:chOff x="-1108381" y="1822367"/>
            <a:chExt cx="7710647" cy="302466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665218" y="3543894"/>
              <a:ext cx="2490087" cy="0"/>
            </a:xfrm>
            <a:prstGeom prst="line">
              <a:avLst/>
            </a:prstGeom>
            <a:ln w="12700" cmpd="sng">
              <a:solidFill>
                <a:srgbClr val="C2C2C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665218" y="2254558"/>
              <a:ext cx="0" cy="1296000"/>
            </a:xfrm>
            <a:prstGeom prst="line">
              <a:avLst/>
            </a:prstGeom>
            <a:ln w="12700" cmpd="sng">
              <a:solidFill>
                <a:srgbClr val="C2C2C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765179" y="3543894"/>
              <a:ext cx="900039" cy="910862"/>
            </a:xfrm>
            <a:prstGeom prst="line">
              <a:avLst/>
            </a:prstGeom>
            <a:ln w="12700" cmpd="sng">
              <a:solidFill>
                <a:srgbClr val="C2C2C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n 24"/>
            <p:cNvSpPr/>
            <p:nvPr/>
          </p:nvSpPr>
          <p:spPr>
            <a:xfrm>
              <a:off x="2277145" y="3084703"/>
              <a:ext cx="200626" cy="1282464"/>
            </a:xfrm>
            <a:prstGeom prst="can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2665218" y="2559005"/>
              <a:ext cx="200626" cy="1282464"/>
            </a:xfrm>
            <a:prstGeom prst="can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7" name="Can 26"/>
            <p:cNvSpPr/>
            <p:nvPr/>
          </p:nvSpPr>
          <p:spPr>
            <a:xfrm>
              <a:off x="3066555" y="2692355"/>
              <a:ext cx="200626" cy="1282464"/>
            </a:xfrm>
            <a:prstGeom prst="can">
              <a:avLst/>
            </a:prstGeom>
            <a:solidFill>
              <a:srgbClr val="3366FF"/>
            </a:solidFill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8" name="Can 27"/>
            <p:cNvSpPr/>
            <p:nvPr/>
          </p:nvSpPr>
          <p:spPr>
            <a:xfrm>
              <a:off x="3644970" y="2559005"/>
              <a:ext cx="200626" cy="1282464"/>
            </a:xfrm>
            <a:prstGeom prst="can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" name="Can 28"/>
            <p:cNvSpPr/>
            <p:nvPr/>
          </p:nvSpPr>
          <p:spPr>
            <a:xfrm>
              <a:off x="3149669" y="3084703"/>
              <a:ext cx="200626" cy="1282464"/>
            </a:xfrm>
            <a:prstGeom prst="can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0" name="Can 29"/>
            <p:cNvSpPr/>
            <p:nvPr/>
          </p:nvSpPr>
          <p:spPr>
            <a:xfrm>
              <a:off x="3896395" y="2692355"/>
              <a:ext cx="200626" cy="1282464"/>
            </a:xfrm>
            <a:prstGeom prst="can">
              <a:avLst/>
            </a:prstGeom>
            <a:solidFill>
              <a:srgbClr val="3366FF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" name="Can 30"/>
            <p:cNvSpPr/>
            <p:nvPr/>
          </p:nvSpPr>
          <p:spPr>
            <a:xfrm>
              <a:off x="4505995" y="2559005"/>
              <a:ext cx="200626" cy="1282464"/>
            </a:xfrm>
            <a:prstGeom prst="can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2" name="Can 31"/>
            <p:cNvSpPr/>
            <p:nvPr/>
          </p:nvSpPr>
          <p:spPr>
            <a:xfrm>
              <a:off x="3996708" y="3084703"/>
              <a:ext cx="200626" cy="1282464"/>
            </a:xfrm>
            <a:prstGeom prst="can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3" name="TextBox 19"/>
            <p:cNvSpPr txBox="1"/>
            <p:nvPr/>
          </p:nvSpPr>
          <p:spPr>
            <a:xfrm>
              <a:off x="-289141" y="4508477"/>
              <a:ext cx="15250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>
                  <a:latin typeface="Calibri"/>
                  <a:cs typeface="Calibri"/>
                </a:rPr>
                <a:t>n</a:t>
              </a:r>
              <a:r>
                <a:rPr lang="en-US" sz="1600" dirty="0">
                  <a:latin typeface="Calibri"/>
                  <a:cs typeface="Calibri"/>
                </a:rPr>
                <a:t> or </a:t>
              </a:r>
              <a:r>
                <a:rPr lang="en-US" sz="1600" i="1" dirty="0">
                  <a:latin typeface="Calibri"/>
                  <a:cs typeface="Calibri"/>
                </a:rPr>
                <a:t>p type bulk</a:t>
              </a:r>
            </a:p>
          </p:txBody>
        </p:sp>
        <p:sp>
          <p:nvSpPr>
            <p:cNvPr id="34" name="TextBox 20"/>
            <p:cNvSpPr txBox="1"/>
            <p:nvPr/>
          </p:nvSpPr>
          <p:spPr>
            <a:xfrm>
              <a:off x="5234033" y="3888789"/>
              <a:ext cx="13682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>
                  <a:latin typeface="Calibri"/>
                  <a:cs typeface="Calibri"/>
                </a:rPr>
                <a:t>n type column</a:t>
              </a:r>
              <a:endParaRPr lang="en-US" sz="1600" dirty="0">
                <a:latin typeface="Calibri"/>
                <a:cs typeface="Calibri"/>
              </a:endParaRPr>
            </a:p>
          </p:txBody>
        </p:sp>
        <p:sp>
          <p:nvSpPr>
            <p:cNvPr id="35" name="TextBox 23"/>
            <p:cNvSpPr txBox="1"/>
            <p:nvPr/>
          </p:nvSpPr>
          <p:spPr>
            <a:xfrm>
              <a:off x="1227822" y="1822367"/>
              <a:ext cx="957864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>
                  <a:latin typeface="Calibri"/>
                  <a:cs typeface="Calibri"/>
                </a:rPr>
                <a:t>p column</a:t>
              </a:r>
              <a:endParaRPr lang="en-US" sz="1600" dirty="0">
                <a:latin typeface="Calibri"/>
                <a:cs typeface="Calibri"/>
              </a:endParaRPr>
            </a:p>
          </p:txBody>
        </p:sp>
        <p:sp>
          <p:nvSpPr>
            <p:cNvPr id="36" name="TextBox 30"/>
            <p:cNvSpPr txBox="1"/>
            <p:nvPr/>
          </p:nvSpPr>
          <p:spPr>
            <a:xfrm>
              <a:off x="-1108381" y="3179280"/>
              <a:ext cx="1581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>
                  <a:latin typeface="Calibri"/>
                  <a:cs typeface="Calibri"/>
                </a:rPr>
                <a:t>sensor thickness</a:t>
              </a:r>
            </a:p>
          </p:txBody>
        </p:sp>
        <p:sp>
          <p:nvSpPr>
            <p:cNvPr id="37" name="Cube 36"/>
            <p:cNvSpPr/>
            <p:nvPr/>
          </p:nvSpPr>
          <p:spPr>
            <a:xfrm>
              <a:off x="1755211" y="2254559"/>
              <a:ext cx="3400094" cy="2190160"/>
            </a:xfrm>
            <a:prstGeom prst="cube">
              <a:avLst>
                <a:gd name="adj" fmla="val 41516"/>
              </a:avLst>
            </a:prstGeom>
            <a:solidFill>
              <a:schemeClr val="accent6">
                <a:lumMod val="20000"/>
                <a:lumOff val="80000"/>
                <a:alpha val="23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2477771" y="2093690"/>
              <a:ext cx="1555750" cy="584702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477771" y="2113794"/>
              <a:ext cx="656867" cy="54448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4" idx="1"/>
            </p:cNvCxnSpPr>
            <p:nvPr/>
          </p:nvCxnSpPr>
          <p:spPr>
            <a:xfrm flipH="1" flipV="1">
              <a:off x="4179001" y="3464795"/>
              <a:ext cx="1055032" cy="593271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4" idx="1"/>
            </p:cNvCxnSpPr>
            <p:nvPr/>
          </p:nvCxnSpPr>
          <p:spPr>
            <a:xfrm flipH="1" flipV="1">
              <a:off x="4706623" y="2871524"/>
              <a:ext cx="527410" cy="1186542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7709844" y="2908708"/>
            <a:ext cx="2005797" cy="2790204"/>
            <a:chOff x="1394296" y="2280166"/>
            <a:chExt cx="2005797" cy="2790204"/>
          </a:xfrm>
        </p:grpSpPr>
        <p:sp>
          <p:nvSpPr>
            <p:cNvPr id="129" name="Rectangle 128"/>
            <p:cNvSpPr/>
            <p:nvPr/>
          </p:nvSpPr>
          <p:spPr>
            <a:xfrm>
              <a:off x="2350063" y="2680196"/>
              <a:ext cx="1050030" cy="203014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430065" y="2692582"/>
              <a:ext cx="324000" cy="7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922465" y="2692582"/>
              <a:ext cx="324000" cy="7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350063" y="4633117"/>
              <a:ext cx="1050030" cy="72000"/>
            </a:xfrm>
            <a:prstGeom prst="rect">
              <a:avLst/>
            </a:prstGeom>
            <a:solidFill>
              <a:srgbClr val="00F002"/>
            </a:solidFill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2430065" y="2280166"/>
              <a:ext cx="816400" cy="2790204"/>
            </a:xfrm>
            <a:prstGeom prst="straightConnector1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2922465" y="2350166"/>
              <a:ext cx="394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/>
                  <a:cs typeface="Calibri"/>
                </a:rPr>
                <a:t>p+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660206" y="4606020"/>
              <a:ext cx="394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/>
                  <a:cs typeface="Calibri"/>
                </a:rPr>
                <a:t>n+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277947" y="4008368"/>
              <a:ext cx="292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/>
                  <a:cs typeface="Calibri"/>
                </a:rPr>
                <a:t>n</a:t>
              </a:r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>
              <a:off x="2170054" y="2680196"/>
              <a:ext cx="10000" cy="2030147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1394296" y="3450252"/>
              <a:ext cx="8197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/>
                  <a:cs typeface="Calibri"/>
                </a:rPr>
                <a:t>300 </a:t>
              </a:r>
              <a:r>
                <a:rPr lang="en-US" sz="1600" dirty="0" err="1">
                  <a:latin typeface="Calibri"/>
                  <a:cs typeface="Calibri"/>
                </a:rPr>
                <a:t>μm</a:t>
              </a:r>
              <a:endParaRPr lang="en-US" sz="1600" dirty="0">
                <a:latin typeface="Calibri"/>
                <a:cs typeface="Calibri"/>
              </a:endParaRPr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flipV="1">
              <a:off x="2810080" y="3112422"/>
              <a:ext cx="0" cy="215997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flipV="1">
              <a:off x="2942480" y="3540262"/>
              <a:ext cx="0" cy="215997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flipV="1">
              <a:off x="3052484" y="3952945"/>
              <a:ext cx="0" cy="215997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2710206" y="3450253"/>
              <a:ext cx="0" cy="215997"/>
            </a:xfrm>
            <a:prstGeom prst="straightConnector1">
              <a:avLst/>
            </a:prstGeom>
            <a:ln>
              <a:solidFill>
                <a:srgbClr val="00F002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>
              <a:off x="2932319" y="4219105"/>
              <a:ext cx="0" cy="215997"/>
            </a:xfrm>
            <a:prstGeom prst="straightConnector1">
              <a:avLst/>
            </a:prstGeom>
            <a:ln>
              <a:solidFill>
                <a:srgbClr val="00F002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2815004" y="3823390"/>
              <a:ext cx="0" cy="215997"/>
            </a:xfrm>
            <a:prstGeom prst="straightConnector1">
              <a:avLst/>
            </a:prstGeom>
            <a:ln>
              <a:solidFill>
                <a:srgbClr val="00F002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2912465" y="3380245"/>
              <a:ext cx="265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Calibri"/>
                  <a:cs typeface="Calibri"/>
                </a:rPr>
                <a:t>h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535863" y="3919080"/>
              <a:ext cx="2621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Calibri"/>
                  <a:cs typeface="Calibri"/>
                </a:rPr>
                <a:t>e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0573500" y="2908708"/>
            <a:ext cx="1407142" cy="2905066"/>
            <a:chOff x="4411922" y="2304578"/>
            <a:chExt cx="1407142" cy="2905066"/>
          </a:xfrm>
        </p:grpSpPr>
        <p:sp>
          <p:nvSpPr>
            <p:cNvPr id="148" name="Rectangle 147"/>
            <p:cNvSpPr/>
            <p:nvPr/>
          </p:nvSpPr>
          <p:spPr>
            <a:xfrm>
              <a:off x="4444059" y="2704608"/>
              <a:ext cx="1050030" cy="203014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454061" y="2706992"/>
              <a:ext cx="45719" cy="20177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951216" y="2704608"/>
              <a:ext cx="45719" cy="2030147"/>
            </a:xfrm>
            <a:prstGeom prst="rect">
              <a:avLst/>
            </a:prstGeom>
            <a:solidFill>
              <a:srgbClr val="00F002"/>
            </a:solidFill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Straight Arrow Connector 150"/>
            <p:cNvCxnSpPr/>
            <p:nvPr/>
          </p:nvCxnSpPr>
          <p:spPr>
            <a:xfrm>
              <a:off x="4444059" y="2304578"/>
              <a:ext cx="896402" cy="2790204"/>
            </a:xfrm>
            <a:prstGeom prst="straightConnector1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5424405" y="2624597"/>
              <a:ext cx="394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/>
                  <a:cs typeface="Calibri"/>
                </a:rPr>
                <a:t>p+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810540" y="2405862"/>
              <a:ext cx="394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/>
                  <a:cs typeface="Calibri"/>
                </a:rPr>
                <a:t>n+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094227" y="3001984"/>
              <a:ext cx="292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/>
                  <a:cs typeface="Calibri"/>
                </a:rPr>
                <a:t>n</a:t>
              </a:r>
            </a:p>
          </p:txBody>
        </p:sp>
        <p:cxnSp>
          <p:nvCxnSpPr>
            <p:cNvPr id="155" name="Straight Arrow Connector 154"/>
            <p:cNvCxnSpPr/>
            <p:nvPr/>
          </p:nvCxnSpPr>
          <p:spPr>
            <a:xfrm rot="16200000" flipV="1">
              <a:off x="4653801" y="3376858"/>
              <a:ext cx="0" cy="215997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rot="5400000" flipV="1">
              <a:off x="5206300" y="4004534"/>
              <a:ext cx="0" cy="215997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rot="5400000" flipH="1" flipV="1">
              <a:off x="5276304" y="4247200"/>
              <a:ext cx="0" cy="215997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rot="16200000" flipH="1">
              <a:off x="4804792" y="2695137"/>
              <a:ext cx="0" cy="215997"/>
            </a:xfrm>
            <a:prstGeom prst="straightConnector1">
              <a:avLst/>
            </a:prstGeom>
            <a:ln>
              <a:solidFill>
                <a:srgbClr val="00F002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5400000" flipH="1">
              <a:off x="5082491" y="4609366"/>
              <a:ext cx="0" cy="143997"/>
            </a:xfrm>
            <a:prstGeom prst="straightConnector1">
              <a:avLst/>
            </a:prstGeom>
            <a:ln>
              <a:solidFill>
                <a:srgbClr val="00F002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16200000">
              <a:off x="4843218" y="2855152"/>
              <a:ext cx="0" cy="215997"/>
            </a:xfrm>
            <a:prstGeom prst="straightConnector1">
              <a:avLst/>
            </a:prstGeom>
            <a:ln>
              <a:solidFill>
                <a:srgbClr val="00F002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5118786" y="3842396"/>
              <a:ext cx="265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Calibri"/>
                  <a:cs typeface="Calibri"/>
                </a:rPr>
                <a:t>h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671064" y="2911944"/>
              <a:ext cx="2621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Calibri"/>
                  <a:cs typeface="Calibri"/>
                </a:rPr>
                <a:t>e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448370" y="2708722"/>
              <a:ext cx="45719" cy="20177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 flipH="1">
              <a:off x="4474061" y="4884568"/>
              <a:ext cx="497155" cy="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4411922" y="4871090"/>
              <a:ext cx="7157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/>
                  <a:cs typeface="Calibri"/>
                </a:rPr>
                <a:t>60 </a:t>
              </a:r>
              <a:r>
                <a:rPr lang="en-US" sz="1600" dirty="0" err="1">
                  <a:latin typeface="Calibri"/>
                  <a:cs typeface="Calibri"/>
                </a:rPr>
                <a:t>μm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8552840" y="5797428"/>
            <a:ext cx="133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planar sensor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0661358" y="5789497"/>
            <a:ext cx="1024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3D sensor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0012508" y="5797428"/>
            <a:ext cx="535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vs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0" y="-38846"/>
            <a:ext cx="111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Introduction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P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ixel 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with good timing properties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 (1)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01" y="1557266"/>
            <a:ext cx="7926089" cy="371433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we were looking for: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Detector with fast charge collection (less than 500 </a:t>
            </a:r>
            <a:r>
              <a:rPr lang="en-GB" dirty="0" err="1">
                <a:solidFill>
                  <a:srgbClr val="002060"/>
                </a:solidFill>
              </a:rPr>
              <a:t>ps</a:t>
            </a:r>
            <a:r>
              <a:rPr lang="en-GB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Characteristic output signal shape independent from the particle track inside the silicon medium</a:t>
            </a:r>
          </a:p>
          <a:p>
            <a:r>
              <a:rPr lang="en-GB" dirty="0"/>
              <a:t>How can it be achieved?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Fast charge collection:</a:t>
            </a:r>
          </a:p>
          <a:p>
            <a:pPr lvl="2"/>
            <a:r>
              <a:rPr lang="en-GB" dirty="0">
                <a:solidFill>
                  <a:srgbClr val="C00000"/>
                </a:solidFill>
              </a:rPr>
              <a:t>Using a detector technology which is capable of collecting electrons and holes in the requested time interval</a:t>
            </a:r>
          </a:p>
          <a:p>
            <a:r>
              <a:rPr lang="en-GB" dirty="0"/>
              <a:t>Chosen technology: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Silicon 3D </a:t>
            </a:r>
            <a:r>
              <a:rPr lang="en-GB" dirty="0" smtClean="0">
                <a:solidFill>
                  <a:srgbClr val="002060"/>
                </a:solidFill>
              </a:rPr>
              <a:t>detectors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709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4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108579" y="4539886"/>
            <a:ext cx="5111931" cy="1630987"/>
            <a:chOff x="-1108381" y="1822367"/>
            <a:chExt cx="7710647" cy="302466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665218" y="3543894"/>
              <a:ext cx="2490087" cy="0"/>
            </a:xfrm>
            <a:prstGeom prst="line">
              <a:avLst/>
            </a:prstGeom>
            <a:ln w="12700" cmpd="sng">
              <a:solidFill>
                <a:srgbClr val="C2C2C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665218" y="2254558"/>
              <a:ext cx="0" cy="1296000"/>
            </a:xfrm>
            <a:prstGeom prst="line">
              <a:avLst/>
            </a:prstGeom>
            <a:ln w="12700" cmpd="sng">
              <a:solidFill>
                <a:srgbClr val="C2C2C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765179" y="3543894"/>
              <a:ext cx="900039" cy="910862"/>
            </a:xfrm>
            <a:prstGeom prst="line">
              <a:avLst/>
            </a:prstGeom>
            <a:ln w="12700" cmpd="sng">
              <a:solidFill>
                <a:srgbClr val="C2C2C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n 24"/>
            <p:cNvSpPr/>
            <p:nvPr/>
          </p:nvSpPr>
          <p:spPr>
            <a:xfrm>
              <a:off x="2277145" y="3084703"/>
              <a:ext cx="200626" cy="1282464"/>
            </a:xfrm>
            <a:prstGeom prst="can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2665218" y="2559005"/>
              <a:ext cx="200626" cy="1282464"/>
            </a:xfrm>
            <a:prstGeom prst="can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7" name="Can 26"/>
            <p:cNvSpPr/>
            <p:nvPr/>
          </p:nvSpPr>
          <p:spPr>
            <a:xfrm>
              <a:off x="3066555" y="2692355"/>
              <a:ext cx="200626" cy="1282464"/>
            </a:xfrm>
            <a:prstGeom prst="can">
              <a:avLst/>
            </a:prstGeom>
            <a:solidFill>
              <a:srgbClr val="3366FF"/>
            </a:solidFill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8" name="Can 27"/>
            <p:cNvSpPr/>
            <p:nvPr/>
          </p:nvSpPr>
          <p:spPr>
            <a:xfrm>
              <a:off x="3644970" y="2559005"/>
              <a:ext cx="200626" cy="1282464"/>
            </a:xfrm>
            <a:prstGeom prst="can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" name="Can 28"/>
            <p:cNvSpPr/>
            <p:nvPr/>
          </p:nvSpPr>
          <p:spPr>
            <a:xfrm>
              <a:off x="3149669" y="3084703"/>
              <a:ext cx="200626" cy="1282464"/>
            </a:xfrm>
            <a:prstGeom prst="can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0" name="Can 29"/>
            <p:cNvSpPr/>
            <p:nvPr/>
          </p:nvSpPr>
          <p:spPr>
            <a:xfrm>
              <a:off x="3896395" y="2692355"/>
              <a:ext cx="200626" cy="1282464"/>
            </a:xfrm>
            <a:prstGeom prst="can">
              <a:avLst/>
            </a:prstGeom>
            <a:solidFill>
              <a:srgbClr val="3366FF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" name="Can 30"/>
            <p:cNvSpPr/>
            <p:nvPr/>
          </p:nvSpPr>
          <p:spPr>
            <a:xfrm>
              <a:off x="4505995" y="2559005"/>
              <a:ext cx="200626" cy="1282464"/>
            </a:xfrm>
            <a:prstGeom prst="can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2" name="Can 31"/>
            <p:cNvSpPr/>
            <p:nvPr/>
          </p:nvSpPr>
          <p:spPr>
            <a:xfrm>
              <a:off x="3996708" y="3084703"/>
              <a:ext cx="200626" cy="1282464"/>
            </a:xfrm>
            <a:prstGeom prst="can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3" name="TextBox 19"/>
            <p:cNvSpPr txBox="1"/>
            <p:nvPr/>
          </p:nvSpPr>
          <p:spPr>
            <a:xfrm>
              <a:off x="-289141" y="4508477"/>
              <a:ext cx="15250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>
                  <a:latin typeface="Calibri"/>
                  <a:cs typeface="Calibri"/>
                </a:rPr>
                <a:t>n</a:t>
              </a:r>
              <a:r>
                <a:rPr lang="en-US" sz="1600" dirty="0">
                  <a:latin typeface="Calibri"/>
                  <a:cs typeface="Calibri"/>
                </a:rPr>
                <a:t> or </a:t>
              </a:r>
              <a:r>
                <a:rPr lang="en-US" sz="1600" i="1" dirty="0">
                  <a:latin typeface="Calibri"/>
                  <a:cs typeface="Calibri"/>
                </a:rPr>
                <a:t>p type bulk</a:t>
              </a:r>
            </a:p>
          </p:txBody>
        </p:sp>
        <p:sp>
          <p:nvSpPr>
            <p:cNvPr id="34" name="TextBox 20"/>
            <p:cNvSpPr txBox="1"/>
            <p:nvPr/>
          </p:nvSpPr>
          <p:spPr>
            <a:xfrm>
              <a:off x="5234033" y="3888789"/>
              <a:ext cx="13682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>
                  <a:latin typeface="Calibri"/>
                  <a:cs typeface="Calibri"/>
                </a:rPr>
                <a:t>n type column</a:t>
              </a:r>
              <a:endParaRPr lang="en-US" sz="1600" dirty="0">
                <a:latin typeface="Calibri"/>
                <a:cs typeface="Calibri"/>
              </a:endParaRPr>
            </a:p>
          </p:txBody>
        </p:sp>
        <p:sp>
          <p:nvSpPr>
            <p:cNvPr id="35" name="TextBox 23"/>
            <p:cNvSpPr txBox="1"/>
            <p:nvPr/>
          </p:nvSpPr>
          <p:spPr>
            <a:xfrm>
              <a:off x="1227822" y="1822367"/>
              <a:ext cx="957864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>
                  <a:latin typeface="Calibri"/>
                  <a:cs typeface="Calibri"/>
                </a:rPr>
                <a:t>p column</a:t>
              </a:r>
              <a:endParaRPr lang="en-US" sz="1600" dirty="0">
                <a:latin typeface="Calibri"/>
                <a:cs typeface="Calibri"/>
              </a:endParaRPr>
            </a:p>
          </p:txBody>
        </p:sp>
        <p:sp>
          <p:nvSpPr>
            <p:cNvPr id="36" name="TextBox 30"/>
            <p:cNvSpPr txBox="1"/>
            <p:nvPr/>
          </p:nvSpPr>
          <p:spPr>
            <a:xfrm>
              <a:off x="-1108381" y="3179280"/>
              <a:ext cx="1581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i="1" dirty="0">
                  <a:latin typeface="Calibri"/>
                  <a:cs typeface="Calibri"/>
                </a:rPr>
                <a:t>sensor thickness</a:t>
              </a:r>
            </a:p>
          </p:txBody>
        </p:sp>
        <p:sp>
          <p:nvSpPr>
            <p:cNvPr id="37" name="Cube 36"/>
            <p:cNvSpPr/>
            <p:nvPr/>
          </p:nvSpPr>
          <p:spPr>
            <a:xfrm>
              <a:off x="1755211" y="2254559"/>
              <a:ext cx="3400094" cy="2190160"/>
            </a:xfrm>
            <a:prstGeom prst="cube">
              <a:avLst>
                <a:gd name="adj" fmla="val 41516"/>
              </a:avLst>
            </a:prstGeom>
            <a:solidFill>
              <a:schemeClr val="accent6">
                <a:lumMod val="20000"/>
                <a:lumOff val="80000"/>
                <a:alpha val="23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2477771" y="2093690"/>
              <a:ext cx="1555750" cy="584702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477771" y="2113794"/>
              <a:ext cx="656867" cy="54448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4" idx="1"/>
            </p:cNvCxnSpPr>
            <p:nvPr/>
          </p:nvCxnSpPr>
          <p:spPr>
            <a:xfrm flipH="1" flipV="1">
              <a:off x="4179001" y="3464795"/>
              <a:ext cx="1055032" cy="593271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4" idx="1"/>
            </p:cNvCxnSpPr>
            <p:nvPr/>
          </p:nvCxnSpPr>
          <p:spPr>
            <a:xfrm flipH="1" flipV="1">
              <a:off x="4706623" y="2871524"/>
              <a:ext cx="527410" cy="1186542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472" y="3270687"/>
            <a:ext cx="1141487" cy="212254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236" y="3259234"/>
            <a:ext cx="1199116" cy="2154844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8552840" y="5797428"/>
            <a:ext cx="133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planar sensor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661358" y="5789497"/>
            <a:ext cx="1024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3D sensor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012508" y="5797428"/>
            <a:ext cx="535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vs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0" y="-24332"/>
            <a:ext cx="111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Introduction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P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ixel 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with good timing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properties (2)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 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01" y="1557265"/>
            <a:ext cx="6943451" cy="462591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How </a:t>
            </a:r>
            <a:r>
              <a:rPr lang="en-GB" dirty="0" smtClean="0"/>
              <a:t>can it be achieved?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Signal output:</a:t>
            </a: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Following </a:t>
            </a:r>
            <a:r>
              <a:rPr lang="en-GB" b="1" dirty="0" err="1" smtClean="0">
                <a:solidFill>
                  <a:srgbClr val="C00000"/>
                </a:solidFill>
              </a:rPr>
              <a:t>Ramo</a:t>
            </a:r>
            <a:r>
              <a:rPr lang="en-GB" b="1" dirty="0" smtClean="0">
                <a:solidFill>
                  <a:srgbClr val="C00000"/>
                </a:solidFill>
              </a:rPr>
              <a:t> theorem</a:t>
            </a:r>
            <a:r>
              <a:rPr lang="en-GB" dirty="0" smtClean="0">
                <a:solidFill>
                  <a:srgbClr val="C00000"/>
                </a:solidFill>
              </a:rPr>
              <a:t>, which describes the induced current on a electrode of a detector by a crossing particle, we need a detector with a possible constant electric field and charge velocity over the entire pixel volume.</a:t>
            </a: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V = charge velocity</a:t>
            </a:r>
          </a:p>
          <a:p>
            <a:pPr lvl="2"/>
            <a:r>
              <a:rPr lang="en-GB" dirty="0" err="1" smtClean="0">
                <a:solidFill>
                  <a:srgbClr val="C00000"/>
                </a:solidFill>
              </a:rPr>
              <a:t>E</a:t>
            </a:r>
            <a:r>
              <a:rPr lang="en-GB" sz="1400" dirty="0" err="1" smtClean="0">
                <a:solidFill>
                  <a:srgbClr val="C00000"/>
                </a:solidFill>
              </a:rPr>
              <a:t>w</a:t>
            </a:r>
            <a:r>
              <a:rPr lang="en-GB" sz="1400" dirty="0" smtClean="0">
                <a:solidFill>
                  <a:srgbClr val="C00000"/>
                </a:solidFill>
              </a:rPr>
              <a:t>  </a:t>
            </a:r>
            <a:r>
              <a:rPr lang="en-GB" dirty="0" smtClean="0">
                <a:solidFill>
                  <a:srgbClr val="C00000"/>
                </a:solidFill>
              </a:rPr>
              <a:t>= Weighting field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/>
              <a:t>Velocity can be hold mostly </a:t>
            </a:r>
            <a:r>
              <a:rPr lang="en-GB" dirty="0" smtClean="0"/>
              <a:t>constant, </a:t>
            </a:r>
            <a:r>
              <a:rPr lang="en-GB" dirty="0" smtClean="0"/>
              <a:t>if </a:t>
            </a:r>
            <a:r>
              <a:rPr lang="en-GB" dirty="0" smtClean="0"/>
              <a:t>detector operates at velocity saturation.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Electric field must be over 10 kV/cm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/>
              <a:t>Constant electric</a:t>
            </a:r>
            <a:r>
              <a:rPr lang="en-GB" dirty="0" smtClean="0"/>
              <a:t> field is more challenging: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Need to work on the pixel geometry:</a:t>
            </a: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Form of the pixel and electrodes</a:t>
            </a: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Electrode position inside the pixel</a:t>
            </a:r>
          </a:p>
          <a:p>
            <a:pPr lvl="2"/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709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5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5" name="Picture 4" descr="https://ecee.colorado.edu/~bart/book/book/chapter2/gif/fig2_7_7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9" b="10412"/>
          <a:stretch/>
        </p:blipFill>
        <p:spPr bwMode="auto">
          <a:xfrm>
            <a:off x="7437588" y="3301989"/>
            <a:ext cx="4064000" cy="304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9172822" y="4564095"/>
            <a:ext cx="2248156" cy="2208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0053671" y="3712706"/>
            <a:ext cx="1863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Velocity saturation regime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0756604" y="4047533"/>
            <a:ext cx="66070" cy="3528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1630" t="8141" r="1691" b="11157"/>
          <a:stretch/>
        </p:blipFill>
        <p:spPr>
          <a:xfrm>
            <a:off x="8428446" y="2020987"/>
            <a:ext cx="2827009" cy="649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0" y="-38846"/>
            <a:ext cx="111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Introduction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Work organization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00" y="1557265"/>
            <a:ext cx="11366019" cy="4830545"/>
          </a:xfrm>
        </p:spPr>
        <p:txBody>
          <a:bodyPr>
            <a:normAutofit/>
          </a:bodyPr>
          <a:lstStyle/>
          <a:p>
            <a:r>
              <a:rPr lang="en-GB" dirty="0" smtClean="0"/>
              <a:t>Starting with 2D design of pixel cross-sections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Useful to understand carrier velocity and electric field between the electrodes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Less computational resources are needed</a:t>
            </a: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2D models are defined with less than 50k points/meshes (3D models reaches easily more than 500k)</a:t>
            </a: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More geometric solutions can be explored in less time</a:t>
            </a:r>
          </a:p>
          <a:p>
            <a:r>
              <a:rPr lang="en-GB" dirty="0" smtClean="0"/>
              <a:t>Selection of the geometries with the best properties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Evaluation of Electric field over the entire area (presence of possible low field areas)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Detector must operate at velocity saturation 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/>
              <a:t>3D </a:t>
            </a:r>
            <a:r>
              <a:rPr lang="en-GB" dirty="0" smtClean="0"/>
              <a:t>design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Repeating detector design, including more structural details and repeat velocity and electric field analysis.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709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6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-38846"/>
            <a:ext cx="111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Introduction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2D model design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Second Title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7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89865" y="-38846"/>
            <a:ext cx="709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7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34395" y="4534765"/>
            <a:ext cx="1062585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1" y="231702"/>
            <a:ext cx="11366019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Designed geometries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00" y="1557264"/>
            <a:ext cx="11366019" cy="493989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More than </a:t>
            </a:r>
            <a:r>
              <a:rPr lang="en-GB" b="1" dirty="0" smtClean="0"/>
              <a:t>15</a:t>
            </a:r>
            <a:r>
              <a:rPr lang="en-GB" dirty="0" smtClean="0"/>
              <a:t> different geometric configurations were explored.</a:t>
            </a:r>
          </a:p>
          <a:p>
            <a:r>
              <a:rPr lang="en-GB" dirty="0" smtClean="0"/>
              <a:t>Each single geometry was also designed in till 30 different ways, which means that overall there were explored </a:t>
            </a:r>
            <a:r>
              <a:rPr lang="en-GB" b="1" dirty="0" smtClean="0"/>
              <a:t>more than 200 different </a:t>
            </a:r>
            <a:r>
              <a:rPr lang="en-GB" dirty="0" smtClean="0"/>
              <a:t>pixel geometries, which are organised in two main configurations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Hexagonal pixel </a:t>
            </a:r>
            <a:r>
              <a:rPr lang="en-GB" dirty="0" smtClean="0">
                <a:solidFill>
                  <a:srgbClr val="002060"/>
                </a:solidFill>
              </a:rPr>
              <a:t>geometry with 50 </a:t>
            </a:r>
            <a:r>
              <a:rPr lang="en-GB" dirty="0">
                <a:solidFill>
                  <a:srgbClr val="002060"/>
                </a:solidFill>
              </a:rPr>
              <a:t>µ</a:t>
            </a:r>
            <a:r>
              <a:rPr lang="en-GB" dirty="0" smtClean="0">
                <a:solidFill>
                  <a:srgbClr val="002060"/>
                </a:solidFill>
              </a:rPr>
              <a:t>m in diameter (4 models)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Square pixel</a:t>
            </a:r>
            <a:r>
              <a:rPr lang="en-GB" dirty="0" smtClean="0">
                <a:solidFill>
                  <a:srgbClr val="002060"/>
                </a:solidFill>
              </a:rPr>
              <a:t> geometry with 50 µm x 50 </a:t>
            </a:r>
            <a:r>
              <a:rPr lang="en-GB" dirty="0">
                <a:solidFill>
                  <a:srgbClr val="002060"/>
                </a:solidFill>
              </a:rPr>
              <a:t>µ</a:t>
            </a:r>
            <a:r>
              <a:rPr lang="en-GB" dirty="0" smtClean="0">
                <a:solidFill>
                  <a:srgbClr val="002060"/>
                </a:solidFill>
              </a:rPr>
              <a:t>m dimension </a:t>
            </a:r>
            <a:r>
              <a:rPr lang="en-GB" dirty="0" smtClean="0">
                <a:solidFill>
                  <a:srgbClr val="002060"/>
                </a:solidFill>
              </a:rPr>
              <a:t>(more tha</a:t>
            </a:r>
            <a:r>
              <a:rPr lang="en-GB" dirty="0" smtClean="0">
                <a:solidFill>
                  <a:srgbClr val="002060"/>
                </a:solidFill>
              </a:rPr>
              <a:t>n </a:t>
            </a:r>
            <a:r>
              <a:rPr lang="en-GB" dirty="0" smtClean="0">
                <a:solidFill>
                  <a:srgbClr val="002060"/>
                </a:solidFill>
              </a:rPr>
              <a:t>11 </a:t>
            </a:r>
            <a:r>
              <a:rPr lang="en-GB" dirty="0" smtClean="0">
                <a:solidFill>
                  <a:srgbClr val="002060"/>
                </a:solidFill>
              </a:rPr>
              <a:t>models)</a:t>
            </a:r>
          </a:p>
          <a:p>
            <a:r>
              <a:rPr lang="en-GB" dirty="0" smtClean="0"/>
              <a:t>All designs have in common the following characteristics: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Doping concentrations:</a:t>
            </a: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P++/N++ doping concentration </a:t>
            </a:r>
          </a:p>
          <a:p>
            <a:pPr lvl="2"/>
            <a:r>
              <a:rPr lang="en-GB" dirty="0" smtClean="0">
                <a:solidFill>
                  <a:srgbClr val="C00000"/>
                </a:solidFill>
              </a:rPr>
              <a:t>P-</a:t>
            </a:r>
            <a:r>
              <a:rPr lang="en-GB" dirty="0" smtClean="0">
                <a:solidFill>
                  <a:srgbClr val="C00000"/>
                </a:solidFill>
              </a:rPr>
              <a:t> substrate doping </a:t>
            </a:r>
            <a:r>
              <a:rPr lang="en-GB" dirty="0" smtClean="0">
                <a:solidFill>
                  <a:srgbClr val="C00000"/>
                </a:solidFill>
              </a:rPr>
              <a:t>concentration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Trench dimension:</a:t>
            </a:r>
          </a:p>
          <a:p>
            <a:pPr lvl="2"/>
            <a:r>
              <a:rPr lang="en-GB" dirty="0">
                <a:solidFill>
                  <a:srgbClr val="C00000"/>
                </a:solidFill>
              </a:rPr>
              <a:t>6 </a:t>
            </a:r>
            <a:r>
              <a:rPr lang="en-GB" dirty="0" smtClean="0">
                <a:solidFill>
                  <a:srgbClr val="C00000"/>
                </a:solidFill>
              </a:rPr>
              <a:t>µm and </a:t>
            </a:r>
            <a:r>
              <a:rPr lang="en-GB" dirty="0" smtClean="0">
                <a:solidFill>
                  <a:srgbClr val="C00000"/>
                </a:solidFill>
              </a:rPr>
              <a:t>3 </a:t>
            </a:r>
            <a:r>
              <a:rPr lang="en-GB" dirty="0">
                <a:solidFill>
                  <a:srgbClr val="C00000"/>
                </a:solidFill>
              </a:rPr>
              <a:t>µ</a:t>
            </a:r>
            <a:r>
              <a:rPr lang="en-GB" dirty="0" smtClean="0">
                <a:solidFill>
                  <a:srgbClr val="C00000"/>
                </a:solidFill>
              </a:rPr>
              <a:t>m width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Column dimension</a:t>
            </a:r>
          </a:p>
          <a:p>
            <a:pPr lvl="2"/>
            <a:r>
              <a:rPr lang="en-GB" dirty="0">
                <a:solidFill>
                  <a:srgbClr val="C00000"/>
                </a:solidFill>
              </a:rPr>
              <a:t>6 µm </a:t>
            </a:r>
            <a:r>
              <a:rPr lang="en-GB" dirty="0" smtClean="0">
                <a:solidFill>
                  <a:srgbClr val="C00000"/>
                </a:solidFill>
              </a:rPr>
              <a:t> and 3 </a:t>
            </a:r>
            <a:r>
              <a:rPr lang="en-GB" dirty="0">
                <a:solidFill>
                  <a:srgbClr val="C00000"/>
                </a:solidFill>
              </a:rPr>
              <a:t>µ</a:t>
            </a:r>
            <a:r>
              <a:rPr lang="en-GB" dirty="0" smtClean="0">
                <a:solidFill>
                  <a:srgbClr val="C00000"/>
                </a:solidFill>
              </a:rPr>
              <a:t>m diameter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2D models represent only </a:t>
            </a:r>
            <a:r>
              <a:rPr lang="en-GB" b="1" dirty="0" smtClean="0">
                <a:solidFill>
                  <a:srgbClr val="002060"/>
                </a:solidFill>
              </a:rPr>
              <a:t>25%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of the entire pixel section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P-electrode potential is set @ -100 V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7810"/>
            <a:ext cx="12192000" cy="469699"/>
          </a:xfrm>
          <a:prstGeom prst="rect">
            <a:avLst/>
          </a:prstGeom>
        </p:spPr>
      </p:pic>
      <p:pic>
        <p:nvPicPr>
          <p:cNvPr id="12" name="Picture 2" descr="Risultati immagini per bandiera sar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120" y="6497159"/>
            <a:ext cx="357558" cy="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i immagini per bandiera italia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55" y="6438024"/>
            <a:ext cx="358343" cy="3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96" y="6335911"/>
            <a:ext cx="96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Angelo Loi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460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9865" y="-38846"/>
            <a:ext cx="709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Page  </a:t>
            </a:r>
            <a:r>
              <a:rPr lang="en-GB" sz="1400" b="1" dirty="0" smtClean="0">
                <a:solidFill>
                  <a:schemeClr val="bg1"/>
                </a:solidFill>
              </a:rPr>
              <a:t>8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6" y="6591788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3D detector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77562" y="4064433"/>
            <a:ext cx="1512908" cy="1388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exagon 4"/>
          <p:cNvSpPr/>
          <p:nvPr/>
        </p:nvSpPr>
        <p:spPr>
          <a:xfrm>
            <a:off x="7945675" y="4064433"/>
            <a:ext cx="1512907" cy="1388318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ysClr val="windowText" lastClr="0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301548" y="4090522"/>
            <a:ext cx="801157" cy="133613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077562" y="5556250"/>
            <a:ext cx="1512907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1724119" y="4064433"/>
            <a:ext cx="0" cy="138831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01547" y="4768925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/>
              <a:t>50 </a:t>
            </a:r>
            <a:r>
              <a:rPr lang="en-GB" sz="1000" b="1" dirty="0" smtClean="0"/>
              <a:t>µm</a:t>
            </a:r>
            <a:endParaRPr lang="en-GB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573366" y="5572935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/>
              <a:t>50 </a:t>
            </a:r>
            <a:r>
              <a:rPr lang="en-GB" sz="1000" b="1" dirty="0" smtClean="0"/>
              <a:t>µm</a:t>
            </a:r>
            <a:endParaRPr lang="en-GB" sz="1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1711695" y="4635480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/>
              <a:t>50 </a:t>
            </a:r>
            <a:r>
              <a:rPr lang="en-GB" sz="1000" b="1" dirty="0" smtClean="0"/>
              <a:t>µm</a:t>
            </a:r>
            <a:endParaRPr lang="en-GB" sz="1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-38846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2D model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12092</TotalTime>
  <Words>3330</Words>
  <Application>Microsoft Office PowerPoint</Application>
  <PresentationFormat>Widescreen</PresentationFormat>
  <Paragraphs>501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3D detector design</vt:lpstr>
      <vt:lpstr>Table of content</vt:lpstr>
      <vt:lpstr>Introduction</vt:lpstr>
      <vt:lpstr>Pixel with good timing properties (1)</vt:lpstr>
      <vt:lpstr>Pixel with good timing properties (1)</vt:lpstr>
      <vt:lpstr>Pixel with good timing properties (2) </vt:lpstr>
      <vt:lpstr>Work organization</vt:lpstr>
      <vt:lpstr>2D model design</vt:lpstr>
      <vt:lpstr>Designed geometries</vt:lpstr>
      <vt:lpstr>Some examples (doping maps)</vt:lpstr>
      <vt:lpstr>Some examples (electric field maps)</vt:lpstr>
      <vt:lpstr>Rejected solutions, some examples (1)</vt:lpstr>
      <vt:lpstr>Rejected solutions, some examples (2)</vt:lpstr>
      <vt:lpstr>Chosen solution: Par trench geometry </vt:lpstr>
      <vt:lpstr>3D model design</vt:lpstr>
      <vt:lpstr>Par trench 3D model (1)</vt:lpstr>
      <vt:lpstr>Par trench 3D model (2)</vt:lpstr>
      <vt:lpstr>Current status</vt:lpstr>
      <vt:lpstr>Signal generation on 2D models (1)</vt:lpstr>
      <vt:lpstr>Signal generation on 2D models (2)</vt:lpstr>
      <vt:lpstr>Signal generation on 3D models </vt:lpstr>
      <vt:lpstr>Signal generation on 3D models </vt:lpstr>
      <vt:lpstr>Signal generation using extra tools (1)</vt:lpstr>
      <vt:lpstr>Signal generation using extra tools (2)</vt:lpstr>
      <vt:lpstr>Conclusions</vt:lpstr>
      <vt:lpstr>Conclusions</vt:lpstr>
      <vt:lpstr>Backup</vt:lpstr>
      <vt:lpstr>1) Heavy Ion Model</vt:lpstr>
      <vt:lpstr>Heavy Ion model</vt:lpstr>
      <vt:lpstr>2) 2D Signal simulation</vt:lpstr>
      <vt:lpstr>Signal generation</vt:lpstr>
      <vt:lpstr>Signal generation</vt:lpstr>
      <vt:lpstr>Signal generation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PhD year summary</dc:title>
  <dc:creator>Angelo Loi</dc:creator>
  <cp:lastModifiedBy>Angelo Loi</cp:lastModifiedBy>
  <cp:revision>192</cp:revision>
  <dcterms:created xsi:type="dcterms:W3CDTF">2017-08-31T14:37:55Z</dcterms:created>
  <dcterms:modified xsi:type="dcterms:W3CDTF">2017-12-01T08:26:28Z</dcterms:modified>
</cp:coreProperties>
</file>