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0" r:id="rId4"/>
    <p:sldId id="265" r:id="rId5"/>
    <p:sldId id="262" r:id="rId6"/>
    <p:sldId id="259" r:id="rId7"/>
    <p:sldId id="261" r:id="rId8"/>
    <p:sldId id="264" r:id="rId9"/>
    <p:sldId id="263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3" d="100"/>
          <a:sy n="163" d="100"/>
        </p:scale>
        <p:origin x="-13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690BD-035C-134E-8684-A5C81BE4EED5}" type="datetimeFigureOut">
              <a:rPr lang="en-US" smtClean="0"/>
              <a:t>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51456-9522-AE44-B49D-FEC9257B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12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160D7-06C1-4C42-BB53-EC79D24C8837}" type="datetimeFigureOut">
              <a:rPr lang="en-US" smtClean="0"/>
              <a:t>1/12/17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1BCF2-BB7C-E340-9780-8D8FD7C8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25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6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5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2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70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7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9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4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5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A4DD4-74BB-7648-A5D2-D9DF901A9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4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519"/>
            <a:ext cx="7772400" cy="2248419"/>
          </a:xfrm>
        </p:spPr>
        <p:txBody>
          <a:bodyPr>
            <a:normAutofit fontScale="90000"/>
          </a:bodyPr>
          <a:lstStyle/>
          <a:p>
            <a:r>
              <a:rPr lang="en-US" sz="6000" dirty="0" err="1" smtClean="0"/>
              <a:t>Timespot</a:t>
            </a:r>
            <a:r>
              <a:rPr lang="en-US" sz="6000" dirty="0" smtClean="0"/>
              <a:t> WP6:</a:t>
            </a:r>
            <a:br>
              <a:rPr lang="en-US" sz="6000" dirty="0" smtClean="0"/>
            </a:br>
            <a:r>
              <a:rPr lang="en-US" sz="1600" dirty="0" smtClean="0"/>
              <a:t>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dirty="0"/>
              <a:t>System integration and demonstrator tests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8076"/>
            <a:ext cx="6400800" cy="746207"/>
          </a:xfrm>
        </p:spPr>
        <p:txBody>
          <a:bodyPr/>
          <a:lstStyle/>
          <a:p>
            <a:r>
              <a:rPr lang="en-US" dirty="0" smtClean="0"/>
              <a:t>A. Cardini / INFN Cagliari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2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760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Dalla</a:t>
            </a:r>
            <a:r>
              <a:rPr lang="en-US" dirty="0" smtClean="0"/>
              <a:t> </a:t>
            </a:r>
            <a:r>
              <a:rPr lang="en-US" dirty="0" err="1" smtClean="0"/>
              <a:t>proposta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35286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WP6 </a:t>
            </a:r>
            <a:r>
              <a:rPr lang="en-US" b="1" dirty="0" smtClean="0"/>
              <a:t>Activity: </a:t>
            </a:r>
          </a:p>
          <a:p>
            <a:pPr lvl="1"/>
            <a:r>
              <a:rPr lang="en-US" dirty="0" smtClean="0"/>
              <a:t>Radiation hardness characterization at device and system level</a:t>
            </a:r>
          </a:p>
          <a:p>
            <a:pPr lvl="1"/>
            <a:r>
              <a:rPr lang="en-US" dirty="0" smtClean="0"/>
              <a:t>Assembly </a:t>
            </a:r>
            <a:r>
              <a:rPr lang="en-US" dirty="0"/>
              <a:t>of system </a:t>
            </a:r>
            <a:r>
              <a:rPr lang="en-US" dirty="0" smtClean="0"/>
              <a:t>components </a:t>
            </a:r>
          </a:p>
          <a:p>
            <a:pPr lvl="1"/>
            <a:r>
              <a:rPr lang="en-US" dirty="0" smtClean="0"/>
              <a:t>Project finalization and </a:t>
            </a:r>
            <a:r>
              <a:rPr lang="en-US" dirty="0"/>
              <a:t>tests at system </a:t>
            </a:r>
            <a:r>
              <a:rPr lang="en-US" dirty="0" smtClean="0"/>
              <a:t>level </a:t>
            </a:r>
          </a:p>
          <a:p>
            <a:pPr lvl="1"/>
            <a:r>
              <a:rPr lang="en-US" dirty="0" smtClean="0"/>
              <a:t>Design, implementation and execution of final demonstrator test</a:t>
            </a:r>
          </a:p>
          <a:p>
            <a:pPr lvl="1"/>
            <a:r>
              <a:rPr lang="en-US" dirty="0" smtClean="0"/>
              <a:t>Test </a:t>
            </a:r>
            <a:r>
              <a:rPr lang="en-US" dirty="0"/>
              <a:t>beam </a:t>
            </a:r>
            <a:r>
              <a:rPr lang="en-US" dirty="0" smtClean="0"/>
              <a:t>management 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analysis of experimental </a:t>
            </a: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4" y="3696132"/>
            <a:ext cx="8910263" cy="98540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435"/>
            <a:ext cx="8229600" cy="5965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Andranno testati: sensore, elettronica, </a:t>
            </a:r>
            <a:r>
              <a:rPr lang="it-IT" dirty="0" err="1" smtClean="0"/>
              <a:t>assembly</a:t>
            </a:r>
            <a:r>
              <a:rPr lang="it-IT" dirty="0" smtClean="0"/>
              <a:t> (, full </a:t>
            </a:r>
            <a:r>
              <a:rPr lang="it-IT" dirty="0" err="1" smtClean="0"/>
              <a:t>system</a:t>
            </a:r>
            <a:r>
              <a:rPr lang="it-IT" dirty="0" smtClean="0"/>
              <a:t>?)</a:t>
            </a:r>
          </a:p>
          <a:p>
            <a:endParaRPr lang="it-IT" dirty="0" smtClean="0"/>
          </a:p>
          <a:p>
            <a:r>
              <a:rPr lang="it-IT" dirty="0" smtClean="0"/>
              <a:t>X-</a:t>
            </a:r>
            <a:r>
              <a:rPr lang="it-IT" dirty="0" err="1" smtClean="0"/>
              <a:t>Ray</a:t>
            </a:r>
            <a:r>
              <a:rPr lang="it-IT" dirty="0" smtClean="0"/>
              <a:t> facilities: Genova, Cagliari, CERN</a:t>
            </a:r>
          </a:p>
          <a:p>
            <a:endParaRPr lang="it-IT" dirty="0" smtClean="0"/>
          </a:p>
          <a:p>
            <a:r>
              <a:rPr lang="it-IT" dirty="0" smtClean="0"/>
              <a:t>Proton/</a:t>
            </a:r>
            <a:r>
              <a:rPr lang="it-IT" dirty="0" err="1" smtClean="0"/>
              <a:t>ion</a:t>
            </a:r>
            <a:r>
              <a:rPr lang="it-IT" dirty="0" smtClean="0"/>
              <a:t> </a:t>
            </a:r>
            <a:r>
              <a:rPr lang="it-IT" dirty="0" err="1" smtClean="0"/>
              <a:t>beams</a:t>
            </a:r>
            <a:r>
              <a:rPr lang="it-IT" dirty="0" smtClean="0"/>
              <a:t>: CERN, Catania, Legnaro, Trento, PSI, …</a:t>
            </a:r>
          </a:p>
          <a:p>
            <a:endParaRPr lang="it-IT" dirty="0" smtClean="0"/>
          </a:p>
          <a:p>
            <a:r>
              <a:rPr lang="it-IT" dirty="0" err="1" smtClean="0"/>
              <a:t>Neutrons</a:t>
            </a:r>
            <a:r>
              <a:rPr lang="it-IT" dirty="0" smtClean="0"/>
              <a:t>: Casaccia, LENA PV, </a:t>
            </a:r>
            <a:r>
              <a:rPr lang="it-IT" dirty="0" err="1" smtClean="0"/>
              <a:t>Ljubljana</a:t>
            </a:r>
            <a:r>
              <a:rPr lang="it-IT" dirty="0" smtClean="0"/>
              <a:t>, …</a:t>
            </a:r>
          </a:p>
          <a:p>
            <a:endParaRPr lang="it-IT" dirty="0" smtClean="0"/>
          </a:p>
          <a:p>
            <a:r>
              <a:rPr lang="it-IT" dirty="0" smtClean="0"/>
              <a:t>Molti di questi test vanno programmati con largo anticipo!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85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88"/>
            <a:ext cx="8229600" cy="6502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Test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0" y="631115"/>
            <a:ext cx="4370890" cy="2765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840" y="2672614"/>
            <a:ext cx="3620229" cy="2391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346" y="677878"/>
            <a:ext cx="2303246" cy="3767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3599" y="311664"/>
            <a:ext cx="236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facility  in Cagliari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1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731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Montaggio di sensori e relativa elettronica</a:t>
            </a:r>
          </a:p>
          <a:p>
            <a:endParaRPr lang="it-IT" dirty="0" smtClean="0"/>
          </a:p>
          <a:p>
            <a:r>
              <a:rPr lang="it-IT" dirty="0" smtClean="0"/>
              <a:t>Tecniche di </a:t>
            </a:r>
            <a:r>
              <a:rPr lang="it-IT" dirty="0" err="1" smtClean="0"/>
              <a:t>bonding</a:t>
            </a:r>
            <a:endParaRPr lang="it-IT" dirty="0" smtClean="0"/>
          </a:p>
          <a:p>
            <a:pPr lvl="1"/>
            <a:r>
              <a:rPr lang="it-IT" dirty="0" err="1" smtClean="0"/>
              <a:t>Bump-bonding</a:t>
            </a:r>
            <a:r>
              <a:rPr lang="it-IT" dirty="0" smtClean="0"/>
              <a:t> (IZM, …)</a:t>
            </a:r>
          </a:p>
          <a:p>
            <a:pPr lvl="1"/>
            <a:r>
              <a:rPr lang="it-IT" dirty="0" smtClean="0"/>
              <a:t>…</a:t>
            </a:r>
          </a:p>
          <a:p>
            <a:endParaRPr lang="it-IT" dirty="0" smtClean="0"/>
          </a:p>
          <a:p>
            <a:pPr>
              <a:buFont typeface="Wingdings" charset="0"/>
              <a:buChar char="à"/>
            </a:pPr>
            <a:r>
              <a:rPr lang="it-IT" dirty="0" smtClean="0">
                <a:sym typeface="Wingdings"/>
              </a:rPr>
              <a:t>  Ben note agli esperti</a:t>
            </a:r>
          </a:p>
          <a:p>
            <a:pPr>
              <a:buFont typeface="Wingdings" charset="0"/>
              <a:buChar char="à"/>
            </a:pPr>
            <a:r>
              <a:rPr lang="it-IT" dirty="0" smtClean="0">
                <a:sym typeface="Wingdings"/>
              </a:rPr>
              <a:t>  Andranno ben programmate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7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731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Common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(Misure sui sensori </a:t>
            </a:r>
            <a:r>
              <a:rPr lang="it-IT" dirty="0" smtClean="0">
                <a:sym typeface="Wingdings"/>
              </a:rPr>
              <a:t> singole RU)</a:t>
            </a:r>
            <a:endParaRPr lang="it-IT" dirty="0" smtClean="0"/>
          </a:p>
          <a:p>
            <a:pPr lvl="1"/>
            <a:endParaRPr lang="it-IT" dirty="0" smtClean="0"/>
          </a:p>
          <a:p>
            <a:r>
              <a:rPr lang="it-IT" dirty="0" smtClean="0"/>
              <a:t>(Misure su FEE </a:t>
            </a:r>
            <a:r>
              <a:rPr lang="it-IT" dirty="0" smtClean="0">
                <a:sym typeface="Wingdings"/>
              </a:rPr>
              <a:t> singole RU)</a:t>
            </a:r>
            <a:endParaRPr lang="it-IT" dirty="0" smtClean="0"/>
          </a:p>
          <a:p>
            <a:pPr lvl="1"/>
            <a:endParaRPr lang="it-IT" dirty="0" smtClean="0"/>
          </a:p>
          <a:p>
            <a:r>
              <a:rPr lang="it-IT" dirty="0" smtClean="0"/>
              <a:t>Misure su </a:t>
            </a:r>
            <a:r>
              <a:rPr lang="it-IT" dirty="0" err="1" smtClean="0"/>
              <a:t>assembly</a:t>
            </a:r>
            <a:endParaRPr lang="it-IT" dirty="0" smtClean="0"/>
          </a:p>
          <a:p>
            <a:pPr lvl="1"/>
            <a:r>
              <a:rPr lang="it-IT" dirty="0" smtClean="0"/>
              <a:t>Misure dirette di timing con laser ~</a:t>
            </a:r>
            <a:r>
              <a:rPr lang="it-IT" dirty="0" err="1" smtClean="0"/>
              <a:t>ps</a:t>
            </a:r>
            <a:r>
              <a:rPr lang="it-IT" dirty="0" smtClean="0"/>
              <a:t>, misure di efficienza con MIP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Mentre ogni gruppo è ben equipaggiato per le misure specifiche “</a:t>
            </a:r>
            <a:r>
              <a:rPr lang="it-IT" dirty="0" err="1" smtClean="0"/>
              <a:t>standalone</a:t>
            </a:r>
            <a:r>
              <a:rPr lang="it-IT" dirty="0" smtClean="0"/>
              <a:t>”, andrà sviluppata qualche common </a:t>
            </a:r>
            <a:r>
              <a:rPr lang="it-IT" dirty="0" err="1" smtClean="0"/>
              <a:t>tool</a:t>
            </a:r>
            <a:r>
              <a:rPr lang="it-IT" dirty="0" smtClean="0"/>
              <a:t> per caratterizzazioni specifiche, ad ex. per la misura della time </a:t>
            </a:r>
            <a:r>
              <a:rPr lang="it-IT" dirty="0" err="1" smtClean="0"/>
              <a:t>resolution</a:t>
            </a:r>
            <a:r>
              <a:rPr lang="it-IT" dirty="0" smtClean="0"/>
              <a:t> a ~10ps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5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63"/>
            <a:ext cx="8229600" cy="6043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Final System Integration &amp;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38" y="841509"/>
            <a:ext cx="8686800" cy="4121812"/>
          </a:xfrm>
        </p:spPr>
        <p:txBody>
          <a:bodyPr>
            <a:normAutofit fontScale="47500" lnSpcReduction="20000"/>
          </a:bodyPr>
          <a:lstStyle/>
          <a:p>
            <a:r>
              <a:rPr lang="it-IT" dirty="0" smtClean="0"/>
              <a:t>Il test finale è un test </a:t>
            </a:r>
            <a:r>
              <a:rPr lang="it-IT" dirty="0" err="1" smtClean="0"/>
              <a:t>beam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L’integrazione finale verrà fatta in un singolo laboratorio</a:t>
            </a:r>
          </a:p>
          <a:p>
            <a:endParaRPr lang="it-IT" dirty="0" smtClean="0"/>
          </a:p>
          <a:p>
            <a:r>
              <a:rPr lang="it-IT" dirty="0" smtClean="0"/>
              <a:t>LHCb ci ha offerto la possibilità di andare nella sua </a:t>
            </a:r>
            <a:r>
              <a:rPr lang="it-IT" dirty="0" err="1" smtClean="0"/>
              <a:t>facility</a:t>
            </a:r>
            <a:r>
              <a:rPr lang="it-IT" dirty="0" smtClean="0"/>
              <a:t> di test alla SPS North Area, dove è disponibile un telescopio a strip/pixel, infrastrutture di vario tipo (</a:t>
            </a:r>
            <a:r>
              <a:rPr lang="it-IT" dirty="0" err="1" smtClean="0"/>
              <a:t>moving</a:t>
            </a:r>
            <a:r>
              <a:rPr lang="it-IT" dirty="0" smtClean="0"/>
              <a:t> </a:t>
            </a:r>
            <a:r>
              <a:rPr lang="it-IT" dirty="0" err="1" smtClean="0"/>
              <a:t>table</a:t>
            </a:r>
            <a:r>
              <a:rPr lang="it-IT" dirty="0" smtClean="0"/>
              <a:t>, power, </a:t>
            </a:r>
            <a:r>
              <a:rPr lang="it-IT" dirty="0" err="1" smtClean="0"/>
              <a:t>cooling</a:t>
            </a:r>
            <a:r>
              <a:rPr lang="it-IT" dirty="0" smtClean="0"/>
              <a:t>, network, </a:t>
            </a:r>
            <a:r>
              <a:rPr lang="mr-IN" dirty="0" smtClean="0"/>
              <a:t>…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dirty="0" smtClean="0"/>
              <a:t>Purtroppo durante LS2 (2019+2020) SPS è OFF!</a:t>
            </a:r>
          </a:p>
          <a:p>
            <a:endParaRPr lang="it-IT" dirty="0" smtClean="0"/>
          </a:p>
          <a:p>
            <a:r>
              <a:rPr lang="it-IT" dirty="0" smtClean="0"/>
              <a:t>Abbiamo esperienza passata su πM1 @PSI, ma:</a:t>
            </a:r>
          </a:p>
          <a:p>
            <a:pPr lvl="1"/>
            <a:r>
              <a:rPr lang="it-IT" dirty="0" smtClean="0"/>
              <a:t>Vanno ristabiliti i contatti</a:t>
            </a:r>
          </a:p>
          <a:p>
            <a:pPr lvl="1"/>
            <a:r>
              <a:rPr lang="it-IT" dirty="0" smtClean="0"/>
              <a:t>Va capito che facilities potremmo utilizzare in loco e che supporto si avrebbe dal laboratorio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Altri possibili fasci di particelle utilizzabili a Catania, Legnaro, Trento, BTF-LNF, </a:t>
            </a:r>
            <a:r>
              <a:rPr lang="mr-IN" dirty="0" smtClean="0"/>
              <a:t>…</a:t>
            </a:r>
            <a:r>
              <a:rPr lang="en-US" dirty="0" smtClean="0"/>
              <a:t>, </a:t>
            </a:r>
            <a:r>
              <a:rPr lang="en-US" dirty="0" err="1" smtClean="0"/>
              <a:t>ognuno</a:t>
            </a:r>
            <a:r>
              <a:rPr lang="en-US" dirty="0" smtClean="0"/>
              <a:t> con le sue </a:t>
            </a:r>
            <a:r>
              <a:rPr lang="en-US" dirty="0" err="1" smtClean="0"/>
              <a:t>caratteristiche</a:t>
            </a:r>
            <a:r>
              <a:rPr lang="en-US" dirty="0" smtClean="0"/>
              <a:t> (</a:t>
            </a:r>
            <a:r>
              <a:rPr lang="en-US" dirty="0" err="1" smtClean="0"/>
              <a:t>particelle</a:t>
            </a:r>
            <a:r>
              <a:rPr lang="en-US" dirty="0" smtClean="0"/>
              <a:t>, </a:t>
            </a:r>
            <a:r>
              <a:rPr lang="en-US" dirty="0" err="1" smtClean="0"/>
              <a:t>energia</a:t>
            </a:r>
            <a:r>
              <a:rPr lang="en-US" dirty="0" smtClean="0"/>
              <a:t>, rate, beam size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Sarà molto utile poter utilizzare un laboratorio con infrastruttura (trigger, </a:t>
            </a:r>
            <a:r>
              <a:rPr lang="it-IT" dirty="0" err="1" smtClean="0"/>
              <a:t>tracker</a:t>
            </a:r>
            <a:r>
              <a:rPr lang="it-IT" dirty="0" smtClean="0"/>
              <a:t>, …) già esistente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7931"/>
            <a:ext cx="8229600" cy="643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LHCb Test Facility at CERN SPS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5" y="841505"/>
            <a:ext cx="3334654" cy="227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668" y="841505"/>
            <a:ext cx="4371801" cy="2541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001" y="3007884"/>
            <a:ext cx="4165394" cy="203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1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8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conclusione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17" y="1168983"/>
            <a:ext cx="8788524" cy="3394472"/>
          </a:xfrm>
        </p:spPr>
        <p:txBody>
          <a:bodyPr>
            <a:normAutofit fontScale="55000" lnSpcReduction="20000"/>
          </a:bodyPr>
          <a:lstStyle/>
          <a:p>
            <a:r>
              <a:rPr lang="it-IT" dirty="0" smtClean="0"/>
              <a:t>2018: va organizzato il </a:t>
            </a:r>
            <a:r>
              <a:rPr lang="it-IT" dirty="0" err="1" smtClean="0"/>
              <a:t>bonding</a:t>
            </a:r>
            <a:r>
              <a:rPr lang="it-IT" dirty="0" smtClean="0"/>
              <a:t>, i </a:t>
            </a:r>
            <a:r>
              <a:rPr lang="it-IT" dirty="0" err="1" smtClean="0"/>
              <a:t>radiation</a:t>
            </a:r>
            <a:r>
              <a:rPr lang="it-IT" dirty="0" smtClean="0"/>
              <a:t> test dei componenti, i successivi test (</a:t>
            </a:r>
            <a:r>
              <a:rPr lang="it-IT" dirty="0" err="1" smtClean="0"/>
              <a:t>beam</a:t>
            </a:r>
            <a:r>
              <a:rPr lang="it-IT" dirty="0" smtClean="0"/>
              <a:t>) </a:t>
            </a:r>
            <a:r>
              <a:rPr lang="it-IT" dirty="0" err="1" smtClean="0"/>
              <a:t>dell’assembly</a:t>
            </a:r>
            <a:r>
              <a:rPr lang="it-IT" dirty="0" smtClean="0"/>
              <a:t> prototipo </a:t>
            </a:r>
          </a:p>
          <a:p>
            <a:endParaRPr lang="it-IT" dirty="0"/>
          </a:p>
          <a:p>
            <a:r>
              <a:rPr lang="it-IT" dirty="0" smtClean="0"/>
              <a:t>Vanno realizzati </a:t>
            </a:r>
            <a:r>
              <a:rPr lang="it-IT" dirty="0" err="1" smtClean="0"/>
              <a:t>tool</a:t>
            </a:r>
            <a:r>
              <a:rPr lang="it-IT" dirty="0" smtClean="0"/>
              <a:t> ottimizzati di test per gli </a:t>
            </a:r>
            <a:r>
              <a:rPr lang="it-IT" dirty="0" err="1" smtClean="0"/>
              <a:t>assembly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I test </a:t>
            </a:r>
            <a:r>
              <a:rPr lang="it-IT" dirty="0" err="1" smtClean="0"/>
              <a:t>beam</a:t>
            </a:r>
            <a:r>
              <a:rPr lang="it-IT" dirty="0" smtClean="0"/>
              <a:t> e </a:t>
            </a:r>
            <a:r>
              <a:rPr lang="it-IT" dirty="0" err="1" smtClean="0"/>
              <a:t>radiation</a:t>
            </a:r>
            <a:r>
              <a:rPr lang="it-IT" dirty="0" smtClean="0"/>
              <a:t> </a:t>
            </a:r>
            <a:r>
              <a:rPr lang="it-IT" dirty="0" err="1" smtClean="0"/>
              <a:t>tests</a:t>
            </a:r>
            <a:r>
              <a:rPr lang="it-IT" dirty="0" smtClean="0"/>
              <a:t>, vanno programmati con largo anticipo (6m </a:t>
            </a:r>
            <a:r>
              <a:rPr lang="mr-IN" dirty="0" smtClean="0"/>
              <a:t>–</a:t>
            </a:r>
            <a:r>
              <a:rPr lang="it-IT" dirty="0" smtClean="0"/>
              <a:t> 1y)</a:t>
            </a:r>
          </a:p>
          <a:p>
            <a:endParaRPr lang="it-IT" dirty="0" smtClean="0"/>
          </a:p>
          <a:p>
            <a:r>
              <a:rPr lang="it-IT" dirty="0" smtClean="0"/>
              <a:t>Non ci sono </a:t>
            </a:r>
            <a:r>
              <a:rPr lang="it-IT" dirty="0" err="1" smtClean="0"/>
              <a:t>deliverables</a:t>
            </a:r>
            <a:r>
              <a:rPr lang="it-IT" dirty="0" smtClean="0"/>
              <a:t> di WP6 nel 2018: il primo </a:t>
            </a:r>
            <a:r>
              <a:rPr lang="it-IT" dirty="0" err="1" smtClean="0"/>
              <a:t>deliverable</a:t>
            </a:r>
            <a:r>
              <a:rPr lang="it-IT" dirty="0" smtClean="0"/>
              <a:t> è D7 (“</a:t>
            </a:r>
            <a:r>
              <a:rPr lang="en-US" dirty="0" smtClean="0"/>
              <a:t>Characterization </a:t>
            </a:r>
            <a:r>
              <a:rPr lang="en-US" dirty="0"/>
              <a:t>of </a:t>
            </a:r>
            <a:r>
              <a:rPr lang="en-US" dirty="0" err="1"/>
              <a:t>Sensor+Front-end</a:t>
            </a:r>
            <a:r>
              <a:rPr lang="en-US" dirty="0"/>
              <a:t> </a:t>
            </a:r>
            <a:r>
              <a:rPr lang="en-US" dirty="0" smtClean="0"/>
              <a:t>assembly </a:t>
            </a:r>
            <a:r>
              <a:rPr lang="en-US" dirty="0" err="1" smtClean="0"/>
              <a:t>mini@sic</a:t>
            </a:r>
            <a:r>
              <a:rPr lang="en-US" dirty="0" smtClean="0"/>
              <a:t> prototype”</a:t>
            </a:r>
            <a:r>
              <a:rPr lang="en-US" b="1" dirty="0" smtClean="0"/>
              <a:t>, </a:t>
            </a:r>
            <a:r>
              <a:rPr lang="it-IT" dirty="0" smtClean="0"/>
              <a:t>maggio 2019)</a:t>
            </a:r>
          </a:p>
          <a:p>
            <a:endParaRPr lang="it-IT" dirty="0"/>
          </a:p>
          <a:p>
            <a:r>
              <a:rPr lang="it-IT" dirty="0" smtClean="0"/>
              <a:t>Il </a:t>
            </a:r>
            <a:r>
              <a:rPr lang="it-IT" dirty="0" err="1" smtClean="0"/>
              <a:t>bonding</a:t>
            </a:r>
            <a:r>
              <a:rPr lang="it-IT" dirty="0" smtClean="0"/>
              <a:t> del </a:t>
            </a:r>
            <a:r>
              <a:rPr lang="it-IT" dirty="0" err="1" smtClean="0"/>
              <a:t>sensore+chip</a:t>
            </a:r>
            <a:r>
              <a:rPr lang="it-IT" dirty="0" smtClean="0"/>
              <a:t> finale, la sua integrazione col </a:t>
            </a:r>
            <a:r>
              <a:rPr lang="it-IT" dirty="0" err="1" smtClean="0"/>
              <a:t>R</a:t>
            </a:r>
            <a:r>
              <a:rPr lang="it-IT" dirty="0" smtClean="0"/>
              <a:t>/O e il full </a:t>
            </a:r>
            <a:r>
              <a:rPr lang="it-IT" dirty="0" err="1" smtClean="0"/>
              <a:t>system</a:t>
            </a:r>
            <a:r>
              <a:rPr lang="it-IT" dirty="0" smtClean="0"/>
              <a:t> test sono previsti solo per l’ultimo anno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Timespot WP6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4DD4-74BB-7648-A5D2-D9DF901A9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52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562</Words>
  <Application>Microsoft Macintosh PowerPoint</Application>
  <PresentationFormat>On-screen Show (16:9)</PresentationFormat>
  <Paragraphs>94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Timespot WP6:   System integration and demonstrator tests</vt:lpstr>
      <vt:lpstr>Dalla proposta</vt:lpstr>
      <vt:lpstr>Radiation Test</vt:lpstr>
      <vt:lpstr>Radiation Test</vt:lpstr>
      <vt:lpstr>Assembly</vt:lpstr>
      <vt:lpstr>Common Tests</vt:lpstr>
      <vt:lpstr>Final System Integration &amp; Test</vt:lpstr>
      <vt:lpstr>LHCb Test Facility at CERN SPS</vt:lpstr>
      <vt:lpstr>In conclusione</vt:lpstr>
    </vt:vector>
  </TitlesOfParts>
  <Company>INFN Sezione di Cagliari, Italy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Timespot WP6:   System integration and demonstrator tests</dc:title>
  <dc:creator>Alessandro Cardini</dc:creator>
  <cp:lastModifiedBy>Alessandro Cardini</cp:lastModifiedBy>
  <cp:revision>63</cp:revision>
  <dcterms:created xsi:type="dcterms:W3CDTF">2017-12-01T13:20:51Z</dcterms:created>
  <dcterms:modified xsi:type="dcterms:W3CDTF">2017-12-01T16:34:12Z</dcterms:modified>
</cp:coreProperties>
</file>