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57" r:id="rId5"/>
    <p:sldId id="282" r:id="rId6"/>
    <p:sldId id="283" r:id="rId7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D7DB04-7644-4A25-A466-D68BA0FFB958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CB2C97-5DAD-49F3-B060-4A21F205709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789040"/>
            <a:ext cx="6400800" cy="1011560"/>
          </a:xfrm>
        </p:spPr>
        <p:txBody>
          <a:bodyPr/>
          <a:lstStyle/>
          <a:p>
            <a:r>
              <a:rPr lang="it-IT" dirty="0" smtClean="0"/>
              <a:t>Milano Bicocca 18 Dicembre 2017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219256" cy="316835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1a Assemblea Nazionale RLS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Programma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99592" y="1124744"/>
            <a:ext cx="7772400" cy="5544616"/>
          </a:xfrm>
        </p:spPr>
        <p:txBody>
          <a:bodyPr>
            <a:normAutofit fontScale="85000" lnSpcReduction="20000"/>
          </a:bodyPr>
          <a:lstStyle/>
          <a:p>
            <a:pPr marL="1609725" indent="-1609725" algn="just">
              <a:buNone/>
            </a:pPr>
            <a:r>
              <a:rPr lang="it-IT" dirty="0" smtClean="0"/>
              <a:t>14:30÷14:45	Messaggio </a:t>
            </a:r>
            <a:r>
              <a:rPr lang="it-IT" dirty="0" smtClean="0"/>
              <a:t>di benvenuto dal direttore della sezione, </a:t>
            </a:r>
            <a:r>
              <a:rPr lang="it-IT" dirty="0" smtClean="0"/>
              <a:t>dott</a:t>
            </a:r>
            <a:r>
              <a:rPr lang="it-IT" dirty="0" smtClean="0"/>
              <a:t>. Daniele </a:t>
            </a:r>
            <a:r>
              <a:rPr lang="it-IT" dirty="0" err="1" smtClean="0"/>
              <a:t>Pedrini</a:t>
            </a:r>
            <a:r>
              <a:rPr lang="it-IT" dirty="0" smtClean="0"/>
              <a:t> 		</a:t>
            </a:r>
          </a:p>
          <a:p>
            <a:pPr marL="1609725" indent="-1609725" algn="just" defTabSz="409575">
              <a:buNone/>
            </a:pPr>
            <a:r>
              <a:rPr lang="it-IT" dirty="0" smtClean="0"/>
              <a:t>14:45÷15:00	Presentazione </a:t>
            </a:r>
            <a:r>
              <a:rPr lang="it-IT" dirty="0" smtClean="0"/>
              <a:t>nuovo direttore del Servizio Salute </a:t>
            </a:r>
            <a:r>
              <a:rPr lang="it-IT" dirty="0" smtClean="0"/>
              <a:t>e Ambiente </a:t>
            </a:r>
            <a:r>
              <a:rPr lang="it-IT" dirty="0" smtClean="0"/>
              <a:t>dott.ssa Marta Dalla Vecchia.</a:t>
            </a:r>
          </a:p>
          <a:p>
            <a:pPr marL="1609725" indent="-1609725" algn="just" defTabSz="233363">
              <a:buNone/>
            </a:pPr>
            <a:r>
              <a:rPr lang="it-IT" dirty="0" smtClean="0"/>
              <a:t>15:00÷16:30 </a:t>
            </a:r>
            <a:r>
              <a:rPr lang="it-IT" dirty="0" smtClean="0"/>
              <a:t>	Quadro </a:t>
            </a:r>
            <a:r>
              <a:rPr lang="it-IT" dirty="0" smtClean="0"/>
              <a:t>della situazione riguardante l'applicazione 		</a:t>
            </a:r>
            <a:r>
              <a:rPr lang="it-IT" dirty="0" smtClean="0"/>
              <a:t>delle “Norme </a:t>
            </a:r>
            <a:r>
              <a:rPr lang="it-IT" dirty="0" smtClean="0"/>
              <a:t>per il diritto al lavoro dei disabili” 		(Legge 68/99 e </a:t>
            </a:r>
            <a:r>
              <a:rPr lang="it-IT" dirty="0" err="1" smtClean="0"/>
              <a:t>s.m.i.</a:t>
            </a:r>
            <a:r>
              <a:rPr lang="it-IT" dirty="0" smtClean="0"/>
              <a:t>) nell'INFN, presentazione dei 		dati raccolti tra i RLS; intervento della </a:t>
            </a:r>
            <a:r>
              <a:rPr lang="it-IT" dirty="0" smtClean="0"/>
              <a:t>presidentessa</a:t>
            </a:r>
            <a:r>
              <a:rPr lang="it-IT" dirty="0" smtClean="0"/>
              <a:t>	del CUG dott.ssa Maria Rosaria </a:t>
            </a:r>
            <a:r>
              <a:rPr lang="it-IT" dirty="0" err="1" smtClean="0"/>
              <a:t>Masullo</a:t>
            </a:r>
            <a:r>
              <a:rPr lang="it-IT" dirty="0" smtClean="0"/>
              <a:t>.</a:t>
            </a:r>
          </a:p>
          <a:p>
            <a:pPr marL="1609725" indent="-1609725" algn="just">
              <a:buNone/>
            </a:pPr>
            <a:r>
              <a:rPr lang="it-IT" dirty="0" smtClean="0"/>
              <a:t>16:30÷16:45 </a:t>
            </a:r>
            <a:r>
              <a:rPr lang="it-IT" dirty="0" smtClean="0"/>
              <a:t>	Pausa</a:t>
            </a:r>
            <a:endParaRPr lang="it-IT" dirty="0" smtClean="0"/>
          </a:p>
          <a:p>
            <a:pPr marL="1609725" indent="-1609725" algn="just">
              <a:buNone/>
            </a:pPr>
            <a:r>
              <a:rPr lang="it-IT" dirty="0" smtClean="0"/>
              <a:t>16:45÷18:00 </a:t>
            </a:r>
            <a:r>
              <a:rPr lang="it-IT" dirty="0" smtClean="0"/>
              <a:t>	Presentazione </a:t>
            </a:r>
            <a:r>
              <a:rPr lang="it-IT" dirty="0" smtClean="0"/>
              <a:t>delle attività svolte ed in corso di </a:t>
            </a:r>
            <a:r>
              <a:rPr lang="it-IT" dirty="0" smtClean="0"/>
              <a:t>svolgimento dai </a:t>
            </a:r>
            <a:r>
              <a:rPr lang="it-IT" dirty="0" smtClean="0"/>
              <a:t>gruppi di lavoro:</a:t>
            </a:r>
          </a:p>
          <a:p>
            <a:pPr algn="just">
              <a:buNone/>
            </a:pPr>
            <a:r>
              <a:rPr lang="it-IT" dirty="0" smtClean="0"/>
              <a:t>	 		-"relazioni interpersonali, stress e lavoro correlato";</a:t>
            </a:r>
          </a:p>
          <a:p>
            <a:pPr algn="just">
              <a:buNone/>
            </a:pPr>
            <a:r>
              <a:rPr lang="it-IT" dirty="0" smtClean="0"/>
              <a:t>	 		- "policy per il controllo della corretta </a:t>
            </a:r>
            <a:r>
              <a:rPr lang="it-IT" dirty="0" smtClean="0"/>
              <a:t>applicazione della 			sicurezza</a:t>
            </a:r>
            <a:r>
              <a:rPr lang="it-IT" dirty="0" smtClean="0"/>
              <a:t>"; </a:t>
            </a:r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 lvl="1" algn="just">
              <a:buNone/>
            </a:pPr>
            <a:r>
              <a:rPr lang="it-IT" sz="2600" dirty="0" smtClean="0"/>
              <a:t>			Consultazione dei RLS.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Alcuni punti di interesse dei RLS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u="sng" dirty="0" smtClean="0"/>
              <a:t>Gestione integrata della "sicurezza" tra INFN ed </a:t>
            </a:r>
            <a:r>
              <a:rPr lang="it-IT" sz="2800" u="sng" dirty="0" smtClean="0"/>
              <a:t>Università.</a:t>
            </a:r>
          </a:p>
          <a:p>
            <a:pPr algn="just"/>
            <a:r>
              <a:rPr lang="it-IT" sz="2800" u="sng" dirty="0" smtClean="0"/>
              <a:t>Informatizzazione delle schede di destinazione lavorativa. </a:t>
            </a:r>
            <a:endParaRPr lang="it-IT" sz="2800" u="sng" dirty="0" smtClean="0"/>
          </a:p>
          <a:p>
            <a:pPr algn="just"/>
            <a:r>
              <a:rPr lang="it-IT" sz="2800" u="sng" dirty="0" smtClean="0"/>
              <a:t>Missioni in laboratori di ricerca internazionali ed esposizione alle radiazioni ionizzanti. </a:t>
            </a:r>
            <a:endParaRPr lang="it-I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u="sng" dirty="0" smtClean="0"/>
              <a:t>Gestione integrata della "sicurezza" tra INFN ed Università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Nell’ambito delle riunioni nazionali dei RLS emergono spesso le difficoltà che si riscontrano </a:t>
            </a:r>
            <a:r>
              <a:rPr lang="it-IT" sz="2800" dirty="0" smtClean="0"/>
              <a:t>nelle sezioni dell'INFN </a:t>
            </a:r>
            <a:r>
              <a:rPr lang="it-IT" sz="2800" dirty="0" smtClean="0"/>
              <a:t>relativamente alla </a:t>
            </a:r>
            <a:r>
              <a:rPr lang="it-IT" sz="2800" dirty="0" smtClean="0"/>
              <a:t>gestione congiunta con le università di alcuni aspetti legati alla sicurezza dei lavoratori (presidi antincendio, coordinamento dei piani di sicurezza ecc.), si è convenuto sull'utilità di </a:t>
            </a:r>
            <a:r>
              <a:rPr lang="it-IT" sz="2800" dirty="0" smtClean="0"/>
              <a:t>richiedere l’inserimento di </a:t>
            </a:r>
            <a:r>
              <a:rPr lang="it-IT" sz="2800" dirty="0" smtClean="0"/>
              <a:t>un capitolo specifico dedicato alla "sicurezza ed alla manutenzione" nella convenzione nazionale ed in </a:t>
            </a:r>
            <a:r>
              <a:rPr lang="it-IT" sz="2800" dirty="0" smtClean="0"/>
              <a:t>quelle locali. </a:t>
            </a:r>
            <a:r>
              <a:rPr lang="it-IT" sz="2800" dirty="0" smtClean="0"/>
              <a:t> </a:t>
            </a:r>
            <a:endParaRPr lang="it-IT" sz="2800" dirty="0" smtClean="0"/>
          </a:p>
          <a:p>
            <a:pPr marL="0" indent="0" algn="just">
              <a:buNone/>
            </a:pPr>
            <a:r>
              <a:rPr lang="it-IT" sz="2800" i="1" u="sng" dirty="0" smtClean="0"/>
              <a:t>Per </a:t>
            </a:r>
            <a:r>
              <a:rPr lang="it-IT" sz="2800" i="1" u="sng" dirty="0" smtClean="0"/>
              <a:t>affrontare tale problematica, </a:t>
            </a:r>
            <a:r>
              <a:rPr lang="it-IT" sz="2800" i="1" u="sng" dirty="0" smtClean="0"/>
              <a:t>può essere </a:t>
            </a:r>
            <a:r>
              <a:rPr lang="it-IT" sz="2800" i="1" u="sng" dirty="0" smtClean="0"/>
              <a:t>utile la </a:t>
            </a:r>
            <a:r>
              <a:rPr lang="it-IT" sz="2800" i="1" u="sng" dirty="0" smtClean="0"/>
              <a:t>costituzione </a:t>
            </a:r>
            <a:r>
              <a:rPr lang="it-IT" sz="2800" i="1" u="sng" dirty="0" smtClean="0"/>
              <a:t>di un gruppo di lavoro. 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u="sng" dirty="0" smtClean="0"/>
              <a:t>Informatizzazione </a:t>
            </a:r>
            <a:r>
              <a:rPr lang="it-IT" sz="2800" b="1" u="sng" dirty="0" smtClean="0"/>
              <a:t>delle schede di destinazione lavorativa.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Si ritiene </a:t>
            </a:r>
            <a:r>
              <a:rPr lang="it-IT" dirty="0" smtClean="0"/>
              <a:t>di importanza rilevante </a:t>
            </a:r>
            <a:r>
              <a:rPr lang="it-IT" dirty="0" smtClean="0"/>
              <a:t>che venga portato a termine il processo di informatizzazione delle schede di destinazione lavorativa, attività condotta attraverso il </a:t>
            </a:r>
            <a:r>
              <a:rPr lang="it-IT" dirty="0" smtClean="0"/>
              <a:t>Servizio Salute &amp; Ambiente, </a:t>
            </a:r>
            <a:r>
              <a:rPr lang="it-IT" dirty="0" smtClean="0"/>
              <a:t>più volte sospesa fino ad essere testata in "forma ristretta</a:t>
            </a:r>
            <a:r>
              <a:rPr lang="it-IT" dirty="0" smtClean="0"/>
              <a:t>" </a:t>
            </a:r>
            <a:r>
              <a:rPr lang="it-IT" dirty="0" smtClean="0"/>
              <a:t>ma non ancora ufficialmente disponibile. </a:t>
            </a:r>
            <a:r>
              <a:rPr lang="it-IT" dirty="0" smtClean="0"/>
              <a:t>I RLS ritengono necessario </a:t>
            </a:r>
            <a:r>
              <a:rPr lang="it-IT" dirty="0" smtClean="0"/>
              <a:t>che venga  definito un termine entro il quale l'INFN potrà dotarsi di tale strumento.</a:t>
            </a:r>
          </a:p>
          <a:p>
            <a:pPr marL="273050" indent="0" algn="just"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772400" cy="1008112"/>
          </a:xfrm>
        </p:spPr>
        <p:txBody>
          <a:bodyPr>
            <a:normAutofit/>
          </a:bodyPr>
          <a:lstStyle/>
          <a:p>
            <a:r>
              <a:rPr lang="it-IT" sz="2800" b="1" u="sng" dirty="0" smtClean="0"/>
              <a:t>Missioni in laboratori di ricerca internazionali </a:t>
            </a:r>
            <a:r>
              <a:rPr lang="it-IT" sz="2800" b="1" u="sng" dirty="0" smtClean="0"/>
              <a:t>ed esposizione alle radiazioni ionizzanti.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99592" y="1988840"/>
            <a:ext cx="7772400" cy="35283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Alcuni lavoratori dell'INFN </a:t>
            </a:r>
            <a:r>
              <a:rPr lang="it-IT" dirty="0" smtClean="0"/>
              <a:t>comandati in missione in </a:t>
            </a:r>
            <a:r>
              <a:rPr lang="it-IT" dirty="0" smtClean="0"/>
              <a:t>laboratori internazionali</a:t>
            </a:r>
            <a:r>
              <a:rPr lang="it-IT" dirty="0" smtClean="0"/>
              <a:t>, sono incaricati a </a:t>
            </a:r>
            <a:r>
              <a:rPr lang="it-IT" dirty="0" smtClean="0"/>
              <a:t>svolgere delle </a:t>
            </a:r>
            <a:r>
              <a:rPr lang="it-IT" dirty="0" smtClean="0"/>
              <a:t>attività all’interno di zone controllate ai fini dell’esposizione alle radiazioni ionizzanti. Sovente </a:t>
            </a:r>
            <a:r>
              <a:rPr lang="it-IT" dirty="0" smtClean="0"/>
              <a:t>detti lavoratori non sono classificati </a:t>
            </a:r>
            <a:r>
              <a:rPr lang="it-IT" dirty="0" smtClean="0"/>
              <a:t>"esposti</a:t>
            </a:r>
            <a:r>
              <a:rPr lang="it-IT" dirty="0" smtClean="0"/>
              <a:t>" </a:t>
            </a:r>
            <a:r>
              <a:rPr lang="it-IT" dirty="0" smtClean="0"/>
              <a:t>in ragione del loro impegno lavorativo ordinario esplicato nelle </a:t>
            </a:r>
            <a:r>
              <a:rPr lang="it-IT" dirty="0" smtClean="0"/>
              <a:t>strutture di appartenenza per via della loro mansione </a:t>
            </a:r>
            <a:r>
              <a:rPr lang="it-IT" dirty="0" smtClean="0"/>
              <a:t>lavorativa che </a:t>
            </a:r>
            <a:r>
              <a:rPr lang="it-IT" dirty="0" smtClean="0"/>
              <a:t>non lo </a:t>
            </a:r>
            <a:r>
              <a:rPr lang="it-IT" dirty="0" smtClean="0"/>
              <a:t>prevede.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Come si può risolvere questa problematica?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2774</TotalTime>
  <Words>277</Words>
  <Application>Microsoft Office PowerPoint</Application>
  <PresentationFormat>Presentazione su schermo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Universo</vt:lpstr>
      <vt:lpstr>1a Assemblea Nazionale RLS</vt:lpstr>
      <vt:lpstr>Programma</vt:lpstr>
      <vt:lpstr>Alcuni punti di interesse dei RLS</vt:lpstr>
      <vt:lpstr>Gestione integrata della "sicurezza" tra INFN ed Università </vt:lpstr>
      <vt:lpstr>Informatizzazione delle schede di destinazione lavorativa. </vt:lpstr>
      <vt:lpstr>Missioni in laboratori di ricerca internazionali ed esposizione alle radiazioni ionizzanti.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Videoconferenza</dc:title>
  <dc:creator>fabrizio</dc:creator>
  <cp:lastModifiedBy>fabrizio</cp:lastModifiedBy>
  <cp:revision>204</cp:revision>
  <dcterms:created xsi:type="dcterms:W3CDTF">2017-01-17T10:52:57Z</dcterms:created>
  <dcterms:modified xsi:type="dcterms:W3CDTF">2017-12-15T09:56:37Z</dcterms:modified>
</cp:coreProperties>
</file>